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07" r:id="rId2"/>
    <p:sldId id="463" r:id="rId3"/>
    <p:sldId id="396" r:id="rId4"/>
    <p:sldId id="436" r:id="rId5"/>
    <p:sldId id="439" r:id="rId6"/>
    <p:sldId id="459" r:id="rId7"/>
    <p:sldId id="462" r:id="rId8"/>
    <p:sldId id="408" r:id="rId9"/>
  </p:sldIdLst>
  <p:sldSz cx="9144000" cy="6858000" type="screen4x3"/>
  <p:notesSz cx="6858000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97" userDrawn="1">
          <p15:clr>
            <a:srgbClr val="A4A3A4"/>
          </p15:clr>
        </p15:guide>
        <p15:guide id="2" pos="451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FF"/>
    <a:srgbClr val="A83690"/>
    <a:srgbClr val="FFFFFF"/>
    <a:srgbClr val="8FC746"/>
    <a:srgbClr val="0F5494"/>
    <a:srgbClr val="3A8519"/>
    <a:srgbClr val="B9CDE0"/>
    <a:srgbClr val="BEBEBE"/>
    <a:srgbClr val="135D9E"/>
    <a:srgbClr val="578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70857" autoAdjust="0"/>
  </p:normalViewPr>
  <p:slideViewPr>
    <p:cSldViewPr>
      <p:cViewPr varScale="1">
        <p:scale>
          <a:sx n="82" d="100"/>
          <a:sy n="82" d="100"/>
        </p:scale>
        <p:origin x="-2454" y="-84"/>
      </p:cViewPr>
      <p:guideLst>
        <p:guide orient="horz" pos="1797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-3330" y="1002"/>
      </p:cViewPr>
      <p:guideLst>
        <p:guide orient="horz" pos="312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72203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606" y="3"/>
            <a:ext cx="2973299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221"/>
            <a:ext cx="2972203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606" y="9428221"/>
            <a:ext cx="2973299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078DE5-7FA9-46E4-B1E6-592637A371D7}" type="slidenum">
              <a:rPr lang="en-GB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3149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72203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606" y="3"/>
            <a:ext cx="2973299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2950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74" y="4715274"/>
            <a:ext cx="5487055" cy="44672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21"/>
            <a:ext cx="2972203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606" y="9428221"/>
            <a:ext cx="2973299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E685CA-9DF3-4DE5-AAD9-5C45AC39BB6E}" type="slidenum">
              <a:rPr lang="en-GB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2989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685CA-9DF3-4DE5-AAD9-5C45AC39BB6E}" type="slidenum">
              <a:rPr lang="en-GB" smtClean="0"/>
              <a:pPr>
                <a:defRPr/>
              </a:pPr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680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externalities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685CA-9DF3-4DE5-AAD9-5C45AC39BB6E}" type="slidenum">
              <a:rPr lang="en-GB" smtClean="0"/>
              <a:pPr>
                <a:defRPr/>
              </a:pPr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552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8098" lvl="1" defTabSz="922173"/>
            <a:endParaRPr lang="sl-S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685CA-9DF3-4DE5-AAD9-5C45AC39BB6E}" type="slidenum">
              <a:rPr lang="en-GB" smtClean="0"/>
              <a:pPr>
                <a:defRPr/>
              </a:pPr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292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8271" y="4715274"/>
            <a:ext cx="5904258" cy="4889963"/>
          </a:xfrm>
        </p:spPr>
        <p:txBody>
          <a:bodyPr/>
          <a:lstStyle/>
          <a:p>
            <a:pPr marL="171787" indent="-171787" defTabSz="916197">
              <a:buFont typeface="Arial" panose="020B0604020202020204" pitchFamily="34" charset="0"/>
              <a:buChar char="•"/>
              <a:defRPr/>
            </a:pPr>
            <a:endParaRPr lang="sl-S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685CA-9DF3-4DE5-AAD9-5C45AC39BB6E}" type="slidenum">
              <a:rPr lang="en-GB" smtClean="0"/>
              <a:pPr>
                <a:defRPr/>
              </a:pPr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292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87" indent="-171787" defTabSz="916197">
              <a:buFont typeface="Arial" panose="020B0604020202020204" pitchFamily="34" charset="0"/>
              <a:buChar char="•"/>
              <a:defRPr/>
            </a:pPr>
            <a:endParaRPr lang="sl-S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685CA-9DF3-4DE5-AAD9-5C45AC39BB6E}" type="slidenum">
              <a:rPr lang="en-GB" smtClean="0"/>
              <a:pPr>
                <a:defRPr/>
              </a:pPr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292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4213"/>
            <a:ext cx="4222750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260" y="3947899"/>
            <a:ext cx="6615480" cy="5657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685CA-9DF3-4DE5-AAD9-5C45AC39BB6E}" type="slidenum">
              <a:rPr lang="en-GB" smtClean="0"/>
              <a:pPr>
                <a:defRPr/>
              </a:pPr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640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013"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685CA-9DF3-4DE5-AAD9-5C45AC39BB6E}" type="slidenum">
              <a:rPr lang="en-GB" smtClean="0"/>
              <a:pPr>
                <a:defRPr/>
              </a:pPr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640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173"/>
            <a:endParaRPr lang="sl-SI" sz="1400" dirty="0"/>
          </a:p>
          <a:p>
            <a:pPr defTabSz="922173"/>
            <a:endParaRPr lang="sl-S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685CA-9DF3-4DE5-AAD9-5C45AC39BB6E}" type="slidenum">
              <a:rPr lang="en-GB" smtClean="0"/>
              <a:pPr>
                <a:defRPr/>
              </a:pPr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622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13" descr="LOGO CE_Vertical_EN_NEG_quadri_H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3375"/>
            <a:ext cx="14366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6107FF5-98D9-4FA3-B633-C1EE1DBC1D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075" name="Picture 3" descr="C:\Users\jesenlu\Desktop\slide_bc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1" y="-1"/>
            <a:ext cx="9207333" cy="68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DEDA-7C16-4DCA-8AD5-CE3607D955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15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0BBC8-AC6A-4599-B89A-A6C87A664C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7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3CB5-46DE-44A2-9FFD-C547271ABD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80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4640986"/>
            <a:ext cx="9144000" cy="2217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124190" y="2647938"/>
            <a:ext cx="6895622" cy="3373351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6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4" name="Rectangle 105"/>
          <p:cNvSpPr>
            <a:spLocks noChangeArrowheads="1"/>
          </p:cNvSpPr>
          <p:nvPr userDrawn="1"/>
        </p:nvSpPr>
        <p:spPr bwMode="gray">
          <a:xfrm>
            <a:off x="4264027" y="6453189"/>
            <a:ext cx="633413" cy="404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eaLnBrk="0" hangingPunct="0"/>
            <a:endParaRPr lang="fr-B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Box 24"/>
          <p:cNvSpPr txBox="1"/>
          <p:nvPr userDrawn="1"/>
        </p:nvSpPr>
        <p:spPr bwMode="gray">
          <a:xfrm>
            <a:off x="4208090" y="6433593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fr-BE" sz="700" i="1" dirty="0" err="1">
                <a:solidFill>
                  <a:srgbClr val="FFFFFF"/>
                </a:solidFill>
                <a:latin typeface="Arial" charset="0"/>
              </a:rPr>
              <a:t>Mobility</a:t>
            </a:r>
            <a:r>
              <a:rPr lang="fr-BE" sz="700" i="1" dirty="0">
                <a:solidFill>
                  <a:srgbClr val="FFFFFF"/>
                </a:solidFill>
                <a:latin typeface="Arial" charset="0"/>
              </a:rPr>
              <a:t> and</a:t>
            </a:r>
          </a:p>
          <a:p>
            <a:pPr eaLnBrk="0" hangingPunct="0"/>
            <a:r>
              <a:rPr lang="fr-BE" sz="700" i="1" dirty="0">
                <a:solidFill>
                  <a:srgbClr val="FFFFFF"/>
                </a:solidFill>
                <a:latin typeface="Arial" charset="0"/>
              </a:rPr>
              <a:t>Transport</a:t>
            </a:r>
          </a:p>
        </p:txBody>
      </p:sp>
      <p:sp>
        <p:nvSpPr>
          <p:cNvPr id="89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395288" y="1484785"/>
            <a:ext cx="8353424" cy="32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  <p:grpSp>
        <p:nvGrpSpPr>
          <p:cNvPr id="87" name="Group 86"/>
          <p:cNvGrpSpPr/>
          <p:nvPr userDrawn="1"/>
        </p:nvGrpSpPr>
        <p:grpSpPr>
          <a:xfrm>
            <a:off x="467546" y="6423152"/>
            <a:ext cx="1059525" cy="246221"/>
            <a:chOff x="467544" y="6423139"/>
            <a:chExt cx="1059525" cy="246220"/>
          </a:xfrm>
        </p:grpSpPr>
        <p:sp>
          <p:nvSpPr>
            <p:cNvPr id="91" name="Freeform 290"/>
            <p:cNvSpPr>
              <a:spLocks/>
            </p:cNvSpPr>
            <p:nvPr userDrawn="1"/>
          </p:nvSpPr>
          <p:spPr bwMode="gray">
            <a:xfrm>
              <a:off x="467544" y="6433591"/>
              <a:ext cx="215474" cy="180000"/>
            </a:xfrm>
            <a:custGeom>
              <a:avLst/>
              <a:gdLst>
                <a:gd name="T0" fmla="*/ 61 w 69"/>
                <a:gd name="T1" fmla="*/ 8 h 55"/>
                <a:gd name="T2" fmla="*/ 69 w 69"/>
                <a:gd name="T3" fmla="*/ 6 h 55"/>
                <a:gd name="T4" fmla="*/ 62 w 69"/>
                <a:gd name="T5" fmla="*/ 13 h 55"/>
                <a:gd name="T6" fmla="*/ 62 w 69"/>
                <a:gd name="T7" fmla="*/ 15 h 55"/>
                <a:gd name="T8" fmla="*/ 22 w 69"/>
                <a:gd name="T9" fmla="*/ 55 h 55"/>
                <a:gd name="T10" fmla="*/ 0 w 69"/>
                <a:gd name="T11" fmla="*/ 49 h 55"/>
                <a:gd name="T12" fmla="*/ 3 w 69"/>
                <a:gd name="T13" fmla="*/ 49 h 55"/>
                <a:gd name="T14" fmla="*/ 21 w 69"/>
                <a:gd name="T15" fmla="*/ 43 h 55"/>
                <a:gd name="T16" fmla="*/ 8 w 69"/>
                <a:gd name="T17" fmla="*/ 33 h 55"/>
                <a:gd name="T18" fmla="*/ 10 w 69"/>
                <a:gd name="T19" fmla="*/ 34 h 55"/>
                <a:gd name="T20" fmla="*/ 14 w 69"/>
                <a:gd name="T21" fmla="*/ 33 h 55"/>
                <a:gd name="T22" fmla="*/ 3 w 69"/>
                <a:gd name="T23" fmla="*/ 19 h 55"/>
                <a:gd name="T24" fmla="*/ 3 w 69"/>
                <a:gd name="T25" fmla="*/ 19 h 55"/>
                <a:gd name="T26" fmla="*/ 9 w 69"/>
                <a:gd name="T27" fmla="*/ 21 h 55"/>
                <a:gd name="T28" fmla="*/ 3 w 69"/>
                <a:gd name="T29" fmla="*/ 9 h 55"/>
                <a:gd name="T30" fmla="*/ 5 w 69"/>
                <a:gd name="T31" fmla="*/ 2 h 55"/>
                <a:gd name="T32" fmla="*/ 34 w 69"/>
                <a:gd name="T33" fmla="*/ 17 h 55"/>
                <a:gd name="T34" fmla="*/ 33 w 69"/>
                <a:gd name="T35" fmla="*/ 14 h 55"/>
                <a:gd name="T36" fmla="*/ 48 w 69"/>
                <a:gd name="T37" fmla="*/ 0 h 55"/>
                <a:gd name="T38" fmla="*/ 58 w 69"/>
                <a:gd name="T39" fmla="*/ 4 h 55"/>
                <a:gd name="T40" fmla="*/ 67 w 69"/>
                <a:gd name="T41" fmla="*/ 1 h 55"/>
                <a:gd name="T42" fmla="*/ 61 w 69"/>
                <a:gd name="T43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55">
                  <a:moveTo>
                    <a:pt x="61" y="8"/>
                  </a:moveTo>
                  <a:cubicBezTo>
                    <a:pt x="63" y="8"/>
                    <a:pt x="66" y="7"/>
                    <a:pt x="69" y="6"/>
                  </a:cubicBezTo>
                  <a:cubicBezTo>
                    <a:pt x="67" y="9"/>
                    <a:pt x="64" y="11"/>
                    <a:pt x="62" y="13"/>
                  </a:cubicBezTo>
                  <a:cubicBezTo>
                    <a:pt x="62" y="14"/>
                    <a:pt x="62" y="15"/>
                    <a:pt x="62" y="15"/>
                  </a:cubicBezTo>
                  <a:cubicBezTo>
                    <a:pt x="62" y="34"/>
                    <a:pt x="47" y="55"/>
                    <a:pt x="22" y="55"/>
                  </a:cubicBezTo>
                  <a:cubicBezTo>
                    <a:pt x="14" y="55"/>
                    <a:pt x="6" y="53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10" y="49"/>
                    <a:pt x="16" y="47"/>
                    <a:pt x="21" y="43"/>
                  </a:cubicBezTo>
                  <a:cubicBezTo>
                    <a:pt x="15" y="43"/>
                    <a:pt x="9" y="39"/>
                    <a:pt x="8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12" y="34"/>
                    <a:pt x="13" y="33"/>
                    <a:pt x="14" y="33"/>
                  </a:cubicBezTo>
                  <a:cubicBezTo>
                    <a:pt x="8" y="32"/>
                    <a:pt x="3" y="26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7" y="21"/>
                    <a:pt x="9" y="21"/>
                  </a:cubicBezTo>
                  <a:cubicBezTo>
                    <a:pt x="5" y="18"/>
                    <a:pt x="3" y="14"/>
                    <a:pt x="3" y="9"/>
                  </a:cubicBezTo>
                  <a:cubicBezTo>
                    <a:pt x="3" y="7"/>
                    <a:pt x="4" y="4"/>
                    <a:pt x="5" y="2"/>
                  </a:cubicBezTo>
                  <a:cubicBezTo>
                    <a:pt x="12" y="11"/>
                    <a:pt x="22" y="16"/>
                    <a:pt x="34" y="17"/>
                  </a:cubicBezTo>
                  <a:cubicBezTo>
                    <a:pt x="34" y="16"/>
                    <a:pt x="33" y="15"/>
                    <a:pt x="33" y="14"/>
                  </a:cubicBezTo>
                  <a:cubicBezTo>
                    <a:pt x="33" y="6"/>
                    <a:pt x="40" y="0"/>
                    <a:pt x="48" y="0"/>
                  </a:cubicBezTo>
                  <a:cubicBezTo>
                    <a:pt x="52" y="0"/>
                    <a:pt x="55" y="1"/>
                    <a:pt x="58" y="4"/>
                  </a:cubicBezTo>
                  <a:cubicBezTo>
                    <a:pt x="61" y="3"/>
                    <a:pt x="64" y="2"/>
                    <a:pt x="67" y="1"/>
                  </a:cubicBezTo>
                  <a:cubicBezTo>
                    <a:pt x="66" y="4"/>
                    <a:pt x="63" y="7"/>
                    <a:pt x="61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fr-B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TextBox 91"/>
            <p:cNvSpPr txBox="1"/>
            <p:nvPr userDrawn="1"/>
          </p:nvSpPr>
          <p:spPr bwMode="gray">
            <a:xfrm>
              <a:off x="683568" y="6423139"/>
              <a:ext cx="843501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fr-BE" sz="1000" dirty="0">
                  <a:solidFill>
                    <a:srgbClr val="808080"/>
                  </a:solidFill>
                </a:rPr>
                <a:t>@</a:t>
              </a:r>
              <a:r>
                <a:rPr lang="fr-BE" sz="1000" dirty="0" err="1">
                  <a:solidFill>
                    <a:srgbClr val="808080"/>
                  </a:solidFill>
                </a:rPr>
                <a:t>Bulc_EU</a:t>
              </a:r>
              <a:endParaRPr lang="fr-BE" sz="1000" i="1" dirty="0">
                <a:solidFill>
                  <a:srgbClr val="80808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384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lnSpc>
                <a:spcPts val="3600"/>
              </a:lnSpc>
              <a:buClr>
                <a:srgbClr val="FFC60A"/>
              </a:buClr>
              <a:defRPr sz="2200" b="1" i="0"/>
            </a:lvl1pPr>
            <a:lvl2pPr algn="l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sl-SI" dirty="0" smtClean="0"/>
          </a:p>
          <a:p>
            <a:pPr lvl="0"/>
            <a:r>
              <a:rPr lang="sl-SI" dirty="0" err="1" smtClean="0"/>
              <a:t>Sdin</a:t>
            </a:r>
            <a:r>
              <a:rPr lang="sl-SI" dirty="0" smtClean="0"/>
              <a:t> </a:t>
            </a:r>
          </a:p>
          <a:p>
            <a:pPr lvl="0"/>
            <a:r>
              <a:rPr lang="sl-SI" dirty="0" err="1" smtClean="0"/>
              <a:t>Kdg</a:t>
            </a:r>
            <a:r>
              <a:rPr lang="sl-SI" dirty="0" smtClean="0"/>
              <a:t> 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26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55F8-DEB6-46DE-AF18-9D7F5F2A4B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2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0202-8942-4DFC-AC97-C805C2E90D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9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05BB-D6B5-44E0-A062-831ED43821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65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E737-A54B-4D08-BCD9-4F0D060E98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95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2A642-C859-4EB0-9432-CCC35659FA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6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A597-AD0E-4C5C-BAEB-A746966747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31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5142-B4F9-4A7A-9736-E193B605C6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19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LOGO CE_Vertical_EN_NEG_quadri_H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LOGO CE_Vertical_EN_NEG_quadri_H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LOGO CE_Vertical_EN_NEG_quadri_H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 descr="C:\Users\jesenlu\Desktop\slide_bcg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36"/>
            <a:ext cx="9144000" cy="68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59A121-040A-4DE0-ADB6-9A3A879D8A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  <p:sldLayoutId id="2147484648" r:id="rId12"/>
    <p:sldLayoutId id="21474846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FC746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25B7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727" y="2194026"/>
            <a:ext cx="8928546" cy="790575"/>
          </a:xfrm>
        </p:spPr>
        <p:txBody>
          <a:bodyPr/>
          <a:lstStyle/>
          <a:p>
            <a:pPr algn="ctr"/>
            <a:r>
              <a:rPr lang="sl-SI" altLang="en-US" sz="3200" kern="1200" dirty="0" smtClean="0">
                <a:solidFill>
                  <a:srgbClr val="FFFF00"/>
                </a:solidFill>
                <a:latin typeface="Verdana" pitchFamily="34" charset="0"/>
              </a:rPr>
              <a:t>Transport </a:t>
            </a:r>
            <a:r>
              <a:rPr lang="sl-SI" altLang="en-US" sz="3200" kern="1200" dirty="0">
                <a:solidFill>
                  <a:srgbClr val="FFFF00"/>
                </a:solidFill>
                <a:latin typeface="Verdana" pitchFamily="34" charset="0"/>
              </a:rPr>
              <a:t>&amp; </a:t>
            </a:r>
            <a:r>
              <a:rPr lang="sl-SI" altLang="en-US" sz="3200" kern="1200" dirty="0" err="1">
                <a:solidFill>
                  <a:srgbClr val="FFFF00"/>
                </a:solidFill>
                <a:latin typeface="Verdana" pitchFamily="34" charset="0"/>
              </a:rPr>
              <a:t>Logistics</a:t>
            </a:r>
            <a:r>
              <a:rPr lang="sl-SI" altLang="en-US" sz="3200" kern="120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sl-SI" altLang="en-US" sz="3200" kern="1200" dirty="0" err="1" smtClean="0">
                <a:solidFill>
                  <a:srgbClr val="FFFF00"/>
                </a:solidFill>
                <a:latin typeface="Verdana" pitchFamily="34" charset="0"/>
              </a:rPr>
              <a:t>Conference</a:t>
            </a:r>
            <a:endParaRPr lang="sl-SI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-36512" y="3356992"/>
            <a:ext cx="9144000" cy="1008805"/>
          </a:xfrm>
        </p:spPr>
        <p:txBody>
          <a:bodyPr/>
          <a:lstStyle/>
          <a:p>
            <a:endParaRPr lang="sl-SI" sz="2000" i="0" dirty="0" smtClean="0">
              <a:solidFill>
                <a:srgbClr val="25B7FF"/>
              </a:solidFill>
            </a:endParaRPr>
          </a:p>
          <a:p>
            <a:endParaRPr lang="sl-SI" sz="2000" i="0" dirty="0" smtClean="0">
              <a:solidFill>
                <a:srgbClr val="25B7FF"/>
              </a:solidFill>
            </a:endParaRPr>
          </a:p>
          <a:p>
            <a:r>
              <a:rPr lang="sl-SI" sz="2000" b="1" i="0" dirty="0" smtClean="0">
                <a:solidFill>
                  <a:srgbClr val="25B7FF"/>
                </a:solidFill>
              </a:rPr>
              <a:t>22. 03. 2018</a:t>
            </a:r>
            <a:endParaRPr lang="sl-SI" sz="2000" b="1" i="0" dirty="0">
              <a:solidFill>
                <a:srgbClr val="25B7FF"/>
              </a:solidFill>
            </a:endParaRPr>
          </a:p>
          <a:p>
            <a:r>
              <a:rPr lang="sl-SI" sz="2000" i="0" dirty="0" smtClean="0">
                <a:solidFill>
                  <a:srgbClr val="25B7FF"/>
                </a:solidFill>
              </a:rPr>
              <a:t>Brussels</a:t>
            </a:r>
            <a:endParaRPr lang="sl-SI" sz="2000" i="0" dirty="0">
              <a:solidFill>
                <a:srgbClr val="25B7FF"/>
              </a:solidFill>
            </a:endParaRPr>
          </a:p>
        </p:txBody>
      </p:sp>
      <p:sp>
        <p:nvSpPr>
          <p:cNvPr id="10" name="Subtitle 8"/>
          <p:cNvSpPr txBox="1">
            <a:spLocks/>
          </p:cNvSpPr>
          <p:nvPr/>
        </p:nvSpPr>
        <p:spPr bwMode="auto">
          <a:xfrm>
            <a:off x="0" y="2168277"/>
            <a:ext cx="914400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2400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25B7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/>
          </a:p>
        </p:txBody>
      </p:sp>
      <p:sp>
        <p:nvSpPr>
          <p:cNvPr id="11" name="Subtitle 8"/>
          <p:cNvSpPr txBox="1">
            <a:spLocks/>
          </p:cNvSpPr>
          <p:nvPr/>
        </p:nvSpPr>
        <p:spPr bwMode="auto">
          <a:xfrm>
            <a:off x="-36512" y="5013176"/>
            <a:ext cx="92170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2400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25B7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2000" b="1" i="0" kern="0" dirty="0" smtClean="0">
                <a:solidFill>
                  <a:srgbClr val="25B7FF"/>
                </a:solidFill>
              </a:rPr>
              <a:t>Violeta</a:t>
            </a:r>
            <a:r>
              <a:rPr lang="sl-SI" dirty="0" smtClean="0"/>
              <a:t> </a:t>
            </a:r>
            <a:r>
              <a:rPr lang="sl-SI" sz="2000" b="1" i="0" kern="0" dirty="0" smtClean="0">
                <a:solidFill>
                  <a:srgbClr val="25B7FF"/>
                </a:solidFill>
              </a:rPr>
              <a:t>Bulc</a:t>
            </a:r>
          </a:p>
          <a:p>
            <a:r>
              <a:rPr lang="sl-SI" sz="2000" i="0" kern="0" dirty="0" err="1" smtClean="0">
                <a:solidFill>
                  <a:srgbClr val="25B7FF"/>
                </a:solidFill>
              </a:rPr>
              <a:t>European</a:t>
            </a:r>
            <a:r>
              <a:rPr lang="sl-SI" sz="2000" i="0" kern="0" dirty="0" smtClean="0">
                <a:solidFill>
                  <a:srgbClr val="25B7FF"/>
                </a:solidFill>
              </a:rPr>
              <a:t> </a:t>
            </a:r>
            <a:r>
              <a:rPr lang="sl-SI" sz="2000" i="0" kern="0" dirty="0" err="1" smtClean="0">
                <a:solidFill>
                  <a:srgbClr val="25B7FF"/>
                </a:solidFill>
              </a:rPr>
              <a:t>Commissioner</a:t>
            </a:r>
            <a:r>
              <a:rPr lang="sl-SI" sz="2000" i="0" kern="0" dirty="0" smtClean="0">
                <a:solidFill>
                  <a:srgbClr val="25B7FF"/>
                </a:solidFill>
              </a:rPr>
              <a:t> </a:t>
            </a:r>
            <a:r>
              <a:rPr lang="sl-SI" sz="2000" i="0" kern="0" dirty="0" err="1" smtClean="0">
                <a:solidFill>
                  <a:srgbClr val="25B7FF"/>
                </a:solidFill>
              </a:rPr>
              <a:t>for</a:t>
            </a:r>
            <a:r>
              <a:rPr lang="sl-SI" sz="2000" i="0" kern="0" dirty="0" smtClean="0">
                <a:solidFill>
                  <a:srgbClr val="25B7FF"/>
                </a:solidFill>
              </a:rPr>
              <a:t> Transport</a:t>
            </a:r>
            <a:endParaRPr lang="sl-SI" i="0" kern="0" dirty="0">
              <a:solidFill>
                <a:srgbClr val="25B7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259632" y="4797152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5B7F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39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491500" y="1409929"/>
            <a:ext cx="2156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sl-SI" sz="1600" dirty="0">
                <a:solidFill>
                  <a:srgbClr val="FFFFFF"/>
                </a:solidFill>
                <a:latin typeface="Arial" charset="0"/>
              </a:rPr>
              <a:t>TRANSPORT 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UNION</a:t>
            </a:r>
            <a:endParaRPr lang="en-GB" sz="1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6" name="Picture 2" descr="U:\2- CABINET BULC\PRESS-COMMUNICATION\Template ppt\DG MOVE_BRANDING_info_commissaire_v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" y="21084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3" y="-83174"/>
            <a:ext cx="9151042" cy="697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627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3 </a:t>
            </a:r>
            <a:r>
              <a:rPr lang="sl-SI" dirty="0" err="1" smtClean="0">
                <a:solidFill>
                  <a:srgbClr val="FFFF00"/>
                </a:solidFill>
              </a:rPr>
              <a:t>objectives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of </a:t>
            </a:r>
            <a:r>
              <a:rPr lang="sl-SI" dirty="0" smtClean="0">
                <a:solidFill>
                  <a:srgbClr val="FFFF00"/>
                </a:solidFill>
              </a:rPr>
              <a:t>EU transport </a:t>
            </a:r>
            <a:r>
              <a:rPr lang="sl-SI" dirty="0" err="1" smtClean="0">
                <a:solidFill>
                  <a:srgbClr val="FFFF00"/>
                </a:solidFill>
              </a:rPr>
              <a:t>policies</a:t>
            </a:r>
            <a:endParaRPr lang="sl-SI" sz="2800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496944" cy="3529013"/>
          </a:xfrm>
        </p:spPr>
        <p:txBody>
          <a:bodyPr/>
          <a:lstStyle/>
          <a:p>
            <a:r>
              <a:rPr lang="en-GB" sz="2400" dirty="0" smtClean="0"/>
              <a:t>EFFICIENCY</a:t>
            </a:r>
          </a:p>
          <a:p>
            <a:pPr lvl="1"/>
            <a:r>
              <a:rPr lang="en-GB" dirty="0" smtClean="0"/>
              <a:t>0 pollution by 2050</a:t>
            </a:r>
          </a:p>
          <a:p>
            <a:r>
              <a:rPr lang="en-GB" sz="2400" dirty="0" smtClean="0"/>
              <a:t>CONNECTIVITY</a:t>
            </a:r>
          </a:p>
          <a:p>
            <a:pPr lvl="1"/>
            <a:r>
              <a:rPr lang="en-GB" dirty="0" smtClean="0"/>
              <a:t>Completion of TEN-T Core Network by 2030</a:t>
            </a:r>
          </a:p>
          <a:p>
            <a:r>
              <a:rPr lang="en-GB" sz="2400" dirty="0"/>
              <a:t>MANAGEMENT </a:t>
            </a:r>
            <a:r>
              <a:rPr lang="sl-SI" sz="2400" dirty="0" smtClean="0"/>
              <a:t>of </a:t>
            </a:r>
            <a:r>
              <a:rPr lang="en-GB" sz="2400" dirty="0" smtClean="0"/>
              <a:t>EXTERNALIT</a:t>
            </a:r>
            <a:r>
              <a:rPr lang="sl-SI" sz="2400" dirty="0" smtClean="0"/>
              <a:t>IES</a:t>
            </a:r>
            <a:endParaRPr lang="en-GB" sz="2400" dirty="0" smtClean="0"/>
          </a:p>
          <a:p>
            <a:pPr lvl="1"/>
            <a:r>
              <a:rPr lang="en-GB" dirty="0" smtClean="0"/>
              <a:t>0 road fatalities by 2050</a:t>
            </a:r>
          </a:p>
          <a:p>
            <a:pPr lvl="1"/>
            <a:r>
              <a:rPr lang="en-GB" dirty="0" smtClean="0"/>
              <a:t>Not more than 15750 by 2020</a:t>
            </a:r>
          </a:p>
        </p:txBody>
      </p:sp>
    </p:spTree>
    <p:extLst>
      <p:ext uri="{BB962C8B-B14F-4D97-AF65-F5344CB8AC3E}">
        <p14:creationId xmlns:p14="http://schemas.microsoft.com/office/powerpoint/2010/main" val="13890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FFFF00"/>
                </a:solidFill>
              </a:rPr>
              <a:t>Decarbonisation</a:t>
            </a:r>
            <a:endParaRPr lang="sl-SI" sz="2800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496944" cy="3529013"/>
          </a:xfrm>
        </p:spPr>
        <p:txBody>
          <a:bodyPr/>
          <a:lstStyle/>
          <a:p>
            <a:r>
              <a:rPr lang="en-GB" sz="2400" dirty="0"/>
              <a:t>Increasing the efficiency of the transport system </a:t>
            </a:r>
            <a:endParaRPr lang="sl-SI" sz="2400" dirty="0" smtClean="0"/>
          </a:p>
          <a:p>
            <a:r>
              <a:rPr lang="en-GB" sz="2400" dirty="0"/>
              <a:t>Speeding up the deployment of low-emission alternative energy for </a:t>
            </a:r>
            <a:r>
              <a:rPr lang="en-GB" sz="2400" dirty="0" smtClean="0"/>
              <a:t>transport</a:t>
            </a:r>
            <a:endParaRPr lang="sl-SI" sz="2400" dirty="0" smtClean="0"/>
          </a:p>
          <a:p>
            <a:r>
              <a:rPr lang="en-GB" sz="2400" dirty="0"/>
              <a:t>Moving towards zero-emission vehicles</a:t>
            </a:r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26784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FFFF00"/>
                </a:solidFill>
              </a:rPr>
              <a:t>Digitalisation</a:t>
            </a:r>
            <a:endParaRPr lang="sl-SI" sz="2800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496944" cy="3529013"/>
          </a:xfrm>
        </p:spPr>
        <p:txBody>
          <a:bodyPr/>
          <a:lstStyle/>
          <a:p>
            <a:r>
              <a:rPr lang="sl-SI" sz="2400" dirty="0" smtClean="0"/>
              <a:t>More </a:t>
            </a:r>
            <a:r>
              <a:rPr lang="sl-SI" sz="2400" dirty="0" err="1" smtClean="0"/>
              <a:t>efficient</a:t>
            </a:r>
            <a:r>
              <a:rPr lang="sl-SI" sz="2400" dirty="0" smtClean="0"/>
              <a:t> transport</a:t>
            </a:r>
          </a:p>
          <a:p>
            <a:r>
              <a:rPr lang="sl-SI" sz="2400" dirty="0"/>
              <a:t>E-</a:t>
            </a:r>
            <a:r>
              <a:rPr lang="sl-SI" sz="2400" dirty="0" err="1"/>
              <a:t>documents</a:t>
            </a:r>
            <a:endParaRPr lang="sl-SI" sz="2400" dirty="0"/>
          </a:p>
          <a:p>
            <a:r>
              <a:rPr lang="sl-SI" sz="2400" dirty="0"/>
              <a:t>More </a:t>
            </a:r>
            <a:r>
              <a:rPr lang="sl-SI" sz="2400" dirty="0" err="1"/>
              <a:t>digital</a:t>
            </a:r>
            <a:r>
              <a:rPr lang="sl-SI" sz="2400" dirty="0"/>
              <a:t> </a:t>
            </a:r>
            <a:r>
              <a:rPr lang="sl-SI" sz="2400" dirty="0" err="1"/>
              <a:t>tools</a:t>
            </a:r>
            <a:endParaRPr lang="sl-SI" sz="2400" dirty="0"/>
          </a:p>
          <a:p>
            <a:pPr lvl="1"/>
            <a:r>
              <a:rPr lang="sl-SI" sz="2400" dirty="0" err="1">
                <a:ea typeface="+mn-ea"/>
                <a:cs typeface="+mn-cs"/>
              </a:rPr>
              <a:t>Better</a:t>
            </a:r>
            <a:r>
              <a:rPr lang="sl-SI" sz="2400" dirty="0">
                <a:ea typeface="+mn-ea"/>
                <a:cs typeface="+mn-cs"/>
              </a:rPr>
              <a:t> </a:t>
            </a:r>
            <a:r>
              <a:rPr lang="sl-SI" sz="2400" dirty="0" err="1">
                <a:ea typeface="+mn-ea"/>
                <a:cs typeface="+mn-cs"/>
              </a:rPr>
              <a:t>efficiency</a:t>
            </a:r>
            <a:r>
              <a:rPr lang="sl-SI" sz="2400" dirty="0">
                <a:ea typeface="+mn-ea"/>
                <a:cs typeface="+mn-cs"/>
              </a:rPr>
              <a:t> of </a:t>
            </a:r>
            <a:r>
              <a:rPr lang="sl-SI" sz="2400" dirty="0" err="1">
                <a:ea typeface="+mn-ea"/>
                <a:cs typeface="+mn-cs"/>
              </a:rPr>
              <a:t>freight</a:t>
            </a:r>
            <a:r>
              <a:rPr lang="sl-SI" sz="2400" dirty="0">
                <a:ea typeface="+mn-ea"/>
                <a:cs typeface="+mn-cs"/>
              </a:rPr>
              <a:t> </a:t>
            </a:r>
            <a:r>
              <a:rPr lang="sl-SI" sz="2400" dirty="0" err="1">
                <a:ea typeface="+mn-ea"/>
                <a:cs typeface="+mn-cs"/>
              </a:rPr>
              <a:t>and</a:t>
            </a:r>
            <a:r>
              <a:rPr lang="sl-SI" sz="2400" dirty="0">
                <a:ea typeface="+mn-ea"/>
                <a:cs typeface="+mn-cs"/>
              </a:rPr>
              <a:t> </a:t>
            </a:r>
            <a:r>
              <a:rPr lang="sl-SI" sz="2400" dirty="0" err="1">
                <a:ea typeface="+mn-ea"/>
                <a:cs typeface="+mn-cs"/>
              </a:rPr>
              <a:t>logistic</a:t>
            </a:r>
            <a:r>
              <a:rPr lang="sl-SI" sz="2400" dirty="0">
                <a:ea typeface="+mn-ea"/>
                <a:cs typeface="+mn-cs"/>
              </a:rPr>
              <a:t> </a:t>
            </a:r>
            <a:r>
              <a:rPr lang="sl-SI" sz="2400" dirty="0" err="1">
                <a:ea typeface="+mn-ea"/>
                <a:cs typeface="+mn-cs"/>
              </a:rPr>
              <a:t>networks</a:t>
            </a:r>
            <a:endParaRPr lang="sl-SI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2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FFFF00"/>
                </a:solidFill>
              </a:rPr>
              <a:t>Next</a:t>
            </a:r>
            <a:r>
              <a:rPr lang="sl-SI" dirty="0" smtClean="0">
                <a:solidFill>
                  <a:srgbClr val="FFFF00"/>
                </a:solidFill>
              </a:rPr>
              <a:t> MFF - </a:t>
            </a:r>
            <a:r>
              <a:rPr lang="en-GB" dirty="0" smtClean="0">
                <a:solidFill>
                  <a:srgbClr val="FFFF00"/>
                </a:solidFill>
              </a:rPr>
              <a:t>4 </a:t>
            </a:r>
            <a:r>
              <a:rPr lang="en-GB" dirty="0">
                <a:solidFill>
                  <a:srgbClr val="FFFF00"/>
                </a:solidFill>
              </a:rPr>
              <a:t>key areas and opportunities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496944" cy="35290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Focus on </a:t>
            </a:r>
            <a:r>
              <a:rPr lang="en-GB" sz="2400" dirty="0" smtClean="0"/>
              <a:t>results</a:t>
            </a:r>
            <a:endParaRPr lang="sl-SI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Use of the TEN-T corridor logic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Synergies in Connectivity sector and between Transport </a:t>
            </a:r>
            <a:r>
              <a:rPr lang="en-GB" sz="2400" dirty="0" smtClean="0"/>
              <a:t>modes</a:t>
            </a:r>
            <a:endParaRPr lang="sl-SI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Optimise EU financing </a:t>
            </a:r>
            <a:r>
              <a:rPr lang="en-GB" sz="2400" dirty="0" smtClean="0"/>
              <a:t>support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452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FF00"/>
                </a:solidFill>
              </a:rPr>
              <a:t>Investment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64520" y="2561400"/>
            <a:ext cx="7035120" cy="2815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71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Thank you for your attention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t/>
            </a:r>
            <a:br/>
            <a:r>
              <a:rPr lang="sl-SI" sz="2000" b="0" dirty="0" smtClean="0"/>
              <a:t>@Bulc_EU</a:t>
            </a:r>
            <a:r>
              <a:t/>
            </a:r>
            <a:br/>
            <a:r>
              <a:rPr lang="sl-SI" sz="2000" b="0" dirty="0" smtClean="0"/>
              <a:t>twitter.com/Bulc_EU</a:t>
            </a:r>
          </a:p>
          <a:p>
            <a:pPr marL="0" indent="0" algn="ctr">
              <a:lnSpc>
                <a:spcPct val="100000"/>
              </a:lnSpc>
              <a:buNone/>
            </a:pPr>
            <a:endParaRPr lang="sl-SI" sz="2000" b="0" dirty="0"/>
          </a:p>
          <a:p>
            <a:pPr marL="0" indent="0" algn="ctr">
              <a:lnSpc>
                <a:spcPct val="100000"/>
              </a:lnSpc>
              <a:buNone/>
            </a:pPr>
            <a:endParaRPr lang="sl-SI" sz="2000" b="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sl-SI" sz="2000" b="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sl-SI" sz="2000" b="0" dirty="0" smtClean="0"/>
              <a:t>facebook.com/VioletaBulc.EU</a:t>
            </a:r>
            <a:endParaRPr lang="sl-SI" sz="2000" b="0" dirty="0"/>
          </a:p>
        </p:txBody>
      </p:sp>
      <p:pic>
        <p:nvPicPr>
          <p:cNvPr id="1027" name="Picture 3" descr="C:\Users\jesenlu\Desktop\Twitter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53" y="2780928"/>
            <a:ext cx="596379" cy="4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senlu\Desktop\facebook-3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57" y="4570809"/>
            <a:ext cx="442367" cy="44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lide_Master">
  <a:themeElements>
    <a:clrScheme name="Blue_backgroun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13861</TotalTime>
  <Words>115</Words>
  <Application>Microsoft Office PowerPoint</Application>
  <PresentationFormat>On-screen Show (4:3)</PresentationFormat>
  <Paragraphs>47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2_Slide_Master</vt:lpstr>
      <vt:lpstr>Transport &amp; Logistics Conference</vt:lpstr>
      <vt:lpstr>PowerPoint Presentation</vt:lpstr>
      <vt:lpstr>3 objectives of EU transport policies</vt:lpstr>
      <vt:lpstr>Decarbonisation</vt:lpstr>
      <vt:lpstr>Digitalisation</vt:lpstr>
      <vt:lpstr>Next MFF - 4 key areas and opportunities</vt:lpstr>
      <vt:lpstr>Investment</vt:lpstr>
      <vt:lpstr>Thank you for your attention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PONGRACIC Blaz (CAB-BULC)</cp:lastModifiedBy>
  <cp:revision>766</cp:revision>
  <cp:lastPrinted>2018-03-21T17:43:40Z</cp:lastPrinted>
  <dcterms:created xsi:type="dcterms:W3CDTF">2011-10-28T10:25:18Z</dcterms:created>
  <dcterms:modified xsi:type="dcterms:W3CDTF">2018-03-22T08:13:57Z</dcterms:modified>
</cp:coreProperties>
</file>