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29" r:id="rId3"/>
    <p:sldMasterId id="2147483741" r:id="rId4"/>
  </p:sldMasterIdLst>
  <p:notesMasterIdLst>
    <p:notesMasterId r:id="rId15"/>
  </p:notesMasterIdLst>
  <p:handoutMasterIdLst>
    <p:handoutMasterId r:id="rId16"/>
  </p:handoutMasterIdLst>
  <p:sldIdLst>
    <p:sldId id="257" r:id="rId5"/>
    <p:sldId id="489" r:id="rId6"/>
    <p:sldId id="488" r:id="rId7"/>
    <p:sldId id="492" r:id="rId8"/>
    <p:sldId id="491" r:id="rId9"/>
    <p:sldId id="497" r:id="rId10"/>
    <p:sldId id="498" r:id="rId11"/>
    <p:sldId id="500" r:id="rId12"/>
    <p:sldId id="499" r:id="rId13"/>
    <p:sldId id="480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46"/>
    <a:srgbClr val="105A97"/>
    <a:srgbClr val="6363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4605" autoAdjust="0"/>
  </p:normalViewPr>
  <p:slideViewPr>
    <p:cSldViewPr snapToGrid="0">
      <p:cViewPr varScale="1">
        <p:scale>
          <a:sx n="120" d="100"/>
          <a:sy n="120" d="100"/>
        </p:scale>
        <p:origin x="6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283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4F08AB-A9C6-41AD-ADBF-4768AB31F0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31062-C958-4A97-9019-4B77E2215C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3DD5B-0A5B-42A1-94C7-A1B482F8C4A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82CF2-F41D-42DC-86F7-DA2BE0BF1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362E-4B7C-4562-A5B2-1F6BCE05A2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1C74-2053-4BDA-98F6-E0111E281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5C3F4-B662-4F82-8EE2-CE53994773C2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060A-ECF8-46FB-96E6-BB2A542C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363"/>
                </a:solidFill>
              </a:rPr>
              <a:t>Established in 1960: by the Republic of Slovenia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363"/>
                </a:solidFill>
              </a:rPr>
              <a:t>Leading research institution in biological sciences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363"/>
                </a:solidFill>
              </a:rPr>
              <a:t>Basic and applied research in natural sciences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363"/>
                </a:solidFill>
              </a:rPr>
              <a:t>Applications to agriculture, environment, defense and human health protection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6363"/>
                </a:solidFill>
              </a:rPr>
              <a:t>60 years.</a:t>
            </a:r>
            <a:r>
              <a:rPr lang="en-US" baseline="0" dirty="0">
                <a:solidFill>
                  <a:srgbClr val="636363"/>
                </a:solidFill>
              </a:rPr>
              <a:t> MBP 50 years</a:t>
            </a:r>
            <a:endParaRPr lang="en-US" dirty="0">
              <a:solidFill>
                <a:srgbClr val="636363"/>
              </a:solidFill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060A-ECF8-46FB-96E6-BB2A542C9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Vegetated rooftop habitats can serve as stepping stones, to create corridors connecting other patches 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roofscape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or at grade) across an urban sea to natural habitats beyond the city.</a:t>
            </a:r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060A-ECF8-46FB-96E6-BB2A542C9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German </a:t>
            </a:r>
            <a:r>
              <a:rPr lang="en-US" dirty="0" err="1"/>
              <a:t>Flavours</a:t>
            </a:r>
            <a:r>
              <a:rPr lang="en-US" baseline="0" dirty="0"/>
              <a:t> and </a:t>
            </a:r>
            <a:r>
              <a:rPr lang="en-US" baseline="0" dirty="0" err="1"/>
              <a:t>Fragnance</a:t>
            </a:r>
            <a:r>
              <a:rPr lang="en-US" baseline="0" dirty="0"/>
              <a:t> company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060A-ECF8-46FB-96E6-BB2A542C9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7FFD-8E91-4C79-B5FA-6EBAB392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1028700"/>
            <a:ext cx="9144000" cy="478128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553-20C5-499D-BCAA-B79293A36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1695429"/>
            <a:ext cx="9144000" cy="75746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4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3A7EBD-557A-4E51-B5CE-1525BEB3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10237989" cy="502920"/>
          </a:xfrm>
        </p:spPr>
        <p:txBody>
          <a:bodyPr lIns="0" tIns="0" rIns="0" bIns="0" anchor="t" anchorCtr="0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5AC205D-A9A4-451B-9C5C-E96F55135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1600" y="1714500"/>
            <a:ext cx="6760693" cy="387493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51B67E5-2A58-4834-A274-B188C9290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406356" y="1714500"/>
            <a:ext cx="3203233" cy="387493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1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2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37FF-5DBA-4F31-B114-0FA869FA1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28700"/>
            <a:ext cx="10245144" cy="609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cap="all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8DBF4-7220-4CAE-8C1D-B25FAE34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0942" y="6356352"/>
            <a:ext cx="1416676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9F0F23-446F-4D8D-BE33-5507BE619C81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66DE8-DA68-4FE4-89CC-97F5F83A4DDB}"/>
              </a:ext>
            </a:extLst>
          </p:cNvPr>
          <p:cNvSpPr/>
          <p:nvPr userDrawn="1"/>
        </p:nvSpPr>
        <p:spPr>
          <a:xfrm>
            <a:off x="1371600" y="1716780"/>
            <a:ext cx="102451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34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9738-6FB0-4E09-9BB4-BD65B133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10270901" cy="5105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1FF5-A264-40B1-A7E9-3E86DD12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2108"/>
            <a:ext cx="10515600" cy="381858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9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3DE5-06E6-4D90-B6B3-BE434667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2"/>
            <a:ext cx="10414000" cy="5105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E868-D014-4FD8-84AE-C5F935058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2" y="1714500"/>
            <a:ext cx="5007735" cy="44875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B0396-8538-4A55-88CF-9DD00E0B4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714500"/>
            <a:ext cx="5156200" cy="44875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26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7BC0F3-FFDF-4308-871D-2491D085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10348173" cy="510540"/>
          </a:xfrm>
        </p:spPr>
        <p:txBody>
          <a:bodyPr lIns="0" tIns="0" rIns="0" bIns="0" anchor="t" anchorCtr="0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BBB306A-32C0-4240-915C-6394E7A62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1600" y="1714500"/>
            <a:ext cx="6760693" cy="3874931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B15984-3AA0-4A53-80DF-1A0006FCC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406353" y="1714500"/>
            <a:ext cx="3313420" cy="387493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4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37FF-5DBA-4F31-B114-0FA869FA1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405" y="990600"/>
            <a:ext cx="10245144" cy="4953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cap="none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66DE8-DA68-4FE4-89CC-97F5F83A4DDB}"/>
              </a:ext>
            </a:extLst>
          </p:cNvPr>
          <p:cNvSpPr/>
          <p:nvPr userDrawn="1"/>
        </p:nvSpPr>
        <p:spPr>
          <a:xfrm>
            <a:off x="1371600" y="1640581"/>
            <a:ext cx="102451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Click to edit Master title </a:t>
            </a:r>
            <a:r>
              <a:rPr lang="en-US" sz="1600" dirty="0">
                <a:solidFill>
                  <a:schemeClr val="tx2"/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62061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9738-6FB0-4E09-9BB4-BD65B133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1"/>
            <a:ext cx="10270901" cy="5329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1FF5-A264-40B1-A7E9-3E86DD12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9741"/>
            <a:ext cx="10515600" cy="4065753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53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3DE5-06E6-4D90-B6B3-BE434667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3"/>
            <a:ext cx="10515600" cy="57149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E868-D014-4FD8-84AE-C5F935058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832064"/>
            <a:ext cx="51562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B0396-8538-4A55-88CF-9DD00E0B4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000" y="1832064"/>
            <a:ext cx="51562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85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F439-D8DB-4FC2-85CC-7320A1F9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1"/>
            <a:ext cx="10515600" cy="64501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01562B-2AC5-4321-8116-1BD1FF2C7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2" y="1892690"/>
            <a:ext cx="7331716" cy="3866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303021-8F86-47DE-92DD-5B4E3C1B53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10353" y="3927552"/>
            <a:ext cx="2626707" cy="18315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A0F2B3F-529B-4481-95A4-5D6A59F825F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010353" y="1892690"/>
            <a:ext cx="2626707" cy="18315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21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2324-00D4-450C-B306-681AF469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990600"/>
            <a:ext cx="10434033" cy="381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5D27-E828-4A66-BB07-6E1BE3FB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8" y="1714500"/>
            <a:ext cx="6682017" cy="4032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8E6DC-F97E-4CDA-837E-CF808342C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2" y="1714500"/>
            <a:ext cx="3401484" cy="4040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30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9406-1740-4F50-80AF-819F88F7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3"/>
            <a:ext cx="10425448" cy="4647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16912-982E-4A49-B3CF-131666E5A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5333" y="1786878"/>
            <a:ext cx="7331716" cy="42065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3FD8D99-FE69-4C14-BA2B-9B2B090ECC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71599" y="1786878"/>
            <a:ext cx="2868261" cy="2000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61F87BE-CD7C-4A69-BF34-34FADAB49E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371599" y="3993458"/>
            <a:ext cx="2868261" cy="2000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4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5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BEB2-D8E8-4AE9-AEA9-A95B2EA7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028702"/>
            <a:ext cx="10237989" cy="4571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4B3B-1588-44CB-A4D3-BED3CA35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676400"/>
            <a:ext cx="10237989" cy="44840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7DC0-AB9A-4511-BC0C-6D491B6C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5886A7-BAB9-4A97-9BF4-D7B7C3C5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691640"/>
            <a:ext cx="10237989" cy="449928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A061-D695-46AD-B503-8653E391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028702"/>
            <a:ext cx="10263747" cy="4571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9DA6-84C6-4B47-B8E9-17787B48E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1692275"/>
            <a:ext cx="5184103" cy="4033135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DD9E6-4F42-4C4A-8BBF-B6A631297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2886" y="1684020"/>
            <a:ext cx="4748013" cy="404139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7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C88-389B-4F62-B73D-EECA1C58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028700"/>
            <a:ext cx="10237989" cy="51054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9E482-672A-4ECB-BC74-9AEC9685C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73200" y="1805940"/>
            <a:ext cx="6760693" cy="382212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70B9F-DFBC-461D-9FF8-D827FFAC1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507956" y="1805940"/>
            <a:ext cx="3203233" cy="382212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72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37FF-5DBA-4F31-B114-0FA869FA1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28700"/>
            <a:ext cx="10245144" cy="4724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cap="all" baseline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E531-E888-41BE-AF88-6ECC5A6A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3405" y="6356353"/>
            <a:ext cx="3167131" cy="3651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66DE8-DA68-4FE4-89CC-97F5F83A4DDB}"/>
              </a:ext>
            </a:extLst>
          </p:cNvPr>
          <p:cNvSpPr/>
          <p:nvPr userDrawn="1"/>
        </p:nvSpPr>
        <p:spPr>
          <a:xfrm>
            <a:off x="1371600" y="1716780"/>
            <a:ext cx="102451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9738-6FB0-4E09-9BB4-BD65B133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1"/>
            <a:ext cx="10270901" cy="4953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1FF5-A264-40B1-A7E9-3E86DD12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6880"/>
            <a:ext cx="10515600" cy="40886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1A235-7112-426E-AC16-F648B796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20118"/>
            <a:ext cx="3316309" cy="277744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712797-3604-4CD6-8636-922DAC592E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" y="0"/>
            <a:ext cx="121901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11996-43BC-4C85-A43E-CE269275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028702"/>
            <a:ext cx="10515600" cy="4343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DE1C4-7B05-47D5-911E-86F5A24E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1676400"/>
            <a:ext cx="10515600" cy="42092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64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751" r:id="rId2"/>
    <p:sldLayoutId id="2147483693" r:id="rId3"/>
    <p:sldLayoutId id="2147483704" r:id="rId4"/>
    <p:sldLayoutId id="2147483695" r:id="rId5"/>
    <p:sldLayoutId id="2147483698" r:id="rId6"/>
    <p:sldLayoutId id="214748370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pos="9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6428E8-0C01-48C7-A99C-502EA9BD70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"/>
            <a:ext cx="12192000" cy="685901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802F3-9906-4193-999D-E95E638B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10305245" cy="487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03F43-2A6D-45FD-A144-DC164890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676400"/>
            <a:ext cx="99822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79B37-DC4E-4C18-B370-E9A573893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342506"/>
            <a:ext cx="3581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3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2" r:id="rId3"/>
    <p:sldLayoutId id="21474837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pos="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BB9849-00DB-4CB6-BB02-D60214FDCE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"/>
            <a:ext cx="12192000" cy="685901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802F3-9906-4193-999D-E95E638B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10270901" cy="495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03F43-2A6D-45FD-A144-DC164890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767841"/>
            <a:ext cx="10373932" cy="4409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79B37-DC4E-4C18-B370-E9A573893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314864"/>
            <a:ext cx="4724400" cy="3149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3" r:id="rId3"/>
    <p:sldLayoutId id="21474837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pos="8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42F329-0A1A-47F1-A57D-17BF6B471A0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"/>
            <a:ext cx="12192000" cy="68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7" r:id="rId4"/>
    <p:sldLayoutId id="2147483749" r:id="rId5"/>
    <p:sldLayoutId id="2147483750" r:id="rId6"/>
    <p:sldLayoutId id="21474837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4" userDrawn="1">
          <p15:clr>
            <a:srgbClr val="F26B43"/>
          </p15:clr>
        </p15:guide>
        <p15:guide id="2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reen-urbanscape.co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-urbanscap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6658" y="765453"/>
            <a:ext cx="105156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dirty="0">
                <a:solidFill>
                  <a:srgbClr val="105A97"/>
                </a:solidFill>
                <a:cs typeface="Arial" pitchFamily="34" charset="0"/>
              </a:rPr>
              <a:t>NATIONAL INSTITUTE OF BIOLOGY - </a:t>
            </a:r>
            <a:r>
              <a:rPr lang="en-US" dirty="0">
                <a:solidFill>
                  <a:srgbClr val="105A97"/>
                </a:solidFill>
                <a:cs typeface="Arial" pitchFamily="34" charset="0"/>
              </a:rPr>
              <a:t>NIB </a:t>
            </a:r>
            <a:br>
              <a:rPr lang="en-US" dirty="0">
                <a:solidFill>
                  <a:srgbClr val="105A97"/>
                </a:solidFill>
                <a:cs typeface="Arial" pitchFamily="34" charset="0"/>
              </a:rPr>
            </a:br>
            <a:endParaRPr lang="en-GB" dirty="0">
              <a:solidFill>
                <a:srgbClr val="105A97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4" y="3271940"/>
            <a:ext cx="4502205" cy="27849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2100" y="2524006"/>
            <a:ext cx="4260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>
              <a:spcAft>
                <a:spcPts val="600"/>
              </a:spcAft>
            </a:pPr>
            <a:r>
              <a:rPr lang="en-US" dirty="0">
                <a:solidFill>
                  <a:srgbClr val="105A97"/>
                </a:solidFill>
                <a:latin typeface="Calibri" pitchFamily="34" charset="0"/>
              </a:rPr>
              <a:t>Marine Biology Station </a:t>
            </a:r>
            <a:r>
              <a:rPr lang="en-US" dirty="0" err="1">
                <a:solidFill>
                  <a:srgbClr val="105A97"/>
                </a:solidFill>
                <a:latin typeface="Calibri" pitchFamily="34" charset="0"/>
              </a:rPr>
              <a:t>Piran</a:t>
            </a:r>
            <a:r>
              <a:rPr lang="en-US" dirty="0">
                <a:solidFill>
                  <a:srgbClr val="105A97"/>
                </a:solidFill>
                <a:latin typeface="Calibri" pitchFamily="34" charset="0"/>
              </a:rPr>
              <a:t> </a:t>
            </a:r>
          </a:p>
          <a:p>
            <a:pPr marL="176212" lvl="2" eaLnBrk="0" hangingPunct="0"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dirty="0">
                <a:solidFill>
                  <a:srgbClr val="105A97"/>
                </a:solidFill>
                <a:latin typeface="Calibri" pitchFamily="34" charset="0"/>
              </a:rPr>
              <a:t>Department of Biotechnology and Systems Biology</a:t>
            </a:r>
          </a:p>
          <a:p>
            <a:pPr marL="176212" lvl="2" eaLnBrk="0" hangingPunct="0"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dirty="0">
                <a:solidFill>
                  <a:srgbClr val="105A97"/>
                </a:solidFill>
                <a:latin typeface="Calibri" pitchFamily="34" charset="0"/>
              </a:rPr>
              <a:t>Department of Genetic Toxicology and Cancer Biology</a:t>
            </a:r>
          </a:p>
          <a:p>
            <a:pPr marL="176212" lvl="2" eaLnBrk="0" hangingPunct="0"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dirty="0">
                <a:solidFill>
                  <a:srgbClr val="105A97"/>
                </a:solidFill>
                <a:latin typeface="Calibri" pitchFamily="34" charset="0"/>
              </a:rPr>
              <a:t>Department of Organisms and Ecosystems Research </a:t>
            </a:r>
          </a:p>
          <a:p>
            <a:pPr marL="176212" lvl="2" eaLnBrk="0" hangingPunct="0">
              <a:spcAft>
                <a:spcPts val="600"/>
              </a:spcAft>
              <a:tabLst>
                <a:tab pos="0" algn="l"/>
              </a:tabLst>
              <a:defRPr/>
            </a:pPr>
            <a:r>
              <a:rPr lang="en-US" dirty="0">
                <a:solidFill>
                  <a:srgbClr val="636363"/>
                </a:solidFill>
                <a:latin typeface="Calibri" pitchFamily="34" charset="0"/>
              </a:rPr>
              <a:t>Technology Transfer Office</a:t>
            </a:r>
            <a:endParaRPr lang="en-US" dirty="0">
              <a:solidFill>
                <a:srgbClr val="105A97"/>
              </a:solidFill>
              <a:latin typeface="Calibri" pitchFamily="34" charset="0"/>
            </a:endParaRPr>
          </a:p>
        </p:txBody>
      </p:sp>
      <p:pic>
        <p:nvPicPr>
          <p:cNvPr id="5" name="Picture 4" descr="P:\Projekti\NIB\Promocijski projekti\LETNA POROČILA O DELU\2011\Gradivo iz OE\UVOD\Slike\slike final\4-MBP.JPG"/>
          <p:cNvPicPr/>
          <p:nvPr/>
        </p:nvPicPr>
        <p:blipFill>
          <a:blip r:embed="rId4" cstate="print"/>
          <a:srcRect l="11651" t="24989" r="4152" b="26656"/>
          <a:stretch>
            <a:fillRect/>
          </a:stretch>
        </p:blipFill>
        <p:spPr bwMode="auto">
          <a:xfrm>
            <a:off x="3411084" y="1813170"/>
            <a:ext cx="4090550" cy="213600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733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1419" y="897612"/>
            <a:ext cx="274332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Animal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en-US" altLang="sl-SI" dirty="0">
                <a:solidFill>
                  <a:srgbClr val="636363"/>
                </a:solidFill>
              </a:rPr>
              <a:t>p</a:t>
            </a:r>
            <a:r>
              <a:rPr lang="sl-SI" altLang="sl-SI" dirty="0" err="1">
                <a:solidFill>
                  <a:srgbClr val="636363"/>
                </a:solidFill>
              </a:rPr>
              <a:t>hysiology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Biodiversity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Bioinformatics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Biology of organisms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Biomaterials</a:t>
            </a:r>
          </a:p>
          <a:p>
            <a:pPr algn="r"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Biotechnology</a:t>
            </a:r>
          </a:p>
          <a:p>
            <a:pPr algn="r">
              <a:spcAft>
                <a:spcPts val="200"/>
              </a:spcAft>
            </a:pPr>
            <a:r>
              <a:rPr lang="en-US" dirty="0" err="1">
                <a:solidFill>
                  <a:srgbClr val="636363"/>
                </a:solidFill>
              </a:rPr>
              <a:t>Biotremology</a:t>
            </a:r>
            <a:endParaRPr lang="en-US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Cancer biology</a:t>
            </a: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Cell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biology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Ecophysiology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Ecotoxicology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Evolutionary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biology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Freshwater ecology</a:t>
            </a: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Genetics</a:t>
            </a:r>
            <a:r>
              <a:rPr lang="sl-SI" altLang="sl-SI" dirty="0">
                <a:solidFill>
                  <a:srgbClr val="636363"/>
                </a:solidFill>
              </a:rPr>
              <a:t>, </a:t>
            </a:r>
            <a:r>
              <a:rPr lang="sl-SI" altLang="sl-SI" dirty="0" err="1">
                <a:solidFill>
                  <a:srgbClr val="636363"/>
                </a:solidFill>
              </a:rPr>
              <a:t>genomics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Genetic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toxicology</a:t>
            </a:r>
            <a:endParaRPr lang="en-US" altLang="sl-SI" dirty="0">
              <a:solidFill>
                <a:srgbClr val="636363"/>
              </a:solidFill>
            </a:endParaRPr>
          </a:p>
          <a:p>
            <a:pPr algn="r">
              <a:spcAft>
                <a:spcPts val="200"/>
              </a:spcAft>
            </a:pP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9406" y="948908"/>
            <a:ext cx="2907322" cy="48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Genetically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modified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organisms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Marine ecosystem research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Microbiology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Neurobiology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Oceanography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Plant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en-US" altLang="sl-SI" dirty="0">
                <a:solidFill>
                  <a:srgbClr val="636363"/>
                </a:solidFill>
              </a:rPr>
              <a:t>p</a:t>
            </a:r>
            <a:r>
              <a:rPr lang="sl-SI" altLang="sl-SI" dirty="0" err="1">
                <a:solidFill>
                  <a:srgbClr val="636363"/>
                </a:solidFill>
              </a:rPr>
              <a:t>hysiology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Phylogenomics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Pollinating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Sytematic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biology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Systemic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biology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636363"/>
                </a:solidFill>
              </a:rPr>
              <a:t>Terrestrial ecology</a:t>
            </a:r>
            <a:endParaRPr lang="sl-SI" altLang="sl-SI" dirty="0">
              <a:solidFill>
                <a:srgbClr val="63636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Transcriptomics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Virology</a:t>
            </a:r>
            <a:endParaRPr lang="en-US" altLang="sl-SI" dirty="0">
              <a:solidFill>
                <a:srgbClr val="636363"/>
              </a:solidFill>
            </a:endParaRPr>
          </a:p>
          <a:p>
            <a:pPr>
              <a:spcAft>
                <a:spcPts val="200"/>
              </a:spcAft>
            </a:pPr>
            <a:r>
              <a:rPr lang="sl-SI" altLang="sl-SI" dirty="0" err="1">
                <a:solidFill>
                  <a:srgbClr val="636363"/>
                </a:solidFill>
              </a:rPr>
              <a:t>Wood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  <a:r>
              <a:rPr lang="sl-SI" altLang="sl-SI" dirty="0" err="1">
                <a:solidFill>
                  <a:srgbClr val="636363"/>
                </a:solidFill>
              </a:rPr>
              <a:t>pests</a:t>
            </a:r>
            <a:r>
              <a:rPr lang="sl-SI" altLang="sl-SI" dirty="0">
                <a:solidFill>
                  <a:srgbClr val="636363"/>
                </a:solidFill>
              </a:rPr>
              <a:t>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altLang="sl-SI" dirty="0">
              <a:solidFill>
                <a:srgbClr val="636363"/>
              </a:solidFill>
            </a:endParaRPr>
          </a:p>
        </p:txBody>
      </p:sp>
      <p:pic>
        <p:nvPicPr>
          <p:cNvPr id="13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9590" y="1114758"/>
            <a:ext cx="2879725" cy="930275"/>
          </a:xfrm>
          <a:prstGeom prst="rect">
            <a:avLst/>
          </a:prstGeom>
          <a:ln/>
        </p:spPr>
      </p:pic>
      <p:pic>
        <p:nvPicPr>
          <p:cNvPr id="14" name="image12.jpg" descr="cid:81BCBE5A-7388-48E0-86DB-28FB1874F43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9840" y="2375732"/>
            <a:ext cx="1799590" cy="1350010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497850" y="5003283"/>
            <a:ext cx="28032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Contact:</a:t>
            </a:r>
          </a:p>
          <a:p>
            <a:r>
              <a:rPr lang="en-US" dirty="0"/>
              <a:t>National Institute of Biology</a:t>
            </a:r>
          </a:p>
          <a:p>
            <a:r>
              <a:rPr lang="en-US" dirty="0"/>
              <a:t>Technology Transfer Office</a:t>
            </a:r>
          </a:p>
          <a:p>
            <a:r>
              <a:rPr lang="en-US" dirty="0"/>
              <a:t>jure.vindisar@nib.si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759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</a:t>
            </a:r>
            <a:r>
              <a:rPr lang="en-US" dirty="0" err="1"/>
              <a:t>Biodiverstity</a:t>
            </a:r>
            <a:r>
              <a:rPr lang="en-US" dirty="0"/>
              <a:t> has a business case?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9" y="2647197"/>
            <a:ext cx="2908824" cy="21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58" y="2709274"/>
            <a:ext cx="2204206" cy="208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870"/>
          <a:stretch/>
        </p:blipFill>
        <p:spPr>
          <a:xfrm>
            <a:off x="8351393" y="2768771"/>
            <a:ext cx="2276056" cy="204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89" y="2709274"/>
            <a:ext cx="2105004" cy="21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84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Biodiverstity</a:t>
            </a:r>
            <a:r>
              <a:rPr lang="en-US" dirty="0"/>
              <a:t> in a city?</a:t>
            </a:r>
            <a:endParaRPr lang="sl-SI" dirty="0"/>
          </a:p>
        </p:txBody>
      </p:sp>
      <p:sp>
        <p:nvSpPr>
          <p:cNvPr id="9" name="Rectangle 8"/>
          <p:cNvSpPr/>
          <p:nvPr/>
        </p:nvSpPr>
        <p:spPr>
          <a:xfrm>
            <a:off x="1277815" y="202733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ea typeface="+mj-ea"/>
                <a:cs typeface="+mj-cs"/>
              </a:rPr>
              <a:t>Biodiversity in big cities is becoming huge issue. Many European cities are </a:t>
            </a:r>
            <a:r>
              <a:rPr lang="en-US" sz="2000" b="1" dirty="0">
                <a:ea typeface="+mj-ea"/>
                <a:cs typeface="+mj-cs"/>
              </a:rPr>
              <a:t>experiencing massive drop in biodiversity </a:t>
            </a:r>
            <a:r>
              <a:rPr lang="en-US" sz="2000" dirty="0">
                <a:ea typeface="+mj-ea"/>
                <a:cs typeface="+mj-cs"/>
              </a:rPr>
              <a:t>due to massive urban area extension.</a:t>
            </a:r>
          </a:p>
        </p:txBody>
      </p:sp>
      <p:pic>
        <p:nvPicPr>
          <p:cNvPr id="7" name="Picture 6" descr="Urbanscape by KI - small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799517"/>
            <a:ext cx="3511339" cy="1465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33475" y="3799517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EU alone, around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84 % of crop species and 78 % of wild flower species depend on animal pollination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3475" y="4743715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 are not often thought of as havens of biodiversity (but they should be when it comes to pollinators).</a:t>
            </a:r>
          </a:p>
        </p:txBody>
      </p:sp>
    </p:spTree>
    <p:extLst>
      <p:ext uri="{BB962C8B-B14F-4D97-AF65-F5344CB8AC3E}">
        <p14:creationId xmlns:p14="http://schemas.microsoft.com/office/powerpoint/2010/main" val="327258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Green Roofs</a:t>
            </a:r>
            <a:endParaRPr lang="sl-SI" b="1" dirty="0"/>
          </a:p>
        </p:txBody>
      </p:sp>
      <p:sp>
        <p:nvSpPr>
          <p:cNvPr id="9" name="Rectangle 8"/>
          <p:cNvSpPr/>
          <p:nvPr/>
        </p:nvSpPr>
        <p:spPr>
          <a:xfrm>
            <a:off x="1238738" y="183985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err="1"/>
              <a:t>retain</a:t>
            </a:r>
            <a:r>
              <a:rPr lang="sl-SI" sz="2400" dirty="0"/>
              <a:t> </a:t>
            </a:r>
            <a:r>
              <a:rPr lang="sl-SI" sz="2400" dirty="0" err="1"/>
              <a:t>rainwater</a:t>
            </a:r>
            <a:endParaRPr lang="en-US" sz="2400" dirty="0"/>
          </a:p>
          <a:p>
            <a:r>
              <a:rPr lang="en-US" sz="2400" dirty="0"/>
              <a:t>reduce the heat flux through the roof</a:t>
            </a:r>
          </a:p>
          <a:p>
            <a:r>
              <a:rPr lang="en-US" sz="2400" dirty="0"/>
              <a:t>less ground level ozone + less heat = less smog</a:t>
            </a:r>
          </a:p>
          <a:p>
            <a:r>
              <a:rPr lang="en-US" sz="2400" b="1" dirty="0" err="1"/>
              <a:t>polinators</a:t>
            </a:r>
            <a:r>
              <a:rPr lang="en-US" sz="2400" b="1" dirty="0"/>
              <a:t> urban habitat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262" y="5606772"/>
            <a:ext cx="494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747478"/>
                </a:solidFill>
                <a:latin typeface="Arial" panose="020B0604020202020204" pitchFamily="34" charset="0"/>
              </a:rPr>
              <a:t>Urbanscape</a:t>
            </a:r>
            <a:r>
              <a:rPr lang="en-US" sz="1200" dirty="0">
                <a:solidFill>
                  <a:srgbClr val="747478"/>
                </a:solidFill>
                <a:latin typeface="Arial" panose="020B0604020202020204" pitchFamily="34" charset="0"/>
              </a:rPr>
              <a:t>® is supporting EU Pollinator Initiative aiming for </a:t>
            </a:r>
            <a:r>
              <a:rPr lang="en-US" sz="1200" dirty="0" err="1">
                <a:solidFill>
                  <a:srgbClr val="747478"/>
                </a:solidFill>
                <a:latin typeface="Arial" panose="020B0604020202020204" pitchFamily="34" charset="0"/>
              </a:rPr>
              <a:t>measuresto</a:t>
            </a:r>
            <a:r>
              <a:rPr lang="en-US" sz="1200" dirty="0">
                <a:solidFill>
                  <a:srgbClr val="747478"/>
                </a:solidFill>
                <a:latin typeface="Arial" panose="020B0604020202020204" pitchFamily="34" charset="0"/>
              </a:rPr>
              <a:t> improve urban habitat for pollinators</a:t>
            </a:r>
            <a:endParaRPr lang="sl-SI" sz="1200" dirty="0"/>
          </a:p>
        </p:txBody>
      </p:sp>
      <p:pic>
        <p:nvPicPr>
          <p:cNvPr id="7" name="Picture 6" descr="Urbanscape by KI - small">
            <a:hlinkClick r:id="rId3"/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061" y="5510387"/>
            <a:ext cx="2026417" cy="65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urbanscape-architecture.com/wp-content/uploads/2016/06/Ulm-DE-Residential-buildings--412x2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21" y="1975340"/>
            <a:ext cx="39243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Polinators</a:t>
            </a:r>
            <a:r>
              <a:rPr lang="en-US" b="1" dirty="0"/>
              <a:t> in a city - improving the green roof business case</a:t>
            </a:r>
            <a:endParaRPr lang="sl-SI" b="1" dirty="0"/>
          </a:p>
        </p:txBody>
      </p:sp>
      <p:sp>
        <p:nvSpPr>
          <p:cNvPr id="4" name="Rectangle 3"/>
          <p:cNvSpPr/>
          <p:nvPr/>
        </p:nvSpPr>
        <p:spPr>
          <a:xfrm>
            <a:off x="1371600" y="4445888"/>
            <a:ext cx="3968905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8DC63F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Urbanscape® Green Roof on KI Experience Center –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</a:rPr>
              <a:t>Škofja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</a:rPr>
              <a:t>Loka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1"/>
                </a:solidFill>
                <a:latin typeface="Arial" panose="020B0604020202020204" pitchFamily="34" charset="0"/>
              </a:rPr>
              <a:t>Sloveni</a:t>
            </a:r>
            <a:r>
              <a:rPr lang="sl-SI" sz="1200" dirty="0">
                <a:solidFill>
                  <a:schemeClr val="accent1"/>
                </a:solidFill>
                <a:latin typeface="Arial" panose="020B0604020202020204" pitchFamily="34" charset="0"/>
              </a:rPr>
              <a:t>a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, is a polygon to investigate amount of pollinators being attracted by this rooftop garden. </a:t>
            </a:r>
          </a:p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The research is performed in dense urban &amp; industrial area by Slovenian National Institute for Biology.</a:t>
            </a:r>
          </a:p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Result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 flowering green roofs have relatively high density of pollinators, up to 11 per square meter.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4"/>
          <a:stretch/>
        </p:blipFill>
        <p:spPr>
          <a:xfrm>
            <a:off x="1378954" y="1856607"/>
            <a:ext cx="3961550" cy="2582310"/>
          </a:xfrm>
          <a:prstGeom prst="rect">
            <a:avLst/>
          </a:prstGeom>
          <a:ln>
            <a:solidFill>
              <a:srgbClr val="8DC63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05231" y="4553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initial installation cost of a green roof is more than a traditional roof; however, the life cycle cost is competitive. </a:t>
            </a:r>
            <a:endParaRPr lang="sl-SI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41" y="1856607"/>
            <a:ext cx="3726685" cy="1476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666" y="2574506"/>
            <a:ext cx="3121761" cy="19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Biotechnological production of sustainable indole</a:t>
            </a:r>
            <a:endParaRPr lang="sl-SI" dirty="0"/>
          </a:p>
        </p:txBody>
      </p:sp>
      <p:sp>
        <p:nvSpPr>
          <p:cNvPr id="12" name="Rectangle 11"/>
          <p:cNvSpPr/>
          <p:nvPr/>
        </p:nvSpPr>
        <p:spPr>
          <a:xfrm>
            <a:off x="8534402" y="1332900"/>
            <a:ext cx="2400704" cy="3402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95925" y="2937211"/>
            <a:ext cx="56850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a typeface="+mj-ea"/>
                <a:cs typeface="+mj-cs"/>
              </a:rPr>
              <a:t>Indole</a:t>
            </a:r>
            <a:r>
              <a:rPr lang="en-US" sz="2000" dirty="0">
                <a:ea typeface="+mj-ea"/>
                <a:cs typeface="+mj-cs"/>
              </a:rPr>
              <a:t> is an important </a:t>
            </a:r>
            <a:r>
              <a:rPr lang="en-US" sz="2000" dirty="0" err="1">
                <a:ea typeface="+mj-ea"/>
                <a:cs typeface="+mj-cs"/>
              </a:rPr>
              <a:t>flavouring</a:t>
            </a:r>
            <a:r>
              <a:rPr lang="en-US" sz="2000" dirty="0">
                <a:ea typeface="+mj-ea"/>
                <a:cs typeface="+mj-cs"/>
              </a:rPr>
              <a:t> compound </a:t>
            </a:r>
          </a:p>
          <a:p>
            <a:r>
              <a:rPr lang="en-US" sz="2000" dirty="0">
                <a:ea typeface="+mj-ea"/>
                <a:cs typeface="+mj-cs"/>
              </a:rPr>
              <a:t>used in dairy, tea drinks and fine fragrances</a:t>
            </a:r>
          </a:p>
          <a:p>
            <a:r>
              <a:rPr lang="en-US" sz="2000" dirty="0">
                <a:ea typeface="+mj-ea"/>
                <a:cs typeface="+mj-cs"/>
              </a:rPr>
              <a:t>with 30 million EUR market size</a:t>
            </a:r>
          </a:p>
          <a:p>
            <a:endParaRPr lang="sl-SI" sz="2000" dirty="0">
              <a:ea typeface="+mj-ea"/>
              <a:cs typeface="+mj-cs"/>
            </a:endParaRPr>
          </a:p>
          <a:p>
            <a:r>
              <a:rPr lang="sl-SI" sz="2000" b="1" dirty="0" err="1">
                <a:ea typeface="+mj-ea"/>
                <a:cs typeface="+mj-cs"/>
              </a:rPr>
              <a:t>Currently</a:t>
            </a:r>
            <a:r>
              <a:rPr lang="sl-SI" sz="2000" b="1" dirty="0">
                <a:ea typeface="+mj-ea"/>
                <a:cs typeface="+mj-cs"/>
              </a:rPr>
              <a:t> p</a:t>
            </a:r>
            <a:r>
              <a:rPr lang="en-US" sz="2000" b="1" dirty="0" err="1">
                <a:ea typeface="+mj-ea"/>
                <a:cs typeface="+mj-cs"/>
              </a:rPr>
              <a:t>roduced</a:t>
            </a:r>
            <a:r>
              <a:rPr lang="en-US" sz="2000" dirty="0">
                <a:ea typeface="+mj-ea"/>
                <a:cs typeface="+mj-cs"/>
              </a:rPr>
              <a:t> from coal tar </a:t>
            </a:r>
            <a:endParaRPr lang="sl-SI" sz="2000" dirty="0">
              <a:ea typeface="+mj-ea"/>
              <a:cs typeface="+mj-cs"/>
            </a:endParaRPr>
          </a:p>
          <a:p>
            <a:r>
              <a:rPr lang="en-US" sz="2000" dirty="0" err="1">
                <a:ea typeface="+mj-ea"/>
                <a:cs typeface="+mj-cs"/>
              </a:rPr>
              <a:t>produc</a:t>
            </a:r>
            <a:r>
              <a:rPr lang="sl-SI" sz="2000" dirty="0">
                <a:ea typeface="+mj-ea"/>
                <a:cs typeface="+mj-cs"/>
              </a:rPr>
              <a:t>es</a:t>
            </a:r>
            <a:r>
              <a:rPr lang="en-US" sz="2000" dirty="0">
                <a:ea typeface="+mj-ea"/>
                <a:cs typeface="+mj-cs"/>
              </a:rPr>
              <a:t> hazardous chemicals at high temperatures</a:t>
            </a:r>
            <a:endParaRPr lang="sl-SI" sz="2000" dirty="0">
              <a:ea typeface="+mj-ea"/>
              <a:cs typeface="+mj-cs"/>
            </a:endParaRPr>
          </a:p>
          <a:p>
            <a:r>
              <a:rPr lang="en-US" sz="2000" dirty="0">
                <a:ea typeface="+mj-ea"/>
                <a:cs typeface="+mj-cs"/>
              </a:rPr>
              <a:t>consumes a lot of energy </a:t>
            </a:r>
            <a:endParaRPr lang="sl-SI" sz="2000" dirty="0">
              <a:ea typeface="+mj-ea"/>
              <a:cs typeface="+mj-cs"/>
            </a:endParaRPr>
          </a:p>
          <a:p>
            <a:endParaRPr lang="sl-SI" dirty="0">
              <a:sym typeface="Wingdings" panose="05000000000000000000" pitchFamily="2" charset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250" y="1340217"/>
            <a:ext cx="5923309" cy="4991134"/>
            <a:chOff x="24250" y="1340217"/>
            <a:chExt cx="5923309" cy="49911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50" y="1808750"/>
              <a:ext cx="5923309" cy="452260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736437" y="3158837"/>
              <a:ext cx="711200" cy="16364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8635" y="1340217"/>
              <a:ext cx="2087418" cy="38578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77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251" y="1914769"/>
            <a:ext cx="2461042" cy="3238433"/>
          </a:xfrm>
          <a:prstGeom prst="ellipse">
            <a:avLst/>
          </a:prstGeom>
          <a:solidFill>
            <a:schemeClr val="accen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Biotechnological production of sustainable indole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0" y="1808750"/>
            <a:ext cx="5923309" cy="4522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1662" y="3362164"/>
            <a:ext cx="4220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+mj-ea"/>
                <a:cs typeface="+mj-cs"/>
              </a:rPr>
              <a:t>Employ a sustainable </a:t>
            </a:r>
            <a:r>
              <a:rPr lang="en-US" sz="2800" dirty="0" err="1">
                <a:ea typeface="+mj-ea"/>
                <a:cs typeface="+mj-cs"/>
              </a:rPr>
              <a:t>bioproduction</a:t>
            </a:r>
            <a:r>
              <a:rPr lang="en-US" sz="2800" dirty="0">
                <a:ea typeface="+mj-ea"/>
                <a:cs typeface="+mj-cs"/>
              </a:rPr>
              <a:t> of natural indole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2" y="2356620"/>
            <a:ext cx="1596350" cy="7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Biotechnological production of sustainable indole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40" y="2137789"/>
            <a:ext cx="1596350" cy="798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95631" y="205140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err="1">
                <a:ea typeface="+mj-ea"/>
                <a:cs typeface="+mj-cs"/>
              </a:rPr>
              <a:t>Recruit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Corynebacterium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glutamicum</a:t>
            </a:r>
            <a:r>
              <a:rPr lang="sl-SI" sz="2400" dirty="0">
                <a:ea typeface="+mj-ea"/>
                <a:cs typeface="+mj-cs"/>
              </a:rPr>
              <a:t> (</a:t>
            </a:r>
            <a:r>
              <a:rPr lang="sl-SI" sz="2400" dirty="0" err="1">
                <a:ea typeface="+mj-ea"/>
                <a:cs typeface="+mj-cs"/>
              </a:rPr>
              <a:t>industrial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amino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acid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producer</a:t>
            </a:r>
            <a:r>
              <a:rPr lang="sl-SI" sz="2400" dirty="0">
                <a:ea typeface="+mj-ea"/>
                <a:cs typeface="+mj-cs"/>
              </a:rPr>
              <a:t>) </a:t>
            </a:r>
            <a:r>
              <a:rPr lang="sl-SI" sz="2400" dirty="0" err="1">
                <a:ea typeface="+mj-ea"/>
                <a:cs typeface="+mj-cs"/>
              </a:rPr>
              <a:t>for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indole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production</a:t>
            </a:r>
            <a:r>
              <a:rPr lang="en-US" sz="2400" dirty="0">
                <a:ea typeface="+mj-ea"/>
                <a:cs typeface="+mj-cs"/>
              </a:rPr>
              <a:t>.</a:t>
            </a:r>
            <a:endParaRPr lang="sl-SI" sz="2400" dirty="0">
              <a:ea typeface="+mj-ea"/>
              <a:cs typeface="+mj-cs"/>
            </a:endParaRPr>
          </a:p>
          <a:p>
            <a:endParaRPr lang="en-US" sz="2400" dirty="0">
              <a:ea typeface="+mj-ea"/>
              <a:cs typeface="+mj-cs"/>
            </a:endParaRPr>
          </a:p>
          <a:p>
            <a:r>
              <a:rPr lang="sl-SI" sz="2400" dirty="0" err="1">
                <a:ea typeface="+mj-ea"/>
                <a:cs typeface="+mj-cs"/>
              </a:rPr>
              <a:t>Identify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of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biosynthetic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enzymes</a:t>
            </a:r>
            <a:r>
              <a:rPr lang="sl-SI" sz="2400" dirty="0">
                <a:ea typeface="+mj-ea"/>
                <a:cs typeface="+mj-cs"/>
              </a:rPr>
              <a:t> in </a:t>
            </a:r>
            <a:r>
              <a:rPr lang="sl-SI" sz="2400" dirty="0" err="1">
                <a:ea typeface="+mj-ea"/>
                <a:cs typeface="+mj-cs"/>
              </a:rPr>
              <a:t>bacteria</a:t>
            </a:r>
            <a:r>
              <a:rPr lang="sl-SI" sz="2400" dirty="0">
                <a:ea typeface="+mj-ea"/>
                <a:cs typeface="+mj-cs"/>
              </a:rPr>
              <a:t> in </a:t>
            </a:r>
            <a:r>
              <a:rPr lang="sl-SI" sz="2400" dirty="0" err="1">
                <a:ea typeface="+mj-ea"/>
                <a:cs typeface="+mj-cs"/>
              </a:rPr>
              <a:t>plants</a:t>
            </a:r>
            <a:r>
              <a:rPr lang="en-US" sz="2400" dirty="0">
                <a:ea typeface="+mj-ea"/>
                <a:cs typeface="+mj-cs"/>
              </a:rPr>
              <a:t>.</a:t>
            </a:r>
          </a:p>
          <a:p>
            <a:endParaRPr lang="sl-SI" sz="2400" dirty="0">
              <a:ea typeface="+mj-ea"/>
              <a:cs typeface="+mj-cs"/>
            </a:endParaRPr>
          </a:p>
          <a:p>
            <a:r>
              <a:rPr lang="sl-SI" sz="2400" dirty="0" err="1">
                <a:ea typeface="+mj-ea"/>
                <a:cs typeface="+mj-cs"/>
              </a:rPr>
              <a:t>Pathway</a:t>
            </a:r>
            <a:r>
              <a:rPr lang="sl-SI" sz="2400" dirty="0">
                <a:ea typeface="+mj-ea"/>
                <a:cs typeface="+mj-cs"/>
              </a:rPr>
              <a:t> design and </a:t>
            </a:r>
            <a:r>
              <a:rPr lang="sl-SI" sz="2400" dirty="0" err="1">
                <a:ea typeface="+mj-ea"/>
                <a:cs typeface="+mj-cs"/>
              </a:rPr>
              <a:t>optimization</a:t>
            </a:r>
            <a:r>
              <a:rPr lang="en-US" sz="2400" dirty="0">
                <a:ea typeface="+mj-ea"/>
                <a:cs typeface="+mj-cs"/>
              </a:rPr>
              <a:t>.</a:t>
            </a:r>
            <a:endParaRPr lang="sl-SI" sz="2400" dirty="0">
              <a:ea typeface="+mj-ea"/>
              <a:cs typeface="+mj-cs"/>
            </a:endParaRPr>
          </a:p>
          <a:p>
            <a:endParaRPr lang="en-US" sz="2400" dirty="0">
              <a:ea typeface="+mj-ea"/>
              <a:cs typeface="+mj-cs"/>
            </a:endParaRPr>
          </a:p>
          <a:p>
            <a:r>
              <a:rPr lang="sl-SI" sz="2400" dirty="0">
                <a:ea typeface="+mj-ea"/>
                <a:cs typeface="+mj-cs"/>
              </a:rPr>
              <a:t>Set up </a:t>
            </a:r>
            <a:r>
              <a:rPr lang="sl-SI" sz="2400" dirty="0" err="1">
                <a:ea typeface="+mj-ea"/>
                <a:cs typeface="+mj-cs"/>
              </a:rPr>
              <a:t>industrial</a:t>
            </a:r>
            <a:r>
              <a:rPr lang="sl-SI" sz="2400" dirty="0">
                <a:ea typeface="+mj-ea"/>
                <a:cs typeface="+mj-cs"/>
              </a:rPr>
              <a:t> scale </a:t>
            </a:r>
            <a:r>
              <a:rPr lang="sl-SI" sz="2400" dirty="0" err="1">
                <a:ea typeface="+mj-ea"/>
                <a:cs typeface="+mj-cs"/>
              </a:rPr>
              <a:t>production</a:t>
            </a:r>
            <a:r>
              <a:rPr lang="sl-SI" sz="2400" dirty="0">
                <a:ea typeface="+mj-ea"/>
                <a:cs typeface="+mj-cs"/>
              </a:rPr>
              <a:t>, </a:t>
            </a:r>
            <a:r>
              <a:rPr lang="sl-SI" sz="2400" dirty="0" err="1">
                <a:ea typeface="+mj-ea"/>
                <a:cs typeface="+mj-cs"/>
              </a:rPr>
              <a:t>using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renewable</a:t>
            </a:r>
            <a:r>
              <a:rPr lang="sl-SI" sz="2400" dirty="0">
                <a:ea typeface="+mj-ea"/>
                <a:cs typeface="+mj-cs"/>
              </a:rPr>
              <a:t> </a:t>
            </a:r>
            <a:r>
              <a:rPr lang="sl-SI" sz="2400" dirty="0" err="1">
                <a:ea typeface="+mj-ea"/>
                <a:cs typeface="+mj-cs"/>
              </a:rPr>
              <a:t>resources</a:t>
            </a:r>
            <a:r>
              <a:rPr lang="en-US" sz="2400" dirty="0">
                <a:ea typeface="+mj-ea"/>
                <a:cs typeface="+mj-cs"/>
              </a:rPr>
              <a:t>.</a:t>
            </a:r>
            <a:endParaRPr lang="sl-SI" sz="2400" dirty="0"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191" y="850168"/>
            <a:ext cx="2009709" cy="673356"/>
          </a:xfrm>
          <a:prstGeom prst="rect">
            <a:avLst/>
          </a:prstGeom>
        </p:spPr>
      </p:pic>
      <p:pic>
        <p:nvPicPr>
          <p:cNvPr id="2050" name="Picture 2" descr="Axx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40" y="3449636"/>
            <a:ext cx="2286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4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		Quality control in bioprocess development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4986214" y="1988034"/>
            <a:ext cx="72683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err="1"/>
              <a:t>Nucleic</a:t>
            </a:r>
            <a:r>
              <a:rPr lang="sl-SI" sz="2400" b="1" dirty="0"/>
              <a:t> </a:t>
            </a:r>
            <a:r>
              <a:rPr lang="sl-SI" sz="2400" b="1" dirty="0" err="1"/>
              <a:t>acid</a:t>
            </a:r>
            <a:r>
              <a:rPr lang="sl-SI" sz="2400" b="1" dirty="0"/>
              <a:t> </a:t>
            </a:r>
            <a:r>
              <a:rPr lang="sl-SI" sz="2400" b="1" dirty="0" err="1"/>
              <a:t>quantification</a:t>
            </a:r>
            <a:r>
              <a:rPr lang="sl-SI" sz="2400" b="1" dirty="0"/>
              <a:t>: </a:t>
            </a:r>
            <a:r>
              <a:rPr lang="sl-SI" sz="2400" b="1" dirty="0" err="1"/>
              <a:t>ddPCR</a:t>
            </a:r>
            <a:r>
              <a:rPr lang="sl-SI" sz="2400" b="1" dirty="0"/>
              <a:t>, </a:t>
            </a:r>
            <a:r>
              <a:rPr lang="en-US" sz="2400" b="1" dirty="0"/>
              <a:t>Next Generation </a:t>
            </a:r>
            <a:r>
              <a:rPr lang="en-US" sz="2400" b="1" dirty="0" err="1"/>
              <a:t>Sequincing</a:t>
            </a:r>
            <a:r>
              <a:rPr lang="en-US" sz="2400" b="1" dirty="0"/>
              <a:t> (</a:t>
            </a:r>
            <a:r>
              <a:rPr lang="sl-SI" sz="2400" b="1" dirty="0"/>
              <a:t>NGS</a:t>
            </a:r>
            <a:r>
              <a:rPr lang="en-US" sz="2400" b="1" dirty="0"/>
              <a:t>)</a:t>
            </a:r>
            <a:endParaRPr lang="sl-SI" sz="2400" b="1" dirty="0"/>
          </a:p>
          <a:p>
            <a:r>
              <a:rPr lang="sl-SI" sz="2400" dirty="0" err="1"/>
              <a:t>Product</a:t>
            </a:r>
            <a:r>
              <a:rPr lang="sl-SI" sz="2400" dirty="0"/>
              <a:t> </a:t>
            </a:r>
            <a:r>
              <a:rPr lang="sl-SI" sz="2400" dirty="0" err="1"/>
              <a:t>purity</a:t>
            </a:r>
            <a:r>
              <a:rPr lang="sl-SI" sz="2400" dirty="0"/>
              <a:t> </a:t>
            </a:r>
            <a:r>
              <a:rPr lang="sl-SI" sz="2400" dirty="0" err="1"/>
              <a:t>evaluation</a:t>
            </a:r>
            <a:endParaRPr lang="sl-SI" sz="2400" dirty="0"/>
          </a:p>
          <a:p>
            <a:r>
              <a:rPr lang="sl-SI" sz="2400" dirty="0" err="1"/>
              <a:t>Microbiological</a:t>
            </a:r>
            <a:r>
              <a:rPr lang="sl-SI" sz="2400" dirty="0"/>
              <a:t> </a:t>
            </a:r>
            <a:r>
              <a:rPr lang="sl-SI" sz="2400" dirty="0" err="1"/>
              <a:t>control</a:t>
            </a:r>
            <a:r>
              <a:rPr lang="sl-SI" sz="2400" dirty="0"/>
              <a:t> in </a:t>
            </a:r>
            <a:r>
              <a:rPr lang="sl-SI" sz="2400" dirty="0" err="1"/>
              <a:t>downstream</a:t>
            </a:r>
            <a:endParaRPr lang="sl-SI" sz="2400" dirty="0"/>
          </a:p>
          <a:p>
            <a:endParaRPr lang="sl-SI" sz="2400" dirty="0"/>
          </a:p>
          <a:p>
            <a:r>
              <a:rPr lang="sl-SI" sz="2400" b="1" dirty="0" err="1"/>
              <a:t>Metagnomics</a:t>
            </a:r>
            <a:endParaRPr lang="sl-SI" sz="2400" b="1" dirty="0"/>
          </a:p>
          <a:p>
            <a:r>
              <a:rPr lang="sl-SI" sz="2400" dirty="0" err="1"/>
              <a:t>Metagenome</a:t>
            </a:r>
            <a:r>
              <a:rPr lang="sl-SI" sz="2400" dirty="0"/>
              <a:t> in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bioreactor</a:t>
            </a:r>
            <a:endParaRPr lang="sl-SI" sz="2400" dirty="0"/>
          </a:p>
          <a:p>
            <a:endParaRPr lang="sl-SI" sz="2400" dirty="0"/>
          </a:p>
          <a:p>
            <a:r>
              <a:rPr lang="sl-SI" sz="2400" b="1" dirty="0" err="1"/>
              <a:t>Imaging</a:t>
            </a:r>
            <a:r>
              <a:rPr lang="sl-SI" sz="2400" b="1" dirty="0"/>
              <a:t>: </a:t>
            </a:r>
            <a:r>
              <a:rPr lang="sl-SI" sz="2400" b="1" dirty="0" err="1"/>
              <a:t>Confocal</a:t>
            </a:r>
            <a:r>
              <a:rPr lang="sl-SI" sz="2400" b="1" dirty="0"/>
              <a:t>, </a:t>
            </a:r>
            <a:r>
              <a:rPr lang="sl-SI" sz="2400" b="1" dirty="0" err="1"/>
              <a:t>transmission</a:t>
            </a:r>
            <a:r>
              <a:rPr lang="sl-SI" sz="2400" b="1" dirty="0"/>
              <a:t> and </a:t>
            </a:r>
            <a:r>
              <a:rPr lang="sl-SI" sz="2400" b="1" dirty="0" err="1"/>
              <a:t>cryo</a:t>
            </a:r>
            <a:r>
              <a:rPr lang="sl-SI" sz="2400" b="1" dirty="0"/>
              <a:t> </a:t>
            </a:r>
            <a:r>
              <a:rPr lang="sl-SI" sz="2400" b="1" dirty="0" err="1"/>
              <a:t>electron</a:t>
            </a:r>
            <a:r>
              <a:rPr lang="sl-SI" sz="2400" b="1" dirty="0"/>
              <a:t> </a:t>
            </a:r>
            <a:r>
              <a:rPr lang="sl-SI" sz="2400" b="1" dirty="0" err="1"/>
              <a:t>microscopy</a:t>
            </a:r>
            <a:endParaRPr lang="sl-SI" sz="2400" b="1" dirty="0"/>
          </a:p>
          <a:p>
            <a:r>
              <a:rPr lang="sl-SI" sz="2400" dirty="0" err="1"/>
              <a:t>Evaluation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final</a:t>
            </a:r>
            <a:r>
              <a:rPr lang="sl-SI" sz="2400" dirty="0"/>
              <a:t> </a:t>
            </a:r>
            <a:r>
              <a:rPr lang="sl-SI" sz="2400" dirty="0" err="1"/>
              <a:t>product</a:t>
            </a:r>
            <a:r>
              <a:rPr lang="sl-SI" sz="2400" dirty="0"/>
              <a:t> </a:t>
            </a:r>
            <a:r>
              <a:rPr lang="sl-SI" sz="2400" dirty="0" err="1"/>
              <a:t>ultrastructural</a:t>
            </a:r>
            <a:r>
              <a:rPr lang="sl-SI" sz="2400" dirty="0"/>
              <a:t> </a:t>
            </a:r>
            <a:r>
              <a:rPr lang="sl-SI" sz="2400" dirty="0" err="1"/>
              <a:t>properties</a:t>
            </a:r>
            <a:endParaRPr lang="sl-SI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86" y="2698729"/>
            <a:ext cx="3462796" cy="23006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86" y="793993"/>
            <a:ext cx="14478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939"/>
      </p:ext>
    </p:extLst>
  </p:cSld>
  <p:clrMapOvr>
    <a:masterClrMapping/>
  </p:clrMapOvr>
</p:sld>
</file>

<file path=ppt/theme/theme1.xml><?xml version="1.0" encoding="utf-8"?>
<a:theme xmlns:a="http://schemas.openxmlformats.org/drawingml/2006/main" name="NASLOVNA NIB 1">
  <a:themeElements>
    <a:clrScheme name="Custom 2">
      <a:dk1>
        <a:srgbClr val="FFFFFF"/>
      </a:dk1>
      <a:lt1>
        <a:srgbClr val="105A97"/>
      </a:lt1>
      <a:dk2>
        <a:srgbClr val="2A8C46"/>
      </a:dk2>
      <a:lt2>
        <a:srgbClr val="636363"/>
      </a:lt2>
      <a:accent1>
        <a:srgbClr val="000000"/>
      </a:accent1>
      <a:accent2>
        <a:srgbClr val="F7CBA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B TEMPLATE WHITE 16-9 poprava B" id="{81770856-C1FA-4FCA-9368-8BB13B68110A}" vid="{3505BA33-3C20-41E5-B62D-994D2D85E6B0}"/>
    </a:ext>
  </a:extLst>
</a:theme>
</file>

<file path=ppt/theme/theme2.xml><?xml version="1.0" encoding="utf-8"?>
<a:theme xmlns:a="http://schemas.openxmlformats.org/drawingml/2006/main" name="NASLOVNA NIB 2">
  <a:themeElements>
    <a:clrScheme name="NIB TEMPLATE">
      <a:dk1>
        <a:srgbClr val="105A97"/>
      </a:dk1>
      <a:lt1>
        <a:srgbClr val="2A8C46"/>
      </a:lt1>
      <a:dk2>
        <a:srgbClr val="636363"/>
      </a:dk2>
      <a:lt2>
        <a:srgbClr val="000000"/>
      </a:lt2>
      <a:accent1>
        <a:srgbClr val="FFFFFF"/>
      </a:accent1>
      <a:accent2>
        <a:srgbClr val="F7CBA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B TEMPLATE WHITE 16-9 poprava B" id="{81770856-C1FA-4FCA-9368-8BB13B68110A}" vid="{13E95B23-C1FE-44AB-8EB9-C8A35166C13B}"/>
    </a:ext>
  </a:extLst>
</a:theme>
</file>

<file path=ppt/theme/theme3.xml><?xml version="1.0" encoding="utf-8"?>
<a:theme xmlns:a="http://schemas.openxmlformats.org/drawingml/2006/main" name="NASLOVNA NIB 3">
  <a:themeElements>
    <a:clrScheme name="NIB TEMPLATE">
      <a:dk1>
        <a:srgbClr val="105A97"/>
      </a:dk1>
      <a:lt1>
        <a:srgbClr val="2A8C46"/>
      </a:lt1>
      <a:dk2>
        <a:srgbClr val="636363"/>
      </a:dk2>
      <a:lt2>
        <a:srgbClr val="000000"/>
      </a:lt2>
      <a:accent1>
        <a:srgbClr val="FFFFFF"/>
      </a:accent1>
      <a:accent2>
        <a:srgbClr val="F7CBA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B TEMPLATE WHITE 16-9 poprava B" id="{81770856-C1FA-4FCA-9368-8BB13B68110A}" vid="{690419F5-94F4-4600-BD34-DAB106B39465}"/>
    </a:ext>
  </a:extLst>
</a:theme>
</file>

<file path=ppt/theme/theme4.xml><?xml version="1.0" encoding="utf-8"?>
<a:theme xmlns:a="http://schemas.openxmlformats.org/drawingml/2006/main" name="OSNOVNA NIB 4">
  <a:themeElements>
    <a:clrScheme name="NIB TEMPLATE">
      <a:dk1>
        <a:srgbClr val="105A97"/>
      </a:dk1>
      <a:lt1>
        <a:srgbClr val="2A8C46"/>
      </a:lt1>
      <a:dk2>
        <a:srgbClr val="636363"/>
      </a:dk2>
      <a:lt2>
        <a:srgbClr val="000000"/>
      </a:lt2>
      <a:accent1>
        <a:srgbClr val="FFFFFF"/>
      </a:accent1>
      <a:accent2>
        <a:srgbClr val="F7CBA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B TEMPLATE WHITE 16-9 poprava B" id="{81770856-C1FA-4FCA-9368-8BB13B68110A}" vid="{E231FDB7-526A-42AF-8B0C-E7843DC0CE4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NIB TEMPLATE WHITE 16-9 2019</Template>
  <TotalTime>2482</TotalTime>
  <Words>536</Words>
  <Application>Microsoft Office PowerPoint</Application>
  <PresentationFormat>Widescreen</PresentationFormat>
  <Paragraphs>94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Wingdings</vt:lpstr>
      <vt:lpstr>NASLOVNA NIB 1</vt:lpstr>
      <vt:lpstr>NASLOVNA NIB 2</vt:lpstr>
      <vt:lpstr>NASLOVNA NIB 3</vt:lpstr>
      <vt:lpstr>OSNOVNA NIB 4</vt:lpstr>
      <vt:lpstr>NATIONAL INSTITUTE OF BIOLOGY - NIB  </vt:lpstr>
      <vt:lpstr>Can Biodiverstity has a business case?</vt:lpstr>
      <vt:lpstr>Biodiverstity in a city?</vt:lpstr>
      <vt:lpstr>Green Roofs</vt:lpstr>
      <vt:lpstr>Polinators in a city - improving the green roof business case</vt:lpstr>
      <vt:lpstr>Biotechnological production of sustainable indole</vt:lpstr>
      <vt:lpstr>Biotechnological production of sustainable indole</vt:lpstr>
      <vt:lpstr>Biotechnological production of sustainable indole</vt:lpstr>
      <vt:lpstr>  Quality control in bioprocess development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INŠTITUT ZA BIOLOGIJO (NIB)</dc:title>
  <dc:creator>Katja Ploj</dc:creator>
  <cp:lastModifiedBy>Maja Ferlinc</cp:lastModifiedBy>
  <cp:revision>278</cp:revision>
  <cp:lastPrinted>2019-05-21T08:03:48Z</cp:lastPrinted>
  <dcterms:created xsi:type="dcterms:W3CDTF">2019-03-22T09:12:10Z</dcterms:created>
  <dcterms:modified xsi:type="dcterms:W3CDTF">2019-09-20T08:32:58Z</dcterms:modified>
</cp:coreProperties>
</file>