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57" r:id="rId4"/>
    <p:sldId id="258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410" autoAdjust="0"/>
  </p:normalViewPr>
  <p:slideViewPr>
    <p:cSldViewPr>
      <p:cViewPr varScale="1">
        <p:scale>
          <a:sx n="85" d="100"/>
          <a:sy n="85" d="100"/>
        </p:scale>
        <p:origin x="172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E2D202-2C56-4DD0-8095-65046512A79A}" type="doc">
      <dgm:prSet loTypeId="urn:microsoft.com/office/officeart/2005/8/layout/gear1" loCatId="relationship" qsTypeId="urn:microsoft.com/office/officeart/2005/8/quickstyle/3d7" qsCatId="3D" csTypeId="urn:microsoft.com/office/officeart/2005/8/colors/colorful5" csCatId="colorful" phldr="1"/>
      <dgm:spPr/>
    </dgm:pt>
    <dgm:pt modelId="{159C414D-36B7-4E23-8AB4-5165F81AA925}">
      <dgm:prSet phldrT="[Text]"/>
      <dgm:spPr/>
      <dgm:t>
        <a:bodyPr/>
        <a:lstStyle/>
        <a:p>
          <a:r>
            <a:rPr lang="en-US" dirty="0" smtClean="0"/>
            <a:t>Business support institutions</a:t>
          </a:r>
          <a:endParaRPr lang="en-US" dirty="0"/>
        </a:p>
      </dgm:t>
    </dgm:pt>
    <dgm:pt modelId="{08CF86F2-D9AB-4DBC-9C36-D9B12FF72A50}" type="parTrans" cxnId="{1DC460E7-B211-4435-A0F4-4E6AAC6FC58F}">
      <dgm:prSet/>
      <dgm:spPr/>
      <dgm:t>
        <a:bodyPr/>
        <a:lstStyle/>
        <a:p>
          <a:endParaRPr lang="en-US"/>
        </a:p>
      </dgm:t>
    </dgm:pt>
    <dgm:pt modelId="{A20784C8-E5BF-4974-8F0C-60B3618ED394}" type="sibTrans" cxnId="{1DC460E7-B211-4435-A0F4-4E6AAC6FC58F}">
      <dgm:prSet/>
      <dgm:spPr/>
      <dgm:t>
        <a:bodyPr/>
        <a:lstStyle/>
        <a:p>
          <a:endParaRPr lang="en-US"/>
        </a:p>
      </dgm:t>
    </dgm:pt>
    <dgm:pt modelId="{ADD9735D-DCA0-4042-B373-42458B32083B}">
      <dgm:prSet phldrT="[Text]"/>
      <dgm:spPr/>
      <dgm:t>
        <a:bodyPr/>
        <a:lstStyle/>
        <a:p>
          <a:r>
            <a:rPr lang="en-US" dirty="0" smtClean="0"/>
            <a:t>Business</a:t>
          </a:r>
          <a:endParaRPr lang="en-US" dirty="0"/>
        </a:p>
      </dgm:t>
    </dgm:pt>
    <dgm:pt modelId="{2A7B7F36-E518-4F88-9526-5858D9F4C7DD}" type="parTrans" cxnId="{55BC2072-C310-4A5D-A67E-E42483CAF73D}">
      <dgm:prSet/>
      <dgm:spPr/>
      <dgm:t>
        <a:bodyPr/>
        <a:lstStyle/>
        <a:p>
          <a:endParaRPr lang="en-US"/>
        </a:p>
      </dgm:t>
    </dgm:pt>
    <dgm:pt modelId="{C1EDCF08-8F85-4C55-902E-38A9F613565E}" type="sibTrans" cxnId="{55BC2072-C310-4A5D-A67E-E42483CAF73D}">
      <dgm:prSet/>
      <dgm:spPr/>
      <dgm:t>
        <a:bodyPr/>
        <a:lstStyle/>
        <a:p>
          <a:endParaRPr lang="en-US"/>
        </a:p>
      </dgm:t>
    </dgm:pt>
    <dgm:pt modelId="{EA94DBDD-C9C4-47AF-9952-59CB6988F019}">
      <dgm:prSet phldrT="[Text]"/>
      <dgm:spPr/>
      <dgm:t>
        <a:bodyPr/>
        <a:lstStyle/>
        <a:p>
          <a:r>
            <a:rPr lang="en-US" dirty="0" smtClean="0"/>
            <a:t>Research &amp; Development</a:t>
          </a:r>
          <a:endParaRPr lang="en-US" dirty="0"/>
        </a:p>
      </dgm:t>
    </dgm:pt>
    <dgm:pt modelId="{133A535A-0F9A-4E91-9318-D730D09C53C6}" type="parTrans" cxnId="{3DB2AEFB-193E-43E2-8A0B-2698E62C916D}">
      <dgm:prSet/>
      <dgm:spPr/>
      <dgm:t>
        <a:bodyPr/>
        <a:lstStyle/>
        <a:p>
          <a:endParaRPr lang="en-US"/>
        </a:p>
      </dgm:t>
    </dgm:pt>
    <dgm:pt modelId="{5AF99C93-37A4-4C31-9D40-6E2BB2F668F3}" type="sibTrans" cxnId="{3DB2AEFB-193E-43E2-8A0B-2698E62C916D}">
      <dgm:prSet/>
      <dgm:spPr/>
      <dgm:t>
        <a:bodyPr/>
        <a:lstStyle/>
        <a:p>
          <a:endParaRPr lang="en-US"/>
        </a:p>
      </dgm:t>
    </dgm:pt>
    <dgm:pt modelId="{0EE7294B-4B76-46A6-815F-230A949C409B}" type="pres">
      <dgm:prSet presAssocID="{EEE2D202-2C56-4DD0-8095-65046512A79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149F188-A255-402A-A689-CFBA8DB46D9F}" type="pres">
      <dgm:prSet presAssocID="{159C414D-36B7-4E23-8AB4-5165F81AA925}" presName="gear1" presStyleLbl="node1" presStyleIdx="0" presStyleCnt="3" custLinFactNeighborX="-13022" custLinFactNeighborY="-3823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2C06D4-50C7-48AB-8B62-76490C36A9AD}" type="pres">
      <dgm:prSet presAssocID="{159C414D-36B7-4E23-8AB4-5165F81AA925}" presName="gear1srcNode" presStyleLbl="node1" presStyleIdx="0" presStyleCnt="3"/>
      <dgm:spPr/>
      <dgm:t>
        <a:bodyPr/>
        <a:lstStyle/>
        <a:p>
          <a:endParaRPr lang="en-US"/>
        </a:p>
      </dgm:t>
    </dgm:pt>
    <dgm:pt modelId="{38F5450A-E877-4F2B-B6FE-B3C90E2B31A7}" type="pres">
      <dgm:prSet presAssocID="{159C414D-36B7-4E23-8AB4-5165F81AA925}" presName="gear1dstNode" presStyleLbl="node1" presStyleIdx="0" presStyleCnt="3"/>
      <dgm:spPr/>
      <dgm:t>
        <a:bodyPr/>
        <a:lstStyle/>
        <a:p>
          <a:endParaRPr lang="en-US"/>
        </a:p>
      </dgm:t>
    </dgm:pt>
    <dgm:pt modelId="{EDC7551A-F5D7-4D14-AFAE-DDE7DE5C849C}" type="pres">
      <dgm:prSet presAssocID="{ADD9735D-DCA0-4042-B373-42458B32083B}" presName="gear2" presStyleLbl="node1" presStyleIdx="1" presStyleCnt="3" custAng="460185" custScaleX="124461" custScaleY="111351" custLinFactNeighborX="-33666" custLinFactNeighborY="2381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F785D2-C78C-4CB1-86DF-EE663A7AAED1}" type="pres">
      <dgm:prSet presAssocID="{ADD9735D-DCA0-4042-B373-42458B32083B}" presName="gear2srcNode" presStyleLbl="node1" presStyleIdx="1" presStyleCnt="3"/>
      <dgm:spPr/>
      <dgm:t>
        <a:bodyPr/>
        <a:lstStyle/>
        <a:p>
          <a:endParaRPr lang="en-US"/>
        </a:p>
      </dgm:t>
    </dgm:pt>
    <dgm:pt modelId="{32CB6A4D-FF71-40F9-AB77-706831E82111}" type="pres">
      <dgm:prSet presAssocID="{ADD9735D-DCA0-4042-B373-42458B32083B}" presName="gear2dstNode" presStyleLbl="node1" presStyleIdx="1" presStyleCnt="3"/>
      <dgm:spPr/>
      <dgm:t>
        <a:bodyPr/>
        <a:lstStyle/>
        <a:p>
          <a:endParaRPr lang="en-US"/>
        </a:p>
      </dgm:t>
    </dgm:pt>
    <dgm:pt modelId="{A537D16D-A53D-4324-AAC9-8CEB6E955FAB}" type="pres">
      <dgm:prSet presAssocID="{EA94DBDD-C9C4-47AF-9952-59CB6988F019}" presName="gear3" presStyleLbl="node1" presStyleIdx="2" presStyleCnt="3" custAng="20156121" custScaleX="124291" custScaleY="125476" custLinFactNeighborX="-71083" custLinFactNeighborY="-7115"/>
      <dgm:spPr/>
      <dgm:t>
        <a:bodyPr/>
        <a:lstStyle/>
        <a:p>
          <a:endParaRPr lang="en-US"/>
        </a:p>
      </dgm:t>
    </dgm:pt>
    <dgm:pt modelId="{E546628D-71DB-4E57-96C2-EA52DA641D22}" type="pres">
      <dgm:prSet presAssocID="{EA94DBDD-C9C4-47AF-9952-59CB6988F019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7E8E79-9442-400F-9863-89092A9D5D92}" type="pres">
      <dgm:prSet presAssocID="{EA94DBDD-C9C4-47AF-9952-59CB6988F019}" presName="gear3srcNode" presStyleLbl="node1" presStyleIdx="2" presStyleCnt="3"/>
      <dgm:spPr/>
      <dgm:t>
        <a:bodyPr/>
        <a:lstStyle/>
        <a:p>
          <a:endParaRPr lang="en-US"/>
        </a:p>
      </dgm:t>
    </dgm:pt>
    <dgm:pt modelId="{24E2A3A0-A9E8-42E3-8CD8-54ED87661820}" type="pres">
      <dgm:prSet presAssocID="{EA94DBDD-C9C4-47AF-9952-59CB6988F019}" presName="gear3dstNode" presStyleLbl="node1" presStyleIdx="2" presStyleCnt="3"/>
      <dgm:spPr/>
      <dgm:t>
        <a:bodyPr/>
        <a:lstStyle/>
        <a:p>
          <a:endParaRPr lang="en-US"/>
        </a:p>
      </dgm:t>
    </dgm:pt>
    <dgm:pt modelId="{A4277D48-B5CA-4629-8796-85893A4BC2DE}" type="pres">
      <dgm:prSet presAssocID="{A20784C8-E5BF-4974-8F0C-60B3618ED394}" presName="connector1" presStyleLbl="sibTrans2D1" presStyleIdx="0" presStyleCnt="3" custLinFactNeighborX="-14091" custLinFactNeighborY="-31333"/>
      <dgm:spPr/>
      <dgm:t>
        <a:bodyPr/>
        <a:lstStyle/>
        <a:p>
          <a:endParaRPr lang="en-US"/>
        </a:p>
      </dgm:t>
    </dgm:pt>
    <dgm:pt modelId="{BAFC4A8D-917D-444A-816C-5697A4DFD106}" type="pres">
      <dgm:prSet presAssocID="{C1EDCF08-8F85-4C55-902E-38A9F613565E}" presName="connector2" presStyleLbl="sibTrans2D1" presStyleIdx="1" presStyleCnt="3" custLinFactNeighborX="-40627" custLinFactNeighborY="17629"/>
      <dgm:spPr/>
      <dgm:t>
        <a:bodyPr/>
        <a:lstStyle/>
        <a:p>
          <a:endParaRPr lang="en-US"/>
        </a:p>
      </dgm:t>
    </dgm:pt>
    <dgm:pt modelId="{F8DA82AA-095C-41AA-B61C-1985DB19A98C}" type="pres">
      <dgm:prSet presAssocID="{5AF99C93-37A4-4C31-9D40-6E2BB2F668F3}" presName="connector3" presStyleLbl="sibTrans2D1" presStyleIdx="2" presStyleCnt="3" custLinFactNeighborX="-74712" custLinFactNeighborY="-7604"/>
      <dgm:spPr/>
      <dgm:t>
        <a:bodyPr/>
        <a:lstStyle/>
        <a:p>
          <a:endParaRPr lang="en-US"/>
        </a:p>
      </dgm:t>
    </dgm:pt>
  </dgm:ptLst>
  <dgm:cxnLst>
    <dgm:cxn modelId="{704F8AAD-2CDB-4583-A67B-A1F24B70F09B}" type="presOf" srcId="{159C414D-36B7-4E23-8AB4-5165F81AA925}" destId="{512C06D4-50C7-48AB-8B62-76490C36A9AD}" srcOrd="1" destOrd="0" presId="urn:microsoft.com/office/officeart/2005/8/layout/gear1"/>
    <dgm:cxn modelId="{AA5D4EA4-DD47-42E1-8827-45B0AC93A0BA}" type="presOf" srcId="{EA94DBDD-C9C4-47AF-9952-59CB6988F019}" destId="{24E2A3A0-A9E8-42E3-8CD8-54ED87661820}" srcOrd="3" destOrd="0" presId="urn:microsoft.com/office/officeart/2005/8/layout/gear1"/>
    <dgm:cxn modelId="{D33EDFDB-1203-4710-861E-2C1966AB5D75}" type="presOf" srcId="{EA94DBDD-C9C4-47AF-9952-59CB6988F019}" destId="{317E8E79-9442-400F-9863-89092A9D5D92}" srcOrd="2" destOrd="0" presId="urn:microsoft.com/office/officeart/2005/8/layout/gear1"/>
    <dgm:cxn modelId="{C069ECB7-0B60-485A-AB3B-C68D78B46B40}" type="presOf" srcId="{C1EDCF08-8F85-4C55-902E-38A9F613565E}" destId="{BAFC4A8D-917D-444A-816C-5697A4DFD106}" srcOrd="0" destOrd="0" presId="urn:microsoft.com/office/officeart/2005/8/layout/gear1"/>
    <dgm:cxn modelId="{4ADDFE91-81C1-489A-A842-0933BDCD0E70}" type="presOf" srcId="{EA94DBDD-C9C4-47AF-9952-59CB6988F019}" destId="{A537D16D-A53D-4324-AAC9-8CEB6E955FAB}" srcOrd="0" destOrd="0" presId="urn:microsoft.com/office/officeart/2005/8/layout/gear1"/>
    <dgm:cxn modelId="{E02432D7-82AE-4998-8D9E-96E455E2F01E}" type="presOf" srcId="{A20784C8-E5BF-4974-8F0C-60B3618ED394}" destId="{A4277D48-B5CA-4629-8796-85893A4BC2DE}" srcOrd="0" destOrd="0" presId="urn:microsoft.com/office/officeart/2005/8/layout/gear1"/>
    <dgm:cxn modelId="{8CD2BB74-0EA7-40DF-8A34-99D178D86180}" type="presOf" srcId="{ADD9735D-DCA0-4042-B373-42458B32083B}" destId="{32CB6A4D-FF71-40F9-AB77-706831E82111}" srcOrd="2" destOrd="0" presId="urn:microsoft.com/office/officeart/2005/8/layout/gear1"/>
    <dgm:cxn modelId="{33FC21E2-20B5-4A5C-A31C-2D7DB2865089}" type="presOf" srcId="{159C414D-36B7-4E23-8AB4-5165F81AA925}" destId="{38F5450A-E877-4F2B-B6FE-B3C90E2B31A7}" srcOrd="2" destOrd="0" presId="urn:microsoft.com/office/officeart/2005/8/layout/gear1"/>
    <dgm:cxn modelId="{850A47D0-C0CB-48AB-A62A-184B747A142F}" type="presOf" srcId="{159C414D-36B7-4E23-8AB4-5165F81AA925}" destId="{1149F188-A255-402A-A689-CFBA8DB46D9F}" srcOrd="0" destOrd="0" presId="urn:microsoft.com/office/officeart/2005/8/layout/gear1"/>
    <dgm:cxn modelId="{1DC460E7-B211-4435-A0F4-4E6AAC6FC58F}" srcId="{EEE2D202-2C56-4DD0-8095-65046512A79A}" destId="{159C414D-36B7-4E23-8AB4-5165F81AA925}" srcOrd="0" destOrd="0" parTransId="{08CF86F2-D9AB-4DBC-9C36-D9B12FF72A50}" sibTransId="{A20784C8-E5BF-4974-8F0C-60B3618ED394}"/>
    <dgm:cxn modelId="{1731655D-DC4E-462F-A231-82DD0193F947}" type="presOf" srcId="{EA94DBDD-C9C4-47AF-9952-59CB6988F019}" destId="{E546628D-71DB-4E57-96C2-EA52DA641D22}" srcOrd="1" destOrd="0" presId="urn:microsoft.com/office/officeart/2005/8/layout/gear1"/>
    <dgm:cxn modelId="{DD5B27B8-CC84-4F48-BC1C-0A0CB1DD06AE}" type="presOf" srcId="{ADD9735D-DCA0-4042-B373-42458B32083B}" destId="{B1F785D2-C78C-4CB1-86DF-EE663A7AAED1}" srcOrd="1" destOrd="0" presId="urn:microsoft.com/office/officeart/2005/8/layout/gear1"/>
    <dgm:cxn modelId="{55BC2072-C310-4A5D-A67E-E42483CAF73D}" srcId="{EEE2D202-2C56-4DD0-8095-65046512A79A}" destId="{ADD9735D-DCA0-4042-B373-42458B32083B}" srcOrd="1" destOrd="0" parTransId="{2A7B7F36-E518-4F88-9526-5858D9F4C7DD}" sibTransId="{C1EDCF08-8F85-4C55-902E-38A9F613565E}"/>
    <dgm:cxn modelId="{E87D0B26-EF18-4115-AC42-7B801D458F9D}" type="presOf" srcId="{ADD9735D-DCA0-4042-B373-42458B32083B}" destId="{EDC7551A-F5D7-4D14-AFAE-DDE7DE5C849C}" srcOrd="0" destOrd="0" presId="urn:microsoft.com/office/officeart/2005/8/layout/gear1"/>
    <dgm:cxn modelId="{1F33236D-44E3-4562-8988-704DEACA71C9}" type="presOf" srcId="{EEE2D202-2C56-4DD0-8095-65046512A79A}" destId="{0EE7294B-4B76-46A6-815F-230A949C409B}" srcOrd="0" destOrd="0" presId="urn:microsoft.com/office/officeart/2005/8/layout/gear1"/>
    <dgm:cxn modelId="{3DB2AEFB-193E-43E2-8A0B-2698E62C916D}" srcId="{EEE2D202-2C56-4DD0-8095-65046512A79A}" destId="{EA94DBDD-C9C4-47AF-9952-59CB6988F019}" srcOrd="2" destOrd="0" parTransId="{133A535A-0F9A-4E91-9318-D730D09C53C6}" sibTransId="{5AF99C93-37A4-4C31-9D40-6E2BB2F668F3}"/>
    <dgm:cxn modelId="{FA4966E9-A9FD-4B59-ABA5-C90C836BFDAE}" type="presOf" srcId="{5AF99C93-37A4-4C31-9D40-6E2BB2F668F3}" destId="{F8DA82AA-095C-41AA-B61C-1985DB19A98C}" srcOrd="0" destOrd="0" presId="urn:microsoft.com/office/officeart/2005/8/layout/gear1"/>
    <dgm:cxn modelId="{ED8BCF92-4524-4634-85C1-28E764034AA6}" type="presParOf" srcId="{0EE7294B-4B76-46A6-815F-230A949C409B}" destId="{1149F188-A255-402A-A689-CFBA8DB46D9F}" srcOrd="0" destOrd="0" presId="urn:microsoft.com/office/officeart/2005/8/layout/gear1"/>
    <dgm:cxn modelId="{8E469718-4764-46D9-86BA-2D6BB07ECFCA}" type="presParOf" srcId="{0EE7294B-4B76-46A6-815F-230A949C409B}" destId="{512C06D4-50C7-48AB-8B62-76490C36A9AD}" srcOrd="1" destOrd="0" presId="urn:microsoft.com/office/officeart/2005/8/layout/gear1"/>
    <dgm:cxn modelId="{58935B7B-6041-4A73-BFFF-B78A5317303C}" type="presParOf" srcId="{0EE7294B-4B76-46A6-815F-230A949C409B}" destId="{38F5450A-E877-4F2B-B6FE-B3C90E2B31A7}" srcOrd="2" destOrd="0" presId="urn:microsoft.com/office/officeart/2005/8/layout/gear1"/>
    <dgm:cxn modelId="{55874652-1148-4C1A-8FA7-12F3FA10A1A4}" type="presParOf" srcId="{0EE7294B-4B76-46A6-815F-230A949C409B}" destId="{EDC7551A-F5D7-4D14-AFAE-DDE7DE5C849C}" srcOrd="3" destOrd="0" presId="urn:microsoft.com/office/officeart/2005/8/layout/gear1"/>
    <dgm:cxn modelId="{923D8DA0-2A6E-441B-A034-4622E833763D}" type="presParOf" srcId="{0EE7294B-4B76-46A6-815F-230A949C409B}" destId="{B1F785D2-C78C-4CB1-86DF-EE663A7AAED1}" srcOrd="4" destOrd="0" presId="urn:microsoft.com/office/officeart/2005/8/layout/gear1"/>
    <dgm:cxn modelId="{079F5C34-F984-4EDA-B083-C32061FB9105}" type="presParOf" srcId="{0EE7294B-4B76-46A6-815F-230A949C409B}" destId="{32CB6A4D-FF71-40F9-AB77-706831E82111}" srcOrd="5" destOrd="0" presId="urn:microsoft.com/office/officeart/2005/8/layout/gear1"/>
    <dgm:cxn modelId="{BAC43415-60C4-4DED-B23F-A4B2C0F7BEF3}" type="presParOf" srcId="{0EE7294B-4B76-46A6-815F-230A949C409B}" destId="{A537D16D-A53D-4324-AAC9-8CEB6E955FAB}" srcOrd="6" destOrd="0" presId="urn:microsoft.com/office/officeart/2005/8/layout/gear1"/>
    <dgm:cxn modelId="{5866AF4A-DA61-48F6-9E28-D403596880B9}" type="presParOf" srcId="{0EE7294B-4B76-46A6-815F-230A949C409B}" destId="{E546628D-71DB-4E57-96C2-EA52DA641D22}" srcOrd="7" destOrd="0" presId="urn:microsoft.com/office/officeart/2005/8/layout/gear1"/>
    <dgm:cxn modelId="{4A086CCE-2571-4071-BA57-951FF38ACFBF}" type="presParOf" srcId="{0EE7294B-4B76-46A6-815F-230A949C409B}" destId="{317E8E79-9442-400F-9863-89092A9D5D92}" srcOrd="8" destOrd="0" presId="urn:microsoft.com/office/officeart/2005/8/layout/gear1"/>
    <dgm:cxn modelId="{C080173B-23D5-4D3E-AACC-6FA7B56A7BC3}" type="presParOf" srcId="{0EE7294B-4B76-46A6-815F-230A949C409B}" destId="{24E2A3A0-A9E8-42E3-8CD8-54ED87661820}" srcOrd="9" destOrd="0" presId="urn:microsoft.com/office/officeart/2005/8/layout/gear1"/>
    <dgm:cxn modelId="{0AF1AAD7-5C24-467D-A1B9-6BB47BA9432F}" type="presParOf" srcId="{0EE7294B-4B76-46A6-815F-230A949C409B}" destId="{A4277D48-B5CA-4629-8796-85893A4BC2DE}" srcOrd="10" destOrd="0" presId="urn:microsoft.com/office/officeart/2005/8/layout/gear1"/>
    <dgm:cxn modelId="{38B09910-1706-4D5C-A8B8-8EB9FD4DC2A3}" type="presParOf" srcId="{0EE7294B-4B76-46A6-815F-230A949C409B}" destId="{BAFC4A8D-917D-444A-816C-5697A4DFD106}" srcOrd="11" destOrd="0" presId="urn:microsoft.com/office/officeart/2005/8/layout/gear1"/>
    <dgm:cxn modelId="{E5F2CEAA-3FD0-41CD-B229-BFECDC7C6E78}" type="presParOf" srcId="{0EE7294B-4B76-46A6-815F-230A949C409B}" destId="{F8DA82AA-095C-41AA-B61C-1985DB19A98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9F188-A255-402A-A689-CFBA8DB46D9F}">
      <dsp:nvSpPr>
        <dsp:cNvPr id="0" name=""/>
        <dsp:cNvSpPr/>
      </dsp:nvSpPr>
      <dsp:spPr>
        <a:xfrm>
          <a:off x="3564347" y="1223221"/>
          <a:ext cx="2489279" cy="2489279"/>
        </a:xfrm>
        <a:prstGeom prst="gear9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Business support institutions</a:t>
          </a:r>
          <a:endParaRPr lang="en-US" sz="1700" kern="1200" dirty="0"/>
        </a:p>
      </dsp:txBody>
      <dsp:txXfrm>
        <a:off x="4064803" y="1806323"/>
        <a:ext cx="1488367" cy="1279541"/>
      </dsp:txXfrm>
    </dsp:sp>
    <dsp:sp modelId="{EDC7551A-F5D7-4D14-AFAE-DDE7DE5C849C}">
      <dsp:nvSpPr>
        <dsp:cNvPr id="0" name=""/>
        <dsp:cNvSpPr/>
      </dsp:nvSpPr>
      <dsp:spPr>
        <a:xfrm rot="460185">
          <a:off x="1609290" y="1915030"/>
          <a:ext cx="2253223" cy="2015882"/>
        </a:xfrm>
        <a:prstGeom prst="gear6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Business</a:t>
          </a:r>
          <a:endParaRPr lang="en-US" sz="1700" kern="1200" dirty="0"/>
        </a:p>
      </dsp:txBody>
      <dsp:txXfrm>
        <a:off x="2151295" y="2425602"/>
        <a:ext cx="1169213" cy="994738"/>
      </dsp:txXfrm>
    </dsp:sp>
    <dsp:sp modelId="{A537D16D-A53D-4324-AAC9-8CEB6E955FAB}">
      <dsp:nvSpPr>
        <dsp:cNvPr id="0" name=""/>
        <dsp:cNvSpPr/>
      </dsp:nvSpPr>
      <dsp:spPr>
        <a:xfrm rot="19256121">
          <a:off x="1698351" y="-46673"/>
          <a:ext cx="2196989" cy="2233397"/>
        </a:xfrm>
        <a:prstGeom prst="gear6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Research &amp; Development</a:t>
          </a:r>
          <a:endParaRPr lang="en-US" sz="1700" kern="1200" dirty="0"/>
        </a:p>
      </dsp:txBody>
      <dsp:txXfrm rot="900000">
        <a:off x="2178055" y="445334"/>
        <a:ext cx="1237580" cy="1249379"/>
      </dsp:txXfrm>
    </dsp:sp>
    <dsp:sp modelId="{A4277D48-B5CA-4629-8796-85893A4BC2DE}">
      <dsp:nvSpPr>
        <dsp:cNvPr id="0" name=""/>
        <dsp:cNvSpPr/>
      </dsp:nvSpPr>
      <dsp:spPr>
        <a:xfrm>
          <a:off x="3251768" y="798982"/>
          <a:ext cx="3186277" cy="3186277"/>
        </a:xfrm>
        <a:prstGeom prst="circularArrow">
          <a:avLst>
            <a:gd name="adj1" fmla="val 4687"/>
            <a:gd name="adj2" fmla="val 299029"/>
            <a:gd name="adj3" fmla="val 2523572"/>
            <a:gd name="adj4" fmla="val 15845412"/>
            <a:gd name="adj5" fmla="val 546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AFC4A8D-917D-444A-816C-5697A4DFD106}">
      <dsp:nvSpPr>
        <dsp:cNvPr id="0" name=""/>
        <dsp:cNvSpPr/>
      </dsp:nvSpPr>
      <dsp:spPr>
        <a:xfrm>
          <a:off x="1179050" y="1592795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8DA82AA-095C-41AA-B61C-1985DB19A98C}">
      <dsp:nvSpPr>
        <dsp:cNvPr id="0" name=""/>
        <dsp:cNvSpPr/>
      </dsp:nvSpPr>
      <dsp:spPr>
        <a:xfrm>
          <a:off x="1179031" y="-242063"/>
          <a:ext cx="2496068" cy="24960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31B65-B546-4493-90A9-C6F3AFFC7111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48A84-438B-4CCE-AF88-817D4E4E9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13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48A84-438B-4CCE-AF88-817D4E4E9E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7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48A84-438B-4CCE-AF88-817D4E4E9E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07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48A84-438B-4CCE-AF88-817D4E4E9E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88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48A84-438B-4CCE-AF88-817D4E4E9E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88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48A84-438B-4CCE-AF88-817D4E4E9ED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65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7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760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796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04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528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758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726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9494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065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7585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072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1782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9805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7254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7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22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3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88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74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83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14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452E-377B-4C19-B74D-DA3D4F620EB6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AC67F-99FB-4942-87C7-E8D183CEA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37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1452E-377B-4C19-B74D-DA3D4F620EB6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AC67F-99FB-4942-87C7-E8D183CEA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54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1452E-377B-4C19-B74D-DA3D4F620E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AC67F-99FB-4942-87C7-E8D183CEABD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3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m.vilys@lic.l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136904" cy="4608512"/>
          </a:xfrm>
        </p:spPr>
        <p:txBody>
          <a:bodyPr/>
          <a:lstStyle/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sz="4400" dirty="0" smtClean="0">
                <a:solidFill>
                  <a:schemeClr val="tx1"/>
                </a:solidFill>
              </a:rPr>
              <a:t>Supporting Circular</a:t>
            </a:r>
            <a:r>
              <a:rPr lang="en-GB" sz="4400" dirty="0" smtClean="0">
                <a:solidFill>
                  <a:schemeClr val="tx1"/>
                </a:solidFill>
              </a:rPr>
              <a:t> Economy</a:t>
            </a:r>
            <a:r>
              <a:rPr lang="lt-LT" sz="4400" dirty="0" smtClean="0">
                <a:solidFill>
                  <a:schemeClr val="tx1"/>
                </a:solidFill>
              </a:rPr>
              <a:t> </a:t>
            </a:r>
            <a:r>
              <a:rPr lang="en-GB" sz="4400" dirty="0" smtClean="0">
                <a:solidFill>
                  <a:schemeClr val="tx1"/>
                </a:solidFill>
              </a:rPr>
              <a:t>Initiatives in Lithuania </a:t>
            </a:r>
            <a:r>
              <a:rPr lang="en-GB" sz="4400" dirty="0" smtClean="0">
                <a:solidFill>
                  <a:schemeClr val="tx1"/>
                </a:solidFill>
              </a:rPr>
              <a:t>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sz="2400" dirty="0">
                <a:solidFill>
                  <a:schemeClr val="tx1"/>
                </a:solidFill>
              </a:rPr>
              <a:t>MANTAS VILYS</a:t>
            </a:r>
          </a:p>
          <a:p>
            <a:r>
              <a:rPr lang="en-GB" sz="2400" dirty="0" smtClean="0">
                <a:solidFill>
                  <a:schemeClr val="tx1"/>
                </a:solidFill>
              </a:rPr>
              <a:t>LITHUANIAN </a:t>
            </a:r>
            <a:r>
              <a:rPr lang="en-GB" sz="2400" dirty="0">
                <a:solidFill>
                  <a:schemeClr val="tx1"/>
                </a:solidFill>
              </a:rPr>
              <a:t>INNOVATION CENTRE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43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002554"/>
              </p:ext>
            </p:extLst>
          </p:nvPr>
        </p:nvGraphicFramePr>
        <p:xfrm>
          <a:off x="1475656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311352" y="135604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Regular Innovation Ecosystem </a:t>
            </a:r>
            <a:endParaRPr lang="en-US" sz="24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16" y="2471028"/>
            <a:ext cx="2897883" cy="237626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87813" y="4751474"/>
            <a:ext cx="167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Government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8496" y="5717834"/>
            <a:ext cx="8975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What do we need to make a shift from Regular to Circular?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81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7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72816"/>
            <a:ext cx="4133299" cy="4525963"/>
          </a:xfrm>
        </p:spPr>
      </p:pic>
      <p:sp>
        <p:nvSpPr>
          <p:cNvPr id="8" name="Freeform 7"/>
          <p:cNvSpPr/>
          <p:nvPr/>
        </p:nvSpPr>
        <p:spPr>
          <a:xfrm>
            <a:off x="2615382" y="4648200"/>
            <a:ext cx="1471612" cy="957263"/>
          </a:xfrm>
          <a:custGeom>
            <a:avLst/>
            <a:gdLst>
              <a:gd name="connsiteX0" fmla="*/ 57150 w 1471612"/>
              <a:gd name="connsiteY0" fmla="*/ 4763 h 957263"/>
              <a:gd name="connsiteX1" fmla="*/ 347662 w 1471612"/>
              <a:gd name="connsiteY1" fmla="*/ 90488 h 957263"/>
              <a:gd name="connsiteX2" fmla="*/ 652462 w 1471612"/>
              <a:gd name="connsiteY2" fmla="*/ 90488 h 957263"/>
              <a:gd name="connsiteX3" fmla="*/ 1038225 w 1471612"/>
              <a:gd name="connsiteY3" fmla="*/ 90488 h 957263"/>
              <a:gd name="connsiteX4" fmla="*/ 1376362 w 1471612"/>
              <a:gd name="connsiteY4" fmla="*/ 28575 h 957263"/>
              <a:gd name="connsiteX5" fmla="*/ 1385887 w 1471612"/>
              <a:gd name="connsiteY5" fmla="*/ 14288 h 957263"/>
              <a:gd name="connsiteX6" fmla="*/ 1462087 w 1471612"/>
              <a:gd name="connsiteY6" fmla="*/ 176213 h 957263"/>
              <a:gd name="connsiteX7" fmla="*/ 1471612 w 1471612"/>
              <a:gd name="connsiteY7" fmla="*/ 647700 h 957263"/>
              <a:gd name="connsiteX8" fmla="*/ 1404937 w 1471612"/>
              <a:gd name="connsiteY8" fmla="*/ 885825 h 957263"/>
              <a:gd name="connsiteX9" fmla="*/ 1333500 w 1471612"/>
              <a:gd name="connsiteY9" fmla="*/ 957263 h 957263"/>
              <a:gd name="connsiteX10" fmla="*/ 0 w 1471612"/>
              <a:gd name="connsiteY10" fmla="*/ 957263 h 957263"/>
              <a:gd name="connsiteX11" fmla="*/ 4762 w 1471612"/>
              <a:gd name="connsiteY11" fmla="*/ 0 h 957263"/>
              <a:gd name="connsiteX12" fmla="*/ 57150 w 1471612"/>
              <a:gd name="connsiteY12" fmla="*/ 4763 h 957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71612" h="957263">
                <a:moveTo>
                  <a:pt x="57150" y="4763"/>
                </a:moveTo>
                <a:lnTo>
                  <a:pt x="347662" y="90488"/>
                </a:lnTo>
                <a:lnTo>
                  <a:pt x="652462" y="90488"/>
                </a:lnTo>
                <a:lnTo>
                  <a:pt x="1038225" y="90488"/>
                </a:lnTo>
                <a:lnTo>
                  <a:pt x="1376362" y="28575"/>
                </a:lnTo>
                <a:lnTo>
                  <a:pt x="1385887" y="14288"/>
                </a:lnTo>
                <a:lnTo>
                  <a:pt x="1462087" y="176213"/>
                </a:lnTo>
                <a:lnTo>
                  <a:pt x="1471612" y="647700"/>
                </a:lnTo>
                <a:lnTo>
                  <a:pt x="1404937" y="885825"/>
                </a:lnTo>
                <a:lnTo>
                  <a:pt x="1333500" y="957263"/>
                </a:lnTo>
                <a:lnTo>
                  <a:pt x="0" y="957263"/>
                </a:lnTo>
                <a:cubicBezTo>
                  <a:pt x="1587" y="638175"/>
                  <a:pt x="3175" y="319088"/>
                  <a:pt x="4762" y="0"/>
                </a:cubicBezTo>
                <a:lnTo>
                  <a:pt x="57150" y="476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9552" y="4797152"/>
            <a:ext cx="144016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REGULAR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599209" y="4863430"/>
            <a:ext cx="144016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CIRCULAR</a:t>
            </a:r>
          </a:p>
          <a:p>
            <a:endParaRPr lang="en-US" sz="1050" dirty="0"/>
          </a:p>
        </p:txBody>
      </p:sp>
      <p:sp>
        <p:nvSpPr>
          <p:cNvPr id="7" name="Freeform 6"/>
          <p:cNvSpPr/>
          <p:nvPr/>
        </p:nvSpPr>
        <p:spPr>
          <a:xfrm>
            <a:off x="4039369" y="4533900"/>
            <a:ext cx="290513" cy="1062038"/>
          </a:xfrm>
          <a:custGeom>
            <a:avLst/>
            <a:gdLst>
              <a:gd name="connsiteX0" fmla="*/ 0 w 290513"/>
              <a:gd name="connsiteY0" fmla="*/ 104775 h 1062038"/>
              <a:gd name="connsiteX1" fmla="*/ 95250 w 290513"/>
              <a:gd name="connsiteY1" fmla="*/ 271463 h 1062038"/>
              <a:gd name="connsiteX2" fmla="*/ 104775 w 290513"/>
              <a:gd name="connsiteY2" fmla="*/ 390525 h 1062038"/>
              <a:gd name="connsiteX3" fmla="*/ 95250 w 290513"/>
              <a:gd name="connsiteY3" fmla="*/ 871538 h 1062038"/>
              <a:gd name="connsiteX4" fmla="*/ 0 w 290513"/>
              <a:gd name="connsiteY4" fmla="*/ 1062038 h 1062038"/>
              <a:gd name="connsiteX5" fmla="*/ 290513 w 290513"/>
              <a:gd name="connsiteY5" fmla="*/ 1062038 h 1062038"/>
              <a:gd name="connsiteX6" fmla="*/ 266700 w 290513"/>
              <a:gd name="connsiteY6" fmla="*/ 0 h 1062038"/>
              <a:gd name="connsiteX7" fmla="*/ 57150 w 290513"/>
              <a:gd name="connsiteY7" fmla="*/ 71438 h 1062038"/>
              <a:gd name="connsiteX8" fmla="*/ 0 w 290513"/>
              <a:gd name="connsiteY8" fmla="*/ 104775 h 1062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0513" h="1062038">
                <a:moveTo>
                  <a:pt x="0" y="104775"/>
                </a:moveTo>
                <a:lnTo>
                  <a:pt x="95250" y="271463"/>
                </a:lnTo>
                <a:lnTo>
                  <a:pt x="104775" y="390525"/>
                </a:lnTo>
                <a:lnTo>
                  <a:pt x="95250" y="871538"/>
                </a:lnTo>
                <a:lnTo>
                  <a:pt x="0" y="1062038"/>
                </a:lnTo>
                <a:lnTo>
                  <a:pt x="290513" y="1062038"/>
                </a:lnTo>
                <a:lnTo>
                  <a:pt x="266700" y="0"/>
                </a:lnTo>
                <a:lnTo>
                  <a:pt x="57150" y="71438"/>
                </a:lnTo>
                <a:lnTo>
                  <a:pt x="0" y="1047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734444" y="4610100"/>
            <a:ext cx="1243013" cy="71438"/>
          </a:xfrm>
          <a:custGeom>
            <a:avLst/>
            <a:gdLst>
              <a:gd name="connsiteX0" fmla="*/ 0 w 1243013"/>
              <a:gd name="connsiteY0" fmla="*/ 0 h 71438"/>
              <a:gd name="connsiteX1" fmla="*/ 0 w 1243013"/>
              <a:gd name="connsiteY1" fmla="*/ 0 h 71438"/>
              <a:gd name="connsiteX2" fmla="*/ 152400 w 1243013"/>
              <a:gd name="connsiteY2" fmla="*/ 52388 h 71438"/>
              <a:gd name="connsiteX3" fmla="*/ 871538 w 1243013"/>
              <a:gd name="connsiteY3" fmla="*/ 71438 h 71438"/>
              <a:gd name="connsiteX4" fmla="*/ 1243013 w 1243013"/>
              <a:gd name="connsiteY4" fmla="*/ 4763 h 71438"/>
              <a:gd name="connsiteX5" fmla="*/ 0 w 1243013"/>
              <a:gd name="connsiteY5" fmla="*/ 0 h 71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43013" h="71438">
                <a:moveTo>
                  <a:pt x="0" y="0"/>
                </a:moveTo>
                <a:lnTo>
                  <a:pt x="0" y="0"/>
                </a:lnTo>
                <a:lnTo>
                  <a:pt x="152400" y="52388"/>
                </a:lnTo>
                <a:lnTo>
                  <a:pt x="871538" y="71438"/>
                </a:lnTo>
                <a:lnTo>
                  <a:pt x="1243013" y="476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779688" y="4648200"/>
            <a:ext cx="326262" cy="57923"/>
          </a:xfrm>
          <a:custGeom>
            <a:avLst/>
            <a:gdLst>
              <a:gd name="connsiteX0" fmla="*/ 147637 w 326262"/>
              <a:gd name="connsiteY0" fmla="*/ 50006 h 57923"/>
              <a:gd name="connsiteX1" fmla="*/ 161925 w 326262"/>
              <a:gd name="connsiteY1" fmla="*/ 54769 h 57923"/>
              <a:gd name="connsiteX2" fmla="*/ 302419 w 326262"/>
              <a:gd name="connsiteY2" fmla="*/ 50006 h 57923"/>
              <a:gd name="connsiteX3" fmla="*/ 314325 w 326262"/>
              <a:gd name="connsiteY3" fmla="*/ 40481 h 57923"/>
              <a:gd name="connsiteX4" fmla="*/ 319087 w 326262"/>
              <a:gd name="connsiteY4" fmla="*/ 33338 h 57923"/>
              <a:gd name="connsiteX5" fmla="*/ 288131 w 326262"/>
              <a:gd name="connsiteY5" fmla="*/ 35719 h 57923"/>
              <a:gd name="connsiteX6" fmla="*/ 280987 w 326262"/>
              <a:gd name="connsiteY6" fmla="*/ 38100 h 57923"/>
              <a:gd name="connsiteX7" fmla="*/ 271462 w 326262"/>
              <a:gd name="connsiteY7" fmla="*/ 40481 h 57923"/>
              <a:gd name="connsiteX8" fmla="*/ 228600 w 326262"/>
              <a:gd name="connsiteY8" fmla="*/ 47625 h 57923"/>
              <a:gd name="connsiteX9" fmla="*/ 85725 w 326262"/>
              <a:gd name="connsiteY9" fmla="*/ 42863 h 57923"/>
              <a:gd name="connsiteX10" fmla="*/ 76200 w 326262"/>
              <a:gd name="connsiteY10" fmla="*/ 40481 h 57923"/>
              <a:gd name="connsiteX11" fmla="*/ 64294 w 326262"/>
              <a:gd name="connsiteY11" fmla="*/ 38100 h 57923"/>
              <a:gd name="connsiteX12" fmla="*/ 59531 w 326262"/>
              <a:gd name="connsiteY12" fmla="*/ 30956 h 57923"/>
              <a:gd name="connsiteX13" fmla="*/ 38100 w 326262"/>
              <a:gd name="connsiteY13" fmla="*/ 19050 h 57923"/>
              <a:gd name="connsiteX14" fmla="*/ 28575 w 326262"/>
              <a:gd name="connsiteY14" fmla="*/ 16669 h 57923"/>
              <a:gd name="connsiteX15" fmla="*/ 19050 w 326262"/>
              <a:gd name="connsiteY15" fmla="*/ 11906 h 57923"/>
              <a:gd name="connsiteX16" fmla="*/ 0 w 326262"/>
              <a:gd name="connsiteY16" fmla="*/ 4763 h 57923"/>
              <a:gd name="connsiteX17" fmla="*/ 0 w 326262"/>
              <a:gd name="connsiteY17" fmla="*/ 0 h 57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26262" h="57923">
                <a:moveTo>
                  <a:pt x="147637" y="50006"/>
                </a:moveTo>
                <a:cubicBezTo>
                  <a:pt x="152400" y="51594"/>
                  <a:pt x="157033" y="53640"/>
                  <a:pt x="161925" y="54769"/>
                </a:cubicBezTo>
                <a:cubicBezTo>
                  <a:pt x="201965" y="64009"/>
                  <a:pt x="302317" y="50012"/>
                  <a:pt x="302419" y="50006"/>
                </a:cubicBezTo>
                <a:cubicBezTo>
                  <a:pt x="306388" y="46831"/>
                  <a:pt x="309779" y="42754"/>
                  <a:pt x="314325" y="40481"/>
                </a:cubicBezTo>
                <a:cubicBezTo>
                  <a:pt x="325254" y="35017"/>
                  <a:pt x="332274" y="42128"/>
                  <a:pt x="319087" y="33338"/>
                </a:cubicBezTo>
                <a:cubicBezTo>
                  <a:pt x="308768" y="34132"/>
                  <a:pt x="298400" y="34435"/>
                  <a:pt x="288131" y="35719"/>
                </a:cubicBezTo>
                <a:cubicBezTo>
                  <a:pt x="285640" y="36030"/>
                  <a:pt x="283401" y="37410"/>
                  <a:pt x="280987" y="38100"/>
                </a:cubicBezTo>
                <a:cubicBezTo>
                  <a:pt x="277840" y="38999"/>
                  <a:pt x="274682" y="39896"/>
                  <a:pt x="271462" y="40481"/>
                </a:cubicBezTo>
                <a:cubicBezTo>
                  <a:pt x="257211" y="43072"/>
                  <a:pt x="242887" y="45244"/>
                  <a:pt x="228600" y="47625"/>
                </a:cubicBezTo>
                <a:lnTo>
                  <a:pt x="85725" y="42863"/>
                </a:lnTo>
                <a:cubicBezTo>
                  <a:pt x="82456" y="42710"/>
                  <a:pt x="79395" y="41191"/>
                  <a:pt x="76200" y="40481"/>
                </a:cubicBezTo>
                <a:cubicBezTo>
                  <a:pt x="72249" y="39603"/>
                  <a:pt x="68263" y="38894"/>
                  <a:pt x="64294" y="38100"/>
                </a:cubicBezTo>
                <a:cubicBezTo>
                  <a:pt x="62706" y="35719"/>
                  <a:pt x="61555" y="32980"/>
                  <a:pt x="59531" y="30956"/>
                </a:cubicBezTo>
                <a:cubicBezTo>
                  <a:pt x="52890" y="24315"/>
                  <a:pt x="46901" y="21984"/>
                  <a:pt x="38100" y="19050"/>
                </a:cubicBezTo>
                <a:cubicBezTo>
                  <a:pt x="34995" y="18015"/>
                  <a:pt x="31750" y="17463"/>
                  <a:pt x="28575" y="16669"/>
                </a:cubicBezTo>
                <a:cubicBezTo>
                  <a:pt x="25400" y="15081"/>
                  <a:pt x="22374" y="13152"/>
                  <a:pt x="19050" y="11906"/>
                </a:cubicBezTo>
                <a:cubicBezTo>
                  <a:pt x="12672" y="9514"/>
                  <a:pt x="5303" y="10066"/>
                  <a:pt x="0" y="4763"/>
                </a:cubicBezTo>
                <a:lnTo>
                  <a:pt x="0" y="0"/>
                </a:lnTo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832075" y="4670192"/>
            <a:ext cx="252413" cy="53141"/>
          </a:xfrm>
          <a:custGeom>
            <a:avLst/>
            <a:gdLst>
              <a:gd name="connsiteX0" fmla="*/ 252413 w 252413"/>
              <a:gd name="connsiteY0" fmla="*/ 49446 h 53141"/>
              <a:gd name="connsiteX1" fmla="*/ 150019 w 252413"/>
              <a:gd name="connsiteY1" fmla="*/ 42302 h 53141"/>
              <a:gd name="connsiteX2" fmla="*/ 130969 w 252413"/>
              <a:gd name="connsiteY2" fmla="*/ 37539 h 53141"/>
              <a:gd name="connsiteX3" fmla="*/ 114300 w 252413"/>
              <a:gd name="connsiteY3" fmla="*/ 25633 h 53141"/>
              <a:gd name="connsiteX4" fmla="*/ 73819 w 252413"/>
              <a:gd name="connsiteY4" fmla="*/ 20871 h 53141"/>
              <a:gd name="connsiteX5" fmla="*/ 66675 w 252413"/>
              <a:gd name="connsiteY5" fmla="*/ 11346 h 53141"/>
              <a:gd name="connsiteX6" fmla="*/ 52388 w 252413"/>
              <a:gd name="connsiteY6" fmla="*/ 6583 h 53141"/>
              <a:gd name="connsiteX7" fmla="*/ 0 w 252413"/>
              <a:gd name="connsiteY7" fmla="*/ 1821 h 53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2413" h="53141">
                <a:moveTo>
                  <a:pt x="252413" y="49446"/>
                </a:moveTo>
                <a:cubicBezTo>
                  <a:pt x="209568" y="56586"/>
                  <a:pt x="239369" y="52939"/>
                  <a:pt x="150019" y="42302"/>
                </a:cubicBezTo>
                <a:cubicBezTo>
                  <a:pt x="141076" y="41237"/>
                  <a:pt x="138588" y="40079"/>
                  <a:pt x="130969" y="37539"/>
                </a:cubicBezTo>
                <a:cubicBezTo>
                  <a:pt x="129888" y="36729"/>
                  <a:pt x="117005" y="26792"/>
                  <a:pt x="114300" y="25633"/>
                </a:cubicBezTo>
                <a:cubicBezTo>
                  <a:pt x="104672" y="21507"/>
                  <a:pt x="76615" y="21086"/>
                  <a:pt x="73819" y="20871"/>
                </a:cubicBezTo>
                <a:cubicBezTo>
                  <a:pt x="71438" y="17696"/>
                  <a:pt x="69977" y="13548"/>
                  <a:pt x="66675" y="11346"/>
                </a:cubicBezTo>
                <a:cubicBezTo>
                  <a:pt x="62498" y="8561"/>
                  <a:pt x="57049" y="8447"/>
                  <a:pt x="52388" y="6583"/>
                </a:cubicBezTo>
                <a:cubicBezTo>
                  <a:pt x="24511" y="-4568"/>
                  <a:pt x="68843" y="1821"/>
                  <a:pt x="0" y="1821"/>
                </a:cubicBezTo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606652" y="1374297"/>
            <a:ext cx="432917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/>
              <a:t>How to support Circular </a:t>
            </a:r>
            <a:r>
              <a:rPr lang="en-GB" sz="3200" b="1" dirty="0"/>
              <a:t>Economy</a:t>
            </a:r>
            <a:r>
              <a:rPr lang="lt-LT" sz="3200" b="1" dirty="0"/>
              <a:t> </a:t>
            </a:r>
            <a:r>
              <a:rPr lang="en-GB" sz="3200" b="1" dirty="0" smtClean="0"/>
              <a:t>Initiatives?</a:t>
            </a:r>
          </a:p>
          <a:p>
            <a:endParaRPr lang="en-GB" sz="1400" b="1" dirty="0"/>
          </a:p>
          <a:p>
            <a:endParaRPr lang="en-GB" sz="1400" b="1" dirty="0" smtClean="0"/>
          </a:p>
          <a:p>
            <a:pPr marL="285750" indent="-285750">
              <a:buFontTx/>
              <a:buChar char="-"/>
            </a:pPr>
            <a:r>
              <a:rPr lang="en-GB" sz="2400" b="1" dirty="0" smtClean="0">
                <a:solidFill>
                  <a:srgbClr val="FF0000"/>
                </a:solidFill>
              </a:rPr>
              <a:t>Matchmaking</a:t>
            </a:r>
            <a:r>
              <a:rPr lang="en-GB" sz="2400" b="1" dirty="0" smtClean="0"/>
              <a:t> for Circular initiatives (Science </a:t>
            </a:r>
            <a:r>
              <a:rPr lang="lt-LT" sz="2400" b="1" dirty="0" smtClean="0"/>
              <a:t>m</a:t>
            </a:r>
            <a:r>
              <a:rPr lang="en-GB" sz="2400" b="1" dirty="0" err="1" smtClean="0"/>
              <a:t>eets</a:t>
            </a:r>
            <a:r>
              <a:rPr lang="en-GB" sz="2400" b="1" dirty="0" smtClean="0"/>
              <a:t> </a:t>
            </a:r>
            <a:r>
              <a:rPr lang="lt-LT" sz="2400" b="1" dirty="0" smtClean="0"/>
              <a:t>B</a:t>
            </a:r>
            <a:r>
              <a:rPr lang="en-GB" sz="2400" b="1" dirty="0" err="1" smtClean="0"/>
              <a:t>usiness</a:t>
            </a:r>
            <a:r>
              <a:rPr lang="en-GB" sz="2400" b="1" dirty="0" smtClean="0"/>
              <a:t>)</a:t>
            </a:r>
          </a:p>
          <a:p>
            <a:pPr marL="285750" indent="-285750">
              <a:buFontTx/>
              <a:buChar char="-"/>
            </a:pPr>
            <a:endParaRPr lang="en-GB" sz="2400" b="1" dirty="0" smtClean="0"/>
          </a:p>
          <a:p>
            <a:pPr marL="285750" indent="-285750">
              <a:buFontTx/>
              <a:buChar char="-"/>
            </a:pPr>
            <a:r>
              <a:rPr lang="en-GB" sz="2400" b="1" dirty="0" smtClean="0">
                <a:solidFill>
                  <a:srgbClr val="FF0000"/>
                </a:solidFill>
              </a:rPr>
              <a:t>Transnational Coaching </a:t>
            </a:r>
            <a:r>
              <a:rPr lang="en-GB" sz="2400" b="1" dirty="0" smtClean="0"/>
              <a:t>for SMEs (Circular Economy Initiatives)</a:t>
            </a:r>
          </a:p>
          <a:p>
            <a:pPr marL="285750" indent="-285750">
              <a:buFontTx/>
              <a:buChar char="-"/>
            </a:pPr>
            <a:endParaRPr lang="en-GB" sz="2400" b="1" dirty="0"/>
          </a:p>
          <a:p>
            <a:pPr marL="285750" indent="-285750">
              <a:buFontTx/>
              <a:buChar char="-"/>
            </a:pPr>
            <a:r>
              <a:rPr lang="en-GB" sz="2400" b="1" dirty="0" smtClean="0"/>
              <a:t>Circular Public </a:t>
            </a:r>
            <a:r>
              <a:rPr lang="en-GB" sz="2400" b="1" dirty="0" smtClean="0">
                <a:solidFill>
                  <a:srgbClr val="FF0000"/>
                </a:solidFill>
              </a:rPr>
              <a:t>Procurement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10606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4283968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New Concept for </a:t>
            </a:r>
            <a:r>
              <a:rPr lang="en-GB" b="1" dirty="0" smtClean="0">
                <a:solidFill>
                  <a:srgbClr val="FF0000"/>
                </a:solidFill>
              </a:rPr>
              <a:t>Matchmaking:</a:t>
            </a:r>
          </a:p>
          <a:p>
            <a:pPr marL="0" indent="0">
              <a:buNone/>
            </a:pPr>
            <a:endParaRPr lang="en-GB" sz="1400" b="1" dirty="0" smtClean="0">
              <a:solidFill>
                <a:srgbClr val="FF0000"/>
              </a:solidFill>
            </a:endParaRPr>
          </a:p>
          <a:p>
            <a:pPr marL="338138" lvl="1" indent="-280988">
              <a:buFontTx/>
              <a:buChar char="-"/>
            </a:pPr>
            <a:r>
              <a:rPr lang="en-GB" b="1" dirty="0" smtClean="0"/>
              <a:t>Facilitated by experts;</a:t>
            </a:r>
          </a:p>
          <a:p>
            <a:pPr marL="338138" lvl="1" indent="-280988">
              <a:buFontTx/>
              <a:buChar char="-"/>
            </a:pPr>
            <a:r>
              <a:rPr lang="en-GB" b="1" dirty="0" smtClean="0"/>
              <a:t>Focused on business/public challenges;</a:t>
            </a:r>
          </a:p>
          <a:p>
            <a:pPr marL="338138" lvl="1" indent="-280988">
              <a:buFontTx/>
              <a:buChar char="-"/>
            </a:pPr>
            <a:r>
              <a:rPr lang="en-GB" b="1" dirty="0" smtClean="0"/>
              <a:t>Followed-up </a:t>
            </a:r>
            <a:r>
              <a:rPr lang="en-GB" b="1" dirty="0"/>
              <a:t>by innovation </a:t>
            </a:r>
            <a:r>
              <a:rPr lang="en-GB" b="1" dirty="0" smtClean="0"/>
              <a:t>coaching;</a:t>
            </a:r>
          </a:p>
          <a:p>
            <a:pPr marL="685800" lvl="1">
              <a:buFontTx/>
              <a:buChar char="-"/>
            </a:pPr>
            <a:endParaRPr lang="en-GB" b="1" dirty="0" smtClean="0"/>
          </a:p>
          <a:p>
            <a:pPr marL="685800" lvl="1">
              <a:buFontTx/>
              <a:buChar char="-"/>
            </a:pP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492896"/>
            <a:ext cx="4744140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06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51125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New Concept for </a:t>
            </a:r>
            <a:r>
              <a:rPr lang="en-GB" b="1" dirty="0" smtClean="0">
                <a:solidFill>
                  <a:srgbClr val="FF0000"/>
                </a:solidFill>
              </a:rPr>
              <a:t>Transnational Coaching:</a:t>
            </a:r>
            <a:endParaRPr lang="en-GB" b="1" dirty="0"/>
          </a:p>
          <a:p>
            <a:pPr marL="0" indent="0">
              <a:buNone/>
            </a:pPr>
            <a:endParaRPr lang="en-GB" sz="1400" b="1" dirty="0" smtClean="0">
              <a:solidFill>
                <a:srgbClr val="FF0000"/>
              </a:solidFill>
            </a:endParaRPr>
          </a:p>
          <a:p>
            <a:r>
              <a:rPr lang="en-GB" sz="2400" b="1" dirty="0">
                <a:solidFill>
                  <a:srgbClr val="FF0000"/>
                </a:solidFill>
              </a:rPr>
              <a:t>60+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/>
              <a:t>cases pre-selected </a:t>
            </a:r>
            <a:r>
              <a:rPr lang="en-GB" sz="2400" dirty="0" smtClean="0"/>
              <a:t>(SMEs with CE initiatives)</a:t>
            </a:r>
            <a:endParaRPr lang="en-GB" sz="2400" dirty="0"/>
          </a:p>
          <a:p>
            <a:r>
              <a:rPr lang="en-GB" sz="2400" dirty="0"/>
              <a:t>Continuous support/coaching for </a:t>
            </a:r>
            <a:r>
              <a:rPr lang="en-GB" sz="2400" b="1" dirty="0">
                <a:solidFill>
                  <a:srgbClr val="FF0000"/>
                </a:solidFill>
              </a:rPr>
              <a:t>SMEs </a:t>
            </a:r>
            <a:r>
              <a:rPr lang="en-GB" sz="2400" dirty="0"/>
              <a:t>has been provided by following demand driven approach  </a:t>
            </a:r>
            <a:endParaRPr lang="en-GB" sz="2400" dirty="0" smtClean="0"/>
          </a:p>
          <a:p>
            <a:r>
              <a:rPr lang="en-GB" sz="2400" dirty="0" smtClean="0"/>
              <a:t>Local </a:t>
            </a:r>
            <a:r>
              <a:rPr lang="en-US" sz="2400" b="1" dirty="0" smtClean="0">
                <a:solidFill>
                  <a:srgbClr val="FF0000"/>
                </a:solidFill>
              </a:rPr>
              <a:t>KAM </a:t>
            </a:r>
            <a:r>
              <a:rPr lang="en-US" sz="2400" dirty="0"/>
              <a:t>(Key Account Manager</a:t>
            </a:r>
            <a:r>
              <a:rPr lang="en-US" sz="2400" dirty="0" smtClean="0"/>
              <a:t>) + international (DK, SE) coach working on a SME case</a:t>
            </a:r>
            <a:endParaRPr lang="en-US" sz="2400" dirty="0"/>
          </a:p>
          <a:p>
            <a:endParaRPr lang="en-GB" sz="2400" dirty="0"/>
          </a:p>
          <a:p>
            <a:pPr marL="685800" lvl="1">
              <a:buFontTx/>
              <a:buChar char="-"/>
            </a:pPr>
            <a:endParaRPr lang="en-GB" b="1" dirty="0" smtClean="0"/>
          </a:p>
          <a:p>
            <a:pPr marL="685800" lvl="1">
              <a:buFontTx/>
              <a:buChar char="-"/>
            </a:pPr>
            <a:endParaRPr lang="en-GB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66" r="16434"/>
          <a:stretch/>
        </p:blipFill>
        <p:spPr>
          <a:xfrm>
            <a:off x="5364088" y="1706625"/>
            <a:ext cx="3779912" cy="4514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70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5112568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Matchmaking </a:t>
            </a:r>
            <a:r>
              <a:rPr lang="en-GB" b="1" dirty="0" smtClean="0"/>
              <a:t>+ Transnational Coaching for SMEs with CE initiatives. </a:t>
            </a:r>
            <a:r>
              <a:rPr lang="en-GB" b="1" dirty="0" smtClean="0">
                <a:solidFill>
                  <a:srgbClr val="FF0000"/>
                </a:solidFill>
              </a:rPr>
              <a:t>First results:</a:t>
            </a:r>
            <a:endParaRPr lang="en-GB" b="1" dirty="0"/>
          </a:p>
          <a:p>
            <a:pPr marL="0" indent="0">
              <a:buNone/>
            </a:pPr>
            <a:endParaRPr lang="en-GB" sz="1400" b="1" dirty="0" smtClean="0">
              <a:solidFill>
                <a:srgbClr val="FF0000"/>
              </a:solidFill>
            </a:endParaRPr>
          </a:p>
          <a:p>
            <a:pPr marL="395288" lvl="1" indent="-338138"/>
            <a:r>
              <a:rPr lang="da-DK" b="1" dirty="0">
                <a:solidFill>
                  <a:srgbClr val="FF0000"/>
                </a:solidFill>
              </a:rPr>
              <a:t>Hyperhappy</a:t>
            </a:r>
            <a:r>
              <a:rPr lang="da-DK" dirty="0">
                <a:solidFill>
                  <a:srgbClr val="FF0000"/>
                </a:solidFill>
              </a:rPr>
              <a:t> </a:t>
            </a:r>
            <a:r>
              <a:rPr lang="da-DK" dirty="0"/>
              <a:t>SMEs </a:t>
            </a:r>
          </a:p>
          <a:p>
            <a:pPr marL="395288" lvl="1" indent="-338138"/>
            <a:r>
              <a:rPr lang="da-DK" b="1" dirty="0">
                <a:solidFill>
                  <a:srgbClr val="FF0000"/>
                </a:solidFill>
              </a:rPr>
              <a:t>Action plans</a:t>
            </a:r>
            <a:r>
              <a:rPr lang="da-DK" dirty="0">
                <a:solidFill>
                  <a:srgbClr val="FF0000"/>
                </a:solidFill>
              </a:rPr>
              <a:t> </a:t>
            </a:r>
            <a:r>
              <a:rPr lang="da-DK" dirty="0"/>
              <a:t>for CE initiatives </a:t>
            </a:r>
            <a:r>
              <a:rPr lang="da-DK" dirty="0" smtClean="0"/>
              <a:t>developed</a:t>
            </a:r>
            <a:endParaRPr lang="lt-LT" dirty="0"/>
          </a:p>
          <a:p>
            <a:pPr marL="395288" lvl="1" indent="-338138"/>
            <a:r>
              <a:rPr lang="da-DK" dirty="0" smtClean="0"/>
              <a:t>More than </a:t>
            </a:r>
            <a:r>
              <a:rPr lang="da-DK" b="1" dirty="0" smtClean="0">
                <a:solidFill>
                  <a:srgbClr val="FF0000"/>
                </a:solidFill>
              </a:rPr>
              <a:t>10</a:t>
            </a:r>
            <a:r>
              <a:rPr lang="da-DK" b="1" dirty="0" smtClean="0"/>
              <a:t> </a:t>
            </a:r>
            <a:r>
              <a:rPr lang="da-DK" b="1" dirty="0">
                <a:solidFill>
                  <a:srgbClr val="FF0000"/>
                </a:solidFill>
              </a:rPr>
              <a:t>cases</a:t>
            </a:r>
            <a:r>
              <a:rPr lang="da-DK" dirty="0">
                <a:solidFill>
                  <a:srgbClr val="FF0000"/>
                </a:solidFill>
              </a:rPr>
              <a:t> </a:t>
            </a:r>
            <a:r>
              <a:rPr lang="da-DK" dirty="0"/>
              <a:t>of highly prommising cooperation between </a:t>
            </a:r>
            <a:r>
              <a:rPr lang="da-DK" dirty="0" smtClean="0"/>
              <a:t>LT-SE-DK SMEs on new CE projects</a:t>
            </a:r>
            <a:endParaRPr lang="da-DK" dirty="0"/>
          </a:p>
          <a:p>
            <a:endParaRPr lang="en-GB" sz="2400" dirty="0"/>
          </a:p>
          <a:p>
            <a:pPr marL="685800" lvl="1">
              <a:buFontTx/>
              <a:buChar char="-"/>
            </a:pPr>
            <a:endParaRPr lang="en-GB" b="1" dirty="0" smtClean="0"/>
          </a:p>
          <a:p>
            <a:pPr marL="685800" lvl="1">
              <a:buFontTx/>
              <a:buChar char="-"/>
            </a:pP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679707"/>
            <a:ext cx="3852246" cy="25681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7153" y="5291564"/>
            <a:ext cx="2692952" cy="37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19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5112568" cy="4525963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GB" b="1" dirty="0" smtClean="0"/>
              <a:t>Why </a:t>
            </a:r>
            <a:r>
              <a:rPr lang="en-GB" b="1" dirty="0" smtClean="0">
                <a:solidFill>
                  <a:srgbClr val="FF0000"/>
                </a:solidFill>
              </a:rPr>
              <a:t>Circular </a:t>
            </a:r>
            <a:r>
              <a:rPr lang="en-GB" b="1" dirty="0">
                <a:solidFill>
                  <a:srgbClr val="FF0000"/>
                </a:solidFill>
              </a:rPr>
              <a:t>Procurement (CP</a:t>
            </a:r>
            <a:r>
              <a:rPr lang="en-GB" b="1" dirty="0" smtClean="0">
                <a:solidFill>
                  <a:srgbClr val="FF0000"/>
                </a:solidFill>
              </a:rPr>
              <a:t>) ?</a:t>
            </a:r>
          </a:p>
          <a:p>
            <a:pPr marL="457200" lvl="1" indent="-457200">
              <a:buFontTx/>
              <a:buChar char="-"/>
            </a:pPr>
            <a:r>
              <a:rPr lang="en-GB" dirty="0" smtClean="0"/>
              <a:t>large </a:t>
            </a:r>
            <a:r>
              <a:rPr lang="en-GB" dirty="0"/>
              <a:t>proportion of </a:t>
            </a:r>
            <a:r>
              <a:rPr lang="en-GB" dirty="0" smtClean="0"/>
              <a:t>EU consumption (~20</a:t>
            </a:r>
            <a:r>
              <a:rPr lang="en-GB" dirty="0"/>
              <a:t>% of EU GDP</a:t>
            </a:r>
            <a:r>
              <a:rPr lang="en-GB" dirty="0" smtClean="0"/>
              <a:t>)</a:t>
            </a:r>
          </a:p>
          <a:p>
            <a:pPr marL="457200" lvl="1" indent="-457200">
              <a:buFontTx/>
              <a:buChar char="-"/>
            </a:pPr>
            <a:r>
              <a:rPr lang="en-GB" dirty="0" smtClean="0"/>
              <a:t>Can be effective in boosting risky innovation as well as CE initiatives </a:t>
            </a:r>
          </a:p>
          <a:p>
            <a:pPr marL="457200" lvl="1" indent="-457200">
              <a:buFontTx/>
              <a:buChar char="-"/>
            </a:pPr>
            <a:r>
              <a:rPr lang="fr-FR" dirty="0"/>
              <a:t>More focus on </a:t>
            </a:r>
            <a:r>
              <a:rPr lang="fr-FR" dirty="0" err="1"/>
              <a:t>market</a:t>
            </a:r>
            <a:r>
              <a:rPr lang="fr-FR" dirty="0"/>
              <a:t> </a:t>
            </a:r>
            <a:r>
              <a:rPr lang="fr-FR" dirty="0" smtClean="0"/>
              <a:t>dialogue</a:t>
            </a:r>
            <a:endParaRPr lang="en-GB" dirty="0" smtClean="0"/>
          </a:p>
          <a:p>
            <a:pPr marL="0" lvl="1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4" t="20543" r="18810" b="3451"/>
          <a:stretch/>
        </p:blipFill>
        <p:spPr>
          <a:xfrm>
            <a:off x="4860032" y="2348880"/>
            <a:ext cx="4168678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50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312659"/>
            <a:ext cx="6696744" cy="4525963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GB" b="1" dirty="0" smtClean="0"/>
              <a:t>Thank you for your attention!</a:t>
            </a:r>
          </a:p>
          <a:p>
            <a:pPr marL="0" lvl="1" indent="0">
              <a:buNone/>
            </a:pPr>
            <a:endParaRPr lang="en-GB" b="1" dirty="0">
              <a:solidFill>
                <a:srgbClr val="FF0000"/>
              </a:solidFill>
            </a:endParaRPr>
          </a:p>
          <a:p>
            <a:pPr marL="0" lvl="1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lvl="1" indent="0">
              <a:buNone/>
            </a:pPr>
            <a:r>
              <a:rPr lang="lt-LT" b="1" dirty="0" smtClean="0"/>
              <a:t>MANTAS </a:t>
            </a:r>
            <a:r>
              <a:rPr lang="lt-LT" b="1" dirty="0"/>
              <a:t>VILYS</a:t>
            </a:r>
          </a:p>
          <a:p>
            <a:pPr marL="0" lvl="1" indent="0">
              <a:buNone/>
            </a:pPr>
            <a:r>
              <a:rPr lang="lt-LT" b="1" dirty="0" smtClean="0">
                <a:hlinkClick r:id="rId4"/>
              </a:rPr>
              <a:t>m.vilys@lic.lt</a:t>
            </a:r>
            <a:r>
              <a:rPr lang="en-US" b="1" dirty="0" smtClean="0"/>
              <a:t> </a:t>
            </a:r>
            <a:endParaRPr lang="lt-LT" b="1" dirty="0"/>
          </a:p>
          <a:p>
            <a:pPr marL="0" lvl="1" indent="0">
              <a:buNone/>
            </a:pPr>
            <a:r>
              <a:rPr lang="lt-LT" b="1" dirty="0" smtClean="0"/>
              <a:t>LITHUANIAN </a:t>
            </a:r>
            <a:r>
              <a:rPr lang="lt-LT" b="1" dirty="0"/>
              <a:t>INNOVATION CENTRE</a:t>
            </a:r>
          </a:p>
          <a:p>
            <a:pPr marL="0" lvl="1" indent="0">
              <a:buNone/>
            </a:pPr>
            <a:endParaRPr lang="lt-LT" b="1" dirty="0">
              <a:solidFill>
                <a:srgbClr val="FF0000"/>
              </a:solidFill>
            </a:endParaRPr>
          </a:p>
          <a:p>
            <a:pPr marL="0" lvl="1" indent="0"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marL="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83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223</Words>
  <Application>Microsoft Office PowerPoint</Application>
  <PresentationFormat>On-screen Show (4:3)</PresentationFormat>
  <Paragraphs>54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CESE-CDR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Nathalie Roelandt</dc:creator>
  <cp:lastModifiedBy>m.vilys@lic.lt</cp:lastModifiedBy>
  <cp:revision>25</cp:revision>
  <dcterms:created xsi:type="dcterms:W3CDTF">2018-09-07T09:06:15Z</dcterms:created>
  <dcterms:modified xsi:type="dcterms:W3CDTF">2018-09-18T10:06:49Z</dcterms:modified>
</cp:coreProperties>
</file>