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9" r:id="rId2"/>
    <p:sldId id="275" r:id="rId3"/>
    <p:sldId id="276" r:id="rId4"/>
    <p:sldId id="277" r:id="rId5"/>
    <p:sldId id="264" r:id="rId6"/>
    <p:sldId id="272" r:id="rId7"/>
    <p:sldId id="265" r:id="rId8"/>
    <p:sldId id="267" r:id="rId9"/>
    <p:sldId id="271" r:id="rId10"/>
    <p:sldId id="273" r:id="rId11"/>
    <p:sldId id="278" r:id="rId12"/>
    <p:sldId id="274" r:id="rId13"/>
    <p:sldId id="269" r:id="rId14"/>
  </p:sldIdLst>
  <p:sldSz cx="9144000" cy="6858000" type="screen4x3"/>
  <p:notesSz cx="6805613" cy="99441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78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>
        <p:scale>
          <a:sx n="90" d="100"/>
          <a:sy n="90" d="100"/>
        </p:scale>
        <p:origin x="-308" y="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48D52-6220-4C5F-937F-502048190E23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72352-6FAE-4CA7-A33B-F60FD1E1FF8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6522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41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947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516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5805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029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999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684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519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309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782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7101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456C-F972-4F0C-B36A-D3A48596C119}" type="datetimeFigureOut">
              <a:rPr lang="de-AT" smtClean="0"/>
              <a:pPr/>
              <a:t>06.11.2012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65D31-A835-4749-8A08-C69F896A95E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48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sg.at/vinci/inventory_list" TargetMode="External"/><Relationship Id="rId2" Type="http://schemas.openxmlformats.org/officeDocument/2006/relationships/hyperlink" Target="http://www.howtogrow.e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wtogrow.eu/" TargetMode="External"/><Relationship Id="rId2" Type="http://schemas.openxmlformats.org/officeDocument/2006/relationships/hyperlink" Target="http://www.c4i.si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awsg.at/vinci/inventory_list" TargetMode="External"/><Relationship Id="rId4" Type="http://schemas.openxmlformats.org/officeDocument/2006/relationships/hyperlink" Target="http://www.europe-innova.eu/web/guest/innovation-in-services/creative-industries/amsterdam-semina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hyperlink" Target="http://www.howtogrow.e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wsg.at/vinci/inventory_list" TargetMode="External"/><Relationship Id="rId2" Type="http://schemas.openxmlformats.org/officeDocument/2006/relationships/hyperlink" Target="http://www.impulse-awsg.at/vinci/inventory_lis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9512" y="2590080"/>
            <a:ext cx="8136904" cy="2063056"/>
          </a:xfrm>
        </p:spPr>
        <p:txBody>
          <a:bodyPr>
            <a:normAutofit fontScale="90000"/>
          </a:bodyPr>
          <a:lstStyle/>
          <a:p>
            <a:pPr algn="l"/>
            <a:r>
              <a:rPr lang="de-AT" b="1" dirty="0" smtClean="0"/>
              <a:t>VINCI</a:t>
            </a:r>
            <a:r>
              <a:rPr lang="de-AT" sz="3200" b="1" dirty="0" smtClean="0"/>
              <a:t> </a:t>
            </a:r>
            <a:r>
              <a:rPr lang="de-AT" sz="2400" dirty="0"/>
              <a:t>–</a:t>
            </a:r>
            <a:r>
              <a:rPr lang="de-AT" dirty="0" smtClean="0"/>
              <a:t> </a:t>
            </a:r>
            <a:r>
              <a:rPr lang="sl-SI" sz="2800" dirty="0" smtClean="0"/>
              <a:t>Transnacionalni kreativni vavčer</a:t>
            </a:r>
            <a:br>
              <a:rPr lang="sl-SI" sz="2800" dirty="0" smtClean="0"/>
            </a:br>
            <a:r>
              <a:rPr lang="sl-SI" sz="2800" dirty="0" smtClean="0"/>
              <a:t>                 </a:t>
            </a:r>
            <a:br>
              <a:rPr lang="sl-SI" sz="2800" dirty="0" smtClean="0"/>
            </a:br>
            <a:r>
              <a:rPr lang="sl-SI" sz="2800" dirty="0" smtClean="0"/>
              <a:t/>
            </a:r>
            <a:br>
              <a:rPr lang="sl-SI" sz="2800" dirty="0" smtClean="0"/>
            </a:br>
            <a:r>
              <a:rPr lang="sl-SI" sz="2800" dirty="0" smtClean="0"/>
              <a:t>                      Vanja Rangus </a:t>
            </a:r>
            <a:br>
              <a:rPr lang="sl-SI" sz="2800" dirty="0" smtClean="0"/>
            </a:br>
            <a:r>
              <a:rPr lang="de-AT" sz="2800" dirty="0" smtClean="0"/>
              <a:t> 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sz="1800" dirty="0"/>
          </a:p>
        </p:txBody>
      </p:sp>
      <p:sp>
        <p:nvSpPr>
          <p:cNvPr id="5" name="Textfeld 4"/>
          <p:cNvSpPr txBox="1"/>
          <p:nvPr/>
        </p:nvSpPr>
        <p:spPr>
          <a:xfrm>
            <a:off x="179512" y="4797152"/>
            <a:ext cx="8208912" cy="93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b="1" dirty="0" smtClean="0"/>
              <a:t>»Vpliv </a:t>
            </a:r>
            <a:r>
              <a:rPr lang="sl-SI" sz="1600" b="1" dirty="0" err="1" smtClean="0"/>
              <a:t>netehnoloških</a:t>
            </a:r>
            <a:r>
              <a:rPr lang="sl-SI" sz="1600" b="1" dirty="0" smtClean="0"/>
              <a:t> inovacij na dvig konkurenčnosti podjetij in države«  </a:t>
            </a:r>
            <a:endParaRPr lang="sl-SI" sz="1600" kern="0" dirty="0" smtClean="0">
              <a:solidFill>
                <a:srgbClr val="00377A"/>
              </a:solidFill>
              <a:latin typeface="Arial"/>
            </a:endParaRPr>
          </a:p>
          <a:p>
            <a:pPr lvl="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SzPct val="90000"/>
            </a:pPr>
            <a:r>
              <a:rPr lang="sl-SI" sz="1600" kern="0" dirty="0" smtClean="0">
                <a:solidFill>
                  <a:srgbClr val="00377A"/>
                </a:solidFill>
                <a:latin typeface="Arial"/>
              </a:rPr>
              <a:t>Ljubljana,  7. November 2012</a:t>
            </a:r>
            <a:endParaRPr lang="de-DE" sz="1600" kern="0" dirty="0">
              <a:solidFill>
                <a:srgbClr val="00377A"/>
              </a:solidFill>
              <a:latin typeface="Arial"/>
            </a:endParaRPr>
          </a:p>
          <a:p>
            <a:pPr marL="285750" indent="-285750">
              <a:buFont typeface="Arial" pitchFamily="34" charset="0"/>
              <a:buChar char="•"/>
            </a:pPr>
            <a:endParaRPr lang="de-A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620688"/>
            <a:ext cx="1296145" cy="77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3573016"/>
            <a:ext cx="501482" cy="52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83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363272" cy="1124744"/>
          </a:xfrm>
        </p:spPr>
        <p:txBody>
          <a:bodyPr>
            <a:normAutofit fontScale="90000"/>
          </a:bodyPr>
          <a:lstStyle/>
          <a:p>
            <a:pPr algn="r"/>
            <a:r>
              <a:rPr lang="sl-SI" sz="2400" b="1" dirty="0" smtClean="0">
                <a:solidFill>
                  <a:srgbClr val="003778"/>
                </a:solidFill>
              </a:rPr>
              <a:t/>
            </a:r>
            <a:br>
              <a:rPr lang="sl-SI" sz="2400" b="1" dirty="0" smtClean="0">
                <a:solidFill>
                  <a:srgbClr val="003778"/>
                </a:solidFill>
              </a:rPr>
            </a:br>
            <a:r>
              <a:rPr lang="sl-SI" sz="2400" b="1" dirty="0" smtClean="0">
                <a:solidFill>
                  <a:srgbClr val="FF0000"/>
                </a:solidFill>
              </a:rPr>
              <a:t>HOWTOGROW </a:t>
            </a:r>
            <a:r>
              <a:rPr lang="sl-SI" sz="2400" b="1" dirty="0" smtClean="0"/>
              <a:t>EU platforma </a:t>
            </a:r>
            <a:br>
              <a:rPr lang="sl-SI" sz="2400" b="1" dirty="0" smtClean="0"/>
            </a:br>
            <a:r>
              <a:rPr lang="sl-SI" sz="2400" b="1" dirty="0" smtClean="0"/>
              <a:t>priložnosti za naša podjetja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312368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sl-SI" sz="2100" dirty="0" smtClean="0"/>
              <a:t> </a:t>
            </a:r>
            <a:r>
              <a:rPr lang="sl-SI" sz="2100" dirty="0" smtClean="0">
                <a:solidFill>
                  <a:srgbClr val="00B050"/>
                </a:solidFill>
              </a:rPr>
              <a:t>Povezovanje: </a:t>
            </a:r>
            <a:r>
              <a:rPr lang="sl-SI" sz="2100" dirty="0" smtClean="0"/>
              <a:t>povezave z ostalimi profesionalci  kreativne industrije v EU, članstvo, mentorstvo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>
                <a:solidFill>
                  <a:srgbClr val="00B050"/>
                </a:solidFill>
              </a:rPr>
              <a:t>Financiranje: </a:t>
            </a:r>
            <a:r>
              <a:rPr lang="sl-SI" sz="2100" dirty="0" smtClean="0"/>
              <a:t>“</a:t>
            </a:r>
            <a:r>
              <a:rPr lang="sl-SI" sz="2100" dirty="0" err="1" smtClean="0"/>
              <a:t>crowdfunding</a:t>
            </a:r>
            <a:r>
              <a:rPr lang="sl-SI" sz="2100" dirty="0" smtClean="0"/>
              <a:t>” projekti, platforme, nepovratna sredstva in tekmovanja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>
                <a:solidFill>
                  <a:srgbClr val="00B050"/>
                </a:solidFill>
              </a:rPr>
              <a:t>Znanje:</a:t>
            </a:r>
            <a:r>
              <a:rPr lang="sl-SI" sz="2100" dirty="0" smtClean="0"/>
              <a:t> Pomembni dogodki, novice, dokumenti</a:t>
            </a:r>
          </a:p>
          <a:p>
            <a:pPr lvl="1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4615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507288" cy="1124744"/>
          </a:xfrm>
        </p:spPr>
        <p:txBody>
          <a:bodyPr>
            <a:normAutofit fontScale="90000"/>
          </a:bodyPr>
          <a:lstStyle/>
          <a:p>
            <a:pPr algn="r"/>
            <a:r>
              <a:rPr lang="sl-SI" sz="2400" b="1" dirty="0" smtClean="0">
                <a:solidFill>
                  <a:srgbClr val="003778"/>
                </a:solidFill>
              </a:rPr>
              <a:t/>
            </a:r>
            <a:br>
              <a:rPr lang="sl-SI" sz="2400" b="1" dirty="0" smtClean="0">
                <a:solidFill>
                  <a:srgbClr val="003778"/>
                </a:solidFill>
              </a:rPr>
            </a:br>
            <a:r>
              <a:rPr lang="sl-SI" sz="2400" b="1" dirty="0" smtClean="0">
                <a:solidFill>
                  <a:srgbClr val="FF0000"/>
                </a:solidFill>
              </a:rPr>
              <a:t>HOWTOGROW </a:t>
            </a:r>
            <a:r>
              <a:rPr lang="sl-SI" sz="2400" b="1" dirty="0" smtClean="0"/>
              <a:t>EU platforma </a:t>
            </a:r>
            <a:br>
              <a:rPr lang="sl-SI" sz="2400" b="1" dirty="0" smtClean="0"/>
            </a:br>
            <a:r>
              <a:rPr lang="sl-SI" sz="2400" b="1" dirty="0" smtClean="0"/>
              <a:t>-prenos shem v Slovenijo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3312368"/>
          </a:xfrm>
        </p:spPr>
        <p:txBody>
          <a:bodyPr>
            <a:normAutofit fontScale="92500" lnSpcReduction="20000"/>
          </a:bodyPr>
          <a:lstStyle/>
          <a:p>
            <a:pPr lvl="1">
              <a:buFont typeface="Wingdings" pitchFamily="2" charset="2"/>
              <a:buChar char="§"/>
            </a:pPr>
            <a:r>
              <a:rPr lang="sl-SI" sz="2100" dirty="0" smtClean="0"/>
              <a:t>3 DODATNE VAVČER SHEME (podpora 5.000€)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err="1" smtClean="0">
                <a:solidFill>
                  <a:srgbClr val="00B050"/>
                </a:solidFill>
              </a:rPr>
              <a:t>The</a:t>
            </a:r>
            <a:r>
              <a:rPr lang="sl-SI" sz="2100" dirty="0" smtClean="0">
                <a:solidFill>
                  <a:srgbClr val="00B050"/>
                </a:solidFill>
              </a:rPr>
              <a:t> </a:t>
            </a:r>
            <a:r>
              <a:rPr lang="sl-SI" sz="2100" dirty="0" err="1" smtClean="0">
                <a:solidFill>
                  <a:srgbClr val="00B050"/>
                </a:solidFill>
              </a:rPr>
              <a:t>Creative</a:t>
            </a:r>
            <a:r>
              <a:rPr lang="sl-SI" sz="2100" dirty="0" smtClean="0">
                <a:solidFill>
                  <a:srgbClr val="00B050"/>
                </a:solidFill>
              </a:rPr>
              <a:t> </a:t>
            </a:r>
            <a:r>
              <a:rPr lang="sl-SI" sz="2100" dirty="0" err="1" smtClean="0">
                <a:solidFill>
                  <a:srgbClr val="00B050"/>
                </a:solidFill>
              </a:rPr>
              <a:t>state</a:t>
            </a:r>
            <a:r>
              <a:rPr lang="sl-SI" sz="2100" dirty="0" smtClean="0">
                <a:solidFill>
                  <a:srgbClr val="00B050"/>
                </a:solidFill>
              </a:rPr>
              <a:t> </a:t>
            </a:r>
            <a:r>
              <a:rPr lang="sl-SI" sz="2100" dirty="0" err="1" smtClean="0">
                <a:solidFill>
                  <a:srgbClr val="00B050"/>
                </a:solidFill>
              </a:rPr>
              <a:t>North</a:t>
            </a:r>
            <a:r>
              <a:rPr lang="sl-SI" sz="2100" dirty="0" smtClean="0">
                <a:solidFill>
                  <a:srgbClr val="00B050"/>
                </a:solidFill>
              </a:rPr>
              <a:t> WEST (4CNW)- Irska 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>
                <a:solidFill>
                  <a:srgbClr val="FF0000"/>
                </a:solidFill>
              </a:rPr>
              <a:t>Cilj:podpora tradicionalni industriji Irske preko kreativnih </a:t>
            </a:r>
            <a:r>
              <a:rPr lang="sl-SI" sz="2100" dirty="0" err="1" smtClean="0">
                <a:solidFill>
                  <a:srgbClr val="FF0000"/>
                </a:solidFill>
              </a:rPr>
              <a:t>clustrov</a:t>
            </a:r>
            <a:r>
              <a:rPr lang="sl-SI" sz="2100" dirty="0" smtClean="0">
                <a:solidFill>
                  <a:srgbClr val="FF0000"/>
                </a:solidFill>
              </a:rPr>
              <a:t>  Škotske in Skandinavije </a:t>
            </a:r>
          </a:p>
          <a:p>
            <a:pPr lvl="2">
              <a:buFont typeface="Wingdings" pitchFamily="2" charset="2"/>
              <a:buChar char="§"/>
            </a:pPr>
            <a:r>
              <a:rPr lang="sl-SI" sz="1700" dirty="0" smtClean="0"/>
              <a:t>Sektorji: Turizem, Tehnologija, Kmetijstvo, </a:t>
            </a:r>
            <a:r>
              <a:rPr lang="sl-SI" sz="1700" dirty="0" err="1" smtClean="0"/>
              <a:t>Life</a:t>
            </a:r>
            <a:r>
              <a:rPr lang="sl-SI" sz="1700" dirty="0" smtClean="0"/>
              <a:t> </a:t>
            </a:r>
            <a:r>
              <a:rPr lang="sl-SI" sz="1700" dirty="0" err="1" smtClean="0"/>
              <a:t>Science</a:t>
            </a:r>
            <a:r>
              <a:rPr lang="sl-SI" sz="1700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sl-SI" sz="1900" dirty="0" smtClean="0">
                <a:solidFill>
                  <a:srgbClr val="00B050"/>
                </a:solidFill>
              </a:rPr>
              <a:t>FAD-INS – Barcelona</a:t>
            </a:r>
          </a:p>
          <a:p>
            <a:pPr lvl="1">
              <a:buFont typeface="Wingdings" pitchFamily="2" charset="2"/>
              <a:buChar char="§"/>
            </a:pPr>
            <a:r>
              <a:rPr lang="sl-SI" sz="1900" dirty="0" smtClean="0">
                <a:solidFill>
                  <a:srgbClr val="FF0000"/>
                </a:solidFill>
              </a:rPr>
              <a:t>CILJ: razvoj transnacionalne vavčer sheme na osnovi potreb KI naslovljenih na: usposabljanje, globalizacija in internacionalizacija </a:t>
            </a:r>
            <a:endParaRPr lang="sl-SI" sz="2100" dirty="0" smtClean="0">
              <a:solidFill>
                <a:srgbClr val="FF0000"/>
              </a:solidFill>
            </a:endParaRPr>
          </a:p>
          <a:p>
            <a:pPr lvl="2">
              <a:buFont typeface="Wingdings" pitchFamily="2" charset="2"/>
              <a:buChar char="§"/>
            </a:pPr>
            <a:r>
              <a:rPr lang="sl-SI" sz="1700" dirty="0" smtClean="0"/>
              <a:t>Sektorji: Moda, industrijski dizajn, </a:t>
            </a:r>
            <a:r>
              <a:rPr lang="sl-SI" sz="1700" dirty="0" err="1" smtClean="0"/>
              <a:t>audiovizualna</a:t>
            </a:r>
            <a:r>
              <a:rPr lang="sl-SI" sz="1700" dirty="0" smtClean="0"/>
              <a:t> industrija 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>
                <a:solidFill>
                  <a:srgbClr val="00B050"/>
                </a:solidFill>
              </a:rPr>
              <a:t>+</a:t>
            </a:r>
            <a:r>
              <a:rPr lang="sl-SI" sz="2100" dirty="0" err="1" smtClean="0">
                <a:solidFill>
                  <a:srgbClr val="00B050"/>
                </a:solidFill>
              </a:rPr>
              <a:t>Innova</a:t>
            </a:r>
            <a:r>
              <a:rPr lang="sl-SI" sz="2100" dirty="0" smtClean="0">
                <a:solidFill>
                  <a:srgbClr val="00B050"/>
                </a:solidFill>
              </a:rPr>
              <a:t> </a:t>
            </a:r>
            <a:r>
              <a:rPr lang="sl-SI" sz="2100" dirty="0" err="1" smtClean="0">
                <a:solidFill>
                  <a:srgbClr val="00B050"/>
                </a:solidFill>
              </a:rPr>
              <a:t>Creativity</a:t>
            </a:r>
            <a:r>
              <a:rPr lang="sl-SI" sz="2100" dirty="0" smtClean="0">
                <a:solidFill>
                  <a:srgbClr val="00B050"/>
                </a:solidFill>
              </a:rPr>
              <a:t> –Baski/ES 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>
                <a:solidFill>
                  <a:srgbClr val="FF0000"/>
                </a:solidFill>
              </a:rPr>
              <a:t>CILJ: ponovna opredelitev inovacijske vloge regije: podpora tradicionalni industriji  z transnacionalnimi kreativnimi  storitvami  </a:t>
            </a: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sl-SI" sz="1700" dirty="0" smtClean="0"/>
          </a:p>
          <a:p>
            <a:pPr lvl="2">
              <a:buFont typeface="Wingdings" pitchFamily="2" charset="2"/>
              <a:buChar char="§"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4615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sl-SI" sz="2400" b="1" dirty="0" smtClean="0">
                <a:solidFill>
                  <a:srgbClr val="00B050"/>
                </a:solidFill>
              </a:rPr>
              <a:t>PRILOŽNOSTI: </a:t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>MSP-ja in KI</a:t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>prenos shem v Slovenijo</a:t>
            </a:r>
            <a:endParaRPr lang="de-AT" sz="24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888432"/>
          </a:xfrm>
        </p:spPr>
        <p:txBody>
          <a:bodyPr>
            <a:normAutofit/>
          </a:bodyPr>
          <a:lstStyle/>
          <a:p>
            <a:pPr marL="742950" lvl="2" indent="-342900">
              <a:buFont typeface="Wingdings" pitchFamily="2" charset="2"/>
              <a:buChar char="§"/>
            </a:pPr>
            <a:endParaRPr lang="sl-SI" sz="2000" dirty="0" smtClean="0">
              <a:hlinkClick r:id="rId2"/>
            </a:endParaRPr>
          </a:p>
          <a:p>
            <a:pPr marL="742950" lvl="2" indent="-342900">
              <a:buNone/>
            </a:pPr>
            <a:r>
              <a:rPr lang="sl-SI" sz="2000" dirty="0" smtClean="0">
                <a:hlinkClick r:id="rId2"/>
              </a:rPr>
              <a:t>POMEMBNO:</a:t>
            </a:r>
          </a:p>
          <a:p>
            <a:pPr marL="1200150" lvl="3" indent="-342900">
              <a:buFont typeface="Wingdings" pitchFamily="2" charset="2"/>
              <a:buChar char="§"/>
            </a:pPr>
            <a:r>
              <a:rPr lang="sl-SI" sz="1600" dirty="0" smtClean="0">
                <a:hlinkClick r:id="rId2"/>
              </a:rPr>
              <a:t>Za slovenska kreativna podjetja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>
                <a:hlinkClick r:id="rId2"/>
              </a:rPr>
              <a:t>Proaktivni pristop naše KI pri povezovanju z  avstrijskimi MSP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>
                <a:hlinkClick r:id="rId2"/>
              </a:rPr>
              <a:t>Razpis avstrijskega ministrstva začetek 2013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kern="0" dirty="0" smtClean="0">
                <a:solidFill>
                  <a:srgbClr val="00377A"/>
                </a:solidFill>
                <a:latin typeface="Arial"/>
                <a:hlinkClick r:id="rId3"/>
              </a:rPr>
              <a:t>Registracija KI v</a:t>
            </a:r>
            <a:r>
              <a:rPr lang="sl-SI" sz="1600" kern="0" dirty="0" smtClean="0">
                <a:solidFill>
                  <a:srgbClr val="FF0000"/>
                </a:solidFill>
                <a:latin typeface="Arial"/>
                <a:hlinkClick r:id="rId3"/>
              </a:rPr>
              <a:t> </a:t>
            </a:r>
            <a:r>
              <a:rPr lang="sl-SI" sz="1600" kern="0" dirty="0" err="1" smtClean="0">
                <a:solidFill>
                  <a:srgbClr val="FF0000"/>
                </a:solidFill>
                <a:latin typeface="Arial"/>
                <a:hlinkClick r:id="rId3"/>
              </a:rPr>
              <a:t>Inventory</a:t>
            </a:r>
            <a:r>
              <a:rPr lang="sl-SI" sz="1600" kern="0" dirty="0" smtClean="0">
                <a:solidFill>
                  <a:srgbClr val="FF0000"/>
                </a:solidFill>
                <a:latin typeface="Arial"/>
                <a:hlinkClick r:id="rId3"/>
              </a:rPr>
              <a:t> </a:t>
            </a:r>
            <a:r>
              <a:rPr lang="sl-SI" sz="1600" kern="0" dirty="0" smtClean="0">
                <a:solidFill>
                  <a:srgbClr val="00377A"/>
                </a:solidFill>
                <a:latin typeface="Arial"/>
                <a:hlinkClick r:id="rId3"/>
              </a:rPr>
              <a:t>list: </a:t>
            </a:r>
            <a:r>
              <a:rPr lang="de-AT" sz="1600" kern="0" dirty="0" smtClean="0">
                <a:solidFill>
                  <a:srgbClr val="FF0000"/>
                </a:solidFill>
                <a:latin typeface="Arial"/>
                <a:hlinkClick r:id="rId3"/>
              </a:rPr>
              <a:t>www.awsg.at/vinci</a:t>
            </a:r>
            <a:r>
              <a:rPr lang="sl-SI" sz="1600" kern="0" dirty="0" smtClean="0">
                <a:solidFill>
                  <a:srgbClr val="FF0000"/>
                </a:solidFill>
                <a:latin typeface="Arial"/>
                <a:hlinkClick r:id="rId3"/>
              </a:rPr>
              <a:t>/</a:t>
            </a:r>
            <a:r>
              <a:rPr lang="sl-SI" sz="1600" kern="0" dirty="0" err="1" smtClean="0">
                <a:solidFill>
                  <a:srgbClr val="FF0000"/>
                </a:solidFill>
                <a:latin typeface="Arial"/>
                <a:hlinkClick r:id="rId3"/>
              </a:rPr>
              <a:t>inventory</a:t>
            </a:r>
            <a:r>
              <a:rPr lang="sl-SI" sz="1600" kern="0" dirty="0" smtClean="0">
                <a:solidFill>
                  <a:srgbClr val="FF0000"/>
                </a:solidFill>
                <a:latin typeface="Arial"/>
                <a:hlinkClick r:id="rId3"/>
              </a:rPr>
              <a:t>_list</a:t>
            </a:r>
            <a:endParaRPr lang="sl-SI" sz="1600" dirty="0" smtClean="0">
              <a:solidFill>
                <a:srgbClr val="FF0000"/>
              </a:solidFill>
            </a:endParaRP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>
                <a:hlinkClick r:id="rId2"/>
              </a:rPr>
              <a:t>EU platformo </a:t>
            </a:r>
            <a:r>
              <a:rPr lang="sl-SI" sz="1600" dirty="0" err="1" smtClean="0">
                <a:hlinkClick r:id="rId2"/>
              </a:rPr>
              <a:t>www.howtogrow.eu</a:t>
            </a:r>
            <a:endParaRPr lang="sl-SI" sz="1600" dirty="0" smtClean="0"/>
          </a:p>
          <a:p>
            <a:pPr marL="1200150" lvl="3" indent="-342900">
              <a:buFont typeface="Wingdings" pitchFamily="2" charset="2"/>
              <a:buChar char="§"/>
            </a:pPr>
            <a:r>
              <a:rPr lang="sl-SI" sz="1600" dirty="0" smtClean="0"/>
              <a:t> Za predstavnike  naših ministrstev 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/>
              <a:t>Promocija VINCI na spletnih straneh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/>
              <a:t>Proaktiven pristop k ozaveščanju MSP o pomenu kreativnosti</a:t>
            </a:r>
          </a:p>
          <a:p>
            <a:pPr marL="1657350" lvl="4" indent="-342900">
              <a:buFont typeface="Wingdings" pitchFamily="2" charset="2"/>
              <a:buChar char="§"/>
            </a:pPr>
            <a:r>
              <a:rPr lang="sl-SI" sz="1600" dirty="0" smtClean="0"/>
              <a:t>Prenos vseh vavčer shem v Slovenijo </a:t>
            </a:r>
          </a:p>
          <a:p>
            <a:pPr marL="1657350" lvl="4" indent="-342900">
              <a:buFont typeface="Wingdings" pitchFamily="2" charset="2"/>
              <a:buChar char="§"/>
            </a:pPr>
            <a:endParaRPr lang="de-AT" sz="1600" dirty="0"/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694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de-AT" sz="2400" b="1" dirty="0">
                <a:solidFill>
                  <a:srgbClr val="003778"/>
                </a:solidFill>
              </a:rPr>
              <a:t>VINCI</a:t>
            </a:r>
            <a:r>
              <a:rPr lang="de-AT" sz="2400" dirty="0">
                <a:solidFill>
                  <a:srgbClr val="003778"/>
                </a:solidFill>
              </a:rPr>
              <a:t> – </a:t>
            </a:r>
            <a:r>
              <a:rPr lang="de-AT" sz="2400" dirty="0"/>
              <a:t>Voucher in Creative Industries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57200" y="2060848"/>
            <a:ext cx="8229600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1" i="0" u="none" strike="noStrike" kern="0" cap="none" spc="0" normalizeH="0" baseline="0" noProof="0" dirty="0" smtClean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2400" b="1" kern="0" dirty="0" smtClean="0">
                <a:solidFill>
                  <a:srgbClr val="00377A"/>
                </a:solidFill>
              </a:rPr>
              <a:t>                      HVALA ZA POZORNOST !</a:t>
            </a:r>
            <a:endParaRPr lang="de-DE" sz="2400" b="1" kern="0" dirty="0">
              <a:solidFill>
                <a:srgbClr val="00377A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77A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377A"/>
                </a:solidFill>
                <a:effectLst/>
                <a:uLnTx/>
                <a:uFillTx/>
              </a:rPr>
              <a:t>Vanja Rangus</a:t>
            </a:r>
            <a:endParaRPr kumimoji="0" lang="de-DE" sz="2400" b="1" i="0" u="none" strike="noStrike" kern="0" cap="none" spc="0" normalizeH="0" baseline="0" noProof="0" dirty="0" smtClean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sz="2000" kern="0" dirty="0" smtClean="0">
              <a:solidFill>
                <a:srgbClr val="00377A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2000" kern="0" dirty="0" smtClean="0">
                <a:solidFill>
                  <a:srgbClr val="00377A"/>
                </a:solidFill>
              </a:rPr>
              <a:t>Članica strokovnega sveta VINCI</a:t>
            </a:r>
            <a:endParaRPr kumimoji="0" lang="de-DE" sz="2000" b="0" i="0" u="none" strike="noStrike" kern="0" cap="none" spc="0" normalizeH="0" baseline="0" noProof="0" dirty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377A"/>
                </a:solidFill>
                <a:effectLst/>
                <a:uLnTx/>
                <a:uFillTx/>
              </a:rPr>
              <a:t>-  </a:t>
            </a:r>
            <a:r>
              <a:rPr kumimoji="0" lang="sl-SI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77A"/>
                </a:solidFill>
                <a:effectLst/>
                <a:uLnTx/>
                <a:uFillTx/>
                <a:hlinkClick r:id="rId2"/>
              </a:rPr>
              <a:t>www.c4i.si</a:t>
            </a:r>
            <a:endParaRPr kumimoji="0" lang="sl-SI" sz="2000" b="0" i="0" u="none" strike="noStrike" kern="0" cap="none" spc="0" normalizeH="0" baseline="0" noProof="0" dirty="0" smtClean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sl-SI" sz="2000" dirty="0" smtClean="0">
                <a:hlinkClick r:id="rId3"/>
              </a:rPr>
              <a:t>- https://www.howtogrow.eu/</a:t>
            </a:r>
            <a:endParaRPr kumimoji="0" lang="sl-SI" sz="2000" b="0" i="0" u="none" strike="noStrike" kern="0" cap="none" spc="0" normalizeH="0" baseline="0" noProof="0" dirty="0" smtClean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sl-SI" sz="2000" dirty="0" smtClean="0">
                <a:hlinkClick r:id="rId4"/>
              </a:rPr>
              <a:t>- http://www.europe-innova.eu/web/guest/innovation-in-services/creative-industries/amsterdam-seminar</a:t>
            </a:r>
            <a:endParaRPr lang="sl-SI" sz="2000" dirty="0" smtClean="0"/>
          </a:p>
          <a:p>
            <a:pPr marL="0" lvl="0" indent="0">
              <a:spcBef>
                <a:spcPts val="0"/>
              </a:spcBef>
              <a:buNone/>
              <a:defRPr/>
            </a:pPr>
            <a:r>
              <a:rPr lang="sl-SI" sz="2000" kern="0" dirty="0" smtClean="0">
                <a:solidFill>
                  <a:srgbClr val="00377A"/>
                </a:solidFill>
                <a:latin typeface="Arial"/>
                <a:hlinkClick r:id="rId5"/>
              </a:rPr>
              <a:t>- </a:t>
            </a:r>
            <a:r>
              <a:rPr lang="de-AT" sz="2000" kern="0" dirty="0" smtClean="0">
                <a:solidFill>
                  <a:srgbClr val="00377A"/>
                </a:solidFill>
                <a:latin typeface="Arial"/>
                <a:hlinkClick r:id="rId5"/>
              </a:rPr>
              <a:t>www.awsg.at/vinci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  <a:hlinkClick r:id="rId5"/>
              </a:rPr>
              <a:t>/</a:t>
            </a:r>
            <a:r>
              <a:rPr lang="sl-SI" sz="2000" kern="0" dirty="0" err="1" smtClean="0">
                <a:solidFill>
                  <a:srgbClr val="00377A"/>
                </a:solidFill>
                <a:latin typeface="Arial"/>
                <a:hlinkClick r:id="rId5"/>
              </a:rPr>
              <a:t>inventory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  <a:hlinkClick r:id="rId5"/>
              </a:rPr>
              <a:t>_list</a:t>
            </a:r>
            <a:endParaRPr kumimoji="0" lang="de-DE" sz="2000" b="0" i="0" u="none" strike="noStrike" kern="0" cap="none" spc="0" normalizeH="0" baseline="0" noProof="0" dirty="0">
              <a:ln>
                <a:noFill/>
              </a:ln>
              <a:solidFill>
                <a:srgbClr val="00377A"/>
              </a:solidFill>
              <a:effectLst/>
              <a:uLnTx/>
              <a:uFillTx/>
            </a:endParaRPr>
          </a:p>
        </p:txBody>
      </p:sp>
      <p:pic>
        <p:nvPicPr>
          <p:cNvPr id="5" name="Picture 3" descr="logo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9832" y="3140968"/>
            <a:ext cx="501482" cy="520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382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204865"/>
            <a:ext cx="7859216" cy="3528392"/>
          </a:xfrm>
        </p:spPr>
        <p:txBody>
          <a:bodyPr>
            <a:normAutofit fontScale="85000" lnSpcReduction="20000"/>
          </a:bodyPr>
          <a:lstStyle/>
          <a:p>
            <a:r>
              <a:rPr lang="sl-SI" sz="2400" b="1" dirty="0" smtClean="0"/>
              <a:t>Vavčer shema –pilotna akcija Salzburg  </a:t>
            </a:r>
            <a:r>
              <a:rPr lang="en-US" sz="2400" dirty="0" smtClean="0"/>
              <a:t> </a:t>
            </a:r>
            <a:endParaRPr lang="sl-SI" sz="2400" dirty="0" smtClean="0"/>
          </a:p>
          <a:p>
            <a:r>
              <a:rPr lang="sl-SI" sz="1900" dirty="0" smtClean="0"/>
              <a:t>Pridruženi člani:</a:t>
            </a:r>
          </a:p>
          <a:p>
            <a:endParaRPr lang="sl-SI" sz="1900" dirty="0" smtClean="0"/>
          </a:p>
          <a:p>
            <a:pPr>
              <a:buNone/>
            </a:pPr>
            <a:r>
              <a:rPr lang="sl-SI" sz="1900" dirty="0" err="1" smtClean="0"/>
              <a:t>Baden</a:t>
            </a:r>
            <a:r>
              <a:rPr lang="sl-SI" sz="1900" dirty="0" smtClean="0"/>
              <a:t> </a:t>
            </a:r>
            <a:r>
              <a:rPr lang="en-US" sz="1900" dirty="0" smtClean="0"/>
              <a:t>Württemberg, </a:t>
            </a:r>
            <a:r>
              <a:rPr lang="sl-SI" sz="1900" dirty="0" smtClean="0"/>
              <a:t>    </a:t>
            </a:r>
            <a:r>
              <a:rPr lang="sl-SI" sz="1900" dirty="0" err="1" smtClean="0"/>
              <a:t>Bavaria</a:t>
            </a:r>
            <a:r>
              <a:rPr lang="sl-SI" sz="1900" dirty="0" smtClean="0"/>
              <a:t>           J Tirolska</a:t>
            </a:r>
            <a:r>
              <a:rPr lang="en-US" sz="1900" dirty="0" smtClean="0"/>
              <a:t> </a:t>
            </a:r>
            <a:r>
              <a:rPr lang="sl-SI" sz="1900" dirty="0" smtClean="0"/>
              <a:t>              </a:t>
            </a:r>
            <a:r>
              <a:rPr lang="en-US" sz="1900" dirty="0" err="1" smtClean="0"/>
              <a:t>Sloveni</a:t>
            </a:r>
            <a:r>
              <a:rPr lang="sl-SI" sz="1900" dirty="0" smtClean="0"/>
              <a:t>ja         Anglija</a:t>
            </a:r>
            <a:endParaRPr lang="sl-SI" sz="1900" b="1" dirty="0" smtClean="0"/>
          </a:p>
          <a:p>
            <a:pPr>
              <a:buNone/>
            </a:pPr>
            <a:r>
              <a:rPr lang="sl-SI" sz="2400" b="1" dirty="0" smtClean="0"/>
              <a:t> </a:t>
            </a:r>
            <a:endParaRPr lang="de-AT" sz="2400" dirty="0"/>
          </a:p>
          <a:p>
            <a:pPr lvl="1">
              <a:buNone/>
            </a:pPr>
            <a:endParaRPr lang="de-AT" sz="1700" kern="0" dirty="0" smtClean="0">
              <a:solidFill>
                <a:srgbClr val="00377A"/>
              </a:solidFill>
              <a:latin typeface="Arial"/>
            </a:endParaRPr>
          </a:p>
          <a:p>
            <a:pPr marL="457200" lvl="1" indent="0">
              <a:buNone/>
            </a:pPr>
            <a:endParaRPr lang="de-AT" sz="1700" kern="0" dirty="0">
              <a:solidFill>
                <a:srgbClr val="00377A"/>
              </a:solidFill>
              <a:latin typeface="Arial"/>
            </a:endParaRPr>
          </a:p>
          <a:p>
            <a:r>
              <a:rPr lang="sl-SI" sz="2400" b="1" dirty="0" smtClean="0"/>
              <a:t>Transnacionalni kreativni vavčer 2013 – priložnosti za naša kreativna podjetja</a:t>
            </a:r>
          </a:p>
          <a:p>
            <a:endParaRPr lang="sl-SI" sz="2400" b="1" dirty="0" smtClean="0"/>
          </a:p>
          <a:p>
            <a:r>
              <a:rPr lang="sl-SI" sz="2400" b="1" dirty="0" smtClean="0"/>
              <a:t>EU platforma za </a:t>
            </a:r>
            <a:r>
              <a:rPr lang="sl-SI" sz="2400" b="1" smtClean="0"/>
              <a:t>podporo MSP</a:t>
            </a:r>
          </a:p>
          <a:p>
            <a:r>
              <a:rPr lang="sl-SI" sz="2400" b="1" dirty="0" smtClean="0"/>
              <a:t>-</a:t>
            </a:r>
            <a:r>
              <a:rPr lang="sl-SI" sz="2400" b="1" dirty="0" err="1" smtClean="0">
                <a:hlinkClick r:id="rId2"/>
              </a:rPr>
              <a:t>www.howtogrow.eu</a:t>
            </a:r>
            <a:r>
              <a:rPr lang="sl-SI" sz="2400" b="1" dirty="0" smtClean="0"/>
              <a:t> </a:t>
            </a:r>
          </a:p>
          <a:p>
            <a:endParaRPr lang="sl-SI" sz="2400" b="1" dirty="0" smtClean="0"/>
          </a:p>
          <a:p>
            <a:endParaRPr lang="sl-SI" sz="2400" b="1" dirty="0" smtClean="0"/>
          </a:p>
          <a:p>
            <a:endParaRPr lang="sl-SI" sz="2400" b="1" dirty="0" smtClean="0"/>
          </a:p>
          <a:p>
            <a:endParaRPr lang="de-AT" sz="2400" dirty="0"/>
          </a:p>
          <a:p>
            <a:pPr lvl="1">
              <a:buNone/>
            </a:pPr>
            <a:endParaRPr lang="de-AT" sz="1700" dirty="0"/>
          </a:p>
          <a:p>
            <a:pPr marL="715963" lvl="1" indent="0" fontAlgn="base">
              <a:spcAft>
                <a:spcPct val="0"/>
              </a:spcAft>
              <a:buNone/>
            </a:pPr>
            <a:endParaRPr lang="de-AT" sz="2000" kern="0" dirty="0">
              <a:solidFill>
                <a:srgbClr val="00377A"/>
              </a:solidFill>
              <a:latin typeface="Arial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sl-SI" sz="2400" b="1" i="1" dirty="0" smtClean="0"/>
              <a:t>Transnacionalni kreativni vavčer </a:t>
            </a:r>
            <a:endParaRPr lang="de-AT" sz="2400" b="1" i="1" dirty="0"/>
          </a:p>
        </p:txBody>
      </p:sp>
      <p:pic>
        <p:nvPicPr>
          <p:cNvPr id="2050" name="Picture 2" descr="http://www.sitey.co.uk/catalog/image/products/Baden-Wurttemberg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212976"/>
            <a:ext cx="648072" cy="648072"/>
          </a:xfrm>
          <a:prstGeom prst="rect">
            <a:avLst/>
          </a:prstGeom>
          <a:noFill/>
        </p:spPr>
      </p:pic>
      <p:pic>
        <p:nvPicPr>
          <p:cNvPr id="5" name="Picture 4" descr="bayer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284984"/>
            <a:ext cx="936207" cy="545675"/>
          </a:xfrm>
          <a:prstGeom prst="rect">
            <a:avLst/>
          </a:prstGeom>
        </p:spPr>
      </p:pic>
      <p:pic>
        <p:nvPicPr>
          <p:cNvPr id="6" name="Picture 5" descr="logo_province_bozen_gross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79912" y="3284984"/>
            <a:ext cx="1656184" cy="472078"/>
          </a:xfrm>
          <a:prstGeom prst="rect">
            <a:avLst/>
          </a:prstGeom>
        </p:spPr>
      </p:pic>
      <p:pic>
        <p:nvPicPr>
          <p:cNvPr id="8" name="Picture 7" descr="logoSlovenia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3356992"/>
            <a:ext cx="432048" cy="529607"/>
          </a:xfrm>
          <a:prstGeom prst="rect">
            <a:avLst/>
          </a:prstGeom>
        </p:spPr>
      </p:pic>
      <p:pic>
        <p:nvPicPr>
          <p:cNvPr id="9" name="Picture 8" descr="panel_wide_NestaImpactInvestmentslogopanelwid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48264" y="3284984"/>
            <a:ext cx="1106013" cy="62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6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204865"/>
            <a:ext cx="7859216" cy="3528392"/>
          </a:xfrm>
        </p:spPr>
        <p:txBody>
          <a:bodyPr>
            <a:normAutofit/>
          </a:bodyPr>
          <a:lstStyle/>
          <a:p>
            <a:pPr>
              <a:buNone/>
            </a:pPr>
            <a:endParaRPr lang="de-AT" sz="2400" dirty="0"/>
          </a:p>
          <a:p>
            <a:pPr lvl="1">
              <a:buFont typeface="Wingdings" pitchFamily="2" charset="2"/>
              <a:buChar char="§"/>
            </a:pP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Spodbujanje inovacijskih procesov MSP-ji s pomočjo povezovanja kreativnih storitev ter</a:t>
            </a:r>
          </a:p>
          <a:p>
            <a:pPr lvl="1">
              <a:buFont typeface="Wingdings" pitchFamily="2" charset="2"/>
              <a:buChar char="§"/>
            </a:pP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krepitev </a:t>
            </a:r>
            <a:r>
              <a:rPr lang="sl-SI" sz="1700" kern="0" dirty="0" err="1" smtClean="0">
                <a:solidFill>
                  <a:srgbClr val="00377A"/>
                </a:solidFill>
                <a:latin typeface="Arial"/>
              </a:rPr>
              <a:t>medsektorskega</a:t>
            </a: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 sodelovanja</a:t>
            </a:r>
            <a:r>
              <a:rPr lang="de-AT" sz="1700" kern="0" dirty="0" smtClean="0">
                <a:solidFill>
                  <a:srgbClr val="00377A"/>
                </a:solidFill>
                <a:latin typeface="Arial"/>
              </a:rPr>
              <a:t> </a:t>
            </a: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na transnacionalnem nivoju</a:t>
            </a:r>
          </a:p>
          <a:p>
            <a:pPr lvl="1">
              <a:buFont typeface="Wingdings" pitchFamily="2" charset="2"/>
              <a:buChar char="§"/>
            </a:pPr>
            <a:endParaRPr lang="de-AT" sz="1700" kern="0" dirty="0">
              <a:solidFill>
                <a:srgbClr val="00377A"/>
              </a:solidFill>
              <a:latin typeface="Arial"/>
            </a:endParaRPr>
          </a:p>
          <a:p>
            <a:pPr marL="715963" lvl="1" indent="0" fontAlgn="base">
              <a:spcAft>
                <a:spcPct val="0"/>
              </a:spcAft>
              <a:buNone/>
            </a:pPr>
            <a:endParaRPr lang="de-AT" sz="2000" kern="0" dirty="0">
              <a:solidFill>
                <a:srgbClr val="00377A"/>
              </a:solidFill>
              <a:latin typeface="Arial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sl-SI" sz="2400" b="1" dirty="0" smtClean="0"/>
              <a:t>CILJI 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1506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204865"/>
            <a:ext cx="7859216" cy="3528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sz="2400" b="1" dirty="0" smtClean="0"/>
              <a:t> </a:t>
            </a:r>
            <a:endParaRPr lang="sl-SI" sz="1700" dirty="0" smtClean="0"/>
          </a:p>
          <a:p>
            <a:pPr>
              <a:buNone/>
            </a:pPr>
            <a:endParaRPr lang="de-AT" sz="2400" dirty="0" smtClean="0"/>
          </a:p>
          <a:p>
            <a:pPr lvl="1">
              <a:buFont typeface="Wingdings" pitchFamily="2" charset="2"/>
              <a:buChar char="§"/>
            </a:pPr>
            <a:r>
              <a:rPr lang="sl-SI" sz="1700" dirty="0" smtClean="0"/>
              <a:t> </a:t>
            </a:r>
            <a:r>
              <a:rPr lang="sl-SI" sz="1700" dirty="0" err="1" smtClean="0"/>
              <a:t>1.faza</a:t>
            </a:r>
            <a:r>
              <a:rPr lang="sl-SI" sz="1700" dirty="0" smtClean="0"/>
              <a:t> – usposabljanje – pristop “elevator </a:t>
            </a:r>
            <a:r>
              <a:rPr lang="sl-SI" sz="1700" dirty="0" err="1" smtClean="0"/>
              <a:t>pitch</a:t>
            </a:r>
            <a:r>
              <a:rPr lang="sl-SI" sz="1700" dirty="0" smtClean="0"/>
              <a:t>” za kreativna podjetja in SMP-ja</a:t>
            </a:r>
          </a:p>
          <a:p>
            <a:pPr lvl="1">
              <a:buFont typeface="Wingdings" pitchFamily="2" charset="2"/>
              <a:buChar char="§"/>
            </a:pPr>
            <a:r>
              <a:rPr lang="sl-SI" sz="1700" dirty="0" err="1" smtClean="0"/>
              <a:t>2.faza</a:t>
            </a:r>
            <a:r>
              <a:rPr lang="sl-SI" sz="1700" dirty="0" smtClean="0"/>
              <a:t> – povezovanje – “</a:t>
            </a:r>
            <a:r>
              <a:rPr lang="sl-SI" sz="1700" dirty="0" err="1" smtClean="0"/>
              <a:t>world</a:t>
            </a:r>
            <a:r>
              <a:rPr lang="sl-SI" sz="1700" dirty="0" smtClean="0"/>
              <a:t> </a:t>
            </a:r>
            <a:r>
              <a:rPr lang="sl-SI" sz="1700" dirty="0" err="1" smtClean="0"/>
              <a:t>cafe</a:t>
            </a:r>
            <a:r>
              <a:rPr lang="sl-SI" sz="1700" dirty="0" smtClean="0"/>
              <a:t>”</a:t>
            </a:r>
          </a:p>
          <a:p>
            <a:pPr lvl="1">
              <a:buFont typeface="Wingdings" pitchFamily="2" charset="2"/>
              <a:buChar char="§"/>
            </a:pPr>
            <a:r>
              <a:rPr lang="sl-SI" sz="1700" dirty="0" err="1" smtClean="0"/>
              <a:t>3.faza</a:t>
            </a:r>
            <a:r>
              <a:rPr lang="sl-SI" sz="1700" dirty="0" smtClean="0"/>
              <a:t> – plenarno zasedanje</a:t>
            </a:r>
            <a:endParaRPr lang="de-AT" sz="1700" dirty="0" smtClean="0"/>
          </a:p>
          <a:p>
            <a:pPr lvl="1">
              <a:buNone/>
            </a:pPr>
            <a:r>
              <a:rPr lang="sl-SI" sz="1700" dirty="0" smtClean="0"/>
              <a:t> </a:t>
            </a:r>
            <a:endParaRPr lang="de-AT" sz="1700" dirty="0"/>
          </a:p>
          <a:p>
            <a:pPr marL="715963" lvl="1" indent="0" fontAlgn="base">
              <a:spcAft>
                <a:spcPct val="0"/>
              </a:spcAft>
              <a:buNone/>
            </a:pPr>
            <a:endParaRPr lang="de-AT" sz="2000" kern="0" dirty="0">
              <a:solidFill>
                <a:srgbClr val="00377A"/>
              </a:solidFill>
              <a:latin typeface="Arial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sl-SI" sz="2400" b="1" dirty="0" smtClean="0"/>
              <a:t>VAVČER SHEMA</a:t>
            </a:r>
            <a:br>
              <a:rPr lang="sl-SI" sz="2400" b="1" dirty="0" smtClean="0"/>
            </a:br>
            <a:r>
              <a:rPr lang="sl-SI" sz="2400" b="1" dirty="0" smtClean="0">
                <a:solidFill>
                  <a:srgbClr val="00B050"/>
                </a:solidFill>
              </a:rPr>
              <a:t>“SOFT LANDING”  </a:t>
            </a:r>
            <a:r>
              <a:rPr lang="sl-SI" sz="2400" b="1" dirty="0" smtClean="0"/>
              <a:t>Aktivnosti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1506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204865"/>
            <a:ext cx="7859216" cy="3528392"/>
          </a:xfrm>
        </p:spPr>
        <p:txBody>
          <a:bodyPr>
            <a:normAutofit/>
          </a:bodyPr>
          <a:lstStyle/>
          <a:p>
            <a:r>
              <a:rPr lang="sl-SI" sz="2400" b="1" dirty="0" smtClean="0"/>
              <a:t>Kdo se lahko prijavi </a:t>
            </a:r>
            <a:r>
              <a:rPr lang="de-AT" sz="2400" b="1" dirty="0" smtClean="0"/>
              <a:t>?</a:t>
            </a:r>
            <a:endParaRPr lang="de-AT" sz="2400" dirty="0"/>
          </a:p>
          <a:p>
            <a:pPr lvl="1">
              <a:buFont typeface="Wingdings" pitchFamily="2" charset="2"/>
              <a:buChar char="§"/>
            </a:pP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MSP iz regije Salzburg</a:t>
            </a:r>
            <a:r>
              <a:rPr lang="de-AT" sz="1700" kern="0" dirty="0" smtClean="0">
                <a:solidFill>
                  <a:srgbClr val="00377A"/>
                </a:solidFill>
                <a:latin typeface="Arial"/>
              </a:rPr>
              <a:t> (</a:t>
            </a:r>
            <a:r>
              <a:rPr lang="sl-SI" sz="1700" kern="0" dirty="0" smtClean="0">
                <a:solidFill>
                  <a:srgbClr val="00377A"/>
                </a:solidFill>
                <a:latin typeface="Arial"/>
              </a:rPr>
              <a:t>vsi sektorji</a:t>
            </a:r>
            <a:r>
              <a:rPr lang="de-AT" sz="1700" kern="0" dirty="0" smtClean="0">
                <a:solidFill>
                  <a:srgbClr val="00377A"/>
                </a:solidFill>
                <a:latin typeface="Arial"/>
              </a:rPr>
              <a:t>!) </a:t>
            </a:r>
            <a:endParaRPr lang="de-AT" sz="1700" kern="0" dirty="0">
              <a:solidFill>
                <a:srgbClr val="00377A"/>
              </a:solidFill>
              <a:latin typeface="Arial"/>
            </a:endParaRPr>
          </a:p>
          <a:p>
            <a:r>
              <a:rPr lang="sl-SI" sz="2400" b="1" dirty="0" smtClean="0"/>
              <a:t>Komu je namenjena podpora</a:t>
            </a:r>
            <a:r>
              <a:rPr lang="de-AT" sz="2400" b="1" dirty="0" smtClean="0"/>
              <a:t>?</a:t>
            </a:r>
            <a:endParaRPr lang="de-AT" sz="2400" dirty="0"/>
          </a:p>
          <a:p>
            <a:pPr lvl="1">
              <a:buFont typeface="Wingdings" pitchFamily="2" charset="2"/>
              <a:buChar char="§"/>
            </a:pPr>
            <a:r>
              <a:rPr lang="de-AT" sz="1700" dirty="0" smtClean="0"/>
              <a:t>S</a:t>
            </a:r>
            <a:r>
              <a:rPr lang="sl-SI" sz="1700" dirty="0" err="1" smtClean="0"/>
              <a:t>toritvam</a:t>
            </a:r>
            <a:r>
              <a:rPr lang="sl-SI" sz="1700" dirty="0" smtClean="0"/>
              <a:t> kreativne industrije</a:t>
            </a:r>
            <a:r>
              <a:rPr lang="de-AT" sz="1700" dirty="0" smtClean="0"/>
              <a:t>, </a:t>
            </a:r>
            <a:r>
              <a:rPr lang="sl-SI" sz="1700" dirty="0" smtClean="0"/>
              <a:t>ki so del inovacijskega projekta prijavljenega s strani MSP</a:t>
            </a:r>
          </a:p>
          <a:p>
            <a:pPr lvl="1">
              <a:buNone/>
            </a:pPr>
            <a:endParaRPr lang="de-AT" sz="1700" dirty="0"/>
          </a:p>
          <a:p>
            <a:pPr marL="715963" lvl="1" indent="0" fontAlgn="base">
              <a:spcAft>
                <a:spcPct val="0"/>
              </a:spcAft>
              <a:buNone/>
            </a:pPr>
            <a:endParaRPr lang="de-AT" sz="2000" kern="0" dirty="0">
              <a:solidFill>
                <a:srgbClr val="00377A"/>
              </a:solidFill>
              <a:latin typeface="Arial"/>
            </a:endParaRP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sl-SI" sz="2400" b="1" dirty="0" smtClean="0"/>
              <a:t>VAVČER SHEMA</a:t>
            </a:r>
            <a:br>
              <a:rPr lang="sl-SI" sz="2400" b="1" dirty="0" smtClean="0"/>
            </a:br>
            <a:r>
              <a:rPr lang="sl-SI" sz="2400" b="1" dirty="0" smtClean="0">
                <a:solidFill>
                  <a:srgbClr val="00B050"/>
                </a:solidFill>
              </a:rPr>
              <a:t>RAZPIS za MSP v Salzburgu in kreativno </a:t>
            </a:r>
            <a:br>
              <a:rPr lang="sl-SI" sz="2400" b="1" dirty="0" smtClean="0">
                <a:solidFill>
                  <a:srgbClr val="00B050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>industrijo na transnacionalnem nivoju </a:t>
            </a:r>
            <a:r>
              <a:rPr lang="sl-SI" sz="2400" b="1" dirty="0" smtClean="0"/>
              <a:t/>
            </a:r>
            <a:br>
              <a:rPr lang="sl-SI" sz="2400" b="1" dirty="0" smtClean="0"/>
            </a:br>
            <a:r>
              <a:rPr lang="sl-SI" sz="2400" b="1" dirty="0" smtClean="0"/>
              <a:t> 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1506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l-SI" sz="2400" b="1" dirty="0" smtClean="0"/>
              <a:t>VAVČER SHEMA-</a:t>
            </a:r>
            <a:br>
              <a:rPr lang="sl-SI" sz="2400" b="1" dirty="0" smtClean="0"/>
            </a:br>
            <a:r>
              <a:rPr lang="sl-SI" sz="2400" b="1" dirty="0" smtClean="0"/>
              <a:t>Katere storitve kreativne industrije?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3849291"/>
          </a:xfrm>
        </p:spPr>
        <p:txBody>
          <a:bodyPr/>
          <a:lstStyle/>
          <a:p>
            <a:pPr>
              <a:buNone/>
            </a:pPr>
            <a:endParaRPr lang="de-AT" sz="2400" b="1" dirty="0"/>
          </a:p>
          <a:p>
            <a:pPr lvl="1">
              <a:buFont typeface="Wingdings" pitchFamily="2" charset="2"/>
              <a:buChar char="§"/>
            </a:pPr>
            <a:r>
              <a:rPr lang="sl-SI" sz="1700" dirty="0" smtClean="0"/>
              <a:t>Področja</a:t>
            </a:r>
            <a:r>
              <a:rPr lang="de-AT" sz="1700" dirty="0" smtClean="0"/>
              <a:t>: </a:t>
            </a:r>
            <a:r>
              <a:rPr lang="de-AT" sz="1700" b="1" dirty="0" smtClean="0"/>
              <a:t>D</a:t>
            </a:r>
            <a:r>
              <a:rPr lang="sl-SI" sz="1700" b="1" dirty="0" err="1" smtClean="0"/>
              <a:t>izajn</a:t>
            </a:r>
            <a:r>
              <a:rPr lang="de-AT" sz="1700" b="1" dirty="0" smtClean="0"/>
              <a:t>, Ar</a:t>
            </a:r>
            <a:r>
              <a:rPr lang="sl-SI" sz="1700" b="1" dirty="0" err="1" smtClean="0"/>
              <a:t>hitektura</a:t>
            </a:r>
            <a:r>
              <a:rPr lang="de-AT" sz="1700" b="1" dirty="0" smtClean="0"/>
              <a:t>, Multimedia/</a:t>
            </a:r>
            <a:r>
              <a:rPr lang="sl-SI" sz="1700" b="1" dirty="0" smtClean="0"/>
              <a:t>Igre,</a:t>
            </a:r>
            <a:r>
              <a:rPr lang="de-AT" sz="1700" b="1" dirty="0" smtClean="0"/>
              <a:t> </a:t>
            </a:r>
            <a:r>
              <a:rPr lang="sl-SI" sz="1700" b="1" dirty="0" smtClean="0"/>
              <a:t>Moda</a:t>
            </a:r>
            <a:r>
              <a:rPr lang="de-AT" sz="1700" b="1" dirty="0" smtClean="0"/>
              <a:t>, </a:t>
            </a:r>
            <a:r>
              <a:rPr lang="sl-SI" sz="1700" b="1" dirty="0" smtClean="0"/>
              <a:t>Glasba</a:t>
            </a:r>
            <a:r>
              <a:rPr lang="de-AT" sz="1700" b="1" dirty="0" smtClean="0"/>
              <a:t>, </a:t>
            </a:r>
            <a:r>
              <a:rPr lang="de-AT" sz="1700" b="1" dirty="0"/>
              <a:t>Audio-Visual and </a:t>
            </a:r>
            <a:r>
              <a:rPr lang="de-AT" sz="1700" b="1" dirty="0" smtClean="0"/>
              <a:t>Film</a:t>
            </a:r>
            <a:r>
              <a:rPr lang="sl-SI" sz="1700" b="1" dirty="0" err="1" smtClean="0"/>
              <a:t>ska</a:t>
            </a:r>
            <a:r>
              <a:rPr lang="de-AT" sz="1700" b="1" dirty="0" smtClean="0"/>
              <a:t> Pro</a:t>
            </a:r>
            <a:r>
              <a:rPr lang="sl-SI" sz="1700" b="1" dirty="0" err="1" smtClean="0"/>
              <a:t>izvodnja</a:t>
            </a:r>
            <a:r>
              <a:rPr lang="de-AT" sz="1700" b="1" dirty="0" smtClean="0"/>
              <a:t>, Media</a:t>
            </a:r>
            <a:r>
              <a:rPr lang="sl-SI" sz="1700" b="1" dirty="0" smtClean="0"/>
              <a:t>/Založništvo</a:t>
            </a:r>
            <a:r>
              <a:rPr lang="de-AT" sz="1700" b="1" dirty="0" smtClean="0"/>
              <a:t>, Gra</a:t>
            </a:r>
            <a:r>
              <a:rPr lang="sl-SI" sz="1700" b="1" dirty="0" err="1" smtClean="0"/>
              <a:t>fika</a:t>
            </a:r>
            <a:r>
              <a:rPr lang="de-AT" sz="1700" b="1" dirty="0" smtClean="0"/>
              <a:t>, </a:t>
            </a:r>
            <a:r>
              <a:rPr lang="sl-SI" sz="1700" b="1" dirty="0" smtClean="0"/>
              <a:t>Oglaševanje</a:t>
            </a:r>
            <a:r>
              <a:rPr lang="de-AT" sz="1700" b="1" dirty="0" smtClean="0"/>
              <a:t>, </a:t>
            </a:r>
            <a:r>
              <a:rPr lang="sl-SI" sz="1700" b="1" dirty="0" smtClean="0"/>
              <a:t>Umetnost</a:t>
            </a:r>
            <a:endParaRPr lang="de-AT" sz="1700" b="1" dirty="0" smtClean="0"/>
          </a:p>
          <a:p>
            <a:pPr marL="457200" lvl="1" indent="0">
              <a:buNone/>
            </a:pPr>
            <a:r>
              <a:rPr lang="de-AT" sz="1700" b="1" dirty="0" smtClean="0"/>
              <a:t>		</a:t>
            </a:r>
            <a:r>
              <a:rPr lang="sl-SI" sz="1700" b="1" dirty="0" smtClean="0"/>
              <a:t>ključna področja KI</a:t>
            </a:r>
            <a:r>
              <a:rPr lang="de-AT" sz="1700" b="1" dirty="0" smtClean="0"/>
              <a:t> </a:t>
            </a:r>
          </a:p>
          <a:p>
            <a:pPr marL="457200" lvl="1" indent="0">
              <a:buNone/>
            </a:pPr>
            <a:endParaRPr lang="de-AT" sz="1700" b="1" dirty="0" smtClean="0"/>
          </a:p>
          <a:p>
            <a:pPr lvl="1">
              <a:buFont typeface="Wingdings" pitchFamily="2" charset="2"/>
              <a:buChar char="§"/>
            </a:pPr>
            <a:r>
              <a:rPr lang="sl-SI" sz="1700" dirty="0" smtClean="0"/>
              <a:t>Ki so lahko del sledečih inovacijskih faz:</a:t>
            </a:r>
            <a:endParaRPr lang="de-AT" sz="1700" dirty="0" smtClean="0"/>
          </a:p>
          <a:p>
            <a:pPr marL="914400" lvl="2" indent="0">
              <a:buNone/>
            </a:pPr>
            <a:r>
              <a:rPr lang="sl-SI" sz="1600" b="1" dirty="0" smtClean="0"/>
              <a:t>Generiranje idej</a:t>
            </a:r>
            <a:r>
              <a:rPr lang="de-AT" sz="1600" b="1" dirty="0" smtClean="0"/>
              <a:t>, </a:t>
            </a:r>
            <a:r>
              <a:rPr lang="sl-SI" sz="1600" b="1" dirty="0" err="1" smtClean="0"/>
              <a:t>konceptualizacija</a:t>
            </a:r>
            <a:r>
              <a:rPr lang="de-AT" sz="1600" b="1" dirty="0" smtClean="0"/>
              <a:t>, </a:t>
            </a:r>
            <a:r>
              <a:rPr lang="sl-SI" sz="1600" b="1" dirty="0" smtClean="0"/>
              <a:t>razvoj/aplikacija/implementacija</a:t>
            </a:r>
            <a:r>
              <a:rPr lang="de-AT" sz="1600" b="1" dirty="0" smtClean="0"/>
              <a:t> </a:t>
            </a:r>
            <a:r>
              <a:rPr lang="sl-SI" sz="1600" b="1" dirty="0" smtClean="0"/>
              <a:t>na trgu</a:t>
            </a:r>
            <a:r>
              <a:rPr lang="de-AT" sz="1600" b="1" dirty="0" smtClean="0"/>
              <a:t> </a:t>
            </a:r>
            <a:endParaRPr lang="de-AT" sz="1600" dirty="0" smtClean="0"/>
          </a:p>
          <a:p>
            <a:pPr marL="914400" lvl="2" indent="0">
              <a:buNone/>
            </a:pPr>
            <a:endParaRPr lang="de-AT" sz="1600" dirty="0"/>
          </a:p>
          <a:p>
            <a:pPr marL="914400" lvl="2" indent="0">
              <a:buNone/>
            </a:pPr>
            <a:r>
              <a:rPr lang="sl-SI" sz="1600" dirty="0" smtClean="0"/>
              <a:t>Izključene kreativne storitve - neizpolnjene obveznosti že obstoječih proizvodov/storitev</a:t>
            </a:r>
            <a:r>
              <a:rPr lang="de-AT" sz="1600" dirty="0" smtClean="0"/>
              <a:t> </a:t>
            </a:r>
            <a:r>
              <a:rPr lang="sl-SI" sz="1600" dirty="0" smtClean="0"/>
              <a:t> </a:t>
            </a:r>
            <a:endParaRPr lang="de-AT" sz="1600" dirty="0"/>
          </a:p>
          <a:p>
            <a:endParaRPr lang="de-AT" dirty="0"/>
          </a:p>
        </p:txBody>
      </p:sp>
      <p:sp>
        <p:nvSpPr>
          <p:cNvPr id="4" name="Pfeil nach rechts 3"/>
          <p:cNvSpPr/>
          <p:nvPr/>
        </p:nvSpPr>
        <p:spPr>
          <a:xfrm>
            <a:off x="1907704" y="3690740"/>
            <a:ext cx="288032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7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de-AT" sz="2400" b="1" dirty="0" smtClean="0"/>
              <a:t>V</a:t>
            </a:r>
            <a:r>
              <a:rPr lang="sl-SI" sz="2400" b="1" dirty="0" smtClean="0"/>
              <a:t>AVČER SHEMA</a:t>
            </a:r>
            <a:br>
              <a:rPr lang="sl-SI" sz="2400" b="1" dirty="0" smtClean="0"/>
            </a:br>
            <a:r>
              <a:rPr lang="sl-SI" sz="2400" b="1" dirty="0" smtClean="0"/>
              <a:t>KDO,KAJ KJE?</a:t>
            </a: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7859216" cy="4137323"/>
          </a:xfrm>
        </p:spPr>
        <p:txBody>
          <a:bodyPr>
            <a:normAutofit fontScale="92500" lnSpcReduction="10000"/>
          </a:bodyPr>
          <a:lstStyle/>
          <a:p>
            <a:r>
              <a:rPr lang="sl-SI" sz="2400" b="1" dirty="0" smtClean="0"/>
              <a:t>Kdo je lahko izvajalec kreativnih storitev</a:t>
            </a:r>
            <a:r>
              <a:rPr lang="de-AT" sz="2400" b="1" dirty="0" smtClean="0"/>
              <a:t> </a:t>
            </a:r>
            <a:r>
              <a:rPr lang="sl-SI" sz="2400" b="1" dirty="0" smtClean="0"/>
              <a:t> </a:t>
            </a:r>
            <a:r>
              <a:rPr lang="de-AT" sz="2400" b="1" dirty="0" smtClean="0"/>
              <a:t>?</a:t>
            </a:r>
            <a:endParaRPr lang="de-AT" sz="2400" b="1" kern="0" dirty="0">
              <a:solidFill>
                <a:srgbClr val="00377A"/>
              </a:solidFill>
              <a:latin typeface="Arial"/>
            </a:endParaRPr>
          </a:p>
          <a:p>
            <a:pPr lvl="1"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  <a:latin typeface="Arial"/>
              </a:rPr>
              <a:t>Posamezniki</a:t>
            </a:r>
            <a:r>
              <a:rPr lang="de-AT" sz="2000" kern="0" dirty="0" smtClean="0">
                <a:solidFill>
                  <a:srgbClr val="00377A"/>
                </a:solidFill>
                <a:latin typeface="Arial"/>
              </a:rPr>
              <a:t> a</a:t>
            </a:r>
            <a:r>
              <a:rPr lang="sl-SI" sz="2000" kern="0" dirty="0" err="1" smtClean="0">
                <a:solidFill>
                  <a:srgbClr val="00377A"/>
                </a:solidFill>
                <a:latin typeface="Arial"/>
              </a:rPr>
              <a:t>li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</a:rPr>
              <a:t> podjetja na transnacionalnem nivoju (profesionalci z ustreznimi kvalifikacijami), ki so </a:t>
            </a:r>
            <a:r>
              <a:rPr lang="sl-SI" sz="2000" kern="0" dirty="0" smtClean="0">
                <a:solidFill>
                  <a:srgbClr val="FF0000"/>
                </a:solidFill>
                <a:latin typeface="Arial"/>
              </a:rPr>
              <a:t>registrirani v “</a:t>
            </a:r>
            <a:r>
              <a:rPr lang="sl-SI" sz="2000" kern="0" dirty="0" err="1" smtClean="0">
                <a:solidFill>
                  <a:srgbClr val="FF0000"/>
                </a:solidFill>
                <a:latin typeface="Arial"/>
              </a:rPr>
              <a:t>Inventory</a:t>
            </a:r>
            <a:r>
              <a:rPr lang="sl-SI" sz="2000" kern="0" dirty="0" smtClean="0">
                <a:solidFill>
                  <a:srgbClr val="FF0000"/>
                </a:solidFill>
                <a:latin typeface="Arial"/>
              </a:rPr>
              <a:t> List”</a:t>
            </a:r>
            <a:r>
              <a:rPr lang="sl-SI" sz="2000" dirty="0" smtClean="0">
                <a:solidFill>
                  <a:srgbClr val="FF0000"/>
                </a:solidFill>
                <a:hlinkClick r:id="rId2"/>
              </a:rPr>
              <a:t> 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endParaRPr lang="sl-SI" sz="2000" kern="0" dirty="0" smtClean="0">
              <a:solidFill>
                <a:srgbClr val="FF0000"/>
              </a:solidFill>
              <a:latin typeface="Arial"/>
            </a:endParaRPr>
          </a:p>
          <a:p>
            <a:pPr lvl="1">
              <a:buFont typeface="Wingdings" pitchFamily="2" charset="2"/>
              <a:buChar char="§"/>
            </a:pPr>
            <a:endParaRPr lang="de-AT" sz="2000" kern="0" dirty="0">
              <a:solidFill>
                <a:srgbClr val="FF0000"/>
              </a:solidFill>
              <a:latin typeface="Arial"/>
            </a:endParaRPr>
          </a:p>
          <a:p>
            <a:r>
              <a:rPr lang="sl-SI" sz="2400" b="1" dirty="0" smtClean="0"/>
              <a:t>Kateri stroški so upravičeni</a:t>
            </a:r>
            <a:r>
              <a:rPr lang="de-AT" sz="2400" b="1" dirty="0" smtClean="0"/>
              <a:t>?</a:t>
            </a:r>
            <a:endParaRPr lang="de-AT" sz="2400" dirty="0"/>
          </a:p>
          <a:p>
            <a:pPr lvl="1"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  <a:latin typeface="Arial"/>
              </a:rPr>
              <a:t>Cena izvajalca kreativne storitve</a:t>
            </a:r>
            <a:r>
              <a:rPr lang="de-AT" sz="2000" kern="0" dirty="0" smtClean="0">
                <a:solidFill>
                  <a:srgbClr val="00377A"/>
                </a:solidFill>
                <a:latin typeface="Arial"/>
              </a:rPr>
              <a:t> 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</a:rPr>
              <a:t> </a:t>
            </a:r>
          </a:p>
          <a:p>
            <a:endParaRPr lang="sl-SI" sz="2000" b="1" kern="0" dirty="0" smtClean="0">
              <a:solidFill>
                <a:srgbClr val="00377A"/>
              </a:solidFill>
              <a:latin typeface="Arial"/>
            </a:endParaRPr>
          </a:p>
          <a:p>
            <a:r>
              <a:rPr lang="sl-SI" sz="2400" b="1" dirty="0" smtClean="0"/>
              <a:t>Kje se lahko prijavite</a:t>
            </a:r>
            <a:r>
              <a:rPr lang="de-AT" sz="2400" b="1" dirty="0" smtClean="0"/>
              <a:t>?</a:t>
            </a:r>
            <a:endParaRPr lang="de-AT" sz="2400" dirty="0"/>
          </a:p>
          <a:p>
            <a:pPr lvl="1">
              <a:buFont typeface="Wingdings" pitchFamily="2" charset="2"/>
              <a:buChar char="§"/>
            </a:pPr>
            <a:r>
              <a:rPr lang="de-AT" sz="2000" kern="0" dirty="0" smtClean="0">
                <a:solidFill>
                  <a:srgbClr val="00377A"/>
                </a:solidFill>
                <a:latin typeface="Arial"/>
              </a:rPr>
              <a:t> </a:t>
            </a:r>
            <a:r>
              <a:rPr lang="de-AT" sz="2000" kern="0" dirty="0" smtClean="0">
                <a:solidFill>
                  <a:srgbClr val="00377A"/>
                </a:solidFill>
                <a:latin typeface="Arial"/>
                <a:hlinkClick r:id="rId3"/>
              </a:rPr>
              <a:t>www.awsg.at/vinci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  <a:hlinkClick r:id="rId3"/>
              </a:rPr>
              <a:t>/</a:t>
            </a:r>
            <a:r>
              <a:rPr lang="sl-SI" sz="2000" kern="0" dirty="0" err="1" smtClean="0">
                <a:solidFill>
                  <a:srgbClr val="00377A"/>
                </a:solidFill>
                <a:latin typeface="Arial"/>
                <a:hlinkClick r:id="rId3"/>
              </a:rPr>
              <a:t>inventory</a:t>
            </a:r>
            <a:r>
              <a:rPr lang="sl-SI" sz="2000" kern="0" dirty="0" smtClean="0">
                <a:solidFill>
                  <a:srgbClr val="00377A"/>
                </a:solidFill>
                <a:latin typeface="Arial"/>
                <a:hlinkClick r:id="rId3"/>
              </a:rPr>
              <a:t>_list</a:t>
            </a:r>
            <a:endParaRPr lang="sl-SI" sz="2000" kern="0" dirty="0" smtClean="0">
              <a:solidFill>
                <a:srgbClr val="00377A"/>
              </a:solidFill>
              <a:latin typeface="Arial"/>
            </a:endParaRPr>
          </a:p>
          <a:p>
            <a:pPr lvl="1">
              <a:buNone/>
            </a:pPr>
            <a:r>
              <a:rPr lang="sl-SI" sz="2000" kern="0" dirty="0" smtClean="0">
                <a:solidFill>
                  <a:srgbClr val="00377A"/>
                </a:solidFill>
                <a:latin typeface="Arial"/>
              </a:rPr>
              <a:t> </a:t>
            </a:r>
          </a:p>
          <a:p>
            <a:pPr marL="0" indent="0">
              <a:buNone/>
            </a:pPr>
            <a:r>
              <a:rPr lang="sl-SI" sz="2400" dirty="0" smtClean="0"/>
              <a:t>Vsak projekt je lahko prijavljen samo enkrat</a:t>
            </a:r>
            <a:r>
              <a:rPr lang="de-AT" sz="2400" dirty="0" smtClean="0"/>
              <a:t>!</a:t>
            </a:r>
            <a:endParaRPr lang="de-AT" sz="2400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057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l-SI" sz="2400" b="1" dirty="0" smtClean="0">
                <a:solidFill>
                  <a:srgbClr val="003778"/>
                </a:solidFill>
              </a:rPr>
              <a:t>VAVČER SHEMA</a:t>
            </a:r>
            <a:br>
              <a:rPr lang="sl-SI" sz="2400" b="1" dirty="0" smtClean="0">
                <a:solidFill>
                  <a:srgbClr val="003778"/>
                </a:solidFill>
              </a:rPr>
            </a:br>
            <a:r>
              <a:rPr lang="sl-SI" sz="2400" b="1" dirty="0" smtClean="0">
                <a:solidFill>
                  <a:srgbClr val="00B050"/>
                </a:solidFill>
              </a:rPr>
              <a:t>NAGRADE</a:t>
            </a:r>
            <a:endParaRPr lang="de-AT" sz="2400" dirty="0">
              <a:solidFill>
                <a:srgbClr val="00B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7931224" cy="3816424"/>
          </a:xfrm>
        </p:spPr>
        <p:txBody>
          <a:bodyPr>
            <a:normAutofit/>
          </a:bodyPr>
          <a:lstStyle/>
          <a:p>
            <a:pPr marL="484188" indent="-484188" fontAlgn="base">
              <a:spcBef>
                <a:spcPct val="50000"/>
              </a:spcBef>
              <a:spcAft>
                <a:spcPct val="0"/>
              </a:spcAft>
              <a:buSzPct val="90000"/>
              <a:buFontTx/>
              <a:buChar char="•"/>
            </a:pPr>
            <a:r>
              <a:rPr lang="sl-SI" sz="2400" b="1" dirty="0" smtClean="0"/>
              <a:t>Nagrada</a:t>
            </a:r>
            <a:r>
              <a:rPr lang="de-AT" sz="2000" kern="0" dirty="0">
                <a:solidFill>
                  <a:srgbClr val="00377A"/>
                </a:solidFill>
                <a:latin typeface="Arial"/>
              </a:rPr>
              <a:t/>
            </a:r>
            <a:br>
              <a:rPr lang="de-AT" sz="2000" kern="0" dirty="0">
                <a:solidFill>
                  <a:srgbClr val="00377A"/>
                </a:solidFill>
                <a:latin typeface="Arial"/>
              </a:rPr>
            </a:br>
            <a:endParaRPr lang="de-AT" sz="900" kern="0" dirty="0">
              <a:solidFill>
                <a:srgbClr val="00377A"/>
              </a:solidFill>
              <a:latin typeface="Arial"/>
            </a:endParaRPr>
          </a:p>
          <a:p>
            <a:pPr lvl="1">
              <a:buFont typeface="Wingdings" pitchFamily="2" charset="2"/>
              <a:buChar char="§"/>
            </a:pPr>
            <a:r>
              <a:rPr lang="sl-SI" sz="2100" dirty="0" smtClean="0"/>
              <a:t>Pregled formalnih zahtev </a:t>
            </a:r>
            <a:r>
              <a:rPr lang="en-GB" sz="2100" dirty="0" smtClean="0"/>
              <a:t>  </a:t>
            </a:r>
            <a:endParaRPr lang="sl-SI" sz="2100" dirty="0" smtClean="0"/>
          </a:p>
          <a:p>
            <a:pPr lvl="1">
              <a:buFont typeface="Wingdings" pitchFamily="2" charset="2"/>
              <a:buChar char="§"/>
            </a:pPr>
            <a:r>
              <a:rPr lang="sl-SI" sz="2100" b="1" dirty="0" smtClean="0"/>
              <a:t>Nacionalna komisija </a:t>
            </a:r>
            <a:r>
              <a:rPr lang="sl-SI" sz="2100" b="1" dirty="0" err="1" smtClean="0"/>
              <a:t>expertov</a:t>
            </a:r>
            <a:r>
              <a:rPr lang="sl-SI" sz="2100" b="1" dirty="0" smtClean="0"/>
              <a:t> – izbor 20 parov </a:t>
            </a:r>
            <a:r>
              <a:rPr lang="en-GB" sz="2100" b="1" dirty="0" smtClean="0"/>
              <a:t> </a:t>
            </a:r>
            <a:r>
              <a:rPr lang="sl-SI" sz="2100" b="1" dirty="0" smtClean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sl-SI" sz="2100" b="1" dirty="0" smtClean="0"/>
              <a:t>Nagrada 5.000€/projekt (po poročilu in izjavi o stroških)</a:t>
            </a:r>
            <a:endParaRPr lang="de-AT" sz="2100" dirty="0"/>
          </a:p>
        </p:txBody>
      </p:sp>
    </p:spTree>
    <p:extLst>
      <p:ext uri="{BB962C8B-B14F-4D97-AF65-F5344CB8AC3E}">
        <p14:creationId xmlns:p14="http://schemas.microsoft.com/office/powerpoint/2010/main" val="22946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l-SI" sz="2400" b="1" dirty="0" smtClean="0">
                <a:solidFill>
                  <a:srgbClr val="00B050"/>
                </a:solidFill>
              </a:rPr>
              <a:t>PRILOŽNOSTI ZA SI KREATIVNO INDUSTRIJO</a:t>
            </a:r>
            <a:r>
              <a:rPr lang="sl-SI" sz="2400" b="1" dirty="0" smtClean="0">
                <a:solidFill>
                  <a:srgbClr val="003778"/>
                </a:solidFill>
              </a:rPr>
              <a:t/>
            </a:r>
            <a:br>
              <a:rPr lang="sl-SI" sz="2400" b="1" dirty="0" smtClean="0">
                <a:solidFill>
                  <a:srgbClr val="003778"/>
                </a:solidFill>
              </a:rPr>
            </a:br>
            <a:r>
              <a:rPr lang="sl-SI" sz="2400" b="1" dirty="0" smtClean="0">
                <a:solidFill>
                  <a:srgbClr val="FF0000"/>
                </a:solidFill>
              </a:rPr>
              <a:t>Avstrijski transnacionalni vavčer</a:t>
            </a:r>
            <a:r>
              <a:rPr lang="sl-SI" sz="2400" b="1" dirty="0" smtClean="0">
                <a:solidFill>
                  <a:srgbClr val="003778"/>
                </a:solidFill>
              </a:rPr>
              <a:t/>
            </a:r>
            <a:br>
              <a:rPr lang="sl-SI" sz="2400" b="1" dirty="0" smtClean="0">
                <a:solidFill>
                  <a:srgbClr val="003778"/>
                </a:solidFill>
              </a:rPr>
            </a:br>
            <a:endParaRPr lang="de-AT" sz="24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132856"/>
            <a:ext cx="7931224" cy="3888432"/>
          </a:xfrm>
        </p:spPr>
        <p:txBody>
          <a:bodyPr>
            <a:normAutofit fontScale="85000" lnSpcReduction="10000"/>
          </a:bodyPr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SzPct val="90000"/>
              <a:buNone/>
            </a:pPr>
            <a:endParaRPr lang="de-AT" sz="2400" b="1" kern="0" dirty="0" smtClean="0">
              <a:solidFill>
                <a:srgbClr val="00377A"/>
              </a:solidFill>
              <a:latin typeface="Arial"/>
            </a:endParaRPr>
          </a:p>
          <a:p>
            <a:pPr lvl="1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sl-SI" sz="2000" b="1" dirty="0" smtClean="0"/>
              <a:t>Ministrstvo za Gospodarstvo, Družino in Mlade Avstrija  (</a:t>
            </a:r>
            <a:r>
              <a:rPr lang="sl-SI" sz="2000" b="1" dirty="0" err="1" smtClean="0"/>
              <a:t>bmwfj</a:t>
            </a:r>
            <a:r>
              <a:rPr lang="sl-SI" sz="2000" b="1" dirty="0" smtClean="0"/>
              <a:t>):</a:t>
            </a:r>
            <a:endParaRPr lang="de-AT" sz="2000" kern="0" dirty="0" smtClean="0">
              <a:solidFill>
                <a:srgbClr val="00377A"/>
              </a:solidFill>
            </a:endParaRP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</a:rPr>
              <a:t>Razpis transnacionalnega vavčerja v začetku leta 2013</a:t>
            </a: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</a:rPr>
              <a:t>1,5 mio €</a:t>
            </a: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</a:rPr>
              <a:t>Izbor 300 parov MSP/KI</a:t>
            </a: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r>
              <a:rPr lang="sl-SI" sz="2000" kern="0" dirty="0" smtClean="0">
                <a:solidFill>
                  <a:srgbClr val="00377A"/>
                </a:solidFill>
              </a:rPr>
              <a:t>5.000€/par</a:t>
            </a: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endParaRPr lang="sl-SI" sz="2000" kern="0" dirty="0" smtClean="0">
              <a:solidFill>
                <a:srgbClr val="00377A"/>
              </a:solidFill>
            </a:endParaRP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Font typeface="Wingdings" pitchFamily="2" charset="2"/>
              <a:buChar char="§"/>
            </a:pPr>
            <a:endParaRPr lang="sl-SI" sz="2000" kern="0" dirty="0" smtClean="0">
              <a:solidFill>
                <a:srgbClr val="00377A"/>
              </a:solidFill>
            </a:endParaRP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None/>
            </a:pPr>
            <a:endParaRPr lang="de-AT" sz="1600" kern="0" dirty="0" smtClean="0">
              <a:solidFill>
                <a:srgbClr val="00377A"/>
              </a:solidFill>
            </a:endParaRPr>
          </a:p>
          <a:p>
            <a:pPr lvl="2" fontAlgn="base">
              <a:spcBef>
                <a:spcPct val="50000"/>
              </a:spcBef>
              <a:spcAft>
                <a:spcPct val="0"/>
              </a:spcAft>
              <a:buSzPct val="90000"/>
              <a:buNone/>
            </a:pPr>
            <a:r>
              <a:rPr lang="sl-SI" sz="1600" kern="0" dirty="0" smtClean="0">
                <a:solidFill>
                  <a:srgbClr val="00377A"/>
                </a:solidFill>
              </a:rPr>
              <a:t> </a:t>
            </a:r>
            <a:r>
              <a:rPr lang="de-AT" sz="1200" kern="0" dirty="0">
                <a:solidFill>
                  <a:srgbClr val="00377A"/>
                </a:solidFill>
                <a:latin typeface="Arial"/>
              </a:rPr>
              <a:t/>
            </a:r>
            <a:br>
              <a:rPr lang="de-AT" sz="1200" kern="0" dirty="0">
                <a:solidFill>
                  <a:srgbClr val="00377A"/>
                </a:solidFill>
                <a:latin typeface="Arial"/>
              </a:rPr>
            </a:b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9851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vinci">
      <a:dk1>
        <a:srgbClr val="003778"/>
      </a:dk1>
      <a:lt1>
        <a:srgbClr val="FFFFFF"/>
      </a:lt1>
      <a:dk2>
        <a:srgbClr val="003778"/>
      </a:dk2>
      <a:lt2>
        <a:srgbClr val="FFFFFF"/>
      </a:lt2>
      <a:accent1>
        <a:srgbClr val="003778"/>
      </a:accent1>
      <a:accent2>
        <a:srgbClr val="7F7F7F"/>
      </a:accent2>
      <a:accent3>
        <a:srgbClr val="003778"/>
      </a:accent3>
      <a:accent4>
        <a:srgbClr val="7F7F7F"/>
      </a:accent4>
      <a:accent5>
        <a:srgbClr val="003778"/>
      </a:accent5>
      <a:accent6>
        <a:srgbClr val="7F7F7F"/>
      </a:accent6>
      <a:hlink>
        <a:srgbClr val="7F7F7F"/>
      </a:hlink>
      <a:folHlink>
        <a:srgbClr val="7F7F7F"/>
      </a:folHlink>
    </a:clrScheme>
    <a:fontScheme name="Helvetiva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484</Words>
  <Application>Microsoft Office PowerPoint</Application>
  <PresentationFormat>On-screen Show 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Larissa</vt:lpstr>
      <vt:lpstr>VINCI – Transnacionalni kreativni vavčer                                          Vanja Rangus    </vt:lpstr>
      <vt:lpstr>Transnacionalni kreativni vavčer </vt:lpstr>
      <vt:lpstr>CILJI </vt:lpstr>
      <vt:lpstr>VAVČER SHEMA “SOFT LANDING”  Aktivnosti</vt:lpstr>
      <vt:lpstr>VAVČER SHEMA RAZPIS za MSP v Salzburgu in kreativno  industrijo na transnacionalnem nivoju   </vt:lpstr>
      <vt:lpstr>VAVČER SHEMA- Katere storitve kreativne industrije?</vt:lpstr>
      <vt:lpstr>VAVČER SHEMA KDO,KAJ KJE?</vt:lpstr>
      <vt:lpstr>VAVČER SHEMA NAGRADE</vt:lpstr>
      <vt:lpstr>PRILOŽNOSTI ZA SI KREATIVNO INDUSTRIJO Avstrijski transnacionalni vavčer </vt:lpstr>
      <vt:lpstr> HOWTOGROW EU platforma  priložnosti za naša podjetja</vt:lpstr>
      <vt:lpstr> HOWTOGROW EU platforma  -prenos shem v Slovenijo</vt:lpstr>
      <vt:lpstr>PRILOŽNOSTI:  MSP-ja in KI prenos shem v Slovenijo</vt:lpstr>
      <vt:lpstr>VINCI – Voucher in Creative Industries</vt:lpstr>
    </vt:vector>
  </TitlesOfParts>
  <Company>Austria Wirtschaftsservice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VINCI</dc:title>
  <dc:creator>Weinbacher-Traun Simone</dc:creator>
  <cp:lastModifiedBy>Cizelj</cp:lastModifiedBy>
  <cp:revision>80</cp:revision>
  <cp:lastPrinted>2012-09-18T10:39:01Z</cp:lastPrinted>
  <dcterms:created xsi:type="dcterms:W3CDTF">2012-09-17T10:00:25Z</dcterms:created>
  <dcterms:modified xsi:type="dcterms:W3CDTF">2012-11-06T08:39:56Z</dcterms:modified>
</cp:coreProperties>
</file>