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2" r:id="rId3"/>
    <p:sldMasterId id="2147483653" r:id="rId4"/>
    <p:sldMasterId id="2147483656" r:id="rId5"/>
  </p:sldMasterIdLst>
  <p:notesMasterIdLst>
    <p:notesMasterId r:id="rId13"/>
  </p:notesMasterIdLst>
  <p:handoutMasterIdLst>
    <p:handoutMasterId r:id="rId14"/>
  </p:handoutMasterIdLst>
  <p:sldIdLst>
    <p:sldId id="387" r:id="rId6"/>
    <p:sldId id="388" r:id="rId7"/>
    <p:sldId id="392" r:id="rId8"/>
    <p:sldId id="389" r:id="rId9"/>
    <p:sldId id="390" r:id="rId10"/>
    <p:sldId id="391" r:id="rId11"/>
    <p:sldId id="394" r:id="rId1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60093"/>
    <a:srgbClr val="FF9933"/>
    <a:srgbClr val="FF0000"/>
    <a:srgbClr val="0000FF"/>
    <a:srgbClr val="FFFF00"/>
    <a:srgbClr val="5F5F5F"/>
    <a:srgbClr val="FF00FF"/>
    <a:srgbClr val="FF3399"/>
    <a:srgbClr val="77777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87715" autoAdjust="0"/>
  </p:normalViewPr>
  <p:slideViewPr>
    <p:cSldViewPr>
      <p:cViewPr>
        <p:scale>
          <a:sx n="100" d="100"/>
          <a:sy n="100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C2E6DE-CE98-4FF5-8368-8CBA84FDB04B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668976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808A1F-5F1A-4850-8A3C-8CB730EC3B62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716237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l-SI" dirty="0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BDC7-BE30-4D81-BA55-4CED6D92BBDF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9E77C-134A-4268-A0D7-22E9354138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93D0E-DD70-4611-9215-15D0AA91EAD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11950" y="2349500"/>
            <a:ext cx="2057400" cy="28082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539750" y="2349500"/>
            <a:ext cx="6019800" cy="28082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3D0BF-B53A-4B6E-BF74-1899D7F427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F9349-B409-4D9F-8F3B-C48D128C19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6394450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639445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/>
          </p:nvPr>
        </p:nvSpPr>
        <p:spPr>
          <a:xfrm>
            <a:off x="457200" y="274638"/>
            <a:ext cx="8507413" cy="639445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D0FEC-DBF7-42F2-9D4C-B9C2250F6E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979613" y="3573463"/>
            <a:ext cx="2767012" cy="158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899025" y="3573463"/>
            <a:ext cx="2768600" cy="158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C6897-D7D3-4A5A-A332-FC1C81EDB9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85F0C-72E0-4A51-B887-D836EED4A8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FD693-2ABF-40FB-B8D3-2788D366AD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B6630-5051-44C3-B0C3-38F6BB392A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8EFF7-1A1A-4365-A1B9-4D14C197E8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5DEBA-E060-444F-B064-F41CD1A1AB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jpe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8.jpeg"/><Relationship Id="rId18" Type="http://schemas.openxmlformats.org/officeDocument/2006/relationships/image" Target="../media/image1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0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9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4.jpeg"/><Relationship Id="rId18" Type="http://schemas.openxmlformats.org/officeDocument/2006/relationships/image" Target="../media/image13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16.jpe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5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8.jpeg"/><Relationship Id="rId18" Type="http://schemas.openxmlformats.org/officeDocument/2006/relationships/image" Target="../media/image12.w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17" Type="http://schemas.openxmlformats.org/officeDocument/2006/relationships/image" Target="../media/image22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21.jpe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0.jpe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5138" y="60213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0213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61138" y="60213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fld id="{2BCA7592-94B5-4080-9758-4A782C12FBF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941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3495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9420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573463"/>
            <a:ext cx="56880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subtitle style</a:t>
            </a:r>
          </a:p>
        </p:txBody>
      </p:sp>
      <p:pic>
        <p:nvPicPr>
          <p:cNvPr id="59425" name="Picture 33" descr="TIA-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77788"/>
            <a:ext cx="2951163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9426" name="Group 34"/>
          <p:cNvGrpSpPr>
            <a:grpSpLocks/>
          </p:cNvGrpSpPr>
          <p:nvPr userDrawn="1"/>
        </p:nvGrpSpPr>
        <p:grpSpPr bwMode="auto">
          <a:xfrm>
            <a:off x="0" y="1341438"/>
            <a:ext cx="936625" cy="4032250"/>
            <a:chOff x="158" y="845"/>
            <a:chExt cx="590" cy="2540"/>
          </a:xfrm>
        </p:grpSpPr>
        <p:pic>
          <p:nvPicPr>
            <p:cNvPr id="59427" name="Picture 35" descr="ist1_2475471_optical_wheel_mouse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8" y="2993"/>
              <a:ext cx="590" cy="392"/>
            </a:xfrm>
            <a:prstGeom prst="rect">
              <a:avLst/>
            </a:prstGeom>
            <a:noFill/>
          </p:spPr>
        </p:pic>
        <p:pic>
          <p:nvPicPr>
            <p:cNvPr id="59428" name="Picture 36" descr="ist1_2568470_cd_background_bw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1706"/>
              <a:ext cx="579" cy="862"/>
            </a:xfrm>
            <a:prstGeom prst="rect">
              <a:avLst/>
            </a:prstGeom>
            <a:noFill/>
          </p:spPr>
        </p:pic>
        <p:pic>
          <p:nvPicPr>
            <p:cNvPr id="59429" name="Picture 37" descr="ist1_2805987_power_button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845"/>
              <a:ext cx="580" cy="861"/>
            </a:xfrm>
            <a:prstGeom prst="rect">
              <a:avLst/>
            </a:prstGeom>
            <a:noFill/>
          </p:spPr>
        </p:pic>
        <p:pic>
          <p:nvPicPr>
            <p:cNvPr id="59430" name="Picture 38" descr="ist1_2884674_graphica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8" y="2568"/>
              <a:ext cx="579" cy="435"/>
            </a:xfrm>
            <a:prstGeom prst="rect">
              <a:avLst/>
            </a:prstGeom>
            <a:noFill/>
          </p:spPr>
        </p:pic>
      </p:grpSp>
      <p:pic>
        <p:nvPicPr>
          <p:cNvPr id="59431" name="Picture 39" descr="ist1_2834373_god_s_technology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5360988"/>
            <a:ext cx="936626" cy="1397000"/>
          </a:xfrm>
          <a:prstGeom prst="rect">
            <a:avLst/>
          </a:prstGeom>
          <a:noFill/>
        </p:spPr>
      </p:pic>
      <p:pic>
        <p:nvPicPr>
          <p:cNvPr id="59432" name="Picture 40" descr="i-feel-slovenia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05750" y="6238875"/>
            <a:ext cx="1238250" cy="6191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0" name="Group 12"/>
          <p:cNvGrpSpPr>
            <a:grpSpLocks/>
          </p:cNvGrpSpPr>
          <p:nvPr userDrawn="1"/>
        </p:nvGrpSpPr>
        <p:grpSpPr bwMode="auto">
          <a:xfrm>
            <a:off x="0" y="1341438"/>
            <a:ext cx="936625" cy="4032250"/>
            <a:chOff x="158" y="845"/>
            <a:chExt cx="590" cy="2540"/>
          </a:xfrm>
        </p:grpSpPr>
        <p:pic>
          <p:nvPicPr>
            <p:cNvPr id="7181" name="Picture 13" descr="ist1_2475471_optical_wheel_mouse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8" y="2993"/>
              <a:ext cx="590" cy="392"/>
            </a:xfrm>
            <a:prstGeom prst="rect">
              <a:avLst/>
            </a:prstGeom>
            <a:noFill/>
          </p:spPr>
        </p:pic>
        <p:pic>
          <p:nvPicPr>
            <p:cNvPr id="7182" name="Picture 14" descr="ist1_2568470_cd_background_bw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1706"/>
              <a:ext cx="579" cy="862"/>
            </a:xfrm>
            <a:prstGeom prst="rect">
              <a:avLst/>
            </a:prstGeom>
            <a:noFill/>
          </p:spPr>
        </p:pic>
        <p:pic>
          <p:nvPicPr>
            <p:cNvPr id="7183" name="Picture 15" descr="ist1_2805987_power_button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845"/>
              <a:ext cx="580" cy="861"/>
            </a:xfrm>
            <a:prstGeom prst="rect">
              <a:avLst/>
            </a:prstGeom>
            <a:noFill/>
          </p:spPr>
        </p:pic>
        <p:pic>
          <p:nvPicPr>
            <p:cNvPr id="7184" name="Picture 16" descr="ist1_2884674_graphica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8" y="2568"/>
              <a:ext cx="579" cy="435"/>
            </a:xfrm>
            <a:prstGeom prst="rect">
              <a:avLst/>
            </a:prstGeom>
            <a:noFill/>
          </p:spPr>
        </p:pic>
      </p:grpSp>
      <p:pic>
        <p:nvPicPr>
          <p:cNvPr id="7185" name="Picture 17" descr="ist1_2834373_god_s_technology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5360988"/>
            <a:ext cx="936626" cy="1397000"/>
          </a:xfrm>
          <a:prstGeom prst="rect">
            <a:avLst/>
          </a:prstGeom>
          <a:noFill/>
        </p:spPr>
      </p:pic>
      <p:sp>
        <p:nvSpPr>
          <p:cNvPr id="718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97" name="Text Box 29"/>
          <p:cNvSpPr txBox="1">
            <a:spLocks noChangeArrowheads="1"/>
          </p:cNvSpPr>
          <p:nvPr userDrawn="1"/>
        </p:nvSpPr>
        <p:spPr bwMode="auto">
          <a:xfrm>
            <a:off x="1835150" y="333375"/>
            <a:ext cx="7129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sl-SI" sz="3600"/>
          </a:p>
        </p:txBody>
      </p:sp>
      <p:sp>
        <p:nvSpPr>
          <p:cNvPr id="7198" name="Text Box 30"/>
          <p:cNvSpPr txBox="1">
            <a:spLocks noChangeArrowheads="1"/>
          </p:cNvSpPr>
          <p:nvPr userDrawn="1"/>
        </p:nvSpPr>
        <p:spPr bwMode="auto">
          <a:xfrm>
            <a:off x="1908175" y="333375"/>
            <a:ext cx="7056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sz="2800"/>
          </a:p>
        </p:txBody>
      </p:sp>
      <p:pic>
        <p:nvPicPr>
          <p:cNvPr id="7200" name="Picture 32" descr="i-feel-slovenia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05750" y="6238875"/>
            <a:ext cx="1238250" cy="619125"/>
          </a:xfrm>
          <a:prstGeom prst="rect">
            <a:avLst/>
          </a:prstGeom>
          <a:noFill/>
        </p:spPr>
      </p:pic>
      <p:pic>
        <p:nvPicPr>
          <p:cNvPr id="7201" name="Picture 33" descr="TIA-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07950" y="77788"/>
            <a:ext cx="2951163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71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0" y="1341438"/>
            <a:ext cx="942975" cy="5516562"/>
            <a:chOff x="156" y="799"/>
            <a:chExt cx="594" cy="3310"/>
          </a:xfrm>
        </p:grpSpPr>
        <p:pic>
          <p:nvPicPr>
            <p:cNvPr id="8202" name="Picture 10" descr="ist1_177871_nano66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BED7F6"/>
                </a:clrFrom>
                <a:clrTo>
                  <a:srgbClr val="BED7F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" y="2188"/>
              <a:ext cx="584" cy="971"/>
            </a:xfrm>
            <a:prstGeom prst="rect">
              <a:avLst/>
            </a:prstGeom>
            <a:noFill/>
          </p:spPr>
        </p:pic>
        <p:pic>
          <p:nvPicPr>
            <p:cNvPr id="8203" name="Picture 11" descr="ist1_177876_nano_9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6" y="3138"/>
              <a:ext cx="584" cy="971"/>
            </a:xfrm>
            <a:prstGeom prst="rect">
              <a:avLst/>
            </a:prstGeom>
            <a:noFill/>
          </p:spPr>
        </p:pic>
        <p:pic>
          <p:nvPicPr>
            <p:cNvPr id="8204" name="Picture 12" descr="ist1_230439_nanobots_partial_isolation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1717"/>
              <a:ext cx="590" cy="491"/>
            </a:xfrm>
            <a:prstGeom prst="rect">
              <a:avLst/>
            </a:prstGeom>
            <a:noFill/>
          </p:spPr>
        </p:pic>
        <p:pic>
          <p:nvPicPr>
            <p:cNvPr id="8205" name="Picture 13" descr="ist1_1328787_nanotech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799"/>
              <a:ext cx="592" cy="921"/>
            </a:xfrm>
            <a:prstGeom prst="rect">
              <a:avLst/>
            </a:prstGeom>
            <a:noFill/>
          </p:spPr>
        </p:pic>
      </p:grpSp>
      <p:sp>
        <p:nvSpPr>
          <p:cNvPr id="821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212" name="Rectangle 20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8213" name="Picture 21" descr="test5ne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</p:spPr>
      </p:pic>
      <p:pic>
        <p:nvPicPr>
          <p:cNvPr id="8214" name="Picture 22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8" y="196850"/>
            <a:ext cx="140335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15" name="Text Box 23"/>
          <p:cNvSpPr txBox="1">
            <a:spLocks noChangeArrowheads="1"/>
          </p:cNvSpPr>
          <p:nvPr userDrawn="1"/>
        </p:nvSpPr>
        <p:spPr bwMode="auto">
          <a:xfrm>
            <a:off x="1187450" y="115888"/>
            <a:ext cx="3779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sl-SI" sz="1000">
                <a:solidFill>
                  <a:srgbClr val="2F5D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Tehnološka agencija Slovenije </a:t>
            </a:r>
            <a:r>
              <a:rPr lang="en-GB" sz="1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Slovenian Technology Agency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90488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9233" name="Picture 17" descr="ist1_240285_nanobots_v3_isolat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" y="3875088"/>
            <a:ext cx="935038" cy="1584325"/>
          </a:xfrm>
          <a:prstGeom prst="rect">
            <a:avLst/>
          </a:prstGeom>
          <a:noFill/>
        </p:spPr>
      </p:pic>
      <p:pic>
        <p:nvPicPr>
          <p:cNvPr id="9234" name="Picture 18" descr="ist1_298777_pipet_tip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0" y="1355725"/>
            <a:ext cx="935038" cy="1423988"/>
          </a:xfrm>
          <a:prstGeom prst="rect">
            <a:avLst/>
          </a:prstGeom>
          <a:noFill/>
        </p:spPr>
      </p:pic>
      <p:pic>
        <p:nvPicPr>
          <p:cNvPr id="9235" name="Picture 19" descr="ist1_2826090_medical_robo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50" y="2724150"/>
            <a:ext cx="935038" cy="1152525"/>
          </a:xfrm>
          <a:prstGeom prst="rect">
            <a:avLst/>
          </a:prstGeom>
          <a:noFill/>
        </p:spPr>
      </p:pic>
      <p:pic>
        <p:nvPicPr>
          <p:cNvPr id="9236" name="Picture 20" descr="ist1_370678_design_element_dna_mode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-6271805">
            <a:off x="192882" y="5541169"/>
            <a:ext cx="900112" cy="565150"/>
          </a:xfrm>
          <a:prstGeom prst="rect">
            <a:avLst/>
          </a:prstGeom>
          <a:noFill/>
        </p:spPr>
      </p:pic>
      <p:pic>
        <p:nvPicPr>
          <p:cNvPr id="9237" name="Picture 21" descr="ist1_370678_design_element_dna_mode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-6271805">
            <a:off x="-35719" y="6041232"/>
            <a:ext cx="900113" cy="565150"/>
          </a:xfrm>
          <a:prstGeom prst="rect">
            <a:avLst/>
          </a:prstGeom>
          <a:noFill/>
        </p:spPr>
      </p:pic>
      <p:sp>
        <p:nvSpPr>
          <p:cNvPr id="923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4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9241" name="Rectangle 25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9242" name="Picture 26" descr="test5ne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</p:spPr>
      </p:pic>
      <p:pic>
        <p:nvPicPr>
          <p:cNvPr id="9243" name="Picture 27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8" y="196850"/>
            <a:ext cx="140335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3975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422900" y="42863"/>
            <a:ext cx="3779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sl-SI" sz="1000">
                <a:solidFill>
                  <a:srgbClr val="2F5D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Tehnološka agencija Slovenije </a:t>
            </a:r>
            <a:r>
              <a:rPr lang="en-GB" sz="1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Slovenian Technology Agency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 rot="-10800000">
            <a:off x="-36513" y="0"/>
            <a:ext cx="9180513" cy="6985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5B65A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grpSp>
        <p:nvGrpSpPr>
          <p:cNvPr id="53258" name="Group 10"/>
          <p:cNvGrpSpPr>
            <a:grpSpLocks/>
          </p:cNvGrpSpPr>
          <p:nvPr/>
        </p:nvGrpSpPr>
        <p:grpSpPr bwMode="auto">
          <a:xfrm>
            <a:off x="0" y="1366838"/>
            <a:ext cx="908050" cy="5491162"/>
            <a:chOff x="158" y="845"/>
            <a:chExt cx="572" cy="3300"/>
          </a:xfrm>
        </p:grpSpPr>
        <p:pic>
          <p:nvPicPr>
            <p:cNvPr id="53259" name="Picture 11" descr="ist1_2816418_caliper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58" y="3370"/>
              <a:ext cx="568" cy="775"/>
            </a:xfrm>
            <a:prstGeom prst="rect">
              <a:avLst/>
            </a:prstGeom>
            <a:noFill/>
          </p:spPr>
        </p:pic>
        <p:pic>
          <p:nvPicPr>
            <p:cNvPr id="53260" name="Picture 12" descr="ist1_1858862_the_solar_panels_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8" y="1707"/>
              <a:ext cx="572" cy="862"/>
            </a:xfrm>
            <a:prstGeom prst="rect">
              <a:avLst/>
            </a:prstGeom>
            <a:noFill/>
          </p:spPr>
        </p:pic>
        <p:pic>
          <p:nvPicPr>
            <p:cNvPr id="53261" name="Picture 13" descr="ist1_1580776_engine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845"/>
              <a:ext cx="571" cy="862"/>
            </a:xfrm>
            <a:prstGeom prst="rect">
              <a:avLst/>
            </a:prstGeom>
            <a:noFill/>
          </p:spPr>
        </p:pic>
        <p:pic>
          <p:nvPicPr>
            <p:cNvPr id="53262" name="Picture 14" descr="ist1_1993556_cool_hard_drive_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2568"/>
              <a:ext cx="571" cy="816"/>
            </a:xfrm>
            <a:prstGeom prst="rect">
              <a:avLst/>
            </a:prstGeom>
            <a:noFill/>
          </p:spPr>
        </p:pic>
      </p:grpSp>
      <p:pic>
        <p:nvPicPr>
          <p:cNvPr id="53263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260350"/>
            <a:ext cx="1223963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2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3266" name="Rectangle 18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53267" name="Picture 19" descr="test5ne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u@tia.si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u@tia.si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Podpora vključevanju podjetij v mednarodne programe in pobude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Javna agencija za tehnološki razvoj</a:t>
            </a:r>
          </a:p>
          <a:p>
            <a:r>
              <a:rPr lang="sl-SI" dirty="0" smtClean="0"/>
              <a:t>Alenka M. Zalaznik</a:t>
            </a:r>
          </a:p>
          <a:p>
            <a:r>
              <a:rPr lang="sl-SI" dirty="0" smtClean="0"/>
              <a:t>GZS, 3.7.2012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Zaključki posvetov na temo Obzorja 2020 s podjetji 2012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16013" y="1772816"/>
            <a:ext cx="7848600" cy="4896272"/>
          </a:xfrm>
        </p:spPr>
        <p:txBody>
          <a:bodyPr>
            <a:normAutofit/>
          </a:bodyPr>
          <a:lstStyle/>
          <a:p>
            <a:r>
              <a:rPr lang="sl-SI" dirty="0" smtClean="0"/>
              <a:t>Pomen vključevanja gospodarstva v programe in pobude skupnosti:</a:t>
            </a:r>
          </a:p>
          <a:p>
            <a:pPr>
              <a:buNone/>
            </a:pPr>
            <a:endParaRPr lang="sl-SI" dirty="0" smtClean="0"/>
          </a:p>
          <a:p>
            <a:pPr lvl="1"/>
            <a:r>
              <a:rPr lang="sl-SI" dirty="0" smtClean="0"/>
              <a:t>pridobivanje razvojnih sredstev, </a:t>
            </a:r>
          </a:p>
          <a:p>
            <a:pPr lvl="1"/>
            <a:r>
              <a:rPr lang="sl-SI" dirty="0" smtClean="0"/>
              <a:t>pridobivanje partnerjev, </a:t>
            </a:r>
          </a:p>
          <a:p>
            <a:pPr lvl="1"/>
            <a:r>
              <a:rPr lang="sl-SI" dirty="0" smtClean="0"/>
              <a:t>pritok najnovejšega znanja in </a:t>
            </a:r>
          </a:p>
          <a:p>
            <a:pPr lvl="1"/>
            <a:r>
              <a:rPr lang="sl-SI" dirty="0" smtClean="0"/>
              <a:t>prepoznavanje priložnosti na mednarodnih trgih</a:t>
            </a:r>
          </a:p>
          <a:p>
            <a:pPr>
              <a:buNone/>
            </a:pPr>
            <a:r>
              <a:rPr lang="sl-SI" dirty="0" smtClean="0"/>
              <a:t>   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sl-SI" dirty="0" smtClean="0"/>
              <a:t>         Razvojni projekti TIA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16013" y="908720"/>
            <a:ext cx="7848600" cy="5760368"/>
          </a:xfrm>
        </p:spPr>
        <p:txBody>
          <a:bodyPr/>
          <a:lstStyle/>
          <a:p>
            <a:r>
              <a:rPr lang="sl-SI" dirty="0" smtClean="0"/>
              <a:t>11 projektov, 2.056.232,49EUR; 11,5 FTE</a:t>
            </a:r>
          </a:p>
          <a:p>
            <a:r>
              <a:rPr lang="sl-SI" dirty="0" smtClean="0"/>
              <a:t>Namen: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dirty="0" smtClean="0"/>
              <a:t>Mednarodna mreža partnerjev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dirty="0" smtClean="0"/>
              <a:t>Pridobivanje novih znanj (proces prenosa znanja, evalvacija, spodbude za MSP, specializacija, IL)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dirty="0" smtClean="0"/>
              <a:t>Priložnosti za podjetja (prenos znanja):</a:t>
            </a:r>
          </a:p>
          <a:p>
            <a:pPr lvl="2"/>
            <a:r>
              <a:rPr lang="sl-SI" dirty="0" smtClean="0"/>
              <a:t>Iskanje partnerjev za sodelovanje na področju materialov (FLAME)</a:t>
            </a:r>
          </a:p>
          <a:p>
            <a:pPr lvl="2"/>
            <a:r>
              <a:rPr lang="sl-SI" dirty="0" smtClean="0"/>
              <a:t>Sklad za podporo boljšemu upravljanju IL v MSP (FIDES)</a:t>
            </a:r>
          </a:p>
          <a:p>
            <a:pPr lvl="2"/>
            <a:r>
              <a:rPr lang="sl-SI" dirty="0" smtClean="0"/>
              <a:t>Sklad za podporo razvojnim sodelovanjem z Avstrijo/Koroška (AATT)</a:t>
            </a:r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/>
          </a:bodyPr>
          <a:lstStyle/>
          <a:p>
            <a:r>
              <a:rPr lang="sl-SI" sz="2400" dirty="0" smtClean="0"/>
              <a:t>Nacionalna platforma za vključevanje v EU programe 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124744"/>
            <a:ext cx="7848600" cy="5040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l-SI" dirty="0" smtClean="0"/>
              <a:t>Namen: </a:t>
            </a:r>
          </a:p>
          <a:p>
            <a:pPr>
              <a:buNone/>
            </a:pPr>
            <a:endParaRPr lang="sl-SI" dirty="0" smtClean="0"/>
          </a:p>
          <a:p>
            <a:r>
              <a:rPr lang="en-GB" dirty="0" err="1" smtClean="0"/>
              <a:t>vzpostavit</a:t>
            </a:r>
            <a:r>
              <a:rPr lang="sl-SI" dirty="0" err="1" smtClean="0"/>
              <a:t>ev</a:t>
            </a:r>
            <a:r>
              <a:rPr lang="en-GB" dirty="0" smtClean="0"/>
              <a:t> </a:t>
            </a:r>
            <a:r>
              <a:rPr lang="en-GB" dirty="0" err="1" smtClean="0"/>
              <a:t>skupne</a:t>
            </a:r>
            <a:r>
              <a:rPr lang="en-GB" dirty="0" smtClean="0"/>
              <a:t> </a:t>
            </a:r>
            <a:r>
              <a:rPr lang="en-GB" dirty="0" err="1" smtClean="0"/>
              <a:t>informacijske</a:t>
            </a:r>
            <a:r>
              <a:rPr lang="en-GB" dirty="0" smtClean="0"/>
              <a:t> </a:t>
            </a:r>
            <a:r>
              <a:rPr lang="en-GB" dirty="0" err="1" smtClean="0"/>
              <a:t>točke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vključevanje</a:t>
            </a:r>
            <a:r>
              <a:rPr lang="en-GB" dirty="0" smtClean="0"/>
              <a:t> v </a:t>
            </a:r>
            <a:r>
              <a:rPr lang="en-GB" dirty="0" err="1" smtClean="0"/>
              <a:t>programe</a:t>
            </a:r>
            <a:r>
              <a:rPr lang="sl-SI" dirty="0" smtClean="0"/>
              <a:t>/pobude</a:t>
            </a:r>
            <a:r>
              <a:rPr lang="en-GB" dirty="0" smtClean="0"/>
              <a:t> </a:t>
            </a:r>
            <a:r>
              <a:rPr lang="en-GB" dirty="0" err="1" smtClean="0"/>
              <a:t>skupnosti</a:t>
            </a:r>
            <a:r>
              <a:rPr lang="en-GB" dirty="0" smtClean="0"/>
              <a:t> </a:t>
            </a:r>
            <a:endParaRPr lang="sl-SI" dirty="0" smtClean="0"/>
          </a:p>
          <a:p>
            <a:endParaRPr lang="sl-SI" dirty="0" smtClean="0"/>
          </a:p>
          <a:p>
            <a:pPr>
              <a:buNone/>
            </a:pPr>
            <a:r>
              <a:rPr lang="sl-SI" dirty="0" smtClean="0"/>
              <a:t>Cilji: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informacije na enem mestu</a:t>
            </a:r>
          </a:p>
          <a:p>
            <a:r>
              <a:rPr lang="en-GB" dirty="0" err="1" smtClean="0"/>
              <a:t>skupn</a:t>
            </a:r>
            <a:r>
              <a:rPr lang="sl-SI" dirty="0" smtClean="0"/>
              <a:t>a</a:t>
            </a:r>
            <a:r>
              <a:rPr lang="en-GB" dirty="0" smtClean="0"/>
              <a:t> platform</a:t>
            </a:r>
            <a:r>
              <a:rPr lang="sl-SI" dirty="0" smtClean="0"/>
              <a:t>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povezovanje</a:t>
            </a:r>
            <a:r>
              <a:rPr lang="en-GB" dirty="0" smtClean="0"/>
              <a:t> </a:t>
            </a:r>
            <a:r>
              <a:rPr lang="en-GB" dirty="0" err="1" smtClean="0"/>
              <a:t>partnerjev</a:t>
            </a:r>
            <a:r>
              <a:rPr lang="en-GB" dirty="0" smtClean="0"/>
              <a:t> </a:t>
            </a:r>
            <a:r>
              <a:rPr lang="en-GB" dirty="0" err="1" smtClean="0"/>
              <a:t>doma</a:t>
            </a:r>
            <a:endParaRPr lang="sl-SI" dirty="0" smtClean="0"/>
          </a:p>
          <a:p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vzpostavljanje</a:t>
            </a:r>
            <a:r>
              <a:rPr lang="en-GB" dirty="0" smtClean="0"/>
              <a:t> </a:t>
            </a:r>
            <a:r>
              <a:rPr lang="en-GB" dirty="0" err="1" smtClean="0"/>
              <a:t>povezav</a:t>
            </a:r>
            <a:r>
              <a:rPr lang="en-GB" dirty="0" smtClean="0"/>
              <a:t> z </a:t>
            </a:r>
            <a:r>
              <a:rPr lang="en-GB" dirty="0" err="1" smtClean="0"/>
              <a:t>mednarodnimi</a:t>
            </a:r>
            <a:r>
              <a:rPr lang="en-GB" dirty="0" smtClean="0"/>
              <a:t> </a:t>
            </a:r>
            <a:r>
              <a:rPr lang="en-GB" dirty="0" err="1" smtClean="0"/>
              <a:t>partnerji</a:t>
            </a:r>
            <a:r>
              <a:rPr lang="en-GB" dirty="0" smtClean="0"/>
              <a:t> </a:t>
            </a:r>
            <a:endParaRPr lang="sl-SI" dirty="0" smtClean="0"/>
          </a:p>
          <a:p>
            <a:r>
              <a:rPr lang="en-GB" dirty="0" err="1" smtClean="0"/>
              <a:t>vključevanje</a:t>
            </a:r>
            <a:r>
              <a:rPr lang="en-GB" dirty="0" smtClean="0"/>
              <a:t> v </a:t>
            </a:r>
            <a:r>
              <a:rPr lang="en-GB" dirty="0" err="1" smtClean="0"/>
              <a:t>razvojne</a:t>
            </a:r>
            <a:r>
              <a:rPr lang="en-GB" dirty="0" smtClean="0"/>
              <a:t> </a:t>
            </a:r>
            <a:r>
              <a:rPr lang="en-GB" dirty="0" err="1" smtClean="0"/>
              <a:t>konzorcije</a:t>
            </a:r>
            <a:r>
              <a:rPr lang="en-GB" dirty="0" smtClean="0"/>
              <a:t> </a:t>
            </a:r>
            <a:endParaRPr lang="sl-SI" dirty="0" smtClean="0"/>
          </a:p>
          <a:p>
            <a:r>
              <a:rPr lang="en-GB" dirty="0" err="1" smtClean="0"/>
              <a:t>podpor</a:t>
            </a:r>
            <a:r>
              <a:rPr lang="sl-SI" dirty="0" smtClean="0"/>
              <a:t>a</a:t>
            </a:r>
            <a:r>
              <a:rPr lang="en-GB" dirty="0" smtClean="0"/>
              <a:t> </a:t>
            </a:r>
            <a:r>
              <a:rPr lang="en-GB" dirty="0" err="1" smtClean="0"/>
              <a:t>pri</a:t>
            </a:r>
            <a:r>
              <a:rPr lang="en-GB" dirty="0" smtClean="0"/>
              <a:t> </a:t>
            </a:r>
            <a:r>
              <a:rPr lang="en-GB" dirty="0" err="1" smtClean="0"/>
              <a:t>pripravi</a:t>
            </a:r>
            <a:r>
              <a:rPr lang="en-GB" dirty="0" smtClean="0"/>
              <a:t> </a:t>
            </a:r>
            <a:r>
              <a:rPr lang="en-GB" dirty="0" err="1" smtClean="0"/>
              <a:t>kvalitetnih</a:t>
            </a:r>
            <a:r>
              <a:rPr lang="en-GB" dirty="0" smtClean="0"/>
              <a:t> </a:t>
            </a:r>
            <a:r>
              <a:rPr lang="en-GB" dirty="0" err="1" smtClean="0"/>
              <a:t>prijav</a:t>
            </a:r>
            <a:r>
              <a:rPr lang="en-GB" dirty="0" smtClean="0"/>
              <a:t> na </a:t>
            </a:r>
            <a:r>
              <a:rPr lang="en-GB" dirty="0" err="1" smtClean="0"/>
              <a:t>mednarodne</a:t>
            </a:r>
            <a:r>
              <a:rPr lang="en-GB" dirty="0" smtClean="0"/>
              <a:t> </a:t>
            </a:r>
            <a:r>
              <a:rPr lang="en-GB" dirty="0" err="1" smtClean="0"/>
              <a:t>razpise</a:t>
            </a:r>
            <a:endParaRPr lang="sl-SI" dirty="0" smtClean="0"/>
          </a:p>
          <a:p>
            <a:endParaRPr lang="sl-SI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sl-SI" sz="2800" dirty="0" smtClean="0"/>
              <a:t>TIA v 2012: mednarodno in tehnološko področje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sl-SI" sz="2600" dirty="0" smtClean="0"/>
              <a:t>Posveti o Obzorjih 2020 (5)</a:t>
            </a:r>
          </a:p>
          <a:p>
            <a:pPr lvl="1"/>
            <a:r>
              <a:rPr lang="sl-SI" sz="2600" dirty="0" smtClean="0"/>
              <a:t>Splet: najave razpisov 2012, povzetki delovnih programov</a:t>
            </a:r>
          </a:p>
          <a:p>
            <a:pPr lvl="1"/>
            <a:r>
              <a:rPr lang="sl-SI" sz="2600" dirty="0" err="1" smtClean="0">
                <a:hlinkClick r:id="rId2"/>
              </a:rPr>
              <a:t>eu@tia.si</a:t>
            </a:r>
            <a:r>
              <a:rPr lang="sl-SI" sz="2600" dirty="0" smtClean="0"/>
              <a:t> </a:t>
            </a:r>
          </a:p>
          <a:p>
            <a:pPr lvl="1"/>
            <a:r>
              <a:rPr lang="sl-SI" sz="2600" dirty="0" smtClean="0"/>
              <a:t>NCP mreža, sodelovanje z </a:t>
            </a:r>
            <a:r>
              <a:rPr lang="sl-SI" sz="2600" dirty="0" err="1" smtClean="0"/>
              <a:t>evalvatorji</a:t>
            </a:r>
            <a:r>
              <a:rPr lang="sl-SI" sz="2600" dirty="0" smtClean="0"/>
              <a:t> (</a:t>
            </a:r>
            <a:r>
              <a:rPr lang="sl-SI" sz="2600" b="1" dirty="0" smtClean="0"/>
              <a:t>12.30 Učilnica E</a:t>
            </a:r>
            <a:r>
              <a:rPr lang="sl-SI" sz="2600" dirty="0" smtClean="0"/>
              <a:t>)</a:t>
            </a:r>
          </a:p>
          <a:p>
            <a:pPr lvl="1"/>
            <a:r>
              <a:rPr lang="sl-SI" sz="2600" dirty="0" smtClean="0"/>
              <a:t>Analiza baz podatkov za povezovanje interdisciplinarnih skupin/projektov </a:t>
            </a:r>
          </a:p>
          <a:p>
            <a:pPr lvl="1"/>
            <a:r>
              <a:rPr lang="sl-SI" sz="2600" dirty="0" smtClean="0"/>
              <a:t>Nadaljnja srečanja po ožjih tematskih področjih in interdisciplinarnih skupinah za oblikovanje predlogov skupnih strateških projektov</a:t>
            </a:r>
          </a:p>
          <a:p>
            <a:pPr lvl="1"/>
            <a:r>
              <a:rPr lang="sl-SI" sz="2600" dirty="0" smtClean="0"/>
              <a:t>Analiza znanja in kompetenc po prednostnih področjih v Sloveniji na osnovi že izdelanih študij in strateških iniciativ ter predlogov za strategijo specializacije</a:t>
            </a:r>
          </a:p>
          <a:p>
            <a:pPr lvl="1"/>
            <a:endParaRPr lang="sl-SI" sz="2800" dirty="0" smtClean="0"/>
          </a:p>
          <a:p>
            <a:pPr lvl="1"/>
            <a:endParaRPr lang="sl-SI" sz="3200" dirty="0" smtClean="0"/>
          </a:p>
          <a:p>
            <a:pPr lvl="1"/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463"/>
            <a:ext cx="9144000" cy="62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>
                <a:hlinkClick r:id="rId2"/>
              </a:rPr>
              <a:t>eu@tia.si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Hvala za pozornost!</a:t>
            </a:r>
          </a:p>
          <a:p>
            <a:endParaRPr lang="sl-SI" dirty="0" smtClean="0"/>
          </a:p>
          <a:p>
            <a:r>
              <a:rPr lang="sl-SI" dirty="0" smtClean="0"/>
              <a:t>Vabljeni k sodelovanju!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TIA v1">
  <a:themeElements>
    <a:clrScheme name="2_TIA 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TIA v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TIA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5088</TotalTime>
  <Words>270</Words>
  <Application>Microsoft Office PowerPoint</Application>
  <PresentationFormat>Diaprojekcija na zaslonu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3_Custom Design</vt:lpstr>
      <vt:lpstr>1_Custom Design</vt:lpstr>
      <vt:lpstr>Custom Design</vt:lpstr>
      <vt:lpstr>2_Custom Design</vt:lpstr>
      <vt:lpstr>2_TIA v1</vt:lpstr>
      <vt:lpstr>Podpora vključevanju podjetij v mednarodne programe in pobude</vt:lpstr>
      <vt:lpstr>Zaključki posvetov na temo Obzorja 2020 s podjetji 2012</vt:lpstr>
      <vt:lpstr>         Razvojni projekti TIA</vt:lpstr>
      <vt:lpstr>Nacionalna platforma za vključevanje v EU programe </vt:lpstr>
      <vt:lpstr>TIA v 2012: mednarodno in tehnološko področje</vt:lpstr>
      <vt:lpstr>Diapozitiv 6</vt:lpstr>
      <vt:lpstr>eu@tia.si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Janez Hafner</dc:creator>
  <cp:lastModifiedBy>Alenka Mubi Zalaznik</cp:lastModifiedBy>
  <cp:revision>352</cp:revision>
  <cp:lastPrinted>2011-03-25T07:07:39Z</cp:lastPrinted>
  <dcterms:created xsi:type="dcterms:W3CDTF">2007-03-13T12:30:31Z</dcterms:created>
  <dcterms:modified xsi:type="dcterms:W3CDTF">2012-07-03T06:06:04Z</dcterms:modified>
</cp:coreProperties>
</file>