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1" r:id="rId4"/>
    <p:sldId id="264" r:id="rId5"/>
    <p:sldId id="263" r:id="rId6"/>
    <p:sldId id="260" r:id="rId7"/>
    <p:sldId id="259" r:id="rId8"/>
    <p:sldId id="267" r:id="rId9"/>
    <p:sldId id="262" r:id="rId10"/>
    <p:sldId id="265" r:id="rId11"/>
    <p:sldId id="266" r:id="rId12"/>
    <p:sldId id="270" r:id="rId13"/>
    <p:sldId id="268"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o-RO"/>
  <c:style val="34"/>
  <c:chart>
    <c:title>
      <c:tx>
        <c:rich>
          <a:bodyPr/>
          <a:lstStyle/>
          <a:p>
            <a:pPr>
              <a:defRPr lang="ro-RO"/>
            </a:pPr>
            <a:r>
              <a:rPr sz="1800" dirty="0">
                <a:solidFill>
                  <a:srgbClr val="0000CC"/>
                </a:solidFill>
              </a:rPr>
              <a:t>Total BI Region: 2.25 million </a:t>
            </a:r>
            <a:r>
              <a:rPr sz="1800" dirty="0" err="1">
                <a:solidFill>
                  <a:srgbClr val="0000CC"/>
                </a:solidFill>
              </a:rPr>
              <a:t>inhabitans</a:t>
            </a:r>
            <a:r>
              <a:rPr sz="1800" dirty="0">
                <a:solidFill>
                  <a:srgbClr val="0000CC"/>
                </a:solidFill>
              </a:rPr>
              <a:t> </a:t>
            </a:r>
          </a:p>
        </c:rich>
      </c:tx>
      <c:layout>
        <c:manualLayout>
          <c:xMode val="edge"/>
          <c:yMode val="edge"/>
          <c:x val="0.20013878212452996"/>
          <c:y val="1.5601868573767743E-2"/>
        </c:manualLayout>
      </c:layout>
    </c:title>
    <c:plotArea>
      <c:layout/>
      <c:pieChart>
        <c:varyColors val="1"/>
        <c:ser>
          <c:idx val="0"/>
          <c:order val="0"/>
          <c:tx>
            <c:strRef>
              <c:f>Sheet1!$B$1</c:f>
              <c:strCache>
                <c:ptCount val="1"/>
                <c:pt idx="0">
                  <c:v>Total BI Region: 2.25 million inhabitans </c:v>
                </c:pt>
              </c:strCache>
            </c:strRef>
          </c:tx>
          <c:dPt>
            <c:idx val="0"/>
            <c:spPr>
              <a:solidFill>
                <a:srgbClr val="FF6600"/>
              </a:solidFill>
            </c:spPr>
          </c:dPt>
          <c:dPt>
            <c:idx val="1"/>
            <c:spPr>
              <a:solidFill>
                <a:srgbClr val="92D050"/>
              </a:solidFill>
            </c:spPr>
          </c:dPt>
          <c:dLbls>
            <c:dLbl>
              <c:idx val="0"/>
              <c:layout>
                <c:manualLayout>
                  <c:x val="-3.8233999641065664E-2"/>
                  <c:y val="-0.16885971003221883"/>
                </c:manualLayout>
              </c:layout>
              <c:dLblPos val="bestFit"/>
              <c:showCatName val="1"/>
              <c:showPercent val="1"/>
            </c:dLbl>
            <c:dLbl>
              <c:idx val="1"/>
              <c:layout>
                <c:manualLayout>
                  <c:x val="-0.1949315088782439"/>
                  <c:y val="0.15850599933340795"/>
                </c:manualLayout>
              </c:layout>
              <c:tx>
                <c:rich>
                  <a:bodyPr/>
                  <a:lstStyle/>
                  <a:p>
                    <a:r>
                      <a:rPr lang="en-US" sz="1189" dirty="0"/>
                      <a:t>Rural </a:t>
                    </a:r>
                    <a:r>
                      <a:rPr lang="en-US" sz="1189" dirty="0" smtClean="0"/>
                      <a:t>BI</a:t>
                    </a:r>
                    <a:r>
                      <a:rPr lang="en-US" sz="1189" baseline="0" dirty="0" smtClean="0"/>
                      <a:t> R.</a:t>
                    </a:r>
                    <a:r>
                      <a:rPr lang="en-US" sz="1189" dirty="0"/>
                      <a:t>
8%</a:t>
                    </a:r>
                  </a:p>
                </c:rich>
              </c:tx>
              <c:dLblPos val="bestFit"/>
            </c:dLbl>
            <c:txPr>
              <a:bodyPr/>
              <a:lstStyle/>
              <a:p>
                <a:pPr>
                  <a:defRPr lang="ro-RO"/>
                </a:pPr>
                <a:endParaRPr lang="ro-RO"/>
              </a:p>
            </c:txPr>
            <c:showCatName val="1"/>
            <c:showPercent val="1"/>
            <c:showLeaderLines val="1"/>
          </c:dLbls>
          <c:cat>
            <c:strRef>
              <c:f>Sheet1!$A$2:$A$3</c:f>
              <c:strCache>
                <c:ptCount val="2"/>
                <c:pt idx="0">
                  <c:v>Urban BI R.</c:v>
                </c:pt>
                <c:pt idx="1">
                  <c:v>Rural BI R.</c:v>
                </c:pt>
              </c:strCache>
            </c:strRef>
          </c:cat>
          <c:val>
            <c:numRef>
              <c:f>Sheet1!$B$2:$B$3</c:f>
              <c:numCache>
                <c:formatCode>0.00%</c:formatCode>
                <c:ptCount val="2"/>
                <c:pt idx="0">
                  <c:v>0.91600000000000004</c:v>
                </c:pt>
                <c:pt idx="1">
                  <c:v>8.4000000000000061E-2</c:v>
                </c:pt>
              </c:numCache>
            </c:numRef>
          </c:val>
        </c:ser>
        <c:dLbls>
          <c:showCatName val="1"/>
          <c:showPercent val="1"/>
        </c:dLbls>
        <c:firstSliceAng val="0"/>
      </c:pieChart>
      <c:spPr>
        <a:noFill/>
        <a:ln w="16774">
          <a:noFill/>
        </a:ln>
      </c:spPr>
    </c:plotArea>
    <c:plotVisOnly val="1"/>
    <c:dispBlanksAs val="zero"/>
  </c:chart>
  <c:spPr>
    <a:noFill/>
    <a:ln>
      <a:noFill/>
    </a:ln>
  </c:spPr>
  <c:txPr>
    <a:bodyPr/>
    <a:lstStyle/>
    <a:p>
      <a:pPr>
        <a:defRPr sz="1189"/>
      </a:pPr>
      <a:endParaRPr lang="ro-R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o-RO"/>
  <c:chart>
    <c:title>
      <c:tx>
        <c:rich>
          <a:bodyPr/>
          <a:lstStyle/>
          <a:p>
            <a:pPr>
              <a:defRPr/>
            </a:pPr>
            <a:r>
              <a:rPr lang="fr-FR" sz="1800" dirty="0">
                <a:solidFill>
                  <a:srgbClr val="0000CC"/>
                </a:solidFill>
              </a:rPr>
              <a:t>Total Romania: 21.35 million </a:t>
            </a:r>
            <a:r>
              <a:rPr lang="fr-FR" sz="1800" dirty="0" err="1">
                <a:solidFill>
                  <a:srgbClr val="0000CC"/>
                </a:solidFill>
              </a:rPr>
              <a:t>inhabitants</a:t>
            </a:r>
            <a:endParaRPr lang="fr-FR" sz="1800" dirty="0">
              <a:solidFill>
                <a:srgbClr val="0000CC"/>
              </a:solidFill>
            </a:endParaRPr>
          </a:p>
        </c:rich>
      </c:tx>
      <c:layout/>
    </c:title>
    <c:plotArea>
      <c:layout/>
      <c:pieChart>
        <c:varyColors val="1"/>
        <c:ser>
          <c:idx val="0"/>
          <c:order val="0"/>
          <c:tx>
            <c:strRef>
              <c:f>Sheet1!$B$1</c:f>
              <c:strCache>
                <c:ptCount val="1"/>
                <c:pt idx="0">
                  <c:v>Total Romania: 21.35 million inhabitants</c:v>
                </c:pt>
              </c:strCache>
            </c:strRef>
          </c:tx>
          <c:dPt>
            <c:idx val="0"/>
            <c:spPr>
              <a:solidFill>
                <a:srgbClr val="FF6600"/>
              </a:solidFill>
            </c:spPr>
          </c:dPt>
          <c:dPt>
            <c:idx val="1"/>
            <c:spPr>
              <a:solidFill>
                <a:srgbClr val="92D050"/>
              </a:solidFill>
            </c:spPr>
          </c:dPt>
          <c:dLbls>
            <c:dLbl>
              <c:idx val="2"/>
              <c:delete val="1"/>
            </c:dLbl>
            <c:dLbl>
              <c:idx val="3"/>
              <c:delete val="1"/>
            </c:dLbl>
            <c:showCatName val="1"/>
            <c:showPercent val="1"/>
          </c:dLbls>
          <c:cat>
            <c:strRef>
              <c:f>Sheet1!$A$2:$A$5</c:f>
              <c:strCache>
                <c:ptCount val="2"/>
                <c:pt idx="0">
                  <c:v>Urban RO</c:v>
                </c:pt>
                <c:pt idx="1">
                  <c:v>Rural RO</c:v>
                </c:pt>
              </c:strCache>
            </c:strRef>
          </c:cat>
          <c:val>
            <c:numRef>
              <c:f>Sheet1!$B$2:$B$5</c:f>
              <c:numCache>
                <c:formatCode>0.00%</c:formatCode>
                <c:ptCount val="4"/>
                <c:pt idx="0">
                  <c:v>0.54910000000000003</c:v>
                </c:pt>
                <c:pt idx="1">
                  <c:v>0.45079999999999998</c:v>
                </c:pt>
              </c:numCache>
            </c:numRef>
          </c:val>
        </c:ser>
        <c:ser>
          <c:idx val="1"/>
          <c:order val="1"/>
          <c:tx>
            <c:strRef>
              <c:f>Sheet1!$C$1</c:f>
              <c:strCache>
                <c:ptCount val="1"/>
                <c:pt idx="0">
                  <c:v>Column1</c:v>
                </c:pt>
              </c:strCache>
            </c:strRef>
          </c:tx>
          <c:cat>
            <c:strRef>
              <c:f>Sheet1!$A$2:$A$5</c:f>
              <c:strCache>
                <c:ptCount val="2"/>
                <c:pt idx="0">
                  <c:v>Urban RO</c:v>
                </c:pt>
                <c:pt idx="1">
                  <c:v>Rural RO</c:v>
                </c:pt>
              </c:strCache>
            </c:strRef>
          </c:cat>
          <c:val>
            <c:numRef>
              <c:f>Sheet1!$C$3:$C$5</c:f>
              <c:numCache>
                <c:formatCode>General</c:formatCode>
                <c:ptCount val="3"/>
              </c:numCache>
            </c:numRef>
          </c:val>
        </c:ser>
        <c:dLbls>
          <c:showCatName val="1"/>
          <c:showPercent val="1"/>
        </c:dLbls>
        <c:firstSliceAng val="0"/>
      </c:pieChart>
      <c:spPr>
        <a:noFill/>
        <a:ln w="17525">
          <a:noFill/>
        </a:ln>
      </c:spPr>
    </c:plotArea>
    <c:plotVisOnly val="1"/>
    <c:dispBlanksAs val="zero"/>
  </c:chart>
  <c:txPr>
    <a:bodyPr/>
    <a:lstStyle/>
    <a:p>
      <a:pPr>
        <a:defRPr sz="1242"/>
      </a:pPr>
      <a:endParaRPr lang="ro-RO"/>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1952C-8F7F-454D-8E8B-94B3E2040ABC}" type="datetimeFigureOut">
              <a:rPr lang="ro-RO" smtClean="0"/>
              <a:pPr/>
              <a:t>03.10.2019</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98B9F-A1F4-4B73-9C1C-5CEF2923B3AF}"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070C2343-CF1B-4E82-9F8E-43668089B110}" type="slidenum">
              <a:rPr lang="en-US" altLang="en-US" smtClean="0"/>
              <a:pPr/>
              <a:t>14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59284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127794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167842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114307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334120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329665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69757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196259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290539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121832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638AB6E-CA9A-47F0-AB89-FC75F08D4B8E}"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123731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38AB6E-CA9A-47F0-AB89-FC75F08D4B8E}" type="datetimeFigureOut">
              <a:rPr lang="en-GB" smtClean="0"/>
              <a:pPr/>
              <a:t>03/10/2019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3C1EBC-DBE1-44D7-8FB4-2CEE11E29895}" type="slidenum">
              <a:rPr lang="en-GB" smtClean="0"/>
              <a:pPr/>
              <a:t>‹#›</a:t>
            </a:fld>
            <a:endParaRPr lang="en-GB"/>
          </a:p>
        </p:txBody>
      </p:sp>
    </p:spTree>
    <p:extLst>
      <p:ext uri="{BB962C8B-B14F-4D97-AF65-F5344CB8AC3E}">
        <p14:creationId xmlns="" xmlns:p14="http://schemas.microsoft.com/office/powerpoint/2010/main" val="141693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mailto:simona.curpan@adrbi.ro"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eu-spi.eu/"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socialprogress.org/?tab=2&amp;code=ROU" TargetMode="External"/><Relationship Id="rId4" Type="http://schemas.openxmlformats.org/officeDocument/2006/relationships/hyperlink" Target="https://ec.europa.eu/regional_policy/en/information/maps/social_progres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6016" y="1383553"/>
            <a:ext cx="8219975" cy="830997"/>
          </a:xfrm>
          <a:prstGeom prst="rect">
            <a:avLst/>
          </a:prstGeom>
          <a:noFill/>
        </p:spPr>
        <p:txBody>
          <a:bodyPr wrap="square" rtlCol="0">
            <a:spAutoFit/>
          </a:bodyPr>
          <a:lstStyle/>
          <a:p>
            <a:r>
              <a:rPr lang="en-US" sz="2400" b="1" dirty="0" smtClean="0">
                <a:solidFill>
                  <a:schemeClr val="bg1"/>
                </a:solidFill>
                <a:latin typeface="Calibri "/>
                <a:cs typeface="Arial" pitchFamily="34" charset="0"/>
              </a:rPr>
              <a:t>Measuring social progress in European regions and cities. Bucharest-Ilfov Region case</a:t>
            </a:r>
            <a:endParaRPr lang="ro-RO" sz="2400" b="1" dirty="0">
              <a:solidFill>
                <a:schemeClr val="bg1"/>
              </a:solidFill>
              <a:latin typeface="Calibri "/>
              <a:cs typeface="Arial" pitchFamily="34" charset="0"/>
            </a:endParaRPr>
          </a:p>
        </p:txBody>
      </p:sp>
      <p:pic>
        <p:nvPicPr>
          <p:cNvPr id="3" name="Picture 2" descr="sigla ADRBI mica.jpg"/>
          <p:cNvPicPr>
            <a:picLocks noChangeAspect="1"/>
          </p:cNvPicPr>
          <p:nvPr/>
        </p:nvPicPr>
        <p:blipFill>
          <a:blip r:embed="rId3" cstate="print"/>
          <a:stretch>
            <a:fillRect/>
          </a:stretch>
        </p:blipFill>
        <p:spPr>
          <a:xfrm>
            <a:off x="5024388" y="115504"/>
            <a:ext cx="775512" cy="1228534"/>
          </a:xfrm>
          <a:prstGeom prst="rect">
            <a:avLst/>
          </a:prstGeom>
        </p:spPr>
      </p:pic>
      <p:pic>
        <p:nvPicPr>
          <p:cNvPr id="4" name="Picture 3" descr="Logo_color_BI_slogan - Copy.png"/>
          <p:cNvPicPr>
            <a:picLocks noChangeAspect="1"/>
          </p:cNvPicPr>
          <p:nvPr/>
        </p:nvPicPr>
        <p:blipFill>
          <a:blip r:embed="rId4" cstate="print"/>
          <a:stretch>
            <a:fillRect/>
          </a:stretch>
        </p:blipFill>
        <p:spPr>
          <a:xfrm>
            <a:off x="6651057" y="169262"/>
            <a:ext cx="2090196" cy="1245409"/>
          </a:xfrm>
          <a:prstGeom prst="rect">
            <a:avLst/>
          </a:prstGeom>
        </p:spPr>
      </p:pic>
      <p:sp>
        <p:nvSpPr>
          <p:cNvPr id="5" name="TextBox 4"/>
          <p:cNvSpPr txBox="1"/>
          <p:nvPr/>
        </p:nvSpPr>
        <p:spPr>
          <a:xfrm>
            <a:off x="5071064" y="4948834"/>
            <a:ext cx="4072936" cy="615553"/>
          </a:xfrm>
          <a:prstGeom prst="rect">
            <a:avLst/>
          </a:prstGeom>
          <a:noFill/>
        </p:spPr>
        <p:txBody>
          <a:bodyPr wrap="square" rtlCol="0">
            <a:spAutoFit/>
          </a:bodyPr>
          <a:lstStyle/>
          <a:p>
            <a:r>
              <a:rPr lang="en-US" b="1" dirty="0" smtClean="0">
                <a:solidFill>
                  <a:schemeClr val="bg1"/>
                </a:solidFill>
              </a:rPr>
              <a:t>Simona Curpan,</a:t>
            </a:r>
          </a:p>
          <a:p>
            <a:r>
              <a:rPr lang="en-US" sz="1600" b="1" dirty="0" smtClean="0">
                <a:solidFill>
                  <a:schemeClr val="bg1"/>
                </a:solidFill>
              </a:rPr>
              <a:t>Bucharest-Ilfov Regional Development Agency</a:t>
            </a:r>
            <a:endParaRPr lang="ro-RO" sz="1600" b="1" dirty="0">
              <a:solidFill>
                <a:schemeClr val="bg1"/>
              </a:solidFill>
            </a:endParaRPr>
          </a:p>
        </p:txBody>
      </p:sp>
    </p:spTree>
    <p:extLst>
      <p:ext uri="{BB962C8B-B14F-4D97-AF65-F5344CB8AC3E}">
        <p14:creationId xmlns="" xmlns:p14="http://schemas.microsoft.com/office/powerpoint/2010/main" val="239351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27" y="1395663"/>
            <a:ext cx="8816741" cy="4937760"/>
          </a:xfrm>
        </p:spPr>
        <p:txBody>
          <a:bodyPr>
            <a:normAutofit/>
          </a:bodyPr>
          <a:lstStyle/>
          <a:p>
            <a:r>
              <a:rPr lang="en-US" sz="2400" dirty="0" smtClean="0">
                <a:solidFill>
                  <a:srgbClr val="0000CC"/>
                </a:solidFill>
              </a:rPr>
              <a:t>Regions have no decision-making power in general, not in the governance structure of housing policies</a:t>
            </a:r>
          </a:p>
          <a:p>
            <a:r>
              <a:rPr lang="en-US" sz="2400" dirty="0" smtClean="0">
                <a:solidFill>
                  <a:srgbClr val="0000CC"/>
                </a:solidFill>
              </a:rPr>
              <a:t>Some programmes at national level (Ministry of R</a:t>
            </a:r>
            <a:r>
              <a:rPr lang="en-GB" sz="2400" dirty="0" err="1" smtClean="0">
                <a:solidFill>
                  <a:srgbClr val="0000CC"/>
                </a:solidFill>
              </a:rPr>
              <a:t>egional</a:t>
            </a:r>
            <a:r>
              <a:rPr lang="en-GB" sz="2400" dirty="0" smtClean="0">
                <a:solidFill>
                  <a:srgbClr val="0000CC"/>
                </a:solidFill>
              </a:rPr>
              <a:t> Development and the National Agency for Housing)*:</a:t>
            </a:r>
          </a:p>
          <a:p>
            <a:pPr lvl="1"/>
            <a:r>
              <a:rPr lang="en-GB" dirty="0" smtClean="0">
                <a:solidFill>
                  <a:srgbClr val="0000CC"/>
                </a:solidFill>
              </a:rPr>
              <a:t>a programme for building new housing stock for the socially disadvantaged young persons (18-35 years old), destined to be rented </a:t>
            </a:r>
            <a:endParaRPr lang="ro-RO" dirty="0" smtClean="0">
              <a:solidFill>
                <a:srgbClr val="0000CC"/>
              </a:solidFill>
            </a:endParaRPr>
          </a:p>
          <a:p>
            <a:pPr lvl="1"/>
            <a:r>
              <a:rPr lang="en-GB" dirty="0" smtClean="0">
                <a:solidFill>
                  <a:srgbClr val="0000CC"/>
                </a:solidFill>
              </a:rPr>
              <a:t>“</a:t>
            </a:r>
            <a:r>
              <a:rPr lang="en-GB" i="1" dirty="0" smtClean="0">
                <a:solidFill>
                  <a:srgbClr val="0000CC"/>
                </a:solidFill>
              </a:rPr>
              <a:t>The first house</a:t>
            </a:r>
            <a:r>
              <a:rPr lang="en-GB" dirty="0" smtClean="0">
                <a:solidFill>
                  <a:srgbClr val="0000CC"/>
                </a:solidFill>
              </a:rPr>
              <a:t>” programme, which offers loan guarantees to persons buying a house or an apartment for the first time </a:t>
            </a:r>
            <a:endParaRPr lang="ro-RO" dirty="0" smtClean="0">
              <a:solidFill>
                <a:srgbClr val="0000CC"/>
              </a:solidFill>
            </a:endParaRPr>
          </a:p>
          <a:p>
            <a:pPr lvl="1"/>
            <a:r>
              <a:rPr lang="en-GB" i="1" dirty="0" smtClean="0">
                <a:solidFill>
                  <a:srgbClr val="0000CC"/>
                </a:solidFill>
              </a:rPr>
              <a:t>the National Programme on Social Housing, </a:t>
            </a:r>
            <a:r>
              <a:rPr lang="en-GB" dirty="0" smtClean="0">
                <a:solidFill>
                  <a:srgbClr val="0000CC"/>
                </a:solidFill>
              </a:rPr>
              <a:t>which supports city halls in building social houses, based on the local needs identified by city councils / county councils </a:t>
            </a:r>
            <a:endParaRPr lang="ro-RO" dirty="0" smtClean="0">
              <a:solidFill>
                <a:srgbClr val="0000CC"/>
              </a:solidFill>
            </a:endParaRPr>
          </a:p>
          <a:p>
            <a:pPr lvl="1"/>
            <a:r>
              <a:rPr lang="en-GB" dirty="0" smtClean="0">
                <a:solidFill>
                  <a:srgbClr val="0000CC"/>
                </a:solidFill>
              </a:rPr>
              <a:t>a programme supporting housing construction through guarantees of mortgage loans </a:t>
            </a:r>
            <a:endParaRPr lang="ro-RO" dirty="0" smtClean="0">
              <a:solidFill>
                <a:srgbClr val="0000CC"/>
              </a:solidFill>
            </a:endParaRPr>
          </a:p>
          <a:p>
            <a:pPr lvl="1"/>
            <a:r>
              <a:rPr lang="en-GB" dirty="0" smtClean="0">
                <a:solidFill>
                  <a:srgbClr val="0000CC"/>
                </a:solidFill>
              </a:rPr>
              <a:t>a programme for building social housing targeting the tenants evacuated from nationalised buildings.</a:t>
            </a:r>
          </a:p>
          <a:p>
            <a:pPr lvl="1"/>
            <a:endParaRPr lang="en-GB" b="1" dirty="0" smtClean="0"/>
          </a:p>
          <a:p>
            <a:pPr lvl="1">
              <a:buNone/>
            </a:pPr>
            <a:endParaRPr lang="en-GB" b="1" dirty="0" smtClean="0"/>
          </a:p>
          <a:p>
            <a:pPr lvl="1">
              <a:buNone/>
            </a:pPr>
            <a:r>
              <a:rPr lang="en-GB" sz="1400" b="1" i="1" dirty="0" smtClean="0"/>
              <a:t>*) </a:t>
            </a:r>
            <a:r>
              <a:rPr lang="en-GB" sz="1400" b="1" i="1" dirty="0" err="1" smtClean="0"/>
              <a:t>Technopolis</a:t>
            </a:r>
            <a:r>
              <a:rPr lang="en-GB" sz="1400" b="1" i="1" dirty="0" smtClean="0"/>
              <a:t> Group EU SPI Study</a:t>
            </a:r>
            <a:endParaRPr lang="en-US" sz="1400" b="1" i="1" dirty="0" smtClean="0"/>
          </a:p>
          <a:p>
            <a:endParaRPr lang="en-US" b="1" dirty="0" smtClean="0"/>
          </a:p>
          <a:p>
            <a:endParaRPr lang="en-US" b="1" dirty="0" smtClean="0"/>
          </a:p>
          <a:p>
            <a:endParaRPr lang="en-US" b="1" dirty="0" smtClean="0"/>
          </a:p>
          <a:p>
            <a:endParaRPr lang="en-US" b="1" dirty="0" smtClean="0"/>
          </a:p>
          <a:p>
            <a:endParaRPr lang="en-US" b="1" dirty="0" smtClean="0"/>
          </a:p>
        </p:txBody>
      </p:sp>
      <p:sp>
        <p:nvSpPr>
          <p:cNvPr id="5" name="TextBox 4"/>
          <p:cNvSpPr txBox="1"/>
          <p:nvPr/>
        </p:nvSpPr>
        <p:spPr>
          <a:xfrm>
            <a:off x="4048821" y="263091"/>
            <a:ext cx="5095179" cy="954107"/>
          </a:xfrm>
          <a:prstGeom prst="rect">
            <a:avLst/>
          </a:prstGeom>
          <a:noFill/>
        </p:spPr>
        <p:txBody>
          <a:bodyPr wrap="square" rtlCol="0">
            <a:spAutoFit/>
          </a:bodyPr>
          <a:lstStyle/>
          <a:p>
            <a:r>
              <a:rPr lang="en-US" sz="2800" b="1" dirty="0" smtClean="0"/>
              <a:t>Legislation framework and public policies</a:t>
            </a:r>
            <a:endParaRPr lang="ro-RO" sz="2800" b="1" dirty="0"/>
          </a:p>
        </p:txBody>
      </p:sp>
      <p:pic>
        <p:nvPicPr>
          <p:cNvPr id="6" name="Picture 14" descr="banda regio 2018 cu siteuri.jpg"/>
          <p:cNvPicPr>
            <a:picLocks noChangeAspect="1"/>
          </p:cNvPicPr>
          <p:nvPr/>
        </p:nvPicPr>
        <p:blipFill>
          <a:blip r:embed="rId3" cstate="print"/>
          <a:srcRect/>
          <a:stretch>
            <a:fillRect/>
          </a:stretch>
        </p:blipFill>
        <p:spPr bwMode="auto">
          <a:xfrm>
            <a:off x="0" y="6364288"/>
            <a:ext cx="9144000" cy="493712"/>
          </a:xfrm>
          <a:prstGeom prst="rect">
            <a:avLst/>
          </a:prstGeom>
          <a:noFill/>
          <a:ln w="9525">
            <a:noFill/>
            <a:miter lim="800000"/>
            <a:headEnd/>
            <a:tailEnd/>
          </a:ln>
        </p:spPr>
      </p:pic>
    </p:spTree>
    <p:extLst>
      <p:ext uri="{BB962C8B-B14F-4D97-AF65-F5344CB8AC3E}">
        <p14:creationId xmlns="" xmlns:p14="http://schemas.microsoft.com/office/powerpoint/2010/main" val="2999479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Logo_color_BI_slogan - Copy.png"/>
          <p:cNvPicPr>
            <a:picLocks noGrp="1" noChangeAspect="1"/>
          </p:cNvPicPr>
          <p:nvPr>
            <p:ph idx="1"/>
          </p:nvPr>
        </p:nvPicPr>
        <p:blipFill>
          <a:blip r:embed="rId3" cstate="print"/>
          <a:stretch>
            <a:fillRect/>
          </a:stretch>
        </p:blipFill>
        <p:spPr>
          <a:xfrm>
            <a:off x="4793382" y="-168772"/>
            <a:ext cx="3128210" cy="1863892"/>
          </a:xfrm>
        </p:spPr>
      </p:pic>
      <p:graphicFrame>
        <p:nvGraphicFramePr>
          <p:cNvPr id="6" name="Content Placeholder 1">
            <a:extLst>
              <a:ext uri="{FF2B5EF4-FFF2-40B4-BE49-F238E27FC236}"/>
            </a:extLst>
          </p:cNvPr>
          <p:cNvGraphicFramePr>
            <a:graphicFrameLocks noGrp="1"/>
          </p:cNvGraphicFramePr>
          <p:nvPr/>
        </p:nvGraphicFramePr>
        <p:xfrm>
          <a:off x="397163" y="1322563"/>
          <a:ext cx="8525163" cy="5711407"/>
        </p:xfrm>
        <a:graphic>
          <a:graphicData uri="http://schemas.openxmlformats.org/drawingml/2006/table">
            <a:tbl>
              <a:tblPr/>
              <a:tblGrid>
                <a:gridCol w="6842329">
                  <a:extLst>
                    <a:ext uri="{9D8B030D-6E8A-4147-A177-3AD203B41FA5}"/>
                  </a:extLst>
                </a:gridCol>
                <a:gridCol w="1682834">
                  <a:extLst>
                    <a:ext uri="{9D8B030D-6E8A-4147-A177-3AD203B41FA5}"/>
                  </a:extLst>
                </a:gridCol>
              </a:tblGrid>
              <a:tr h="106689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 latinLnBrk="0" hangingPunct="1">
                        <a:lnSpc>
                          <a:spcPct val="150000"/>
                        </a:lnSpc>
                        <a:spcBef>
                          <a:spcPct val="0"/>
                        </a:spcBef>
                        <a:spcAft>
                          <a:spcPct val="0"/>
                        </a:spcAft>
                        <a:buClrTx/>
                        <a:buSzPct val="100000"/>
                        <a:buFontTx/>
                        <a:buNone/>
                        <a:tabLst/>
                      </a:pPr>
                      <a:endParaRPr kumimoji="0" lang="ro-RO" altLang="ro-RO" sz="2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Axis 3 Energy Efficiency and Sustainable Urban Mobility</a:t>
                      </a:r>
                    </a:p>
                  </a:txBody>
                  <a:tcPr marL="9524" marR="9524" marT="952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299.986.174</a:t>
                      </a:r>
                    </a:p>
                  </a:txBody>
                  <a:tcPr marL="9524" marR="9524" marT="9528" marB="0" anchor="b" horzOverflow="overflow">
                    <a:lnL>
                      <a:noFill/>
                    </a:lnL>
                    <a:lnR>
                      <a:noFill/>
                    </a:lnR>
                    <a:lnT>
                      <a:noFill/>
                    </a:lnT>
                    <a:lnB>
                      <a:noFill/>
                    </a:lnB>
                    <a:lnTlToBr>
                      <a:noFill/>
                    </a:lnTlToBr>
                    <a:lnBlToTr>
                      <a:noFill/>
                    </a:lnBlToTr>
                    <a:noFill/>
                  </a:tcPr>
                </a:tc>
                <a:extLst>
                  <a:ext uri="{0D108BD9-81ED-4DB2-BD59-A6C34878D82A}"/>
                </a:extLst>
              </a:tr>
              <a:tr h="8275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Axis 5 Cultural heritage and urban regeneration</a:t>
                      </a:r>
                    </a:p>
                  </a:txBody>
                  <a:tcPr marL="9524" marR="9524" marT="952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40.771.278</a:t>
                      </a:r>
                    </a:p>
                  </a:txBody>
                  <a:tcPr marL="9524" marR="9524" marT="9528" marB="0" anchor="b" horzOverflow="overflow">
                    <a:lnL>
                      <a:noFill/>
                    </a:lnL>
                    <a:lnR>
                      <a:noFill/>
                    </a:lnR>
                    <a:lnT>
                      <a:noFill/>
                    </a:lnT>
                    <a:lnB>
                      <a:noFill/>
                    </a:lnB>
                    <a:lnTlToBr>
                      <a:noFill/>
                    </a:lnTlToBr>
                    <a:lnBlToTr>
                      <a:noFill/>
                    </a:lnBlToTr>
                    <a:noFill/>
                  </a:tcPr>
                </a:tc>
                <a:extLst>
                  <a:ext uri="{0D108BD9-81ED-4DB2-BD59-A6C34878D82A}"/>
                </a:extLst>
              </a:tr>
              <a:tr h="8275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Axis 6 County roads</a:t>
                      </a:r>
                    </a:p>
                  </a:txBody>
                  <a:tcPr marL="9524" marR="9524" marT="952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13.297.873</a:t>
                      </a:r>
                    </a:p>
                  </a:txBody>
                  <a:tcPr marL="9524" marR="9524" marT="9528" marB="0" anchor="b" horzOverflow="overflow">
                    <a:lnL>
                      <a:noFill/>
                    </a:lnL>
                    <a:lnR>
                      <a:noFill/>
                    </a:lnR>
                    <a:lnT>
                      <a:noFill/>
                    </a:lnT>
                    <a:lnB>
                      <a:noFill/>
                    </a:lnB>
                    <a:lnTlToBr>
                      <a:noFill/>
                    </a:lnTlToBr>
                    <a:lnBlToTr>
                      <a:noFill/>
                    </a:lnBlToTr>
                    <a:noFill/>
                  </a:tcPr>
                </a:tc>
                <a:extLst>
                  <a:ext uri="{0D108BD9-81ED-4DB2-BD59-A6C34878D82A}"/>
                </a:extLst>
              </a:tr>
              <a:tr h="8275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000" b="1" i="0" u="none" strike="noStrike" cap="none" normalizeH="0" baseline="0">
                          <a:ln>
                            <a:noFill/>
                          </a:ln>
                          <a:solidFill>
                            <a:schemeClr val="tx1"/>
                          </a:solidFill>
                          <a:effectLst/>
                          <a:latin typeface="Calibri" panose="020F0502020204030204" pitchFamily="34" charset="0"/>
                          <a:cs typeface="Arial" panose="020B0604020202020204" pitchFamily="34" charset="0"/>
                        </a:rPr>
                        <a:t>Axis 9 Local development under the responsibility of the community</a:t>
                      </a:r>
                    </a:p>
                  </a:txBody>
                  <a:tcPr marL="9524" marR="9524" marT="952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11.820.332</a:t>
                      </a:r>
                    </a:p>
                  </a:txBody>
                  <a:tcPr marL="9524" marR="9524" marT="9528" marB="0" anchor="b" horzOverflow="overflow">
                    <a:lnL>
                      <a:noFill/>
                    </a:lnL>
                    <a:lnR>
                      <a:noFill/>
                    </a:lnR>
                    <a:lnT>
                      <a:noFill/>
                    </a:lnT>
                    <a:lnB>
                      <a:noFill/>
                    </a:lnB>
                    <a:lnTlToBr>
                      <a:noFill/>
                    </a:lnTlToBr>
                    <a:lnBlToTr>
                      <a:noFill/>
                    </a:lnBlToTr>
                    <a:noFill/>
                  </a:tcPr>
                </a:tc>
                <a:extLst>
                  <a:ext uri="{0D108BD9-81ED-4DB2-BD59-A6C34878D82A}"/>
                </a:extLst>
              </a:tr>
              <a:tr h="123782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Axis 10 Educational Infrastructure</a:t>
                      </a:r>
                    </a:p>
                    <a:p>
                      <a:pPr marL="0" marR="0" lvl="0" indent="0" algn="l" defTabSz="914400" rtl="0" eaLnBrk="1" fontAlgn="b" latinLnBrk="0" hangingPunct="1">
                        <a:lnSpc>
                          <a:spcPct val="150000"/>
                        </a:lnSpc>
                        <a:spcBef>
                          <a:spcPct val="0"/>
                        </a:spcBef>
                        <a:spcAft>
                          <a:spcPct val="0"/>
                        </a:spcAft>
                        <a:buClrTx/>
                        <a:buSzPct val="100000"/>
                        <a:buFontTx/>
                        <a:buNone/>
                        <a:tabLst/>
                      </a:pPr>
                      <a:endParaRPr kumimoji="0" lang="ro-RO" altLang="ro-RO" sz="2200" b="1" i="0" u="none" strike="noStrike" cap="none" normalizeH="0" baseline="0" dirty="0">
                        <a:ln>
                          <a:noFill/>
                        </a:ln>
                        <a:solidFill>
                          <a:srgbClr val="000000"/>
                        </a:solidFill>
                        <a:effectLst/>
                        <a:latin typeface="Trebuchet MS" panose="020B0603020202020204" pitchFamily="34" charset="0"/>
                        <a:cs typeface="Arial" panose="020B0604020202020204" pitchFamily="34" charset="0"/>
                      </a:endParaRPr>
                    </a:p>
                  </a:txBody>
                  <a:tcPr marL="9524" marR="9524" marT="9528"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400" b="1" i="0" u="none" strike="noStrike" cap="none" normalizeH="0" baseline="0">
                          <a:ln>
                            <a:noFill/>
                          </a:ln>
                          <a:solidFill>
                            <a:schemeClr val="tx1"/>
                          </a:solidFill>
                          <a:effectLst/>
                          <a:latin typeface="Calibri" panose="020F0502020204030204" pitchFamily="34" charset="0"/>
                          <a:cs typeface="Arial" panose="020B0604020202020204" pitchFamily="34" charset="0"/>
                        </a:rPr>
                        <a:t>53.191.488</a:t>
                      </a:r>
                    </a:p>
                    <a:p>
                      <a:pPr marL="0" marR="0" lvl="0" indent="0" algn="l" defTabSz="914400" rtl="0" eaLnBrk="1" fontAlgn="b" latinLnBrk="0" hangingPunct="1">
                        <a:lnSpc>
                          <a:spcPct val="150000"/>
                        </a:lnSpc>
                        <a:spcBef>
                          <a:spcPct val="0"/>
                        </a:spcBef>
                        <a:spcAft>
                          <a:spcPct val="0"/>
                        </a:spcAft>
                        <a:buClrTx/>
                        <a:buSzPct val="100000"/>
                        <a:buFontTx/>
                        <a:buNone/>
                        <a:tabLst/>
                      </a:pPr>
                      <a:endParaRPr kumimoji="0" lang="en-US" altLang="ro-RO" sz="2400" b="1"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L="9524" marR="9524" marT="9528" marB="0" anchor="b" horzOverflow="overflow">
                    <a:lnL>
                      <a:noFill/>
                    </a:lnL>
                    <a:lnR>
                      <a:noFill/>
                    </a:lnR>
                    <a:lnT>
                      <a:noFill/>
                    </a:lnT>
                    <a:lnB>
                      <a:noFill/>
                    </a:lnB>
                    <a:lnTlToBr>
                      <a:noFill/>
                    </a:lnTlToBr>
                    <a:lnBlToTr>
                      <a:noFill/>
                    </a:lnBlToTr>
                    <a:noFill/>
                  </a:tcPr>
                </a:tc>
                <a:extLst>
                  <a:ext uri="{0D108BD9-81ED-4DB2-BD59-A6C34878D82A}"/>
                </a:extLst>
              </a:tr>
              <a:tr h="8275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Total (million Euros)</a:t>
                      </a:r>
                    </a:p>
                  </a:txBody>
                  <a:tcPr marL="9524" marR="9524" marT="9528"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 latinLnBrk="0" hangingPunct="1">
                        <a:lnSpc>
                          <a:spcPct val="150000"/>
                        </a:lnSpc>
                        <a:spcBef>
                          <a:spcPct val="0"/>
                        </a:spcBef>
                        <a:spcAft>
                          <a:spcPct val="0"/>
                        </a:spcAft>
                        <a:buClrTx/>
                        <a:buSzPct val="100000"/>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419.067.145</a:t>
                      </a:r>
                    </a:p>
                  </a:txBody>
                  <a:tcPr marL="9524" marR="9524" marT="9528" marB="0" horzOverflow="overflow">
                    <a:lnL>
                      <a:noFill/>
                    </a:lnL>
                    <a:lnR>
                      <a:noFill/>
                    </a:lnR>
                    <a:lnT>
                      <a:noFill/>
                    </a:lnT>
                    <a:lnB>
                      <a:noFill/>
                    </a:lnB>
                    <a:lnTlToBr>
                      <a:noFill/>
                    </a:lnTlToBr>
                    <a:lnBlToTr>
                      <a:noFill/>
                    </a:lnBlToTr>
                    <a:noFill/>
                  </a:tcPr>
                </a:tc>
                <a:extLst>
                  <a:ext uri="{0D108BD9-81ED-4DB2-BD59-A6C34878D82A}"/>
                </a:extLst>
              </a:tr>
            </a:tbl>
          </a:graphicData>
        </a:graphic>
      </p:graphicFrame>
    </p:spTree>
    <p:extLst>
      <p:ext uri="{BB962C8B-B14F-4D97-AF65-F5344CB8AC3E}">
        <p14:creationId xmlns="" xmlns:p14="http://schemas.microsoft.com/office/powerpoint/2010/main" val="2999479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prstGeom prst="rect">
            <a:avLst/>
          </a:prstGeom>
          <a:noFill/>
          <a:ln w="9525" algn="ctr">
            <a:noFill/>
            <a:miter lim="800000"/>
            <a:headEnd/>
            <a:tailEnd/>
          </a:ln>
          <a:effectLst/>
        </p:spPr>
        <p:txBody>
          <a:bodyPr/>
          <a:lstStyle/>
          <a:p>
            <a:pPr indent="12700">
              <a:spcBef>
                <a:spcPts val="400"/>
              </a:spcBef>
              <a:buSzPct val="100000"/>
            </a:pPr>
            <a:r>
              <a:rPr lang="en-US" altLang="en-US" sz="3200" b="1" dirty="0"/>
              <a:t>Investment Priority 3.1 A: </a:t>
            </a:r>
          </a:p>
          <a:p>
            <a:pPr indent="12700">
              <a:spcBef>
                <a:spcPts val="400"/>
              </a:spcBef>
              <a:buSzPct val="100000"/>
              <a:buNone/>
            </a:pPr>
            <a:r>
              <a:rPr lang="en-US" altLang="en-US" sz="3200" b="1" dirty="0"/>
              <a:t>Energy efficiency of housing buildings</a:t>
            </a:r>
          </a:p>
        </p:txBody>
      </p:sp>
      <p:sp>
        <p:nvSpPr>
          <p:cNvPr id="5" name="Rectangle 5"/>
          <p:cNvSpPr>
            <a:spLocks noChangeArrowheads="1"/>
          </p:cNvSpPr>
          <p:nvPr/>
        </p:nvSpPr>
        <p:spPr bwMode="auto">
          <a:xfrm>
            <a:off x="555625" y="3411682"/>
            <a:ext cx="8588375" cy="3081338"/>
          </a:xfrm>
          <a:prstGeom prst="rect">
            <a:avLst/>
          </a:prstGeom>
          <a:noFill/>
          <a:ln w="9525" algn="ctr">
            <a:noFill/>
            <a:round/>
            <a:headEnd/>
            <a:tailEnd/>
          </a:ln>
          <a:effectLst/>
        </p:spPr>
        <p:txBody>
          <a:bodyPr/>
          <a:lstStyle/>
          <a:p>
            <a:pPr marL="349250" lvl="1">
              <a:buSzPct val="100000"/>
              <a:buFont typeface="Arial" pitchFamily="34" charset="0"/>
              <a:buNone/>
            </a:pPr>
            <a:r>
              <a:rPr lang="en-US" altLang="en-US" sz="2800" b="1" dirty="0"/>
              <a:t>Eligible activities:</a:t>
            </a:r>
          </a:p>
          <a:p>
            <a:pPr marL="1600200" lvl="2" indent="-457200">
              <a:buSzPct val="100000"/>
              <a:buFont typeface="Calibri" pitchFamily="34" charset="0"/>
              <a:buAutoNum type="alphaLcPeriod"/>
            </a:pPr>
            <a:r>
              <a:rPr lang="en-US" altLang="en-US" sz="2400" dirty="0"/>
              <a:t>thermal rehabilitation of the envelope</a:t>
            </a:r>
          </a:p>
          <a:p>
            <a:pPr marL="1600200" lvl="2" indent="-457200">
              <a:buSzPct val="100000"/>
              <a:buFont typeface="Calibri" pitchFamily="34" charset="0"/>
              <a:buAutoNum type="alphaLcPeriod"/>
            </a:pPr>
            <a:r>
              <a:rPr lang="en-US" altLang="en-US" sz="2400" dirty="0"/>
              <a:t>thermal rehabilitation of the heating system/</a:t>
            </a:r>
            <a:r>
              <a:rPr lang="ro-RO" altLang="en-US" sz="2400" dirty="0"/>
              <a:t>warm comsumption</a:t>
            </a:r>
            <a:r>
              <a:rPr lang="en-US" altLang="en-US" sz="2400" dirty="0"/>
              <a:t> water supply system </a:t>
            </a:r>
          </a:p>
          <a:p>
            <a:pPr marL="1600200" lvl="2" indent="-457200">
              <a:buSzPct val="100000"/>
              <a:buFont typeface="Calibri" pitchFamily="34" charset="0"/>
              <a:buAutoNum type="alphaLcPeriod"/>
            </a:pPr>
            <a:r>
              <a:rPr lang="en-US" altLang="en-US" sz="2400" dirty="0"/>
              <a:t>the installation of alternative systems </a:t>
            </a:r>
            <a:r>
              <a:rPr lang="ro-RO" altLang="en-US" sz="2400" dirty="0"/>
              <a:t>of </a:t>
            </a:r>
            <a:r>
              <a:rPr lang="en-US" altLang="en-US" sz="2400" dirty="0"/>
              <a:t>energy generation from renewable sources</a:t>
            </a:r>
          </a:p>
          <a:p>
            <a:pPr marL="1600200" lvl="2" indent="-457200">
              <a:buSzPct val="100000"/>
              <a:buFont typeface="Calibri" pitchFamily="34" charset="0"/>
              <a:buAutoNum type="alphaLcPeriod"/>
            </a:pPr>
            <a:r>
              <a:rPr lang="en-US" altLang="en-US" sz="2400" dirty="0"/>
              <a:t>other activities that lead to energy efficiency</a:t>
            </a:r>
          </a:p>
        </p:txBody>
      </p:sp>
      <p:sp>
        <p:nvSpPr>
          <p:cNvPr id="6" name="Dreptunghi 2"/>
          <p:cNvSpPr>
            <a:spLocks noChangeArrowheads="1"/>
          </p:cNvSpPr>
          <p:nvPr/>
        </p:nvSpPr>
        <p:spPr bwMode="auto">
          <a:xfrm>
            <a:off x="588963" y="6183891"/>
            <a:ext cx="8194675" cy="457200"/>
          </a:xfrm>
          <a:prstGeom prst="rect">
            <a:avLst/>
          </a:prstGeom>
          <a:noFill/>
          <a:ln w="9525" algn="ctr">
            <a:noFill/>
            <a:round/>
            <a:headEnd/>
            <a:tailEnd/>
          </a:ln>
          <a:effectLst/>
        </p:spPr>
        <p:txBody>
          <a:bodyPr/>
          <a:lstStyle/>
          <a:p>
            <a:pPr indent="12700" algn="r">
              <a:spcBef>
                <a:spcPts val="400"/>
              </a:spcBef>
              <a:buSzPct val="100000"/>
            </a:pPr>
            <a:r>
              <a:rPr lang="en-US" altLang="en-US" sz="2400" b="1">
                <a:solidFill>
                  <a:srgbClr val="003399"/>
                </a:solidFill>
              </a:rPr>
              <a:t>Assigned value for BI region: 99.4 million Euro</a:t>
            </a:r>
          </a:p>
        </p:txBody>
      </p:sp>
      <p:pic>
        <p:nvPicPr>
          <p:cNvPr id="7" name="Content Placeholder 3" descr="Logo_color_BI_slogan - Copy.png"/>
          <p:cNvPicPr>
            <a:picLocks noChangeAspect="1"/>
          </p:cNvPicPr>
          <p:nvPr/>
        </p:nvPicPr>
        <p:blipFill>
          <a:blip r:embed="rId3" cstate="print"/>
          <a:stretch>
            <a:fillRect/>
          </a:stretch>
        </p:blipFill>
        <p:spPr>
          <a:xfrm>
            <a:off x="4793382" y="-168772"/>
            <a:ext cx="3128210" cy="1863892"/>
          </a:xfrm>
          <a:prstGeom prst="rect">
            <a:avLst/>
          </a:prstGeom>
        </p:spPr>
      </p:pic>
    </p:spTree>
    <p:extLst>
      <p:ext uri="{BB962C8B-B14F-4D97-AF65-F5344CB8AC3E}">
        <p14:creationId xmlns="" xmlns:p14="http://schemas.microsoft.com/office/powerpoint/2010/main" val="2999479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C:\Users\Ana\Desktop\Comunicate 2019\Interviu revista Bursa martie 2019\Poze\POR 2014-2020\andrbi_reabilitare blocuri-sect 3 1.jpg"/>
          <p:cNvPicPr>
            <a:picLocks noGrp="1" noChangeAspect="1" noChangeArrowheads="1"/>
          </p:cNvPicPr>
          <p:nvPr>
            <p:ph idx="1"/>
          </p:nvPr>
        </p:nvPicPr>
        <p:blipFill>
          <a:blip r:embed="rId3" cstate="print"/>
          <a:srcRect/>
          <a:stretch>
            <a:fillRect/>
          </a:stretch>
        </p:blipFill>
        <p:spPr bwMode="auto">
          <a:xfrm>
            <a:off x="1018844" y="1634836"/>
            <a:ext cx="7197538" cy="4793673"/>
          </a:xfrm>
          <a:prstGeom prst="rect">
            <a:avLst/>
          </a:prstGeom>
          <a:noFill/>
          <a:ln w="9525" algn="ctr">
            <a:noFill/>
            <a:miter lim="800000"/>
            <a:headEnd/>
            <a:tailEnd/>
          </a:ln>
          <a:effectLst/>
        </p:spPr>
      </p:pic>
      <p:sp>
        <p:nvSpPr>
          <p:cNvPr id="5" name="TextBox 1"/>
          <p:cNvSpPr>
            <a:spLocks noChangeArrowheads="1"/>
          </p:cNvSpPr>
          <p:nvPr/>
        </p:nvSpPr>
        <p:spPr bwMode="auto">
          <a:xfrm>
            <a:off x="6576292" y="-203199"/>
            <a:ext cx="2604222" cy="2319338"/>
          </a:xfrm>
          <a:prstGeom prst="rect">
            <a:avLst/>
          </a:prstGeom>
          <a:noFill/>
          <a:ln w="9525" algn="ctr">
            <a:noFill/>
            <a:round/>
            <a:headEnd/>
            <a:tailEnd/>
          </a:ln>
          <a:effectLst/>
        </p:spPr>
        <p:txBody>
          <a:bodyPr/>
          <a:lstStyle/>
          <a:p>
            <a:pPr algn="ctr">
              <a:buSzPct val="100000"/>
            </a:pPr>
            <a:r>
              <a:rPr lang="en-US" altLang="en-US" sz="5400" b="1" dirty="0">
                <a:solidFill>
                  <a:srgbClr val="FAC090"/>
                </a:solidFill>
              </a:rPr>
              <a:t>1.004</a:t>
            </a:r>
            <a:r>
              <a:rPr lang="en-US" altLang="en-US" sz="2600" b="1" dirty="0">
                <a:solidFill>
                  <a:srgbClr val="FAC090"/>
                </a:solidFill>
              </a:rPr>
              <a:t> </a:t>
            </a:r>
          </a:p>
          <a:p>
            <a:pPr algn="ctr">
              <a:buSzPct val="100000"/>
            </a:pPr>
            <a:r>
              <a:rPr lang="en-US" altLang="en-US" sz="2600" b="1" dirty="0">
                <a:solidFill>
                  <a:srgbClr val="FAC090"/>
                </a:solidFill>
              </a:rPr>
              <a:t>rehabilitated </a:t>
            </a:r>
          </a:p>
          <a:p>
            <a:pPr algn="ctr">
              <a:buSzPct val="100000"/>
            </a:pPr>
            <a:r>
              <a:rPr lang="en-US" altLang="en-US" sz="2600" b="1" dirty="0">
                <a:solidFill>
                  <a:srgbClr val="FAC090"/>
                </a:solidFill>
              </a:rPr>
              <a:t>blocks</a:t>
            </a:r>
          </a:p>
        </p:txBody>
      </p:sp>
      <p:pic>
        <p:nvPicPr>
          <p:cNvPr id="6" name="Content Placeholder 3" descr="Logo_color_BI_slogan - Copy.png"/>
          <p:cNvPicPr>
            <a:picLocks noChangeAspect="1"/>
          </p:cNvPicPr>
          <p:nvPr/>
        </p:nvPicPr>
        <p:blipFill>
          <a:blip r:embed="rId4" cstate="print"/>
          <a:stretch>
            <a:fillRect/>
          </a:stretch>
        </p:blipFill>
        <p:spPr>
          <a:xfrm>
            <a:off x="3971346" y="0"/>
            <a:ext cx="3128210" cy="1863892"/>
          </a:xfrm>
          <a:prstGeom prst="rect">
            <a:avLst/>
          </a:prstGeom>
        </p:spPr>
      </p:pic>
    </p:spTree>
    <p:extLst>
      <p:ext uri="{BB962C8B-B14F-4D97-AF65-F5344CB8AC3E}">
        <p14:creationId xmlns="" xmlns:p14="http://schemas.microsoft.com/office/powerpoint/2010/main" val="2999479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755650" y="2924175"/>
            <a:ext cx="7920038" cy="938213"/>
          </a:xfrm>
          <a:prstGeom prst="rect">
            <a:avLst/>
          </a:prstGeom>
          <a:noFill/>
          <a:ln w="9525">
            <a:noFill/>
            <a:miter lim="800000"/>
            <a:headEnd/>
            <a:tailEnd/>
          </a:ln>
        </p:spPr>
        <p:txBody>
          <a:bodyPr>
            <a:spAutoFit/>
          </a:bodyPr>
          <a:lstStyle/>
          <a:p>
            <a:pPr algn="ctr" eaLnBrk="1" hangingPunct="1">
              <a:spcBef>
                <a:spcPct val="50000"/>
              </a:spcBef>
            </a:pPr>
            <a:endParaRPr lang="en-US" altLang="en-US" sz="2800" b="1"/>
          </a:p>
          <a:p>
            <a:pPr algn="ctr" eaLnBrk="1" hangingPunct="1">
              <a:spcBef>
                <a:spcPct val="50000"/>
              </a:spcBef>
            </a:pPr>
            <a:r>
              <a:rPr lang="en-US" altLang="en-US" sz="1800"/>
              <a:t>                                                                        </a:t>
            </a:r>
          </a:p>
        </p:txBody>
      </p:sp>
      <p:sp>
        <p:nvSpPr>
          <p:cNvPr id="12293" name="Text Box 13"/>
          <p:cNvSpPr txBox="1">
            <a:spLocks noChangeArrowheads="1"/>
          </p:cNvSpPr>
          <p:nvPr/>
        </p:nvSpPr>
        <p:spPr bwMode="auto">
          <a:xfrm>
            <a:off x="323528" y="1484786"/>
            <a:ext cx="8424936" cy="5570756"/>
          </a:xfrm>
          <a:prstGeom prst="rect">
            <a:avLst/>
          </a:prstGeom>
          <a:noFill/>
          <a:ln w="9525">
            <a:noFill/>
            <a:miter lim="800000"/>
            <a:headEnd/>
            <a:tailEnd/>
          </a:ln>
        </p:spPr>
        <p:txBody>
          <a:bodyPr>
            <a:spAutoFit/>
          </a:bodyPr>
          <a:lstStyle/>
          <a:p>
            <a:pPr algn="ctr" eaLnBrk="1" hangingPunct="1">
              <a:defRPr/>
            </a:pP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a:p>
            <a:pPr algn="ctr" eaLnBrk="1" hangingPunct="1">
              <a:defRPr/>
            </a:pPr>
            <a:endParaRPr lang="ro-RO" sz="3200" b="1" dirty="0">
              <a:ln w="18000">
                <a:solidFill>
                  <a:schemeClr val="accent2">
                    <a:satMod val="140000"/>
                  </a:schemeClr>
                </a:solidFill>
                <a:prstDash val="solid"/>
                <a:miter lim="800000"/>
              </a:ln>
              <a:solidFill>
                <a:schemeClr val="accent2"/>
              </a:solidFill>
              <a:effectLst>
                <a:outerShdw blurRad="38100" dist="38100" dir="2700000" algn="tl">
                  <a:srgbClr val="C0C0C0"/>
                </a:outerShdw>
              </a:effectLst>
              <a:cs typeface="+mn-cs"/>
            </a:endParaRPr>
          </a:p>
          <a:p>
            <a:pPr algn="ctr" eaLnBrk="1" hangingPunct="1">
              <a:defRPr/>
            </a:pPr>
            <a:endParaRPr lang="ro-RO"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a:p>
            <a:pPr algn="ctr" eaLnBrk="1" hangingPunct="1">
              <a:defRPr/>
            </a:pPr>
            <a:endParaRPr lang="ro-RO"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a:p>
            <a:pPr algn="ctr" eaLnBrk="1" hangingPunct="1">
              <a:defRPr/>
            </a:pPr>
            <a:r>
              <a:rPr lang="ro-RO"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rPr>
              <a:t>                     </a:t>
            </a:r>
          </a:p>
          <a:p>
            <a:pPr algn="ctr" eaLnBrk="1" hangingPunct="1">
              <a:defRPr/>
            </a:pPr>
            <a:endParaRPr lang="ro-RO"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a:p>
            <a:pPr algn="ctr" eaLnBrk="1" hangingPunct="1">
              <a:defRPr/>
            </a:pPr>
            <a:endParaRPr lang="ro-RO"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a:p>
            <a:pPr algn="ctr" eaLnBrk="1" hangingPunct="1">
              <a:defRPr/>
            </a:pPr>
            <a:endParaRPr lang="ro-RO"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a:p>
            <a:pPr algn="ctr" eaLnBrk="1" hangingPunct="1">
              <a:defRPr/>
            </a:pPr>
            <a:r>
              <a:rPr lang="ro-RO"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rPr>
              <a:t>                  </a:t>
            </a:r>
            <a:endParaRPr lang="en-US" sz="2600" b="1" dirty="0">
              <a:solidFill>
                <a:schemeClr val="accent2"/>
              </a:solidFill>
              <a:cs typeface="+mn-cs"/>
            </a:endParaRPr>
          </a:p>
          <a:p>
            <a:pPr algn="r" eaLnBrk="1" hangingPunct="1">
              <a:defRPr/>
            </a:pPr>
            <a:endParaRPr lang="en-GB" b="1" dirty="0">
              <a:solidFill>
                <a:schemeClr val="accent2"/>
              </a:solidFill>
              <a:effectLst>
                <a:outerShdw blurRad="38100" dist="38100" dir="2700000" algn="tl">
                  <a:srgbClr val="C0C0C0"/>
                </a:outerShdw>
              </a:effectLst>
              <a:cs typeface="+mn-cs"/>
            </a:endParaRPr>
          </a:p>
          <a:p>
            <a:pPr eaLnBrk="1" hangingPunct="1">
              <a:defRPr/>
            </a:pPr>
            <a:endParaRPr lang="en-GB" sz="1800" b="1" dirty="0">
              <a:solidFill>
                <a:schemeClr val="accent2"/>
              </a:solidFill>
              <a:effectLst>
                <a:outerShdw blurRad="38100" dist="38100" dir="2700000" algn="tl">
                  <a:srgbClr val="C0C0C0"/>
                </a:outerShdw>
              </a:effectLst>
              <a:cs typeface="+mn-cs"/>
            </a:endParaRPr>
          </a:p>
          <a:p>
            <a:pPr eaLnBrk="1" hangingPunct="1">
              <a:defRPr/>
            </a:pPr>
            <a:endParaRPr lang="en-GB" b="1" dirty="0">
              <a:solidFill>
                <a:schemeClr val="accent2"/>
              </a:solidFill>
              <a:effectLst>
                <a:outerShdw blurRad="38100" dist="38100" dir="2700000" algn="tl">
                  <a:srgbClr val="C0C0C0"/>
                </a:outerShdw>
              </a:effectLst>
              <a:cs typeface="+mn-cs"/>
            </a:endParaRPr>
          </a:p>
          <a:p>
            <a:pPr eaLnBrk="1" hangingPunct="1">
              <a:defRPr/>
            </a:pPr>
            <a:r>
              <a:rPr lang="en-GB" b="1" dirty="0">
                <a:solidFill>
                  <a:schemeClr val="accent2"/>
                </a:solidFill>
                <a:effectLst>
                  <a:outerShdw blurRad="38100" dist="38100" dir="2700000" algn="tl">
                    <a:srgbClr val="C0C0C0"/>
                  </a:outerShdw>
                </a:effectLst>
                <a:cs typeface="+mn-cs"/>
              </a:rPr>
              <a:t>                                                                              </a:t>
            </a:r>
            <a:endParaRPr lang="en-US" sz="2600" b="1" dirty="0">
              <a:solidFill>
                <a:schemeClr val="accent2"/>
              </a:solidFill>
              <a:cs typeface="+mn-cs"/>
            </a:endParaRPr>
          </a:p>
          <a:p>
            <a:pPr algn="ctr" eaLnBrk="1" hangingPunct="1">
              <a:defRPr/>
            </a:pPr>
            <a:endParaRPr lang="ro-RO" sz="1800" b="1" dirty="0">
              <a:solidFill>
                <a:schemeClr val="accent2"/>
              </a:solidFill>
              <a:cs typeface="+mn-cs"/>
            </a:endParaRPr>
          </a:p>
        </p:txBody>
      </p:sp>
      <p:sp>
        <p:nvSpPr>
          <p:cNvPr id="30724" name="TextBox 10"/>
          <p:cNvSpPr txBox="1">
            <a:spLocks noChangeArrowheads="1"/>
          </p:cNvSpPr>
          <p:nvPr/>
        </p:nvSpPr>
        <p:spPr bwMode="auto">
          <a:xfrm>
            <a:off x="468313" y="1052513"/>
            <a:ext cx="8496300" cy="738187"/>
          </a:xfrm>
          <a:prstGeom prst="rect">
            <a:avLst/>
          </a:prstGeom>
          <a:solidFill>
            <a:srgbClr val="FFFF00"/>
          </a:solidFill>
          <a:ln w="9525">
            <a:noFill/>
            <a:miter lim="800000"/>
            <a:headEnd/>
            <a:tailEnd/>
          </a:ln>
        </p:spPr>
        <p:txBody>
          <a:bodyPr>
            <a:spAutoFit/>
          </a:bodyPr>
          <a:lstStyle/>
          <a:p>
            <a:pPr eaLnBrk="1" hangingPunct="1"/>
            <a:r>
              <a:rPr lang="en-US" altLang="en-US" sz="2200" b="1">
                <a:solidFill>
                  <a:srgbClr val="0000CC"/>
                </a:solidFill>
              </a:rPr>
              <a:t>            BUCHAREST-ILFOV REGIONAL DEVELOPMENT AGENCY</a:t>
            </a:r>
          </a:p>
          <a:p>
            <a:pPr algn="ctr" eaLnBrk="1" hangingPunct="1"/>
            <a:r>
              <a:rPr lang="en-US" altLang="en-US">
                <a:solidFill>
                  <a:srgbClr val="0000CC"/>
                </a:solidFill>
              </a:rPr>
              <a:t>Intermediary Body for Regional Operational Programme</a:t>
            </a:r>
            <a:endParaRPr lang="ro-RO" altLang="en-US"/>
          </a:p>
        </p:txBody>
      </p:sp>
      <p:sp>
        <p:nvSpPr>
          <p:cNvPr id="30725" name="Rectangle 11"/>
          <p:cNvSpPr>
            <a:spLocks noChangeArrowheads="1"/>
          </p:cNvSpPr>
          <p:nvPr/>
        </p:nvSpPr>
        <p:spPr bwMode="auto">
          <a:xfrm>
            <a:off x="-396875" y="1700213"/>
            <a:ext cx="10009188" cy="4832350"/>
          </a:xfrm>
          <a:prstGeom prst="rect">
            <a:avLst/>
          </a:prstGeom>
          <a:noFill/>
          <a:ln w="9525">
            <a:noFill/>
            <a:miter lim="800000"/>
            <a:headEnd/>
            <a:tailEnd/>
          </a:ln>
        </p:spPr>
        <p:txBody>
          <a:bodyPr>
            <a:spAutoFit/>
          </a:bodyPr>
          <a:lstStyle/>
          <a:p>
            <a:pPr algn="ctr" eaLnBrk="1" hangingPunct="1"/>
            <a:endParaRPr lang="ro-RO" altLang="en-US" sz="2800" b="1">
              <a:solidFill>
                <a:srgbClr val="00B050"/>
              </a:solidFill>
            </a:endParaRPr>
          </a:p>
          <a:p>
            <a:pPr algn="ctr" eaLnBrk="1" hangingPunct="1"/>
            <a:r>
              <a:rPr lang="en-US" altLang="en-US" sz="2800" b="1">
                <a:solidFill>
                  <a:srgbClr val="00B050"/>
                </a:solidFill>
              </a:rPr>
              <a:t>THANK YOU FOR YOUR ATTENTION!</a:t>
            </a:r>
          </a:p>
          <a:p>
            <a:pPr algn="ctr" eaLnBrk="1" hangingPunct="1"/>
            <a:endParaRPr lang="ro-RO" altLang="en-US" sz="1600" b="1">
              <a:solidFill>
                <a:srgbClr val="0070C0"/>
              </a:solidFill>
            </a:endParaRPr>
          </a:p>
          <a:p>
            <a:pPr algn="ctr" eaLnBrk="1" hangingPunct="1"/>
            <a:endParaRPr lang="ro-RO" altLang="en-US" sz="1600" b="1">
              <a:solidFill>
                <a:srgbClr val="0070C0"/>
              </a:solidFill>
            </a:endParaRPr>
          </a:p>
          <a:p>
            <a:pPr algn="ctr" eaLnBrk="1" hangingPunct="1"/>
            <a:r>
              <a:rPr lang="en-US" altLang="en-US" b="1">
                <a:solidFill>
                  <a:srgbClr val="0070C0"/>
                </a:solidFill>
              </a:rPr>
              <a:t>163</a:t>
            </a:r>
            <a:r>
              <a:rPr lang="vi-VN" altLang="en-US" b="1">
                <a:solidFill>
                  <a:srgbClr val="0070C0"/>
                </a:solidFill>
              </a:rPr>
              <a:t> </a:t>
            </a:r>
            <a:r>
              <a:rPr lang="en-US" altLang="en-US" b="1">
                <a:solidFill>
                  <a:srgbClr val="0070C0"/>
                </a:solidFill>
              </a:rPr>
              <a:t>M. </a:t>
            </a:r>
            <a:r>
              <a:rPr lang="vi-VN" altLang="en-US" b="1">
                <a:solidFill>
                  <a:srgbClr val="0070C0"/>
                </a:solidFill>
              </a:rPr>
              <a:t>Eminescu</a:t>
            </a:r>
            <a:r>
              <a:rPr lang="en-US" altLang="en-US" b="1">
                <a:solidFill>
                  <a:srgbClr val="0070C0"/>
                </a:solidFill>
              </a:rPr>
              <a:t> Street,</a:t>
            </a:r>
            <a:r>
              <a:rPr lang="vi-VN" altLang="en-US" b="1">
                <a:solidFill>
                  <a:srgbClr val="0070C0"/>
                </a:solidFill>
              </a:rPr>
              <a:t> </a:t>
            </a:r>
            <a:r>
              <a:rPr lang="en-US" altLang="en-US" b="1">
                <a:solidFill>
                  <a:srgbClr val="0070C0"/>
                </a:solidFill>
              </a:rPr>
              <a:t>Bucharest, Romania</a:t>
            </a:r>
          </a:p>
          <a:p>
            <a:pPr algn="ctr" eaLnBrk="1" hangingPunct="1"/>
            <a:r>
              <a:rPr lang="en-US" altLang="en-US" b="1">
                <a:solidFill>
                  <a:srgbClr val="0070C0"/>
                </a:solidFill>
              </a:rPr>
              <a:t>Phone /Fax: +4 </a:t>
            </a:r>
            <a:r>
              <a:rPr lang="vi-VN" altLang="en-US" b="1">
                <a:solidFill>
                  <a:srgbClr val="0070C0"/>
                </a:solidFill>
              </a:rPr>
              <a:t>021</a:t>
            </a:r>
            <a:r>
              <a:rPr lang="en-US" altLang="en-US" b="1">
                <a:solidFill>
                  <a:srgbClr val="0070C0"/>
                </a:solidFill>
              </a:rPr>
              <a:t>.</a:t>
            </a:r>
            <a:r>
              <a:rPr lang="vi-VN" altLang="en-US" b="1">
                <a:solidFill>
                  <a:srgbClr val="0070C0"/>
                </a:solidFill>
              </a:rPr>
              <a:t>315</a:t>
            </a:r>
            <a:r>
              <a:rPr lang="en-US" altLang="en-US" b="1">
                <a:solidFill>
                  <a:srgbClr val="0070C0"/>
                </a:solidFill>
              </a:rPr>
              <a:t>.</a:t>
            </a:r>
            <a:r>
              <a:rPr lang="vi-VN" altLang="en-US" b="1">
                <a:solidFill>
                  <a:srgbClr val="0070C0"/>
                </a:solidFill>
              </a:rPr>
              <a:t>96</a:t>
            </a:r>
            <a:r>
              <a:rPr lang="en-US" altLang="en-US" b="1">
                <a:solidFill>
                  <a:srgbClr val="0070C0"/>
                </a:solidFill>
              </a:rPr>
              <a:t>.</a:t>
            </a:r>
            <a:r>
              <a:rPr lang="vi-VN" altLang="en-US" b="1">
                <a:solidFill>
                  <a:srgbClr val="0070C0"/>
                </a:solidFill>
              </a:rPr>
              <a:t>59; </a:t>
            </a:r>
            <a:r>
              <a:rPr lang="en-US" altLang="en-US" b="1">
                <a:solidFill>
                  <a:srgbClr val="0070C0"/>
                </a:solidFill>
              </a:rPr>
              <a:t>+4021.</a:t>
            </a:r>
            <a:r>
              <a:rPr lang="vi-VN" altLang="en-US" b="1">
                <a:solidFill>
                  <a:srgbClr val="0070C0"/>
                </a:solidFill>
              </a:rPr>
              <a:t>315</a:t>
            </a:r>
            <a:r>
              <a:rPr lang="en-US" altLang="en-US" b="1">
                <a:solidFill>
                  <a:srgbClr val="0070C0"/>
                </a:solidFill>
              </a:rPr>
              <a:t>.</a:t>
            </a:r>
            <a:r>
              <a:rPr lang="vi-VN" altLang="en-US" b="1">
                <a:solidFill>
                  <a:srgbClr val="0070C0"/>
                </a:solidFill>
              </a:rPr>
              <a:t>96</a:t>
            </a:r>
            <a:r>
              <a:rPr lang="en-US" altLang="en-US" b="1">
                <a:solidFill>
                  <a:srgbClr val="0070C0"/>
                </a:solidFill>
              </a:rPr>
              <a:t>.</a:t>
            </a:r>
            <a:r>
              <a:rPr lang="vi-VN" altLang="en-US" b="1">
                <a:solidFill>
                  <a:srgbClr val="0070C0"/>
                </a:solidFill>
              </a:rPr>
              <a:t>65 </a:t>
            </a:r>
            <a:endParaRPr lang="en-US" altLang="en-US" b="1">
              <a:solidFill>
                <a:srgbClr val="0070C0"/>
              </a:solidFill>
            </a:endParaRPr>
          </a:p>
          <a:p>
            <a:pPr algn="ctr" eaLnBrk="1" hangingPunct="1"/>
            <a:r>
              <a:rPr lang="en-US" altLang="en-US" b="1">
                <a:solidFill>
                  <a:srgbClr val="0070C0"/>
                </a:solidFill>
              </a:rPr>
              <a:t>Phone helpdesk: + 4021.</a:t>
            </a:r>
            <a:r>
              <a:rPr lang="vi-VN" altLang="en-US" b="1">
                <a:solidFill>
                  <a:srgbClr val="0070C0"/>
                </a:solidFill>
              </a:rPr>
              <a:t>313</a:t>
            </a:r>
            <a:r>
              <a:rPr lang="en-US" altLang="en-US" b="1">
                <a:solidFill>
                  <a:srgbClr val="0070C0"/>
                </a:solidFill>
              </a:rPr>
              <a:t>.</a:t>
            </a:r>
            <a:r>
              <a:rPr lang="vi-VN" altLang="en-US" b="1">
                <a:solidFill>
                  <a:srgbClr val="0070C0"/>
                </a:solidFill>
              </a:rPr>
              <a:t>80</a:t>
            </a:r>
            <a:r>
              <a:rPr lang="en-US" altLang="en-US" b="1">
                <a:solidFill>
                  <a:srgbClr val="0070C0"/>
                </a:solidFill>
              </a:rPr>
              <a:t>.</a:t>
            </a:r>
            <a:r>
              <a:rPr lang="vi-VN" altLang="en-US" b="1">
                <a:solidFill>
                  <a:srgbClr val="0070C0"/>
                </a:solidFill>
              </a:rPr>
              <a:t>99 </a:t>
            </a:r>
            <a:endParaRPr lang="en-US" altLang="en-US" b="1">
              <a:solidFill>
                <a:srgbClr val="0070C0"/>
              </a:solidFill>
            </a:endParaRPr>
          </a:p>
          <a:p>
            <a:pPr algn="ctr" eaLnBrk="1" hangingPunct="1"/>
            <a:r>
              <a:rPr lang="vi-VN" altLang="en-US" b="1">
                <a:solidFill>
                  <a:srgbClr val="0070C0"/>
                </a:solidFill>
              </a:rPr>
              <a:t>Email: </a:t>
            </a:r>
            <a:r>
              <a:rPr lang="ro-RO" altLang="en-US" b="1">
                <a:solidFill>
                  <a:srgbClr val="00B050"/>
                </a:solidFill>
              </a:rPr>
              <a:t>helpdesk</a:t>
            </a:r>
            <a:r>
              <a:rPr lang="ro-RO" altLang="en-US" b="1">
                <a:solidFill>
                  <a:srgbClr val="00B050"/>
                </a:solidFill>
                <a:hlinkClick r:id="rId3"/>
              </a:rPr>
              <a:t>@adrbi.ro</a:t>
            </a:r>
            <a:r>
              <a:rPr lang="ro-RO" altLang="en-US" b="1">
                <a:solidFill>
                  <a:srgbClr val="00B050"/>
                </a:solidFill>
              </a:rPr>
              <a:t>   </a:t>
            </a:r>
          </a:p>
          <a:p>
            <a:pPr algn="ctr" eaLnBrk="1" hangingPunct="1"/>
            <a:endParaRPr lang="ro-RO" altLang="en-US" sz="1600" b="1">
              <a:solidFill>
                <a:srgbClr val="00B050"/>
              </a:solidFill>
            </a:endParaRPr>
          </a:p>
          <a:p>
            <a:pPr algn="ctr" eaLnBrk="1" hangingPunct="1"/>
            <a:endParaRPr lang="ro-RO" altLang="en-US" sz="1600" b="1">
              <a:solidFill>
                <a:srgbClr val="00B050"/>
              </a:solidFill>
            </a:endParaRPr>
          </a:p>
          <a:p>
            <a:pPr algn="ctr" eaLnBrk="1" hangingPunct="1"/>
            <a:endParaRPr lang="ro-RO" altLang="en-US" sz="1600" b="1">
              <a:solidFill>
                <a:srgbClr val="00B050"/>
              </a:solidFill>
            </a:endParaRPr>
          </a:p>
          <a:p>
            <a:pPr algn="ctr" eaLnBrk="1" hangingPunct="1"/>
            <a:endParaRPr lang="en-US" altLang="en-US" sz="1600" b="1">
              <a:solidFill>
                <a:srgbClr val="00B050"/>
              </a:solidFill>
            </a:endParaRPr>
          </a:p>
          <a:p>
            <a:pPr algn="ctr" eaLnBrk="1" hangingPunct="1"/>
            <a:endParaRPr lang="en-US" altLang="en-US" sz="1600" b="1">
              <a:solidFill>
                <a:srgbClr val="00B050"/>
              </a:solidFill>
            </a:endParaRPr>
          </a:p>
          <a:p>
            <a:pPr algn="ctr" eaLnBrk="1" hangingPunct="1"/>
            <a:r>
              <a:rPr lang="en-US" altLang="en-US" b="1">
                <a:solidFill>
                  <a:srgbClr val="0070C0"/>
                </a:solidFill>
              </a:rPr>
              <a:t>            </a:t>
            </a:r>
          </a:p>
          <a:p>
            <a:pPr algn="ctr" eaLnBrk="1" hangingPunct="1"/>
            <a:endParaRPr lang="en-US" altLang="en-US" b="1">
              <a:solidFill>
                <a:srgbClr val="0070C0"/>
              </a:solidFill>
            </a:endParaRPr>
          </a:p>
          <a:p>
            <a:pPr algn="ctr" eaLnBrk="1" hangingPunct="1"/>
            <a:endParaRPr lang="ro-RO" altLang="en-US" b="1">
              <a:solidFill>
                <a:srgbClr val="0070C0"/>
              </a:solidFill>
            </a:endParaRPr>
          </a:p>
        </p:txBody>
      </p:sp>
      <p:pic>
        <p:nvPicPr>
          <p:cNvPr id="30726" name="Picture 2" descr="http://d11fdyfhxcs9cr.cloudfront.net/templates/273892/myimages/facebook_icon.png"/>
          <p:cNvPicPr>
            <a:picLocks noChangeAspect="1" noChangeArrowheads="1"/>
          </p:cNvPicPr>
          <p:nvPr/>
        </p:nvPicPr>
        <p:blipFill>
          <a:blip r:embed="rId4" cstate="print"/>
          <a:srcRect/>
          <a:stretch>
            <a:fillRect/>
          </a:stretch>
        </p:blipFill>
        <p:spPr bwMode="auto">
          <a:xfrm>
            <a:off x="1835150" y="4581525"/>
            <a:ext cx="642938" cy="642938"/>
          </a:xfrm>
          <a:prstGeom prst="rect">
            <a:avLst/>
          </a:prstGeom>
          <a:noFill/>
          <a:ln w="9525">
            <a:noFill/>
            <a:miter lim="800000"/>
            <a:headEnd/>
            <a:tailEnd/>
          </a:ln>
        </p:spPr>
      </p:pic>
      <p:pic>
        <p:nvPicPr>
          <p:cNvPr id="30727" name="Picture 20" descr="Sigla cu denumire"/>
          <p:cNvPicPr>
            <a:picLocks noChangeAspect="1" noChangeArrowheads="1"/>
          </p:cNvPicPr>
          <p:nvPr/>
        </p:nvPicPr>
        <p:blipFill>
          <a:blip r:embed="rId5" cstate="print"/>
          <a:srcRect/>
          <a:stretch>
            <a:fillRect/>
          </a:stretch>
        </p:blipFill>
        <p:spPr bwMode="auto">
          <a:xfrm>
            <a:off x="3851275" y="5013325"/>
            <a:ext cx="1219200" cy="1354138"/>
          </a:xfrm>
          <a:prstGeom prst="rect">
            <a:avLst/>
          </a:prstGeom>
          <a:noFill/>
          <a:ln w="9525">
            <a:noFill/>
            <a:miter lim="800000"/>
            <a:headEnd/>
            <a:tailEnd/>
          </a:ln>
        </p:spPr>
      </p:pic>
      <p:sp>
        <p:nvSpPr>
          <p:cNvPr id="30728" name="Rectangle 14"/>
          <p:cNvSpPr>
            <a:spLocks noChangeArrowheads="1"/>
          </p:cNvSpPr>
          <p:nvPr/>
        </p:nvSpPr>
        <p:spPr bwMode="auto">
          <a:xfrm>
            <a:off x="2700338" y="4652963"/>
            <a:ext cx="5272087" cy="461962"/>
          </a:xfrm>
          <a:prstGeom prst="rect">
            <a:avLst/>
          </a:prstGeom>
          <a:noFill/>
          <a:ln w="9525">
            <a:noFill/>
            <a:miter lim="800000"/>
            <a:headEnd/>
            <a:tailEnd/>
          </a:ln>
        </p:spPr>
        <p:txBody>
          <a:bodyPr>
            <a:spAutoFit/>
          </a:bodyPr>
          <a:lstStyle/>
          <a:p>
            <a:pPr eaLnBrk="1" hangingPunct="1"/>
            <a:r>
              <a:rPr lang="en-US" altLang="en-US" sz="2400" b="1">
                <a:solidFill>
                  <a:srgbClr val="0070C0"/>
                </a:solidFill>
              </a:rPr>
              <a:t>www.facebook.com/adrbi</a:t>
            </a:r>
            <a:endParaRPr lang="en-US" altLang="ro-RO" sz="1800"/>
          </a:p>
        </p:txBody>
      </p:sp>
      <p:pic>
        <p:nvPicPr>
          <p:cNvPr id="30729" name="Picture 9" descr="header regio 2018.jpg"/>
          <p:cNvPicPr>
            <a:picLocks noChangeAspect="1"/>
          </p:cNvPicPr>
          <p:nvPr/>
        </p:nvPicPr>
        <p:blipFill>
          <a:blip r:embed="rId6" cstate="print"/>
          <a:srcRect/>
          <a:stretch>
            <a:fillRect/>
          </a:stretch>
        </p:blipFill>
        <p:spPr bwMode="auto">
          <a:xfrm>
            <a:off x="107950" y="0"/>
            <a:ext cx="8880475" cy="1039813"/>
          </a:xfrm>
          <a:prstGeom prst="rect">
            <a:avLst/>
          </a:prstGeom>
          <a:noFill/>
          <a:ln w="9525">
            <a:noFill/>
            <a:miter lim="800000"/>
            <a:headEnd/>
            <a:tailEnd/>
          </a:ln>
        </p:spPr>
      </p:pic>
      <p:pic>
        <p:nvPicPr>
          <p:cNvPr id="30730" name="Picture 14" descr="banda regio 2018 cu siteuri.jpg"/>
          <p:cNvPicPr>
            <a:picLocks noChangeAspect="1"/>
          </p:cNvPicPr>
          <p:nvPr/>
        </p:nvPicPr>
        <p:blipFill>
          <a:blip r:embed="rId7" cstate="print"/>
          <a:srcRect/>
          <a:stretch>
            <a:fillRect/>
          </a:stretch>
        </p:blipFill>
        <p:spPr bwMode="auto">
          <a:xfrm>
            <a:off x="0" y="6364288"/>
            <a:ext cx="9144000" cy="49371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4761497" cy="2659748"/>
          </a:xfrm>
        </p:spPr>
        <p:txBody>
          <a:bodyPr>
            <a:normAutofit/>
          </a:bodyPr>
          <a:lstStyle/>
          <a:p>
            <a:pPr marL="342900" indent="-342900">
              <a:buFont typeface="Wingdings" panose="05000000000000000000" pitchFamily="2" charset="2"/>
              <a:buChar char="§"/>
              <a:defRPr/>
            </a:pPr>
            <a:r>
              <a:rPr lang="en-US" sz="2400" dirty="0" smtClean="0">
                <a:solidFill>
                  <a:srgbClr val="0000CC"/>
                </a:solidFill>
              </a:rPr>
              <a:t>1999 – founded as non-profit NGO for public utility</a:t>
            </a:r>
          </a:p>
          <a:p>
            <a:pPr marL="342900" indent="-342900">
              <a:buFont typeface="Wingdings" panose="05000000000000000000" pitchFamily="2" charset="2"/>
              <a:buChar char="§"/>
              <a:defRPr/>
            </a:pPr>
            <a:r>
              <a:rPr lang="en-US" sz="2400" dirty="0" smtClean="0">
                <a:solidFill>
                  <a:srgbClr val="0000CC"/>
                </a:solidFill>
              </a:rPr>
              <a:t>2004 – up date regional development</a:t>
            </a:r>
            <a:r>
              <a:rPr lang="ro-RO" sz="2400" dirty="0" smtClean="0">
                <a:solidFill>
                  <a:srgbClr val="0000CC"/>
                </a:solidFill>
              </a:rPr>
              <a:t> </a:t>
            </a:r>
            <a:r>
              <a:rPr lang="en-US" sz="2400" dirty="0" smtClean="0">
                <a:solidFill>
                  <a:srgbClr val="0000CC"/>
                </a:solidFill>
              </a:rPr>
              <a:t>law</a:t>
            </a:r>
          </a:p>
          <a:p>
            <a:pPr marL="342900" indent="-342900">
              <a:buFont typeface="Wingdings" panose="05000000000000000000" pitchFamily="2" charset="2"/>
              <a:buChar char="§"/>
              <a:defRPr/>
            </a:pPr>
            <a:r>
              <a:rPr lang="en-US" sz="2400" dirty="0" smtClean="0">
                <a:solidFill>
                  <a:srgbClr val="0000CC"/>
                </a:solidFill>
              </a:rPr>
              <a:t>2007-2020 –  intermediate body for R</a:t>
            </a:r>
            <a:r>
              <a:rPr lang="ro-RO" sz="2400" dirty="0" smtClean="0">
                <a:solidFill>
                  <a:srgbClr val="0000CC"/>
                </a:solidFill>
              </a:rPr>
              <a:t>EGIO</a:t>
            </a:r>
            <a:endParaRPr lang="en-US" sz="2400" dirty="0" smtClean="0">
              <a:solidFill>
                <a:srgbClr val="0000CC"/>
              </a:solidFill>
            </a:endParaRPr>
          </a:p>
          <a:p>
            <a:pPr marL="342900" indent="-342900">
              <a:buFont typeface="Wingdings" panose="05000000000000000000" pitchFamily="2" charset="2"/>
              <a:buChar char="§"/>
              <a:defRPr/>
            </a:pPr>
            <a:endParaRPr lang="en-US" sz="2000" dirty="0" smtClean="0">
              <a:solidFill>
                <a:srgbClr val="0000CC"/>
              </a:solidFill>
            </a:endParaRPr>
          </a:p>
          <a:p>
            <a:pPr marL="342900" indent="-342900">
              <a:buFont typeface="Wingdings" panose="05000000000000000000" pitchFamily="2" charset="2"/>
              <a:buChar char="§"/>
              <a:defRPr/>
            </a:pPr>
            <a:endParaRPr lang="en-US" sz="2000" dirty="0" smtClean="0">
              <a:solidFill>
                <a:srgbClr val="0000CC"/>
              </a:solidFill>
            </a:endParaRPr>
          </a:p>
          <a:p>
            <a:pPr marL="342900" indent="-342900">
              <a:buFont typeface="Wingdings" panose="05000000000000000000" pitchFamily="2" charset="2"/>
              <a:buChar char="§"/>
              <a:defRPr/>
            </a:pPr>
            <a:endParaRPr lang="en-US" sz="2000" dirty="0" smtClean="0">
              <a:solidFill>
                <a:srgbClr val="0000CC"/>
              </a:solidFill>
            </a:endParaRPr>
          </a:p>
          <a:p>
            <a:pPr marL="342900" indent="-342900">
              <a:buFont typeface="Wingdings" panose="05000000000000000000" pitchFamily="2" charset="2"/>
              <a:buChar char="§"/>
              <a:defRPr/>
            </a:pPr>
            <a:endParaRPr lang="en-GB" dirty="0"/>
          </a:p>
        </p:txBody>
      </p:sp>
      <p:sp>
        <p:nvSpPr>
          <p:cNvPr id="5" name="TextBox 4"/>
          <p:cNvSpPr txBox="1"/>
          <p:nvPr/>
        </p:nvSpPr>
        <p:spPr>
          <a:xfrm>
            <a:off x="3676851" y="0"/>
            <a:ext cx="5467149" cy="1231106"/>
          </a:xfrm>
          <a:prstGeom prst="rect">
            <a:avLst/>
          </a:prstGeom>
          <a:noFill/>
        </p:spPr>
        <p:txBody>
          <a:bodyPr wrap="square" rtlCol="0">
            <a:spAutoFit/>
          </a:bodyPr>
          <a:lstStyle/>
          <a:p>
            <a:r>
              <a:rPr lang="en-US" sz="2800" b="1" dirty="0" smtClean="0">
                <a:latin typeface="Trebuchet MS" pitchFamily="34" charset="0"/>
                <a:cs typeface="Arial" pitchFamily="34" charset="0"/>
              </a:rPr>
              <a:t>BIRDA – Bucharest-Ilfov Regional Development Agency</a:t>
            </a:r>
            <a:endParaRPr lang="ro-RO" sz="2800" dirty="0" smtClean="0">
              <a:latin typeface="Trebuchet MS" pitchFamily="34" charset="0"/>
              <a:cs typeface="Arial" pitchFamily="34" charset="0"/>
            </a:endParaRPr>
          </a:p>
          <a:p>
            <a:endParaRPr lang="ro-RO" dirty="0"/>
          </a:p>
        </p:txBody>
      </p:sp>
      <p:pic>
        <p:nvPicPr>
          <p:cNvPr id="6" name="Picture 9" descr="sediu adrbi 30 11 2011.jpg"/>
          <p:cNvPicPr>
            <a:picLocks noChangeAspect="1"/>
          </p:cNvPicPr>
          <p:nvPr/>
        </p:nvPicPr>
        <p:blipFill>
          <a:blip r:embed="rId3" cstate="print"/>
          <a:srcRect/>
          <a:stretch>
            <a:fillRect/>
          </a:stretch>
        </p:blipFill>
        <p:spPr bwMode="auto">
          <a:xfrm>
            <a:off x="5409398" y="1504984"/>
            <a:ext cx="3599847" cy="2636109"/>
          </a:xfrm>
          <a:prstGeom prst="rect">
            <a:avLst/>
          </a:prstGeom>
          <a:noFill/>
          <a:ln w="9525">
            <a:noFill/>
            <a:miter lim="800000"/>
            <a:headEnd/>
            <a:tailEnd/>
          </a:ln>
        </p:spPr>
      </p:pic>
      <p:sp>
        <p:nvSpPr>
          <p:cNvPr id="7" name="Text Box 17"/>
          <p:cNvSpPr txBox="1">
            <a:spLocks noChangeArrowheads="1"/>
          </p:cNvSpPr>
          <p:nvPr/>
        </p:nvSpPr>
        <p:spPr bwMode="auto">
          <a:xfrm>
            <a:off x="5794408" y="4149725"/>
            <a:ext cx="3349592" cy="307777"/>
          </a:xfrm>
          <a:prstGeom prst="rect">
            <a:avLst/>
          </a:prstGeom>
          <a:noFill/>
          <a:ln w="9525">
            <a:noFill/>
            <a:miter lim="800000"/>
            <a:headEnd/>
            <a:tailEnd/>
          </a:ln>
        </p:spPr>
        <p:txBody>
          <a:bodyPr wrap="square">
            <a:spAutoFit/>
          </a:bodyPr>
          <a:lstStyle/>
          <a:p>
            <a:pPr eaLnBrk="1" hangingPunct="1"/>
            <a:r>
              <a:rPr lang="ro-RO" altLang="en-US" sz="1400" b="1" dirty="0"/>
              <a:t>163 </a:t>
            </a:r>
            <a:r>
              <a:rPr lang="en-US" altLang="en-US" sz="1400" b="1" dirty="0"/>
              <a:t>Mihai </a:t>
            </a:r>
            <a:r>
              <a:rPr lang="en-US" altLang="en-US" sz="1400" b="1" dirty="0" err="1"/>
              <a:t>Eminescu</a:t>
            </a:r>
            <a:r>
              <a:rPr lang="en-US" altLang="en-US" sz="1400" b="1" dirty="0"/>
              <a:t> </a:t>
            </a:r>
            <a:r>
              <a:rPr lang="ro-RO" altLang="en-US" sz="1400" b="1" dirty="0"/>
              <a:t>Street</a:t>
            </a:r>
            <a:r>
              <a:rPr lang="en-US" altLang="en-US" sz="1400" b="1" dirty="0"/>
              <a:t>, </a:t>
            </a:r>
            <a:r>
              <a:rPr lang="ro-RO" altLang="en-US" sz="1400" b="1" dirty="0"/>
              <a:t>Bucharest</a:t>
            </a:r>
            <a:endParaRPr lang="en-US" altLang="en-US" sz="1400" dirty="0"/>
          </a:p>
        </p:txBody>
      </p:sp>
      <p:sp>
        <p:nvSpPr>
          <p:cNvPr id="8" name="TextBox 7"/>
          <p:cNvSpPr txBox="1"/>
          <p:nvPr/>
        </p:nvSpPr>
        <p:spPr>
          <a:xfrm>
            <a:off x="664143" y="4658627"/>
            <a:ext cx="7828341" cy="1200329"/>
          </a:xfrm>
          <a:prstGeom prst="rect">
            <a:avLst/>
          </a:prstGeom>
          <a:noFill/>
        </p:spPr>
        <p:txBody>
          <a:bodyPr wrap="square" rtlCol="0">
            <a:spAutoFit/>
          </a:bodyPr>
          <a:lstStyle/>
          <a:p>
            <a:r>
              <a:rPr lang="en-US" altLang="en-US" sz="2400" dirty="0" smtClean="0">
                <a:solidFill>
                  <a:srgbClr val="0000CC"/>
                </a:solidFill>
              </a:rPr>
              <a:t>BIRDA provides specific services to the local public administration as well as to the private sector for the development of the Bucharest-Ilfov Region</a:t>
            </a:r>
            <a:endParaRPr lang="ro-RO" sz="2400" dirty="0"/>
          </a:p>
        </p:txBody>
      </p:sp>
      <p:pic>
        <p:nvPicPr>
          <p:cNvPr id="9" name="Picture 14" descr="banda regio 2018 cu siteuri.jpg"/>
          <p:cNvPicPr>
            <a:picLocks noChangeAspect="1"/>
          </p:cNvPicPr>
          <p:nvPr/>
        </p:nvPicPr>
        <p:blipFill>
          <a:blip r:embed="rId4" cstate="print"/>
          <a:srcRect/>
          <a:stretch>
            <a:fillRect/>
          </a:stretch>
        </p:blipFill>
        <p:spPr bwMode="auto">
          <a:xfrm>
            <a:off x="0" y="6364288"/>
            <a:ext cx="9144000" cy="493712"/>
          </a:xfrm>
          <a:prstGeom prst="rect">
            <a:avLst/>
          </a:prstGeom>
          <a:noFill/>
          <a:ln w="9525">
            <a:noFill/>
            <a:miter lim="800000"/>
            <a:headEnd/>
            <a:tailEnd/>
          </a:ln>
        </p:spPr>
      </p:pic>
    </p:spTree>
    <p:extLst>
      <p:ext uri="{BB962C8B-B14F-4D97-AF65-F5344CB8AC3E}">
        <p14:creationId xmlns="" xmlns:p14="http://schemas.microsoft.com/office/powerpoint/2010/main" val="9597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53769" y="178946"/>
            <a:ext cx="5290231" cy="523220"/>
          </a:xfrm>
          <a:prstGeom prst="rect">
            <a:avLst/>
          </a:prstGeom>
        </p:spPr>
        <p:txBody>
          <a:bodyPr wrap="none">
            <a:spAutoFit/>
          </a:bodyPr>
          <a:lstStyle/>
          <a:p>
            <a:r>
              <a:rPr lang="en-US" sz="2800" b="1" dirty="0" smtClean="0">
                <a:latin typeface="Trebuchet MS" pitchFamily="34" charset="0"/>
                <a:cs typeface="Times New Roman" pitchFamily="18" charset="0"/>
              </a:rPr>
              <a:t> Regional development system</a:t>
            </a:r>
            <a:endParaRPr lang="ro-RO" sz="2800" dirty="0"/>
          </a:p>
        </p:txBody>
      </p:sp>
      <p:pic>
        <p:nvPicPr>
          <p:cNvPr id="5" name="Picture 10" descr="Regiuni_de_dezvoltare.svg.png"/>
          <p:cNvPicPr>
            <a:picLocks noGrp="1" noChangeAspect="1"/>
          </p:cNvPicPr>
          <p:nvPr>
            <p:ph idx="1"/>
          </p:nvPr>
        </p:nvPicPr>
        <p:blipFill>
          <a:blip r:embed="rId3" cstate="print"/>
          <a:srcRect/>
          <a:stretch>
            <a:fillRect/>
          </a:stretch>
        </p:blipFill>
        <p:spPr bwMode="auto">
          <a:xfrm>
            <a:off x="379259" y="1955387"/>
            <a:ext cx="4423907" cy="3357758"/>
          </a:xfrm>
          <a:prstGeom prst="rect">
            <a:avLst/>
          </a:prstGeom>
          <a:noFill/>
          <a:ln w="9525">
            <a:noFill/>
            <a:miter lim="800000"/>
            <a:headEnd/>
            <a:tailEnd/>
          </a:ln>
        </p:spPr>
      </p:pic>
      <p:sp>
        <p:nvSpPr>
          <p:cNvPr id="6" name="Rectangle 5"/>
          <p:cNvSpPr/>
          <p:nvPr/>
        </p:nvSpPr>
        <p:spPr>
          <a:xfrm>
            <a:off x="4403558" y="1542796"/>
            <a:ext cx="4572000" cy="4431983"/>
          </a:xfrm>
          <a:prstGeom prst="rect">
            <a:avLst/>
          </a:prstGeom>
        </p:spPr>
        <p:txBody>
          <a:bodyPr>
            <a:spAutoFit/>
          </a:bodyPr>
          <a:lstStyle/>
          <a:p>
            <a:pPr algn="ctr"/>
            <a:r>
              <a:rPr lang="en-US" altLang="en-US" sz="2400" b="1" dirty="0" smtClean="0">
                <a:solidFill>
                  <a:srgbClr val="0000CC"/>
                </a:solidFill>
              </a:rPr>
              <a:t>ROMANIA - 8 NUTS 2 regions for socio-economic development</a:t>
            </a:r>
          </a:p>
          <a:p>
            <a:pPr algn="ctr"/>
            <a:r>
              <a:rPr lang="en-US" altLang="en-US" sz="2400" b="1" dirty="0" smtClean="0">
                <a:solidFill>
                  <a:srgbClr val="0000CC"/>
                </a:solidFill>
              </a:rPr>
              <a:t>Law nr. 315 / 2004</a:t>
            </a:r>
          </a:p>
          <a:p>
            <a:pPr algn="ctr"/>
            <a:endParaRPr lang="en-US" altLang="en-US" sz="2400" b="1" dirty="0" smtClean="0">
              <a:solidFill>
                <a:srgbClr val="0000CC"/>
              </a:solidFill>
            </a:endParaRPr>
          </a:p>
          <a:p>
            <a:pPr algn="ctr"/>
            <a:r>
              <a:rPr lang="en-US" altLang="en-US" sz="2400" b="1" dirty="0" smtClean="0">
                <a:solidFill>
                  <a:srgbClr val="0000CC"/>
                </a:solidFill>
              </a:rPr>
              <a:t>Following</a:t>
            </a:r>
            <a:r>
              <a:rPr lang="ro-RO" altLang="en-US" sz="2400" b="1" dirty="0" smtClean="0">
                <a:solidFill>
                  <a:srgbClr val="0000CC"/>
                </a:solidFill>
              </a:rPr>
              <a:t> the principles of EU regional development and cohesion policy</a:t>
            </a:r>
            <a:endParaRPr lang="en-US" altLang="en-US" sz="2400" b="1" dirty="0" smtClean="0">
              <a:solidFill>
                <a:srgbClr val="0000CC"/>
              </a:solidFill>
            </a:endParaRPr>
          </a:p>
          <a:p>
            <a:pPr algn="ctr"/>
            <a:endParaRPr lang="en-US" altLang="en-US" sz="2400" b="1" dirty="0" smtClean="0">
              <a:solidFill>
                <a:srgbClr val="0000CC"/>
              </a:solidFill>
            </a:endParaRPr>
          </a:p>
          <a:p>
            <a:pPr algn="ctr"/>
            <a:r>
              <a:rPr lang="en-US" altLang="en-US" sz="2400" b="1" dirty="0" smtClean="0">
                <a:solidFill>
                  <a:srgbClr val="0000CC"/>
                </a:solidFill>
              </a:rPr>
              <a:t>CDRBI – decisional body</a:t>
            </a:r>
          </a:p>
          <a:p>
            <a:pPr algn="ctr"/>
            <a:endParaRPr lang="en-US" altLang="en-US" sz="2400" b="1" dirty="0" smtClean="0">
              <a:solidFill>
                <a:srgbClr val="0000CC"/>
              </a:solidFill>
            </a:endParaRPr>
          </a:p>
          <a:p>
            <a:pPr algn="ctr"/>
            <a:r>
              <a:rPr lang="en-US" altLang="en-US" sz="2400" b="1" dirty="0" smtClean="0">
                <a:solidFill>
                  <a:srgbClr val="0000CC"/>
                </a:solidFill>
              </a:rPr>
              <a:t>BIRDA – executive body</a:t>
            </a:r>
          </a:p>
          <a:p>
            <a:pPr algn="ctr"/>
            <a:endParaRPr lang="en-GB" altLang="en-US" b="1" dirty="0">
              <a:solidFill>
                <a:srgbClr val="0000CC"/>
              </a:solidFill>
            </a:endParaRPr>
          </a:p>
        </p:txBody>
      </p:sp>
      <p:pic>
        <p:nvPicPr>
          <p:cNvPr id="7" name="Picture 14" descr="banda regio 2018 cu siteuri.jpg"/>
          <p:cNvPicPr>
            <a:picLocks noChangeAspect="1"/>
          </p:cNvPicPr>
          <p:nvPr/>
        </p:nvPicPr>
        <p:blipFill>
          <a:blip r:embed="rId4" cstate="print"/>
          <a:srcRect/>
          <a:stretch>
            <a:fillRect/>
          </a:stretch>
        </p:blipFill>
        <p:spPr bwMode="auto">
          <a:xfrm>
            <a:off x="0" y="6364288"/>
            <a:ext cx="9144000" cy="493712"/>
          </a:xfrm>
          <a:prstGeom prst="rect">
            <a:avLst/>
          </a:prstGeom>
          <a:noFill/>
          <a:ln w="9525">
            <a:noFill/>
            <a:miter lim="800000"/>
            <a:headEnd/>
            <a:tailEnd/>
          </a:ln>
        </p:spPr>
      </p:pic>
    </p:spTree>
    <p:extLst>
      <p:ext uri="{BB962C8B-B14F-4D97-AF65-F5344CB8AC3E}">
        <p14:creationId xmlns="" xmlns:p14="http://schemas.microsoft.com/office/powerpoint/2010/main" val="9597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14" descr="banda regio 2018 cu siteuri.jpg"/>
          <p:cNvPicPr>
            <a:picLocks noChangeAspect="1"/>
          </p:cNvPicPr>
          <p:nvPr/>
        </p:nvPicPr>
        <p:blipFill>
          <a:blip r:embed="rId3" cstate="print"/>
          <a:srcRect/>
          <a:stretch>
            <a:fillRect/>
          </a:stretch>
        </p:blipFill>
        <p:spPr bwMode="auto">
          <a:xfrm>
            <a:off x="0" y="6364288"/>
            <a:ext cx="9144000" cy="493712"/>
          </a:xfrm>
          <a:prstGeom prst="rect">
            <a:avLst/>
          </a:prstGeom>
          <a:noFill/>
          <a:ln w="9525">
            <a:noFill/>
            <a:miter lim="800000"/>
            <a:headEnd/>
            <a:tailEnd/>
          </a:ln>
        </p:spPr>
      </p:pic>
      <p:graphicFrame>
        <p:nvGraphicFramePr>
          <p:cNvPr id="14" name="Chart 1"/>
          <p:cNvGraphicFramePr>
            <a:graphicFrameLocks/>
          </p:cNvGraphicFramePr>
          <p:nvPr/>
        </p:nvGraphicFramePr>
        <p:xfrm>
          <a:off x="4552749" y="1366786"/>
          <a:ext cx="3330342" cy="309933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3"/>
          <p:cNvSpPr txBox="1">
            <a:spLocks noChangeArrowheads="1"/>
          </p:cNvSpPr>
          <p:nvPr/>
        </p:nvSpPr>
        <p:spPr bwMode="auto">
          <a:xfrm>
            <a:off x="2100898" y="5886249"/>
            <a:ext cx="4570412" cy="338138"/>
          </a:xfrm>
          <a:prstGeom prst="rect">
            <a:avLst/>
          </a:prstGeom>
          <a:noFill/>
          <a:ln w="9525">
            <a:noFill/>
            <a:miter lim="800000"/>
            <a:headEnd/>
            <a:tailEnd/>
          </a:ln>
        </p:spPr>
        <p:txBody>
          <a:bodyPr wrap="none">
            <a:spAutoFit/>
          </a:bodyPr>
          <a:lstStyle/>
          <a:p>
            <a:pPr eaLnBrk="1" hangingPunct="1"/>
            <a:r>
              <a:rPr lang="en-US" altLang="en-US" sz="1600" b="1" i="1"/>
              <a:t>Source: 2011, Population and housing Census</a:t>
            </a:r>
            <a:endParaRPr lang="ro-RO" altLang="en-US" sz="1600" b="1" i="1"/>
          </a:p>
        </p:txBody>
      </p:sp>
      <p:graphicFrame>
        <p:nvGraphicFramePr>
          <p:cNvPr id="13" name="Chart 5"/>
          <p:cNvGraphicFramePr>
            <a:graphicFrameLocks/>
          </p:cNvGraphicFramePr>
          <p:nvPr/>
        </p:nvGraphicFramePr>
        <p:xfrm>
          <a:off x="1155032" y="1309037"/>
          <a:ext cx="3319178" cy="3147460"/>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Arrow Connector 7"/>
          <p:cNvCxnSpPr/>
          <p:nvPr/>
        </p:nvCxnSpPr>
        <p:spPr>
          <a:xfrm flipH="1">
            <a:off x="2990683" y="4003759"/>
            <a:ext cx="287338" cy="936625"/>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1164657" y="4940383"/>
            <a:ext cx="2396690" cy="923330"/>
          </a:xfrm>
          <a:prstGeom prst="rect">
            <a:avLst/>
          </a:prstGeom>
          <a:noFill/>
          <a:ln w="9525">
            <a:noFill/>
            <a:miter lim="800000"/>
            <a:headEnd/>
            <a:tailEnd/>
          </a:ln>
        </p:spPr>
        <p:txBody>
          <a:bodyPr wrap="square">
            <a:spAutoFit/>
          </a:bodyPr>
          <a:lstStyle/>
          <a:p>
            <a:pPr eaLnBrk="1" hangingPunct="1"/>
            <a:r>
              <a:rPr lang="en-US" altLang="en-US" sz="1800" dirty="0"/>
              <a:t>Bucharest 17.6</a:t>
            </a:r>
            <a:r>
              <a:rPr lang="en-US" altLang="en-US" sz="1800" dirty="0" smtClean="0"/>
              <a:t>% of urbanized population in RO</a:t>
            </a:r>
            <a:endParaRPr lang="ro-RO" altLang="en-US" sz="1800" dirty="0"/>
          </a:p>
        </p:txBody>
      </p:sp>
      <p:cxnSp>
        <p:nvCxnSpPr>
          <p:cNvPr id="10" name="Straight Arrow Connector 9"/>
          <p:cNvCxnSpPr/>
          <p:nvPr/>
        </p:nvCxnSpPr>
        <p:spPr>
          <a:xfrm>
            <a:off x="6229918" y="4157763"/>
            <a:ext cx="0" cy="360362"/>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20"/>
          <p:cNvSpPr txBox="1">
            <a:spLocks noChangeArrowheads="1"/>
          </p:cNvSpPr>
          <p:nvPr/>
        </p:nvSpPr>
        <p:spPr bwMode="auto">
          <a:xfrm>
            <a:off x="5412423" y="4489249"/>
            <a:ext cx="2903804" cy="1200329"/>
          </a:xfrm>
          <a:prstGeom prst="rect">
            <a:avLst/>
          </a:prstGeom>
          <a:noFill/>
          <a:ln w="9525">
            <a:noFill/>
            <a:miter lim="800000"/>
            <a:headEnd/>
            <a:tailEnd/>
          </a:ln>
        </p:spPr>
        <p:txBody>
          <a:bodyPr wrap="square">
            <a:spAutoFit/>
          </a:bodyPr>
          <a:lstStyle/>
          <a:p>
            <a:pPr eaLnBrk="1" hangingPunct="1"/>
            <a:r>
              <a:rPr lang="en-US" altLang="en-US" sz="1800" dirty="0"/>
              <a:t>Bucharest </a:t>
            </a:r>
            <a:r>
              <a:rPr lang="en-US" altLang="en-US" sz="1800" dirty="0" smtClean="0"/>
              <a:t>Capital City</a:t>
            </a:r>
            <a:endParaRPr lang="en-US" altLang="en-US" sz="1800" dirty="0"/>
          </a:p>
          <a:p>
            <a:pPr eaLnBrk="1" hangingPunct="1"/>
            <a:r>
              <a:rPr lang="en-US" altLang="en-US" sz="1800" dirty="0"/>
              <a:t>8 cities</a:t>
            </a:r>
          </a:p>
          <a:p>
            <a:pPr eaLnBrk="1" hangingPunct="1"/>
            <a:r>
              <a:rPr lang="en-US" altLang="en-US" sz="1800" dirty="0"/>
              <a:t>32 communes</a:t>
            </a:r>
          </a:p>
          <a:p>
            <a:pPr eaLnBrk="1" hangingPunct="1"/>
            <a:r>
              <a:rPr lang="en-US" altLang="en-US" sz="1800" dirty="0"/>
              <a:t>91 villages </a:t>
            </a:r>
            <a:endParaRPr lang="ro-RO" altLang="en-US" sz="1800" dirty="0"/>
          </a:p>
        </p:txBody>
      </p:sp>
      <p:sp>
        <p:nvSpPr>
          <p:cNvPr id="12" name="Rectangle 11"/>
          <p:cNvSpPr/>
          <p:nvPr/>
        </p:nvSpPr>
        <p:spPr>
          <a:xfrm>
            <a:off x="4450354" y="202751"/>
            <a:ext cx="3284875" cy="523220"/>
          </a:xfrm>
          <a:prstGeom prst="rect">
            <a:avLst/>
          </a:prstGeom>
        </p:spPr>
        <p:txBody>
          <a:bodyPr wrap="none">
            <a:spAutoFit/>
          </a:bodyPr>
          <a:lstStyle/>
          <a:p>
            <a:pPr algn="ctr">
              <a:defRPr/>
            </a:pPr>
            <a:r>
              <a:rPr lang="en-US" sz="2800" b="1" kern="0" dirty="0" smtClean="0">
                <a:latin typeface="Trebuchet MS" pitchFamily="34" charset="0"/>
              </a:rPr>
              <a:t>Urbanization</a:t>
            </a:r>
            <a:r>
              <a:rPr lang="en-US" sz="2800" b="1" kern="0" dirty="0" smtClean="0">
                <a:latin typeface="Arial" pitchFamily="34" charset="0"/>
              </a:rPr>
              <a:t> </a:t>
            </a:r>
            <a:r>
              <a:rPr lang="ro-RO" sz="2800" b="1" kern="0" dirty="0" smtClean="0">
                <a:latin typeface="Arial" pitchFamily="34" charset="0"/>
              </a:rPr>
              <a:t>data </a:t>
            </a:r>
            <a:endParaRPr lang="ro-RO" sz="2800" b="1" i="1" kern="0" dirty="0">
              <a:latin typeface="Arial" pitchFamily="34" charset="0"/>
            </a:endParaRPr>
          </a:p>
        </p:txBody>
      </p:sp>
    </p:spTree>
    <p:extLst>
      <p:ext uri="{BB962C8B-B14F-4D97-AF65-F5344CB8AC3E}">
        <p14:creationId xmlns="" xmlns:p14="http://schemas.microsoft.com/office/powerpoint/2010/main" val="9597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5961" y="1732547"/>
            <a:ext cx="5630779" cy="4444416"/>
          </a:xfrm>
        </p:spPr>
        <p:txBody>
          <a:bodyPr/>
          <a:lstStyle/>
          <a:p>
            <a:r>
              <a:rPr lang="en-US" altLang="ro-RO" sz="2000" dirty="0" smtClean="0">
                <a:solidFill>
                  <a:srgbClr val="0000CC"/>
                </a:solidFill>
                <a:latin typeface="Trebuchet MS" pitchFamily="34" charset="0"/>
              </a:rPr>
              <a:t>144% GDP/capita (PPS) of EU28 average, while Romania is at 62% of EU28</a:t>
            </a:r>
          </a:p>
          <a:p>
            <a:r>
              <a:rPr lang="en-US" altLang="ro-RO" sz="2000" dirty="0" smtClean="0">
                <a:solidFill>
                  <a:srgbClr val="0000CC"/>
                </a:solidFill>
                <a:latin typeface="Trebuchet MS" pitchFamily="34" charset="0"/>
              </a:rPr>
              <a:t>229% GDP of the Romanian national average (decreasing*)</a:t>
            </a:r>
          </a:p>
          <a:p>
            <a:r>
              <a:rPr lang="en-US" altLang="ro-RO" sz="2000" dirty="0" smtClean="0">
                <a:solidFill>
                  <a:srgbClr val="0000CC"/>
                </a:solidFill>
                <a:latin typeface="Trebuchet MS" pitchFamily="34" charset="0"/>
              </a:rPr>
              <a:t>60,3% of the total national FDI (increasing*)</a:t>
            </a:r>
          </a:p>
          <a:p>
            <a:r>
              <a:rPr lang="en-US" altLang="ro-RO" sz="2000" dirty="0" smtClean="0">
                <a:solidFill>
                  <a:srgbClr val="0000CC"/>
                </a:solidFill>
                <a:latin typeface="Trebuchet MS" pitchFamily="34" charset="0"/>
              </a:rPr>
              <a:t>20% of the total national SMEs (decreasing*)</a:t>
            </a:r>
          </a:p>
          <a:p>
            <a:r>
              <a:rPr lang="en-US" altLang="ro-RO" sz="2000" dirty="0" smtClean="0">
                <a:solidFill>
                  <a:srgbClr val="0000CC"/>
                </a:solidFill>
                <a:latin typeface="Trebuchet MS" pitchFamily="34" charset="0"/>
              </a:rPr>
              <a:t>Less than 1% of the Romania surface, but more than 11% of the population</a:t>
            </a:r>
          </a:p>
          <a:p>
            <a:r>
              <a:rPr lang="en-US" altLang="ro-RO" sz="2000" dirty="0" smtClean="0">
                <a:solidFill>
                  <a:srgbClr val="0000CC"/>
                </a:solidFill>
                <a:latin typeface="Trebuchet MS" pitchFamily="34" charset="0"/>
              </a:rPr>
              <a:t>Ranked 11</a:t>
            </a:r>
            <a:r>
              <a:rPr lang="en-US" altLang="ro-RO" sz="2000" baseline="30000" dirty="0" smtClean="0">
                <a:solidFill>
                  <a:srgbClr val="0000CC"/>
                </a:solidFill>
                <a:latin typeface="Trebuchet MS" pitchFamily="34" charset="0"/>
              </a:rPr>
              <a:t>th</a:t>
            </a:r>
            <a:r>
              <a:rPr lang="en-US" altLang="ro-RO" sz="2000" dirty="0" smtClean="0">
                <a:solidFill>
                  <a:srgbClr val="0000CC"/>
                </a:solidFill>
                <a:latin typeface="Trebuchet MS" pitchFamily="34" charset="0"/>
              </a:rPr>
              <a:t> in the world (1</a:t>
            </a:r>
            <a:r>
              <a:rPr lang="en-US" altLang="ro-RO" sz="2000" baseline="30000" dirty="0" smtClean="0">
                <a:solidFill>
                  <a:srgbClr val="0000CC"/>
                </a:solidFill>
                <a:latin typeface="Trebuchet MS" pitchFamily="34" charset="0"/>
              </a:rPr>
              <a:t>st</a:t>
            </a:r>
            <a:r>
              <a:rPr lang="en-US" altLang="ro-RO" sz="2000" dirty="0" smtClean="0">
                <a:solidFill>
                  <a:srgbClr val="0000CC"/>
                </a:solidFill>
                <a:latin typeface="Trebuchet MS" pitchFamily="34" charset="0"/>
              </a:rPr>
              <a:t> in the EU) on Tom </a:t>
            </a:r>
            <a:r>
              <a:rPr lang="en-US" altLang="ro-RO" sz="2000" dirty="0" err="1" smtClean="0">
                <a:solidFill>
                  <a:srgbClr val="0000CC"/>
                </a:solidFill>
                <a:latin typeface="Trebuchet MS" pitchFamily="34" charset="0"/>
              </a:rPr>
              <a:t>Tom</a:t>
            </a:r>
            <a:r>
              <a:rPr lang="en-US" altLang="ro-RO" sz="2000" dirty="0" smtClean="0">
                <a:solidFill>
                  <a:srgbClr val="0000CC"/>
                </a:solidFill>
                <a:latin typeface="Trebuchet MS" pitchFamily="34" charset="0"/>
              </a:rPr>
              <a:t> Traffic Index (congestion level 48%)</a:t>
            </a:r>
          </a:p>
          <a:p>
            <a:endParaRPr lang="en-US" altLang="ro-RO" sz="2000" dirty="0" smtClean="0">
              <a:solidFill>
                <a:srgbClr val="0000CC"/>
              </a:solidFill>
              <a:latin typeface="Trebuchet MS" pitchFamily="34" charset="0"/>
            </a:endParaRPr>
          </a:p>
          <a:p>
            <a:pPr>
              <a:buNone/>
            </a:pPr>
            <a:r>
              <a:rPr lang="en-US" altLang="ro-RO" sz="1600" dirty="0" smtClean="0">
                <a:solidFill>
                  <a:srgbClr val="0000CC"/>
                </a:solidFill>
                <a:latin typeface="Trebuchet MS" pitchFamily="34" charset="0"/>
              </a:rPr>
              <a:t>*) 2018-2019,from the previous year</a:t>
            </a:r>
          </a:p>
          <a:p>
            <a:endParaRPr lang="en-GB" dirty="0"/>
          </a:p>
        </p:txBody>
      </p:sp>
      <p:pic>
        <p:nvPicPr>
          <p:cNvPr id="4" name="Picture 14" descr="banda regio 2018 cu siteuri.jpg"/>
          <p:cNvPicPr>
            <a:picLocks noChangeAspect="1"/>
          </p:cNvPicPr>
          <p:nvPr/>
        </p:nvPicPr>
        <p:blipFill>
          <a:blip r:embed="rId3" cstate="print"/>
          <a:srcRect/>
          <a:stretch>
            <a:fillRect/>
          </a:stretch>
        </p:blipFill>
        <p:spPr bwMode="auto">
          <a:xfrm>
            <a:off x="0" y="6364288"/>
            <a:ext cx="9144000" cy="493712"/>
          </a:xfrm>
          <a:prstGeom prst="rect">
            <a:avLst/>
          </a:prstGeom>
          <a:noFill/>
          <a:ln w="9525">
            <a:noFill/>
            <a:miter lim="800000"/>
            <a:headEnd/>
            <a:tailEnd/>
          </a:ln>
        </p:spPr>
      </p:pic>
      <p:pic>
        <p:nvPicPr>
          <p:cNvPr id="5" name="Picture 2" descr="Livrare flori Bucuresti Ilfov"/>
          <p:cNvPicPr>
            <a:picLocks noChangeAspect="1" noChangeArrowheads="1"/>
          </p:cNvPicPr>
          <p:nvPr/>
        </p:nvPicPr>
        <p:blipFill>
          <a:blip r:embed="rId4" cstate="print"/>
          <a:srcRect/>
          <a:stretch>
            <a:fillRect/>
          </a:stretch>
        </p:blipFill>
        <p:spPr bwMode="auto">
          <a:xfrm>
            <a:off x="235148" y="2061051"/>
            <a:ext cx="2714408" cy="3338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191222" y="289378"/>
            <a:ext cx="4793300" cy="523220"/>
          </a:xfrm>
          <a:prstGeom prst="rect">
            <a:avLst/>
          </a:prstGeom>
        </p:spPr>
        <p:txBody>
          <a:bodyPr wrap="none">
            <a:spAutoFit/>
          </a:bodyPr>
          <a:lstStyle/>
          <a:p>
            <a:r>
              <a:rPr lang="en-US" altLang="ro-RO" sz="2800" b="1" dirty="0" smtClean="0">
                <a:latin typeface="Trebuchet MS" pitchFamily="34" charset="0"/>
              </a:rPr>
              <a:t>Bucharest-Ilfov Region data</a:t>
            </a:r>
            <a:endParaRPr lang="ro-RO" sz="2800" dirty="0"/>
          </a:p>
        </p:txBody>
      </p:sp>
    </p:spTree>
    <p:extLst>
      <p:ext uri="{BB962C8B-B14F-4D97-AF65-F5344CB8AC3E}">
        <p14:creationId xmlns="" xmlns:p14="http://schemas.microsoft.com/office/powerpoint/2010/main" val="95978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207342" cy="4430796"/>
          </a:xfrm>
        </p:spPr>
        <p:txBody>
          <a:bodyPr>
            <a:normAutofit fontScale="85000" lnSpcReduction="20000"/>
          </a:bodyPr>
          <a:lstStyle/>
          <a:p>
            <a:r>
              <a:rPr lang="en-GB" sz="2400" dirty="0" smtClean="0">
                <a:solidFill>
                  <a:srgbClr val="0000CC"/>
                </a:solidFill>
              </a:rPr>
              <a:t>One of the ten regions in the DG Regio pilot project “Measuring What Matters to EU Citizens” (</a:t>
            </a:r>
            <a:r>
              <a:rPr lang="ro-RO" sz="2400" dirty="0" smtClean="0">
                <a:solidFill>
                  <a:srgbClr val="0000CC"/>
                </a:solidFill>
                <a:hlinkClick r:id="rId3"/>
              </a:rPr>
              <a:t>https://eu-spi.eu/</a:t>
            </a:r>
            <a:r>
              <a:rPr lang="en-US" sz="2400" dirty="0" smtClean="0">
                <a:solidFill>
                  <a:srgbClr val="0000CC"/>
                </a:solidFill>
              </a:rPr>
              <a:t>)</a:t>
            </a:r>
          </a:p>
          <a:p>
            <a:r>
              <a:rPr lang="en-US" sz="2400" dirty="0" smtClean="0">
                <a:solidFill>
                  <a:srgbClr val="0000CC"/>
                </a:solidFill>
              </a:rPr>
              <a:t>February 2016: BI ranked 255 out of 272 regions for SPI and 50/272 for GDP PPP per capita (data from 2011)*</a:t>
            </a:r>
          </a:p>
          <a:p>
            <a:pPr lvl="1"/>
            <a:r>
              <a:rPr lang="en-US" sz="2100" dirty="0" smtClean="0">
                <a:solidFill>
                  <a:srgbClr val="0000CC"/>
                </a:solidFill>
              </a:rPr>
              <a:t>B</a:t>
            </a:r>
            <a:r>
              <a:rPr lang="ro-RO" sz="2100" dirty="0" smtClean="0">
                <a:solidFill>
                  <a:srgbClr val="0000CC"/>
                </a:solidFill>
              </a:rPr>
              <a:t>ucharest-Ilfov</a:t>
            </a:r>
            <a:r>
              <a:rPr lang="en-US" sz="2100" dirty="0" smtClean="0">
                <a:solidFill>
                  <a:srgbClr val="0000CC"/>
                </a:solidFill>
              </a:rPr>
              <a:t> GDP: </a:t>
            </a:r>
            <a:r>
              <a:rPr lang="ro-RO" sz="2100" dirty="0" smtClean="0">
                <a:solidFill>
                  <a:srgbClr val="0000CC"/>
                </a:solidFill>
              </a:rPr>
              <a:t>€</a:t>
            </a:r>
            <a:r>
              <a:rPr lang="en-US" sz="2100" dirty="0" smtClean="0">
                <a:solidFill>
                  <a:srgbClr val="0000CC"/>
                </a:solidFill>
              </a:rPr>
              <a:t>30,700</a:t>
            </a:r>
            <a:r>
              <a:rPr lang="ro-RO" sz="2100" dirty="0" smtClean="0">
                <a:solidFill>
                  <a:srgbClr val="0000CC"/>
                </a:solidFill>
              </a:rPr>
              <a:t>, Romania GDP:</a:t>
            </a:r>
            <a:r>
              <a:rPr lang="ro-RO" sz="2100" i="1" dirty="0" smtClean="0">
                <a:solidFill>
                  <a:srgbClr val="0000CC"/>
                </a:solidFill>
              </a:rPr>
              <a:t> €12,812</a:t>
            </a:r>
            <a:r>
              <a:rPr lang="en-US" sz="2100" i="1" dirty="0" smtClean="0">
                <a:solidFill>
                  <a:srgbClr val="0000CC"/>
                </a:solidFill>
              </a:rPr>
              <a:t>.</a:t>
            </a:r>
            <a:r>
              <a:rPr lang="ro-RO" sz="2100" i="1" dirty="0" smtClean="0">
                <a:solidFill>
                  <a:srgbClr val="0000CC"/>
                </a:solidFill>
              </a:rPr>
              <a:t>5</a:t>
            </a:r>
            <a:r>
              <a:rPr lang="en-US" sz="2100" i="1" dirty="0" smtClean="0">
                <a:solidFill>
                  <a:srgbClr val="0000CC"/>
                </a:solidFill>
              </a:rPr>
              <a:t>0</a:t>
            </a:r>
          </a:p>
          <a:p>
            <a:pPr lvl="1"/>
            <a:r>
              <a:rPr lang="en-US" sz="2100" dirty="0" smtClean="0">
                <a:solidFill>
                  <a:srgbClr val="0000CC"/>
                </a:solidFill>
              </a:rPr>
              <a:t>Bucharest-Ilfov SPI (the best performance in RO): </a:t>
            </a:r>
            <a:r>
              <a:rPr lang="en-US" sz="2100" dirty="0" smtClean="0">
                <a:solidFill>
                  <a:srgbClr val="FF0000"/>
                </a:solidFill>
              </a:rPr>
              <a:t>2 indicators neutral, </a:t>
            </a:r>
            <a:r>
              <a:rPr lang="en-US" sz="2100" dirty="0" smtClean="0">
                <a:solidFill>
                  <a:srgbClr val="0000CC"/>
                </a:solidFill>
              </a:rPr>
              <a:t>10 indicators underperforming</a:t>
            </a:r>
            <a:endParaRPr lang="ro-RO" sz="2100" dirty="0" smtClean="0">
              <a:solidFill>
                <a:srgbClr val="0000CC"/>
              </a:solidFill>
            </a:endParaRPr>
          </a:p>
          <a:p>
            <a:r>
              <a:rPr lang="ro-RO" sz="2400" dirty="0" smtClean="0">
                <a:solidFill>
                  <a:srgbClr val="0000CC"/>
                </a:solidFill>
              </a:rPr>
              <a:t>2019</a:t>
            </a:r>
            <a:r>
              <a:rPr lang="en-US" sz="2400" dirty="0" smtClean="0">
                <a:solidFill>
                  <a:srgbClr val="0000CC"/>
                </a:solidFill>
              </a:rPr>
              <a:t>**: Romania SPI rank 45/149, Romania GDP PPP per capita rank 45/149 with $24,544 </a:t>
            </a:r>
            <a:r>
              <a:rPr lang="en-US" sz="2400" i="1" dirty="0" smtClean="0">
                <a:solidFill>
                  <a:srgbClr val="0000CC"/>
                </a:solidFill>
              </a:rPr>
              <a:t>(€22,418,24)</a:t>
            </a:r>
            <a:endParaRPr lang="en-GB" sz="2400" i="1" dirty="0" smtClean="0"/>
          </a:p>
          <a:p>
            <a:pPr lvl="1"/>
            <a:r>
              <a:rPr lang="en-GB" sz="2100" dirty="0" smtClean="0">
                <a:solidFill>
                  <a:srgbClr val="0000CC"/>
                </a:solidFill>
              </a:rPr>
              <a:t>Romania SPI: </a:t>
            </a:r>
            <a:r>
              <a:rPr lang="en-GB" sz="2100" dirty="0" smtClean="0">
                <a:solidFill>
                  <a:srgbClr val="FF0000"/>
                </a:solidFill>
              </a:rPr>
              <a:t>8 indicators “</a:t>
            </a:r>
            <a:r>
              <a:rPr lang="ro-RO" sz="2100" dirty="0" smtClean="0">
                <a:solidFill>
                  <a:srgbClr val="FF0000"/>
                </a:solidFill>
              </a:rPr>
              <a:t>Performing within expected range</a:t>
            </a:r>
            <a:r>
              <a:rPr lang="en-US" sz="2100" dirty="0" smtClean="0">
                <a:solidFill>
                  <a:srgbClr val="FF0000"/>
                </a:solidFill>
              </a:rPr>
              <a:t>”, </a:t>
            </a:r>
            <a:r>
              <a:rPr lang="en-US" sz="2100" dirty="0" smtClean="0">
                <a:solidFill>
                  <a:srgbClr val="0000CC"/>
                </a:solidFill>
              </a:rPr>
              <a:t>4 indicators underperforming </a:t>
            </a:r>
            <a:endParaRPr lang="en-GB" sz="2100" dirty="0" smtClean="0">
              <a:solidFill>
                <a:srgbClr val="0000CC"/>
              </a:solidFill>
            </a:endParaRPr>
          </a:p>
          <a:p>
            <a:endParaRPr lang="en-GB" dirty="0" smtClean="0"/>
          </a:p>
          <a:p>
            <a:pPr>
              <a:buNone/>
            </a:pPr>
            <a:r>
              <a:rPr lang="en-GB" dirty="0" smtClean="0"/>
              <a:t>		=&gt; </a:t>
            </a:r>
            <a:r>
              <a:rPr lang="en-GB" dirty="0" smtClean="0">
                <a:solidFill>
                  <a:srgbClr val="0000CC"/>
                </a:solidFill>
              </a:rPr>
              <a:t>Improvement of the SPI at regional level</a:t>
            </a:r>
          </a:p>
          <a:p>
            <a:endParaRPr lang="en-GB" dirty="0" smtClean="0"/>
          </a:p>
          <a:p>
            <a:endParaRPr lang="en-GB" dirty="0" smtClean="0"/>
          </a:p>
          <a:p>
            <a:pPr>
              <a:buNone/>
            </a:pPr>
            <a:r>
              <a:rPr lang="en-GB" sz="1400" dirty="0" smtClean="0"/>
              <a:t>*)</a:t>
            </a:r>
            <a:r>
              <a:rPr lang="ro-RO" dirty="0" smtClean="0">
                <a:hlinkClick r:id="rId4"/>
              </a:rPr>
              <a:t> </a:t>
            </a:r>
            <a:r>
              <a:rPr lang="ro-RO" sz="1400" dirty="0" smtClean="0">
                <a:hlinkClick r:id="rId4"/>
              </a:rPr>
              <a:t>https://ec.europa.eu/regional_policy/en/information/maps/social_progress</a:t>
            </a:r>
            <a:endParaRPr lang="en-US" sz="1400" dirty="0" smtClean="0"/>
          </a:p>
          <a:p>
            <a:pPr>
              <a:buNone/>
            </a:pPr>
            <a:r>
              <a:rPr lang="en-US" sz="1400" dirty="0" smtClean="0"/>
              <a:t>**) Social Progress Imperative </a:t>
            </a:r>
            <a:r>
              <a:rPr lang="ro-RO" sz="1400" dirty="0" smtClean="0">
                <a:hlinkClick r:id="rId5"/>
              </a:rPr>
              <a:t>https://www.socialprogress.org/?tab=2&amp;code=ROU</a:t>
            </a:r>
            <a:endParaRPr lang="en-GB" dirty="0"/>
          </a:p>
        </p:txBody>
      </p:sp>
      <p:pic>
        <p:nvPicPr>
          <p:cNvPr id="4" name="Picture 14" descr="banda regio 2018 cu siteuri.jpg"/>
          <p:cNvPicPr>
            <a:picLocks noChangeAspect="1"/>
          </p:cNvPicPr>
          <p:nvPr/>
        </p:nvPicPr>
        <p:blipFill>
          <a:blip r:embed="rId6" cstate="print"/>
          <a:srcRect/>
          <a:stretch>
            <a:fillRect/>
          </a:stretch>
        </p:blipFill>
        <p:spPr bwMode="auto">
          <a:xfrm>
            <a:off x="0" y="6364288"/>
            <a:ext cx="9144000" cy="493712"/>
          </a:xfrm>
          <a:prstGeom prst="rect">
            <a:avLst/>
          </a:prstGeom>
          <a:noFill/>
          <a:ln w="9525">
            <a:noFill/>
            <a:miter lim="800000"/>
            <a:headEnd/>
            <a:tailEnd/>
          </a:ln>
        </p:spPr>
      </p:pic>
      <p:sp>
        <p:nvSpPr>
          <p:cNvPr id="5" name="TextBox 4"/>
          <p:cNvSpPr txBox="1"/>
          <p:nvPr/>
        </p:nvSpPr>
        <p:spPr>
          <a:xfrm>
            <a:off x="4870383" y="423512"/>
            <a:ext cx="3053913" cy="523220"/>
          </a:xfrm>
          <a:prstGeom prst="rect">
            <a:avLst/>
          </a:prstGeom>
          <a:noFill/>
        </p:spPr>
        <p:txBody>
          <a:bodyPr wrap="none" rtlCol="0">
            <a:spAutoFit/>
          </a:bodyPr>
          <a:lstStyle/>
          <a:p>
            <a:r>
              <a:rPr lang="en-US" sz="2800" b="1" dirty="0" smtClean="0"/>
              <a:t>Bucharest-Ilfov  SPI</a:t>
            </a:r>
            <a:endParaRPr lang="ro-RO" sz="2800" b="1" dirty="0"/>
          </a:p>
        </p:txBody>
      </p:sp>
    </p:spTree>
    <p:extLst>
      <p:ext uri="{BB962C8B-B14F-4D97-AF65-F5344CB8AC3E}">
        <p14:creationId xmlns="" xmlns:p14="http://schemas.microsoft.com/office/powerpoint/2010/main" val="42763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down)">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91251" y="346509"/>
            <a:ext cx="4211153" cy="523220"/>
          </a:xfrm>
          <a:prstGeom prst="rect">
            <a:avLst/>
          </a:prstGeom>
          <a:noFill/>
        </p:spPr>
        <p:txBody>
          <a:bodyPr wrap="none" rtlCol="0">
            <a:spAutoFit/>
          </a:bodyPr>
          <a:lstStyle/>
          <a:p>
            <a:r>
              <a:rPr lang="en-US" sz="2800" b="1" dirty="0" smtClean="0"/>
              <a:t>BI Strengths / Weaknesses </a:t>
            </a:r>
            <a:endParaRPr lang="ro-RO" sz="2800" b="1" dirty="0"/>
          </a:p>
        </p:txBody>
      </p:sp>
      <p:sp>
        <p:nvSpPr>
          <p:cNvPr id="5" name="Oval 4"/>
          <p:cNvSpPr/>
          <p:nvPr/>
        </p:nvSpPr>
        <p:spPr>
          <a:xfrm>
            <a:off x="625640" y="1982804"/>
            <a:ext cx="3647977" cy="398485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rgbClr val="0000CC"/>
                </a:solidFill>
              </a:rPr>
              <a:t>Strengths</a:t>
            </a:r>
            <a:endParaRPr lang="en-GB" sz="2400" dirty="0" smtClean="0">
              <a:solidFill>
                <a:srgbClr val="0000CC"/>
              </a:solidFill>
            </a:endParaRPr>
          </a:p>
          <a:p>
            <a:pPr algn="ctr"/>
            <a:endParaRPr lang="en-US" dirty="0" smtClean="0"/>
          </a:p>
          <a:p>
            <a:pPr algn="ctr"/>
            <a:endParaRPr lang="en-US" dirty="0" smtClean="0"/>
          </a:p>
          <a:p>
            <a:pPr algn="ctr">
              <a:buFont typeface="Arial" pitchFamily="34" charset="0"/>
              <a:buChar char="•"/>
            </a:pPr>
            <a:r>
              <a:rPr lang="en-US" dirty="0" smtClean="0"/>
              <a:t> Access to basic knowledge</a:t>
            </a:r>
          </a:p>
          <a:p>
            <a:pPr algn="ctr"/>
            <a:endParaRPr lang="en-US" dirty="0" smtClean="0"/>
          </a:p>
          <a:p>
            <a:pPr algn="ctr">
              <a:buFont typeface="Arial" pitchFamily="34" charset="0"/>
              <a:buChar char="•"/>
            </a:pPr>
            <a:r>
              <a:rPr lang="en-US" dirty="0" smtClean="0"/>
              <a:t> Access to Advanced Education</a:t>
            </a:r>
          </a:p>
          <a:p>
            <a:pPr algn="ctr">
              <a:buFont typeface="Arial" pitchFamily="34" charset="0"/>
              <a:buChar char="•"/>
            </a:pPr>
            <a:endParaRPr lang="en-US" dirty="0" smtClean="0"/>
          </a:p>
          <a:p>
            <a:pPr algn="ctr">
              <a:buFont typeface="Arial" pitchFamily="34" charset="0"/>
              <a:buChar char="•"/>
            </a:pPr>
            <a:r>
              <a:rPr lang="en-US" dirty="0" smtClean="0"/>
              <a:t>High speed Internet </a:t>
            </a:r>
            <a:endParaRPr lang="ro-RO" dirty="0"/>
          </a:p>
        </p:txBody>
      </p:sp>
      <p:sp>
        <p:nvSpPr>
          <p:cNvPr id="6" name="Content Placeholder 5"/>
          <p:cNvSpPr>
            <a:spLocks noGrp="1"/>
          </p:cNvSpPr>
          <p:nvPr>
            <p:ph idx="1"/>
          </p:nvPr>
        </p:nvSpPr>
        <p:spPr>
          <a:xfrm>
            <a:off x="4533499" y="1825625"/>
            <a:ext cx="3981850" cy="415166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normAutofit fontScale="92500" lnSpcReduction="20000"/>
          </a:bodyPr>
          <a:lstStyle/>
          <a:p>
            <a:pPr algn="ctr">
              <a:buNone/>
            </a:pPr>
            <a:r>
              <a:rPr lang="en-US" sz="2600" b="1" dirty="0" smtClean="0">
                <a:solidFill>
                  <a:srgbClr val="0000CC"/>
                </a:solidFill>
              </a:rPr>
              <a:t>Weaknesses </a:t>
            </a:r>
            <a:endParaRPr lang="en-US" sz="2400" b="1" dirty="0" smtClean="0">
              <a:solidFill>
                <a:srgbClr val="0000CC"/>
              </a:solidFill>
            </a:endParaRPr>
          </a:p>
          <a:p>
            <a:pPr algn="ctr"/>
            <a:endParaRPr lang="en-US" dirty="0" smtClean="0"/>
          </a:p>
          <a:p>
            <a:pPr algn="ctr"/>
            <a:r>
              <a:rPr lang="en-US" dirty="0" smtClean="0"/>
              <a:t>Congested traffic</a:t>
            </a:r>
          </a:p>
          <a:p>
            <a:pPr algn="ctr"/>
            <a:r>
              <a:rPr lang="en-US" dirty="0" smtClean="0"/>
              <a:t>Social exclusion and fragmentation</a:t>
            </a:r>
          </a:p>
          <a:p>
            <a:pPr algn="ctr"/>
            <a:r>
              <a:rPr lang="en-US" dirty="0" smtClean="0"/>
              <a:t>Disparities between the capital and the surrounding Ilfov county (education, sanitation, health, IT/telecom infrastructure)</a:t>
            </a:r>
          </a:p>
          <a:p>
            <a:pPr algn="ctr"/>
            <a:endParaRPr lang="en-US" dirty="0" smtClean="0"/>
          </a:p>
          <a:p>
            <a:pPr algn="ctr"/>
            <a:endParaRPr lang="en-US" dirty="0" smtClean="0"/>
          </a:p>
        </p:txBody>
      </p:sp>
      <p:pic>
        <p:nvPicPr>
          <p:cNvPr id="7" name="Picture 14" descr="banda regio 2018 cu siteuri.jpg"/>
          <p:cNvPicPr>
            <a:picLocks noChangeAspect="1"/>
          </p:cNvPicPr>
          <p:nvPr/>
        </p:nvPicPr>
        <p:blipFill>
          <a:blip r:embed="rId3" cstate="print"/>
          <a:srcRect/>
          <a:stretch>
            <a:fillRect/>
          </a:stretch>
        </p:blipFill>
        <p:spPr bwMode="auto">
          <a:xfrm>
            <a:off x="0" y="6364288"/>
            <a:ext cx="9144000" cy="493712"/>
          </a:xfrm>
          <a:prstGeom prst="rect">
            <a:avLst/>
          </a:prstGeom>
          <a:noFill/>
          <a:ln w="9525">
            <a:noFill/>
            <a:miter lim="800000"/>
            <a:headEnd/>
            <a:tailEnd/>
          </a:ln>
        </p:spPr>
      </p:pic>
    </p:spTree>
    <p:extLst>
      <p:ext uri="{BB962C8B-B14F-4D97-AF65-F5344CB8AC3E}">
        <p14:creationId xmlns="" xmlns:p14="http://schemas.microsoft.com/office/powerpoint/2010/main" val="299947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sz="2400" dirty="0" smtClean="0">
                <a:solidFill>
                  <a:srgbClr val="0000CC"/>
                </a:solidFill>
              </a:rPr>
              <a:t>This thematic area faces significant challenges in Romania, respectively Bucharest-Ilfov region. </a:t>
            </a:r>
          </a:p>
          <a:p>
            <a:r>
              <a:rPr lang="en-GB" sz="2400" dirty="0" smtClean="0">
                <a:solidFill>
                  <a:srgbClr val="FF0000"/>
                </a:solidFill>
              </a:rPr>
              <a:t>Bucharest-Ilfov </a:t>
            </a:r>
            <a:r>
              <a:rPr lang="en-GB" sz="2400" dirty="0" smtClean="0">
                <a:solidFill>
                  <a:srgbClr val="0000CC"/>
                </a:solidFill>
              </a:rPr>
              <a:t>ranks on the position of 263 out of 272 in the field of shelter, showing negative results in terms of costs of housing, satisfaction with housing, overcrowding and lack of adequate heating</a:t>
            </a:r>
          </a:p>
          <a:p>
            <a:endParaRPr lang="en-GB" sz="2400" dirty="0" smtClean="0"/>
          </a:p>
          <a:p>
            <a:r>
              <a:rPr lang="en-US" sz="2400" dirty="0" smtClean="0"/>
              <a:t>EU </a:t>
            </a:r>
            <a:r>
              <a:rPr lang="ro-RO" sz="2400" dirty="0" smtClean="0"/>
              <a:t>owner-occupied dwellings</a:t>
            </a:r>
            <a:r>
              <a:rPr lang="en-US" sz="2400" dirty="0" smtClean="0"/>
              <a:t> – Romania 96.8% (1</a:t>
            </a:r>
            <a:r>
              <a:rPr lang="en-US" sz="2400" baseline="30000" dirty="0" smtClean="0"/>
              <a:t>st</a:t>
            </a:r>
            <a:r>
              <a:rPr lang="en-US" sz="2400" dirty="0" smtClean="0"/>
              <a:t> rank) to Germany (51,4%) of population</a:t>
            </a:r>
          </a:p>
          <a:p>
            <a:r>
              <a:rPr lang="en-US" sz="2400" dirty="0" smtClean="0"/>
              <a:t>Living in overcrowded dwellings: 15 % of the EU population; the highest rate among the Member States was in Romania (47.0 %) </a:t>
            </a:r>
            <a:r>
              <a:rPr lang="en-US" sz="1600" b="1" i="1" dirty="0" err="1" smtClean="0"/>
              <a:t>Eurostat</a:t>
            </a:r>
            <a:r>
              <a:rPr lang="en-US" sz="1600" b="1" i="1" dirty="0" smtClean="0"/>
              <a:t>, June 2019</a:t>
            </a:r>
            <a:endParaRPr lang="en-GB" sz="1600" i="1" dirty="0" smtClean="0"/>
          </a:p>
          <a:p>
            <a:endParaRPr lang="en-US" sz="2400" dirty="0" smtClean="0"/>
          </a:p>
          <a:p>
            <a:endParaRPr lang="en-US" sz="2400" dirty="0" smtClean="0"/>
          </a:p>
          <a:p>
            <a:endParaRPr lang="en-US" sz="2400" dirty="0" smtClean="0"/>
          </a:p>
          <a:p>
            <a:endParaRPr lang="en-GB" dirty="0" smtClean="0"/>
          </a:p>
          <a:p>
            <a:endParaRPr lang="en-GB" dirty="0"/>
          </a:p>
        </p:txBody>
      </p:sp>
      <p:sp>
        <p:nvSpPr>
          <p:cNvPr id="4" name="TextBox 3"/>
          <p:cNvSpPr txBox="1"/>
          <p:nvPr/>
        </p:nvSpPr>
        <p:spPr>
          <a:xfrm>
            <a:off x="4860757" y="356135"/>
            <a:ext cx="2849306" cy="523220"/>
          </a:xfrm>
          <a:prstGeom prst="rect">
            <a:avLst/>
          </a:prstGeom>
          <a:noFill/>
        </p:spPr>
        <p:txBody>
          <a:bodyPr wrap="none" rtlCol="0">
            <a:spAutoFit/>
          </a:bodyPr>
          <a:lstStyle/>
          <a:p>
            <a:r>
              <a:rPr lang="en-US" sz="2800" b="1" dirty="0" smtClean="0"/>
              <a:t>Shelter / Housing </a:t>
            </a:r>
            <a:endParaRPr lang="ro-RO" sz="2800" b="1" dirty="0"/>
          </a:p>
        </p:txBody>
      </p:sp>
    </p:spTree>
    <p:extLst>
      <p:ext uri="{BB962C8B-B14F-4D97-AF65-F5344CB8AC3E}">
        <p14:creationId xmlns="" xmlns:p14="http://schemas.microsoft.com/office/powerpoint/2010/main" val="2999479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896" y="1613870"/>
            <a:ext cx="7886700" cy="4351338"/>
          </a:xfrm>
        </p:spPr>
        <p:txBody>
          <a:bodyPr>
            <a:normAutofit fontScale="92500" lnSpcReduction="10000"/>
          </a:bodyPr>
          <a:lstStyle/>
          <a:p>
            <a:pPr marL="457200" indent="-457200">
              <a:defRPr/>
            </a:pPr>
            <a:r>
              <a:rPr lang="en-US" sz="2400" dirty="0" smtClean="0">
                <a:solidFill>
                  <a:srgbClr val="0000CC"/>
                </a:solidFill>
                <a:latin typeface="Calibri "/>
              </a:rPr>
              <a:t>During the communist period the Capital City was a magnet for industrial development and workforce </a:t>
            </a:r>
          </a:p>
          <a:p>
            <a:pPr marL="457200" indent="-457200">
              <a:defRPr/>
            </a:pPr>
            <a:r>
              <a:rPr lang="en-US" sz="2400" dirty="0" smtClean="0">
                <a:solidFill>
                  <a:srgbClr val="0000CC"/>
                </a:solidFill>
                <a:latin typeface="Calibri "/>
              </a:rPr>
              <a:t>Entire neighborhoods were built near industrial platforms:</a:t>
            </a:r>
          </a:p>
          <a:p>
            <a:pPr marL="914400" lvl="1" indent="-457200">
              <a:defRPr/>
            </a:pPr>
            <a:r>
              <a:rPr lang="en-US" sz="2400" dirty="0" smtClean="0">
                <a:solidFill>
                  <a:srgbClr val="0000CC"/>
                </a:solidFill>
                <a:latin typeface="Calibri "/>
              </a:rPr>
              <a:t>1960s – 1800 blocks of flats </a:t>
            </a:r>
          </a:p>
          <a:p>
            <a:pPr marL="914400" lvl="1" indent="-457200">
              <a:defRPr/>
            </a:pPr>
            <a:r>
              <a:rPr lang="en-US" sz="2400" dirty="0" smtClean="0">
                <a:solidFill>
                  <a:srgbClr val="0000CC"/>
                </a:solidFill>
                <a:latin typeface="Calibri "/>
              </a:rPr>
              <a:t>1970s – 3000 blocks of flats (65% more)</a:t>
            </a:r>
          </a:p>
          <a:p>
            <a:pPr marL="914400" lvl="1" indent="-457200">
              <a:defRPr/>
            </a:pPr>
            <a:r>
              <a:rPr lang="en-US" sz="2400" dirty="0" smtClean="0">
                <a:solidFill>
                  <a:srgbClr val="0000CC"/>
                </a:solidFill>
                <a:latin typeface="Calibri "/>
              </a:rPr>
              <a:t>1980s – 2600 blocks of flats </a:t>
            </a:r>
          </a:p>
          <a:p>
            <a:pPr marL="914400" lvl="1" indent="-457200">
              <a:defRPr/>
            </a:pPr>
            <a:r>
              <a:rPr lang="en-US" sz="2400" dirty="0" smtClean="0">
                <a:solidFill>
                  <a:srgbClr val="0000CC"/>
                </a:solidFill>
                <a:latin typeface="Calibri "/>
              </a:rPr>
              <a:t>1990s – &lt;800 new blocks of flats</a:t>
            </a:r>
          </a:p>
          <a:p>
            <a:pPr marL="914400" lvl="1" indent="-457200">
              <a:defRPr/>
            </a:pPr>
            <a:endParaRPr lang="en-US" sz="2400" dirty="0" smtClean="0">
              <a:solidFill>
                <a:srgbClr val="0000CC"/>
              </a:solidFill>
              <a:latin typeface="Calibri "/>
            </a:endParaRPr>
          </a:p>
          <a:p>
            <a:pPr marL="457200" indent="-457200">
              <a:defRPr/>
            </a:pPr>
            <a:r>
              <a:rPr lang="en-US" sz="2400" dirty="0" smtClean="0">
                <a:solidFill>
                  <a:srgbClr val="0000CC"/>
                </a:solidFill>
                <a:latin typeface="Calibri "/>
              </a:rPr>
              <a:t>the population has doubled in </a:t>
            </a:r>
          </a:p>
          <a:p>
            <a:pPr>
              <a:buNone/>
              <a:defRPr/>
            </a:pPr>
            <a:r>
              <a:rPr lang="en-US" sz="2400" dirty="0" smtClean="0">
                <a:solidFill>
                  <a:srgbClr val="0000CC"/>
                </a:solidFill>
                <a:latin typeface="Calibri "/>
              </a:rPr>
              <a:t>five decades</a:t>
            </a:r>
          </a:p>
          <a:p>
            <a:pPr marL="457200" indent="-457200">
              <a:defRPr/>
            </a:pPr>
            <a:r>
              <a:rPr lang="en-US" sz="2400" dirty="0" smtClean="0">
                <a:solidFill>
                  <a:srgbClr val="0000CC"/>
                </a:solidFill>
                <a:latin typeface="Calibri "/>
              </a:rPr>
              <a:t>Today: 65% of the population</a:t>
            </a:r>
          </a:p>
          <a:p>
            <a:pPr>
              <a:buNone/>
              <a:defRPr/>
            </a:pPr>
            <a:r>
              <a:rPr lang="en-US" sz="2400" dirty="0" smtClean="0">
                <a:solidFill>
                  <a:srgbClr val="0000CC"/>
                </a:solidFill>
                <a:latin typeface="Calibri "/>
              </a:rPr>
              <a:t>(1,5 million) lives in apartments </a:t>
            </a:r>
          </a:p>
          <a:p>
            <a:endParaRPr lang="en-GB" dirty="0"/>
          </a:p>
        </p:txBody>
      </p:sp>
      <p:pic>
        <p:nvPicPr>
          <p:cNvPr id="4" name="Picture 14" descr="banda regio 2018 cu siteuri.jpg"/>
          <p:cNvPicPr>
            <a:picLocks noChangeAspect="1"/>
          </p:cNvPicPr>
          <p:nvPr/>
        </p:nvPicPr>
        <p:blipFill>
          <a:blip r:embed="rId3" cstate="print"/>
          <a:srcRect/>
          <a:stretch>
            <a:fillRect/>
          </a:stretch>
        </p:blipFill>
        <p:spPr bwMode="auto">
          <a:xfrm>
            <a:off x="0" y="6364288"/>
            <a:ext cx="9144000" cy="493712"/>
          </a:xfrm>
          <a:prstGeom prst="rect">
            <a:avLst/>
          </a:prstGeom>
          <a:noFill/>
          <a:ln w="9525">
            <a:noFill/>
            <a:miter lim="800000"/>
            <a:headEnd/>
            <a:tailEnd/>
          </a:ln>
        </p:spPr>
      </p:pic>
      <p:pic>
        <p:nvPicPr>
          <p:cNvPr id="5" name="Picture 2" descr="Image result for blocuri reabilitate sector 3"/>
          <p:cNvPicPr>
            <a:picLocks noChangeAspect="1" noChangeArrowheads="1"/>
          </p:cNvPicPr>
          <p:nvPr/>
        </p:nvPicPr>
        <p:blipFill>
          <a:blip r:embed="rId4" cstate="print"/>
          <a:srcRect/>
          <a:stretch>
            <a:fillRect/>
          </a:stretch>
        </p:blipFill>
        <p:spPr bwMode="auto">
          <a:xfrm>
            <a:off x="5280025" y="4149725"/>
            <a:ext cx="3863975" cy="2181225"/>
          </a:xfrm>
          <a:prstGeom prst="rect">
            <a:avLst/>
          </a:prstGeom>
          <a:noFill/>
          <a:ln w="9525">
            <a:noFill/>
            <a:miter lim="800000"/>
            <a:headEnd/>
            <a:tailEnd/>
          </a:ln>
        </p:spPr>
      </p:pic>
      <p:sp>
        <p:nvSpPr>
          <p:cNvPr id="6" name="TextBox 5"/>
          <p:cNvSpPr txBox="1"/>
          <p:nvPr/>
        </p:nvSpPr>
        <p:spPr>
          <a:xfrm>
            <a:off x="4860757" y="356135"/>
            <a:ext cx="2849306" cy="523220"/>
          </a:xfrm>
          <a:prstGeom prst="rect">
            <a:avLst/>
          </a:prstGeom>
          <a:noFill/>
        </p:spPr>
        <p:txBody>
          <a:bodyPr wrap="none" rtlCol="0">
            <a:spAutoFit/>
          </a:bodyPr>
          <a:lstStyle/>
          <a:p>
            <a:r>
              <a:rPr lang="en-US" sz="2800" b="1" dirty="0" smtClean="0"/>
              <a:t>Shelter / Housing </a:t>
            </a:r>
            <a:endParaRPr lang="ro-RO" sz="2800" b="1" dirty="0"/>
          </a:p>
        </p:txBody>
      </p:sp>
    </p:spTree>
    <p:extLst>
      <p:ext uri="{BB962C8B-B14F-4D97-AF65-F5344CB8AC3E}">
        <p14:creationId xmlns="" xmlns:p14="http://schemas.microsoft.com/office/powerpoint/2010/main" val="95978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884</Words>
  <Application>Microsoft Office PowerPoint</Application>
  <PresentationFormat>On-screen Show (4:3)</PresentationFormat>
  <Paragraphs>159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EESC-ECOR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Rostislav Kolouch</dc:creator>
  <cp:lastModifiedBy>admin</cp:lastModifiedBy>
  <cp:revision>52</cp:revision>
  <dcterms:created xsi:type="dcterms:W3CDTF">2019-09-05T13:47:59Z</dcterms:created>
  <dcterms:modified xsi:type="dcterms:W3CDTF">2019-10-03T14:14:44Z</dcterms:modified>
</cp:coreProperties>
</file>