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70" r:id="rId4"/>
    <p:sldId id="269" r:id="rId5"/>
    <p:sldId id="266" r:id="rId6"/>
    <p:sldId id="271" r:id="rId7"/>
    <p:sldId id="274" r:id="rId8"/>
    <p:sldId id="267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8"/>
    <p:restoredTop sz="95814"/>
  </p:normalViewPr>
  <p:slideViewPr>
    <p:cSldViewPr snapToGrid="0" snapToObjects="1">
      <p:cViewPr varScale="1">
        <p:scale>
          <a:sx n="107" d="100"/>
          <a:sy n="107" d="100"/>
        </p:scale>
        <p:origin x="11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F20AA-4224-4046-B089-EE1F1A44118D}" type="datetimeFigureOut">
              <a:rPr lang="x-none" smtClean="0"/>
              <a:t>17/05/2021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D10BA-3ED9-B045-8D95-C23D931E1764}" type="slidenum">
              <a:rPr lang="x-non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48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B7C051F-0C84-B84D-A6E8-2C76E92C3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146" y="2808231"/>
            <a:ext cx="9281708" cy="701731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0411146-E72B-A343-96A7-034A6F4CC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6694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9BAA-BF8E-C741-90C4-D8140DC8F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78671"/>
            <a:ext cx="3961341" cy="97872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00725-EC09-0C42-8961-38DF19B4C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533E1-C2A7-D141-81F8-1BECB2E4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C80F-E289-9247-BA99-2D1DEEF4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3BAA1C-58AF-2D42-BD70-05432154B145}" type="datetime3">
              <a:rPr lang="en-US" smtClean="0"/>
              <a:t>17 May 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A65E6-EA25-2442-88FB-FF35097C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Slovensko predsedovanje Svetu EU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03E3-2C7B-654D-8EB4-6751DE8D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A290-43BF-8245-9315-0E7A02C137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892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9E2B8EB-33F7-0249-B39B-4A9B41B5CE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0302" y="2068586"/>
            <a:ext cx="3111396" cy="2720827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x-none"/>
              <a:t>Logo slovenskega predsedovanja EU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1D33D-4B2E-E642-8AB9-F8EEB3065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58871" y="5573731"/>
            <a:ext cx="7274257" cy="6523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8981E-4552-6445-A9FC-3E8FFA1BA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7999" y="728381"/>
            <a:ext cx="16694726" cy="540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D394-5151-BF47-9AAD-D50607BF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4C987-55AE-E04F-ACB7-B20D70510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945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0063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C15B-602D-ED4B-A5D1-20EF5332F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GB" dirty="0"/>
              <a:t>CLICK TO EDIT MASTER TITLE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AE28B-0AC6-D249-B50E-74C15BB9C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76BB5-A9DC-624B-8B07-8E096F26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E8D530-5E1A-C547-9FF4-88826DF8FA6B}" type="datetime3">
              <a:rPr lang="en-US" smtClean="0"/>
              <a:t>17 May 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969EF-EED4-3244-B767-5DDFE211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Slovensko predsedovanje Svetu EU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46967-94DE-7449-9B75-2EA5757A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A290-43BF-8245-9315-0E7A02C137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978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AE28B-0AC6-D249-B50E-74C15BB9C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4"/>
            <a:ext cx="12204000" cy="6876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B76AA-C7C7-9545-BEF5-2C934DFA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4A68-55D8-9B4C-ADD1-C37E7B1D7580}" type="datetime3">
              <a:rPr lang="en-US" smtClean="0"/>
              <a:t>17 May 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48D1A-ABE0-1940-8630-7CA61EC4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Slovensko predsedovanje Svetu EU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799F5-6A99-1343-8FBD-BEEA3F9F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A290-43BF-8245-9315-0E7A02C137C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192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6C99-DBE5-5947-A0F1-9C3D0FFB8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BAA7B-2F6E-4D42-B118-B8EE216FE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F54A6-CE79-424B-B1C4-1B8DF169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52CC49-F57E-274D-ABED-AA04FCB54405}" type="datetime3">
              <a:rPr lang="en-US" smtClean="0"/>
              <a:t>17 May 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5071C-E124-274E-9183-FE634A66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Slovensko predsedovanje Svetu EU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8CC17-86E6-6E48-A109-17F1ECC6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A290-43BF-8245-9315-0E7A02C137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268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ABC26-8873-354C-AC93-4B21E8C88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4DF85-1461-BC4E-9F3A-3D88D074E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2F66414-1A6C-FE41-905B-DDA38F7B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4A68-55D8-9B4C-ADD1-C37E7B1D7580}" type="datetime3">
              <a:rPr lang="en-US" smtClean="0"/>
              <a:t>17 May 2021</a:t>
            </a:fld>
            <a:endParaRPr lang="x-non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A5CF014-CCB8-0443-AE0C-C67D4953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Slovensko predsedovanje Svetu EU</a:t>
            </a:r>
            <a:endParaRPr lang="x-none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91B5901-C25A-B84B-A239-75BCC39F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A290-43BF-8245-9315-0E7A02C137C3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00418F-AA6D-734C-9A7D-6BB9DB43A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GB" dirty="0"/>
              <a:t>CLICK TO EDIT MASTER 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2243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A6715-EA0B-5248-8AEE-BE0F4F31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4C461-2D2F-AD43-BDC1-CE820AB0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106EA0-7AE6-6E4C-91D9-5A435C39B411}" type="datetime3">
              <a:rPr lang="en-US" smtClean="0"/>
              <a:t>17 May 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233C6-ADB3-7C46-9E0E-81B46B10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Slovensko predsedovanje Svetu EU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AED16-FBA3-4D4C-8C1F-5DD16A8D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A290-43BF-8245-9315-0E7A02C137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491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42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345F1-1766-4E47-9B66-DD09675B6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78671"/>
            <a:ext cx="3961341" cy="97872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37451-E9BF-7E41-80C0-64562777D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E2A17-34B1-624A-A825-A598B7403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30A30-B77C-3E47-A1D6-93284AEB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C507EF-62AA-2B49-B566-32CEF969B1E4}" type="datetime3">
              <a:rPr lang="en-US" smtClean="0"/>
              <a:t>17 May 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24C91-90BA-724F-B162-4FA5BD2B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Slovensko predsedovanje Svetu EU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4EBC8-7483-8244-800E-1722FA41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A290-43BF-8245-9315-0E7A02C137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220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DCB6A-E671-0449-8BFD-20F598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CD5CC-4F97-F947-82DD-F10B647F2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D224A68-55D8-9B4C-ADD1-C37E7B1D7580}" type="datetime3">
              <a:rPr lang="en-US" smtClean="0"/>
              <a:t>17 May 2021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20A42-79CA-FD44-A0BB-088EB64C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230" y="6356349"/>
            <a:ext cx="536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2B6A290-43BF-8245-9315-0E7A02C137C3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77F2F0-689D-3B4E-8AA3-433F24A3D35F}"/>
              </a:ext>
            </a:extLst>
          </p:cNvPr>
          <p:cNvSpPr/>
          <p:nvPr userDrawn="1"/>
        </p:nvSpPr>
        <p:spPr>
          <a:xfrm>
            <a:off x="11584451" y="0"/>
            <a:ext cx="623392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0F2758E4-A152-B44B-9F39-76ADE517D611}"/>
              </a:ext>
            </a:extLst>
          </p:cNvPr>
          <p:cNvSpPr txBox="1">
            <a:spLocks/>
          </p:cNvSpPr>
          <p:nvPr userDrawn="1"/>
        </p:nvSpPr>
        <p:spPr>
          <a:xfrm>
            <a:off x="11580126" y="6359667"/>
            <a:ext cx="611874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B6A290-43BF-8245-9315-0E7A02C137C3}" type="slidenum">
              <a:rPr lang="x-none" sz="1200" b="0" i="0" smtClean="0">
                <a:solidFill>
                  <a:schemeClr val="bg2"/>
                </a:solidFill>
                <a:latin typeface="Lato" panose="020F0502020204030203" pitchFamily="34" charset="77"/>
              </a:rPr>
              <a:pPr algn="ctr"/>
              <a:t>‹#›</a:t>
            </a:fld>
            <a:endParaRPr lang="x-none" sz="1200" b="0" i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EC0EA6C-6429-0342-9317-7C0F4211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A1E192D-5153-7E4B-B962-A5C18F5ED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/>
              <a:t>Slovensko predsedovanje Svetu EU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301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7" r:id="rId10"/>
    <p:sldLayoutId id="2147483660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x-none" sz="4800" b="1" i="0" kern="1200" dirty="0">
          <a:solidFill>
            <a:schemeClr val="tx2"/>
          </a:solid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  <a:latin typeface="Montserrat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A60373-40D1-D540-8486-AAC52C7BFF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0349" y="4979001"/>
            <a:ext cx="8702187" cy="652318"/>
          </a:xfrm>
        </p:spPr>
        <p:txBody>
          <a:bodyPr>
            <a:noAutofit/>
          </a:bodyPr>
          <a:lstStyle/>
          <a:p>
            <a:r>
              <a:rPr lang="en-GB" sz="3000" b="1" dirty="0">
                <a:latin typeface="Montserrat SemiBold" pitchFamily="2" charset="77"/>
              </a:rPr>
              <a:t>Slovenian Presidency of the Council of the </a:t>
            </a:r>
            <a:r>
              <a:rPr lang="sl-SI" sz="3000" b="1" dirty="0">
                <a:latin typeface="Montserrat SemiBold" pitchFamily="2" charset="77"/>
              </a:rPr>
              <a:t>EU</a:t>
            </a:r>
            <a:endParaRPr lang="x-none" sz="3000" b="1" dirty="0">
              <a:latin typeface="Montserrat SemiBold" pitchFamily="2" charset="77"/>
            </a:endParaRP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81B71A1-5119-7444-89DF-02B6C4969FDB}"/>
              </a:ext>
            </a:extLst>
          </p:cNvPr>
          <p:cNvSpPr txBox="1">
            <a:spLocks/>
          </p:cNvSpPr>
          <p:nvPr/>
        </p:nvSpPr>
        <p:spPr>
          <a:xfrm>
            <a:off x="1649465" y="5529127"/>
            <a:ext cx="8893071" cy="652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200" b="1" dirty="0" err="1">
                <a:latin typeface="Montserrat SemiBold" pitchFamily="2" charset="77"/>
              </a:rPr>
              <a:t>Research</a:t>
            </a:r>
            <a:r>
              <a:rPr lang="sl-SI" sz="2200" b="1" dirty="0">
                <a:latin typeface="Montserrat SemiBold" pitchFamily="2" charset="77"/>
              </a:rPr>
              <a:t> </a:t>
            </a:r>
            <a:r>
              <a:rPr lang="sl-SI" sz="2200" b="1" dirty="0" err="1">
                <a:latin typeface="Montserrat SemiBold" pitchFamily="2" charset="77"/>
              </a:rPr>
              <a:t>and</a:t>
            </a:r>
            <a:r>
              <a:rPr lang="sl-SI" sz="2200" b="1" dirty="0">
                <a:latin typeface="Montserrat SemiBold" pitchFamily="2" charset="77"/>
              </a:rPr>
              <a:t> </a:t>
            </a:r>
            <a:r>
              <a:rPr lang="sl-SI" sz="2200" b="1" dirty="0" err="1">
                <a:latin typeface="Montserrat SemiBold" pitchFamily="2" charset="77"/>
              </a:rPr>
              <a:t>innovation</a:t>
            </a:r>
            <a:endParaRPr lang="x-none" sz="2200" b="1" dirty="0"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608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69F06D7-CEE4-3D40-B221-56DB475A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Context</a:t>
            </a:r>
            <a:endParaRPr lang="sl-SI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F2059E-7C59-6F4D-A851-41CD38197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SzPts val="3200"/>
            </a:pPr>
            <a:r>
              <a:rPr lang="sl-SI" sz="4400" b="0" i="0" u="none" strike="noStrike" kern="1200" baseline="0" dirty="0"/>
              <a:t>Trio DE-</a:t>
            </a:r>
            <a:r>
              <a:rPr lang="sl-SI" sz="4400" b="0" i="0" u="none" strike="noStrike" kern="1200" baseline="0" dirty="0" err="1"/>
              <a:t>PT</a:t>
            </a:r>
            <a:r>
              <a:rPr lang="sl-SI" sz="4400" b="0" i="0" u="none" strike="noStrike" kern="1200" baseline="0" dirty="0"/>
              <a:t>-SI</a:t>
            </a:r>
          </a:p>
          <a:p>
            <a:pPr>
              <a:lnSpc>
                <a:spcPct val="150000"/>
              </a:lnSpc>
              <a:buSzPts val="3200"/>
            </a:pPr>
            <a:r>
              <a:rPr lang="sl-SI" sz="4400" b="0" i="0" u="none" strike="noStrike" kern="1200" baseline="0" dirty="0"/>
              <a:t>COVID-19</a:t>
            </a:r>
          </a:p>
          <a:p>
            <a:pPr>
              <a:lnSpc>
                <a:spcPct val="150000"/>
              </a:lnSpc>
              <a:buSzPts val="3200"/>
            </a:pPr>
            <a:r>
              <a:rPr lang="en-GB" sz="4400" b="0" i="0" u="none" strike="noStrike" kern="1200" baseline="0" dirty="0"/>
              <a:t>Recovery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C1455-6499-6242-80D2-D9C279B0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A290-43BF-8245-9315-0E7A02C137C3}" type="slidenum">
              <a:rPr lang="x-none" smtClean="0"/>
              <a:pPr/>
              <a:t>2</a:t>
            </a:fld>
            <a:endParaRPr lang="x-none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D10CB579-DE37-4AD5-A1C8-DA2BD179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D224A68-55D8-9B4C-ADD1-C37E7B1D7580}" type="datetime3">
              <a:rPr lang="en-US" smtClean="0">
                <a:solidFill>
                  <a:schemeClr val="accent2">
                    <a:lumMod val="75000"/>
                  </a:schemeClr>
                </a:solidFill>
              </a:rPr>
              <a:pPr/>
              <a:t>17 May 2021</a:t>
            </a:fld>
            <a:endParaRPr lang="en-S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8492E9BF-3EAD-455C-88D7-489BCB67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544512"/>
          </a:xfrm>
        </p:spPr>
        <p:txBody>
          <a:bodyPr/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Slovensko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predsedovanje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Svetu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EU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Slovenian Presidency of the Council of the European Union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8643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A290-43BF-8245-9315-0E7A02C137C3}" type="slidenum">
              <a:rPr lang="x-none" smtClean="0"/>
              <a:t>3</a:t>
            </a:fld>
            <a:endParaRPr lang="x-none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C23D244-CC02-1349-A45D-EA9D1445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sl-SI" sz="4800" dirty="0"/>
              <a:t>4 </a:t>
            </a:r>
            <a:r>
              <a:rPr lang="sl-SI" sz="4800" dirty="0" err="1"/>
              <a:t>main</a:t>
            </a:r>
            <a:r>
              <a:rPr lang="sl-SI" sz="4800" dirty="0"/>
              <a:t> </a:t>
            </a:r>
            <a:r>
              <a:rPr lang="sl-SI" sz="4800" dirty="0" err="1"/>
              <a:t>dossiers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6335-45EA-4437-94A9-AA9255416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4000" dirty="0"/>
              <a:t>European partnerships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4000" dirty="0"/>
              <a:t>European research area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4000" dirty="0"/>
              <a:t>International cooperation</a:t>
            </a:r>
            <a:endParaRPr lang="sl-SI" sz="40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4000" dirty="0"/>
              <a:t>Gender equality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A691C659-BC05-4854-A7C6-328CEAF0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D224A68-55D8-9B4C-ADD1-C37E7B1D7580}" type="datetime3">
              <a:rPr lang="en-US" smtClean="0">
                <a:solidFill>
                  <a:schemeClr val="accent2">
                    <a:lumMod val="75000"/>
                  </a:schemeClr>
                </a:solidFill>
              </a:rPr>
              <a:pPr/>
              <a:t>17 May 2021</a:t>
            </a:fld>
            <a:endParaRPr lang="en-S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8ACC626F-8FF9-45C0-8061-B215D056D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544512"/>
          </a:xfrm>
        </p:spPr>
        <p:txBody>
          <a:bodyPr/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Slovensko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predsedovanje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Svetu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EU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Slovenian Presidency of the Council of the European Union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65470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800" dirty="0" err="1"/>
              <a:t>European</a:t>
            </a:r>
            <a:r>
              <a:rPr lang="sl-SI" sz="4800" dirty="0"/>
              <a:t> </a:t>
            </a:r>
            <a:r>
              <a:rPr lang="sl-SI" sz="4800" dirty="0" err="1"/>
              <a:t>research</a:t>
            </a:r>
            <a:r>
              <a:rPr lang="sl-SI" sz="4800" dirty="0"/>
              <a:t> area</a:t>
            </a:r>
            <a:endParaRPr lang="sl-SI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7868A81-A748-4D74-90B3-02061FBF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</a:rPr>
              <a:t>Directionality</a:t>
            </a:r>
            <a:r>
              <a:rPr lang="en-US" sz="2800" dirty="0"/>
              <a:t>: cross-sectoral approach (governance, </a:t>
            </a:r>
            <a:r>
              <a:rPr lang="sl-SI" sz="2800" dirty="0" err="1"/>
              <a:t>initiatives</a:t>
            </a:r>
            <a:r>
              <a:rPr lang="en-US" sz="2800" dirty="0"/>
              <a:t>), link to missions</a:t>
            </a:r>
            <a:r>
              <a:rPr lang="sl-SI" sz="2800" dirty="0"/>
              <a:t>, </a:t>
            </a:r>
            <a:r>
              <a:rPr lang="en-US" sz="2800" dirty="0"/>
              <a:t>ERA Forum for Transition</a:t>
            </a:r>
            <a:endParaRPr lang="sl-SI" sz="28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accent2"/>
                </a:solidFill>
              </a:rPr>
              <a:t>Governance</a:t>
            </a:r>
            <a:r>
              <a:rPr lang="en-US" sz="2800" dirty="0"/>
              <a:t>: Pact for </a:t>
            </a:r>
            <a:r>
              <a:rPr lang="en-US" sz="2800" dirty="0" err="1"/>
              <a:t>R&amp;I</a:t>
            </a:r>
            <a:r>
              <a:rPr lang="en-US" sz="2800" dirty="0"/>
              <a:t>, governance framework (CCs) </a:t>
            </a:r>
            <a:r>
              <a:rPr lang="en-GB" sz="2800" dirty="0" err="1"/>
              <a:t>inc</a:t>
            </a:r>
            <a:r>
              <a:rPr lang="sl-SI" sz="2800" dirty="0" err="1"/>
              <a:t>luding</a:t>
            </a:r>
            <a:r>
              <a:rPr lang="en-US" sz="2800" dirty="0"/>
              <a:t> ERA Forum for Transition</a:t>
            </a:r>
            <a:r>
              <a:rPr lang="sl-SI" sz="2800" dirty="0"/>
              <a:t>, </a:t>
            </a:r>
            <a:r>
              <a:rPr lang="en-GB" sz="2800" dirty="0"/>
              <a:t>synergies</a:t>
            </a:r>
            <a:r>
              <a:rPr lang="sl-SI" sz="2800" dirty="0"/>
              <a:t> </a:t>
            </a:r>
            <a:r>
              <a:rPr lang="sl-SI" sz="2800" dirty="0" err="1"/>
              <a:t>HE-R&amp;I</a:t>
            </a:r>
            <a:endParaRPr lang="en-US" sz="28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accent2"/>
                </a:solidFill>
              </a:rPr>
              <a:t>Research infrastructures</a:t>
            </a:r>
            <a:r>
              <a:rPr lang="en-US" sz="2800" dirty="0"/>
              <a:t>, researchers </a:t>
            </a:r>
            <a:r>
              <a:rPr lang="en-US" sz="2800" dirty="0">
                <a:solidFill>
                  <a:schemeClr val="accent2"/>
                </a:solidFill>
              </a:rPr>
              <a:t>careers</a:t>
            </a:r>
            <a:r>
              <a:rPr lang="en-US" sz="2800" dirty="0"/>
              <a:t>: addressed through topical conferences, Pact and CCs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sl-SI" sz="2800" dirty="0"/>
              <a:t>Bridge to </a:t>
            </a:r>
            <a:r>
              <a:rPr lang="en-GB" sz="2800" dirty="0"/>
              <a:t>implementation</a:t>
            </a:r>
            <a:r>
              <a:rPr lang="sl-SI" sz="2800" dirty="0"/>
              <a:t>: ERA </a:t>
            </a:r>
            <a:r>
              <a:rPr lang="sl-SI" sz="2800" dirty="0" err="1"/>
              <a:t>Policy</a:t>
            </a:r>
            <a:r>
              <a:rPr lang="sl-SI" sz="2800" dirty="0"/>
              <a:t> Agenda, </a:t>
            </a:r>
            <a:r>
              <a:rPr lang="sl-SI" sz="2800" dirty="0" err="1"/>
              <a:t>conference</a:t>
            </a:r>
            <a:endParaRPr lang="en-US" sz="280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A290-43BF-8245-9315-0E7A02C137C3}" type="slidenum">
              <a:rPr lang="x-none" smtClean="0"/>
              <a:pPr/>
              <a:t>4</a:t>
            </a:fld>
            <a:endParaRPr lang="x-none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5EEAE56B-73FA-4069-9CC3-2402E437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D224A68-55D8-9B4C-ADD1-C37E7B1D7580}" type="datetime3">
              <a:rPr lang="en-US" smtClean="0">
                <a:solidFill>
                  <a:schemeClr val="accent2">
                    <a:lumMod val="75000"/>
                  </a:schemeClr>
                </a:solidFill>
              </a:rPr>
              <a:pPr/>
              <a:t>17 May 2021</a:t>
            </a:fld>
            <a:endParaRPr lang="en-S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969CEC3-5A3C-41B1-84C1-2D15684D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544512"/>
          </a:xfrm>
        </p:spPr>
        <p:txBody>
          <a:bodyPr/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Slovensko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predsedovanje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Svetu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EU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Slovenian Presidency of the Council of the European Union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9643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International cooperation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4000" dirty="0" err="1"/>
              <a:t>Western</a:t>
            </a:r>
            <a:r>
              <a:rPr lang="sl-SI" sz="4000" dirty="0"/>
              <a:t> </a:t>
            </a:r>
            <a:r>
              <a:rPr lang="sl-SI" sz="4000" dirty="0" err="1"/>
              <a:t>Balkans</a:t>
            </a:r>
            <a:endParaRPr lang="sl-SI" sz="4000" dirty="0"/>
          </a:p>
          <a:p>
            <a:pPr>
              <a:lnSpc>
                <a:spcPct val="150000"/>
              </a:lnSpc>
            </a:pPr>
            <a:r>
              <a:rPr lang="sl-SI" sz="4000" dirty="0" err="1"/>
              <a:t>Associations</a:t>
            </a:r>
            <a:r>
              <a:rPr lang="sl-SI" sz="4000" dirty="0"/>
              <a:t> </a:t>
            </a:r>
            <a:r>
              <a:rPr lang="sl-SI" sz="4000" dirty="0" err="1"/>
              <a:t>of</a:t>
            </a:r>
            <a:r>
              <a:rPr lang="sl-SI" sz="4000" dirty="0"/>
              <a:t> 3rd </a:t>
            </a:r>
            <a:r>
              <a:rPr lang="sl-SI" sz="4000" dirty="0" err="1"/>
              <a:t>countries</a:t>
            </a:r>
            <a:r>
              <a:rPr lang="sl-SI" sz="4000" dirty="0"/>
              <a:t> to </a:t>
            </a:r>
            <a:r>
              <a:rPr lang="sl-SI" sz="4000" dirty="0" err="1"/>
              <a:t>Horizon</a:t>
            </a:r>
            <a:r>
              <a:rPr lang="sl-SI" sz="4000" dirty="0"/>
              <a:t> </a:t>
            </a:r>
            <a:r>
              <a:rPr lang="sl-SI" sz="4000" dirty="0" err="1"/>
              <a:t>Europe</a:t>
            </a:r>
            <a:endParaRPr lang="sl-SI" sz="4000" dirty="0"/>
          </a:p>
          <a:p>
            <a:pPr>
              <a:lnSpc>
                <a:spcPct val="150000"/>
              </a:lnSpc>
            </a:pPr>
            <a:r>
              <a:rPr lang="sl-SI" sz="4000" dirty="0"/>
              <a:t>Global </a:t>
            </a:r>
            <a:r>
              <a:rPr lang="sl-SI" sz="4000" dirty="0" err="1"/>
              <a:t>approach</a:t>
            </a:r>
            <a:r>
              <a:rPr lang="sl-SI" sz="4000" dirty="0"/>
              <a:t> to </a:t>
            </a:r>
            <a:r>
              <a:rPr lang="sl-SI" sz="4000" dirty="0" err="1"/>
              <a:t>R&amp;I</a:t>
            </a:r>
            <a:endParaRPr lang="sl-SI" sz="400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A290-43BF-8245-9315-0E7A02C137C3}" type="slidenum">
              <a:rPr lang="x-none" smtClean="0"/>
              <a:t>5</a:t>
            </a:fld>
            <a:endParaRPr lang="x-none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3BBCEA7-5E36-47F1-81FC-D28FB53C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D224A68-55D8-9B4C-ADD1-C37E7B1D7580}" type="datetime3">
              <a:rPr lang="en-US" smtClean="0">
                <a:solidFill>
                  <a:schemeClr val="accent2">
                    <a:lumMod val="75000"/>
                  </a:schemeClr>
                </a:solidFill>
              </a:rPr>
              <a:pPr/>
              <a:t>17 May 2021</a:t>
            </a:fld>
            <a:endParaRPr lang="en-S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31F74E7-A1CC-4FB3-A8BE-B1D94B5D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544512"/>
          </a:xfrm>
        </p:spPr>
        <p:txBody>
          <a:bodyPr/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Slovensko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predsedovanje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Svetu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EU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Slovenian Presidency of the Council of the European Union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41865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93CE-5F1F-4EA9-8749-5C9BF856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Gender equality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6DFAA-7DEF-4260-9E79-9C4B9B550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4000" dirty="0"/>
              <a:t>First </a:t>
            </a:r>
            <a:r>
              <a:rPr lang="sl-SI" sz="4000" dirty="0" err="1"/>
              <a:t>presidency</a:t>
            </a:r>
            <a:r>
              <a:rPr lang="sl-SI" sz="4000" dirty="0"/>
              <a:t> </a:t>
            </a:r>
            <a:r>
              <a:rPr lang="sl-SI" sz="4000" dirty="0" err="1"/>
              <a:t>conference</a:t>
            </a:r>
            <a:endParaRPr lang="sl-SI" sz="4000" dirty="0"/>
          </a:p>
          <a:p>
            <a:pPr>
              <a:lnSpc>
                <a:spcPct val="150000"/>
              </a:lnSpc>
            </a:pPr>
            <a:r>
              <a:rPr lang="sl-SI" sz="4000" dirty="0" err="1"/>
              <a:t>Political</a:t>
            </a:r>
            <a:r>
              <a:rPr lang="sl-SI" sz="4000" dirty="0"/>
              <a:t> </a:t>
            </a:r>
            <a:r>
              <a:rPr lang="sl-SI" sz="4000" dirty="0" err="1"/>
              <a:t>visibility</a:t>
            </a:r>
            <a:r>
              <a:rPr lang="sl-SI" sz="4000" dirty="0"/>
              <a:t>, </a:t>
            </a:r>
            <a:r>
              <a:rPr lang="sl-SI" sz="4000" dirty="0" err="1"/>
              <a:t>declaration</a:t>
            </a:r>
            <a:endParaRPr lang="sl-SI" sz="4000" dirty="0"/>
          </a:p>
          <a:p>
            <a:pPr>
              <a:lnSpc>
                <a:spcPct val="150000"/>
              </a:lnSpc>
            </a:pPr>
            <a:r>
              <a:rPr lang="sl-SI" sz="4000" dirty="0"/>
              <a:t>Part </a:t>
            </a:r>
            <a:r>
              <a:rPr lang="sl-SI" sz="4000" dirty="0" err="1"/>
              <a:t>of</a:t>
            </a:r>
            <a:r>
              <a:rPr lang="sl-SI" sz="4000" dirty="0"/>
              <a:t> </a:t>
            </a:r>
            <a:r>
              <a:rPr lang="sl-SI" sz="4000" dirty="0" err="1"/>
              <a:t>Pact</a:t>
            </a:r>
            <a:r>
              <a:rPr lang="sl-SI" sz="4000" dirty="0"/>
              <a:t> </a:t>
            </a:r>
            <a:r>
              <a:rPr lang="sl-SI" sz="4000" dirty="0" err="1"/>
              <a:t>for</a:t>
            </a:r>
            <a:r>
              <a:rPr lang="sl-SI" sz="4000" dirty="0"/>
              <a:t> </a:t>
            </a:r>
            <a:r>
              <a:rPr lang="sl-SI" sz="4000" dirty="0" err="1"/>
              <a:t>R&amp;I</a:t>
            </a:r>
            <a:endParaRPr lang="sl-SI" sz="4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4FF45-37F9-4B40-A7D0-24E6B0CD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A290-43BF-8245-9315-0E7A02C137C3}" type="slidenum">
              <a:rPr lang="x-none" smtClean="0"/>
              <a:t>6</a:t>
            </a:fld>
            <a:endParaRPr lang="x-none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8C68B45-D7E0-48CE-B987-BEA00CA1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D224A68-55D8-9B4C-ADD1-C37E7B1D7580}" type="datetime3">
              <a:rPr lang="en-US" smtClean="0">
                <a:solidFill>
                  <a:schemeClr val="accent2">
                    <a:lumMod val="75000"/>
                  </a:schemeClr>
                </a:solidFill>
              </a:rPr>
              <a:pPr/>
              <a:t>17 May 2021</a:t>
            </a:fld>
            <a:endParaRPr lang="en-S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16CBDBB-E7A2-4A80-B24E-A1C6FC09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544512"/>
          </a:xfrm>
        </p:spPr>
        <p:txBody>
          <a:bodyPr/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Slovensko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predsedovanje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Svetu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EU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Slovenian Presidency of the Council of the European Union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610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2DD79E68-C10B-B943-9C1D-CC1FC2A23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"/>
            <a:ext cx="4064000" cy="3429000"/>
          </a:xfrm>
          <a:prstGeom prst="rect">
            <a:avLst/>
          </a:prstGeom>
        </p:spPr>
      </p:pic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A544CDCC-E055-5348-B275-E67076E764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94" r="10494"/>
          <a:stretch/>
        </p:blipFill>
        <p:spPr>
          <a:xfrm>
            <a:off x="0" y="3429000"/>
            <a:ext cx="4064000" cy="3429000"/>
          </a:xfrm>
          <a:prstGeom prst="rect">
            <a:avLst/>
          </a:prstGeom>
        </p:spPr>
      </p:pic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9199DC65-1CB8-214B-B2EA-86FE707DD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3429001"/>
            <a:ext cx="4064000" cy="3428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09862" y="4318503"/>
            <a:ext cx="3643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dirty="0" err="1">
                <a:solidFill>
                  <a:schemeClr val="tx2"/>
                </a:solidFill>
                <a:cs typeface="Arial" panose="020B0604020202020204" pitchFamily="34" charset="0"/>
              </a:rPr>
              <a:t>Main</a:t>
            </a:r>
            <a:r>
              <a:rPr lang="sl-SI" sz="48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sl-SI" sz="4800" dirty="0" err="1">
                <a:solidFill>
                  <a:schemeClr val="tx2"/>
                </a:solidFill>
                <a:cs typeface="Arial" panose="020B0604020202020204" pitchFamily="34" charset="0"/>
              </a:rPr>
              <a:t>events</a:t>
            </a:r>
            <a:r>
              <a:rPr lang="sl-SI" sz="48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sl-SI" sz="4800" dirty="0" err="1">
                <a:solidFill>
                  <a:schemeClr val="tx2"/>
                </a:solidFill>
                <a:cs typeface="Arial" panose="020B0604020202020204" pitchFamily="34" charset="0"/>
              </a:rPr>
              <a:t>and</a:t>
            </a:r>
            <a:r>
              <a:rPr lang="sl-SI" sz="48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sl-SI" sz="4800" dirty="0" err="1">
                <a:solidFill>
                  <a:schemeClr val="tx2"/>
                </a:solidFill>
                <a:cs typeface="Arial" panose="020B0604020202020204" pitchFamily="34" charset="0"/>
              </a:rPr>
              <a:t>meetings</a:t>
            </a:r>
            <a:endParaRPr lang="sl-SI" sz="48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642" y="146685"/>
            <a:ext cx="39553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accent2"/>
                </a:solidFill>
                <a:cs typeface="Arial" panose="020B0604020202020204" pitchFamily="34" charset="0"/>
              </a:rPr>
              <a:t>GENDERACTION</a:t>
            </a:r>
            <a:r>
              <a:rPr lang="sl-SI" sz="2200" dirty="0">
                <a:solidFill>
                  <a:schemeClr val="tx2"/>
                </a:solidFill>
                <a:cs typeface="Arial" panose="020B0604020202020204" pitchFamily="34" charset="0"/>
              </a:rPr>
              <a:t> (</a:t>
            </a:r>
            <a:r>
              <a:rPr lang="sl-SI" sz="2200" dirty="0" err="1">
                <a:solidFill>
                  <a:schemeClr val="tx2"/>
                </a:solidFill>
                <a:cs typeface="Arial" panose="020B0604020202020204" pitchFamily="34" charset="0"/>
              </a:rPr>
              <a:t>July</a:t>
            </a:r>
            <a:r>
              <a:rPr lang="sl-SI" sz="2200" dirty="0">
                <a:solidFill>
                  <a:schemeClr val="tx2"/>
                </a:solidFill>
                <a:cs typeface="Arial" panose="020B0604020202020204" pitchFamily="34" charset="0"/>
              </a:rPr>
              <a:t> 8-9)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200" dirty="0" err="1">
                <a:solidFill>
                  <a:schemeClr val="accent2"/>
                </a:solidFill>
                <a:cs typeface="Arial" panose="020B0604020202020204" pitchFamily="34" charset="0"/>
              </a:rPr>
              <a:t>Informal</a:t>
            </a:r>
            <a:r>
              <a:rPr lang="sl-SI" sz="2200" dirty="0">
                <a:solidFill>
                  <a:schemeClr val="accent2"/>
                </a:solidFill>
                <a:cs typeface="Arial" panose="020B0604020202020204" pitchFamily="34" charset="0"/>
              </a:rPr>
              <a:t> COMPET </a:t>
            </a:r>
            <a:r>
              <a:rPr lang="sl-SI" sz="2200" dirty="0">
                <a:solidFill>
                  <a:schemeClr val="tx2"/>
                </a:solidFill>
                <a:cs typeface="Arial" panose="020B0604020202020204" pitchFamily="34" charset="0"/>
              </a:rPr>
              <a:t>(</a:t>
            </a:r>
            <a:r>
              <a:rPr lang="sl-SI" sz="2200" dirty="0" err="1">
                <a:solidFill>
                  <a:schemeClr val="tx2"/>
                </a:solidFill>
                <a:cs typeface="Arial" panose="020B0604020202020204" pitchFamily="34" charset="0"/>
              </a:rPr>
              <a:t>July</a:t>
            </a:r>
            <a:r>
              <a:rPr lang="sl-SI" sz="2200" dirty="0">
                <a:solidFill>
                  <a:schemeClr val="tx2"/>
                </a:solidFill>
                <a:cs typeface="Arial" panose="020B0604020202020204" pitchFamily="34" charset="0"/>
              </a:rPr>
              <a:t> 19)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accent2"/>
                </a:solidFill>
                <a:cs typeface="Arial" panose="020B0604020202020204" pitchFamily="34" charset="0"/>
              </a:rPr>
              <a:t>1st formal COMPET </a:t>
            </a:r>
            <a:r>
              <a:rPr lang="sl-SI" sz="2200" dirty="0">
                <a:solidFill>
                  <a:schemeClr val="tx2"/>
                </a:solidFill>
                <a:cs typeface="Arial" panose="020B0604020202020204" pitchFamily="34" charset="0"/>
              </a:rPr>
              <a:t>(Sept. 28)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accent2"/>
                </a:solidFill>
                <a:cs typeface="Arial" panose="020B0604020202020204" pitchFamily="34" charset="0"/>
              </a:rPr>
              <a:t>Inf. ERAC/RWP in SI</a:t>
            </a:r>
            <a:r>
              <a:rPr lang="sl-SI" sz="2200" dirty="0">
                <a:solidFill>
                  <a:schemeClr val="tx2"/>
                </a:solidFill>
                <a:cs typeface="Arial" panose="020B0604020202020204" pitchFamily="34" charset="0"/>
              </a:rPr>
              <a:t>, back-to-back </a:t>
            </a:r>
            <a:r>
              <a:rPr lang="sl-SI" sz="2200" dirty="0" err="1">
                <a:solidFill>
                  <a:schemeClr val="tx2"/>
                </a:solidFill>
                <a:cs typeface="Arial" panose="020B0604020202020204" pitchFamily="34" charset="0"/>
              </a:rPr>
              <a:t>with</a:t>
            </a:r>
            <a:r>
              <a:rPr lang="sl-SI" sz="2200" dirty="0">
                <a:solidFill>
                  <a:schemeClr val="tx2"/>
                </a:solidFill>
                <a:cs typeface="Arial" panose="020B0604020202020204" pitchFamily="34" charset="0"/>
              </a:rPr>
              <a:t> HE </a:t>
            </a:r>
            <a:r>
              <a:rPr lang="sl-SI" sz="2200" dirty="0" err="1">
                <a:solidFill>
                  <a:schemeClr val="tx2"/>
                </a:solidFill>
                <a:cs typeface="Arial" panose="020B0604020202020204" pitchFamily="34" charset="0"/>
              </a:rPr>
              <a:t>DGs</a:t>
            </a:r>
            <a:r>
              <a:rPr lang="sl-SI" sz="2200" dirty="0">
                <a:solidFill>
                  <a:schemeClr val="tx2"/>
                </a:solidFill>
                <a:cs typeface="Arial" panose="020B0604020202020204" pitchFamily="34" charset="0"/>
              </a:rPr>
              <a:t> (September 30 – </a:t>
            </a:r>
            <a:r>
              <a:rPr lang="sl-SI" sz="2200" dirty="0" err="1">
                <a:solidFill>
                  <a:schemeClr val="tx2"/>
                </a:solidFill>
                <a:cs typeface="Arial" panose="020B0604020202020204" pitchFamily="34" charset="0"/>
              </a:rPr>
              <a:t>October</a:t>
            </a:r>
            <a:r>
              <a:rPr lang="sl-SI" sz="2200" dirty="0">
                <a:solidFill>
                  <a:schemeClr val="tx2"/>
                </a:solidFill>
                <a:cs typeface="Arial" panose="020B0604020202020204" pitchFamily="34" charset="0"/>
              </a:rPr>
              <a:t> 1)</a:t>
            </a:r>
          </a:p>
        </p:txBody>
      </p:sp>
      <p:sp>
        <p:nvSpPr>
          <p:cNvPr id="5" name="Rectangle 4"/>
          <p:cNvSpPr/>
          <p:nvPr/>
        </p:nvSpPr>
        <p:spPr>
          <a:xfrm>
            <a:off x="8128001" y="146685"/>
            <a:ext cx="406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accent2"/>
                </a:solidFill>
                <a:cs typeface="Arial" panose="020B0604020202020204" pitchFamily="34" charset="0"/>
              </a:rPr>
              <a:t>Future </a:t>
            </a:r>
            <a:r>
              <a:rPr lang="sl-SI" sz="2200" dirty="0" err="1">
                <a:solidFill>
                  <a:schemeClr val="accent2"/>
                </a:solidFill>
                <a:cs typeface="Arial" panose="020B0604020202020204" pitchFamily="34" charset="0"/>
              </a:rPr>
              <a:t>of</a:t>
            </a:r>
            <a:r>
              <a:rPr lang="sl-SI" sz="2200" dirty="0">
                <a:solidFill>
                  <a:schemeClr val="accent2"/>
                </a:solidFill>
                <a:cs typeface="Arial" panose="020B0604020202020204" pitchFamily="34" charset="0"/>
              </a:rPr>
              <a:t> ERA </a:t>
            </a:r>
            <a:r>
              <a:rPr lang="sl-SI" sz="2200" dirty="0" err="1">
                <a:solidFill>
                  <a:schemeClr val="accent2"/>
                </a:solidFill>
                <a:cs typeface="Arial" panose="020B0604020202020204" pitchFamily="34" charset="0"/>
              </a:rPr>
              <a:t>conference</a:t>
            </a:r>
            <a:r>
              <a:rPr lang="sl-SI" sz="22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sl-SI" sz="2200" dirty="0">
                <a:solidFill>
                  <a:schemeClr val="tx2"/>
                </a:solidFill>
                <a:cs typeface="Arial" panose="020B0604020202020204" pitchFamily="34" charset="0"/>
              </a:rPr>
              <a:t>(</a:t>
            </a:r>
            <a:r>
              <a:rPr lang="sl-SI" sz="2200" dirty="0" err="1">
                <a:solidFill>
                  <a:schemeClr val="tx2"/>
                </a:solidFill>
                <a:cs typeface="Arial" panose="020B0604020202020204" pitchFamily="34" charset="0"/>
              </a:rPr>
              <a:t>October</a:t>
            </a:r>
            <a:r>
              <a:rPr lang="sl-SI" sz="2200" dirty="0">
                <a:solidFill>
                  <a:schemeClr val="tx2"/>
                </a:solidFill>
                <a:cs typeface="Arial" panose="020B0604020202020204" pitchFamily="34" charset="0"/>
              </a:rPr>
              <a:t> 26-27)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accent2"/>
                </a:solidFill>
                <a:cs typeface="Arial" panose="020B0604020202020204" pitchFamily="34" charset="0"/>
              </a:rPr>
              <a:t>MSCA </a:t>
            </a:r>
            <a:r>
              <a:rPr lang="sl-SI" sz="2200" dirty="0" err="1">
                <a:solidFill>
                  <a:schemeClr val="accent2"/>
                </a:solidFill>
                <a:cs typeface="Arial" panose="020B0604020202020204" pitchFamily="34" charset="0"/>
              </a:rPr>
              <a:t>conference</a:t>
            </a:r>
            <a:r>
              <a:rPr lang="sl-SI" sz="22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sl-SI" sz="2200" dirty="0">
                <a:solidFill>
                  <a:schemeClr val="tx2"/>
                </a:solidFill>
                <a:cs typeface="Arial" panose="020B0604020202020204" pitchFamily="34" charset="0"/>
              </a:rPr>
              <a:t>(Nov. 15-16)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accent2"/>
                </a:solidFill>
                <a:cs typeface="Arial" panose="020B0604020202020204" pitchFamily="34" charset="0"/>
              </a:rPr>
              <a:t>2nd formal COMPET </a:t>
            </a:r>
            <a:r>
              <a:rPr lang="sl-SI" sz="2200" dirty="0">
                <a:cs typeface="Arial" panose="020B0604020202020204" pitchFamily="34" charset="0"/>
              </a:rPr>
              <a:t>(Nov. 26)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accent2"/>
                </a:solidFill>
                <a:cs typeface="Arial" panose="020B0604020202020204" pitchFamily="34" charset="0"/>
              </a:rPr>
              <a:t>RI &amp; ESFRI </a:t>
            </a:r>
            <a:r>
              <a:rPr lang="sl-SI" sz="2200" dirty="0" err="1">
                <a:solidFill>
                  <a:schemeClr val="accent2"/>
                </a:solidFill>
                <a:cs typeface="Arial" panose="020B0604020202020204" pitchFamily="34" charset="0"/>
              </a:rPr>
              <a:t>conference</a:t>
            </a:r>
            <a:r>
              <a:rPr lang="sl-SI" sz="22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sl-SI" sz="2200" dirty="0">
                <a:cs typeface="Arial" panose="020B0604020202020204" pitchFamily="34" charset="0"/>
              </a:rPr>
              <a:t>(Dec. 6-8)</a:t>
            </a:r>
          </a:p>
        </p:txBody>
      </p:sp>
    </p:spTree>
    <p:extLst>
      <p:ext uri="{BB962C8B-B14F-4D97-AF65-F5344CB8AC3E}">
        <p14:creationId xmlns:p14="http://schemas.microsoft.com/office/powerpoint/2010/main" val="234724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7791046B-D586-C04C-995A-47B4879B3C97}"/>
              </a:ext>
            </a:extLst>
          </p:cNvPr>
          <p:cNvSpPr txBox="1">
            <a:spLocks/>
          </p:cNvSpPr>
          <p:nvPr/>
        </p:nvSpPr>
        <p:spPr>
          <a:xfrm>
            <a:off x="124691" y="63973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>
                <a:solidFill>
                  <a:schemeClr val="accent1"/>
                </a:solidFill>
              </a:rPr>
              <a:t>N.B.: </a:t>
            </a:r>
            <a:r>
              <a:rPr lang="en-US" sz="1200" dirty="0">
                <a:solidFill>
                  <a:schemeClr val="accent1"/>
                </a:solidFill>
              </a:rPr>
              <a:t>priorities are pending final government adoption</a:t>
            </a:r>
            <a:endParaRPr lang="x-none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98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OM_04">
      <a:dk1>
        <a:srgbClr val="000000"/>
      </a:dk1>
      <a:lt1>
        <a:srgbClr val="FFFFFF"/>
      </a:lt1>
      <a:dk2>
        <a:srgbClr val="0D283F"/>
      </a:dk2>
      <a:lt2>
        <a:srgbClr val="DCDCDA"/>
      </a:lt2>
      <a:accent1>
        <a:srgbClr val="497186"/>
      </a:accent1>
      <a:accent2>
        <a:srgbClr val="3B86C7"/>
      </a:accent2>
      <a:accent3>
        <a:srgbClr val="3F7C93"/>
      </a:accent3>
      <a:accent4>
        <a:srgbClr val="F2C719"/>
      </a:accent4>
      <a:accent5>
        <a:srgbClr val="D97643"/>
      </a:accent5>
      <a:accent6>
        <a:srgbClr val="A51E2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287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Lato</vt:lpstr>
      <vt:lpstr>Montserrat</vt:lpstr>
      <vt:lpstr>Montserrat SemiBold</vt:lpstr>
      <vt:lpstr>Office Theme</vt:lpstr>
      <vt:lpstr>PowerPoint Presentation</vt:lpstr>
      <vt:lpstr>Context</vt:lpstr>
      <vt:lpstr>4 main dossiers</vt:lpstr>
      <vt:lpstr>European research area</vt:lpstr>
      <vt:lpstr>International cooperation</vt:lpstr>
      <vt:lpstr>Gender equality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Brane Horvat</dc:creator>
  <cp:lastModifiedBy>Bostjan Sinkovec</cp:lastModifiedBy>
  <cp:revision>168</cp:revision>
  <dcterms:created xsi:type="dcterms:W3CDTF">2021-03-29T09:43:48Z</dcterms:created>
  <dcterms:modified xsi:type="dcterms:W3CDTF">2021-05-17T14:45:37Z</dcterms:modified>
</cp:coreProperties>
</file>