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4"/>
  </p:sldMasterIdLst>
  <p:notesMasterIdLst>
    <p:notesMasterId r:id="rId16"/>
  </p:notesMasterIdLst>
  <p:sldIdLst>
    <p:sldId id="256" r:id="rId5"/>
    <p:sldId id="283" r:id="rId6"/>
    <p:sldId id="284" r:id="rId7"/>
    <p:sldId id="285" r:id="rId8"/>
    <p:sldId id="296" r:id="rId9"/>
    <p:sldId id="297" r:id="rId10"/>
    <p:sldId id="293" r:id="rId11"/>
    <p:sldId id="261" r:id="rId12"/>
    <p:sldId id="265" r:id="rId13"/>
    <p:sldId id="295" r:id="rId14"/>
    <p:sldId id="27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9"/>
    <a:srgbClr val="D26F00"/>
    <a:srgbClr val="FF9800"/>
    <a:srgbClr val="004795"/>
    <a:srgbClr val="FFDC14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E3C2170-3331-4B9A-8861-EFFC53908DF3}">
  <a:tblStyle styleId="{BE3C2170-3331-4B9A-8861-EFFC53908D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80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25841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20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19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91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651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062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5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698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65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  <a:solidFill>
            <a:srgbClr val="0065A9"/>
          </a:solidFill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  <a:solidFill>
            <a:srgbClr val="004795"/>
          </a:solidFill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  <a:solidFill>
            <a:srgbClr val="FFDC14"/>
          </a:solidFill>
        </p:grpSpPr>
        <p:sp>
          <p:nvSpPr>
            <p:cNvPr id="18" name="Shape 1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  <a:grpFill/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grp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 dirty="0"/>
          </a:p>
        </p:txBody>
      </p:sp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8D4787B9-492A-4215-B74F-C354DCE43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2898" y="2957790"/>
            <a:ext cx="2101102" cy="1313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  <a:solidFill>
            <a:srgbClr val="0065A9"/>
          </a:solidFill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2" cy="2961975"/>
            <a:chOff x="-8178042" y="-4493254"/>
            <a:chExt cx="19483598" cy="6522736"/>
          </a:xfrm>
          <a:solidFill>
            <a:srgbClr val="004795"/>
          </a:solidFill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  <a:solidFill>
            <a:srgbClr val="FFDC14"/>
          </a:solidFill>
        </p:grpSpPr>
        <p:sp>
          <p:nvSpPr>
            <p:cNvPr id="18" name="Shape 1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  <a:grpFill/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grp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 dirty="0"/>
          </a:p>
        </p:txBody>
      </p:sp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8D4787B9-492A-4215-B74F-C354DCE43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2898" y="2957790"/>
            <a:ext cx="2101102" cy="13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2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0065A9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0065A9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004795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004795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004795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004795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DC14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DC14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  <p:pic>
        <p:nvPicPr>
          <p:cNvPr id="2" name="Bildobjekt 1">
            <a:extLst>
              <a:ext uri="{FF2B5EF4-FFF2-40B4-BE49-F238E27FC236}">
                <a16:creationId xmlns="" xmlns:a16="http://schemas.microsoft.com/office/drawing/2014/main" id="{D64FC4C4-DF48-4E10-AF3F-ABC299D9F9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5178" y="3155074"/>
            <a:ext cx="2103302" cy="13168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004795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004795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DC14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DC14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0065A9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0065A9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004795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004795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pic>
        <p:nvPicPr>
          <p:cNvPr id="2" name="Bildobjekt 1">
            <a:extLst>
              <a:ext uri="{FF2B5EF4-FFF2-40B4-BE49-F238E27FC236}">
                <a16:creationId xmlns="" xmlns:a16="http://schemas.microsoft.com/office/drawing/2014/main" id="{35F2B5BF-88F2-476D-9137-13ACB20D12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0698" y="3150748"/>
            <a:ext cx="2103302" cy="13168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‹nr.›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1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nlinelibrary.wiley.com/toc/17571707/2019/11/1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668101" y="158652"/>
            <a:ext cx="5367900" cy="2961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nl-NL" sz="2400" dirty="0"/>
              <a:t>The </a:t>
            </a:r>
            <a:r>
              <a:rPr lang="nl-NL" sz="2400" dirty="0" err="1"/>
              <a:t>importance</a:t>
            </a:r>
            <a:r>
              <a:rPr lang="nl-NL" sz="2400" dirty="0"/>
              <a:t> of </a:t>
            </a:r>
            <a:r>
              <a:rPr lang="nl-NL" sz="2400" dirty="0" err="1"/>
              <a:t>Biorefineries</a:t>
            </a:r>
            <a:r>
              <a:rPr lang="nl-NL" sz="2400" dirty="0"/>
              <a:t> in Building Value </a:t>
            </a:r>
            <a:r>
              <a:rPr lang="nl-NL" sz="2400" dirty="0" err="1"/>
              <a:t>Chains</a:t>
            </a:r>
            <a:r>
              <a:rPr lang="nl-NL" sz="2400" dirty="0"/>
              <a:t> in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Vanguard</a:t>
            </a:r>
            <a:r>
              <a:rPr lang="nl-NL" sz="2400" dirty="0"/>
              <a:t> Bioeconomy Pilot.</a:t>
            </a:r>
            <a:endParaRPr lang="en" sz="2400" dirty="0"/>
          </a:p>
        </p:txBody>
      </p:sp>
      <p:sp>
        <p:nvSpPr>
          <p:cNvPr id="2" name="Tekstvak 1"/>
          <p:cNvSpPr txBox="1"/>
          <p:nvPr/>
        </p:nvSpPr>
        <p:spPr>
          <a:xfrm>
            <a:off x="861306" y="4206240"/>
            <a:ext cx="17556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Willem Sederel</a:t>
            </a:r>
          </a:p>
          <a:p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Brussels</a:t>
            </a:r>
            <a:endParaRPr lang="nl-NL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23 September 2019</a:t>
            </a:r>
            <a:endParaRPr lang="nl-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18" y="-5899"/>
            <a:ext cx="2580658" cy="112496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734469" y="24938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Driven </a:t>
            </a:r>
            <a:r>
              <a:rPr lang="en-US" dirty="0">
                <a:solidFill>
                  <a:schemeClr val="bg1"/>
                </a:solidFill>
              </a:rPr>
              <a:t>by a political commitment to use </a:t>
            </a:r>
            <a:r>
              <a:rPr lang="en-US" dirty="0" smtClean="0">
                <a:solidFill>
                  <a:schemeClr val="bg1"/>
                </a:solidFill>
              </a:rPr>
              <a:t>our Regional Smart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pecialization Strategies </a:t>
            </a:r>
            <a:r>
              <a:rPr lang="en-US" dirty="0">
                <a:solidFill>
                  <a:schemeClr val="bg1"/>
                </a:solidFill>
              </a:rPr>
              <a:t>to boost new economic growth through entrepreneurial innovation and industrial renewal in </a:t>
            </a:r>
            <a:r>
              <a:rPr lang="en-US" dirty="0" smtClean="0">
                <a:solidFill>
                  <a:schemeClr val="bg1"/>
                </a:solidFill>
              </a:rPr>
              <a:t>the BioEconomy.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Example</a:t>
            </a:r>
            <a:r>
              <a:rPr lang="nl-NL" dirty="0" smtClean="0"/>
              <a:t> </a:t>
            </a:r>
            <a:r>
              <a:rPr lang="nl-NL" dirty="0" err="1" smtClean="0"/>
              <a:t>Biorefining</a:t>
            </a:r>
            <a:r>
              <a:rPr lang="nl-NL" dirty="0" smtClean="0"/>
              <a:t> &amp; Value Chain </a:t>
            </a:r>
            <a:r>
              <a:rPr lang="nl-NL" dirty="0" err="1" smtClean="0"/>
              <a:t>Models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8826" y="1687216"/>
            <a:ext cx="8192861" cy="3155526"/>
          </a:xfrm>
        </p:spPr>
        <p:txBody>
          <a:bodyPr/>
          <a:lstStyle/>
          <a:p>
            <a:r>
              <a:rPr lang="nl-NL" dirty="0" smtClean="0"/>
              <a:t>“</a:t>
            </a:r>
            <a:r>
              <a:rPr lang="nl-NL" dirty="0" err="1" smtClean="0"/>
              <a:t>Nordic</a:t>
            </a:r>
            <a:r>
              <a:rPr lang="nl-NL" dirty="0" smtClean="0"/>
              <a:t>”	 	“Rotterdam”		</a:t>
            </a:r>
            <a:r>
              <a:rPr lang="nl-NL" smtClean="0"/>
              <a:t>“Slovenia”</a:t>
            </a:r>
            <a:endParaRPr lang="nl-NL" dirty="0" smtClean="0"/>
          </a:p>
          <a:p>
            <a:r>
              <a:rPr lang="nl-NL" sz="1800" dirty="0" smtClean="0"/>
              <a:t> </a:t>
            </a:r>
            <a:r>
              <a:rPr lang="nl-NL" sz="1800" dirty="0"/>
              <a:t>S</a:t>
            </a:r>
            <a:r>
              <a:rPr lang="nl-NL" sz="1800" dirty="0" smtClean="0"/>
              <a:t>oft </a:t>
            </a:r>
            <a:r>
              <a:rPr lang="nl-NL" sz="1800" dirty="0" err="1" smtClean="0"/>
              <a:t>wood</a:t>
            </a:r>
            <a:r>
              <a:rPr lang="nl-NL" sz="1800" dirty="0"/>
              <a:t>	</a:t>
            </a:r>
            <a:r>
              <a:rPr lang="nl-NL" sz="1800" dirty="0" smtClean="0"/>
              <a:t>	</a:t>
            </a:r>
            <a:r>
              <a:rPr lang="nl-NL" sz="1800" dirty="0"/>
              <a:t>H</a:t>
            </a:r>
            <a:r>
              <a:rPr lang="nl-NL" sz="1800" dirty="0" smtClean="0"/>
              <a:t>ard </a:t>
            </a:r>
            <a:r>
              <a:rPr lang="nl-NL" sz="1800" dirty="0" err="1" smtClean="0"/>
              <a:t>wood</a:t>
            </a:r>
            <a:r>
              <a:rPr lang="nl-NL" sz="1800" dirty="0" smtClean="0"/>
              <a:t>		</a:t>
            </a:r>
            <a:r>
              <a:rPr lang="nl-NL" sz="1800" dirty="0" err="1" smtClean="0"/>
              <a:t>Forestry</a:t>
            </a:r>
            <a:r>
              <a:rPr lang="nl-NL" sz="1800" dirty="0" smtClean="0"/>
              <a:t>, Agro, MSW</a:t>
            </a:r>
          </a:p>
          <a:p>
            <a:r>
              <a:rPr lang="nl-NL" sz="1800" dirty="0" smtClean="0"/>
              <a:t> Pulp </a:t>
            </a:r>
            <a:r>
              <a:rPr lang="nl-NL" sz="1800" dirty="0" err="1" smtClean="0"/>
              <a:t>mill</a:t>
            </a:r>
            <a:r>
              <a:rPr lang="nl-NL" sz="1800" dirty="0" smtClean="0"/>
              <a:t> </a:t>
            </a:r>
            <a:r>
              <a:rPr lang="nl-NL" sz="1800" dirty="0" err="1" smtClean="0"/>
              <a:t>biorefinery</a:t>
            </a:r>
            <a:r>
              <a:rPr lang="nl-NL" sz="1800" dirty="0" smtClean="0"/>
              <a:t>	</a:t>
            </a:r>
            <a:r>
              <a:rPr lang="nl-NL" sz="1800" dirty="0" err="1" smtClean="0"/>
              <a:t>Biorefinery</a:t>
            </a:r>
            <a:r>
              <a:rPr lang="nl-NL" sz="1800" dirty="0" smtClean="0"/>
              <a:t> in cluster	Small </a:t>
            </a:r>
            <a:r>
              <a:rPr lang="nl-NL" sz="1800" dirty="0" err="1" smtClean="0"/>
              <a:t>scale</a:t>
            </a:r>
            <a:endParaRPr lang="nl-NL" sz="1800" dirty="0" smtClean="0"/>
          </a:p>
          <a:p>
            <a:r>
              <a:rPr lang="nl-NL" sz="1800" dirty="0"/>
              <a:t> </a:t>
            </a:r>
            <a:r>
              <a:rPr lang="nl-NL" sz="1800" dirty="0" smtClean="0"/>
              <a:t>100 -150 KT		500-600 KT 		</a:t>
            </a:r>
            <a:r>
              <a:rPr lang="nl-NL" sz="1800" dirty="0" err="1" smtClean="0"/>
              <a:t>Typical</a:t>
            </a:r>
            <a:r>
              <a:rPr lang="nl-NL" sz="1800" dirty="0" smtClean="0"/>
              <a:t> 30-50 KT</a:t>
            </a:r>
          </a:p>
          <a:p>
            <a:r>
              <a:rPr lang="nl-NL" sz="1800" dirty="0" smtClean="0"/>
              <a:t> </a:t>
            </a:r>
            <a:r>
              <a:rPr lang="nl-NL" sz="1800" dirty="0" err="1" smtClean="0"/>
              <a:t>Integrated</a:t>
            </a:r>
            <a:r>
              <a:rPr lang="nl-NL" sz="1800" dirty="0" smtClean="0"/>
              <a:t> operations	</a:t>
            </a:r>
            <a:r>
              <a:rPr lang="nl-NL" sz="1800" dirty="0" err="1" smtClean="0"/>
              <a:t>Integrated</a:t>
            </a:r>
            <a:r>
              <a:rPr lang="nl-NL" sz="1800" dirty="0" smtClean="0"/>
              <a:t> operations	</a:t>
            </a:r>
            <a:r>
              <a:rPr lang="nl-NL" sz="1800" dirty="0" err="1" smtClean="0"/>
              <a:t>Spoke</a:t>
            </a:r>
            <a:r>
              <a:rPr lang="nl-NL" sz="1800" dirty="0" smtClean="0"/>
              <a:t>-in-</a:t>
            </a:r>
            <a:r>
              <a:rPr lang="nl-NL" sz="1800" dirty="0" err="1" smtClean="0"/>
              <a:t>wheel</a:t>
            </a:r>
            <a:endParaRPr lang="nl-NL" sz="1800" dirty="0" smtClean="0"/>
          </a:p>
          <a:p>
            <a:r>
              <a:rPr lang="nl-NL" sz="1800" dirty="0"/>
              <a:t> </a:t>
            </a:r>
            <a:r>
              <a:rPr lang="nl-NL" sz="1800" dirty="0" smtClean="0">
                <a:solidFill>
                  <a:schemeClr val="tx1"/>
                </a:solidFill>
              </a:rPr>
              <a:t>mixed C5/C6, </a:t>
            </a:r>
            <a:r>
              <a:rPr lang="nl-NL" sz="1800" dirty="0" err="1" smtClean="0">
                <a:solidFill>
                  <a:schemeClr val="tx1"/>
                </a:solidFill>
              </a:rPr>
              <a:t>lignin</a:t>
            </a:r>
            <a:r>
              <a:rPr lang="nl-NL" sz="1800" dirty="0">
                <a:solidFill>
                  <a:schemeClr val="tx1"/>
                </a:solidFill>
              </a:rPr>
              <a:t>	</a:t>
            </a:r>
            <a:r>
              <a:rPr lang="nl-NL" sz="1800" dirty="0" smtClean="0">
                <a:solidFill>
                  <a:schemeClr val="tx1"/>
                </a:solidFill>
              </a:rPr>
              <a:t>C6, C5/C6, </a:t>
            </a:r>
            <a:r>
              <a:rPr lang="nl-NL" sz="1800" dirty="0" err="1" smtClean="0">
                <a:solidFill>
                  <a:schemeClr val="tx1"/>
                </a:solidFill>
              </a:rPr>
              <a:t>lignin</a:t>
            </a:r>
            <a:r>
              <a:rPr lang="nl-NL" sz="1800" dirty="0" smtClean="0">
                <a:solidFill>
                  <a:schemeClr val="tx1"/>
                </a:solidFill>
              </a:rPr>
              <a:t>		Cellulose, </a:t>
            </a:r>
            <a:r>
              <a:rPr lang="nl-NL" sz="1800" dirty="0" err="1" smtClean="0">
                <a:solidFill>
                  <a:schemeClr val="tx1"/>
                </a:solidFill>
              </a:rPr>
              <a:t>sugars</a:t>
            </a:r>
            <a:r>
              <a:rPr lang="nl-NL" sz="1800" dirty="0" smtClean="0">
                <a:solidFill>
                  <a:schemeClr val="tx1"/>
                </a:solidFill>
              </a:rPr>
              <a:t>, </a:t>
            </a:r>
            <a:r>
              <a:rPr lang="nl-NL" sz="1800" dirty="0" err="1" smtClean="0">
                <a:solidFill>
                  <a:schemeClr val="tx1"/>
                </a:solidFill>
              </a:rPr>
              <a:t>Lignin</a:t>
            </a:r>
            <a:endParaRPr lang="nl-NL" sz="1800" dirty="0" smtClean="0">
              <a:solidFill>
                <a:schemeClr val="tx1"/>
              </a:solidFill>
            </a:endParaRPr>
          </a:p>
          <a:p>
            <a:r>
              <a:rPr lang="nl-NL" sz="1800" dirty="0" smtClean="0">
                <a:solidFill>
                  <a:schemeClr val="tx1"/>
                </a:solidFill>
              </a:rPr>
              <a:t> UPM/IBIOIC		SEKAB -</a:t>
            </a:r>
            <a:r>
              <a:rPr lang="nl-NL" sz="1800" dirty="0" err="1" smtClean="0">
                <a:solidFill>
                  <a:schemeClr val="tx1"/>
                </a:solidFill>
              </a:rPr>
              <a:t>tech</a:t>
            </a:r>
            <a:r>
              <a:rPr lang="nl-NL" sz="1800" dirty="0" smtClean="0">
                <a:solidFill>
                  <a:schemeClr val="tx1"/>
                </a:solidFill>
              </a:rPr>
              <a:t>		</a:t>
            </a:r>
            <a:r>
              <a:rPr lang="nl-NL" sz="1800" dirty="0" err="1" smtClean="0">
                <a:solidFill>
                  <a:schemeClr val="tx1"/>
                </a:solidFill>
              </a:rPr>
              <a:t>Various</a:t>
            </a:r>
            <a:endParaRPr lang="nl-NL" sz="1800" dirty="0" smtClean="0">
              <a:solidFill>
                <a:schemeClr val="tx1"/>
              </a:solidFill>
            </a:endParaRPr>
          </a:p>
          <a:p>
            <a:r>
              <a:rPr lang="nl-NL" sz="1800" dirty="0" smtClean="0">
                <a:solidFill>
                  <a:schemeClr val="tx1"/>
                </a:solidFill>
              </a:rPr>
              <a:t> C5/C6 </a:t>
            </a:r>
            <a:r>
              <a:rPr lang="nl-NL" sz="1800" dirty="0" err="1" smtClean="0">
                <a:solidFill>
                  <a:schemeClr val="tx1"/>
                </a:solidFill>
              </a:rPr>
              <a:t>Bioethanol</a:t>
            </a:r>
            <a:r>
              <a:rPr lang="nl-NL" sz="1800" dirty="0" smtClean="0">
                <a:solidFill>
                  <a:schemeClr val="tx1"/>
                </a:solidFill>
              </a:rPr>
              <a:t>	C6 </a:t>
            </a:r>
            <a:r>
              <a:rPr lang="nl-NL" sz="1800" dirty="0" err="1" smtClean="0">
                <a:solidFill>
                  <a:schemeClr val="tx1"/>
                </a:solidFill>
              </a:rPr>
              <a:t>to</a:t>
            </a:r>
            <a:r>
              <a:rPr lang="nl-NL" sz="1800" dirty="0" smtClean="0">
                <a:solidFill>
                  <a:schemeClr val="tx1"/>
                </a:solidFill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</a:rPr>
              <a:t>chem</a:t>
            </a:r>
            <a:r>
              <a:rPr lang="nl-NL" sz="1800" dirty="0" smtClean="0">
                <a:solidFill>
                  <a:schemeClr val="tx1"/>
                </a:solidFill>
              </a:rPr>
              <a:t> C5/C6	Fibers, </a:t>
            </a:r>
            <a:r>
              <a:rPr lang="nl-NL" sz="1800" dirty="0" err="1" smtClean="0">
                <a:solidFill>
                  <a:schemeClr val="tx1"/>
                </a:solidFill>
              </a:rPr>
              <a:t>chem</a:t>
            </a:r>
            <a:endParaRPr lang="nl-NL" sz="1800" dirty="0" smtClean="0">
              <a:solidFill>
                <a:schemeClr val="tx1"/>
              </a:solidFill>
            </a:endParaRPr>
          </a:p>
          <a:p>
            <a:r>
              <a:rPr lang="nl-NL" sz="1800" dirty="0" smtClean="0">
                <a:solidFill>
                  <a:schemeClr val="tx1"/>
                </a:solidFill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</a:rPr>
              <a:t>Lignin</a:t>
            </a:r>
            <a:r>
              <a:rPr lang="nl-NL" sz="1800" dirty="0" smtClean="0">
                <a:solidFill>
                  <a:schemeClr val="tx1"/>
                </a:solidFill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</a:rPr>
              <a:t>to</a:t>
            </a:r>
            <a:r>
              <a:rPr lang="nl-NL" sz="1800" dirty="0" smtClean="0">
                <a:solidFill>
                  <a:schemeClr val="tx1"/>
                </a:solidFill>
              </a:rPr>
              <a:t> panels	</a:t>
            </a:r>
            <a:r>
              <a:rPr lang="nl-NL" sz="1800" dirty="0" err="1" smtClean="0">
                <a:solidFill>
                  <a:schemeClr val="tx1"/>
                </a:solidFill>
              </a:rPr>
              <a:t>Lignin</a:t>
            </a:r>
            <a:r>
              <a:rPr lang="nl-NL" sz="1800" dirty="0" smtClean="0">
                <a:solidFill>
                  <a:schemeClr val="tx1"/>
                </a:solidFill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</a:rPr>
              <a:t>to</a:t>
            </a:r>
            <a:r>
              <a:rPr lang="nl-NL" sz="1800" dirty="0" smtClean="0">
                <a:solidFill>
                  <a:schemeClr val="tx1"/>
                </a:solidFill>
              </a:rPr>
              <a:t> bitumen		L </a:t>
            </a:r>
            <a:r>
              <a:rPr lang="nl-NL" sz="1800" dirty="0" err="1" smtClean="0">
                <a:solidFill>
                  <a:schemeClr val="tx1"/>
                </a:solidFill>
              </a:rPr>
              <a:t>to</a:t>
            </a:r>
            <a:r>
              <a:rPr lang="nl-NL" sz="1800" dirty="0" smtClean="0">
                <a:solidFill>
                  <a:schemeClr val="tx1"/>
                </a:solidFill>
              </a:rPr>
              <a:t> </a:t>
            </a:r>
            <a:r>
              <a:rPr lang="nl-NL" sz="1800" dirty="0" err="1" smtClean="0">
                <a:solidFill>
                  <a:schemeClr val="tx1"/>
                </a:solidFill>
              </a:rPr>
              <a:t>syngas</a:t>
            </a:r>
            <a:r>
              <a:rPr lang="nl-NL" sz="1800" dirty="0" smtClean="0"/>
              <a:t>	</a:t>
            </a:r>
          </a:p>
          <a:p>
            <a:pPr lvl="1">
              <a:buNone/>
            </a:pPr>
            <a:r>
              <a:rPr lang="nl-NL" sz="1800" dirty="0" smtClean="0"/>
              <a:t>			</a:t>
            </a:r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371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sp>
        <p:nvSpPr>
          <p:cNvPr id="503" name="Shape 503"/>
          <p:cNvSpPr txBox="1">
            <a:spLocks noGrp="1"/>
          </p:cNvSpPr>
          <p:nvPr>
            <p:ph type="ctrTitle" idx="4294967295"/>
          </p:nvPr>
        </p:nvSpPr>
        <p:spPr>
          <a:xfrm>
            <a:off x="994867" y="2363788"/>
            <a:ext cx="6594475" cy="116046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>
                <a:solidFill>
                  <a:srgbClr val="FF9800"/>
                </a:solidFill>
              </a:rPr>
              <a:t>THANKS!</a:t>
            </a:r>
          </a:p>
        </p:txBody>
      </p:sp>
      <p:sp>
        <p:nvSpPr>
          <p:cNvPr id="504" name="Shape 504"/>
          <p:cNvSpPr txBox="1">
            <a:spLocks noGrp="1"/>
          </p:cNvSpPr>
          <p:nvPr>
            <p:ph type="subTitle" idx="4294967295"/>
          </p:nvPr>
        </p:nvSpPr>
        <p:spPr>
          <a:xfrm>
            <a:off x="994867" y="3230563"/>
            <a:ext cx="6594475" cy="134143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Any questions?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/>
              <a:t>You can find me at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nl-NL" sz="2000" dirty="0" smtClean="0"/>
              <a:t>W</a:t>
            </a:r>
            <a:r>
              <a:rPr lang="en" sz="2000" dirty="0" smtClean="0"/>
              <a:t>illem.sederel@biobaseddelta.nl</a:t>
            </a:r>
            <a:endParaRPr lang="en" sz="2000" dirty="0"/>
          </a:p>
        </p:txBody>
      </p:sp>
      <p:grpSp>
        <p:nvGrpSpPr>
          <p:cNvPr id="505" name="Shape 505"/>
          <p:cNvGrpSpPr/>
          <p:nvPr/>
        </p:nvGrpSpPr>
        <p:grpSpPr>
          <a:xfrm>
            <a:off x="3996210" y="966817"/>
            <a:ext cx="1197664" cy="1126777"/>
            <a:chOff x="5972700" y="2330200"/>
            <a:chExt cx="411625" cy="387275"/>
          </a:xfrm>
        </p:grpSpPr>
        <p:sp>
          <p:nvSpPr>
            <p:cNvPr id="506" name="Shape 50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 dirty="0"/>
          </a:p>
        </p:txBody>
      </p:sp>
      <p:sp>
        <p:nvSpPr>
          <p:cNvPr id="213" name="Shape 213"/>
          <p:cNvSpPr txBox="1">
            <a:spLocks noGrp="1"/>
          </p:cNvSpPr>
          <p:nvPr>
            <p:ph type="ctrTitle" idx="4294967295"/>
          </p:nvPr>
        </p:nvSpPr>
        <p:spPr>
          <a:xfrm>
            <a:off x="1887867" y="-13148"/>
            <a:ext cx="7099284" cy="116046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004795"/>
                </a:solidFill>
              </a:rPr>
              <a:t>Willem Sederel – Leader of Democase LC Biorefineries</a:t>
            </a:r>
            <a:endParaRPr lang="en" dirty="0">
              <a:solidFill>
                <a:srgbClr val="004795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 flipH="1">
            <a:off x="1691638" y="2331619"/>
            <a:ext cx="1841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36</a:t>
            </a:r>
            <a:r>
              <a:rPr lang="nl-NL" dirty="0" smtClean="0"/>
              <a:t> </a:t>
            </a:r>
            <a:r>
              <a:rPr lang="nl-NL" dirty="0" err="1" smtClean="0"/>
              <a:t>years</a:t>
            </a:r>
            <a:r>
              <a:rPr lang="nl-NL" dirty="0" smtClean="0"/>
              <a:t> in </a:t>
            </a:r>
            <a:r>
              <a:rPr lang="nl-NL" dirty="0" err="1" smtClean="0"/>
              <a:t>industry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38" y="2748672"/>
            <a:ext cx="590704" cy="59070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829" y="2799792"/>
            <a:ext cx="499095" cy="4990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411" y="2857588"/>
            <a:ext cx="681222" cy="42519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691638" y="1029687"/>
            <a:ext cx="1784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10</a:t>
            </a:r>
            <a:r>
              <a:rPr lang="nl-NL" dirty="0" smtClean="0"/>
              <a:t> </a:t>
            </a:r>
            <a:r>
              <a:rPr lang="nl-NL" dirty="0" err="1" smtClean="0"/>
              <a:t>years</a:t>
            </a:r>
            <a:r>
              <a:rPr lang="nl-NL" dirty="0" smtClean="0"/>
              <a:t> </a:t>
            </a:r>
            <a:r>
              <a:rPr lang="nl-NL" dirty="0" err="1" smtClean="0"/>
              <a:t>university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605" y="1369284"/>
            <a:ext cx="866346" cy="5635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790" y="1391229"/>
            <a:ext cx="1490394" cy="51099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601261" y="1029687"/>
            <a:ext cx="2633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9</a:t>
            </a:r>
            <a:r>
              <a:rPr lang="nl-NL" dirty="0" smtClean="0"/>
              <a:t> </a:t>
            </a:r>
            <a:r>
              <a:rPr lang="nl-NL" dirty="0" err="1" smtClean="0"/>
              <a:t>years</a:t>
            </a:r>
            <a:r>
              <a:rPr lang="nl-NL" dirty="0" smtClean="0"/>
              <a:t> </a:t>
            </a:r>
            <a:r>
              <a:rPr lang="nl-NL" dirty="0" err="1" smtClean="0"/>
              <a:t>biobased</a:t>
            </a:r>
            <a:r>
              <a:rPr lang="nl-NL" dirty="0" smtClean="0"/>
              <a:t> </a:t>
            </a:r>
            <a:r>
              <a:rPr lang="nl-NL" dirty="0" err="1" smtClean="0"/>
              <a:t>economy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881" y="1436088"/>
            <a:ext cx="763322" cy="5033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8708" y="1403440"/>
            <a:ext cx="878801" cy="60312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682" y="1458035"/>
            <a:ext cx="1273071" cy="44557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4813903" y="2331619"/>
            <a:ext cx="1420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6</a:t>
            </a:r>
            <a:r>
              <a:rPr lang="nl-NL" dirty="0" smtClean="0"/>
              <a:t> </a:t>
            </a:r>
            <a:r>
              <a:rPr lang="nl-NL" dirty="0" err="1" smtClean="0"/>
              <a:t>years</a:t>
            </a:r>
            <a:r>
              <a:rPr lang="nl-NL" dirty="0" smtClean="0"/>
              <a:t> </a:t>
            </a:r>
            <a:r>
              <a:rPr lang="nl-NL" dirty="0" err="1" smtClean="0"/>
              <a:t>retired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3903" y="2786098"/>
            <a:ext cx="810768" cy="51585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7062" y="2794562"/>
            <a:ext cx="898360" cy="50746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7812" y="2794562"/>
            <a:ext cx="672433" cy="504325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1341835" y="3463065"/>
            <a:ext cx="31694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Process</a:t>
            </a:r>
            <a:r>
              <a:rPr lang="nl-NL" dirty="0" smtClean="0"/>
              <a:t> development – </a:t>
            </a:r>
            <a:r>
              <a:rPr lang="nl-NL" dirty="0" err="1" smtClean="0"/>
              <a:t>Scale</a:t>
            </a:r>
            <a:r>
              <a:rPr lang="nl-NL" dirty="0" smtClean="0"/>
              <a:t>-up</a:t>
            </a:r>
          </a:p>
          <a:p>
            <a:r>
              <a:rPr lang="nl-NL" dirty="0" smtClean="0"/>
              <a:t>Product development – Global impact</a:t>
            </a:r>
          </a:p>
          <a:p>
            <a:r>
              <a:rPr lang="nl-NL" dirty="0" smtClean="0"/>
              <a:t>Application development</a:t>
            </a:r>
          </a:p>
          <a:p>
            <a:r>
              <a:rPr lang="nl-NL" dirty="0" smtClean="0"/>
              <a:t>Marketing – Automotive, B&amp;C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4657875" y="3463065"/>
            <a:ext cx="28825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Democase leader </a:t>
            </a:r>
            <a:r>
              <a:rPr lang="nl-NL" dirty="0" err="1" smtClean="0"/>
              <a:t>Lignocellulosic</a:t>
            </a:r>
            <a:endParaRPr lang="nl-NL" dirty="0" smtClean="0"/>
          </a:p>
          <a:p>
            <a:r>
              <a:rPr lang="nl-NL" dirty="0" err="1" smtClean="0"/>
              <a:t>Biorefinery</a:t>
            </a:r>
            <a:r>
              <a:rPr lang="nl-NL" dirty="0" smtClean="0"/>
              <a:t> </a:t>
            </a:r>
            <a:r>
              <a:rPr lang="nl-NL" dirty="0" err="1" smtClean="0"/>
              <a:t>within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Bioeconomy</a:t>
            </a:r>
            <a:endParaRPr lang="nl-NL" dirty="0" smtClean="0"/>
          </a:p>
          <a:p>
            <a:r>
              <a:rPr lang="nl-NL" dirty="0" smtClean="0"/>
              <a:t>Pilot of VI (2018)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2071778" y="4624327"/>
            <a:ext cx="4506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err="1" smtClean="0"/>
              <a:t>You</a:t>
            </a:r>
            <a:r>
              <a:rPr lang="nl-NL" i="1" dirty="0" smtClean="0"/>
              <a:t> </a:t>
            </a:r>
            <a:r>
              <a:rPr lang="nl-NL" i="1" dirty="0" err="1" smtClean="0"/>
              <a:t>can</a:t>
            </a:r>
            <a:r>
              <a:rPr lang="nl-NL" i="1" dirty="0" smtClean="0"/>
              <a:t> </a:t>
            </a:r>
            <a:r>
              <a:rPr lang="nl-NL" i="1" dirty="0" err="1" smtClean="0"/>
              <a:t>reach</a:t>
            </a:r>
            <a:r>
              <a:rPr lang="nl-NL" i="1" dirty="0" smtClean="0"/>
              <a:t> me at willem.sederel@biobaseddelta.nl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8068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762090" cy="766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Why are Biorefineries relevant ? </a:t>
            </a:r>
            <a:endParaRPr lang="en" dirty="0"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-71418" y="1920171"/>
            <a:ext cx="7533476" cy="3145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Biorefinening is conversion of biomass into valuable products with low/no waste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Products can be intermediate chemicals, materials, heat, electricity, energy carriers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Examples are cellulose, sugars, lignin, rosins, tall oil, pyrolysis oil, gasses, biochar, tar, water, DDGS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BIC/Nova report 224 biorefineries in Europe (2017)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EU Science Hub: &gt;803 biorefineries In EU (2018) 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endParaRPr lang="en" dirty="0" smtClean="0"/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endParaRPr lang="en" dirty="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 lang="en"/>
          </a:p>
        </p:txBody>
      </p:sp>
      <p:grpSp>
        <p:nvGrpSpPr>
          <p:cNvPr id="239" name="Shape 239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Shape 2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61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669058" y="400633"/>
            <a:ext cx="5492400" cy="766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bg1"/>
                </a:solidFill>
              </a:rPr>
              <a:t>Biorefineries in Europe </a:t>
            </a:r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 lang="en"/>
          </a:p>
        </p:txBody>
      </p:sp>
      <p:sp>
        <p:nvSpPr>
          <p:cNvPr id="5" name="Rechthoek 4"/>
          <p:cNvSpPr/>
          <p:nvPr/>
        </p:nvSpPr>
        <p:spPr>
          <a:xfrm>
            <a:off x="6735318" y="2509724"/>
            <a:ext cx="1970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b="1" dirty="0" err="1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nl-NL" sz="1000" b="1" dirty="0" err="1" smtClean="0">
                <a:solidFill>
                  <a:schemeClr val="accent3">
                    <a:lumMod val="75000"/>
                  </a:schemeClr>
                </a:solidFill>
              </a:rPr>
              <a:t>iorefinery</a:t>
            </a:r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: a plant </a:t>
            </a:r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converting</a:t>
            </a:r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biomass</a:t>
            </a:r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 or </a:t>
            </a:r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biomass</a:t>
            </a:r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derived</a:t>
            </a:r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nl-NL" sz="1000" dirty="0" err="1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eedstocks</a:t>
            </a:r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into</a:t>
            </a:r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valuable</a:t>
            </a:r>
            <a:endParaRPr lang="nl-NL" sz="10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products &amp; energy</a:t>
            </a:r>
            <a:endParaRPr lang="nl-NL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" y="1166833"/>
            <a:ext cx="3243884" cy="3977425"/>
          </a:xfrm>
          <a:prstGeom prst="rect">
            <a:avLst/>
          </a:prstGeom>
        </p:spPr>
      </p:pic>
      <p:pic>
        <p:nvPicPr>
          <p:cNvPr id="1026" name="Picture 2" descr="https://wol-prod-cdn.literatumonline.com/cms/attachment/f3d4525d-8563-4a5c-ac86-5ec1d065e1fe/gcbb12578-toc-0001-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37" y="1235820"/>
            <a:ext cx="3414907" cy="340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437" y="2709056"/>
            <a:ext cx="465634" cy="26203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328588" y="4628725"/>
            <a:ext cx="35846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100" dirty="0" smtClean="0">
                <a:hlinkClick r:id="rId6"/>
              </a:rPr>
              <a:t>Iris Lewandowski </a:t>
            </a:r>
            <a:r>
              <a:rPr lang="nl-NL" sz="1100" i="1" dirty="0" smtClean="0">
                <a:hlinkClick r:id="rId6"/>
              </a:rPr>
              <a:t>et.al</a:t>
            </a:r>
            <a:r>
              <a:rPr lang="nl-NL" sz="1100" dirty="0" smtClean="0">
                <a:hlinkClick r:id="rId6"/>
              </a:rPr>
              <a:t> </a:t>
            </a:r>
          </a:p>
          <a:p>
            <a:r>
              <a:rPr lang="nl-NL" sz="1100" dirty="0" smtClean="0">
                <a:hlinkClick r:id="rId6"/>
              </a:rPr>
              <a:t>https</a:t>
            </a:r>
            <a:r>
              <a:rPr lang="nl-NL" sz="1100" dirty="0">
                <a:hlinkClick r:id="rId6"/>
              </a:rPr>
              <a:t>://onlinelibrary.wiley.com/toc/17571707/2019/11/1</a:t>
            </a:r>
            <a:endParaRPr lang="nl-NL" sz="1100" dirty="0"/>
          </a:p>
        </p:txBody>
      </p:sp>
      <p:sp>
        <p:nvSpPr>
          <p:cNvPr id="8" name="Tekstvak 7"/>
          <p:cNvSpPr txBox="1"/>
          <p:nvPr/>
        </p:nvSpPr>
        <p:spPr>
          <a:xfrm>
            <a:off x="6161458" y="1503059"/>
            <a:ext cx="1958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Crops</a:t>
            </a:r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 &amp; </a:t>
            </a:r>
            <a:r>
              <a:rPr lang="nl-NL" sz="1000" dirty="0" err="1" smtClean="0">
                <a:solidFill>
                  <a:schemeClr val="accent3">
                    <a:lumMod val="75000"/>
                  </a:schemeClr>
                </a:solidFill>
              </a:rPr>
              <a:t>feedstock</a:t>
            </a:r>
            <a:endParaRPr lang="nl-NL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833982" y="4409699"/>
            <a:ext cx="1802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solidFill>
                  <a:schemeClr val="accent3">
                    <a:lumMod val="75000"/>
                  </a:schemeClr>
                </a:solidFill>
              </a:rPr>
              <a:t>Products &amp; Markets </a:t>
            </a:r>
            <a:endParaRPr lang="nl-NL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Ovaal 1"/>
          <p:cNvSpPr/>
          <p:nvPr/>
        </p:nvSpPr>
        <p:spPr>
          <a:xfrm flipH="1">
            <a:off x="7108723" y="3132557"/>
            <a:ext cx="1996677" cy="18195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  <p:cxnSp>
        <p:nvCxnSpPr>
          <p:cNvPr id="10" name="Rechte verbindingslijn 9"/>
          <p:cNvCxnSpPr>
            <a:endCxn id="2" idx="6"/>
          </p:cNvCxnSpPr>
          <p:nvPr/>
        </p:nvCxnSpPr>
        <p:spPr>
          <a:xfrm>
            <a:off x="5787267" y="3286597"/>
            <a:ext cx="1321456" cy="755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al 21"/>
          <p:cNvSpPr/>
          <p:nvPr/>
        </p:nvSpPr>
        <p:spPr>
          <a:xfrm>
            <a:off x="4244730" y="2117868"/>
            <a:ext cx="1631027" cy="16164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8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5849" y="380776"/>
            <a:ext cx="5492400" cy="766200"/>
          </a:xfrm>
        </p:spPr>
        <p:txBody>
          <a:bodyPr/>
          <a:lstStyle/>
          <a:p>
            <a:r>
              <a:rPr lang="nl-NL" dirty="0" err="1" smtClean="0"/>
              <a:t>Biorefinery</a:t>
            </a:r>
            <a:r>
              <a:rPr lang="nl-NL" dirty="0" smtClean="0"/>
              <a:t> in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heart</a:t>
            </a:r>
            <a:r>
              <a:rPr lang="nl-NL" dirty="0" smtClean="0"/>
              <a:t>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value</a:t>
            </a:r>
            <a:r>
              <a:rPr lang="nl-NL" dirty="0" smtClean="0"/>
              <a:t> chain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8" name="Tekstvak 7"/>
          <p:cNvSpPr txBox="1"/>
          <p:nvPr/>
        </p:nvSpPr>
        <p:spPr>
          <a:xfrm>
            <a:off x="489094" y="1309673"/>
            <a:ext cx="821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Biomass</a:t>
            </a:r>
            <a:r>
              <a:rPr lang="nl-NL" dirty="0" smtClean="0"/>
              <a:t>	</a:t>
            </a:r>
            <a:r>
              <a:rPr lang="nl-NL" dirty="0" err="1" smtClean="0"/>
              <a:t>Biorefinery</a:t>
            </a:r>
            <a:r>
              <a:rPr lang="nl-NL" dirty="0" smtClean="0"/>
              <a:t>	1     </a:t>
            </a:r>
            <a:r>
              <a:rPr lang="nl-NL" dirty="0" err="1" smtClean="0"/>
              <a:t>Biomass</a:t>
            </a:r>
            <a:r>
              <a:rPr lang="nl-NL" dirty="0" smtClean="0"/>
              <a:t> </a:t>
            </a:r>
            <a:r>
              <a:rPr lang="nl-NL" sz="900" dirty="0" err="1" smtClean="0"/>
              <a:t>derived</a:t>
            </a:r>
            <a:r>
              <a:rPr lang="nl-NL" dirty="0" smtClean="0"/>
              <a:t> </a:t>
            </a:r>
            <a:r>
              <a:rPr lang="nl-NL" dirty="0" err="1" smtClean="0"/>
              <a:t>Feedstock</a:t>
            </a:r>
            <a:r>
              <a:rPr lang="nl-NL" dirty="0"/>
              <a:t>	</a:t>
            </a:r>
            <a:r>
              <a:rPr lang="nl-NL" dirty="0" err="1" smtClean="0"/>
              <a:t>Biorefinery</a:t>
            </a:r>
            <a:r>
              <a:rPr lang="nl-NL" dirty="0" smtClean="0"/>
              <a:t> 2               Products		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62" y="1634136"/>
            <a:ext cx="779487" cy="516689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701229" y="1550433"/>
            <a:ext cx="565731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/>
              <a:t>Sucrose 		              </a:t>
            </a:r>
            <a:r>
              <a:rPr lang="nl-NL" sz="1000" dirty="0" err="1" smtClean="0"/>
              <a:t>Lactic</a:t>
            </a:r>
            <a:r>
              <a:rPr lang="nl-NL" sz="1000" dirty="0" smtClean="0"/>
              <a:t>, </a:t>
            </a:r>
            <a:r>
              <a:rPr lang="nl-NL" sz="1000" dirty="0" err="1" smtClean="0"/>
              <a:t>succinic</a:t>
            </a:r>
            <a:r>
              <a:rPr lang="nl-NL" sz="1000" dirty="0" smtClean="0"/>
              <a:t>	        </a:t>
            </a:r>
            <a:r>
              <a:rPr lang="nl-NL" sz="1000" dirty="0" err="1" smtClean="0"/>
              <a:t>Lactide</a:t>
            </a:r>
            <a:r>
              <a:rPr lang="nl-NL" sz="1000" dirty="0" smtClean="0"/>
              <a:t>, </a:t>
            </a:r>
            <a:r>
              <a:rPr lang="nl-NL" sz="1000" dirty="0" err="1" smtClean="0"/>
              <a:t>Bioplastics</a:t>
            </a:r>
            <a:endParaRPr lang="nl-NL" sz="1000" dirty="0" smtClean="0"/>
          </a:p>
          <a:p>
            <a:r>
              <a:rPr lang="nl-NL" sz="1000" dirty="0" err="1" smtClean="0"/>
              <a:t>Thick</a:t>
            </a:r>
            <a:r>
              <a:rPr lang="nl-NL" sz="1000" dirty="0" smtClean="0"/>
              <a:t> </a:t>
            </a:r>
            <a:r>
              <a:rPr lang="nl-NL" sz="1000" dirty="0" err="1" smtClean="0"/>
              <a:t>Juice</a:t>
            </a:r>
            <a:r>
              <a:rPr lang="nl-NL" sz="1000" dirty="0" smtClean="0"/>
              <a:t>		</a:t>
            </a:r>
            <a:r>
              <a:rPr lang="nl-NL" sz="1000" dirty="0"/>
              <a:t> </a:t>
            </a:r>
            <a:r>
              <a:rPr lang="nl-NL" sz="1000" dirty="0" smtClean="0"/>
              <a:t>                 CO2, DDGS	        Agro, Feed</a:t>
            </a:r>
          </a:p>
          <a:p>
            <a:r>
              <a:rPr lang="nl-NL" sz="1000" dirty="0" smtClean="0"/>
              <a:t>Melasse		                 Fermentor	        Alcohol</a:t>
            </a:r>
          </a:p>
          <a:p>
            <a:r>
              <a:rPr lang="nl-NL" sz="1000" dirty="0" smtClean="0"/>
              <a:t>Pulp		                 Pulp2Value	        MCF, </a:t>
            </a:r>
            <a:r>
              <a:rPr lang="nl-NL" sz="1000" dirty="0" err="1" smtClean="0"/>
              <a:t>arabinose</a:t>
            </a:r>
            <a:r>
              <a:rPr lang="nl-NL" sz="1000" dirty="0" smtClean="0"/>
              <a:t>, Gal</a:t>
            </a:r>
            <a:endParaRPr lang="nl-NL" sz="1000" dirty="0"/>
          </a:p>
          <a:p>
            <a:r>
              <a:rPr lang="nl-NL" sz="1000" dirty="0" err="1" smtClean="0"/>
              <a:t>Starches</a:t>
            </a:r>
            <a:r>
              <a:rPr lang="nl-NL" sz="1000" dirty="0" smtClean="0"/>
              <a:t>		        Glucose </a:t>
            </a:r>
            <a:r>
              <a:rPr lang="nl-NL" sz="1000" dirty="0" err="1" smtClean="0"/>
              <a:t>to</a:t>
            </a:r>
            <a:r>
              <a:rPr lang="nl-NL" sz="1000" dirty="0" smtClean="0"/>
              <a:t> ethanol, </a:t>
            </a:r>
            <a:r>
              <a:rPr lang="nl-NL" sz="1000" dirty="0" err="1" smtClean="0"/>
              <a:t>butanol</a:t>
            </a:r>
            <a:r>
              <a:rPr lang="nl-NL" sz="1000" dirty="0" smtClean="0"/>
              <a:t>        </a:t>
            </a:r>
            <a:r>
              <a:rPr lang="nl-NL" sz="1000" dirty="0" err="1" smtClean="0"/>
              <a:t>Biofuel</a:t>
            </a:r>
            <a:r>
              <a:rPr lang="nl-NL" sz="1000" dirty="0" smtClean="0"/>
              <a:t>, DDGS, CO2</a:t>
            </a:r>
          </a:p>
          <a:p>
            <a:r>
              <a:rPr lang="nl-NL" sz="1000" dirty="0" smtClean="0"/>
              <a:t>		        Glucose </a:t>
            </a:r>
            <a:r>
              <a:rPr lang="nl-NL" sz="1000" dirty="0" err="1" smtClean="0"/>
              <a:t>to</a:t>
            </a:r>
            <a:r>
              <a:rPr lang="nl-NL" sz="1000" dirty="0" smtClean="0"/>
              <a:t> </a:t>
            </a:r>
            <a:r>
              <a:rPr lang="nl-NL" sz="1000" dirty="0" err="1" smtClean="0"/>
              <a:t>lactic</a:t>
            </a:r>
            <a:r>
              <a:rPr lang="nl-NL" sz="1000" dirty="0" smtClean="0"/>
              <a:t>, Lysine </a:t>
            </a:r>
            <a:r>
              <a:rPr lang="nl-NL" sz="1000" dirty="0" err="1" smtClean="0"/>
              <a:t>etc</a:t>
            </a:r>
            <a:r>
              <a:rPr lang="nl-NL" sz="1000" dirty="0" smtClean="0"/>
              <a:t>       </a:t>
            </a:r>
            <a:r>
              <a:rPr lang="nl-NL" sz="1000" dirty="0" err="1" smtClean="0"/>
              <a:t>Bioplastics</a:t>
            </a:r>
            <a:r>
              <a:rPr lang="nl-NL" sz="1000" dirty="0" smtClean="0"/>
              <a:t>, </a:t>
            </a:r>
            <a:r>
              <a:rPr lang="nl-NL" sz="1000" dirty="0" err="1" smtClean="0"/>
              <a:t>Amino</a:t>
            </a:r>
            <a:r>
              <a:rPr lang="nl-NL" sz="1000" dirty="0" smtClean="0"/>
              <a:t> </a:t>
            </a:r>
            <a:r>
              <a:rPr lang="nl-NL" sz="1000" dirty="0" err="1" smtClean="0"/>
              <a:t>acids</a:t>
            </a:r>
            <a:endParaRPr lang="nl-NL" sz="1000" dirty="0" smtClean="0"/>
          </a:p>
          <a:p>
            <a:r>
              <a:rPr lang="nl-NL" sz="1000" dirty="0" smtClean="0"/>
              <a:t>Gluten	</a:t>
            </a:r>
            <a:r>
              <a:rPr lang="nl-NL" sz="1000" dirty="0"/>
              <a:t>	</a:t>
            </a:r>
            <a:r>
              <a:rPr lang="nl-NL" sz="1000" dirty="0" smtClean="0"/>
              <a:t>                   </a:t>
            </a:r>
            <a:r>
              <a:rPr lang="nl-NL" sz="1000" dirty="0" err="1" smtClean="0"/>
              <a:t>Purification</a:t>
            </a:r>
            <a:r>
              <a:rPr lang="nl-NL" sz="1000" dirty="0" smtClean="0"/>
              <a:t>	        Food/Feed</a:t>
            </a:r>
          </a:p>
          <a:p>
            <a:r>
              <a:rPr lang="nl-NL" sz="1000" dirty="0" smtClean="0"/>
              <a:t>Fiber				        Food/Feed</a:t>
            </a:r>
          </a:p>
          <a:p>
            <a:endParaRPr lang="nl-NL" sz="1000" dirty="0"/>
          </a:p>
          <a:p>
            <a:r>
              <a:rPr lang="nl-NL" sz="1000" dirty="0" err="1" smtClean="0"/>
              <a:t>Vegetable</a:t>
            </a:r>
            <a:r>
              <a:rPr lang="nl-NL" sz="1000" dirty="0" smtClean="0"/>
              <a:t> </a:t>
            </a:r>
            <a:r>
              <a:rPr lang="nl-NL" sz="1000" dirty="0" err="1" smtClean="0"/>
              <a:t>oils</a:t>
            </a:r>
            <a:r>
              <a:rPr lang="nl-NL" sz="1000" dirty="0" smtClean="0"/>
              <a:t>		                Biodiesel	        FAME, </a:t>
            </a:r>
            <a:r>
              <a:rPr lang="nl-NL" sz="1000" dirty="0" err="1" smtClean="0"/>
              <a:t>glycerin</a:t>
            </a:r>
            <a:endParaRPr lang="nl-NL" sz="1000" dirty="0" smtClean="0"/>
          </a:p>
          <a:p>
            <a:r>
              <a:rPr lang="nl-NL" sz="1000" dirty="0"/>
              <a:t>	 </a:t>
            </a:r>
            <a:r>
              <a:rPr lang="nl-NL" sz="1000" dirty="0" smtClean="0"/>
              <a:t>	               </a:t>
            </a:r>
            <a:r>
              <a:rPr lang="nl-NL" sz="1000" dirty="0" err="1" smtClean="0"/>
              <a:t>Oleochemistry</a:t>
            </a:r>
            <a:r>
              <a:rPr lang="nl-NL" sz="1000" dirty="0" smtClean="0"/>
              <a:t>	        </a:t>
            </a:r>
            <a:r>
              <a:rPr lang="nl-NL" sz="1000" dirty="0" err="1" smtClean="0"/>
              <a:t>Fatty</a:t>
            </a:r>
            <a:r>
              <a:rPr lang="nl-NL" sz="1000" dirty="0" smtClean="0"/>
              <a:t> </a:t>
            </a:r>
            <a:r>
              <a:rPr lang="nl-NL" sz="1000" dirty="0" err="1" smtClean="0"/>
              <a:t>acids</a:t>
            </a:r>
            <a:r>
              <a:rPr lang="nl-NL" sz="1000" dirty="0" smtClean="0"/>
              <a:t>/</a:t>
            </a:r>
            <a:r>
              <a:rPr lang="nl-NL" sz="1000" dirty="0" err="1" smtClean="0"/>
              <a:t>alcohols</a:t>
            </a:r>
            <a:endParaRPr lang="nl-NL" sz="1000" dirty="0" smtClean="0"/>
          </a:p>
          <a:p>
            <a:r>
              <a:rPr lang="nl-NL" sz="1000" dirty="0" err="1" smtClean="0"/>
              <a:t>Meal</a:t>
            </a:r>
            <a:r>
              <a:rPr lang="nl-NL" sz="1000" dirty="0" smtClean="0"/>
              <a:t> or cake				        Feed</a:t>
            </a:r>
          </a:p>
          <a:p>
            <a:endParaRPr lang="nl-NL" sz="1000" dirty="0"/>
          </a:p>
          <a:p>
            <a:r>
              <a:rPr lang="nl-NL" sz="1000" dirty="0" err="1" smtClean="0"/>
              <a:t>Cellulosic</a:t>
            </a:r>
            <a:r>
              <a:rPr lang="nl-NL" sz="1000" dirty="0" smtClean="0"/>
              <a:t> </a:t>
            </a:r>
            <a:r>
              <a:rPr lang="nl-NL" sz="1000" dirty="0" err="1" smtClean="0"/>
              <a:t>sugars</a:t>
            </a:r>
            <a:r>
              <a:rPr lang="nl-NL" sz="1000" dirty="0" smtClean="0"/>
              <a:t>	                  Ethanol	        </a:t>
            </a:r>
            <a:r>
              <a:rPr lang="nl-NL" sz="1000" dirty="0" err="1" smtClean="0"/>
              <a:t>Biofuel</a:t>
            </a:r>
            <a:r>
              <a:rPr lang="nl-NL" sz="1000" dirty="0" smtClean="0"/>
              <a:t>, </a:t>
            </a:r>
            <a:r>
              <a:rPr lang="nl-NL" sz="1000" dirty="0" err="1" smtClean="0"/>
              <a:t>chem</a:t>
            </a:r>
            <a:endParaRPr lang="nl-NL" sz="1000" dirty="0" smtClean="0"/>
          </a:p>
          <a:p>
            <a:r>
              <a:rPr lang="nl-NL" sz="1000" dirty="0" err="1" smtClean="0"/>
              <a:t>Tall</a:t>
            </a:r>
            <a:r>
              <a:rPr lang="nl-NL" sz="1000" dirty="0" smtClean="0"/>
              <a:t> </a:t>
            </a:r>
            <a:r>
              <a:rPr lang="nl-NL" sz="1000" dirty="0" err="1" smtClean="0"/>
              <a:t>oil</a:t>
            </a:r>
            <a:r>
              <a:rPr lang="nl-NL" sz="1000" dirty="0" smtClean="0"/>
              <a:t>, </a:t>
            </a:r>
            <a:r>
              <a:rPr lang="nl-NL" sz="1000" dirty="0" err="1" smtClean="0"/>
              <a:t>turpentine</a:t>
            </a:r>
            <a:r>
              <a:rPr lang="nl-NL" sz="1000" dirty="0" smtClean="0"/>
              <a:t>, </a:t>
            </a:r>
            <a:r>
              <a:rPr lang="nl-NL" sz="1000" dirty="0" err="1" smtClean="0"/>
              <a:t>lignin</a:t>
            </a:r>
            <a:r>
              <a:rPr lang="nl-NL" sz="1000" dirty="0" smtClean="0"/>
              <a:t>	      </a:t>
            </a:r>
            <a:r>
              <a:rPr lang="nl-NL" sz="1000" dirty="0" err="1" smtClean="0"/>
              <a:t>Tall</a:t>
            </a:r>
            <a:r>
              <a:rPr lang="nl-NL" sz="1000" dirty="0" smtClean="0"/>
              <a:t> </a:t>
            </a:r>
            <a:r>
              <a:rPr lang="nl-NL" sz="1000" dirty="0" err="1" smtClean="0"/>
              <a:t>oil</a:t>
            </a:r>
            <a:r>
              <a:rPr lang="nl-NL" sz="1000" dirty="0" smtClean="0"/>
              <a:t> </a:t>
            </a:r>
            <a:r>
              <a:rPr lang="nl-NL" sz="1000" dirty="0" err="1" smtClean="0"/>
              <a:t>to</a:t>
            </a:r>
            <a:r>
              <a:rPr lang="nl-NL" sz="1000" dirty="0" smtClean="0"/>
              <a:t> diesel, </a:t>
            </a:r>
            <a:r>
              <a:rPr lang="nl-NL" sz="1000" dirty="0" err="1" smtClean="0"/>
              <a:t>lignin</a:t>
            </a:r>
            <a:r>
              <a:rPr lang="nl-NL" sz="1000" dirty="0" smtClean="0"/>
              <a:t> </a:t>
            </a:r>
            <a:r>
              <a:rPr lang="nl-NL" sz="1000" dirty="0" err="1" smtClean="0"/>
              <a:t>to</a:t>
            </a:r>
            <a:r>
              <a:rPr lang="nl-NL" sz="1000" dirty="0" smtClean="0"/>
              <a:t> </a:t>
            </a:r>
            <a:r>
              <a:rPr lang="nl-NL" sz="1000" dirty="0" err="1" smtClean="0"/>
              <a:t>chem</a:t>
            </a:r>
            <a:r>
              <a:rPr lang="nl-NL" sz="1000" dirty="0" smtClean="0"/>
              <a:t>     Energy</a:t>
            </a:r>
          </a:p>
          <a:p>
            <a:endParaRPr lang="nl-NL" sz="1000" dirty="0"/>
          </a:p>
          <a:p>
            <a:r>
              <a:rPr lang="nl-NL" sz="1000" dirty="0" err="1" smtClean="0"/>
              <a:t>Cellulosic</a:t>
            </a:r>
            <a:r>
              <a:rPr lang="nl-NL" sz="1000" dirty="0" smtClean="0"/>
              <a:t> Fibers	</a:t>
            </a:r>
            <a:r>
              <a:rPr lang="nl-NL" sz="1000" dirty="0"/>
              <a:t> </a:t>
            </a:r>
            <a:r>
              <a:rPr lang="nl-NL" sz="1000" dirty="0" smtClean="0"/>
              <a:t>      Paper making, non-</a:t>
            </a:r>
            <a:r>
              <a:rPr lang="nl-NL" sz="1000" dirty="0" err="1" smtClean="0"/>
              <a:t>wovens</a:t>
            </a:r>
            <a:r>
              <a:rPr lang="nl-NL" sz="1000" dirty="0" smtClean="0"/>
              <a:t>         </a:t>
            </a:r>
            <a:r>
              <a:rPr lang="nl-NL" sz="1000" dirty="0" err="1" smtClean="0"/>
              <a:t>Paper,tissues,materials</a:t>
            </a:r>
            <a:endParaRPr lang="nl-NL" sz="1000" dirty="0" smtClean="0"/>
          </a:p>
          <a:p>
            <a:r>
              <a:rPr lang="nl-NL" sz="1000" dirty="0" err="1" smtClean="0"/>
              <a:t>Hemi-cellulose</a:t>
            </a:r>
            <a:r>
              <a:rPr lang="nl-NL" sz="1000" dirty="0" smtClean="0"/>
              <a:t>/</a:t>
            </a:r>
            <a:r>
              <a:rPr lang="nl-NL" sz="1000" dirty="0" err="1" smtClean="0"/>
              <a:t>lignin</a:t>
            </a:r>
            <a:r>
              <a:rPr lang="nl-NL" sz="1000" dirty="0" smtClean="0"/>
              <a:t>	       </a:t>
            </a:r>
            <a:r>
              <a:rPr lang="nl-NL" sz="1000" dirty="0" err="1" smtClean="0"/>
              <a:t>Lignoboost</a:t>
            </a:r>
            <a:r>
              <a:rPr lang="nl-NL" sz="1000" dirty="0" smtClean="0"/>
              <a:t>, </a:t>
            </a:r>
            <a:r>
              <a:rPr lang="nl-NL" sz="1000" dirty="0" err="1" smtClean="0"/>
              <a:t>Lignoforce</a:t>
            </a:r>
            <a:r>
              <a:rPr lang="nl-NL" sz="1000" dirty="0" smtClean="0"/>
              <a:t>	        </a:t>
            </a:r>
            <a:r>
              <a:rPr lang="nl-NL" sz="1000" dirty="0" err="1" smtClean="0"/>
              <a:t>Lignin</a:t>
            </a:r>
            <a:r>
              <a:rPr lang="nl-NL" sz="1000" dirty="0" smtClean="0"/>
              <a:t>, E</a:t>
            </a:r>
          </a:p>
          <a:p>
            <a:endParaRPr lang="nl-NL" sz="1000" dirty="0"/>
          </a:p>
          <a:p>
            <a:r>
              <a:rPr lang="nl-NL" sz="1000" dirty="0" err="1" smtClean="0"/>
              <a:t>Pyrolisis</a:t>
            </a:r>
            <a:r>
              <a:rPr lang="nl-NL" sz="1000" dirty="0" smtClean="0"/>
              <a:t> Oil		       Upgrading </a:t>
            </a:r>
            <a:r>
              <a:rPr lang="nl-NL" sz="1000" dirty="0" err="1" smtClean="0"/>
              <a:t>with</a:t>
            </a:r>
            <a:r>
              <a:rPr lang="nl-NL" sz="1000" dirty="0" smtClean="0"/>
              <a:t> H2                        </a:t>
            </a:r>
            <a:r>
              <a:rPr lang="nl-NL" sz="1000" dirty="0" err="1" smtClean="0"/>
              <a:t>Biofuels</a:t>
            </a:r>
            <a:r>
              <a:rPr lang="nl-NL" sz="1000" dirty="0" smtClean="0"/>
              <a:t>, </a:t>
            </a:r>
            <a:r>
              <a:rPr lang="nl-NL" sz="1000" dirty="0" smtClean="0">
                <a:solidFill>
                  <a:schemeClr val="tx1"/>
                </a:solidFill>
              </a:rPr>
              <a:t>Nafta</a:t>
            </a:r>
          </a:p>
          <a:p>
            <a:r>
              <a:rPr lang="nl-NL" sz="1000" dirty="0" err="1"/>
              <a:t>M</a:t>
            </a:r>
            <a:r>
              <a:rPr lang="nl-NL" sz="1000" dirty="0" err="1" smtClean="0"/>
              <a:t>ethane</a:t>
            </a:r>
            <a:r>
              <a:rPr lang="nl-NL" sz="1000" dirty="0" smtClean="0"/>
              <a:t>   (Low T)	       Energy, </a:t>
            </a:r>
            <a:r>
              <a:rPr lang="nl-NL" sz="1000" dirty="0" err="1" smtClean="0"/>
              <a:t>Chemicals</a:t>
            </a:r>
            <a:endParaRPr lang="nl-NL" sz="1000" dirty="0" smtClean="0"/>
          </a:p>
          <a:p>
            <a:r>
              <a:rPr lang="nl-NL" sz="1000" dirty="0" err="1" smtClean="0"/>
              <a:t>Syngas</a:t>
            </a:r>
            <a:r>
              <a:rPr lang="nl-NL" sz="1000" dirty="0" smtClean="0"/>
              <a:t> (High T)              	       Gas </a:t>
            </a:r>
            <a:r>
              <a:rPr lang="nl-NL" sz="1000" dirty="0" err="1" smtClean="0"/>
              <a:t>fermentation</a:t>
            </a:r>
            <a:r>
              <a:rPr lang="nl-NL" sz="1000" dirty="0" smtClean="0"/>
              <a:t>, Fischer-</a:t>
            </a:r>
            <a:r>
              <a:rPr lang="nl-NL" sz="1000" dirty="0" err="1" smtClean="0"/>
              <a:t>Tr</a:t>
            </a:r>
            <a:r>
              <a:rPr lang="nl-NL" sz="1000" dirty="0"/>
              <a:t> </a:t>
            </a:r>
            <a:r>
              <a:rPr lang="nl-NL" sz="1000" dirty="0" smtClean="0"/>
              <a:t>      </a:t>
            </a:r>
            <a:r>
              <a:rPr lang="nl-NL" sz="1000" dirty="0" err="1" smtClean="0"/>
              <a:t>Biofuels</a:t>
            </a:r>
            <a:r>
              <a:rPr lang="nl-NL" sz="1000" dirty="0" smtClean="0"/>
              <a:t>, </a:t>
            </a:r>
            <a:r>
              <a:rPr lang="nl-NL" sz="1000" dirty="0" err="1" smtClean="0"/>
              <a:t>Chemicals</a:t>
            </a:r>
            <a:r>
              <a:rPr lang="nl-NL" sz="1000" dirty="0" smtClean="0"/>
              <a:t> 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143" y="1627605"/>
            <a:ext cx="1018291" cy="541781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29711" y="227651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1G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28" y="2239080"/>
            <a:ext cx="797098" cy="58862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143" y="2261046"/>
            <a:ext cx="1018292" cy="532770"/>
          </a:xfrm>
          <a:prstGeom prst="rect">
            <a:avLst/>
          </a:prstGeom>
        </p:spPr>
      </p:pic>
      <p:sp>
        <p:nvSpPr>
          <p:cNvPr id="15" name="Rechteraccolade 14"/>
          <p:cNvSpPr/>
          <p:nvPr/>
        </p:nvSpPr>
        <p:spPr>
          <a:xfrm>
            <a:off x="3562658" y="1899591"/>
            <a:ext cx="45719" cy="2697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2701229" y="2205997"/>
            <a:ext cx="5835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27" y="2874664"/>
            <a:ext cx="792021" cy="55676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143" y="2868644"/>
            <a:ext cx="1018291" cy="56278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1229" y="2831132"/>
            <a:ext cx="5846571" cy="12193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528" y="3478383"/>
            <a:ext cx="792020" cy="50892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143" y="3489425"/>
            <a:ext cx="1018291" cy="497878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1229" y="3426956"/>
            <a:ext cx="5846571" cy="12193"/>
          </a:xfrm>
          <a:prstGeom prst="rect">
            <a:avLst/>
          </a:prstGeom>
        </p:spPr>
      </p:pic>
      <p:sp>
        <p:nvSpPr>
          <p:cNvPr id="22" name="Tekstvak 21"/>
          <p:cNvSpPr txBox="1"/>
          <p:nvPr/>
        </p:nvSpPr>
        <p:spPr>
          <a:xfrm>
            <a:off x="70960" y="3557311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2G</a:t>
            </a:r>
            <a:endParaRPr lang="nl-NL" dirty="0"/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8143" y="4040666"/>
            <a:ext cx="1018291" cy="445825"/>
          </a:xfrm>
          <a:prstGeom prst="rect">
            <a:avLst/>
          </a:prstGeom>
        </p:spPr>
      </p:pic>
      <p:sp>
        <p:nvSpPr>
          <p:cNvPr id="24" name="Tekstvak 23"/>
          <p:cNvSpPr txBox="1"/>
          <p:nvPr/>
        </p:nvSpPr>
        <p:spPr>
          <a:xfrm>
            <a:off x="0" y="4134046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P&amp;P</a:t>
            </a:r>
            <a:endParaRPr lang="nl-NL" dirty="0"/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526" y="4051455"/>
            <a:ext cx="792021" cy="434736"/>
          </a:xfrm>
          <a:prstGeom prst="rect">
            <a:avLst/>
          </a:prstGeom>
        </p:spPr>
      </p:pic>
      <p:sp>
        <p:nvSpPr>
          <p:cNvPr id="27" name="Tekstvak 26"/>
          <p:cNvSpPr txBox="1"/>
          <p:nvPr/>
        </p:nvSpPr>
        <p:spPr>
          <a:xfrm>
            <a:off x="60294" y="4618409"/>
            <a:ext cx="424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TC</a:t>
            </a:r>
            <a:endParaRPr lang="nl-NL" dirty="0"/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842" y="4539853"/>
            <a:ext cx="1026592" cy="462799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1229" y="3904809"/>
            <a:ext cx="5846571" cy="12193"/>
          </a:xfrm>
          <a:prstGeom prst="rect">
            <a:avLst/>
          </a:prstGeom>
        </p:spPr>
      </p:pic>
      <p:cxnSp>
        <p:nvCxnSpPr>
          <p:cNvPr id="32" name="Rechte verbindingslijn 31"/>
          <p:cNvCxnSpPr/>
          <p:nvPr/>
        </p:nvCxnSpPr>
        <p:spPr>
          <a:xfrm>
            <a:off x="2701229" y="4446773"/>
            <a:ext cx="5835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>
            <a:off x="2701229" y="1596764"/>
            <a:ext cx="5835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Afbeelding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526" y="4530670"/>
            <a:ext cx="786654" cy="471982"/>
          </a:xfrm>
          <a:prstGeom prst="rect">
            <a:avLst/>
          </a:prstGeom>
        </p:spPr>
      </p:pic>
      <p:cxnSp>
        <p:nvCxnSpPr>
          <p:cNvPr id="36" name="Rechte verbindingslijn 35"/>
          <p:cNvCxnSpPr/>
          <p:nvPr/>
        </p:nvCxnSpPr>
        <p:spPr>
          <a:xfrm>
            <a:off x="2701229" y="4995421"/>
            <a:ext cx="5835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7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Facts</a:t>
            </a:r>
            <a:r>
              <a:rPr lang="nl-NL" dirty="0" smtClean="0"/>
              <a:t> &amp; </a:t>
            </a:r>
            <a:r>
              <a:rPr lang="nl-NL" dirty="0" err="1" smtClean="0"/>
              <a:t>Figures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3" y="1446510"/>
            <a:ext cx="6512490" cy="369698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480" y="1873628"/>
            <a:ext cx="1894068" cy="2842751"/>
          </a:xfrm>
          <a:prstGeom prst="rect">
            <a:avLst/>
          </a:prstGeom>
        </p:spPr>
      </p:pic>
      <p:pic>
        <p:nvPicPr>
          <p:cNvPr id="7" name="Afbeelding 6"/>
          <p:cNvPicPr/>
          <p:nvPr/>
        </p:nvPicPr>
        <p:blipFill>
          <a:blip r:embed="rId4"/>
          <a:stretch>
            <a:fillRect/>
          </a:stretch>
        </p:blipFill>
        <p:spPr>
          <a:xfrm>
            <a:off x="3797745" y="1344866"/>
            <a:ext cx="5387549" cy="32916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938" y="4531190"/>
            <a:ext cx="6159140" cy="210619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7673600" y="4129500"/>
            <a:ext cx="390818" cy="23602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2059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Biorefineries</a:t>
            </a:r>
            <a:r>
              <a:rPr lang="nl-NL" dirty="0" smtClean="0"/>
              <a:t> </a:t>
            </a:r>
            <a:r>
              <a:rPr lang="nl-NL" dirty="0" err="1" smtClean="0"/>
              <a:t>according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EC report 2018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363"/>
            <a:ext cx="5085599" cy="357546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391" y="1084335"/>
            <a:ext cx="2785767" cy="2974829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62232" y="1272116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dirty="0">
                <a:latin typeface="EC Square Sans Cond Pro"/>
              </a:rPr>
              <a:t>How to cite: </a:t>
            </a:r>
            <a:r>
              <a:rPr lang="en-US" sz="1000" dirty="0" err="1">
                <a:latin typeface="EC Square Sans Cond Pro"/>
              </a:rPr>
              <a:t>Parisi</a:t>
            </a:r>
            <a:r>
              <a:rPr lang="en-US" sz="1000" dirty="0">
                <a:latin typeface="EC Square Sans Cond Pro"/>
              </a:rPr>
              <a:t>, C. (2018). "Research Brief: </a:t>
            </a:r>
            <a:r>
              <a:rPr lang="en-US" sz="1000" dirty="0" err="1">
                <a:latin typeface="EC Square Sans Cond Pro"/>
              </a:rPr>
              <a:t>Biorefineries</a:t>
            </a:r>
            <a:r>
              <a:rPr lang="en-US" sz="1000" dirty="0">
                <a:latin typeface="EC Square Sans Cond Pro"/>
              </a:rPr>
              <a:t> distribution in the EU". European Commission - Joint Research Centre. </a:t>
            </a:r>
            <a:r>
              <a:rPr lang="en-US" sz="1000" b="1" dirty="0">
                <a:latin typeface="EC Square Sans Cond Pro"/>
              </a:rPr>
              <a:t>AUTHOR: </a:t>
            </a:r>
            <a:r>
              <a:rPr lang="en-US" sz="1000" dirty="0">
                <a:latin typeface="EC Square Sans Cond Pro"/>
              </a:rPr>
              <a:t>	</a:t>
            </a:r>
            <a:r>
              <a:rPr lang="en-US" sz="1000" b="1" dirty="0">
                <a:latin typeface="EC Square Sans Cond Pro"/>
              </a:rPr>
              <a:t>CONTACT: </a:t>
            </a:r>
            <a:r>
              <a:rPr lang="en-US" sz="1000" dirty="0">
                <a:latin typeface="EC Square Sans Cond Pro"/>
              </a:rPr>
              <a:t>	</a:t>
            </a:r>
          </a:p>
          <a:p>
            <a:r>
              <a:rPr lang="nl-NL" sz="1000" dirty="0">
                <a:latin typeface="EC Square Sans Cond Pro"/>
              </a:rPr>
              <a:t>PARISI Claudia 	</a:t>
            </a:r>
          </a:p>
        </p:txBody>
      </p:sp>
    </p:spTree>
    <p:extLst>
      <p:ext uri="{BB962C8B-B14F-4D97-AF65-F5344CB8AC3E}">
        <p14:creationId xmlns:p14="http://schemas.microsoft.com/office/powerpoint/2010/main" val="34758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762090" cy="766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Why is Lignocellulosic biomass relevant ? </a:t>
            </a:r>
            <a:endParaRPr lang="en" dirty="0"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440377" y="1806600"/>
            <a:ext cx="6823807" cy="3145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Lignocellulosic is the most abundant biomass feedstock on earth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All regions have various varieties present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Wood, straw, grass, stover, reed, miscantus 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/>
              <a:t>R</a:t>
            </a:r>
            <a:r>
              <a:rPr lang="en" dirty="0" smtClean="0"/>
              <a:t>esidue/waste streams under utilised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" dirty="0" smtClean="0"/>
              <a:t>Not used for food, no direct competition (2G)</a:t>
            </a:r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endParaRPr lang="en" dirty="0" smtClean="0"/>
          </a:p>
          <a:p>
            <a:pPr marL="457200" lvl="0" indent="-381000" rtl="0">
              <a:spcBef>
                <a:spcPts val="0"/>
              </a:spcBef>
              <a:spcAft>
                <a:spcPts val="1000"/>
              </a:spcAft>
              <a:buSzPct val="100000"/>
            </a:pPr>
            <a:endParaRPr lang="en" dirty="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  <p:grpSp>
        <p:nvGrpSpPr>
          <p:cNvPr id="239" name="Shape 239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Shape 2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594819" y="385260"/>
            <a:ext cx="5827926" cy="766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Key Challenges for lignocellulosic biorefinery</a:t>
            </a:r>
            <a:endParaRPr lang="en"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>
          <a:xfrm>
            <a:off x="441199" y="1703141"/>
            <a:ext cx="6793533" cy="3145500"/>
          </a:xfrm>
        </p:spPr>
        <p:txBody>
          <a:bodyPr/>
          <a:lstStyle/>
          <a:p>
            <a:r>
              <a:rPr lang="nl-NL" dirty="0" err="1" smtClean="0"/>
              <a:t>Lignocellulosic</a:t>
            </a:r>
            <a:r>
              <a:rPr lang="nl-NL" dirty="0" smtClean="0"/>
              <a:t> </a:t>
            </a:r>
            <a:r>
              <a:rPr lang="nl-NL" dirty="0" err="1" smtClean="0"/>
              <a:t>biomass</a:t>
            </a:r>
            <a:r>
              <a:rPr lang="nl-NL" dirty="0" smtClean="0"/>
              <a:t> is recalcitrant</a:t>
            </a:r>
          </a:p>
          <a:p>
            <a:r>
              <a:rPr lang="nl-NL" dirty="0" smtClean="0"/>
              <a:t>Total </a:t>
            </a:r>
            <a:r>
              <a:rPr lang="nl-NL" dirty="0" err="1" smtClean="0"/>
              <a:t>valorization</a:t>
            </a:r>
            <a:r>
              <a:rPr lang="nl-NL" dirty="0" smtClean="0"/>
              <a:t> of </a:t>
            </a:r>
            <a:r>
              <a:rPr lang="nl-NL" dirty="0" err="1" smtClean="0"/>
              <a:t>all</a:t>
            </a:r>
            <a:r>
              <a:rPr lang="nl-NL" dirty="0" smtClean="0"/>
              <a:t> streams is </a:t>
            </a:r>
            <a:r>
              <a:rPr lang="nl-NL" dirty="0" err="1" smtClean="0"/>
              <a:t>challenging</a:t>
            </a:r>
            <a:endParaRPr lang="nl-NL" dirty="0" smtClean="0"/>
          </a:p>
          <a:p>
            <a:r>
              <a:rPr lang="nl-NL" dirty="0" err="1" smtClean="0"/>
              <a:t>By-products</a:t>
            </a:r>
            <a:r>
              <a:rPr lang="nl-NL" dirty="0" smtClean="0"/>
              <a:t> impact </a:t>
            </a:r>
            <a:r>
              <a:rPr lang="nl-NL" dirty="0" err="1" smtClean="0"/>
              <a:t>the</a:t>
            </a:r>
            <a:r>
              <a:rPr lang="nl-NL" dirty="0" smtClean="0"/>
              <a:t> business case</a:t>
            </a:r>
          </a:p>
          <a:p>
            <a:r>
              <a:rPr lang="nl-NL" dirty="0" err="1" smtClean="0"/>
              <a:t>Only</a:t>
            </a:r>
            <a:r>
              <a:rPr lang="nl-NL" dirty="0" smtClean="0"/>
              <a:t> smart, </a:t>
            </a:r>
            <a:r>
              <a:rPr lang="nl-NL" dirty="0" err="1" smtClean="0"/>
              <a:t>integrated</a:t>
            </a:r>
            <a:r>
              <a:rPr lang="nl-NL" dirty="0" smtClean="0"/>
              <a:t> approaches </a:t>
            </a:r>
            <a:r>
              <a:rPr lang="nl-NL" dirty="0" err="1" smtClean="0"/>
              <a:t>will</a:t>
            </a:r>
            <a:r>
              <a:rPr lang="nl-NL" dirty="0" smtClean="0"/>
              <a:t> do!</a:t>
            </a:r>
          </a:p>
          <a:p>
            <a:r>
              <a:rPr lang="nl-NL" dirty="0" err="1" smtClean="0"/>
              <a:t>Scale</a:t>
            </a:r>
            <a:r>
              <a:rPr lang="nl-NL" dirty="0" smtClean="0"/>
              <a:t>-up </a:t>
            </a:r>
            <a:r>
              <a:rPr lang="nl-NL" dirty="0" err="1" smtClean="0"/>
              <a:t>to</a:t>
            </a:r>
            <a:r>
              <a:rPr lang="nl-NL" dirty="0" smtClean="0"/>
              <a:t> pilot </a:t>
            </a:r>
            <a:r>
              <a:rPr lang="nl-NL" dirty="0" err="1" smtClean="0"/>
              <a:t>and</a:t>
            </a:r>
            <a:r>
              <a:rPr lang="nl-NL" dirty="0" smtClean="0"/>
              <a:t> demo takes $$ </a:t>
            </a:r>
            <a:r>
              <a:rPr lang="nl-NL" dirty="0" err="1" smtClean="0"/>
              <a:t>and</a:t>
            </a:r>
            <a:r>
              <a:rPr lang="nl-NL" dirty="0" smtClean="0"/>
              <a:t> time</a:t>
            </a:r>
          </a:p>
          <a:p>
            <a:r>
              <a:rPr lang="nl-NL" dirty="0" err="1" smtClean="0"/>
              <a:t>Scale</a:t>
            </a:r>
            <a:r>
              <a:rPr lang="nl-NL" dirty="0" smtClean="0"/>
              <a:t> is a </a:t>
            </a:r>
            <a:r>
              <a:rPr lang="nl-NL" dirty="0" err="1" smtClean="0"/>
              <a:t>very</a:t>
            </a:r>
            <a:r>
              <a:rPr lang="nl-NL" dirty="0" smtClean="0"/>
              <a:t> important factor (small or large)</a:t>
            </a:r>
          </a:p>
          <a:p>
            <a:r>
              <a:rPr lang="nl-NL" dirty="0" smtClean="0"/>
              <a:t>Close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feedstock</a:t>
            </a:r>
            <a:r>
              <a:rPr lang="nl-NL" dirty="0" smtClean="0"/>
              <a:t> or close </a:t>
            </a:r>
            <a:r>
              <a:rPr lang="nl-NL" dirty="0" err="1" smtClean="0"/>
              <a:t>to</a:t>
            </a:r>
            <a:r>
              <a:rPr lang="nl-NL" dirty="0" smtClean="0"/>
              <a:t> market ?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08C06FAF11514FA73C0FA6149F85F8" ma:contentTypeVersion="6" ma:contentTypeDescription="Create a new document." ma:contentTypeScope="" ma:versionID="b2f4e95e475381443c36802b3330dc87">
  <xsd:schema xmlns:xsd="http://www.w3.org/2001/XMLSchema" xmlns:xs="http://www.w3.org/2001/XMLSchema" xmlns:p="http://schemas.microsoft.com/office/2006/metadata/properties" xmlns:ns2="54283bfb-9cf3-43fb-b6cd-2f8b665bd775" xmlns:ns3="87320a7d-7ac5-4749-adb6-3b5afd6f0072" xmlns:ns4="fcba0065-b676-4e42-b0e4-a05d9ccdd6eb" targetNamespace="http://schemas.microsoft.com/office/2006/metadata/properties" ma:root="true" ma:fieldsID="b61675d4ceb072f51490452f044cf584" ns2:_="" ns3:_="" ns4:_="">
    <xsd:import namespace="54283bfb-9cf3-43fb-b6cd-2f8b665bd775"/>
    <xsd:import namespace="87320a7d-7ac5-4749-adb6-3b5afd6f0072"/>
    <xsd:import namespace="fcba0065-b676-4e42-b0e4-a05d9ccdd6e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283bfb-9cf3-43fb-b6cd-2f8b665bd77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20a7d-7ac5-4749-adb6-3b5afd6f0072" elementFormDefault="qualified">
    <xsd:import namespace="http://schemas.microsoft.com/office/2006/documentManagement/types"/>
    <xsd:import namespace="http://schemas.microsoft.com/office/infopath/2007/PartnerControls"/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ba0065-b676-4e42-b0e4-a05d9ccdd6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B87037-D03C-4594-B36E-E0E621FCC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283bfb-9cf3-43fb-b6cd-2f8b665bd775"/>
    <ds:schemaRef ds:uri="87320a7d-7ac5-4749-adb6-3b5afd6f0072"/>
    <ds:schemaRef ds:uri="fcba0065-b676-4e42-b0e4-a05d9ccdd6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81D3AE-771E-41FA-8644-E6377E9547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2C361E-F3E2-45D1-BFF5-D76A519C26A4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87320a7d-7ac5-4749-adb6-3b5afd6f0072"/>
    <ds:schemaRef ds:uri="http://purl.org/dc/elements/1.1/"/>
    <ds:schemaRef ds:uri="http://schemas.microsoft.com/office/2006/metadata/properties"/>
    <ds:schemaRef ds:uri="54283bfb-9cf3-43fb-b6cd-2f8b665bd775"/>
    <ds:schemaRef ds:uri="http://purl.org/dc/terms/"/>
    <ds:schemaRef ds:uri="fcba0065-b676-4e42-b0e4-a05d9ccdd6e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</TotalTime>
  <Words>398</Words>
  <Application>Microsoft Office PowerPoint</Application>
  <PresentationFormat>Diavoorstelling (16:9)</PresentationFormat>
  <Paragraphs>104</Paragraphs>
  <Slides>11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Arvo</vt:lpstr>
      <vt:lpstr>EC Square Sans Cond Pro</vt:lpstr>
      <vt:lpstr>Roboto Condensed</vt:lpstr>
      <vt:lpstr>Roboto Condensed Light</vt:lpstr>
      <vt:lpstr>Salerio template</vt:lpstr>
      <vt:lpstr>The importance of Biorefineries in Building Value Chains in the Vanguard Bioeconomy Pilot.</vt:lpstr>
      <vt:lpstr>Willem Sederel – Leader of Democase LC Biorefineries</vt:lpstr>
      <vt:lpstr>Why are Biorefineries relevant ? </vt:lpstr>
      <vt:lpstr>Biorefineries in Europe </vt:lpstr>
      <vt:lpstr>Biorefinery in the heart of the value chain</vt:lpstr>
      <vt:lpstr>Facts &amp; Figures</vt:lpstr>
      <vt:lpstr>Biorefineries according to EC report 2018</vt:lpstr>
      <vt:lpstr>Why is Lignocellulosic biomass relevant ? </vt:lpstr>
      <vt:lpstr>Key Challenges for lignocellulosic biorefinery</vt:lpstr>
      <vt:lpstr>Example Biorefining &amp; Value Chain Models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Ludwig</dc:creator>
  <cp:lastModifiedBy>Willem Sederel</cp:lastModifiedBy>
  <cp:revision>125</cp:revision>
  <dcterms:modified xsi:type="dcterms:W3CDTF">2019-09-23T04:52:27Z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0x0101003308C06FAF11514FA73C0FA6149F85F8</vt:lpwstr>
  </property>
</Properties>
</file>