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 autoAdjust="0"/>
    <p:restoredTop sz="94681" autoAdjust="0"/>
  </p:normalViewPr>
  <p:slideViewPr>
    <p:cSldViewPr>
      <p:cViewPr>
        <p:scale>
          <a:sx n="70" d="100"/>
          <a:sy n="70" d="100"/>
        </p:scale>
        <p:origin x="-1160" y="-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ko\Dropbox\GoOpti\statistika\predstavitveni%20graf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l-SI" sz="1800" b="1" i="0" baseline="0"/>
              <a:t>Število prepeljanih potnikov od pričetka obratovanja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Potniki do Benetk</c:v>
                </c:pt>
              </c:strCache>
            </c:strRef>
          </c:tx>
          <c:marker>
            <c:symbol val="none"/>
          </c:marker>
          <c:cat>
            <c:numRef>
              <c:f>Sheet1!$B$1:$P$1</c:f>
              <c:numCache>
                <c:formatCode>mmm/yy</c:formatCode>
                <c:ptCount val="15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</c:numCache>
            </c:numRef>
          </c:cat>
          <c:val>
            <c:numRef>
              <c:f>Sheet1!$B$2:$P$2</c:f>
              <c:numCache>
                <c:formatCode>General</c:formatCode>
                <c:ptCount val="15"/>
                <c:pt idx="0">
                  <c:v>468</c:v>
                </c:pt>
                <c:pt idx="1">
                  <c:v>392</c:v>
                </c:pt>
                <c:pt idx="2">
                  <c:v>958</c:v>
                </c:pt>
                <c:pt idx="3">
                  <c:v>795</c:v>
                </c:pt>
                <c:pt idx="4">
                  <c:v>1002</c:v>
                </c:pt>
                <c:pt idx="5">
                  <c:v>1357</c:v>
                </c:pt>
                <c:pt idx="6">
                  <c:v>1467</c:v>
                </c:pt>
                <c:pt idx="7">
                  <c:v>1605</c:v>
                </c:pt>
                <c:pt idx="8">
                  <c:v>1720</c:v>
                </c:pt>
                <c:pt idx="9">
                  <c:v>2343</c:v>
                </c:pt>
                <c:pt idx="10">
                  <c:v>2949</c:v>
                </c:pt>
                <c:pt idx="11">
                  <c:v>2595</c:v>
                </c:pt>
                <c:pt idx="12">
                  <c:v>3617</c:v>
                </c:pt>
                <c:pt idx="13">
                  <c:v>3087</c:v>
                </c:pt>
                <c:pt idx="14">
                  <c:v>3805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Vsi GoOpti potniki</c:v>
                </c:pt>
              </c:strCache>
            </c:strRef>
          </c:tx>
          <c:marker>
            <c:symbol val="none"/>
          </c:marker>
          <c:cat>
            <c:numRef>
              <c:f>Sheet1!$B$1:$P$1</c:f>
              <c:numCache>
                <c:formatCode>mmm/yy</c:formatCode>
                <c:ptCount val="15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</c:numCache>
            </c:numRef>
          </c:cat>
          <c:val>
            <c:numRef>
              <c:f>Sheet1!$B$3:$P$3</c:f>
              <c:numCache>
                <c:formatCode>General</c:formatCode>
                <c:ptCount val="15"/>
                <c:pt idx="0">
                  <c:v>576</c:v>
                </c:pt>
                <c:pt idx="1">
                  <c:v>650</c:v>
                </c:pt>
                <c:pt idx="2">
                  <c:v>1130</c:v>
                </c:pt>
                <c:pt idx="3">
                  <c:v>1025</c:v>
                </c:pt>
                <c:pt idx="4">
                  <c:v>1262</c:v>
                </c:pt>
                <c:pt idx="5">
                  <c:v>1532</c:v>
                </c:pt>
                <c:pt idx="6">
                  <c:v>1865</c:v>
                </c:pt>
                <c:pt idx="7">
                  <c:v>2235</c:v>
                </c:pt>
                <c:pt idx="8">
                  <c:v>2503</c:v>
                </c:pt>
                <c:pt idx="9">
                  <c:v>3449</c:v>
                </c:pt>
                <c:pt idx="10">
                  <c:v>4239</c:v>
                </c:pt>
                <c:pt idx="11">
                  <c:v>3924</c:v>
                </c:pt>
                <c:pt idx="12">
                  <c:v>6239</c:v>
                </c:pt>
                <c:pt idx="13">
                  <c:v>4775</c:v>
                </c:pt>
                <c:pt idx="14">
                  <c:v>6214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22784"/>
        <c:axId val="7224320"/>
      </c:lineChart>
      <c:dateAx>
        <c:axId val="7222784"/>
        <c:scaling>
          <c:orientation val="minMax"/>
        </c:scaling>
        <c:delete val="0"/>
        <c:axPos val="b"/>
        <c:numFmt formatCode="mmm/yy" sourceLinked="0"/>
        <c:majorTickMark val="none"/>
        <c:minorTickMark val="none"/>
        <c:tickLblPos val="nextTo"/>
        <c:crossAx val="7224320"/>
        <c:crosses val="autoZero"/>
        <c:auto val="1"/>
        <c:lblOffset val="100"/>
        <c:baseTimeUnit val="months"/>
      </c:dateAx>
      <c:valAx>
        <c:axId val="722432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sl-SI" baseline="0"/>
                  <a:t>Število potnikov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7222784"/>
        <c:crosses val="autoZero"/>
        <c:crossBetween val="between"/>
      </c:valAx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B/>
        </a:sp3d>
      </c:spPr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1F7C-70E1-4E22-9D12-0EE359E7ABD0}" type="datetimeFigureOut">
              <a:rPr lang="sl-SI" smtClean="0"/>
              <a:pPr/>
              <a:t>5.11.2012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FA45-B48D-4B89-BD1B-8495DD168B7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1F7C-70E1-4E22-9D12-0EE359E7ABD0}" type="datetimeFigureOut">
              <a:rPr lang="sl-SI" smtClean="0"/>
              <a:pPr/>
              <a:t>5.11.2012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FA45-B48D-4B89-BD1B-8495DD168B7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1F7C-70E1-4E22-9D12-0EE359E7ABD0}" type="datetimeFigureOut">
              <a:rPr lang="sl-SI" smtClean="0"/>
              <a:pPr/>
              <a:t>5.11.2012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FA45-B48D-4B89-BD1B-8495DD168B7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1F7C-70E1-4E22-9D12-0EE359E7ABD0}" type="datetimeFigureOut">
              <a:rPr lang="sl-SI" smtClean="0"/>
              <a:pPr/>
              <a:t>5.11.2012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FA45-B48D-4B89-BD1B-8495DD168B7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1F7C-70E1-4E22-9D12-0EE359E7ABD0}" type="datetimeFigureOut">
              <a:rPr lang="sl-SI" smtClean="0"/>
              <a:pPr/>
              <a:t>5.11.2012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FA45-B48D-4B89-BD1B-8495DD168B7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1F7C-70E1-4E22-9D12-0EE359E7ABD0}" type="datetimeFigureOut">
              <a:rPr lang="sl-SI" smtClean="0"/>
              <a:pPr/>
              <a:t>5.11.2012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FA45-B48D-4B89-BD1B-8495DD168B7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1F7C-70E1-4E22-9D12-0EE359E7ABD0}" type="datetimeFigureOut">
              <a:rPr lang="sl-SI" smtClean="0"/>
              <a:pPr/>
              <a:t>5.11.2012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FA45-B48D-4B89-BD1B-8495DD168B7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1F7C-70E1-4E22-9D12-0EE359E7ABD0}" type="datetimeFigureOut">
              <a:rPr lang="sl-SI" smtClean="0"/>
              <a:pPr/>
              <a:t>5.11.2012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FA45-B48D-4B89-BD1B-8495DD168B7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1F7C-70E1-4E22-9D12-0EE359E7ABD0}" type="datetimeFigureOut">
              <a:rPr lang="sl-SI" smtClean="0"/>
              <a:pPr/>
              <a:t>5.11.2012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FA45-B48D-4B89-BD1B-8495DD168B7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1F7C-70E1-4E22-9D12-0EE359E7ABD0}" type="datetimeFigureOut">
              <a:rPr lang="sl-SI" smtClean="0"/>
              <a:pPr/>
              <a:t>5.11.2012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FA45-B48D-4B89-BD1B-8495DD168B7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1F7C-70E1-4E22-9D12-0EE359E7ABD0}" type="datetimeFigureOut">
              <a:rPr lang="sl-SI" smtClean="0"/>
              <a:pPr/>
              <a:t>5.11.2012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FA45-B48D-4B89-BD1B-8495DD168B7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81F7C-70E1-4E22-9D12-0EE359E7ABD0}" type="datetimeFigureOut">
              <a:rPr lang="sl-SI" smtClean="0"/>
              <a:pPr/>
              <a:t>5.11.2012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7FA45-B48D-4B89-BD1B-8495DD168B75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76672"/>
            <a:ext cx="5904656" cy="199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2335493"/>
            <a:ext cx="5113349" cy="3829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PoljeZBesedilom 3"/>
          <p:cNvSpPr txBox="1"/>
          <p:nvPr/>
        </p:nvSpPr>
        <p:spPr>
          <a:xfrm>
            <a:off x="2051720" y="602128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400" dirty="0" smtClean="0"/>
              <a:t>TM Vista d.o.o., Tehnološki Park 18, 1000 Ljubljana</a:t>
            </a:r>
            <a:endParaRPr lang="sl-SI" sz="1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23528" y="5805264"/>
            <a:ext cx="2088232" cy="769640"/>
          </a:xfrm>
        </p:spPr>
        <p:txBody>
          <a:bodyPr>
            <a:normAutofit fontScale="62500" lnSpcReduction="20000"/>
          </a:bodyPr>
          <a:lstStyle/>
          <a:p>
            <a:r>
              <a:rPr lang="sl-SI" dirty="0" smtClean="0"/>
              <a:t>Sašo Sušnik</a:t>
            </a:r>
          </a:p>
          <a:p>
            <a:r>
              <a:rPr lang="sl-SI" dirty="0" err="1" smtClean="0"/>
              <a:t>saso@goopti.com</a:t>
            </a:r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19256" cy="460851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TM Vista </a:t>
            </a:r>
            <a:r>
              <a:rPr lang="en-US" dirty="0" err="1" smtClean="0"/>
              <a:t>d.o.o</a:t>
            </a:r>
            <a:r>
              <a:rPr lang="en-US" dirty="0" smtClean="0"/>
              <a:t>. – </a:t>
            </a:r>
            <a:r>
              <a:rPr lang="en-US" dirty="0" err="1" smtClean="0"/>
              <a:t>inkubirano</a:t>
            </a:r>
            <a:r>
              <a:rPr lang="en-US" dirty="0" smtClean="0"/>
              <a:t> </a:t>
            </a:r>
            <a:r>
              <a:rPr lang="en-US" dirty="0" err="1" smtClean="0"/>
              <a:t>razvojno</a:t>
            </a:r>
            <a:r>
              <a:rPr lang="en-US" dirty="0" smtClean="0"/>
              <a:t> </a:t>
            </a:r>
            <a:r>
              <a:rPr lang="en-US" dirty="0" err="1" smtClean="0"/>
              <a:t>podjetje</a:t>
            </a:r>
            <a:r>
              <a:rPr lang="en-US" dirty="0" smtClean="0"/>
              <a:t> v </a:t>
            </a:r>
            <a:r>
              <a:rPr lang="en-US" dirty="0" err="1" smtClean="0"/>
              <a:t>ljubljanskem</a:t>
            </a:r>
            <a:r>
              <a:rPr lang="en-US" dirty="0" smtClean="0"/>
              <a:t> </a:t>
            </a:r>
            <a:r>
              <a:rPr lang="en-US" dirty="0" err="1" smtClean="0"/>
              <a:t>Tehnološkem</a:t>
            </a:r>
            <a:r>
              <a:rPr lang="en-US" dirty="0" smtClean="0"/>
              <a:t> </a:t>
            </a:r>
            <a:r>
              <a:rPr lang="en-US" dirty="0" err="1" smtClean="0"/>
              <a:t>Parku</a:t>
            </a:r>
            <a:endParaRPr lang="en-US" dirty="0" smtClean="0"/>
          </a:p>
          <a:p>
            <a:pPr lvl="1"/>
            <a:endParaRPr lang="sl-SI" dirty="0" smtClean="0"/>
          </a:p>
          <a:p>
            <a:pPr lvl="1"/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informacijskih</a:t>
            </a:r>
            <a:r>
              <a:rPr lang="en-US" dirty="0" smtClean="0"/>
              <a:t> in </a:t>
            </a:r>
            <a:r>
              <a:rPr lang="en-US" dirty="0" err="1" smtClean="0"/>
              <a:t>rezervacijskih</a:t>
            </a:r>
            <a:r>
              <a:rPr lang="en-US" dirty="0" smtClean="0"/>
              <a:t> </a:t>
            </a:r>
            <a:r>
              <a:rPr lang="en-US" dirty="0" err="1" smtClean="0"/>
              <a:t>sistemov</a:t>
            </a:r>
            <a:endParaRPr lang="en-US" dirty="0" smtClean="0"/>
          </a:p>
          <a:p>
            <a:pPr lvl="1"/>
            <a:r>
              <a:rPr lang="en-US" dirty="0" smtClean="0"/>
              <a:t>Z </a:t>
            </a:r>
            <a:r>
              <a:rPr lang="en-US" dirty="0" err="1" smtClean="0"/>
              <a:t>GoOpti</a:t>
            </a:r>
            <a:r>
              <a:rPr lang="en-US" dirty="0" smtClean="0"/>
              <a:t> </a:t>
            </a:r>
            <a:r>
              <a:rPr lang="en-US" dirty="0" err="1" smtClean="0"/>
              <a:t>razvijamo</a:t>
            </a:r>
            <a:r>
              <a:rPr lang="en-US" dirty="0" smtClean="0"/>
              <a:t> </a:t>
            </a:r>
            <a:r>
              <a:rPr lang="en-US" dirty="0" err="1" smtClean="0"/>
              <a:t>mrežo</a:t>
            </a:r>
            <a:r>
              <a:rPr lang="en-US" dirty="0" smtClean="0"/>
              <a:t> </a:t>
            </a:r>
            <a:r>
              <a:rPr lang="en-US" dirty="0" err="1" smtClean="0"/>
              <a:t>prevoznikov</a:t>
            </a:r>
            <a:r>
              <a:rPr lang="en-US" dirty="0" smtClean="0"/>
              <a:t> in </a:t>
            </a:r>
            <a:r>
              <a:rPr lang="en-US" dirty="0" err="1" smtClean="0"/>
              <a:t>prodajnih</a:t>
            </a:r>
            <a:r>
              <a:rPr lang="en-US" dirty="0" smtClean="0"/>
              <a:t> </a:t>
            </a:r>
            <a:r>
              <a:rPr lang="en-US" dirty="0" err="1" smtClean="0"/>
              <a:t>partnerjev</a:t>
            </a:r>
            <a:r>
              <a:rPr lang="en-US" dirty="0" smtClean="0"/>
              <a:t>. </a:t>
            </a:r>
            <a:r>
              <a:rPr lang="en-US" dirty="0" err="1" smtClean="0"/>
              <a:t>Trenutno</a:t>
            </a:r>
            <a:r>
              <a:rPr lang="en-US" dirty="0" smtClean="0"/>
              <a:t>:</a:t>
            </a:r>
          </a:p>
          <a:p>
            <a:pPr lvl="2"/>
            <a:r>
              <a:rPr lang="sl-SI" dirty="0" smtClean="0"/>
              <a:t>4</a:t>
            </a:r>
            <a:r>
              <a:rPr lang="en-US" dirty="0" smtClean="0"/>
              <a:t> prevoznik</a:t>
            </a:r>
            <a:r>
              <a:rPr lang="sl-SI" dirty="0" smtClean="0"/>
              <a:t>i</a:t>
            </a:r>
            <a:endParaRPr lang="en-US" dirty="0" smtClean="0"/>
          </a:p>
          <a:p>
            <a:pPr lvl="2"/>
            <a:r>
              <a:rPr lang="sl-SI" dirty="0" smtClean="0"/>
              <a:t>135</a:t>
            </a:r>
            <a:r>
              <a:rPr lang="en-US" dirty="0" smtClean="0"/>
              <a:t> </a:t>
            </a:r>
            <a:r>
              <a:rPr lang="en-US" dirty="0" err="1" smtClean="0"/>
              <a:t>prodajnih</a:t>
            </a:r>
            <a:r>
              <a:rPr lang="en-US" dirty="0" smtClean="0"/>
              <a:t> </a:t>
            </a:r>
            <a:r>
              <a:rPr lang="en-US" dirty="0" err="1" smtClean="0"/>
              <a:t>partnerjev</a:t>
            </a:r>
            <a:r>
              <a:rPr lang="en-US" dirty="0" smtClean="0"/>
              <a:t> (</a:t>
            </a:r>
            <a:r>
              <a:rPr lang="en-US" dirty="0" err="1" smtClean="0"/>
              <a:t>tur</a:t>
            </a:r>
            <a:r>
              <a:rPr lang="en-US" dirty="0" smtClean="0"/>
              <a:t>. </a:t>
            </a:r>
            <a:r>
              <a:rPr lang="en-US" dirty="0" err="1"/>
              <a:t>a</a:t>
            </a:r>
            <a:r>
              <a:rPr lang="en-US" dirty="0" err="1" smtClean="0"/>
              <a:t>gencije</a:t>
            </a:r>
            <a:r>
              <a:rPr lang="en-US" dirty="0" smtClean="0"/>
              <a:t> in </a:t>
            </a:r>
            <a:r>
              <a:rPr lang="en-US" dirty="0" err="1" smtClean="0"/>
              <a:t>hoteli</a:t>
            </a:r>
            <a:r>
              <a:rPr lang="en-US" dirty="0" smtClean="0"/>
              <a:t>)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d 1.3. </a:t>
            </a:r>
            <a:r>
              <a:rPr lang="en-US" dirty="0" err="1" smtClean="0"/>
              <a:t>odhodi</a:t>
            </a:r>
            <a:r>
              <a:rPr lang="en-US" dirty="0" smtClean="0"/>
              <a:t> </a:t>
            </a:r>
            <a:r>
              <a:rPr lang="en-US" dirty="0" err="1" smtClean="0"/>
              <a:t>tudi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Maribora</a:t>
            </a:r>
            <a:endParaRPr lang="sl-SI" dirty="0" smtClean="0"/>
          </a:p>
          <a:p>
            <a:pPr lvl="2"/>
            <a:r>
              <a:rPr lang="sl-SI" dirty="0" smtClean="0"/>
              <a:t>Od 15.4. odhodi tudi iz obale (Koper, Izola, Piran, Portorož)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1642" y="188640"/>
            <a:ext cx="3378750" cy="1141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ljeZBesedilom 3"/>
          <p:cNvSpPr txBox="1"/>
          <p:nvPr/>
        </p:nvSpPr>
        <p:spPr>
          <a:xfrm>
            <a:off x="1187624" y="476672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b="1" dirty="0" smtClean="0">
                <a:solidFill>
                  <a:srgbClr val="CE0277"/>
                </a:solidFill>
              </a:rPr>
              <a:t>KDO SMO</a:t>
            </a:r>
            <a:endParaRPr lang="sl-SI" sz="2800" b="1" dirty="0">
              <a:solidFill>
                <a:srgbClr val="CE0277"/>
              </a:solidFill>
            </a:endParaRPr>
          </a:p>
        </p:txBody>
      </p:sp>
      <p:sp>
        <p:nvSpPr>
          <p:cNvPr id="6" name="PoljeZBesedilom 3"/>
          <p:cNvSpPr txBox="1"/>
          <p:nvPr/>
        </p:nvSpPr>
        <p:spPr>
          <a:xfrm>
            <a:off x="4788024" y="1268760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 smtClean="0">
                <a:solidFill>
                  <a:srgbClr val="CE0277"/>
                </a:solidFill>
              </a:rPr>
              <a:t>Nizkocenovni prevoznik</a:t>
            </a:r>
            <a:endParaRPr lang="sl-SI" sz="2400" b="1" dirty="0">
              <a:solidFill>
                <a:srgbClr val="CE02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93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3"/>
          <p:cNvSpPr txBox="1"/>
          <p:nvPr/>
        </p:nvSpPr>
        <p:spPr>
          <a:xfrm>
            <a:off x="899592" y="47667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b="1" dirty="0" smtClean="0">
                <a:solidFill>
                  <a:srgbClr val="CE0277"/>
                </a:solidFill>
              </a:rPr>
              <a:t>KAKO SMO USPELI</a:t>
            </a:r>
            <a:endParaRPr lang="sl-SI" sz="2800" b="1" dirty="0">
              <a:solidFill>
                <a:srgbClr val="CE0277"/>
              </a:solidFill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4788024" y="1268760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 smtClean="0">
                <a:solidFill>
                  <a:srgbClr val="CE0277"/>
                </a:solidFill>
              </a:rPr>
              <a:t>Nizkocenovni prevoznik</a:t>
            </a:r>
            <a:endParaRPr lang="sl-SI" sz="2400" b="1" dirty="0">
              <a:solidFill>
                <a:srgbClr val="CE0277"/>
              </a:solidFill>
            </a:endParaRPr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60648"/>
            <a:ext cx="3378750" cy="1141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jeZBesedilom 3"/>
          <p:cNvSpPr txBox="1"/>
          <p:nvPr/>
        </p:nvSpPr>
        <p:spPr>
          <a:xfrm>
            <a:off x="467544" y="1023119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 smtClean="0"/>
              <a:t>NOV TIP JAVNEGA PREVOZA</a:t>
            </a:r>
            <a:endParaRPr lang="sl-SI" sz="2400" b="1" dirty="0"/>
          </a:p>
        </p:txBody>
      </p:sp>
      <p:pic>
        <p:nvPicPr>
          <p:cNvPr id="1026" name="Picture 2" descr="File:DRT-define among others types of transport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820971"/>
            <a:ext cx="7493289" cy="49924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60648"/>
            <a:ext cx="3378750" cy="1141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jeZBesedilom 3"/>
          <p:cNvSpPr txBox="1"/>
          <p:nvPr/>
        </p:nvSpPr>
        <p:spPr>
          <a:xfrm>
            <a:off x="4788024" y="1268760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 smtClean="0">
                <a:solidFill>
                  <a:srgbClr val="CE0277"/>
                </a:solidFill>
              </a:rPr>
              <a:t>Nizkocenovni prevoznik</a:t>
            </a:r>
            <a:endParaRPr lang="sl-SI" sz="2400" b="1" dirty="0">
              <a:solidFill>
                <a:srgbClr val="CE0277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9944" y="1997224"/>
            <a:ext cx="8219256" cy="475252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Premišljena organizacija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sl-SI" sz="2800" dirty="0" smtClean="0"/>
              <a:t>Sistem samodejno optimizira potnike na določeni relaciji do dneva pred odhodom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sl-SI" sz="2800" dirty="0" smtClean="0"/>
              <a:t>2 planerja prevozov, ki optimizirata vse vožnje na različne relacije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sl-SI" sz="2800" dirty="0" smtClean="0"/>
              <a:t>2 organizatorja prevozov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sl-SI" sz="2800" dirty="0" smtClean="0"/>
              <a:t>2 osebi v klicnem centru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sl-SI" sz="2800" dirty="0" smtClean="0"/>
              <a:t>1 oseba, ki je zadolžena za prodajne partnerje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sl-SI" sz="2800" dirty="0" smtClean="0"/>
              <a:t>1 oseba zadolžena za administracijo</a:t>
            </a: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sl-SI" sz="3200" dirty="0" smtClean="0"/>
              <a:t>Prvi slovenski nizkocenovni prevoznik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sl-SI" sz="28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sl-SI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sl-SI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PoljeZBesedilom 3"/>
          <p:cNvSpPr txBox="1"/>
          <p:nvPr/>
        </p:nvSpPr>
        <p:spPr>
          <a:xfrm>
            <a:off x="899592" y="47667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b="1" dirty="0" smtClean="0">
                <a:solidFill>
                  <a:srgbClr val="CE0277"/>
                </a:solidFill>
              </a:rPr>
              <a:t>KAKO SMO USPELI</a:t>
            </a:r>
            <a:endParaRPr lang="sl-SI" sz="2800" b="1" dirty="0">
              <a:solidFill>
                <a:srgbClr val="CE0277"/>
              </a:solidFill>
            </a:endParaRPr>
          </a:p>
        </p:txBody>
      </p:sp>
      <p:sp>
        <p:nvSpPr>
          <p:cNvPr id="9" name="PoljeZBesedilom 3"/>
          <p:cNvSpPr txBox="1"/>
          <p:nvPr/>
        </p:nvSpPr>
        <p:spPr>
          <a:xfrm>
            <a:off x="1115616" y="1023119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 smtClean="0"/>
              <a:t>INOVATIVNOST IN</a:t>
            </a:r>
            <a:endParaRPr lang="sl-SI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67544" y="1700808"/>
            <a:ext cx="8219256" cy="5013176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Agresivno trženje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sl-SI" sz="2800" noProof="0" dirty="0" smtClean="0"/>
              <a:t>Radio (1, center, </a:t>
            </a:r>
            <a:r>
              <a:rPr lang="sl-SI" sz="2800" noProof="0" dirty="0" err="1" smtClean="0"/>
              <a:t>ekspres</a:t>
            </a:r>
            <a:r>
              <a:rPr lang="sl-SI" sz="2800" noProof="0" dirty="0" smtClean="0"/>
              <a:t>, študent, val202, skupina Krater,..)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sl-SI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TV (</a:t>
            </a:r>
            <a:r>
              <a:rPr kumimoji="0" lang="sl-SI" sz="28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Discovery</a:t>
            </a:r>
            <a:r>
              <a:rPr kumimoji="0" lang="sl-SI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l-SI" sz="28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channel</a:t>
            </a:r>
            <a:r>
              <a:rPr kumimoji="0" lang="sl-SI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Travel </a:t>
            </a:r>
            <a:r>
              <a:rPr kumimoji="0" lang="sl-SI" sz="28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channel</a:t>
            </a:r>
            <a:r>
              <a:rPr kumimoji="0" lang="sl-SI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sl-SI" sz="2800" noProof="0" dirty="0" smtClean="0"/>
              <a:t>Kinematografi (Kolosej)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sl-SI" sz="2800" dirty="0" smtClean="0"/>
              <a:t>Jumbo plakati</a:t>
            </a:r>
            <a:endParaRPr lang="sl-SI" sz="2800" noProof="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sl-SI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Deljenje letakov (po mestu, v lokalih, na letališčih…)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sl-SI" sz="2800" noProof="0" dirty="0" smtClean="0"/>
              <a:t>Google, FB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sl-SI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Turistične publikacije (Horizont, Potovanja v dvoje, </a:t>
            </a:r>
            <a:r>
              <a:rPr kumimoji="0" lang="sl-SI" sz="28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CityMagazine</a:t>
            </a:r>
            <a:r>
              <a:rPr kumimoji="0" lang="sl-SI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In </a:t>
            </a:r>
            <a:r>
              <a:rPr kumimoji="0" lang="sl-SI" sz="28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</a:t>
            </a:r>
            <a:r>
              <a:rPr kumimoji="0" lang="sl-SI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sl-SI" sz="2800" dirty="0" err="1" smtClean="0"/>
              <a:t>P</a:t>
            </a:r>
            <a:r>
              <a:rPr kumimoji="0" lang="sl-SI" sz="28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ocket</a:t>
            </a:r>
            <a:r>
              <a:rPr kumimoji="0" lang="sl-SI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sl-SI" sz="28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Sloveniatimes</a:t>
            </a:r>
            <a:r>
              <a:rPr kumimoji="0" lang="sl-SI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,…)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sl-SI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 ob pričetku in vpeljevanju novih relacij (Predstavitvena konferenca v hotelu </a:t>
            </a:r>
            <a:r>
              <a:rPr kumimoji="0" lang="sl-SI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Mons</a:t>
            </a:r>
            <a:r>
              <a:rPr kumimoji="0" lang="sl-SI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skupaj z Beneškimi letališči)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sl-SI" sz="2800" noProof="0" dirty="0" smtClean="0"/>
              <a:t>Preko direktnih klicev in obiskov ter mreženja dodajanje novih prodajnih partnerjev (turistične agencije in hoteli)</a:t>
            </a: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sl-SI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Prodaja preko spleta (63%), prodajnih partnerjev (22%) in last minute (15%)</a:t>
            </a:r>
            <a:endParaRPr kumimoji="0" lang="sl-SI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PoljeZBesedilom 3"/>
          <p:cNvSpPr txBox="1"/>
          <p:nvPr/>
        </p:nvSpPr>
        <p:spPr>
          <a:xfrm>
            <a:off x="899592" y="47667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b="1" dirty="0" smtClean="0">
                <a:solidFill>
                  <a:srgbClr val="CE0277"/>
                </a:solidFill>
              </a:rPr>
              <a:t>KAKO SMO USPELI</a:t>
            </a:r>
            <a:endParaRPr lang="sl-SI" sz="2800" b="1" dirty="0">
              <a:solidFill>
                <a:srgbClr val="CE0277"/>
              </a:solidFill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4788024" y="1268760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 smtClean="0">
                <a:solidFill>
                  <a:srgbClr val="CE0277"/>
                </a:solidFill>
              </a:rPr>
              <a:t>Nizkocenovni prevoznik</a:t>
            </a:r>
            <a:endParaRPr lang="sl-SI" sz="2400" b="1" dirty="0">
              <a:solidFill>
                <a:srgbClr val="CE0277"/>
              </a:solidFill>
            </a:endParaRPr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60648"/>
            <a:ext cx="3378750" cy="1141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jeZBesedilom 3"/>
          <p:cNvSpPr txBox="1"/>
          <p:nvPr/>
        </p:nvSpPr>
        <p:spPr>
          <a:xfrm>
            <a:off x="1115616" y="1023119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 smtClean="0"/>
              <a:t>INOVATIVNOST IN</a:t>
            </a:r>
            <a:endParaRPr lang="sl-SI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611560" y="4149080"/>
            <a:ext cx="8028384" cy="2401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sl-SI" dirty="0">
                <a:latin typeface="Verdana" pitchFamily="34" charset="0"/>
              </a:rPr>
              <a:t> </a:t>
            </a:r>
            <a:r>
              <a:rPr lang="sl-SI" dirty="0" smtClean="0">
                <a:latin typeface="Verdana" pitchFamily="34" charset="0"/>
              </a:rPr>
              <a:t>Izjemno hitra rast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sl-SI" dirty="0" smtClean="0">
                <a:latin typeface="Verdana" pitchFamily="34" charset="0"/>
              </a:rPr>
              <a:t> Konstantne izboljšave:</a:t>
            </a:r>
            <a:endParaRPr lang="sl-SI" sz="1400" dirty="0" smtClean="0">
              <a:latin typeface="Verdana" pitchFamily="34" charset="0"/>
            </a:endParaRPr>
          </a:p>
          <a:p>
            <a:pPr lvl="1" eaLnBrk="0" hangingPunct="0">
              <a:spcBef>
                <a:spcPct val="50000"/>
              </a:spcBef>
              <a:buFontTx/>
              <a:buChar char="•"/>
            </a:pPr>
            <a:r>
              <a:rPr lang="sl-SI" sz="1400" dirty="0" smtClean="0">
                <a:latin typeface="Verdana" pitchFamily="34" charset="0"/>
              </a:rPr>
              <a:t> cenovnega modela </a:t>
            </a:r>
          </a:p>
          <a:p>
            <a:pPr lvl="1" eaLnBrk="0" hangingPunct="0">
              <a:spcBef>
                <a:spcPct val="50000"/>
              </a:spcBef>
              <a:buFontTx/>
              <a:buChar char="•"/>
            </a:pPr>
            <a:r>
              <a:rPr lang="sl-SI" sz="1400" dirty="0" smtClean="0">
                <a:latin typeface="Verdana" pitchFamily="34" charset="0"/>
              </a:rPr>
              <a:t> modela združevanja potnikov</a:t>
            </a:r>
          </a:p>
          <a:p>
            <a:pPr lvl="1" eaLnBrk="0" hangingPunct="0">
              <a:spcBef>
                <a:spcPct val="50000"/>
              </a:spcBef>
              <a:buFontTx/>
              <a:buChar char="•"/>
            </a:pPr>
            <a:r>
              <a:rPr lang="sl-SI" sz="1400" dirty="0" smtClean="0">
                <a:latin typeface="Verdana" pitchFamily="34" charset="0"/>
              </a:rPr>
              <a:t> uporabnosti spletne strani</a:t>
            </a:r>
          </a:p>
          <a:p>
            <a:pPr lvl="1" eaLnBrk="0" hangingPunct="0">
              <a:spcBef>
                <a:spcPct val="50000"/>
              </a:spcBef>
              <a:buFontTx/>
              <a:buChar char="•"/>
            </a:pPr>
            <a:r>
              <a:rPr lang="sl-SI" sz="1400" dirty="0" smtClean="0">
                <a:latin typeface="Verdana" pitchFamily="34" charset="0"/>
              </a:rPr>
              <a:t> komunikacija med Go </a:t>
            </a:r>
            <a:r>
              <a:rPr lang="sl-SI" sz="1400" dirty="0" err="1" smtClean="0">
                <a:latin typeface="Verdana" pitchFamily="34" charset="0"/>
              </a:rPr>
              <a:t>Opti</a:t>
            </a:r>
            <a:r>
              <a:rPr lang="sl-SI" sz="1400" dirty="0" smtClean="0">
                <a:latin typeface="Verdana" pitchFamily="34" charset="0"/>
              </a:rPr>
              <a:t> in prevozniki</a:t>
            </a:r>
          </a:p>
          <a:p>
            <a:pPr lvl="1" eaLnBrk="0" hangingPunct="0">
              <a:spcBef>
                <a:spcPct val="50000"/>
              </a:spcBef>
              <a:buFontTx/>
              <a:buChar char="•"/>
            </a:pPr>
            <a:r>
              <a:rPr lang="sl-SI" sz="1400" dirty="0" smtClean="0">
                <a:latin typeface="Verdana" pitchFamily="34" charset="0"/>
              </a:rPr>
              <a:t> administracija</a:t>
            </a:r>
          </a:p>
        </p:txBody>
      </p:sp>
      <p:graphicFrame>
        <p:nvGraphicFramePr>
          <p:cNvPr id="6" name="Chart 1"/>
          <p:cNvGraphicFramePr>
            <a:graphicFrameLocks/>
          </p:cNvGraphicFramePr>
          <p:nvPr/>
        </p:nvGraphicFramePr>
        <p:xfrm>
          <a:off x="251520" y="188640"/>
          <a:ext cx="8649593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60648"/>
            <a:ext cx="3378750" cy="1141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jeZBesedilom 3"/>
          <p:cNvSpPr txBox="1"/>
          <p:nvPr/>
        </p:nvSpPr>
        <p:spPr>
          <a:xfrm>
            <a:off x="4788024" y="1268760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 smtClean="0">
                <a:solidFill>
                  <a:srgbClr val="CE0277"/>
                </a:solidFill>
              </a:rPr>
              <a:t>Nizkocenovni prevoznik</a:t>
            </a:r>
            <a:endParaRPr lang="sl-SI" sz="2400" b="1" dirty="0">
              <a:solidFill>
                <a:srgbClr val="CE0277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9944" y="1997224"/>
            <a:ext cx="8219256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Načrtovano</a:t>
            </a:r>
            <a:r>
              <a:rPr kumimoji="0" lang="sl-SI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širjenje v tujino preko franšiznega sistema</a:t>
            </a: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sl-SI" sz="3200" dirty="0" smtClean="0"/>
              <a:t>Regijski centri</a:t>
            </a: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kumimoji="0" lang="sl-SI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Lokalni prevozniki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l-SI" sz="3200" dirty="0" smtClean="0"/>
              <a:t>Terminski plan širitve:</a:t>
            </a: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sl-SI" sz="2800" dirty="0" smtClean="0"/>
              <a:t>2013 – Hrvaška, Makedonija, Italija</a:t>
            </a: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sl-SI" sz="2800" dirty="0" smtClean="0"/>
              <a:t>2014 – Avstrija, Poljska, Nemčija, Francija</a:t>
            </a: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sl-SI" sz="2800" dirty="0" smtClean="0"/>
              <a:t>2015 – UK, ZDA, …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sl-SI" sz="28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sl-SI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sl-SI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PoljeZBesedilom 3"/>
          <p:cNvSpPr txBox="1"/>
          <p:nvPr/>
        </p:nvSpPr>
        <p:spPr>
          <a:xfrm>
            <a:off x="899592" y="47667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b="1" dirty="0" smtClean="0">
                <a:solidFill>
                  <a:srgbClr val="CE0277"/>
                </a:solidFill>
              </a:rPr>
              <a:t>NAČRT ŠIRITVE</a:t>
            </a:r>
            <a:endParaRPr lang="sl-SI" sz="2800" b="1" dirty="0">
              <a:solidFill>
                <a:srgbClr val="CE0277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ko\Dropbox\GoOpti\CGP\zemljevidi\zemljevid_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60648"/>
            <a:ext cx="7128792" cy="63611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124744"/>
            <a:ext cx="3954814" cy="133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221088"/>
            <a:ext cx="2736304" cy="2049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PoljeZBesedilom 3"/>
          <p:cNvSpPr txBox="1"/>
          <p:nvPr/>
        </p:nvSpPr>
        <p:spPr>
          <a:xfrm>
            <a:off x="2051720" y="3140968"/>
            <a:ext cx="648072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b="1" dirty="0" smtClean="0">
                <a:solidFill>
                  <a:srgbClr val="CE0277"/>
                </a:solidFill>
              </a:rPr>
              <a:t>HVALA ZA VAŠO POZORNOST</a:t>
            </a:r>
            <a:endParaRPr lang="sl-SI" sz="3200" b="1" dirty="0">
              <a:solidFill>
                <a:srgbClr val="CE027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351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Cizelj</cp:lastModifiedBy>
  <cp:revision>5</cp:revision>
  <dcterms:created xsi:type="dcterms:W3CDTF">2012-11-05T14:48:09Z</dcterms:created>
  <dcterms:modified xsi:type="dcterms:W3CDTF">2012-11-05T16:58:58Z</dcterms:modified>
</cp:coreProperties>
</file>