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7" r:id="rId3"/>
    <p:sldMasterId id="2147483684" r:id="rId4"/>
  </p:sldMasterIdLst>
  <p:notesMasterIdLst>
    <p:notesMasterId r:id="rId19"/>
  </p:notesMasterIdLst>
  <p:handoutMasterIdLst>
    <p:handoutMasterId r:id="rId20"/>
  </p:handoutMasterIdLst>
  <p:sldIdLst>
    <p:sldId id="257" r:id="rId5"/>
    <p:sldId id="287" r:id="rId6"/>
    <p:sldId id="297" r:id="rId7"/>
    <p:sldId id="307" r:id="rId8"/>
    <p:sldId id="302" r:id="rId9"/>
    <p:sldId id="303" r:id="rId10"/>
    <p:sldId id="298" r:id="rId11"/>
    <p:sldId id="304" r:id="rId12"/>
    <p:sldId id="305" r:id="rId13"/>
    <p:sldId id="306" r:id="rId14"/>
    <p:sldId id="300" r:id="rId15"/>
    <p:sldId id="301" r:id="rId16"/>
    <p:sldId id="299" r:id="rId17"/>
    <p:sldId id="286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8330" autoAdjust="0"/>
  </p:normalViewPr>
  <p:slideViewPr>
    <p:cSldViewPr snapToGrid="0">
      <p:cViewPr varScale="1">
        <p:scale>
          <a:sx n="62" d="100"/>
          <a:sy n="62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90638-338D-4C0D-927F-084AFA69C92E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AC34B-BB84-4181-8C61-7FED532D2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5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80238-4905-4E59-86DD-B3DE6FF5743A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DBF9E-656D-4E48-A99A-4B864D880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9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BF9E-656D-4E48-A99A-4B864D8808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919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BF9E-656D-4E48-A99A-4B864D8808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49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17AD-738E-D347-BB59-8393661B0737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BF9E-656D-4E48-A99A-4B864D8808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1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8BE83-85F7-40C5-9FE4-0401FA74E8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63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BF9E-656D-4E48-A99A-4B864D8808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22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B5D79-2B17-4167-9595-042D5A080711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874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BF9E-656D-4E48-A99A-4B864D8808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45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68" name="Shape 1068"/>
          <p:cNvSpPr txBox="1">
            <a:spLocks noGrp="1"/>
          </p:cNvSpPr>
          <p:nvPr>
            <p:ph type="body" idx="1"/>
          </p:nvPr>
        </p:nvSpPr>
        <p:spPr>
          <a:xfrm>
            <a:off x="679768" y="4743579"/>
            <a:ext cx="5438139" cy="38811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Shape 1069"/>
          <p:cNvSpPr txBox="1">
            <a:spLocks noGrp="1"/>
          </p:cNvSpPr>
          <p:nvPr>
            <p:ph type="sldNum" idx="12"/>
          </p:nvPr>
        </p:nvSpPr>
        <p:spPr>
          <a:xfrm>
            <a:off x="3850442" y="9362238"/>
            <a:ext cx="2945658" cy="494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12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31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BF9E-656D-4E48-A99A-4B864D8808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5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BD2-9CAF-474E-821C-46B592DC93B8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49E8-BF91-4D00-8F45-EA08BBA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08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BD2-9CAF-474E-821C-46B592DC93B8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49E8-BF91-4D00-8F45-EA08BBA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57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BD2-9CAF-474E-821C-46B592DC93B8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49E8-BF91-4D00-8F45-EA08BBA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614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s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60976" y="-41362"/>
            <a:ext cx="12672637" cy="6923569"/>
          </a:xfrm>
          <a:prstGeom prst="rect">
            <a:avLst/>
          </a:prstGeom>
        </p:spPr>
      </p:pic>
      <p:pic>
        <p:nvPicPr>
          <p:cNvPr id="9" name="Picture 8" descr="logo-slide-t&amp;e-large-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547" y="325872"/>
            <a:ext cx="5825067" cy="1139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7540" y="4247093"/>
            <a:ext cx="10363200" cy="1470025"/>
          </a:xfrm>
          <a:effectLst/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70000"/>
              </a:lnSpc>
              <a:defRPr lang="nl-NL" kern="1200" dirty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 algn="r" defTabSz="457200" latinLnBrk="0">
              <a:lnSpc>
                <a:spcPct val="70000"/>
              </a:lnSpc>
              <a:buNone/>
            </a:pPr>
            <a:r>
              <a:rPr lang="en-GB" dirty="0" smtClean="0"/>
              <a:t>PLACE SLIDESHOW TITLE HERE: 7 WORDS MAX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69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s2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231" y="-109487"/>
            <a:ext cx="12741681" cy="7106380"/>
          </a:xfrm>
          <a:prstGeom prst="rect">
            <a:avLst/>
          </a:prstGeom>
        </p:spPr>
      </p:pic>
      <p:pic>
        <p:nvPicPr>
          <p:cNvPr id="7" name="Picture 6" descr="logo-slide-t&amp;e-large-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265" y="2071272"/>
            <a:ext cx="5825067" cy="1139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143" y="520058"/>
            <a:ext cx="11962189" cy="1143000"/>
          </a:xfrm>
        </p:spPr>
        <p:txBody>
          <a:bodyPr/>
          <a:lstStyle>
            <a:lvl1pPr algn="r">
              <a:lnSpc>
                <a:spcPct val="70000"/>
              </a:lnSpc>
              <a:defRPr lang="en-GB" sz="4800" kern="1200" cap="all" baseline="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Place slideshow title here: 7 words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6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s3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8"/>
          <a:stretch/>
        </p:blipFill>
        <p:spPr>
          <a:xfrm>
            <a:off x="-291942" y="-5861"/>
            <a:ext cx="12757633" cy="6863860"/>
          </a:xfrm>
          <a:prstGeom prst="rect">
            <a:avLst/>
          </a:prstGeom>
        </p:spPr>
      </p:pic>
      <p:pic>
        <p:nvPicPr>
          <p:cNvPr id="7" name="Picture 6" descr="logo-slide-t&amp;e-large-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957" y="5461923"/>
            <a:ext cx="5825067" cy="1139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62" y="280365"/>
            <a:ext cx="12012071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r" defTabSz="4572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kern="1200" cap="all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bg1"/>
                </a:solidFill>
              </a:rPr>
              <a:t>PLACE SLIDESHOW TITLE HERE: 7 WORDS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3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285262" y="1"/>
            <a:ext cx="625713" cy="7866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814" y="170868"/>
            <a:ext cx="9804332" cy="169857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PLACE SLIDESHOW TITLE HERE: 7 WORDS MAX</a:t>
            </a:r>
            <a:endParaRPr lang="en-GB" dirty="0"/>
          </a:p>
        </p:txBody>
      </p:sp>
      <p:pic>
        <p:nvPicPr>
          <p:cNvPr id="9" name="Picture 8" descr="logo-slide-t&amp;e-large-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141" y="5301219"/>
            <a:ext cx="6317423" cy="123541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78814" y="2540954"/>
            <a:ext cx="6905345" cy="517842"/>
          </a:xfrm>
        </p:spPr>
        <p:txBody>
          <a:bodyPr>
            <a:normAutofit/>
          </a:bodyPr>
          <a:lstStyle>
            <a:lvl1pPr>
              <a:defRPr sz="2800" cap="all">
                <a:latin typeface="Arial Black"/>
                <a:cs typeface="Arial Black"/>
              </a:defRPr>
            </a:lvl1pPr>
            <a:lvl2pPr>
              <a:defRPr>
                <a:latin typeface="Arial Black"/>
                <a:cs typeface="Arial Black"/>
              </a:defRPr>
            </a:lvl2pPr>
            <a:lvl3pPr>
              <a:defRPr>
                <a:latin typeface="Arial Black"/>
                <a:cs typeface="Arial Black"/>
              </a:defRPr>
            </a:lvl3pPr>
            <a:lvl4pPr>
              <a:defRPr>
                <a:latin typeface="Arial Black"/>
                <a:cs typeface="Arial Black"/>
              </a:defRPr>
            </a:lvl4pPr>
            <a:lvl5pPr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4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168" y="172721"/>
            <a:ext cx="10074355" cy="120904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title: keep it short 2 lines max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632" y="1600200"/>
            <a:ext cx="10047261" cy="41712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57256" y="51799"/>
            <a:ext cx="726419" cy="476250"/>
          </a:xfrm>
        </p:spPr>
        <p:txBody>
          <a:bodyPr/>
          <a:lstStyle/>
          <a:p>
            <a:pPr algn="ctr"/>
            <a:fld id="{97D1D71B-6A21-4653-8E71-C506C7FD8D06}" type="slidenum">
              <a:rPr>
                <a:solidFill>
                  <a:srgbClr val="000000"/>
                </a:solidFill>
              </a:rPr>
              <a:pPr algn="ctr"/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168" y="203202"/>
            <a:ext cx="10074355" cy="1148079"/>
          </a:xfrm>
        </p:spPr>
        <p:txBody>
          <a:bodyPr/>
          <a:lstStyle/>
          <a:p>
            <a:r>
              <a:rPr lang="en-US" dirty="0" smtClean="0"/>
              <a:t>title: keep it short 2 lines max</a:t>
            </a:r>
            <a:endParaRPr lang="nl-NL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57256" y="51799"/>
            <a:ext cx="726419" cy="476250"/>
          </a:xfrm>
        </p:spPr>
        <p:txBody>
          <a:bodyPr/>
          <a:lstStyle/>
          <a:p>
            <a:pPr algn="ctr"/>
            <a:fld id="{97D1D71B-6A21-4653-8E71-C506C7FD8D06}" type="slidenum">
              <a:rPr>
                <a:solidFill>
                  <a:srgbClr val="000000"/>
                </a:solidFill>
              </a:rPr>
              <a:pPr algn="ctr"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67583" y="1600201"/>
            <a:ext cx="492373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25539" y="1600201"/>
            <a:ext cx="492373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34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168" y="203202"/>
            <a:ext cx="10074355" cy="1148079"/>
          </a:xfrm>
        </p:spPr>
        <p:txBody>
          <a:bodyPr/>
          <a:lstStyle/>
          <a:p>
            <a:r>
              <a:rPr lang="en-US" dirty="0" smtClean="0"/>
              <a:t>title: keep it short 2 lines max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4148" y="2596261"/>
            <a:ext cx="4715745" cy="3118740"/>
          </a:xfrm>
          <a:prstGeom prst="rect">
            <a:avLst/>
          </a:prstGeom>
          <a:ln>
            <a:solidFill>
              <a:srgbClr val="00AEEF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57256" y="51799"/>
            <a:ext cx="726419" cy="476250"/>
          </a:xfrm>
        </p:spPr>
        <p:txBody>
          <a:bodyPr/>
          <a:lstStyle/>
          <a:p>
            <a:pPr algn="ctr"/>
            <a:fld id="{97D1D71B-6A21-4653-8E71-C506C7FD8D06}" type="slidenum">
              <a:rPr>
                <a:solidFill>
                  <a:srgbClr val="000000"/>
                </a:solidFill>
              </a:rPr>
              <a:pPr algn="ctr"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4539" y="2074315"/>
            <a:ext cx="4724613" cy="427879"/>
          </a:xfrm>
          <a:solidFill>
            <a:srgbClr val="00AEEF"/>
          </a:solidFill>
        </p:spPr>
        <p:txBody>
          <a:bodyPr/>
          <a:lstStyle>
            <a:lvl1pPr algn="ctr">
              <a:defRPr lang="en-US" sz="2100" b="1" kern="1200" cap="all" smtClean="0">
                <a:solidFill>
                  <a:srgbClr val="FFFFFF"/>
                </a:solidFill>
                <a:latin typeface="Arial Black"/>
                <a:ea typeface="+mn-ea"/>
                <a:cs typeface="Arial Black"/>
              </a:defRPr>
            </a:lvl1pPr>
            <a:lvl2pPr>
              <a:defRPr cap="all"/>
            </a:lvl2pPr>
            <a:lvl3pPr>
              <a:defRPr cap="all"/>
            </a:lvl3pPr>
            <a:lvl4pPr>
              <a:defRPr cap="all"/>
            </a:lvl4pPr>
            <a:lvl5pPr>
              <a:defRPr cap="all"/>
            </a:lvl5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925539" y="2596261"/>
            <a:ext cx="4737720" cy="3118740"/>
          </a:xfrm>
          <a:prstGeom prst="rect">
            <a:avLst/>
          </a:prstGeom>
          <a:ln>
            <a:solidFill>
              <a:srgbClr val="00AEEF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5539" y="2074315"/>
            <a:ext cx="4737720" cy="427879"/>
          </a:xfrm>
          <a:solidFill>
            <a:srgbClr val="00AEEF"/>
          </a:solidFill>
        </p:spPr>
        <p:txBody>
          <a:bodyPr/>
          <a:lstStyle>
            <a:lvl1pPr algn="ctr">
              <a:defRPr lang="en-US" sz="2100" b="1" kern="1200" cap="all" smtClean="0">
                <a:solidFill>
                  <a:srgbClr val="FFFFFF"/>
                </a:solidFill>
                <a:latin typeface="Arial Black"/>
                <a:ea typeface="+mn-ea"/>
                <a:cs typeface="Arial Black"/>
              </a:defRPr>
            </a:lvl1pPr>
            <a:lvl2pPr>
              <a:defRPr cap="all"/>
            </a:lvl2pPr>
            <a:lvl3pPr>
              <a:defRPr cap="all"/>
            </a:lvl3pPr>
            <a:lvl4pPr>
              <a:defRPr cap="all"/>
            </a:lvl4pPr>
            <a:lvl5pPr>
              <a:defRPr cap="all"/>
            </a:lvl5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6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- Bik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ci 2 cop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3" y="-77316"/>
            <a:ext cx="12348916" cy="6946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938" y="2557670"/>
            <a:ext cx="11738116" cy="2071774"/>
          </a:xfrm>
        </p:spPr>
        <p:txBody>
          <a:bodyPr/>
          <a:lstStyle>
            <a:lvl1pPr>
              <a:defRPr lang="en-US" sz="11500" b="1" kern="1200" dirty="0" smtClean="0">
                <a:solidFill>
                  <a:srgbClr val="00AEE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break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9845" y="1567742"/>
            <a:ext cx="7613651" cy="1584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800" cap="all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8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BD2-9CAF-474E-821C-46B592DC93B8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49E8-BF91-4D00-8F45-EA08BBA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94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- Bik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ke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3938" y="2755224"/>
            <a:ext cx="11738116" cy="2071774"/>
          </a:xfrm>
        </p:spPr>
        <p:txBody>
          <a:bodyPr/>
          <a:lstStyle>
            <a:lvl1pPr>
              <a:defRPr lang="en-US" sz="11500" b="1" kern="1200" dirty="0" smtClean="0">
                <a:solidFill>
                  <a:srgbClr val="00AEE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break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9845" y="1765296"/>
            <a:ext cx="7613651" cy="1584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800" cap="all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1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- Tr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INS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0367"/>
            <a:ext cx="12465691" cy="69497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938" y="3333775"/>
            <a:ext cx="11738116" cy="2071774"/>
          </a:xfrm>
        </p:spPr>
        <p:txBody>
          <a:bodyPr/>
          <a:lstStyle>
            <a:lvl1pPr>
              <a:defRPr lang="en-US" sz="11500" b="1" kern="1200" dirty="0" smtClean="0">
                <a:solidFill>
                  <a:srgbClr val="00AEE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break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9845" y="2343847"/>
            <a:ext cx="7613651" cy="1584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800" cap="all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0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- Tra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INS3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80289" cy="686566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3938" y="4914631"/>
            <a:ext cx="11738116" cy="2071774"/>
          </a:xfrm>
        </p:spPr>
        <p:txBody>
          <a:bodyPr/>
          <a:lstStyle>
            <a:lvl1pPr>
              <a:defRPr lang="en-US" sz="11500" b="1" kern="1200" dirty="0" smtClean="0">
                <a:solidFill>
                  <a:srgbClr val="00AEE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break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9845" y="3924703"/>
            <a:ext cx="7613651" cy="1584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800" cap="all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5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- Tra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INS4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566" y="1"/>
            <a:ext cx="12465691" cy="688422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3938" y="3150332"/>
            <a:ext cx="11738116" cy="2071774"/>
          </a:xfrm>
        </p:spPr>
        <p:txBody>
          <a:bodyPr/>
          <a:lstStyle>
            <a:lvl1pPr>
              <a:defRPr lang="en-US" sz="11500" b="1" kern="1200" dirty="0" smtClean="0">
                <a:solidFill>
                  <a:srgbClr val="00AEE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break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9845" y="2160404"/>
            <a:ext cx="7613651" cy="1584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800" cap="all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- C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s3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8"/>
          <a:stretch/>
        </p:blipFill>
        <p:spPr>
          <a:xfrm>
            <a:off x="-291942" y="-5861"/>
            <a:ext cx="12757633" cy="68638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938" y="2755224"/>
            <a:ext cx="11738116" cy="2071774"/>
          </a:xfrm>
        </p:spPr>
        <p:txBody>
          <a:bodyPr/>
          <a:lstStyle>
            <a:lvl1pPr>
              <a:defRPr lang="en-US" sz="11500" b="1" kern="1200" dirty="0" smtClean="0">
                <a:solidFill>
                  <a:srgbClr val="00AEE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break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9845" y="1765296"/>
            <a:ext cx="7613651" cy="1584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800" cap="all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1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TITLE: I.E. Closing</a:t>
            </a:r>
            <a:br>
              <a:rPr lang="en-US" dirty="0" smtClean="0"/>
            </a:br>
            <a:r>
              <a:rPr lang="en-US" dirty="0" smtClean="0"/>
              <a:t>thoughts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97D1D71B-6A21-4653-8E71-C506C7FD8D06}" type="slidenum">
              <a:rPr>
                <a:solidFill>
                  <a:srgbClr val="000000"/>
                </a:solidFill>
              </a:rPr>
              <a:pPr algn="ctr"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pic>
        <p:nvPicPr>
          <p:cNvPr id="5" name="Picture 4" descr="LogoT&amp;E_webadres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21" y="5894845"/>
            <a:ext cx="2798124" cy="67213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8792" y="5610525"/>
            <a:ext cx="7573433" cy="427037"/>
          </a:xfrm>
        </p:spPr>
        <p:txBody>
          <a:bodyPr>
            <a:normAutofit/>
          </a:bodyPr>
          <a:lstStyle>
            <a:lvl1pPr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8792" y="5966441"/>
            <a:ext cx="7573433" cy="4038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Title and/or team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087032" y="1787525"/>
            <a:ext cx="2518835" cy="782638"/>
          </a:xfrm>
        </p:spPr>
        <p:txBody>
          <a:bodyPr>
            <a:normAutofit/>
          </a:bodyPr>
          <a:lstStyle>
            <a:lvl1pPr>
              <a:defRPr sz="4000"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 smtClean="0"/>
              <a:t>1 or A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087033" y="2945765"/>
            <a:ext cx="2518835" cy="782638"/>
          </a:xfrm>
        </p:spPr>
        <p:txBody>
          <a:bodyPr>
            <a:normAutofit/>
          </a:bodyPr>
          <a:lstStyle>
            <a:lvl1pPr>
              <a:defRPr sz="4000"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 smtClean="0"/>
              <a:t>2 or B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087033" y="4043045"/>
            <a:ext cx="2518833" cy="782638"/>
          </a:xfrm>
        </p:spPr>
        <p:txBody>
          <a:bodyPr>
            <a:normAutofit/>
          </a:bodyPr>
          <a:lstStyle>
            <a:lvl1pPr>
              <a:defRPr sz="4000"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 smtClean="0"/>
              <a:t>3 or C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8792" y="6268721"/>
            <a:ext cx="7573433" cy="4038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Email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31378" y="1965286"/>
            <a:ext cx="8009156" cy="8591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                 Point 1 (two lines max)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031378" y="3184486"/>
            <a:ext cx="8009156" cy="7779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                 Point 2 (two lines max)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3031378" y="4241126"/>
            <a:ext cx="8009156" cy="83887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                 Point 3 (two lines max)</a:t>
            </a:r>
          </a:p>
        </p:txBody>
      </p:sp>
    </p:spTree>
    <p:extLst>
      <p:ext uri="{BB962C8B-B14F-4D97-AF65-F5344CB8AC3E}">
        <p14:creationId xmlns:p14="http://schemas.microsoft.com/office/powerpoint/2010/main" val="14707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ith no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TITLE: I.E. Closing</a:t>
            </a:r>
            <a:br>
              <a:rPr lang="en-US" dirty="0" smtClean="0"/>
            </a:br>
            <a:r>
              <a:rPr lang="en-US" dirty="0" smtClean="0"/>
              <a:t>thoughts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97D1D71B-6A21-4653-8E71-C506C7FD8D06}" type="slidenum">
              <a:rPr>
                <a:solidFill>
                  <a:srgbClr val="000000"/>
                </a:solidFill>
              </a:rPr>
              <a:pPr algn="ctr"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pic>
        <p:nvPicPr>
          <p:cNvPr id="5" name="Picture 4" descr="LogoT&amp;E_webadres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426" y="5325628"/>
            <a:ext cx="5800249" cy="1393262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087032" y="1787525"/>
            <a:ext cx="2518835" cy="782638"/>
          </a:xfrm>
        </p:spPr>
        <p:txBody>
          <a:bodyPr>
            <a:normAutofit/>
          </a:bodyPr>
          <a:lstStyle>
            <a:lvl1pPr>
              <a:defRPr sz="4000"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 smtClean="0"/>
              <a:t>1 or A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087033" y="2945765"/>
            <a:ext cx="2518835" cy="782638"/>
          </a:xfrm>
        </p:spPr>
        <p:txBody>
          <a:bodyPr>
            <a:normAutofit/>
          </a:bodyPr>
          <a:lstStyle>
            <a:lvl1pPr>
              <a:defRPr sz="4000"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 smtClean="0"/>
              <a:t>2 or B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087033" y="4043045"/>
            <a:ext cx="2518833" cy="782638"/>
          </a:xfrm>
        </p:spPr>
        <p:txBody>
          <a:bodyPr>
            <a:normAutofit/>
          </a:bodyPr>
          <a:lstStyle>
            <a:lvl1pPr>
              <a:defRPr sz="4000"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 smtClean="0"/>
              <a:t>3 or C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31378" y="1965286"/>
            <a:ext cx="8009156" cy="8591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                 Point 1 (two lines max)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031378" y="3184486"/>
            <a:ext cx="8009156" cy="7779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                 Point 2 (two lines max)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3031378" y="4241126"/>
            <a:ext cx="8009156" cy="83887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                 Point 3 (two lines max)</a:t>
            </a:r>
          </a:p>
        </p:txBody>
      </p:sp>
    </p:spTree>
    <p:extLst>
      <p:ext uri="{BB962C8B-B14F-4D97-AF65-F5344CB8AC3E}">
        <p14:creationId xmlns:p14="http://schemas.microsoft.com/office/powerpoint/2010/main" val="400473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rs-modified-ppt.jpg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noFill/>
            </a:endParaRPr>
          </a:p>
        </p:txBody>
      </p:sp>
      <p:pic>
        <p:nvPicPr>
          <p:cNvPr id="7" name="Picture 6" descr="logo-slide-t&amp;e-large-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957" y="5461923"/>
            <a:ext cx="5825067" cy="1139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62" y="280365"/>
            <a:ext cx="12012071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r" defTabSz="4572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kern="1200" cap="all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bg1"/>
                </a:solidFill>
              </a:rPr>
              <a:t>PLACE SLIDESHOW TITLE HERE: 7 WORDS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0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285262" y="1"/>
            <a:ext cx="625713" cy="7866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814" y="170868"/>
            <a:ext cx="9804332" cy="169857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PLACE SLIDESHOW TITLE HERE: 7 WORDS MAX</a:t>
            </a:r>
            <a:endParaRPr lang="en-GB" dirty="0"/>
          </a:p>
        </p:txBody>
      </p:sp>
      <p:pic>
        <p:nvPicPr>
          <p:cNvPr id="9" name="Picture 8" descr="logo-slide-t&amp;e-large-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141" y="5301219"/>
            <a:ext cx="6317423" cy="123541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78814" y="2540954"/>
            <a:ext cx="6905345" cy="517842"/>
          </a:xfrm>
        </p:spPr>
        <p:txBody>
          <a:bodyPr>
            <a:normAutofit/>
          </a:bodyPr>
          <a:lstStyle>
            <a:lvl1pPr>
              <a:defRPr sz="2800" cap="all">
                <a:latin typeface="Arial Black"/>
                <a:cs typeface="Arial Black"/>
              </a:defRPr>
            </a:lvl1pPr>
            <a:lvl2pPr>
              <a:defRPr>
                <a:latin typeface="Arial Black"/>
                <a:cs typeface="Arial Black"/>
              </a:defRPr>
            </a:lvl2pPr>
            <a:lvl3pPr>
              <a:defRPr>
                <a:latin typeface="Arial Black"/>
                <a:cs typeface="Arial Black"/>
              </a:defRPr>
            </a:lvl3pPr>
            <a:lvl4pPr>
              <a:defRPr>
                <a:latin typeface="Arial Black"/>
                <a:cs typeface="Arial Black"/>
              </a:defRPr>
            </a:lvl4pPr>
            <a:lvl5pPr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7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168" y="172721"/>
            <a:ext cx="10074355" cy="120904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title: keep it short 2 lines max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632" y="1600200"/>
            <a:ext cx="10047261" cy="41712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57256" y="51799"/>
            <a:ext cx="726419" cy="476250"/>
          </a:xfrm>
        </p:spPr>
        <p:txBody>
          <a:bodyPr/>
          <a:lstStyle/>
          <a:p>
            <a:pPr algn="ctr"/>
            <a:fld id="{97D1D71B-6A21-4653-8E71-C506C7FD8D06}" type="slidenum">
              <a:rPr>
                <a:solidFill>
                  <a:srgbClr val="000000"/>
                </a:solidFill>
              </a:rPr>
              <a:pPr algn="ctr"/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BD2-9CAF-474E-821C-46B592DC93B8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49E8-BF91-4D00-8F45-EA08BBA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34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- Tr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9013" y="457"/>
            <a:ext cx="1235456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49013" y="915"/>
            <a:ext cx="12354560" cy="68575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938" y="3333775"/>
            <a:ext cx="11738116" cy="2071774"/>
          </a:xfrm>
        </p:spPr>
        <p:txBody>
          <a:bodyPr/>
          <a:lstStyle>
            <a:lvl1pPr>
              <a:defRPr lang="en-US" sz="11500" b="1" kern="1200" dirty="0" smtClean="0">
                <a:solidFill>
                  <a:srgbClr val="00AEE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break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9845" y="2343847"/>
            <a:ext cx="7613651" cy="1584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800" cap="all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2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205A-E750-4BF9-ABE0-38B65129B073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-line title,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168" y="116447"/>
            <a:ext cx="10074355" cy="1209040"/>
          </a:xfrm>
        </p:spPr>
        <p:txBody>
          <a:bodyPr/>
          <a:lstStyle>
            <a:lvl1pPr>
              <a:defRPr sz="3900"/>
            </a:lvl1pPr>
          </a:lstStyle>
          <a:p>
            <a:r>
              <a:rPr lang="en-US" dirty="0" smtClean="0"/>
              <a:t>title: keep it short, </a:t>
            </a:r>
            <a:br>
              <a:rPr lang="en-US" dirty="0" smtClean="0"/>
            </a:br>
            <a:r>
              <a:rPr lang="en-US" dirty="0" smtClean="0"/>
              <a:t>2 lines</a:t>
            </a:r>
            <a:endParaRPr lang="nl-NL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57256" y="51799"/>
            <a:ext cx="726419" cy="476250"/>
          </a:xfrm>
        </p:spPr>
        <p:txBody>
          <a:bodyPr/>
          <a:lstStyle/>
          <a:p>
            <a:pPr algn="ctr"/>
            <a:fld id="{97D1D71B-6A21-4653-8E71-C506C7FD8D06}" type="slidenum">
              <a:rPr>
                <a:solidFill>
                  <a:srgbClr val="000000"/>
                </a:solidFill>
              </a:rPr>
              <a:pPr algn="ctr"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962190" y="1778635"/>
            <a:ext cx="10075333" cy="4591050"/>
          </a:xfrm>
        </p:spPr>
        <p:txBody>
          <a:bodyPr/>
          <a:lstStyle>
            <a:lvl1pPr marL="342900" indent="-342900">
              <a:buFont typeface="Arial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3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911424" y="34679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1320463" y="92075"/>
            <a:ext cx="56356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ctr">
                <a:buSzPct val="25000"/>
              </a:pPr>
              <a:t>‹#›</a:t>
            </a:fld>
            <a:endParaRPr lang="en-US" sz="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32562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63083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320463" y="92075"/>
            <a:ext cx="56356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ctr">
                <a:buSzPct val="25000"/>
              </a:pPr>
              <a:t>‹#›</a:t>
            </a:fld>
            <a:endParaRPr lang="en-US" sz="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40918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911225" y="198438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320463" y="92075"/>
            <a:ext cx="56356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ctr">
                <a:buSzPct val="25000"/>
              </a:pPr>
              <a:t>‹#›</a:t>
            </a:fld>
            <a:endParaRPr lang="en-US" sz="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14070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911225" y="198438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4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0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6193369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4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0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320463" y="92075"/>
            <a:ext cx="56356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ctr">
                <a:buSzPct val="25000"/>
              </a:pPr>
              <a:t>‹#›</a:t>
            </a:fld>
            <a:endParaRPr lang="en-US" sz="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0756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911225" y="198438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1320463" y="92075"/>
            <a:ext cx="56356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ctr">
                <a:buSzPct val="25000"/>
              </a:pPr>
              <a:t>‹#›</a:t>
            </a:fld>
            <a:endParaRPr lang="en-US" sz="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00034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1320463" y="92075"/>
            <a:ext cx="56356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ctr">
                <a:buSzPct val="25000"/>
              </a:pPr>
              <a:t>‹#›</a:t>
            </a:fld>
            <a:endParaRPr lang="en-US" sz="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76042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766735" y="273053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09600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1320463" y="92075"/>
            <a:ext cx="56356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ctr">
                <a:buSzPct val="25000"/>
              </a:pPr>
              <a:t>‹#›</a:t>
            </a:fld>
            <a:endParaRPr lang="en-US" sz="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0965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BD2-9CAF-474E-821C-46B592DC93B8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49E8-BF91-4D00-8F45-EA08BBA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29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1320463" y="92075"/>
            <a:ext cx="56356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ctr">
                <a:buSzPct val="25000"/>
              </a:pPr>
              <a:t>‹#›</a:t>
            </a:fld>
            <a:endParaRPr lang="en-US" sz="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53845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911225" y="198438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3833018" y="-1623218"/>
            <a:ext cx="4525963" cy="109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1320463" y="92075"/>
            <a:ext cx="56356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ctr">
                <a:buSzPct val="25000"/>
              </a:pPr>
              <a:t>‹#›</a:t>
            </a:fld>
            <a:endParaRPr lang="en-US" sz="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34987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7285037" y="1828803"/>
            <a:ext cx="5851525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6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1320463" y="92075"/>
            <a:ext cx="56356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ctr">
                <a:buSzPct val="25000"/>
              </a:pPr>
              <a:t>‹#›</a:t>
            </a:fld>
            <a:endParaRPr lang="en-US" sz="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59118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168" y="172721"/>
            <a:ext cx="10074355" cy="120904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title: keep it short 2 lines max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632" y="1600200"/>
            <a:ext cx="10047261" cy="41712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57256" y="51799"/>
            <a:ext cx="726419" cy="476250"/>
          </a:xfrm>
        </p:spPr>
        <p:txBody>
          <a:bodyPr/>
          <a:lstStyle/>
          <a:p>
            <a:pPr algn="ctr"/>
            <a:fld id="{97D1D71B-6A21-4653-8E71-C506C7FD8D06}" type="slidenum">
              <a:rPr>
                <a:solidFill>
                  <a:srgbClr val="000000"/>
                </a:solidFill>
              </a:rPr>
              <a:pPr algn="ctr"/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BD2-9CAF-474E-821C-46B592DC93B8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49E8-BF91-4D00-8F45-EA08BBA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40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BD2-9CAF-474E-821C-46B592DC93B8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49E8-BF91-4D00-8F45-EA08BBA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3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BD2-9CAF-474E-821C-46B592DC93B8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49E8-BF91-4D00-8F45-EA08BBA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18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BD2-9CAF-474E-821C-46B592DC93B8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49E8-BF91-4D00-8F45-EA08BBA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8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BD2-9CAF-474E-821C-46B592DC93B8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49E8-BF91-4D00-8F45-EA08BBA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9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DBD2-9CAF-474E-821C-46B592DC93B8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A49E8-BF91-4D00-8F45-EA08BBA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27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 descr="ppt experiments4.png"/>
          <p:cNvPicPr>
            <a:picLocks noChangeAspect="1"/>
          </p:cNvPicPr>
          <p:nvPr userDrawn="1"/>
        </p:nvPicPr>
        <p:blipFill rotWithShape="1">
          <a:blip r:embed="rId17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66" t="-22387" r="-9915" b="-6"/>
          <a:stretch/>
        </p:blipFill>
        <p:spPr>
          <a:xfrm rot="5400000">
            <a:off x="11237133" y="84892"/>
            <a:ext cx="866424" cy="55083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6179" y="193042"/>
            <a:ext cx="10074355" cy="114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title: keep it short 2 lines max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7256" y="51799"/>
            <a:ext cx="726419" cy="47625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>
              <a:defRPr lang="en-US" sz="900" b="0" i="0" smtClean="0">
                <a:latin typeface="News Gothic MT"/>
                <a:cs typeface="News Gothic M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7D1D71B-6A21-4653-8E71-C506C7FD8D06}" type="slidenum">
              <a:rPr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pic>
        <p:nvPicPr>
          <p:cNvPr id="12" name="Content Placeholder 5" descr="ppt experiments4.png"/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66" t="-22387" r="-9915" b="-6"/>
          <a:stretch/>
        </p:blipFill>
        <p:spPr>
          <a:xfrm>
            <a:off x="-104208" y="200533"/>
            <a:ext cx="1250461" cy="43656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52632" y="1600201"/>
            <a:ext cx="10629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50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cap="all" baseline="0">
          <a:solidFill>
            <a:srgbClr val="000000"/>
          </a:solidFill>
          <a:latin typeface="Arial Black"/>
          <a:ea typeface="+mj-ea"/>
          <a:cs typeface="Arial Black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800">
          <a:solidFill>
            <a:srgbClr val="000000"/>
          </a:solidFill>
          <a:latin typeface="News Gothic MT"/>
          <a:ea typeface="+mn-ea"/>
          <a:cs typeface="News Gothic MT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800">
          <a:solidFill>
            <a:srgbClr val="000000"/>
          </a:solidFill>
          <a:latin typeface="News Gothic MT"/>
          <a:cs typeface="News Gothic MT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800">
          <a:solidFill>
            <a:srgbClr val="000000"/>
          </a:solidFill>
          <a:latin typeface="News Gothic MT"/>
          <a:cs typeface="News Gothic MT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800">
          <a:solidFill>
            <a:srgbClr val="000000"/>
          </a:solidFill>
          <a:latin typeface="News Gothic MT"/>
          <a:cs typeface="News Gothic MT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800">
          <a:solidFill>
            <a:srgbClr val="000000"/>
          </a:solidFill>
          <a:latin typeface="News Gothic MT"/>
          <a:cs typeface="News Gothic M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AEE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AEE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AEE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AEE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 descr="ppt experiments4.png"/>
          <p:cNvPicPr>
            <a:picLocks noChangeAspect="1"/>
          </p:cNvPicPr>
          <p:nvPr/>
        </p:nvPicPr>
        <p:blipFill rotWithShape="1">
          <a:blip r:embed="rId8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66" t="-22387" r="-9915" b="-6"/>
          <a:stretch/>
        </p:blipFill>
        <p:spPr>
          <a:xfrm rot="5400000">
            <a:off x="11237133" y="84892"/>
            <a:ext cx="866424" cy="55083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6179" y="193042"/>
            <a:ext cx="10074355" cy="114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title: keep it short 2 lines max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7256" y="51799"/>
            <a:ext cx="726419" cy="47625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>
              <a:defRPr lang="en-US" sz="900" b="0" i="0" smtClean="0">
                <a:latin typeface="News Gothic MT"/>
                <a:cs typeface="News Gothic M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7D1D71B-6A21-4653-8E71-C506C7FD8D06}" type="slidenum">
              <a:rPr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pic>
        <p:nvPicPr>
          <p:cNvPr id="12" name="Content Placeholder 5" descr="ppt experiments4.pn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66" t="-22387" r="-9915" b="-6"/>
          <a:stretch/>
        </p:blipFill>
        <p:spPr>
          <a:xfrm>
            <a:off x="-104208" y="200533"/>
            <a:ext cx="1250461" cy="43656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52632" y="1600201"/>
            <a:ext cx="10629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71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cap="all" baseline="0">
          <a:solidFill>
            <a:srgbClr val="000000"/>
          </a:solidFill>
          <a:latin typeface="Arial Black"/>
          <a:ea typeface="+mj-ea"/>
          <a:cs typeface="Arial Black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1AD49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800">
          <a:solidFill>
            <a:srgbClr val="000000"/>
          </a:solidFill>
          <a:latin typeface="News Gothic MT"/>
          <a:ea typeface="+mn-ea"/>
          <a:cs typeface="News Gothic MT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800">
          <a:solidFill>
            <a:srgbClr val="000000"/>
          </a:solidFill>
          <a:latin typeface="News Gothic MT"/>
          <a:cs typeface="News Gothic MT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800">
          <a:solidFill>
            <a:srgbClr val="000000"/>
          </a:solidFill>
          <a:latin typeface="News Gothic MT"/>
          <a:cs typeface="News Gothic MT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800">
          <a:solidFill>
            <a:srgbClr val="000000"/>
          </a:solidFill>
          <a:latin typeface="News Gothic MT"/>
          <a:cs typeface="News Gothic MT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800">
          <a:solidFill>
            <a:srgbClr val="000000"/>
          </a:solidFill>
          <a:latin typeface="News Gothic MT"/>
          <a:cs typeface="News Gothic M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AEE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AEE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AEE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AEE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pt experiments4.png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 t="-9064" r="-22388" b="-9914"/>
          <a:stretch/>
        </p:blipFill>
        <p:spPr>
          <a:xfrm>
            <a:off x="11382375" y="-73025"/>
            <a:ext cx="550863" cy="86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911225" y="198438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320463" y="92075"/>
            <a:ext cx="56356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 ker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ctr">
                <a:buSzPct val="25000"/>
              </a:pPr>
              <a:t>‹#›</a:t>
            </a:fld>
            <a:endParaRPr lang="en-US" sz="900" kern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" name="Shape 16" descr="ppt experiments4.png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64" t="-22387" r="-9914" b="-5"/>
          <a:stretch/>
        </p:blipFill>
        <p:spPr>
          <a:xfrm>
            <a:off x="-104775" y="200025"/>
            <a:ext cx="1250950" cy="436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3255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amuel.kenny@transportenvironment.org" TargetMode="Externa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s-modified-ppt.bg1.jpg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8"/>
          <a:stretch/>
        </p:blipFill>
        <p:spPr>
          <a:xfrm>
            <a:off x="-429475" y="0"/>
            <a:ext cx="1275515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11208" y="0"/>
            <a:ext cx="12703208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noFill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1" y="264225"/>
            <a:ext cx="9080499" cy="18070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n-US" sz="4800" cap="all" dirty="0" smtClean="0">
                <a:solidFill>
                  <a:srgbClr val="FFFFFF"/>
                </a:solidFill>
              </a:rPr>
              <a:t>Can we have climate-friendly freight?</a:t>
            </a:r>
            <a:endParaRPr lang="en-US" sz="4800" cap="all" dirty="0" smtClean="0">
              <a:solidFill>
                <a:srgbClr val="FFFFFF"/>
              </a:solidFill>
            </a:endParaRPr>
          </a:p>
        </p:txBody>
      </p:sp>
      <p:pic>
        <p:nvPicPr>
          <p:cNvPr id="12" name="Picture 11" descr="logo-slide-t&amp;e-large-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699" y="2071272"/>
            <a:ext cx="4368800" cy="11391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3810" y="5017450"/>
            <a:ext cx="7920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  <a:latin typeface="New gothic"/>
              <a:cs typeface="Arial Black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Arial Black" panose="020B0A04020102020204" pitchFamily="34" charset="0"/>
                <a:cs typeface="Arial Black"/>
              </a:rPr>
              <a:t>Samuel Kenny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New gothic"/>
                <a:cs typeface="Arial Black"/>
                <a:hlinkClick r:id="rId5"/>
              </a:rPr>
              <a:t>samuel.kenny@transportenvironment.org</a:t>
            </a:r>
            <a:r>
              <a:rPr lang="en-GB" dirty="0" smtClean="0">
                <a:solidFill>
                  <a:srgbClr val="000000"/>
                </a:solidFill>
                <a:latin typeface="New gothic"/>
                <a:cs typeface="Arial Black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New gothic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568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14" y="28278"/>
            <a:ext cx="10972800" cy="1143000"/>
          </a:xfrm>
        </p:spPr>
        <p:txBody>
          <a:bodyPr/>
          <a:lstStyle/>
          <a:p>
            <a:r>
              <a:rPr lang="de-DE" dirty="0" smtClean="0"/>
              <a:t>biofuels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20463" y="92075"/>
            <a:ext cx="5635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706876-FF3F-4560-AD13-6691E2BB9D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 descr="Image result for transport environment biodies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57" y="106363"/>
            <a:ext cx="5372018" cy="33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ransport environment solar biofu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56" y="3699877"/>
            <a:ext cx="6384758" cy="29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8" y="1191498"/>
            <a:ext cx="571307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600" dirty="0" smtClean="0"/>
              <a:t>First generation crop based biofuels are not a solution (ILUC etc.)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600" dirty="0" smtClean="0"/>
              <a:t>Advanced biofuels can be part of the solution BUT scalability issues and sustainability criteria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1702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Logistic Efficiency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97D1D71B-6A21-4653-8E71-C506C7FD8D06}" type="slidenum">
              <a:rPr lang="en-GB">
                <a:solidFill>
                  <a:srgbClr val="000000"/>
                </a:solidFill>
              </a:rPr>
              <a:pPr algn="ctr"/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336" y="1615764"/>
            <a:ext cx="50727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Distance-Based is better </a:t>
            </a:r>
            <a:r>
              <a:rPr lang="en-GB" dirty="0" smtClean="0">
                <a:solidFill>
                  <a:srgbClr val="000000"/>
                </a:solidFill>
              </a:rPr>
              <a:t>for: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Promoting efficient transport behaviour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Reducing air pollution, noise, and congestion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Increasing the uptake of cleaner vehicles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Generating revenue for Member States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277" y="1099073"/>
            <a:ext cx="4083616" cy="562442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4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 txBox="1">
            <a:spLocks noGrp="1"/>
          </p:cNvSpPr>
          <p:nvPr>
            <p:ph type="title"/>
          </p:nvPr>
        </p:nvSpPr>
        <p:spPr>
          <a:xfrm>
            <a:off x="1004887" y="92075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CO2 DIFFERENTIATION</a:t>
            </a:r>
            <a:endParaRPr lang="en-US" sz="40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73" name="Shape 1073"/>
          <p:cNvSpPr txBox="1">
            <a:spLocks noGrp="1"/>
          </p:cNvSpPr>
          <p:nvPr>
            <p:ph type="sldNum" idx="4294967295"/>
          </p:nvPr>
        </p:nvSpPr>
        <p:spPr>
          <a:xfrm>
            <a:off x="11320463" y="92075"/>
            <a:ext cx="56356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ctr">
                <a:buSzPct val="25000"/>
              </a:pPr>
              <a:t>12</a:t>
            </a:fld>
            <a:endParaRPr lang="en-US" sz="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857" y="882323"/>
            <a:ext cx="8314805" cy="58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EXTERNAL COSTS FOR ALL TOLLED ROADS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97D1D71B-6A21-4653-8E71-C506C7FD8D06}" type="slidenum">
              <a:rPr lang="en-GB" smtClean="0">
                <a:solidFill>
                  <a:srgbClr val="000000"/>
                </a:solidFill>
              </a:rPr>
              <a:pPr algn="ctr"/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21" y="1093863"/>
            <a:ext cx="10485935" cy="5404865"/>
          </a:xfrm>
        </p:spPr>
      </p:pic>
    </p:spTree>
    <p:extLst>
      <p:ext uri="{BB962C8B-B14F-4D97-AF65-F5344CB8AC3E}">
        <p14:creationId xmlns:p14="http://schemas.microsoft.com/office/powerpoint/2010/main" val="34491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Steps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Adopt </a:t>
            </a:r>
            <a:r>
              <a:rPr lang="en-GB" b="1" dirty="0" smtClean="0"/>
              <a:t>fuel efficiency targets for trucks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Introduce</a:t>
            </a:r>
            <a:r>
              <a:rPr lang="en-GB" b="1" dirty="0" smtClean="0"/>
              <a:t> </a:t>
            </a:r>
            <a:r>
              <a:rPr lang="en-GB" b="1" dirty="0" smtClean="0"/>
              <a:t>Distance-Based </a:t>
            </a:r>
            <a:r>
              <a:rPr lang="en-GB" b="1" dirty="0"/>
              <a:t>T</a:t>
            </a:r>
            <a:r>
              <a:rPr lang="en-GB" b="1" dirty="0" smtClean="0"/>
              <a:t>olls </a:t>
            </a:r>
            <a:r>
              <a:rPr lang="en-GB" dirty="0" smtClean="0"/>
              <a:t>across the entire road </a:t>
            </a:r>
            <a:r>
              <a:rPr lang="en-GB" dirty="0" smtClean="0"/>
              <a:t>network </a:t>
            </a:r>
            <a:r>
              <a:rPr lang="en-GB" b="1" dirty="0" smtClean="0"/>
              <a:t>differentiated by environmental performance</a:t>
            </a:r>
            <a:endParaRPr lang="en-GB" b="1" dirty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Promote Zero-Emission Freight </a:t>
            </a:r>
            <a:r>
              <a:rPr lang="en-GB" dirty="0" smtClean="0"/>
              <a:t>– Modal Shift and ZEVs</a:t>
            </a:r>
            <a:endParaRPr lang="en-GB" dirty="0" smtClean="0"/>
          </a:p>
          <a:p>
            <a:pPr lvl="1"/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97D1D71B-6A21-4653-8E71-C506C7FD8D06}" type="slidenum">
              <a:rPr lang="en-GB" smtClean="0">
                <a:solidFill>
                  <a:srgbClr val="000000"/>
                </a:solidFill>
              </a:rPr>
              <a:pPr algn="ctr"/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672" y="4257675"/>
            <a:ext cx="3985179" cy="9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376" y="413600"/>
            <a:ext cx="8068563" cy="1020685"/>
          </a:xfr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900" b="1" kern="1200" cap="none" dirty="0" smtClean="0">
                <a:solidFill>
                  <a:prstClr val="black"/>
                </a:solidFill>
                <a:ea typeface="+mn-ea"/>
              </a:rPr>
              <a:t>T&amp;E: 27 COUNTRIES </a:t>
            </a:r>
            <a:r>
              <a:rPr lang="en-US" sz="3900" b="1" kern="1200" cap="none" dirty="0">
                <a:solidFill>
                  <a:prstClr val="black"/>
                </a:solidFill>
                <a:ea typeface="+mn-ea"/>
              </a:rPr>
              <a:t/>
            </a:r>
            <a:br>
              <a:rPr lang="en-US" sz="3900" b="1" kern="1200" cap="none" dirty="0">
                <a:solidFill>
                  <a:prstClr val="black"/>
                </a:solidFill>
                <a:ea typeface="+mn-ea"/>
              </a:rPr>
            </a:br>
            <a:r>
              <a:rPr lang="en-US" sz="2800" b="1" kern="1200" cap="none" dirty="0">
                <a:solidFill>
                  <a:prstClr val="black"/>
                </a:solidFill>
                <a:ea typeface="+mn-ea"/>
              </a:rPr>
              <a:t>50+ MEMBERS &amp; SUPPORT GROUPS</a:t>
            </a:r>
            <a:r>
              <a:rPr lang="en-US" sz="3200" b="1" kern="1200" cap="none" dirty="0">
                <a:solidFill>
                  <a:prstClr val="black"/>
                </a:solidFill>
                <a:ea typeface="+mn-ea"/>
              </a:rPr>
              <a:t/>
            </a:r>
            <a:br>
              <a:rPr lang="en-US" sz="3200" b="1" kern="1200" cap="none" dirty="0">
                <a:solidFill>
                  <a:prstClr val="black"/>
                </a:solidFill>
                <a:ea typeface="+mn-ea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97D1D71B-6A21-4653-8E71-C506C7FD8D06}" type="slidenum">
              <a:rPr>
                <a:solidFill>
                  <a:srgbClr val="000000"/>
                </a:solidFill>
              </a:rPr>
              <a:pPr algn="ctr"/>
              <a:t>2</a:t>
            </a:fld>
            <a:endParaRPr dirty="0">
              <a:solidFill>
                <a:srgbClr val="000000"/>
              </a:solidFill>
            </a:endParaRPr>
          </a:p>
        </p:txBody>
      </p:sp>
      <p:pic>
        <p:nvPicPr>
          <p:cNvPr id="5" name="Picture 4" descr="TE_Member_Map_2015_With_Supporters_No_Title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8877" y="1220066"/>
            <a:ext cx="7743560" cy="54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436" y="-44568"/>
            <a:ext cx="10972800" cy="1143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EU climAte Context (ESR: -30% by 2030)</a:t>
            </a:r>
            <a:endParaRPr lang="de-D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20463" y="92075"/>
            <a:ext cx="5635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706876-FF3F-4560-AD13-6691E2BB9D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36" y="1098432"/>
            <a:ext cx="4711937" cy="5178382"/>
          </a:xfrm>
          <a:prstGeom prst="rect">
            <a:avLst/>
          </a:prstGeom>
        </p:spPr>
      </p:pic>
      <p:pic>
        <p:nvPicPr>
          <p:cNvPr id="1026" name="Picture 2" descr="http://theicct.org/sites/default/files/Char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464" y="2127294"/>
            <a:ext cx="5962536" cy="35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85903" y="1679081"/>
            <a:ext cx="406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Stagnating fuel consumption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Modal Shift!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Competition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Business Practice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Pricing </a:t>
            </a:r>
            <a:r>
              <a:rPr lang="en-GB" sz="2800" dirty="0" smtClean="0"/>
              <a:t>with other modes</a:t>
            </a:r>
            <a:endParaRPr lang="en-GB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Infrastructure communication</a:t>
            </a: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97D1D71B-6A21-4653-8E71-C506C7FD8D06}" type="slidenum">
              <a:rPr lang="en-GB" smtClean="0">
                <a:solidFill>
                  <a:srgbClr val="000000"/>
                </a:solidFill>
              </a:rPr>
              <a:pPr algn="ctr"/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13" y="3808826"/>
            <a:ext cx="5588935" cy="279054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77" y="409623"/>
            <a:ext cx="826790" cy="599422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67" y="528049"/>
            <a:ext cx="248037" cy="599422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16" y="5432322"/>
            <a:ext cx="1814740" cy="9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27" y="34248"/>
            <a:ext cx="10972800" cy="1143000"/>
          </a:xfrm>
        </p:spPr>
        <p:txBody>
          <a:bodyPr/>
          <a:lstStyle/>
          <a:p>
            <a:r>
              <a:rPr lang="de-DE" dirty="0" smtClean="0"/>
              <a:t>Fuel efficiency standards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191833"/>
            <a:ext cx="10972800" cy="511935"/>
          </a:xfrm>
        </p:spPr>
        <p:txBody>
          <a:bodyPr/>
          <a:lstStyle/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20463" y="92075"/>
            <a:ext cx="5635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706876-FF3F-4560-AD13-6691E2BB9D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70846" y="4728727"/>
            <a:ext cx="579549" cy="307777"/>
          </a:xfrm>
          <a:prstGeom prst="rect">
            <a:avLst/>
          </a:prstGeom>
          <a:solidFill>
            <a:srgbClr val="99CCFF"/>
          </a:solidFill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</a:rPr>
              <a:t>9,5%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7171" y="4728727"/>
            <a:ext cx="605307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23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7" y="929407"/>
            <a:ext cx="5861805" cy="4203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57" y="928789"/>
            <a:ext cx="5812934" cy="4169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657" y="51683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u="sng" dirty="0"/>
              <a:t>Fixed 2025 target of 24%:</a:t>
            </a:r>
            <a:r>
              <a:rPr lang="en-GB" sz="2400" dirty="0"/>
              <a:t> F</a:t>
            </a:r>
            <a:r>
              <a:rPr lang="en-GB" sz="2400" dirty="0" smtClean="0"/>
              <a:t>ull </a:t>
            </a:r>
            <a:r>
              <a:rPr lang="en-GB" sz="2400" dirty="0"/>
              <a:t>vehicle and engine standards are the preferred option (as in US phase I)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1657" y="51332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u="sng" dirty="0" smtClean="0"/>
              <a:t>Range </a:t>
            </a:r>
            <a:r>
              <a:rPr lang="en-GB" sz="2400" u="sng" dirty="0"/>
              <a:t>2030 </a:t>
            </a:r>
            <a:r>
              <a:rPr lang="en-GB" sz="2400" u="sng" dirty="0" smtClean="0"/>
              <a:t>target: </a:t>
            </a:r>
            <a:r>
              <a:rPr lang="en-GB" sz="2400" dirty="0"/>
              <a:t>Final target should be set during  review in co-decision </a:t>
            </a:r>
            <a:r>
              <a:rPr lang="en-GB" sz="2400" dirty="0" smtClean="0"/>
              <a:t>(2021). </a:t>
            </a:r>
            <a:r>
              <a:rPr lang="en-GB" sz="2400" dirty="0"/>
              <a:t>Give long term guidance to OEMs. </a:t>
            </a:r>
          </a:p>
        </p:txBody>
      </p:sp>
    </p:spTree>
    <p:extLst>
      <p:ext uri="{BB962C8B-B14F-4D97-AF65-F5344CB8AC3E}">
        <p14:creationId xmlns:p14="http://schemas.microsoft.com/office/powerpoint/2010/main" val="123025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Huge return on investment!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chemeClr val="accent1">
                    <a:lumMod val="50000"/>
                  </a:schemeClr>
                </a:solidFill>
              </a:rPr>
              <a:t>2025 fuel efficiency improvements of 27%:</a:t>
            </a:r>
          </a:p>
          <a:p>
            <a:pPr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Extra cost of 7,500 euro per tractor trailer</a:t>
            </a:r>
          </a:p>
          <a:p>
            <a:pPr>
              <a:buFontTx/>
              <a:buChar char="-"/>
            </a:pPr>
            <a:r>
              <a:rPr lang="de-DE" u="sng" dirty="0" smtClean="0">
                <a:solidFill>
                  <a:schemeClr val="tx1"/>
                </a:solidFill>
              </a:rPr>
              <a:t>Fuel savings first five years: 28,000 – 62,000 euro!</a:t>
            </a:r>
          </a:p>
          <a:p>
            <a:pPr>
              <a:buFontTx/>
              <a:buChar char="-"/>
            </a:pPr>
            <a:endParaRPr lang="de-DE" dirty="0"/>
          </a:p>
          <a:p>
            <a:r>
              <a:rPr lang="de-DE" sz="3600" b="1" dirty="0">
                <a:solidFill>
                  <a:schemeClr val="accent1">
                    <a:lumMod val="50000"/>
                  </a:schemeClr>
                </a:solidFill>
              </a:rPr>
              <a:t>2030 fuel efficiency </a:t>
            </a:r>
            <a:r>
              <a:rPr lang="de-DE" sz="3600" b="1" dirty="0" smtClean="0">
                <a:solidFill>
                  <a:schemeClr val="accent1">
                    <a:lumMod val="50000"/>
                  </a:schemeClr>
                </a:solidFill>
              </a:rPr>
              <a:t>improvements </a:t>
            </a:r>
            <a:r>
              <a:rPr lang="de-DE" sz="3600" b="1" dirty="0">
                <a:solidFill>
                  <a:schemeClr val="accent1">
                    <a:lumMod val="50000"/>
                  </a:schemeClr>
                </a:solidFill>
              </a:rPr>
              <a:t>of 43%:</a:t>
            </a:r>
          </a:p>
          <a:p>
            <a:pPr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Extra cost of 32,000 euro per tractor trailer</a:t>
            </a:r>
          </a:p>
          <a:p>
            <a:pPr>
              <a:buFontTx/>
              <a:buChar char="-"/>
            </a:pPr>
            <a:r>
              <a:rPr lang="de-DE" u="sng" dirty="0" smtClean="0">
                <a:solidFill>
                  <a:schemeClr val="tx1"/>
                </a:solidFill>
              </a:rPr>
              <a:t>Fuel savings first five years: 45,000 – 98,000 euro!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20463" y="92075"/>
            <a:ext cx="5635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706876-FF3F-4560-AD13-6691E2BB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PROMOTE ZERO EMISSION </a:t>
            </a:r>
            <a:endParaRPr lang="en-GB" sz="3200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74" y="4592668"/>
            <a:ext cx="6323080" cy="19482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97D1D71B-6A21-4653-8E71-C506C7FD8D06}" type="slidenum">
              <a:rPr lang="en-GB" smtClean="0">
                <a:solidFill>
                  <a:srgbClr val="000000"/>
                </a:solidFill>
              </a:rPr>
              <a:pPr algn="ctr"/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129" y="2118841"/>
            <a:ext cx="56780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E-HGVs Coming soon: </a:t>
            </a:r>
          </a:p>
          <a:p>
            <a:endParaRPr lang="en-GB" sz="2000" dirty="0" smtClean="0"/>
          </a:p>
          <a:p>
            <a:r>
              <a:rPr lang="en-GB" sz="2000" dirty="0"/>
              <a:t>MAN, Siemens, Daimler, Tesla and others investing in E-HGVs</a:t>
            </a:r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155" y="1265129"/>
            <a:ext cx="4894101" cy="32643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1203" y="4298523"/>
            <a:ext cx="4065223" cy="23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718" y="92075"/>
            <a:ext cx="10972800" cy="1143000"/>
          </a:xfrm>
        </p:spPr>
        <p:txBody>
          <a:bodyPr/>
          <a:lstStyle/>
          <a:p>
            <a:r>
              <a:rPr lang="fr-FR" dirty="0" err="1" smtClean="0"/>
              <a:t>Efficiency</a:t>
            </a:r>
            <a:r>
              <a:rPr lang="fr-FR" dirty="0" smtClean="0"/>
              <a:t>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20463" y="92075"/>
            <a:ext cx="5635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706876-FF3F-4560-AD13-6691E2BB9D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5715" y="858141"/>
            <a:ext cx="7987590" cy="4809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8718" y="5862058"/>
            <a:ext cx="10141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News Gothic MT"/>
                <a:ea typeface="News Gothic MT"/>
                <a:cs typeface="News Gothic MT"/>
              </a:rPr>
              <a:t>Supplying</a:t>
            </a:r>
            <a:r>
              <a:rPr lang="fr-FR" sz="2400" dirty="0">
                <a:latin typeface="News Gothic MT"/>
                <a:ea typeface="News Gothic MT"/>
                <a:cs typeface="News Gothic MT"/>
              </a:rPr>
              <a:t> 50% of truck </a:t>
            </a:r>
            <a:r>
              <a:rPr lang="fr-FR" sz="2400" dirty="0" err="1">
                <a:latin typeface="News Gothic MT"/>
                <a:ea typeface="News Gothic MT"/>
                <a:cs typeface="News Gothic MT"/>
              </a:rPr>
              <a:t>energy</a:t>
            </a:r>
            <a:r>
              <a:rPr lang="fr-FR" sz="2400" dirty="0">
                <a:latin typeface="News Gothic MT"/>
                <a:ea typeface="News Gothic MT"/>
                <a:cs typeface="News Gothic MT"/>
              </a:rPr>
              <a:t> </a:t>
            </a:r>
            <a:r>
              <a:rPr lang="fr-FR" sz="2400" dirty="0" err="1">
                <a:latin typeface="News Gothic MT"/>
                <a:ea typeface="News Gothic MT"/>
                <a:cs typeface="News Gothic MT"/>
              </a:rPr>
              <a:t>demand</a:t>
            </a:r>
            <a:r>
              <a:rPr lang="fr-FR" sz="2400" dirty="0">
                <a:latin typeface="News Gothic MT"/>
                <a:ea typeface="News Gothic MT"/>
                <a:cs typeface="News Gothic MT"/>
              </a:rPr>
              <a:t> </a:t>
            </a:r>
            <a:r>
              <a:rPr lang="fr-FR" sz="2400" dirty="0" err="1">
                <a:latin typeface="News Gothic MT"/>
                <a:ea typeface="News Gothic MT"/>
                <a:cs typeface="News Gothic MT"/>
              </a:rPr>
              <a:t>with</a:t>
            </a:r>
            <a:r>
              <a:rPr lang="fr-FR" sz="2400" dirty="0">
                <a:latin typeface="News Gothic MT"/>
                <a:ea typeface="News Gothic MT"/>
                <a:cs typeface="News Gothic MT"/>
              </a:rPr>
              <a:t> </a:t>
            </a:r>
            <a:r>
              <a:rPr lang="fr-FR" sz="2400" dirty="0" err="1">
                <a:latin typeface="News Gothic MT"/>
                <a:ea typeface="News Gothic MT"/>
                <a:cs typeface="News Gothic MT"/>
              </a:rPr>
              <a:t>PtL</a:t>
            </a:r>
            <a:r>
              <a:rPr lang="fr-FR" sz="2400" dirty="0">
                <a:latin typeface="News Gothic MT"/>
                <a:ea typeface="News Gothic MT"/>
                <a:cs typeface="News Gothic MT"/>
              </a:rPr>
              <a:t> </a:t>
            </a:r>
            <a:r>
              <a:rPr lang="fr-FR" sz="2400" dirty="0" err="1">
                <a:latin typeface="News Gothic MT"/>
                <a:ea typeface="News Gothic MT"/>
                <a:cs typeface="News Gothic MT"/>
              </a:rPr>
              <a:t>would</a:t>
            </a:r>
            <a:r>
              <a:rPr lang="fr-FR" sz="2400" dirty="0">
                <a:latin typeface="News Gothic MT"/>
                <a:ea typeface="News Gothic MT"/>
                <a:cs typeface="News Gothic MT"/>
              </a:rPr>
              <a:t> </a:t>
            </a:r>
            <a:r>
              <a:rPr lang="fr-FR" sz="2400" dirty="0" err="1">
                <a:latin typeface="News Gothic MT"/>
                <a:ea typeface="News Gothic MT"/>
                <a:cs typeface="News Gothic MT"/>
              </a:rPr>
              <a:t>require</a:t>
            </a:r>
            <a:r>
              <a:rPr lang="fr-FR" sz="2400" dirty="0">
                <a:latin typeface="News Gothic MT"/>
                <a:ea typeface="News Gothic MT"/>
                <a:cs typeface="News Gothic MT"/>
              </a:rPr>
              <a:t> 36% of EU </a:t>
            </a:r>
            <a:r>
              <a:rPr lang="fr-FR" sz="2400" dirty="0" err="1">
                <a:latin typeface="News Gothic MT"/>
                <a:ea typeface="News Gothic MT"/>
                <a:cs typeface="News Gothic MT"/>
              </a:rPr>
              <a:t>electricity</a:t>
            </a:r>
            <a:endParaRPr lang="en-US" sz="2400" dirty="0">
              <a:latin typeface="News Gothic MT"/>
              <a:ea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066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14" y="-29497"/>
            <a:ext cx="10972800" cy="1143000"/>
          </a:xfrm>
        </p:spPr>
        <p:txBody>
          <a:bodyPr/>
          <a:lstStyle/>
          <a:p>
            <a:r>
              <a:rPr lang="de-DE" dirty="0" smtClean="0"/>
              <a:t>Natural Gas – LNG and CNG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20463" y="92075"/>
            <a:ext cx="5635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706876-FF3F-4560-AD13-6691E2BB9D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0"/>
          <a:stretch/>
        </p:blipFill>
        <p:spPr>
          <a:xfrm>
            <a:off x="2417735" y="768957"/>
            <a:ext cx="7038392" cy="60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8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- 2">
  <a:themeElements>
    <a:clrScheme name="T&amp;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B99"/>
      </a:hlink>
      <a:folHlink>
        <a:srgbClr val="64778D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RFA Presentation" id="{7A87A6E8-53DF-4F39-9424-2217E6A1B3E1}" vid="{C2DD1786-95F6-4C22-B077-9FEEC146417A}"/>
    </a:ext>
  </a:extLst>
</a:theme>
</file>

<file path=ppt/theme/theme3.xml><?xml version="1.0" encoding="utf-8"?>
<a:theme xmlns:a="http://schemas.openxmlformats.org/drawingml/2006/main" name="T&amp;E Master Template - May 2015">
  <a:themeElements>
    <a:clrScheme name="T&amp;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B99"/>
      </a:hlink>
      <a:folHlink>
        <a:srgbClr val="64778D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&amp;E Theme 2015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A81CC"/>
      </a:hlink>
      <a:folHlink>
        <a:srgbClr val="125B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310</Words>
  <Application>Microsoft Office PowerPoint</Application>
  <PresentationFormat>Widescreen</PresentationFormat>
  <Paragraphs>78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New gothic</vt:lpstr>
      <vt:lpstr>News Gothic MT</vt:lpstr>
      <vt:lpstr>Source Sans Pro</vt:lpstr>
      <vt:lpstr>Office Theme</vt:lpstr>
      <vt:lpstr>Title Slide - 2</vt:lpstr>
      <vt:lpstr>T&amp;E Master Template - May 2015</vt:lpstr>
      <vt:lpstr>T&amp;E Theme 2015</vt:lpstr>
      <vt:lpstr>PowerPoint Presentation</vt:lpstr>
      <vt:lpstr>T&amp;E: 27 COUNTRIES  50+ MEMBERS &amp; SUPPORT GROUPS </vt:lpstr>
      <vt:lpstr>EU climAte Context (ESR: -30% by 2030)</vt:lpstr>
      <vt:lpstr>Modal Shift!</vt:lpstr>
      <vt:lpstr>Fuel efficiency standards</vt:lpstr>
      <vt:lpstr>Huge return on investment!</vt:lpstr>
      <vt:lpstr>PROMOTE ZERO EMISSION </vt:lpstr>
      <vt:lpstr>Efficiency first</vt:lpstr>
      <vt:lpstr>Natural Gas – LNG and CNG</vt:lpstr>
      <vt:lpstr>biofuels</vt:lpstr>
      <vt:lpstr>Logistic Efficiency</vt:lpstr>
      <vt:lpstr>CO2 DIFFERENTIATION</vt:lpstr>
      <vt:lpstr>EXTERNAL COSTS FOR ALL TOLLED ROADS</vt:lpstr>
      <vt:lpstr>3 Steps forward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Comment</dc:creator>
  <cp:lastModifiedBy>Comment</cp:lastModifiedBy>
  <cp:revision>89</cp:revision>
  <cp:lastPrinted>2018-01-22T11:21:37Z</cp:lastPrinted>
  <dcterms:created xsi:type="dcterms:W3CDTF">2016-09-06T15:35:45Z</dcterms:created>
  <dcterms:modified xsi:type="dcterms:W3CDTF">2018-03-14T13:25:36Z</dcterms:modified>
</cp:coreProperties>
</file>