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10" r:id="rId5"/>
    <p:sldMasterId id="2147483725" r:id="rId6"/>
    <p:sldMasterId id="2147483737" r:id="rId7"/>
    <p:sldMasterId id="2147483787" r:id="rId8"/>
    <p:sldMasterId id="2147483809" r:id="rId9"/>
    <p:sldMasterId id="2147483832" r:id="rId10"/>
  </p:sldMasterIdLst>
  <p:notesMasterIdLst>
    <p:notesMasterId r:id="rId32"/>
  </p:notesMasterIdLst>
  <p:sldIdLst>
    <p:sldId id="334" r:id="rId11"/>
    <p:sldId id="354" r:id="rId12"/>
    <p:sldId id="363" r:id="rId13"/>
    <p:sldId id="365" r:id="rId14"/>
    <p:sldId id="362" r:id="rId15"/>
    <p:sldId id="332" r:id="rId16"/>
    <p:sldId id="333" r:id="rId17"/>
    <p:sldId id="366" r:id="rId18"/>
    <p:sldId id="364" r:id="rId19"/>
    <p:sldId id="343" r:id="rId20"/>
    <p:sldId id="336" r:id="rId21"/>
    <p:sldId id="344" r:id="rId22"/>
    <p:sldId id="361" r:id="rId23"/>
    <p:sldId id="337" r:id="rId24"/>
    <p:sldId id="338" r:id="rId25"/>
    <p:sldId id="346" r:id="rId26"/>
    <p:sldId id="339" r:id="rId27"/>
    <p:sldId id="367" r:id="rId28"/>
    <p:sldId id="360" r:id="rId29"/>
    <p:sldId id="358" r:id="rId30"/>
    <p:sldId id="3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TILEANU Alexandra (CNECT)" initials="RA(" lastIdx="5" clrIdx="6">
    <p:extLst>
      <p:ext uri="{19B8F6BF-5375-455C-9EA6-DF929625EA0E}">
        <p15:presenceInfo xmlns:p15="http://schemas.microsoft.com/office/powerpoint/2012/main" userId="S-1-5-21-1606980848-2025429265-839522115-634256" providerId="AD"/>
      </p:ext>
    </p:extLst>
  </p:cmAuthor>
  <p:cmAuthor id="1" name="KLOC Kamila (CNECT)" initials="KK(" lastIdx="26" clrIdx="0">
    <p:extLst/>
  </p:cmAuthor>
  <p:cmAuthor id="8" name="WEZENBEEK Rita (COMP)" initials="WR(" lastIdx="6" clrIdx="7">
    <p:extLst>
      <p:ext uri="{19B8F6BF-5375-455C-9EA6-DF929625EA0E}">
        <p15:presenceInfo xmlns:p15="http://schemas.microsoft.com/office/powerpoint/2012/main" userId="S-1-5-21-1606980848-2025429265-839522115-82885" providerId="AD"/>
      </p:ext>
    </p:extLst>
  </p:cmAuthor>
  <p:cmAuthor id="2" name="TERAVA Vesa (CNECT)" initials="TV(" lastIdx="7" clrIdx="1">
    <p:extLst/>
  </p:cmAuthor>
  <p:cmAuthor id="3" name="Eric auteur" initials="Ea" lastIdx="0" clrIdx="2"/>
  <p:cmAuthor id="4" name="Eric.PETERS@ec.europa.eu" initials="E" lastIdx="2" clrIdx="3">
    <p:extLst>
      <p:ext uri="{19B8F6BF-5375-455C-9EA6-DF929625EA0E}">
        <p15:presenceInfo xmlns:p15="http://schemas.microsoft.com/office/powerpoint/2012/main" userId="Eric.PETERS@ec.europa.eu" providerId="None"/>
      </p:ext>
    </p:extLst>
  </p:cmAuthor>
  <p:cmAuthor id="5" name="DAS NEVES MOREIRA Pedro (CNECT)" initials="DNMP(" lastIdx="1" clrIdx="4"/>
  <p:cmAuthor id="6" name="PETERS Eric (CNECT)" initials="PE(" lastIdx="6" clrIdx="5">
    <p:extLst>
      <p:ext uri="{19B8F6BF-5375-455C-9EA6-DF929625EA0E}">
        <p15:presenceInfo xmlns:p15="http://schemas.microsoft.com/office/powerpoint/2012/main" userId="S-1-5-21-1606980848-2025429265-839522115-94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a:srgbClr val="A62C86"/>
    <a:srgbClr val="F04EA2"/>
    <a:srgbClr val="C10000"/>
    <a:srgbClr val="FABE00"/>
    <a:srgbClr val="0D3F89"/>
    <a:srgbClr val="377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5354" autoAdjust="0"/>
  </p:normalViewPr>
  <p:slideViewPr>
    <p:cSldViewPr snapToGrid="0">
      <p:cViewPr varScale="1">
        <p:scale>
          <a:sx n="45" d="100"/>
          <a:sy n="45" d="100"/>
        </p:scale>
        <p:origin x="1304" y="4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CFBF6-CCE1-4755-8031-397DAA73A2A4}" type="datetimeFigureOut">
              <a:rPr lang="en-CA" smtClean="0"/>
              <a:t>2022-01-20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8EB10-D553-4B4C-A206-E61549C4FA8B}" type="slidenum">
              <a:rPr lang="en-CA" smtClean="0"/>
              <a:t>‹#›</a:t>
            </a:fld>
            <a:endParaRPr lang="en-CA" dirty="0"/>
          </a:p>
        </p:txBody>
      </p:sp>
    </p:spTree>
    <p:extLst>
      <p:ext uri="{BB962C8B-B14F-4D97-AF65-F5344CB8AC3E}">
        <p14:creationId xmlns:p14="http://schemas.microsoft.com/office/powerpoint/2010/main" val="38272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8EB10-D553-4B4C-A206-E61549C4FA8B}" type="slidenum">
              <a:rPr lang="en-CA" smtClean="0"/>
              <a:t>1</a:t>
            </a:fld>
            <a:endParaRPr lang="en-CA" dirty="0"/>
          </a:p>
        </p:txBody>
      </p:sp>
    </p:spTree>
    <p:extLst>
      <p:ext uri="{BB962C8B-B14F-4D97-AF65-F5344CB8AC3E}">
        <p14:creationId xmlns:p14="http://schemas.microsoft.com/office/powerpoint/2010/main" val="356188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33425"/>
            <a:ext cx="6511925" cy="3663950"/>
          </a:xfrm>
        </p:spPr>
      </p:sp>
      <p:sp>
        <p:nvSpPr>
          <p:cNvPr id="3" name="Notes Placeholder 2"/>
          <p:cNvSpPr>
            <a:spLocks noGrp="1"/>
          </p:cNvSpPr>
          <p:nvPr>
            <p:ph type="body" idx="1"/>
          </p:nvPr>
        </p:nvSpPr>
        <p:spPr/>
        <p:txBody>
          <a:bodyPr/>
          <a:lstStyle/>
          <a:p>
            <a:endParaRPr lang="it-IT" dirty="0"/>
          </a:p>
          <a:p>
            <a:endParaRPr lang="en-GB" dirty="0"/>
          </a:p>
        </p:txBody>
      </p:sp>
      <p:sp>
        <p:nvSpPr>
          <p:cNvPr id="4" name="Slide Number Placeholder 3"/>
          <p:cNvSpPr>
            <a:spLocks noGrp="1"/>
          </p:cNvSpPr>
          <p:nvPr>
            <p:ph type="sldNum" sz="quarter" idx="10"/>
          </p:nvPr>
        </p:nvSpPr>
        <p:spPr/>
        <p:txBody>
          <a:bodyPr/>
          <a:lstStyle/>
          <a:p>
            <a:pPr marL="0" marR="0" lvl="0" indent="0" algn="r" defTabSz="919704"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9704"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Notes Placeholder 2"/>
          <p:cNvSpPr txBox="1">
            <a:spLocks/>
          </p:cNvSpPr>
          <p:nvPr/>
        </p:nvSpPr>
        <p:spPr bwMode="auto">
          <a:xfrm>
            <a:off x="827550" y="5202148"/>
            <a:ext cx="5398935" cy="4773483"/>
          </a:xfrm>
          <a:prstGeom prst="rect">
            <a:avLst/>
          </a:prstGeom>
          <a:noFill/>
          <a:ln w="9525">
            <a:noFill/>
            <a:miter lim="800000"/>
            <a:headEnd/>
            <a:tailEnd/>
          </a:ln>
          <a:effectLst/>
        </p:spPr>
        <p:txBody>
          <a:bodyPr vert="horz" wrap="square" lIns="93132" tIns="46568" rIns="93132" bIns="46568"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Horizon Europe will continue to support the Key Enabling Technologies: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life sciences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manufacturing 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materials and nanotechnologies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micro-/nano-electronics and photonics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artificial intelligence</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security and connectivity.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KETs are paramount in taking excellent science to the market, and to ensure the success of innovations made in Europe. The KETs will be crucial to increase the impact of the European Innovation Council, and will enable the achievement of the goals for Global Challenges. </a:t>
            </a: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325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53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79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02832-0BB7-AE4E-8AA5-41BD2D121F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2FD442-81E0-C746-941B-71C216E825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507CD2-D19E-1844-9501-AEAC1E8BC890}"/>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5CA7E8D7-F332-7844-AEEE-152D31E345D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A862B61-90E2-D043-937E-203B6947BD4B}"/>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56992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68A1E-E17E-BC4B-9037-F220ED81337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818A57-3429-E541-B550-A10D92D96A15}"/>
              </a:ext>
            </a:extLst>
          </p:cNvPr>
          <p:cNvSpPr>
            <a:spLocks noGrp="1"/>
          </p:cNvSpPr>
          <p:nvPr>
            <p:ph type="body" orient="vert" idx="1"/>
          </p:nvPr>
        </p:nvSpPr>
        <p:spPr>
          <a:xfrm>
            <a:off x="838200" y="1825625"/>
            <a:ext cx="10515600" cy="43513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01C2C43-17DC-6040-8EC5-58ADC0CBFB8A}"/>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C7A6DB99-CBA3-2342-B874-A192FFAB14B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E78FC88-A395-E740-BF51-DCDD906740F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9870438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2"/>
            <a:ext cx="4669267"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425354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3" y="2284670"/>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7" y="2284669"/>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smtClean="0"/>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smtClean="0"/>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smtClean="0"/>
              <a:t>Edit Master text styles</a:t>
            </a:r>
          </a:p>
        </p:txBody>
      </p:sp>
    </p:spTree>
    <p:extLst>
      <p:ext uri="{BB962C8B-B14F-4D97-AF65-F5344CB8AC3E}">
        <p14:creationId xmlns:p14="http://schemas.microsoft.com/office/powerpoint/2010/main" val="39372588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70"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9" y="2159958"/>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smtClean="0"/>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smtClean="0"/>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smtClean="0"/>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smtClean="0"/>
              <a:t>Edit Master text styles</a:t>
            </a:r>
          </a:p>
        </p:txBody>
      </p:sp>
    </p:spTree>
    <p:extLst>
      <p:ext uri="{BB962C8B-B14F-4D97-AF65-F5344CB8AC3E}">
        <p14:creationId xmlns:p14="http://schemas.microsoft.com/office/powerpoint/2010/main" val="1870225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5"/>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5"/>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501698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3466417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55316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6" y="6145214"/>
            <a:ext cx="2990849" cy="596900"/>
          </a:xfrm>
          <a:prstGeom prst="rect">
            <a:avLst/>
          </a:prstGeom>
          <a:noFill/>
          <a:ln w="9525">
            <a:noFill/>
            <a:miter lim="800000"/>
            <a:headEnd/>
            <a:tailEnd/>
          </a:ln>
        </p:spPr>
      </p:pic>
      <p:sp>
        <p:nvSpPr>
          <p:cNvPr id="2" name="Title 1"/>
          <p:cNvSpPr>
            <a:spLocks noGrp="1"/>
          </p:cNvSpPr>
          <p:nvPr>
            <p:ph type="title"/>
          </p:nvPr>
        </p:nvSpPr>
        <p:spPr>
          <a:xfrm>
            <a:off x="624417" y="980736"/>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9"/>
            <a:ext cx="2844800" cy="476251"/>
          </a:xfrm>
        </p:spPr>
        <p:txBody>
          <a:bodyPr/>
          <a:lstStyle>
            <a:lvl1pPr>
              <a:defRPr sz="675"/>
            </a:lvl1pPr>
          </a:lstStyle>
          <a:p>
            <a:pPr fontAlgn="base">
              <a:spcBef>
                <a:spcPct val="0"/>
              </a:spcBef>
              <a:spcAft>
                <a:spcPct val="0"/>
              </a:spcAft>
              <a:defRPr/>
            </a:pPr>
            <a:endParaRPr lang="en-GB" b="1" dirty="0">
              <a:solidFill>
                <a:srgbClr val="FFD624"/>
              </a:solidFill>
              <a:latin typeface="Verdana" pitchFamily="34" charset="0"/>
            </a:endParaRPr>
          </a:p>
        </p:txBody>
      </p:sp>
      <p:sp>
        <p:nvSpPr>
          <p:cNvPr id="6" name="Rectangle 5"/>
          <p:cNvSpPr>
            <a:spLocks noGrp="1" noChangeArrowheads="1"/>
          </p:cNvSpPr>
          <p:nvPr>
            <p:ph type="ftr" sz="quarter" idx="11"/>
          </p:nvPr>
        </p:nvSpPr>
        <p:spPr>
          <a:xfrm>
            <a:off x="4165600" y="6337132"/>
            <a:ext cx="3860800" cy="476251"/>
          </a:xfrm>
        </p:spPr>
        <p:txBody>
          <a:bodyPr/>
          <a:lstStyle>
            <a:lvl1pPr>
              <a:defRPr/>
            </a:lvl1pPr>
          </a:lstStyle>
          <a:p>
            <a:pPr fontAlgn="base">
              <a:spcBef>
                <a:spcPct val="0"/>
              </a:spcBef>
              <a:spcAft>
                <a:spcPct val="0"/>
              </a:spcAft>
              <a:defRPr/>
            </a:pPr>
            <a:endParaRPr lang="en-GB" sz="5700" b="1" dirty="0">
              <a:solidFill>
                <a:srgbClr val="FFD624"/>
              </a:solidFill>
              <a:latin typeface="Verdana" pitchFamily="34" charset="0"/>
            </a:endParaRPr>
          </a:p>
        </p:txBody>
      </p:sp>
      <p:sp>
        <p:nvSpPr>
          <p:cNvPr id="7" name="Rectangle 6"/>
          <p:cNvSpPr>
            <a:spLocks noGrp="1" noChangeArrowheads="1"/>
          </p:cNvSpPr>
          <p:nvPr>
            <p:ph type="sldNum" sz="quarter" idx="12"/>
          </p:nvPr>
        </p:nvSpPr>
        <p:spPr>
          <a:xfrm>
            <a:off x="623392" y="6297446"/>
            <a:ext cx="2844800" cy="476251"/>
          </a:xfrm>
        </p:spPr>
        <p:txBody>
          <a:bodyPr/>
          <a:lstStyle>
            <a:lvl1pPr algn="l">
              <a:defRPr/>
            </a:lvl1pPr>
          </a:lstStyle>
          <a:p>
            <a:pPr fontAlgn="base">
              <a:spcBef>
                <a:spcPct val="0"/>
              </a:spcBef>
              <a:spcAft>
                <a:spcPct val="0"/>
              </a:spcAft>
              <a:defRPr/>
            </a:pPr>
            <a:fld id="{37EC8A20-BA03-4FF7-8742-03D8AD4CA4F4}" type="slidenum">
              <a:rPr lang="en-GB" sz="5700" b="1" smtClean="0">
                <a:solidFill>
                  <a:srgbClr val="FFD624"/>
                </a:solidFill>
                <a:latin typeface="Verdana" pitchFamily="34" charset="0"/>
              </a:rPr>
              <a:pPr fontAlgn="base">
                <a:spcBef>
                  <a:spcPct val="0"/>
                </a:spcBef>
                <a:spcAft>
                  <a:spcPct val="0"/>
                </a:spcAft>
                <a:defRPr/>
              </a:pPr>
              <a:t>‹#›</a:t>
            </a:fld>
            <a:endParaRPr lang="en-GB" sz="5700" b="1" dirty="0">
              <a:solidFill>
                <a:srgbClr val="FFD624"/>
              </a:solidFill>
              <a:latin typeface="Verdana" pitchFamily="34" charset="0"/>
            </a:endParaRPr>
          </a:p>
        </p:txBody>
      </p:sp>
      <p:sp>
        <p:nvSpPr>
          <p:cNvPr id="9" name="Content Placeholder 2"/>
          <p:cNvSpPr>
            <a:spLocks noGrp="1"/>
          </p:cNvSpPr>
          <p:nvPr>
            <p:ph idx="1"/>
          </p:nvPr>
        </p:nvSpPr>
        <p:spPr>
          <a:xfrm>
            <a:off x="609600" y="2276873"/>
            <a:ext cx="10972800" cy="3633788"/>
          </a:xfrm>
        </p:spPr>
        <p:txBody>
          <a:bodyPr/>
          <a:lstStyle>
            <a:lvl1pPr marL="192881" indent="-192881">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352043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53174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7299B1-9AC2-7546-AFB0-5FD047CD60E6}"/>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A05BA2-68D7-884A-8B33-6A3FECC42726}"/>
              </a:ext>
            </a:extLst>
          </p:cNvPr>
          <p:cNvSpPr>
            <a:spLocks noGrp="1"/>
          </p:cNvSpPr>
          <p:nvPr>
            <p:ph type="body" orient="vert" idx="1"/>
          </p:nvPr>
        </p:nvSpPr>
        <p:spPr>
          <a:xfrm>
            <a:off x="838200" y="365125"/>
            <a:ext cx="7734300" cy="58118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46C67F7-1F1D-7544-AA9F-F419B50A6F4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A92E777A-9DEB-7340-A017-087FAF50F02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4C87D10-4990-8244-88A2-7D09AA898B7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15076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
        <p:nvSpPr>
          <p:cNvPr id="2" name="TextBox 1"/>
          <p:cNvSpPr txBox="1"/>
          <p:nvPr userDrawn="1"/>
        </p:nvSpPr>
        <p:spPr>
          <a:xfrm>
            <a:off x="7824192" y="6381329"/>
            <a:ext cx="768085" cy="461665"/>
          </a:xfrm>
          <a:prstGeom prst="rect">
            <a:avLst/>
          </a:prstGeom>
          <a:noFill/>
        </p:spPr>
        <p:txBody>
          <a:bodyPr wrap="square" rtlCol="0">
            <a:spAutoFit/>
          </a:bodyPr>
          <a:lstStyle/>
          <a:p>
            <a:endParaRPr lang="en-GB" sz="2400" b="0" dirty="0" err="1">
              <a:solidFill>
                <a:srgbClr val="0F5494"/>
              </a:solidFill>
            </a:endParaRPr>
          </a:p>
        </p:txBody>
      </p:sp>
      <p:sp>
        <p:nvSpPr>
          <p:cNvPr id="5" name="Rectangle 6"/>
          <p:cNvSpPr>
            <a:spLocks noGrp="1" noChangeArrowheads="1"/>
          </p:cNvSpPr>
          <p:nvPr>
            <p:ph type="sldNum" sz="quarter" idx="12"/>
          </p:nvPr>
        </p:nvSpPr>
        <p:spPr>
          <a:xfrm>
            <a:off x="7920203" y="6237313"/>
            <a:ext cx="3793067" cy="476251"/>
          </a:xfrm>
        </p:spPr>
        <p:txBody>
          <a:bodyPr/>
          <a:lstStyle>
            <a:lvl1pPr algn="l">
              <a:defRPr sz="1600" b="0">
                <a:solidFill>
                  <a:schemeClr val="accent2"/>
                </a:solidFill>
              </a:defRPr>
            </a:lvl1pPr>
          </a:lstStyle>
          <a:p>
            <a:pPr>
              <a:defRPr/>
            </a:pPr>
            <a:fld id="{37EC8A20-BA03-4FF7-8742-03D8AD4CA4F4}" type="slidenum">
              <a:rPr lang="en-GB" smtClean="0"/>
              <a:pPr>
                <a:defRPr/>
              </a:pPr>
              <a:t>‹#›</a:t>
            </a:fld>
            <a:endParaRPr lang="en-GB" dirty="0"/>
          </a:p>
        </p:txBody>
      </p:sp>
    </p:spTree>
    <p:extLst>
      <p:ext uri="{BB962C8B-B14F-4D97-AF65-F5344CB8AC3E}">
        <p14:creationId xmlns:p14="http://schemas.microsoft.com/office/powerpoint/2010/main" val="283436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6727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12192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latin typeface="Arial"/>
            </a:endParaRPr>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806048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02832-0BB7-AE4E-8AA5-41BD2D121F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2FD442-81E0-C746-941B-71C216E825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507CD2-D19E-1844-9501-AEAC1E8BC890}"/>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5CA7E8D7-F332-7844-AEEE-152D31E345D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A862B61-90E2-D043-937E-203B6947BD4B}"/>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29304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6A1A-FBB9-4D49-974B-3B5267001C6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E536385-DF1B-D943-ABE6-1AD56C79245D}"/>
              </a:ext>
            </a:extLst>
          </p:cNvPr>
          <p:cNvSpPr>
            <a:spLocks noGrp="1"/>
          </p:cNvSpPr>
          <p:nvPr>
            <p:ph idx="1"/>
          </p:nvPr>
        </p:nvSpPr>
        <p:spPr>
          <a:xfrm>
            <a:off x="838200" y="1825625"/>
            <a:ext cx="10515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C2ABB12-42A5-0B46-A742-4DA880743CC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7F1B25DD-8B77-1040-B866-28A3D115EF9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7AC5FEB2-3FBE-0843-A09B-40E790B95212}"/>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16971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B8795-CA45-B74D-BD76-5CE341E5473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436BE3-D3A4-4B4D-AC07-1AB13CB787D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DFBCA3-EBE3-4341-95E5-3985AA8BD2FB}"/>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84C758CE-42C9-D746-ADBF-920CAF83399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26DD77E-241F-A746-833F-2096D3BCDB8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721598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23156-CF30-C54D-9BFD-708CC87B2A50}"/>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770038D-ECA0-C74D-9632-7BE14D0793D7}"/>
              </a:ext>
            </a:extLst>
          </p:cNvPr>
          <p:cNvSpPr>
            <a:spLocks noGrp="1"/>
          </p:cNvSpPr>
          <p:nvPr>
            <p:ph sz="half" idx="1"/>
          </p:nvPr>
        </p:nvSpPr>
        <p:spPr>
          <a:xfrm>
            <a:off x="838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EEAED47-85CF-314C-94A8-C72552E2AAA0}"/>
              </a:ext>
            </a:extLst>
          </p:cNvPr>
          <p:cNvSpPr>
            <a:spLocks noGrp="1"/>
          </p:cNvSpPr>
          <p:nvPr>
            <p:ph sz="half" idx="2"/>
          </p:nvPr>
        </p:nvSpPr>
        <p:spPr>
          <a:xfrm>
            <a:off x="6172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15E6FFC-12F8-4F41-BB0A-90F1C95B8D5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95E61D73-ABD7-8842-BB75-AA30AF8472D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1ACA21A-2862-D24B-B1D4-A42864A1A1C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59751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F55FA-4011-BC42-946A-5EEDBD5FB68F}"/>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B682C5AD-3841-1F47-8244-DD0FFB9B8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8E8DAE4-346E-4248-9176-0E9A150F68C9}"/>
              </a:ext>
            </a:extLst>
          </p:cNvPr>
          <p:cNvSpPr>
            <a:spLocks noGrp="1"/>
          </p:cNvSpPr>
          <p:nvPr>
            <p:ph sz="half" idx="2"/>
          </p:nvPr>
        </p:nvSpPr>
        <p:spPr>
          <a:xfrm>
            <a:off x="839788" y="2505075"/>
            <a:ext cx="5157787" cy="3684588"/>
          </a:xfrm>
          <a:prstGeom prst="rect">
            <a:avLst/>
          </a:prstGeo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135207C-F787-1B4E-9762-CAA251EC1E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265D56-1E0E-C642-A141-A6A3A3EA2123}"/>
              </a:ext>
            </a:extLst>
          </p:cNvPr>
          <p:cNvSpPr>
            <a:spLocks noGrp="1"/>
          </p:cNvSpPr>
          <p:nvPr>
            <p:ph sz="quarter" idx="4"/>
          </p:nvPr>
        </p:nvSpPr>
        <p:spPr>
          <a:xfrm>
            <a:off x="6172200" y="2505075"/>
            <a:ext cx="5183188" cy="3684588"/>
          </a:xfrm>
          <a:prstGeom prst="rect">
            <a:avLst/>
          </a:prstGeo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5A60C02-0B81-0B40-AC2F-1335684788F8}"/>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8" name="Espace réservé du pied de page 7">
            <a:extLst>
              <a:ext uri="{FF2B5EF4-FFF2-40B4-BE49-F238E27FC236}">
                <a16:creationId xmlns:a16="http://schemas.microsoft.com/office/drawing/2014/main" id="{CC18E2F0-94CB-BF48-BD9F-ACDB1B329CD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7B2B79B4-1180-044D-8439-812AE62EEF27}"/>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22499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6A1A-FBB9-4D49-974B-3B5267001C6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E536385-DF1B-D943-ABE6-1AD56C79245D}"/>
              </a:ext>
            </a:extLst>
          </p:cNvPr>
          <p:cNvSpPr>
            <a:spLocks noGrp="1"/>
          </p:cNvSpPr>
          <p:nvPr>
            <p:ph idx="1"/>
          </p:nvPr>
        </p:nvSpPr>
        <p:spPr>
          <a:xfrm>
            <a:off x="838200" y="1825625"/>
            <a:ext cx="10515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C2ABB12-42A5-0B46-A742-4DA880743CC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7F1B25DD-8B77-1040-B866-28A3D115EF9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7AC5FEB2-3FBE-0843-A09B-40E790B95212}"/>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423912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E0EFD-9A6E-914D-81C9-7CB3385AEC7F}"/>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0563D14C-17A1-6C47-80CE-F522C225EA96}"/>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4" name="Espace réservé du pied de page 3">
            <a:extLst>
              <a:ext uri="{FF2B5EF4-FFF2-40B4-BE49-F238E27FC236}">
                <a16:creationId xmlns:a16="http://schemas.microsoft.com/office/drawing/2014/main" id="{20A262C2-DAD8-D344-A9A5-85B83291A03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1AD9B4B-B95B-F04D-9FF6-CFA64F7D49C1}"/>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696076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AEADD1-AD2D-AC43-AE5B-D9E00C20DECD}"/>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3" name="Espace réservé du pied de page 2">
            <a:extLst>
              <a:ext uri="{FF2B5EF4-FFF2-40B4-BE49-F238E27FC236}">
                <a16:creationId xmlns:a16="http://schemas.microsoft.com/office/drawing/2014/main" id="{98AD206A-A12C-574A-9345-1829E2E9A5E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462930A0-8287-B141-A054-7B5A6BA2633E}"/>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96244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49575-7985-A546-AC8E-ABE71FEAD8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A456B82-0422-EB43-ACCD-CD6745E1E9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371D3D8-2C7C-4945-8142-635EA7B013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FD59804-DFEB-BF4E-AF57-C5D08563A682}"/>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C5BC1A68-86DC-E843-BEAD-AB353C4B283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F3855A4-79D0-0546-964A-5A5A219B507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3830583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E9AB7-9B6A-DD46-86D8-CC33C88E94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B320D1-E33C-2740-B9F3-897E03AA27D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CB7B30-283B-074E-B632-7C10F02E39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3F39FF1-3B96-8E48-82FE-86D5A3A85CF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9DE91E5F-9078-1E4C-BEF7-AE96AB03BCA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9099F27-76CC-E545-BAB0-12B72F04C5EC}"/>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400751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68A1E-E17E-BC4B-9037-F220ED81337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818A57-3429-E541-B550-A10D92D96A15}"/>
              </a:ext>
            </a:extLst>
          </p:cNvPr>
          <p:cNvSpPr>
            <a:spLocks noGrp="1"/>
          </p:cNvSpPr>
          <p:nvPr>
            <p:ph type="body" orient="vert" idx="1"/>
          </p:nvPr>
        </p:nvSpPr>
        <p:spPr>
          <a:xfrm>
            <a:off x="838200" y="1825625"/>
            <a:ext cx="10515600" cy="43513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01C2C43-17DC-6040-8EC5-58ADC0CBFB8A}"/>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C7A6DB99-CBA3-2342-B874-A192FFAB14B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E78FC88-A395-E740-BF51-DCDD906740F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56533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7299B1-9AC2-7546-AFB0-5FD047CD60E6}"/>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A05BA2-68D7-884A-8B33-6A3FECC42726}"/>
              </a:ext>
            </a:extLst>
          </p:cNvPr>
          <p:cNvSpPr>
            <a:spLocks noGrp="1"/>
          </p:cNvSpPr>
          <p:nvPr>
            <p:ph type="body" orient="vert" idx="1"/>
          </p:nvPr>
        </p:nvSpPr>
        <p:spPr>
          <a:xfrm>
            <a:off x="838200" y="365125"/>
            <a:ext cx="7734300" cy="58118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46C67F7-1F1D-7544-AA9F-F419B50A6F4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A92E777A-9DEB-7340-A017-087FAF50F02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4C87D10-4990-8244-88A2-7D09AA898B79}"/>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970596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E38BB00-1981-4E33-A648-2D99A4834C31}" type="datetimeFigureOut">
              <a:rPr lang="en-IE" smtClean="0"/>
              <a:t>20/01/2022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3802213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E38BB00-1981-4E33-A648-2D99A4834C31}" type="datetimeFigureOut">
              <a:rPr lang="en-IE" smtClean="0"/>
              <a:t>20/01/2022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229643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38BB00-1981-4E33-A648-2D99A4834C31}" type="datetimeFigureOut">
              <a:rPr lang="en-IE" smtClean="0"/>
              <a:t>20/01/2022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77839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E38BB00-1981-4E33-A648-2D99A4834C31}" type="datetimeFigureOut">
              <a:rPr lang="en-IE" smtClean="0"/>
              <a:t>20/01/2022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35704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B8795-CA45-B74D-BD76-5CE341E5473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436BE3-D3A4-4B4D-AC07-1AB13CB787D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DFBCA3-EBE3-4341-95E5-3985AA8BD2FB}"/>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5" name="Espace réservé du pied de page 4">
            <a:extLst>
              <a:ext uri="{FF2B5EF4-FFF2-40B4-BE49-F238E27FC236}">
                <a16:creationId xmlns:a16="http://schemas.microsoft.com/office/drawing/2014/main" id="{84C758CE-42C9-D746-ADBF-920CAF83399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26DD77E-241F-A746-833F-2096D3BCDB8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540140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E38BB00-1981-4E33-A648-2D99A4834C31}" type="datetimeFigureOut">
              <a:rPr lang="en-IE" smtClean="0"/>
              <a:t>20/01/2022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153994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E38BB00-1981-4E33-A648-2D99A4834C31}" type="datetimeFigureOut">
              <a:rPr lang="en-IE" smtClean="0"/>
              <a:t>20/01/2022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3500055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8BB00-1981-4E33-A648-2D99A4834C31}" type="datetimeFigureOut">
              <a:rPr lang="en-IE" smtClean="0"/>
              <a:t>20/01/2022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3381291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38BB00-1981-4E33-A648-2D99A4834C31}" type="datetimeFigureOut">
              <a:rPr lang="en-IE" smtClean="0"/>
              <a:t>20/01/2022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135046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38BB00-1981-4E33-A648-2D99A4834C31}" type="datetimeFigureOut">
              <a:rPr lang="en-IE" smtClean="0"/>
              <a:t>20/01/2022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2743782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E38BB00-1981-4E33-A648-2D99A4834C31}" type="datetimeFigureOut">
              <a:rPr lang="en-IE" smtClean="0"/>
              <a:t>20/01/2022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231433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E38BB00-1981-4E33-A648-2D99A4834C31}" type="datetimeFigureOut">
              <a:rPr lang="en-IE" smtClean="0"/>
              <a:t>20/01/2022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3367699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568956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
        <p:nvSpPr>
          <p:cNvPr id="2" name="TextBox 1"/>
          <p:cNvSpPr txBox="1"/>
          <p:nvPr userDrawn="1"/>
        </p:nvSpPr>
        <p:spPr>
          <a:xfrm>
            <a:off x="7824192" y="6381329"/>
            <a:ext cx="768085" cy="461665"/>
          </a:xfrm>
          <a:prstGeom prst="rect">
            <a:avLst/>
          </a:prstGeom>
          <a:noFill/>
        </p:spPr>
        <p:txBody>
          <a:bodyPr wrap="square" rtlCol="0">
            <a:spAutoFit/>
          </a:bodyPr>
          <a:lstStyle/>
          <a:p>
            <a:endParaRPr lang="en-GB" sz="2400" b="0" dirty="0" err="1">
              <a:solidFill>
                <a:srgbClr val="0F5494"/>
              </a:solidFill>
            </a:endParaRPr>
          </a:p>
        </p:txBody>
      </p:sp>
      <p:sp>
        <p:nvSpPr>
          <p:cNvPr id="5" name="Rectangle 6"/>
          <p:cNvSpPr>
            <a:spLocks noGrp="1" noChangeArrowheads="1"/>
          </p:cNvSpPr>
          <p:nvPr>
            <p:ph type="sldNum" sz="quarter" idx="12"/>
          </p:nvPr>
        </p:nvSpPr>
        <p:spPr>
          <a:xfrm>
            <a:off x="7920203" y="6237313"/>
            <a:ext cx="3793067" cy="476251"/>
          </a:xfrm>
        </p:spPr>
        <p:txBody>
          <a:bodyPr/>
          <a:lstStyle>
            <a:lvl1pPr algn="l">
              <a:defRPr sz="1600" b="0">
                <a:solidFill>
                  <a:schemeClr val="accent2"/>
                </a:solidFill>
              </a:defRPr>
            </a:lvl1pPr>
          </a:lstStyle>
          <a:p>
            <a:pPr>
              <a:defRPr/>
            </a:pPr>
            <a:fld id="{37EC8A20-BA03-4FF7-8742-03D8AD4CA4F4}" type="slidenum">
              <a:rPr lang="en-GB" smtClean="0"/>
              <a:pPr>
                <a:defRPr/>
              </a:pPr>
              <a:t>‹#›</a:t>
            </a:fld>
            <a:endParaRPr lang="en-GB" dirty="0"/>
          </a:p>
        </p:txBody>
      </p:sp>
    </p:spTree>
    <p:extLst>
      <p:ext uri="{BB962C8B-B14F-4D97-AF65-F5344CB8AC3E}">
        <p14:creationId xmlns:p14="http://schemas.microsoft.com/office/powerpoint/2010/main" val="79625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5564124" y="6388471"/>
            <a:ext cx="1128073" cy="230832"/>
          </a:xfrm>
          <a:prstGeom prst="rect">
            <a:avLst/>
          </a:prstGeom>
          <a:noFill/>
        </p:spPr>
        <p:txBody>
          <a:bodyPr wrap="square" rtlCol="0">
            <a:spAutoFit/>
          </a:bodyPr>
          <a:lstStyle/>
          <a:p>
            <a:r>
              <a:rPr lang="fr-BE" sz="900" b="0" i="1" dirty="0" err="1">
                <a:solidFill>
                  <a:schemeClr val="bg1"/>
                </a:solidFill>
                <a:latin typeface="EC Square Sans Pro Light" panose="020B0506000000020004" pitchFamily="34" charset="0"/>
              </a:rPr>
              <a:t>Research</a:t>
            </a:r>
            <a:r>
              <a:rPr lang="fr-BE" sz="900" b="0" i="1" dirty="0">
                <a:solidFill>
                  <a:schemeClr val="bg1"/>
                </a:solidFill>
                <a:latin typeface="EC Square Sans Pro Light" panose="020B0506000000020004" pitchFamily="34" charset="0"/>
              </a:rPr>
              <a:t> and Innovation </a:t>
            </a:r>
            <a:endParaRPr lang="en-GB" sz="900" b="0" i="1" dirty="0" err="1">
              <a:solidFill>
                <a:schemeClr val="bg1"/>
              </a:solidFill>
              <a:latin typeface="EC Square Sans Pro Light" panose="020B0506000000020004" pitchFamily="34" charset="0"/>
            </a:endParaRPr>
          </a:p>
        </p:txBody>
      </p:sp>
      <p:sp>
        <p:nvSpPr>
          <p:cNvPr id="4" name="Text Placeholder 3"/>
          <p:cNvSpPr>
            <a:spLocks noGrp="1"/>
          </p:cNvSpPr>
          <p:nvPr>
            <p:ph type="body" sz="quarter" idx="10" hasCustomPrompt="1"/>
          </p:nvPr>
        </p:nvSpPr>
        <p:spPr>
          <a:xfrm>
            <a:off x="490551" y="5351662"/>
            <a:ext cx="6552856" cy="252437"/>
          </a:xfrm>
          <a:prstGeom prst="rect">
            <a:avLst/>
          </a:prstGeom>
        </p:spPr>
        <p:txBody>
          <a:bodyPr/>
          <a:lstStyle>
            <a:lvl1pPr marL="0" indent="0">
              <a:buNone/>
              <a:defRPr sz="1400" b="0" i="0" baseline="0"/>
            </a:lvl1pPr>
            <a:lvl5pPr>
              <a:defRPr/>
            </a:lvl5pPr>
          </a:lstStyle>
          <a:p>
            <a:pPr lvl="0"/>
            <a:r>
              <a:rPr lang="fr-BE" dirty="0"/>
              <a:t>Speaker Name</a:t>
            </a:r>
          </a:p>
          <a:p>
            <a:pPr lvl="0"/>
            <a:endParaRPr lang="fr-BE" dirty="0"/>
          </a:p>
          <a:p>
            <a:pPr lvl="0"/>
            <a:endParaRPr lang="en-GB" dirty="0"/>
          </a:p>
        </p:txBody>
      </p:sp>
      <p:sp>
        <p:nvSpPr>
          <p:cNvPr id="16" name="Text Placeholder 3"/>
          <p:cNvSpPr>
            <a:spLocks noGrp="1"/>
          </p:cNvSpPr>
          <p:nvPr>
            <p:ph type="body" sz="quarter" idx="11" hasCustomPrompt="1"/>
          </p:nvPr>
        </p:nvSpPr>
        <p:spPr>
          <a:xfrm>
            <a:off x="494219" y="5604099"/>
            <a:ext cx="6552856" cy="208688"/>
          </a:xfrm>
          <a:prstGeom prst="rect">
            <a:avLst/>
          </a:prstGeom>
        </p:spPr>
        <p:txBody>
          <a:bodyPr/>
          <a:lstStyle>
            <a:lvl1pPr marL="0" indent="0">
              <a:buNone/>
              <a:defRPr sz="1400" i="0" baseline="0"/>
            </a:lvl1pPr>
            <a:lvl5pPr>
              <a:defRPr/>
            </a:lvl5pPr>
          </a:lstStyle>
          <a:p>
            <a:pPr lvl="0"/>
            <a:r>
              <a:rPr lang="fr-BE" dirty="0"/>
              <a:t>Name of the Event</a:t>
            </a:r>
          </a:p>
          <a:p>
            <a:pPr lvl="0"/>
            <a:endParaRPr lang="fr-BE" dirty="0"/>
          </a:p>
          <a:p>
            <a:pPr lvl="0"/>
            <a:endParaRPr lang="en-GB" dirty="0"/>
          </a:p>
        </p:txBody>
      </p:sp>
      <p:sp>
        <p:nvSpPr>
          <p:cNvPr id="18" name="Text Placeholder 3"/>
          <p:cNvSpPr>
            <a:spLocks noGrp="1"/>
          </p:cNvSpPr>
          <p:nvPr>
            <p:ph type="body" sz="quarter" idx="12" hasCustomPrompt="1"/>
          </p:nvPr>
        </p:nvSpPr>
        <p:spPr>
          <a:xfrm>
            <a:off x="494219" y="5843365"/>
            <a:ext cx="6552856" cy="353263"/>
          </a:xfrm>
          <a:prstGeom prst="rect">
            <a:avLst/>
          </a:prstGeom>
        </p:spPr>
        <p:txBody>
          <a:bodyPr/>
          <a:lstStyle>
            <a:lvl1pPr marL="0" indent="0">
              <a:buNone/>
              <a:defRPr sz="1400" i="0" baseline="0"/>
            </a:lvl1pPr>
            <a:lvl5pPr>
              <a:defRPr/>
            </a:lvl5pPr>
          </a:lstStyle>
          <a:p>
            <a:pPr lvl="0"/>
            <a:r>
              <a:rPr lang="fr-BE" dirty="0"/>
              <a:t>Date of the Event</a:t>
            </a:r>
          </a:p>
          <a:p>
            <a:pPr lvl="0"/>
            <a:endParaRPr lang="fr-BE" dirty="0"/>
          </a:p>
          <a:p>
            <a:pPr lvl="0"/>
            <a:endParaRPr lang="en-GB" dirty="0"/>
          </a:p>
        </p:txBody>
      </p:sp>
    </p:spTree>
    <p:extLst>
      <p:ext uri="{BB962C8B-B14F-4D97-AF65-F5344CB8AC3E}">
        <p14:creationId xmlns:p14="http://schemas.microsoft.com/office/powerpoint/2010/main" val="975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23156-CF30-C54D-9BFD-708CC87B2A50}"/>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770038D-ECA0-C74D-9632-7BE14D0793D7}"/>
              </a:ext>
            </a:extLst>
          </p:cNvPr>
          <p:cNvSpPr>
            <a:spLocks noGrp="1"/>
          </p:cNvSpPr>
          <p:nvPr>
            <p:ph sz="half" idx="1"/>
          </p:nvPr>
        </p:nvSpPr>
        <p:spPr>
          <a:xfrm>
            <a:off x="838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EEAED47-85CF-314C-94A8-C72552E2AAA0}"/>
              </a:ext>
            </a:extLst>
          </p:cNvPr>
          <p:cNvSpPr>
            <a:spLocks noGrp="1"/>
          </p:cNvSpPr>
          <p:nvPr>
            <p:ph sz="half" idx="2"/>
          </p:nvPr>
        </p:nvSpPr>
        <p:spPr>
          <a:xfrm>
            <a:off x="6172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15E6FFC-12F8-4F41-BB0A-90F1C95B8D53}"/>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95E61D73-ABD7-8842-BB75-AA30AF8472D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1ACA21A-2862-D24B-B1D4-A42864A1A1C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46479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
        <p:nvSpPr>
          <p:cNvPr id="2" name="TextBox 1"/>
          <p:cNvSpPr txBox="1"/>
          <p:nvPr userDrawn="1"/>
        </p:nvSpPr>
        <p:spPr>
          <a:xfrm>
            <a:off x="7824192" y="6381329"/>
            <a:ext cx="768085" cy="461665"/>
          </a:xfrm>
          <a:prstGeom prst="rect">
            <a:avLst/>
          </a:prstGeom>
          <a:noFill/>
        </p:spPr>
        <p:txBody>
          <a:bodyPr wrap="square" rtlCol="0">
            <a:spAutoFit/>
          </a:bodyPr>
          <a:lstStyle/>
          <a:p>
            <a:endParaRPr lang="en-GB" sz="2400" b="0" dirty="0" err="1">
              <a:solidFill>
                <a:srgbClr val="0F5494"/>
              </a:solidFill>
            </a:endParaRPr>
          </a:p>
        </p:txBody>
      </p:sp>
      <p:sp>
        <p:nvSpPr>
          <p:cNvPr id="5" name="Rectangle 6"/>
          <p:cNvSpPr>
            <a:spLocks noGrp="1" noChangeArrowheads="1"/>
          </p:cNvSpPr>
          <p:nvPr>
            <p:ph type="sldNum" sz="quarter" idx="12"/>
          </p:nvPr>
        </p:nvSpPr>
        <p:spPr>
          <a:xfrm>
            <a:off x="7920203" y="6237313"/>
            <a:ext cx="3793067" cy="476251"/>
          </a:xfrm>
        </p:spPr>
        <p:txBody>
          <a:bodyPr/>
          <a:lstStyle>
            <a:lvl1pPr algn="l">
              <a:defRPr sz="1600" b="0">
                <a:solidFill>
                  <a:schemeClr val="accent2"/>
                </a:solidFill>
              </a:defRPr>
            </a:lvl1pPr>
          </a:lstStyle>
          <a:p>
            <a:pPr>
              <a:defRPr/>
            </a:pPr>
            <a:fld id="{37EC8A20-BA03-4FF7-8742-03D8AD4CA4F4}" type="slidenum">
              <a:rPr lang="en-GB" smtClean="0"/>
              <a:pPr>
                <a:defRPr/>
              </a:pPr>
              <a:t>‹#›</a:t>
            </a:fld>
            <a:endParaRPr lang="en-GB" dirty="0"/>
          </a:p>
        </p:txBody>
      </p:sp>
    </p:spTree>
    <p:extLst>
      <p:ext uri="{BB962C8B-B14F-4D97-AF65-F5344CB8AC3E}">
        <p14:creationId xmlns:p14="http://schemas.microsoft.com/office/powerpoint/2010/main" val="272950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12192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8769352" y="6021288"/>
            <a:ext cx="2990849"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815414" y="1071025"/>
            <a:ext cx="10561173" cy="3438095"/>
          </a:xfrm>
          <a:prstGeom prst="rect">
            <a:avLst/>
          </a:prstGeom>
        </p:spPr>
        <p:txBody>
          <a:bodyPr anchor="ctr"/>
          <a:lstStyle>
            <a:lvl1pPr marL="0" indent="0" algn="ctr">
              <a:buNone/>
              <a:defRPr sz="2800" b="1" i="0">
                <a:solidFill>
                  <a:schemeClr val="bg1"/>
                </a:solidFill>
              </a:defRPr>
            </a:lvl1pPr>
          </a:lstStyle>
          <a:p>
            <a:pPr lvl="0"/>
            <a:r>
              <a:rPr lang="en-US" dirty="0"/>
              <a:t>Enter your testimonial here</a:t>
            </a:r>
            <a:endParaRPr lang="en-GB" dirty="0"/>
          </a:p>
        </p:txBody>
      </p:sp>
      <p:sp>
        <p:nvSpPr>
          <p:cNvPr id="6" name="Text Placeholder 10"/>
          <p:cNvSpPr>
            <a:spLocks noGrp="1"/>
          </p:cNvSpPr>
          <p:nvPr>
            <p:ph type="body" sz="quarter" idx="11" hasCustomPrompt="1"/>
          </p:nvPr>
        </p:nvSpPr>
        <p:spPr>
          <a:xfrm>
            <a:off x="4993781" y="4888209"/>
            <a:ext cx="6766420" cy="989064"/>
          </a:xfrm>
          <a:prstGeom prst="rect">
            <a:avLst/>
          </a:prstGeom>
        </p:spPr>
        <p:txBody>
          <a:bodyPr/>
          <a:lstStyle>
            <a:lvl1pPr marL="0" indent="0">
              <a:buNone/>
              <a:defRPr/>
            </a:lvl1pPr>
          </a:lstStyle>
          <a:p>
            <a:pPr lvl="0"/>
            <a:r>
              <a:rPr lang="en-GB" sz="2400" b="0" i="1" dirty="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352164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99392"/>
            <a:ext cx="12190912" cy="6858000"/>
          </a:xfrm>
          <a:prstGeom prst="rect">
            <a:avLst/>
          </a:prstGeom>
        </p:spPr>
      </p:pic>
      <p:sp>
        <p:nvSpPr>
          <p:cNvPr id="3" name="Rectangle 2"/>
          <p:cNvSpPr/>
          <p:nvPr userDrawn="1"/>
        </p:nvSpPr>
        <p:spPr>
          <a:xfrm>
            <a:off x="0" y="5805264"/>
            <a:ext cx="12191456"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35295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4815351" y="548680"/>
            <a:ext cx="3072341" cy="1600050"/>
          </a:xfrm>
          <a:prstGeom prst="rect">
            <a:avLst/>
          </a:prstGeom>
          <a:noFill/>
          <a:ln w="9525">
            <a:noFill/>
            <a:miter lim="800000"/>
            <a:headEnd/>
            <a:tailEnd/>
          </a:ln>
        </p:spPr>
      </p:pic>
    </p:spTree>
    <p:extLst>
      <p:ext uri="{BB962C8B-B14F-4D97-AF65-F5344CB8AC3E}">
        <p14:creationId xmlns:p14="http://schemas.microsoft.com/office/powerpoint/2010/main" val="33548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4" y="6145214"/>
            <a:ext cx="2990849" cy="596900"/>
          </a:xfrm>
          <a:prstGeom prst="rect">
            <a:avLst/>
          </a:prstGeom>
          <a:noFill/>
          <a:ln w="9525">
            <a:noFill/>
            <a:miter lim="800000"/>
            <a:headEnd/>
            <a:tailEnd/>
          </a:ln>
        </p:spPr>
      </p:pic>
      <p:sp>
        <p:nvSpPr>
          <p:cNvPr id="2" name="Title 1"/>
          <p:cNvSpPr>
            <a:spLocks noGrp="1"/>
          </p:cNvSpPr>
          <p:nvPr>
            <p:ph type="title"/>
          </p:nvPr>
        </p:nvSpPr>
        <p:spPr>
          <a:xfrm>
            <a:off x="624417" y="980734"/>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7"/>
            <a:ext cx="2844800" cy="476251"/>
          </a:xfrm>
        </p:spPr>
        <p:txBody>
          <a:bodyPr/>
          <a:lstStyle>
            <a:lvl1pPr>
              <a:defRPr sz="900"/>
            </a:lvl1pPr>
          </a:lstStyle>
          <a:p>
            <a:pPr fontAlgn="base">
              <a:spcBef>
                <a:spcPct val="0"/>
              </a:spcBef>
              <a:spcAft>
                <a:spcPct val="0"/>
              </a:spcAft>
              <a:defRPr/>
            </a:pPr>
            <a:endParaRPr lang="en-GB" b="1" dirty="0">
              <a:solidFill>
                <a:srgbClr val="FFD624"/>
              </a:solidFill>
              <a:latin typeface="Verdana" pitchFamily="34" charset="0"/>
            </a:endParaRPr>
          </a:p>
        </p:txBody>
      </p:sp>
      <p:sp>
        <p:nvSpPr>
          <p:cNvPr id="6" name="Rectangle 5"/>
          <p:cNvSpPr>
            <a:spLocks noGrp="1" noChangeArrowheads="1"/>
          </p:cNvSpPr>
          <p:nvPr>
            <p:ph type="ftr" sz="quarter" idx="11"/>
          </p:nvPr>
        </p:nvSpPr>
        <p:spPr>
          <a:xfrm>
            <a:off x="4165600" y="6337130"/>
            <a:ext cx="3860800" cy="476251"/>
          </a:xfrm>
        </p:spPr>
        <p:txBody>
          <a:bodyPr/>
          <a:lstStyle>
            <a:lvl1pPr>
              <a:defRPr/>
            </a:lvl1pPr>
          </a:lstStyle>
          <a:p>
            <a:pPr fontAlgn="base">
              <a:spcBef>
                <a:spcPct val="0"/>
              </a:spcBef>
              <a:spcAft>
                <a:spcPct val="0"/>
              </a:spcAft>
              <a:defRPr/>
            </a:pPr>
            <a:endParaRPr lang="en-GB" sz="7600" b="1" dirty="0">
              <a:solidFill>
                <a:srgbClr val="FFD624"/>
              </a:solidFill>
              <a:latin typeface="Verdana" pitchFamily="34" charset="0"/>
            </a:endParaRPr>
          </a:p>
        </p:txBody>
      </p:sp>
      <p:sp>
        <p:nvSpPr>
          <p:cNvPr id="7" name="Rectangle 6"/>
          <p:cNvSpPr>
            <a:spLocks noGrp="1" noChangeArrowheads="1"/>
          </p:cNvSpPr>
          <p:nvPr>
            <p:ph type="sldNum" sz="quarter" idx="12"/>
          </p:nvPr>
        </p:nvSpPr>
        <p:spPr>
          <a:xfrm>
            <a:off x="623392" y="6297444"/>
            <a:ext cx="2844800" cy="476251"/>
          </a:xfrm>
        </p:spPr>
        <p:txBody>
          <a:bodyPr/>
          <a:lstStyle>
            <a:lvl1pPr algn="l">
              <a:defRPr/>
            </a:lvl1pPr>
          </a:lstStyle>
          <a:p>
            <a:pPr fontAlgn="base">
              <a:spcBef>
                <a:spcPct val="0"/>
              </a:spcBef>
              <a:spcAft>
                <a:spcPct val="0"/>
              </a:spcAft>
              <a:defRPr/>
            </a:pPr>
            <a:fld id="{37EC8A20-BA03-4FF7-8742-03D8AD4CA4F4}" type="slidenum">
              <a:rPr lang="en-GB" sz="7600" b="1" smtClean="0">
                <a:solidFill>
                  <a:srgbClr val="FFD624"/>
                </a:solidFill>
                <a:latin typeface="Verdana" pitchFamily="34" charset="0"/>
              </a:rPr>
              <a:pPr fontAlgn="base">
                <a:spcBef>
                  <a:spcPct val="0"/>
                </a:spcBef>
                <a:spcAft>
                  <a:spcPct val="0"/>
                </a:spcAft>
                <a:defRPr/>
              </a:pPr>
              <a:t>‹#›</a:t>
            </a:fld>
            <a:endParaRPr lang="en-GB" sz="7600" b="1" dirty="0">
              <a:solidFill>
                <a:srgbClr val="FFD624"/>
              </a:solidFill>
              <a:latin typeface="Verdana" pitchFamily="34" charset="0"/>
            </a:endParaRPr>
          </a:p>
        </p:txBody>
      </p:sp>
      <p:sp>
        <p:nvSpPr>
          <p:cNvPr id="9" name="Content Placeholder 2"/>
          <p:cNvSpPr>
            <a:spLocks noGrp="1"/>
          </p:cNvSpPr>
          <p:nvPr>
            <p:ph idx="1"/>
          </p:nvPr>
        </p:nvSpPr>
        <p:spPr>
          <a:xfrm>
            <a:off x="609600" y="2276873"/>
            <a:ext cx="10972800" cy="3633788"/>
          </a:xfrm>
        </p:spPr>
        <p:txBody>
          <a:bodyPr/>
          <a:lstStyle>
            <a:lvl1pPr marL="257175" indent="-257175">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1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8BB00-1981-4E33-A648-2D99A4834C31}" type="datetimeFigureOut">
              <a:rPr lang="en-IE" smtClean="0"/>
              <a:t>20/01/2022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315B4AB-34EC-4888-BB2F-8B64AE511434}" type="slidenum">
              <a:rPr lang="en-IE" smtClean="0"/>
              <a:t>‹#›</a:t>
            </a:fld>
            <a:endParaRPr lang="en-IE"/>
          </a:p>
        </p:txBody>
      </p:sp>
    </p:spTree>
    <p:extLst>
      <p:ext uri="{BB962C8B-B14F-4D97-AF65-F5344CB8AC3E}">
        <p14:creationId xmlns:p14="http://schemas.microsoft.com/office/powerpoint/2010/main" val="11697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846055" cy="496129"/>
            <a:chOff x="6512048" y="4897884"/>
            <a:chExt cx="846055" cy="496129"/>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8"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sp>
        <p:nvSpPr>
          <p:cNvPr id="19" name="Text Placeholder 8"/>
          <p:cNvSpPr txBox="1">
            <a:spLocks/>
          </p:cNvSpPr>
          <p:nvPr userDrawn="1"/>
        </p:nvSpPr>
        <p:spPr>
          <a:xfrm>
            <a:off x="8300569" y="5918153"/>
            <a:ext cx="3156973" cy="44324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600"/>
              </a:spcBef>
              <a:spcAft>
                <a:spcPts val="0"/>
              </a:spcAft>
              <a:buNone/>
            </a:pPr>
            <a:r>
              <a:rPr lang="fr-BE" sz="700" b="0" spc="0" baseline="0" dirty="0" smtClean="0">
                <a:solidFill>
                  <a:schemeClr val="tx1"/>
                </a:solidFill>
              </a:rPr>
              <a:t>This </a:t>
            </a:r>
            <a:r>
              <a:rPr lang="fr-BE" sz="700" b="0" spc="0" baseline="0" dirty="0" err="1" smtClean="0">
                <a:solidFill>
                  <a:schemeClr val="tx1"/>
                </a:solidFill>
              </a:rPr>
              <a:t>presentation</a:t>
            </a:r>
            <a:r>
              <a:rPr lang="fr-BE" sz="700" b="0" spc="0" baseline="0" dirty="0" smtClean="0">
                <a:solidFill>
                  <a:schemeClr val="tx1"/>
                </a:solidFill>
              </a:rPr>
              <a:t> </a:t>
            </a:r>
            <a:r>
              <a:rPr lang="fr-BE" sz="700" b="0" spc="0" baseline="0" dirty="0" err="1" smtClean="0">
                <a:solidFill>
                  <a:schemeClr val="tx1"/>
                </a:solidFill>
              </a:rPr>
              <a:t>is</a:t>
            </a:r>
            <a:r>
              <a:rPr lang="fr-BE" sz="700" b="0" spc="0" baseline="0" dirty="0" smtClean="0">
                <a:solidFill>
                  <a:schemeClr val="tx1"/>
                </a:solidFill>
              </a:rPr>
              <a:t> </a:t>
            </a:r>
            <a:r>
              <a:rPr lang="fr-BE" sz="700" b="0" spc="0" baseline="0" dirty="0" err="1" smtClean="0">
                <a:solidFill>
                  <a:schemeClr val="tx1"/>
                </a:solidFill>
              </a:rPr>
              <a:t>based</a:t>
            </a:r>
            <a:r>
              <a:rPr lang="fr-BE" sz="700" b="0" spc="0" baseline="0" dirty="0" smtClean="0">
                <a:solidFill>
                  <a:schemeClr val="tx1"/>
                </a:solidFill>
              </a:rPr>
              <a:t> on the </a:t>
            </a:r>
            <a:r>
              <a:rPr lang="fr-BE" sz="700" b="0" spc="0" baseline="0" dirty="0" err="1" smtClean="0">
                <a:solidFill>
                  <a:schemeClr val="tx1"/>
                </a:solidFill>
              </a:rPr>
              <a:t>political</a:t>
            </a:r>
            <a:r>
              <a:rPr lang="fr-BE" sz="700" b="0" spc="0" baseline="0" dirty="0" smtClean="0">
                <a:solidFill>
                  <a:schemeClr val="tx1"/>
                </a:solidFill>
              </a:rPr>
              <a:t> agreement of 11 </a:t>
            </a:r>
            <a:r>
              <a:rPr lang="fr-BE" sz="700" b="0" spc="0" baseline="0" dirty="0" err="1" smtClean="0">
                <a:solidFill>
                  <a:schemeClr val="tx1"/>
                </a:solidFill>
              </a:rPr>
              <a:t>December</a:t>
            </a:r>
            <a:r>
              <a:rPr lang="fr-BE" sz="700" b="0" spc="0" baseline="0" dirty="0" smtClean="0">
                <a:solidFill>
                  <a:schemeClr val="tx1"/>
                </a:solidFill>
              </a:rPr>
              <a:t> 2020 </a:t>
            </a:r>
            <a:br>
              <a:rPr lang="fr-BE" sz="700" b="0" spc="0" baseline="0" dirty="0" smtClean="0">
                <a:solidFill>
                  <a:schemeClr val="tx1"/>
                </a:solidFill>
              </a:rPr>
            </a:br>
            <a:r>
              <a:rPr lang="fr-BE" sz="700" b="0" spc="0" baseline="0" dirty="0" smtClean="0">
                <a:solidFill>
                  <a:schemeClr val="tx1"/>
                </a:solidFill>
              </a:rPr>
              <a:t>on the Horizon Europe. Information on </a:t>
            </a:r>
            <a:r>
              <a:rPr lang="fr-BE" sz="700" b="0" spc="0" baseline="0" dirty="0" err="1" smtClean="0">
                <a:solidFill>
                  <a:schemeClr val="tx1"/>
                </a:solidFill>
              </a:rPr>
              <a:t>some</a:t>
            </a:r>
            <a:r>
              <a:rPr lang="fr-BE" sz="700" b="0" spc="0" baseline="0" dirty="0" smtClean="0">
                <a:solidFill>
                  <a:schemeClr val="tx1"/>
                </a:solidFill>
              </a:rPr>
              <a:t> parts </a:t>
            </a:r>
            <a:r>
              <a:rPr lang="fr-BE" sz="700" b="0" spc="0" baseline="0" dirty="0" err="1" smtClean="0">
                <a:solidFill>
                  <a:schemeClr val="tx1"/>
                </a:solidFill>
              </a:rPr>
              <a:t>is</a:t>
            </a:r>
            <a:r>
              <a:rPr lang="fr-BE" sz="700" b="0" spc="0" baseline="0" dirty="0" smtClean="0">
                <a:solidFill>
                  <a:schemeClr val="tx1"/>
                </a:solidFill>
              </a:rPr>
              <a:t> </a:t>
            </a:r>
            <a:r>
              <a:rPr lang="fr-BE" sz="700" b="0" spc="0" baseline="0" dirty="0" err="1" smtClean="0">
                <a:solidFill>
                  <a:schemeClr val="tx1"/>
                </a:solidFill>
              </a:rPr>
              <a:t>pending</a:t>
            </a:r>
            <a:r>
              <a:rPr lang="fr-BE" sz="700" b="0" spc="0" baseline="0" dirty="0" smtClean="0">
                <a:solidFill>
                  <a:schemeClr val="tx1"/>
                </a:solidFill>
              </a:rPr>
              <a:t> </a:t>
            </a:r>
            <a:r>
              <a:rPr lang="fr-BE" sz="700" b="0" spc="0" baseline="0" dirty="0" err="1" smtClean="0">
                <a:solidFill>
                  <a:schemeClr val="tx1"/>
                </a:solidFill>
              </a:rPr>
              <a:t>revision</a:t>
            </a:r>
            <a:r>
              <a:rPr lang="fr-BE" sz="700" b="0" spc="0" baseline="0" dirty="0" smtClean="0">
                <a:solidFill>
                  <a:schemeClr val="tx1"/>
                </a:solidFill>
              </a:rPr>
              <a:t>.</a:t>
            </a:r>
          </a:p>
          <a:p>
            <a:pPr marL="0" indent="0" algn="l">
              <a:spcBef>
                <a:spcPts val="600"/>
              </a:spcBef>
              <a:spcAft>
                <a:spcPts val="0"/>
              </a:spcAft>
              <a:buNone/>
            </a:pPr>
            <a:r>
              <a:rPr lang="fr-BE" sz="700" b="0" spc="0" baseline="0" dirty="0" smtClean="0">
                <a:solidFill>
                  <a:schemeClr val="tx1"/>
                </a:solidFill>
              </a:rPr>
              <a:t>19 March 2021</a:t>
            </a:r>
          </a:p>
          <a:p>
            <a:pPr marL="0" indent="0" algn="l">
              <a:spcBef>
                <a:spcPts val="1200"/>
              </a:spcBef>
              <a:buNone/>
            </a:pPr>
            <a:endParaRPr lang="en-GB" sz="700" b="0" spc="0" baseline="0" dirty="0">
              <a:solidFill>
                <a:schemeClr val="tx1"/>
              </a:solidFill>
            </a:endParaRPr>
          </a:p>
        </p:txBody>
      </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a:t>
            </a:r>
            <a:r>
              <a:rPr lang="en-US" b="1" baseline="0" dirty="0" smtClean="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
            </a:r>
            <a:br>
              <a:rPr lang="en-US" b="1" dirty="0" smtClean="0">
                <a:solidFill>
                  <a:schemeClr val="tx2"/>
                </a:solidFill>
              </a:rPr>
            </a:br>
            <a:r>
              <a:rPr lang="en-US" sz="3600" b="1" dirty="0" smtClean="0">
                <a:solidFill>
                  <a:schemeClr val="bg1"/>
                </a:solidFill>
              </a:rPr>
              <a:t>RESEARCH</a:t>
            </a:r>
            <a:r>
              <a:rPr lang="en-US" sz="3600" b="1" spc="-600" baseline="0" dirty="0" smtClean="0">
                <a:solidFill>
                  <a:schemeClr val="bg1"/>
                </a:solidFill>
              </a:rPr>
              <a:t> </a:t>
            </a:r>
            <a:r>
              <a:rPr lang="en-US" sz="3600" b="1" spc="-800" baseline="0" dirty="0" smtClean="0">
                <a:solidFill>
                  <a:schemeClr val="bg1"/>
                </a:solidFill>
              </a:rPr>
              <a:t>&amp;</a:t>
            </a:r>
            <a:r>
              <a:rPr lang="en-US" sz="3600" b="1" dirty="0" smtClean="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smtClean="0">
                <a:solidFill>
                  <a:schemeClr val="bg1"/>
                </a:solidFill>
              </a:rPr>
              <a:t>INNOVATION</a:t>
            </a:r>
          </a:p>
          <a:p>
            <a:r>
              <a:rPr lang="en-US" sz="1900" b="1" spc="60" baseline="0" dirty="0" smtClean="0">
                <a:solidFill>
                  <a:schemeClr val="tx2"/>
                </a:solidFill>
              </a:rPr>
              <a:t>PROGRAMME </a:t>
            </a:r>
            <a:r>
              <a:rPr lang="en-US" b="1" spc="60" baseline="0" dirty="0" smtClean="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205605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474460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61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7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F55FA-4011-BC42-946A-5EEDBD5FB68F}"/>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B682C5AD-3841-1F47-8244-DD0FFB9B8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8E8DAE4-346E-4248-9176-0E9A150F68C9}"/>
              </a:ext>
            </a:extLst>
          </p:cNvPr>
          <p:cNvSpPr>
            <a:spLocks noGrp="1"/>
          </p:cNvSpPr>
          <p:nvPr>
            <p:ph sz="half" idx="2"/>
          </p:nvPr>
        </p:nvSpPr>
        <p:spPr>
          <a:xfrm>
            <a:off x="839788" y="2505075"/>
            <a:ext cx="5157787" cy="3684588"/>
          </a:xfrm>
          <a:prstGeom prst="rect">
            <a:avLst/>
          </a:prstGeo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135207C-F787-1B4E-9762-CAA251EC1E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265D56-1E0E-C642-A141-A6A3A3EA2123}"/>
              </a:ext>
            </a:extLst>
          </p:cNvPr>
          <p:cNvSpPr>
            <a:spLocks noGrp="1"/>
          </p:cNvSpPr>
          <p:nvPr>
            <p:ph sz="quarter" idx="4"/>
          </p:nvPr>
        </p:nvSpPr>
        <p:spPr>
          <a:xfrm>
            <a:off x="6172200" y="2505075"/>
            <a:ext cx="5183188" cy="3684588"/>
          </a:xfrm>
          <a:prstGeom prst="rect">
            <a:avLst/>
          </a:prstGeo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5A60C02-0B81-0B40-AC2F-1335684788F8}"/>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8" name="Espace réservé du pied de page 7">
            <a:extLst>
              <a:ext uri="{FF2B5EF4-FFF2-40B4-BE49-F238E27FC236}">
                <a16:creationId xmlns:a16="http://schemas.microsoft.com/office/drawing/2014/main" id="{CC18E2F0-94CB-BF48-BD9F-ACDB1B329CD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7B2B79B4-1180-044D-8439-812AE62EEF27}"/>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392834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10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251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876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50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1170944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7996295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2438971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14720297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3917403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11019698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E0EFD-9A6E-914D-81C9-7CB3385AEC7F}"/>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0563D14C-17A1-6C47-80CE-F522C225EA96}"/>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4" name="Espace réservé du pied de page 3">
            <a:extLst>
              <a:ext uri="{FF2B5EF4-FFF2-40B4-BE49-F238E27FC236}">
                <a16:creationId xmlns:a16="http://schemas.microsoft.com/office/drawing/2014/main" id="{20A262C2-DAD8-D344-A9A5-85B83291A03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1AD9B4B-B95B-F04D-9FF6-CFA64F7D49C1}"/>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475466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0767460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17293023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br>
              <a:rPr lang="en-US" sz="600" b="0" kern="0" dirty="0" smtClean="0">
                <a:solidFill>
                  <a:schemeClr val="tx1"/>
                </a:solidFill>
              </a:rPr>
            </a:br>
            <a:r>
              <a:rPr kumimoji="0" lang="en-US" altLang="en-US" sz="600" b="1"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smtClean="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smtClean="0">
                <a:solidFill>
                  <a:schemeClr val="tx1"/>
                </a:solidFill>
                <a:effectLst/>
                <a:latin typeface="+mn-lt"/>
                <a:ea typeface="+mn-ea"/>
                <a:cs typeface="+mn-cs"/>
              </a:rPr>
              <a:t>© </a:t>
            </a:r>
            <a:r>
              <a:rPr lang="en-GB" sz="600" i="0" kern="1200" dirty="0" err="1" smtClean="0">
                <a:solidFill>
                  <a:schemeClr val="tx1"/>
                </a:solidFill>
                <a:effectLst/>
                <a:latin typeface="+mn-lt"/>
                <a:ea typeface="+mn-ea"/>
                <a:cs typeface="+mn-cs"/>
              </a:rPr>
              <a:t>ivector</a:t>
            </a:r>
            <a:r>
              <a:rPr lang="en-GB" sz="600" i="0" kern="1200" dirty="0" smtClean="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smtClean="0">
                <a:solidFill>
                  <a:schemeClr val="tx1"/>
                </a:solidFill>
                <a:effectLst/>
                <a:latin typeface="+mn-lt"/>
                <a:ea typeface="+mn-ea"/>
                <a:cs typeface="+mn-cs"/>
              </a:rPr>
              <a:t>petovarga</a:t>
            </a:r>
            <a:r>
              <a:rPr lang="en-GB" sz="600" i="0" kern="1200" dirty="0" smtClean="0">
                <a:solidFill>
                  <a:schemeClr val="tx1"/>
                </a:solidFill>
                <a:effectLst/>
                <a:latin typeface="+mn-lt"/>
                <a:ea typeface="+mn-ea"/>
                <a:cs typeface="+mn-cs"/>
              </a:rPr>
              <a:t> #366009967; © </a:t>
            </a:r>
            <a:r>
              <a:rPr lang="en-GB" sz="600" i="0" kern="1200" dirty="0" err="1" smtClean="0">
                <a:solidFill>
                  <a:schemeClr val="tx1"/>
                </a:solidFill>
                <a:effectLst/>
                <a:latin typeface="+mn-lt"/>
                <a:ea typeface="+mn-ea"/>
                <a:cs typeface="+mn-cs"/>
              </a:rPr>
              <a:t>shooarts</a:t>
            </a:r>
            <a:r>
              <a:rPr lang="en-GB" sz="600" i="0" kern="1200" dirty="0" smtClean="0">
                <a:solidFill>
                  <a:schemeClr val="tx1"/>
                </a:solidFill>
                <a:effectLst/>
                <a:latin typeface="+mn-lt"/>
                <a:ea typeface="+mn-ea"/>
                <a:cs typeface="+mn-cs"/>
              </a:rPr>
              <a:t> # 121467308, 2020. Source: Stock.Adobe.com. Icons © </a:t>
            </a:r>
            <a:r>
              <a:rPr lang="en-GB" sz="600" i="0" kern="1200" dirty="0" err="1" smtClean="0">
                <a:solidFill>
                  <a:schemeClr val="tx1"/>
                </a:solidFill>
                <a:effectLst/>
                <a:latin typeface="+mn-lt"/>
                <a:ea typeface="+mn-ea"/>
                <a:cs typeface="+mn-cs"/>
              </a:rPr>
              <a:t>Flaticon</a:t>
            </a:r>
            <a:r>
              <a:rPr lang="en-GB" sz="600" i="0" kern="1200" dirty="0" smtClean="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15998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77400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905699" cy="3881904"/>
          </a:xfrm>
        </p:spPr>
        <p:txBody>
          <a:bodyPr>
            <a:noAutofit/>
          </a:bodyPr>
          <a:lstStyle>
            <a:lvl1pPr>
              <a:lnSpc>
                <a:spcPct val="100000"/>
              </a:lnSpc>
              <a:spcBef>
                <a:spcPts val="0"/>
              </a:spcBef>
              <a:spcAft>
                <a:spcPts val="1013"/>
              </a:spcAft>
              <a:defRPr/>
            </a:lvl1pPr>
            <a:lvl2pPr>
              <a:lnSpc>
                <a:spcPct val="100000"/>
              </a:lnSpc>
              <a:spcAft>
                <a:spcPts val="1013"/>
              </a:spcAft>
              <a:defRPr/>
            </a:lvl2pPr>
            <a:lvl3pPr>
              <a:lnSpc>
                <a:spcPct val="100000"/>
              </a:lnSpc>
              <a:spcAft>
                <a:spcPts val="1013"/>
              </a:spcAft>
              <a:defRPr/>
            </a:lvl3pPr>
            <a:lvl4pPr>
              <a:lnSpc>
                <a:spcPct val="100000"/>
              </a:lnSpc>
              <a:spcAft>
                <a:spcPts val="1013"/>
              </a:spcAft>
              <a:defRPr/>
            </a:lvl4pPr>
            <a:lvl5pPr>
              <a:lnSpc>
                <a:spcPct val="100000"/>
              </a:lnSpc>
              <a:spcAft>
                <a:spcPts val="1013"/>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7593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129688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4110985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3232324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3629460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66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AEADD1-AD2D-AC43-AE5B-D9E00C20DECD}"/>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3" name="Espace réservé du pied de page 2">
            <a:extLst>
              <a:ext uri="{FF2B5EF4-FFF2-40B4-BE49-F238E27FC236}">
                <a16:creationId xmlns:a16="http://schemas.microsoft.com/office/drawing/2014/main" id="{98AD206A-A12C-574A-9345-1829E2E9A5E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462930A0-8287-B141-A054-7B5A6BA2633E}"/>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612856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819402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836346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862188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9819130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663296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484386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114459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6818533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7780271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23114672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49575-7985-A546-AC8E-ABE71FEAD8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A456B82-0422-EB43-ACCD-CD6745E1E9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371D3D8-2C7C-4945-8142-635EA7B013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FD59804-DFEB-BF4E-AF57-C5D08563A682}"/>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C5BC1A68-86DC-E843-BEAD-AB353C4B283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F3855A4-79D0-0546-964A-5A5A219B5074}"/>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1937943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7897848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2887400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29079656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58532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51272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3"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318691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noAutofit/>
          </a:bodyPr>
          <a:lstStyle>
            <a:lvl1pPr marL="0" indent="0" algn="r">
              <a:buFontTx/>
              <a:buNone/>
              <a:defRPr sz="165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8820281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90"/>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nchorCtr="0">
            <a:noAutofit/>
          </a:bodyPr>
          <a:lstStyle>
            <a:lvl1pPr marL="0" indent="0" algn="r">
              <a:buFontTx/>
              <a:buNone/>
              <a:defRPr sz="165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122855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5"/>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9875469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2" name="Title 1"/>
          <p:cNvSpPr>
            <a:spLocks noGrp="1"/>
          </p:cNvSpPr>
          <p:nvPr>
            <p:ph type="ctrTitle"/>
          </p:nvPr>
        </p:nvSpPr>
        <p:spPr>
          <a:xfrm>
            <a:off x="1070190" y="1122363"/>
            <a:ext cx="10676039" cy="2387600"/>
          </a:xfrm>
        </p:spPr>
        <p:txBody>
          <a:bodyPr anchor="b">
            <a:noAutofit/>
          </a:bodyPr>
          <a:lstStyle>
            <a:lvl1pPr algn="l">
              <a:defRPr sz="45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Tree>
    <p:extLst>
      <p:ext uri="{BB962C8B-B14F-4D97-AF65-F5344CB8AC3E}">
        <p14:creationId xmlns:p14="http://schemas.microsoft.com/office/powerpoint/2010/main" val="390183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E9AB7-9B6A-DD46-86D8-CC33C88E94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B320D1-E33C-2740-B9F3-897E03AA27D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CB7B30-283B-074E-B632-7C10F02E39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3F39FF1-3B96-8E48-82FE-86D5A3A85CF5}"/>
              </a:ext>
            </a:extLst>
          </p:cNvPr>
          <p:cNvSpPr>
            <a:spLocks noGrp="1"/>
          </p:cNvSpPr>
          <p:nvPr>
            <p:ph type="dt" sz="half" idx="10"/>
          </p:nvPr>
        </p:nvSpPr>
        <p:spPr>
          <a:xfrm>
            <a:off x="838200" y="6356350"/>
            <a:ext cx="2743200" cy="365125"/>
          </a:xfrm>
          <a:prstGeom prst="rect">
            <a:avLst/>
          </a:prstGeom>
        </p:spPr>
        <p:txBody>
          <a:bodyPr/>
          <a:lstStyle/>
          <a:p>
            <a:fld id="{F540490A-48CA-E340-970A-9FF30BFC29F3}" type="datetimeFigureOut">
              <a:rPr lang="fr-FR" smtClean="0"/>
              <a:t>20/01/2022</a:t>
            </a:fld>
            <a:endParaRPr lang="fr-FR"/>
          </a:p>
        </p:txBody>
      </p:sp>
      <p:sp>
        <p:nvSpPr>
          <p:cNvPr id="6" name="Espace réservé du pied de page 5">
            <a:extLst>
              <a:ext uri="{FF2B5EF4-FFF2-40B4-BE49-F238E27FC236}">
                <a16:creationId xmlns:a16="http://schemas.microsoft.com/office/drawing/2014/main" id="{9DE91E5F-9078-1E4C-BEF7-AE96AB03BCA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9099F27-76CC-E545-BAB0-12B72F04C5EC}"/>
              </a:ext>
            </a:extLst>
          </p:cNvPr>
          <p:cNvSpPr>
            <a:spLocks noGrp="1"/>
          </p:cNvSpPr>
          <p:nvPr>
            <p:ph type="sldNum" sz="quarter" idx="12"/>
          </p:nvPr>
        </p:nvSpPr>
        <p:spPr>
          <a:xfrm>
            <a:off x="8610600" y="6356350"/>
            <a:ext cx="2743200" cy="365125"/>
          </a:xfrm>
          <a:prstGeom prst="rect">
            <a:avLst/>
          </a:prstGeom>
        </p:spPr>
        <p:txBody>
          <a:bodyPr/>
          <a:lstStyle/>
          <a:p>
            <a:fld id="{D277FFCA-B0B0-E044-B78C-454F9E0F6E56}" type="slidenum">
              <a:rPr lang="fr-FR" smtClean="0"/>
              <a:t>‹#›</a:t>
            </a:fld>
            <a:endParaRPr lang="fr-FR"/>
          </a:p>
        </p:txBody>
      </p:sp>
    </p:spTree>
    <p:extLst>
      <p:ext uri="{BB962C8B-B14F-4D97-AF65-F5344CB8AC3E}">
        <p14:creationId xmlns:p14="http://schemas.microsoft.com/office/powerpoint/2010/main" val="2149680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4" y="1122363"/>
            <a:ext cx="10156297" cy="2387600"/>
          </a:xfrm>
        </p:spPr>
        <p:txBody>
          <a:bodyPr anchor="b">
            <a:noAutofit/>
          </a:bodyPr>
          <a:lstStyle>
            <a:lvl1pPr algn="l">
              <a:defRPr sz="45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90" y="3602038"/>
            <a:ext cx="10156297"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16048876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34037224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3591032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787396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1" y="1825626"/>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360232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1" y="1825626"/>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0476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2"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641174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7"/>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7"/>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928084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70695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8" y="743804"/>
            <a:ext cx="544923" cy="544923"/>
          </a:xfrm>
          <a:prstGeom prst="rect">
            <a:avLst/>
          </a:prstGeom>
        </p:spPr>
      </p:pic>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6012626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5.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2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image" Target="../media/image29.pn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7.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643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22" r:id="rId12"/>
    <p:sldLayoutId id="2147483723" r:id="rId13"/>
    <p:sldLayoutId id="21474837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25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8BB00-1981-4E33-A648-2D99A4834C31}" type="datetimeFigureOut">
              <a:rPr lang="en-IE" smtClean="0"/>
              <a:t>20/01/2022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5B4AB-34EC-4888-BB2F-8B64AE511434}" type="slidenum">
              <a:rPr lang="en-IE" smtClean="0"/>
              <a:t>‹#›</a:t>
            </a:fld>
            <a:endParaRPr lang="en-IE"/>
          </a:p>
        </p:txBody>
      </p:sp>
    </p:spTree>
    <p:extLst>
      <p:ext uri="{BB962C8B-B14F-4D97-AF65-F5344CB8AC3E}">
        <p14:creationId xmlns:p14="http://schemas.microsoft.com/office/powerpoint/2010/main" val="39796083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806" r:id="rId12"/>
    <p:sldLayoutId id="21474838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50860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80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7320533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30" r:id="rId19"/>
    <p:sldLayoutId id="214748383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72469141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90"/>
            <a:ext cx="1715733" cy="450423"/>
          </a:xfrm>
          <a:prstGeom prst="rect">
            <a:avLst/>
          </a:prstGeom>
        </p:spPr>
      </p:pic>
    </p:spTree>
    <p:extLst>
      <p:ext uri="{BB962C8B-B14F-4D97-AF65-F5344CB8AC3E}">
        <p14:creationId xmlns:p14="http://schemas.microsoft.com/office/powerpoint/2010/main" val="301583476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7.xml"/><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c.europa.eu/info/funding-tenders/opportunities/portal/screen/programmes/horizon"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4.xml"/><Relationship Id="rId5" Type="http://schemas.openxmlformats.org/officeDocument/2006/relationships/hyperlink" Target="https://ec.europa.eu/info/sites/default/files/research_and_innovation/funding/documents/ec_rtd_horizon-europe-strategic-plan-2021-24.pdf"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dpxUWEim2hg" TargetMode="Externa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05" y="1620272"/>
            <a:ext cx="4248472" cy="4797153"/>
          </a:xfrm>
        </p:spPr>
        <p:txBody>
          <a:bodyPr/>
          <a:lstStyle/>
          <a:p>
            <a:pPr>
              <a:spcBef>
                <a:spcPts val="0"/>
              </a:spcBef>
              <a:spcAft>
                <a:spcPts val="1000"/>
              </a:spcAft>
            </a:pPr>
            <a:r>
              <a:rPr lang="fr-BE" sz="2800" dirty="0" smtClean="0"/>
              <a:t>HORIZON EUROPE WORK PROGRAMME</a:t>
            </a:r>
            <a:br>
              <a:rPr lang="fr-BE" sz="2800" dirty="0" smtClean="0"/>
            </a:br>
            <a:r>
              <a:rPr lang="fr-BE" sz="2800" dirty="0" smtClean="0"/>
              <a:t>2021-2022 </a:t>
            </a:r>
            <a:r>
              <a:rPr lang="fr-BE" dirty="0" smtClean="0"/>
              <a:t/>
            </a:r>
            <a:br>
              <a:rPr lang="fr-BE" dirty="0" smtClean="0"/>
            </a:br>
            <a:r>
              <a:rPr lang="fr-BE" sz="2200" dirty="0" smtClean="0"/>
              <a:t> </a:t>
            </a:r>
            <a:r>
              <a:rPr lang="fr-BE" dirty="0"/>
              <a:t/>
            </a:r>
            <a:br>
              <a:rPr lang="fr-BE" dirty="0"/>
            </a:br>
            <a:r>
              <a:rPr lang="en-IE" sz="2800" i="1" dirty="0">
                <a:solidFill>
                  <a:schemeClr val="accent3"/>
                </a:solidFill>
              </a:rPr>
              <a:t>C</a:t>
            </a:r>
            <a:r>
              <a:rPr lang="en-IE" sz="2800" i="1" dirty="0" smtClean="0">
                <a:solidFill>
                  <a:schemeClr val="accent3"/>
                </a:solidFill>
              </a:rPr>
              <a:t>luster 4</a:t>
            </a:r>
            <a:br>
              <a:rPr lang="en-IE" sz="2800" i="1" dirty="0" smtClean="0">
                <a:solidFill>
                  <a:schemeClr val="accent3"/>
                </a:solidFill>
              </a:rPr>
            </a:br>
            <a:r>
              <a:rPr lang="en-IE" sz="2400" i="1" dirty="0" smtClean="0">
                <a:solidFill>
                  <a:schemeClr val="accent3"/>
                </a:solidFill>
              </a:rPr>
              <a:t>Digital, Industry, Space</a:t>
            </a:r>
            <a:r>
              <a:rPr lang="en-IE" sz="2800" i="1" dirty="0" smtClean="0">
                <a:solidFill>
                  <a:schemeClr val="accent3"/>
                </a:solidFill>
              </a:rPr>
              <a:t/>
            </a:r>
            <a:br>
              <a:rPr lang="en-IE" sz="2800" i="1" dirty="0" smtClean="0">
                <a:solidFill>
                  <a:schemeClr val="accent3"/>
                </a:solidFill>
              </a:rPr>
            </a:br>
            <a:r>
              <a:rPr lang="en-IE" sz="1000" i="1" dirty="0" smtClean="0"/>
              <a:t>  </a:t>
            </a:r>
            <a:br>
              <a:rPr lang="en-IE" sz="1000" i="1" dirty="0" smtClean="0"/>
            </a:br>
            <a:r>
              <a:rPr lang="en-IE" sz="1000" i="1" dirty="0" smtClean="0"/>
              <a:t/>
            </a:r>
            <a:br>
              <a:rPr lang="en-IE" sz="1000" i="1" dirty="0" smtClean="0"/>
            </a:br>
            <a:r>
              <a:rPr lang="fr-BE" dirty="0" smtClean="0"/>
              <a:t/>
            </a:r>
            <a:br>
              <a:rPr lang="fr-BE" dirty="0" smtClean="0"/>
            </a:br>
            <a:endParaRPr lang="en-GB" sz="2600" dirty="0"/>
          </a:p>
        </p:txBody>
      </p:sp>
      <p:sp>
        <p:nvSpPr>
          <p:cNvPr id="4" name="Text Placeholder 1"/>
          <p:cNvSpPr txBox="1">
            <a:spLocks/>
          </p:cNvSpPr>
          <p:nvPr/>
        </p:nvSpPr>
        <p:spPr>
          <a:xfrm>
            <a:off x="1700705" y="5277054"/>
            <a:ext cx="5328592" cy="6926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ts val="600"/>
              </a:spcAft>
              <a:buClr>
                <a:srgbClr val="FFFFFF"/>
              </a:buClr>
              <a:buSzTx/>
              <a:buFontTx/>
              <a:buNone/>
              <a:tabLst/>
              <a:defRPr/>
            </a:pPr>
            <a:endParaRPr kumimoji="0" lang="en-US" sz="1800" b="1" i="1" u="none" strike="noStrike" kern="1200" cap="none" spc="0" normalizeH="0" noProof="0" dirty="0" smtClean="0">
              <a:ln>
                <a:noFill/>
              </a:ln>
              <a:solidFill>
                <a:srgbClr val="0E419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827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99"/>
                </a:solidFill>
                <a:effectLst/>
                <a:uLnTx/>
                <a:uFillTx/>
                <a:latin typeface="Verdana" pitchFamily="34" charset="0"/>
                <a:ea typeface="+mn-ea"/>
                <a:cs typeface="+mn-cs"/>
              </a:rPr>
              <a:t>12</a:t>
            </a:r>
          </a:p>
        </p:txBody>
      </p:sp>
      <p:sp>
        <p:nvSpPr>
          <p:cNvPr id="3" name="TextBox 2"/>
          <p:cNvSpPr txBox="1"/>
          <p:nvPr/>
        </p:nvSpPr>
        <p:spPr>
          <a:xfrm>
            <a:off x="1703514" y="44625"/>
            <a:ext cx="8784975" cy="1384995"/>
          </a:xfrm>
          <a:prstGeom prst="rect">
            <a:avLst/>
          </a:prstGeom>
          <a:noFill/>
        </p:spPr>
        <p:txBody>
          <a:bodyPr wrap="square" rtlCol="0">
            <a:spAutoFit/>
          </a:body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Arial"/>
                <a:ea typeface="+mn-ea"/>
                <a:cs typeface="+mn-cs"/>
              </a:rPr>
              <a:t>Destination 3: </a:t>
            </a:r>
            <a:r>
              <a:rPr kumimoji="0" lang="en-US" sz="2800" b="1" i="0" u="none" strike="noStrike" kern="1200" cap="none" spc="0" normalizeH="0" baseline="0" noProof="0" dirty="0">
                <a:ln>
                  <a:noFill/>
                </a:ln>
                <a:solidFill>
                  <a:srgbClr val="FFC000"/>
                </a:solidFill>
                <a:effectLst/>
                <a:uLnTx/>
                <a:uFillTx/>
                <a:latin typeface="Arial"/>
                <a:ea typeface="+mn-ea"/>
                <a:cs typeface="+mn-cs"/>
              </a:rPr>
              <a:t>World leading data and computing technologies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4" name="Title 1"/>
          <p:cNvSpPr txBox="1">
            <a:spLocks/>
          </p:cNvSpPr>
          <p:nvPr/>
        </p:nvSpPr>
        <p:spPr>
          <a:xfrm>
            <a:off x="1952979" y="1390832"/>
            <a:ext cx="8535509" cy="463045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8A907"/>
              </a:solidFill>
              <a:effectLst/>
              <a:uLnTx/>
              <a:uFillTx/>
              <a:latin typeface="Arial"/>
              <a:ea typeface="+mj-ea"/>
              <a:cs typeface="+mj-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1050" b="0" i="1" u="none" strike="noStrike" kern="0" cap="none" spc="0" normalizeH="0" baseline="0" noProof="0" dirty="0">
              <a:ln>
                <a:noFill/>
              </a:ln>
              <a:solidFill>
                <a:srgbClr val="F8A907"/>
              </a:solidFill>
              <a:effectLst/>
              <a:uLnTx/>
              <a:uFillTx/>
              <a:latin typeface="Arial"/>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nvPr>
        </p:nvGraphicFramePr>
        <p:xfrm>
          <a:off x="1793280" y="1484784"/>
          <a:ext cx="8605440" cy="2949652"/>
        </p:xfrm>
        <a:graphic>
          <a:graphicData uri="http://schemas.openxmlformats.org/drawingml/2006/table">
            <a:tbl>
              <a:tblPr firstRow="1" bandRow="1">
                <a:tableStyleId>{5C22544A-7EE6-4342-B048-85BDC9FD1C3A}</a:tableStyleId>
              </a:tblPr>
              <a:tblGrid>
                <a:gridCol w="2868480">
                  <a:extLst>
                    <a:ext uri="{9D8B030D-6E8A-4147-A177-3AD203B41FA5}">
                      <a16:colId xmlns:a16="http://schemas.microsoft.com/office/drawing/2014/main" val="2486981157"/>
                    </a:ext>
                  </a:extLst>
                </a:gridCol>
                <a:gridCol w="2868480">
                  <a:extLst>
                    <a:ext uri="{9D8B030D-6E8A-4147-A177-3AD203B41FA5}">
                      <a16:colId xmlns:a16="http://schemas.microsoft.com/office/drawing/2014/main" val="151208889"/>
                    </a:ext>
                  </a:extLst>
                </a:gridCol>
                <a:gridCol w="2868480">
                  <a:extLst>
                    <a:ext uri="{9D8B030D-6E8A-4147-A177-3AD203B41FA5}">
                      <a16:colId xmlns:a16="http://schemas.microsoft.com/office/drawing/2014/main" val="765445107"/>
                    </a:ext>
                  </a:extLst>
                </a:gridCol>
              </a:tblGrid>
              <a:tr h="378538">
                <a:tc>
                  <a:txBody>
                    <a:bodyPr/>
                    <a:lstStyle/>
                    <a:p>
                      <a:r>
                        <a:rPr lang="en-GB" sz="1400" dirty="0"/>
                        <a:t>SECTIONS</a:t>
                      </a:r>
                    </a:p>
                  </a:txBody>
                  <a:tcPr/>
                </a:tc>
                <a:tc>
                  <a:txBody>
                    <a:bodyPr/>
                    <a:lstStyle/>
                    <a:p>
                      <a:r>
                        <a:rPr lang="en-GB" sz="1400" dirty="0"/>
                        <a:t>NUMBER OF TOPICS</a:t>
                      </a:r>
                    </a:p>
                  </a:txBody>
                  <a:tcPr/>
                </a:tc>
                <a:tc>
                  <a:txBody>
                    <a:bodyPr/>
                    <a:lstStyle/>
                    <a:p>
                      <a:r>
                        <a:rPr lang="en-GB" sz="1400" dirty="0"/>
                        <a:t>ESTIMATED BUDGET (EUR M)</a:t>
                      </a:r>
                    </a:p>
                  </a:txBody>
                  <a:tcPr/>
                </a:tc>
                <a:extLst>
                  <a:ext uri="{0D108BD9-81ED-4DB2-BD59-A6C34878D82A}">
                    <a16:rowId xmlns:a16="http://schemas.microsoft.com/office/drawing/2014/main" val="361289268"/>
                  </a:ext>
                </a:extLst>
              </a:tr>
              <a:tr h="473172">
                <a:tc>
                  <a:txBody>
                    <a:bodyPr/>
                    <a:lstStyle/>
                    <a:p>
                      <a:r>
                        <a:rPr lang="en-US" sz="1400" b="0" kern="1200" dirty="0" smtClean="0">
                          <a:solidFill>
                            <a:srgbClr val="0F5494"/>
                          </a:solidFill>
                          <a:latin typeface="+mn-lt"/>
                          <a:ea typeface="+mn-ea"/>
                          <a:cs typeface="+mn-cs"/>
                          <a:sym typeface="Wingdings" panose="05000000000000000000" pitchFamily="2" charset="2"/>
                        </a:rPr>
                        <a:t>Data sharing in the common European data spaces</a:t>
                      </a:r>
                      <a:endParaRPr lang="en-US" sz="14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3</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134</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866486018"/>
                  </a:ext>
                </a:extLst>
              </a:tr>
              <a:tr h="588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rgbClr val="0F5494"/>
                          </a:solidFill>
                          <a:latin typeface="+mn-lt"/>
                          <a:ea typeface="+mn-ea"/>
                          <a:cs typeface="+mn-cs"/>
                          <a:sym typeface="Wingdings" panose="05000000000000000000" pitchFamily="2" charset="2"/>
                        </a:rPr>
                        <a:t>Strengthening Europe’s data analytics capacity</a:t>
                      </a:r>
                      <a:endParaRPr lang="en-US" sz="14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2</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63</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974449383"/>
                  </a:ext>
                </a:extLst>
              </a:tr>
              <a:tr h="378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rgbClr val="0F5494"/>
                          </a:solidFill>
                          <a:latin typeface="+mn-lt"/>
                          <a:ea typeface="+mn-ea"/>
                          <a:cs typeface="+mn-cs"/>
                          <a:sym typeface="Wingdings" panose="05000000000000000000" pitchFamily="2" charset="2"/>
                        </a:rPr>
                        <a:t>From Cloud to Edge to </a:t>
                      </a:r>
                      <a:r>
                        <a:rPr lang="en-US" sz="1400" b="0" kern="1200" dirty="0" err="1" smtClean="0">
                          <a:solidFill>
                            <a:srgbClr val="0F5494"/>
                          </a:solidFill>
                          <a:latin typeface="+mn-lt"/>
                          <a:ea typeface="+mn-ea"/>
                          <a:cs typeface="+mn-cs"/>
                          <a:sym typeface="Wingdings" panose="05000000000000000000" pitchFamily="2" charset="2"/>
                        </a:rPr>
                        <a:t>IoT</a:t>
                      </a:r>
                      <a:r>
                        <a:rPr lang="en-US" sz="1400" b="0" kern="1200" dirty="0" smtClean="0">
                          <a:solidFill>
                            <a:srgbClr val="0F5494"/>
                          </a:solidFill>
                          <a:latin typeface="+mn-lt"/>
                          <a:ea typeface="+mn-ea"/>
                          <a:cs typeface="+mn-cs"/>
                          <a:sym typeface="Wingdings" panose="05000000000000000000" pitchFamily="2" charset="2"/>
                        </a:rPr>
                        <a:t> for European Data</a:t>
                      </a:r>
                      <a:endParaRPr lang="en-GB" sz="14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5 (incl. 2 CSAs)</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149</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139986014"/>
                  </a:ext>
                </a:extLst>
              </a:tr>
              <a:tr h="946344">
                <a:tc>
                  <a:txBody>
                    <a:bodyPr/>
                    <a:lstStyle/>
                    <a:p>
                      <a:r>
                        <a:rPr lang="en-GB" sz="1400" b="0" dirty="0">
                          <a:solidFill>
                            <a:srgbClr val="0F5494"/>
                          </a:solidFill>
                          <a:sym typeface="Wingdings" panose="05000000000000000000" pitchFamily="2" charset="2"/>
                        </a:rPr>
                        <a:t>TOTAL</a:t>
                      </a:r>
                      <a:r>
                        <a:rPr lang="en-GB" sz="1400" b="0" baseline="0" dirty="0">
                          <a:solidFill>
                            <a:srgbClr val="0F5494"/>
                          </a:solidFill>
                          <a:sym typeface="Wingdings" panose="05000000000000000000" pitchFamily="2" charset="2"/>
                        </a:rPr>
                        <a:t> estimated </a:t>
                      </a:r>
                      <a:r>
                        <a:rPr lang="en-GB" sz="1400" b="0" dirty="0">
                          <a:solidFill>
                            <a:srgbClr val="0F5494"/>
                          </a:solidFill>
                        </a:rPr>
                        <a:t>budget </a:t>
                      </a:r>
                      <a:r>
                        <a:rPr lang="en-GB" sz="1400" b="0" dirty="0" smtClean="0">
                          <a:solidFill>
                            <a:srgbClr val="0F5494"/>
                          </a:solidFill>
                        </a:rPr>
                        <a:t>WP</a:t>
                      </a:r>
                      <a:r>
                        <a:rPr lang="en-GB" sz="1400" b="0" baseline="0" dirty="0" smtClean="0">
                          <a:solidFill>
                            <a:srgbClr val="0F5494"/>
                          </a:solidFill>
                        </a:rPr>
                        <a:t> </a:t>
                      </a:r>
                      <a:r>
                        <a:rPr lang="en-GB" sz="1400" b="0" dirty="0" smtClean="0">
                          <a:solidFill>
                            <a:srgbClr val="0F5494"/>
                          </a:solidFill>
                        </a:rPr>
                        <a:t>2021-2022</a:t>
                      </a:r>
                      <a:endParaRPr lang="en-GB" sz="1400" b="0" dirty="0">
                        <a:solidFill>
                          <a:srgbClr val="0F5494"/>
                        </a:solidFill>
                      </a:endParaRPr>
                    </a:p>
                  </a:txBody>
                  <a:tcPr/>
                </a:tc>
                <a:tc>
                  <a:txBody>
                    <a:bodyPr/>
                    <a:lstStyle/>
                    <a:p>
                      <a:pPr algn="ctr"/>
                      <a:r>
                        <a:rPr lang="en-GB" sz="1600" b="0" kern="1200" dirty="0" smtClean="0">
                          <a:solidFill>
                            <a:srgbClr val="FF0000"/>
                          </a:solidFill>
                          <a:latin typeface="+mn-lt"/>
                          <a:ea typeface="+mn-ea"/>
                          <a:cs typeface="+mn-cs"/>
                        </a:rPr>
                        <a:t>10</a:t>
                      </a:r>
                      <a:endParaRPr lang="en-GB" sz="1600" b="0" kern="1200" dirty="0">
                        <a:solidFill>
                          <a:srgbClr val="FF0000"/>
                        </a:solidFill>
                        <a:latin typeface="+mn-lt"/>
                        <a:ea typeface="+mn-ea"/>
                        <a:cs typeface="+mn-cs"/>
                      </a:endParaRPr>
                    </a:p>
                  </a:txBody>
                  <a:tcPr/>
                </a:tc>
                <a:tc>
                  <a:txBody>
                    <a:bodyPr/>
                    <a:lstStyle/>
                    <a:p>
                      <a:pPr algn="ctr"/>
                      <a:r>
                        <a:rPr lang="en-GB" sz="1600" b="0" kern="1200" dirty="0" smtClean="0">
                          <a:solidFill>
                            <a:srgbClr val="FF0000"/>
                          </a:solidFill>
                          <a:latin typeface="+mn-lt"/>
                          <a:ea typeface="+mn-ea"/>
                          <a:cs typeface="+mn-cs"/>
                        </a:rPr>
                        <a:t>346</a:t>
                      </a:r>
                      <a:endParaRPr lang="en-GB" sz="1600" b="0" kern="1200" dirty="0">
                        <a:solidFill>
                          <a:srgbClr val="FF0000"/>
                        </a:solidFill>
                        <a:latin typeface="+mn-lt"/>
                        <a:ea typeface="+mn-ea"/>
                        <a:cs typeface="+mn-cs"/>
                      </a:endParaRPr>
                    </a:p>
                    <a:p>
                      <a:pPr algn="ct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767669913"/>
                  </a:ext>
                </a:extLst>
              </a:tr>
            </a:tbl>
          </a:graphicData>
        </a:graphic>
      </p:graphicFrame>
      <p:sp>
        <p:nvSpPr>
          <p:cNvPr id="5" name="TextBox 4"/>
          <p:cNvSpPr txBox="1"/>
          <p:nvPr/>
        </p:nvSpPr>
        <p:spPr>
          <a:xfrm>
            <a:off x="2207568" y="5081731"/>
            <a:ext cx="383791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400" b="0" i="0" u="none" strike="noStrike" kern="1200" cap="none" spc="0" normalizeH="0" baseline="0" noProof="0" dirty="0">
                <a:ln>
                  <a:noFill/>
                </a:ln>
                <a:solidFill>
                  <a:srgbClr val="0F5494"/>
                </a:solidFill>
                <a:effectLst/>
                <a:uLnTx/>
                <a:uFillTx/>
                <a:latin typeface="Verdana" pitchFamily="34" charset="0"/>
                <a:ea typeface="+mn-ea"/>
                <a:cs typeface="+mn-cs"/>
              </a:rPr>
              <a:t>EuroHPC JU: 243 MEUR</a:t>
            </a:r>
          </a:p>
        </p:txBody>
      </p:sp>
    </p:spTree>
    <p:extLst>
      <p:ext uri="{BB962C8B-B14F-4D97-AF65-F5344CB8AC3E}">
        <p14:creationId xmlns:p14="http://schemas.microsoft.com/office/powerpoint/2010/main" val="35586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49" y="234491"/>
            <a:ext cx="12033287" cy="41088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WORLD LEADING DATA AND COMPUTING TECHNOLOGIES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75748" y="645373"/>
            <a:ext cx="12033288" cy="85767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HORIZON-CL4-2022-DATA-01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205 MEur</a:t>
            </a:r>
            <a:endParaRPr kumimoji="0" lang="en-IE"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93042" y="1420006"/>
            <a:ext cx="2567819" cy="320280"/>
          </a:xfrm>
          <a:prstGeom prst="rect">
            <a:avLst/>
          </a:prstGeom>
        </p:spPr>
        <p:txBody>
          <a:bodyPr wrap="non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en-GB" sz="14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HORIZON-CL4-2022-DATA-01</a:t>
            </a:r>
            <a:endParaRPr kumimoji="0" lang="en-IE" sz="1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6909" y="1696877"/>
            <a:ext cx="351775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Data sharing in the common European data spaces</a:t>
            </a:r>
            <a:endParaRPr kumimoji="0" lang="en-IE" sz="1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72116" y="2025878"/>
            <a:ext cx="502471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04: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Technologies and solutions for data trading, monetizing, exchange and interoperability (AI, Data and Robotics Partnership) (IA</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8778" y="4229078"/>
            <a:ext cx="3241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From Cloud to Edge to </a:t>
            </a:r>
            <a:r>
              <a:rPr kumimoji="0" lang="en-GB" sz="12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IoT</a:t>
            </a: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for European Data</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77529" y="4552224"/>
            <a:ext cx="513292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02: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Cognitive Cloud: AI-enabled computing continuum from Cloud to Edge (RIA</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I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03: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Programming tools for decentralised intelligence and swarms (RIA)</a:t>
            </a:r>
            <a:endParaRPr kumimoji="0" lang="en-I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0" name="Table 19"/>
          <p:cNvGraphicFramePr>
            <a:graphicFrameLocks noGrp="1"/>
          </p:cNvGraphicFramePr>
          <p:nvPr>
            <p:extLst/>
          </p:nvPr>
        </p:nvGraphicFramePr>
        <p:xfrm>
          <a:off x="5976107" y="2406736"/>
          <a:ext cx="5394981" cy="2152650"/>
        </p:xfrm>
        <a:graphic>
          <a:graphicData uri="http://schemas.openxmlformats.org/drawingml/2006/table">
            <a:tbl>
              <a:tblPr firstRow="1" firstCol="1" bandRow="1">
                <a:tableStyleId>{5C22544A-7EE6-4342-B048-85BDC9FD1C3A}</a:tableStyleId>
              </a:tblPr>
              <a:tblGrid>
                <a:gridCol w="399539">
                  <a:extLst>
                    <a:ext uri="{9D8B030D-6E8A-4147-A177-3AD203B41FA5}">
                      <a16:colId xmlns:a16="http://schemas.microsoft.com/office/drawing/2014/main" val="2710033311"/>
                    </a:ext>
                  </a:extLst>
                </a:gridCol>
                <a:gridCol w="458864">
                  <a:extLst>
                    <a:ext uri="{9D8B030D-6E8A-4147-A177-3AD203B41FA5}">
                      <a16:colId xmlns:a16="http://schemas.microsoft.com/office/drawing/2014/main" val="4185240311"/>
                    </a:ext>
                  </a:extLst>
                </a:gridCol>
                <a:gridCol w="857797">
                  <a:extLst>
                    <a:ext uri="{9D8B030D-6E8A-4147-A177-3AD203B41FA5}">
                      <a16:colId xmlns:a16="http://schemas.microsoft.com/office/drawing/2014/main" val="2821390408"/>
                    </a:ext>
                  </a:extLst>
                </a:gridCol>
                <a:gridCol w="1352983">
                  <a:extLst>
                    <a:ext uri="{9D8B030D-6E8A-4147-A177-3AD203B41FA5}">
                      <a16:colId xmlns:a16="http://schemas.microsoft.com/office/drawing/2014/main" val="3173924986"/>
                    </a:ext>
                  </a:extLst>
                </a:gridCol>
                <a:gridCol w="943758">
                  <a:extLst>
                    <a:ext uri="{9D8B030D-6E8A-4147-A177-3AD203B41FA5}">
                      <a16:colId xmlns:a16="http://schemas.microsoft.com/office/drawing/2014/main" val="2652628418"/>
                    </a:ext>
                  </a:extLst>
                </a:gridCol>
                <a:gridCol w="1382040">
                  <a:extLst>
                    <a:ext uri="{9D8B030D-6E8A-4147-A177-3AD203B41FA5}">
                      <a16:colId xmlns:a16="http://schemas.microsoft.com/office/drawing/2014/main" val="739524219"/>
                    </a:ext>
                  </a:extLst>
                </a:gridCol>
              </a:tblGrid>
              <a:tr h="175555">
                <a:tc>
                  <a:txBody>
                    <a:bodyPr/>
                    <a:lstStyle/>
                    <a:p>
                      <a:pPr algn="l">
                        <a:lnSpc>
                          <a:spcPct val="107000"/>
                        </a:lnSpc>
                        <a:spcAft>
                          <a:spcPts val="0"/>
                        </a:spcAft>
                      </a:pPr>
                      <a:r>
                        <a:rPr lang="en-IE"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a:effectLst/>
                        </a:rPr>
                        <a:t>ToA</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a:effectLst/>
                        </a:rPr>
                        <a:t>Budget (ME)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a:effectLst/>
                        </a:rPr>
                        <a:t>EU contribution (ME)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a:effectLst/>
                        </a:rPr>
                        <a:t>No of projects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a:effectLst/>
                        </a:rPr>
                        <a:t>Call period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2259141757"/>
                  </a:ext>
                </a:extLst>
              </a:tr>
              <a:tr h="243961">
                <a:tc>
                  <a:txBody>
                    <a:bodyPr/>
                    <a:lstStyle/>
                    <a:p>
                      <a:pPr algn="l">
                        <a:lnSpc>
                          <a:spcPct val="107000"/>
                        </a:lnSpc>
                        <a:spcAft>
                          <a:spcPts val="0"/>
                        </a:spcAft>
                      </a:pPr>
                      <a:r>
                        <a:rPr lang="en-IE" sz="1100" kern="1200" dirty="0" smtClean="0">
                          <a:solidFill>
                            <a:schemeClr val="bg1"/>
                          </a:solidFill>
                          <a:effectLst/>
                          <a:latin typeface="+mn-lt"/>
                          <a:ea typeface="+mn-ea"/>
                          <a:cs typeface="+mn-cs"/>
                        </a:rPr>
                        <a:t>-04</a:t>
                      </a:r>
                      <a:endParaRPr lang="en-IE" sz="1100" kern="1200" dirty="0">
                        <a:solidFill>
                          <a:schemeClr val="bg1"/>
                        </a:solidFill>
                        <a:effectLst/>
                        <a:latin typeface="+mn-lt"/>
                        <a:ea typeface="+mn-ea"/>
                        <a:cs typeface="+mn-cs"/>
                      </a:endParaRPr>
                    </a:p>
                  </a:txBody>
                  <a:tcPr marL="65379" marR="65379" marT="0" marB="0"/>
                </a:tc>
                <a:tc>
                  <a:txBody>
                    <a:bodyPr/>
                    <a:lstStyle/>
                    <a:p>
                      <a:pPr algn="l">
                        <a:lnSpc>
                          <a:spcPct val="107000"/>
                        </a:lnSpc>
                        <a:spcAft>
                          <a:spcPts val="0"/>
                        </a:spcAft>
                      </a:pPr>
                      <a:r>
                        <a:rPr lang="en-IE" sz="1050" dirty="0" smtClean="0">
                          <a:effectLst/>
                        </a:rPr>
                        <a:t>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52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10-13</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rPr>
                        <a:t>23-Nov 2021 to 05 Apr 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657376367"/>
                  </a:ext>
                </a:extLst>
              </a:tr>
              <a:tr h="243961">
                <a:tc>
                  <a:txBody>
                    <a:bodyPr/>
                    <a:lstStyle/>
                    <a:p>
                      <a:pPr algn="l">
                        <a:lnSpc>
                          <a:spcPct val="107000"/>
                        </a:lnSpc>
                        <a:spcAft>
                          <a:spcPts val="0"/>
                        </a:spcAft>
                      </a:pPr>
                      <a:r>
                        <a:rPr lang="en-IE" sz="1100" kern="1200" dirty="0" smtClean="0">
                          <a:solidFill>
                            <a:schemeClr val="bg1"/>
                          </a:solidFill>
                          <a:effectLst/>
                          <a:latin typeface="+mn-lt"/>
                          <a:ea typeface="+mn-ea"/>
                          <a:cs typeface="+mn-cs"/>
                        </a:rPr>
                        <a:t>-01</a:t>
                      </a:r>
                      <a:endParaRPr lang="en-IE" sz="1100" kern="1200" dirty="0">
                        <a:solidFill>
                          <a:schemeClr val="bg1"/>
                        </a:solidFill>
                        <a:effectLst/>
                        <a:latin typeface="+mn-lt"/>
                        <a:ea typeface="+mn-ea"/>
                        <a:cs typeface="+mn-cs"/>
                      </a:endParaRPr>
                    </a:p>
                  </a:txBody>
                  <a:tcPr marL="65379" marR="65379" marT="0" marB="0"/>
                </a:tc>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RIA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8-12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23-Nov 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481136783"/>
                  </a:ext>
                </a:extLst>
              </a:tr>
              <a:tr h="243961">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-05</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RIA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23-Nov 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3525197141"/>
                  </a:ext>
                </a:extLst>
              </a:tr>
              <a:tr h="243961">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RIA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50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4-6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23-Nov 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555829565"/>
                  </a:ext>
                </a:extLst>
              </a:tr>
              <a:tr h="243961">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RIA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4-8</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1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23-Nov 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553959393"/>
                  </a:ext>
                </a:extLst>
              </a:tr>
            </a:tbl>
          </a:graphicData>
        </a:graphic>
      </p:graphicFrame>
      <p:sp>
        <p:nvSpPr>
          <p:cNvPr id="7" name="Rectangle 6"/>
          <p:cNvSpPr/>
          <p:nvPr/>
        </p:nvSpPr>
        <p:spPr>
          <a:xfrm>
            <a:off x="0" y="3046521"/>
            <a:ext cx="6096000"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01: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Methods for exploiting data and knowledge for extremely precise outcomes (analysis, prediction, decision support), reducing complexity and presenting insights in understandable way (RIA</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-05: Extreme data mining, aggregation and analytics technologies and solutions (RIA)</a:t>
            </a:r>
            <a:endParaRPr kumimoji="0" lang="en-I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3217" y="2806968"/>
            <a:ext cx="32768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Strengthening Europe’s data analytics capacity</a:t>
            </a:r>
            <a:endParaRPr kumimoji="0" lang="en-IE" sz="1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4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99"/>
                </a:solidFill>
                <a:effectLst/>
                <a:uLnTx/>
                <a:uFillTx/>
                <a:latin typeface="Verdana" pitchFamily="34" charset="0"/>
                <a:ea typeface="+mn-ea"/>
                <a:cs typeface="+mn-cs"/>
              </a:rPr>
              <a:t>13</a:t>
            </a:r>
          </a:p>
        </p:txBody>
      </p:sp>
      <p:sp>
        <p:nvSpPr>
          <p:cNvPr id="3" name="TextBox 2"/>
          <p:cNvSpPr txBox="1"/>
          <p:nvPr/>
        </p:nvSpPr>
        <p:spPr>
          <a:xfrm>
            <a:off x="1569140" y="27782"/>
            <a:ext cx="9053723" cy="1200329"/>
          </a:xfrm>
          <a:prstGeom prst="rect">
            <a:avLst/>
          </a:prstGeom>
          <a:noFill/>
        </p:spPr>
        <p:txBody>
          <a:bodyPr wrap="square" rtlCol="0">
            <a:spAutoFit/>
          </a:body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C000"/>
                </a:solidFill>
                <a:effectLst/>
                <a:uLnTx/>
                <a:uFillTx/>
                <a:latin typeface="Arial"/>
                <a:ea typeface="+mn-ea"/>
                <a:cs typeface="+mn-cs"/>
              </a:rPr>
              <a:t>Destination 4: </a:t>
            </a:r>
            <a:r>
              <a:rPr kumimoji="0" lang="en-US" sz="2400" b="1" i="0" u="none" strike="noStrike" kern="1200" cap="none" spc="0" normalizeH="0" baseline="0" noProof="0" dirty="0">
                <a:ln>
                  <a:noFill/>
                </a:ln>
                <a:solidFill>
                  <a:srgbClr val="FFC000"/>
                </a:solidFill>
                <a:effectLst/>
                <a:uLnTx/>
                <a:uFillTx/>
                <a:latin typeface="Arial"/>
                <a:ea typeface="+mn-ea"/>
                <a:cs typeface="+mn-cs"/>
              </a:rPr>
              <a:t>Digital and emerging technologies for competitiveness and fit for the green deal</a:t>
            </a:r>
          </a:p>
          <a:p>
            <a:pPr marL="358775" marR="0" lvl="0" indent="-358775"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4" name="Title 1"/>
          <p:cNvSpPr txBox="1">
            <a:spLocks/>
          </p:cNvSpPr>
          <p:nvPr/>
        </p:nvSpPr>
        <p:spPr>
          <a:xfrm>
            <a:off x="1952979" y="1390832"/>
            <a:ext cx="8535509" cy="463045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8A907"/>
              </a:solidFill>
              <a:effectLst/>
              <a:uLnTx/>
              <a:uFillTx/>
              <a:latin typeface="Arial"/>
              <a:ea typeface="+mj-ea"/>
              <a:cs typeface="+mj-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1050" b="0" i="1" u="none" strike="noStrike" kern="0" cap="none" spc="0" normalizeH="0" baseline="0" noProof="0" dirty="0">
              <a:ln>
                <a:noFill/>
              </a:ln>
              <a:solidFill>
                <a:srgbClr val="F8A907"/>
              </a:solidFill>
              <a:effectLst/>
              <a:uLnTx/>
              <a:uFillTx/>
              <a:latin typeface="Arial"/>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nvPr>
        </p:nvGraphicFramePr>
        <p:xfrm>
          <a:off x="1793280" y="836713"/>
          <a:ext cx="8605440" cy="5783653"/>
        </p:xfrm>
        <a:graphic>
          <a:graphicData uri="http://schemas.openxmlformats.org/drawingml/2006/table">
            <a:tbl>
              <a:tblPr firstRow="1" bandRow="1">
                <a:tableStyleId>{5C22544A-7EE6-4342-B048-85BDC9FD1C3A}</a:tableStyleId>
              </a:tblPr>
              <a:tblGrid>
                <a:gridCol w="3120465">
                  <a:extLst>
                    <a:ext uri="{9D8B030D-6E8A-4147-A177-3AD203B41FA5}">
                      <a16:colId xmlns:a16="http://schemas.microsoft.com/office/drawing/2014/main" val="2486981157"/>
                    </a:ext>
                  </a:extLst>
                </a:gridCol>
                <a:gridCol w="2761673">
                  <a:extLst>
                    <a:ext uri="{9D8B030D-6E8A-4147-A177-3AD203B41FA5}">
                      <a16:colId xmlns:a16="http://schemas.microsoft.com/office/drawing/2014/main" val="151208889"/>
                    </a:ext>
                  </a:extLst>
                </a:gridCol>
                <a:gridCol w="2723302">
                  <a:extLst>
                    <a:ext uri="{9D8B030D-6E8A-4147-A177-3AD203B41FA5}">
                      <a16:colId xmlns:a16="http://schemas.microsoft.com/office/drawing/2014/main" val="765445107"/>
                    </a:ext>
                  </a:extLst>
                </a:gridCol>
              </a:tblGrid>
              <a:tr h="333704">
                <a:tc>
                  <a:txBody>
                    <a:bodyPr/>
                    <a:lstStyle/>
                    <a:p>
                      <a:endParaRPr lang="en-GB" sz="1400" dirty="0"/>
                    </a:p>
                  </a:txBody>
                  <a:tcPr/>
                </a:tc>
                <a:tc>
                  <a:txBody>
                    <a:bodyPr/>
                    <a:lstStyle/>
                    <a:p>
                      <a:r>
                        <a:rPr lang="en-GB" sz="1400" dirty="0"/>
                        <a:t>NUMBER OF TOPICS</a:t>
                      </a:r>
                    </a:p>
                  </a:txBody>
                  <a:tcPr/>
                </a:tc>
                <a:tc>
                  <a:txBody>
                    <a:bodyPr/>
                    <a:lstStyle/>
                    <a:p>
                      <a:r>
                        <a:rPr lang="en-GB" sz="1400" dirty="0"/>
                        <a:t>ESTIMATED BUDGET (EUR M)</a:t>
                      </a:r>
                    </a:p>
                  </a:txBody>
                  <a:tcPr/>
                </a:tc>
                <a:extLst>
                  <a:ext uri="{0D108BD9-81ED-4DB2-BD59-A6C34878D82A}">
                    <a16:rowId xmlns:a16="http://schemas.microsoft.com/office/drawing/2014/main" val="361289268"/>
                  </a:ext>
                </a:extLst>
              </a:tr>
              <a:tr h="417129">
                <a:tc>
                  <a:txBody>
                    <a:bodyPr/>
                    <a:lstStyle/>
                    <a:p>
                      <a:r>
                        <a:rPr lang="en-US" sz="1200" b="0" kern="1200" dirty="0" smtClean="0">
                          <a:solidFill>
                            <a:srgbClr val="0F5494"/>
                          </a:solidFill>
                          <a:latin typeface="+mn-lt"/>
                          <a:ea typeface="+mn-ea"/>
                          <a:cs typeface="+mn-cs"/>
                          <a:sym typeface="Wingdings" panose="05000000000000000000" pitchFamily="2" charset="2"/>
                        </a:rPr>
                        <a:t>Ultra-low power processors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marL="0" algn="ctr" defTabSz="914400" rtl="0" eaLnBrk="1" latinLnBrk="0" hangingPunct="1"/>
                      <a:r>
                        <a:rPr lang="en-GB" sz="2000" b="0" kern="1200" dirty="0" smtClean="0">
                          <a:solidFill>
                            <a:srgbClr val="0F5494"/>
                          </a:solidFill>
                          <a:latin typeface="+mn-lt"/>
                          <a:ea typeface="+mn-ea"/>
                          <a:cs typeface="+mn-cs"/>
                        </a:rPr>
                        <a:t>3 (incl. 1 CSA)</a:t>
                      </a:r>
                      <a:endParaRPr lang="en-GB" sz="2000" b="0" kern="1200" dirty="0">
                        <a:solidFill>
                          <a:srgbClr val="0F5494"/>
                        </a:solidFill>
                        <a:latin typeface="+mn-lt"/>
                        <a:ea typeface="+mn-ea"/>
                        <a:cs typeface="+mn-cs"/>
                      </a:endParaRPr>
                    </a:p>
                  </a:txBody>
                  <a:tcPr/>
                </a:tc>
                <a:tc>
                  <a:txBody>
                    <a:bodyPr/>
                    <a:lstStyle/>
                    <a:p>
                      <a:pPr marL="0" algn="ctr" defTabSz="914400" rtl="0" eaLnBrk="1" latinLnBrk="0" hangingPunct="1"/>
                      <a:r>
                        <a:rPr lang="en-GB" sz="2000" b="0" kern="1200" dirty="0" smtClean="0">
                          <a:solidFill>
                            <a:srgbClr val="0F5494"/>
                          </a:solidFill>
                          <a:latin typeface="+mn-lt"/>
                          <a:ea typeface="+mn-ea"/>
                          <a:cs typeface="+mn-cs"/>
                        </a:rPr>
                        <a:t>50</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866486018"/>
                  </a:ext>
                </a:extLst>
              </a:tr>
              <a:tr h="433315">
                <a:tc>
                  <a:txBody>
                    <a:bodyPr/>
                    <a:lstStyle/>
                    <a:p>
                      <a:r>
                        <a:rPr lang="en-US" sz="1200" b="0" kern="1200" dirty="0" smtClean="0">
                          <a:solidFill>
                            <a:srgbClr val="0F5494"/>
                          </a:solidFill>
                          <a:latin typeface="+mn-lt"/>
                          <a:ea typeface="+mn-ea"/>
                          <a:cs typeface="+mn-cs"/>
                          <a:sym typeface="Wingdings" panose="05000000000000000000" pitchFamily="2" charset="2"/>
                        </a:rPr>
                        <a:t>European Innovation Leadership in Electronics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2</a:t>
                      </a:r>
                      <a:r>
                        <a:rPr lang="en-GB" sz="2000" b="0" kern="1200" baseline="0" dirty="0" smtClean="0">
                          <a:solidFill>
                            <a:srgbClr val="0F5494"/>
                          </a:solidFill>
                          <a:latin typeface="+mn-lt"/>
                          <a:ea typeface="+mn-ea"/>
                          <a:cs typeface="+mn-cs"/>
                        </a:rPr>
                        <a:t> (incl. 1 CSA)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38</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217252052"/>
                  </a:ext>
                </a:extLst>
              </a:tr>
              <a:tr h="433315">
                <a:tc>
                  <a:txBody>
                    <a:bodyPr/>
                    <a:lstStyle/>
                    <a:p>
                      <a:r>
                        <a:rPr lang="en-US" sz="1200" b="0" kern="1200" dirty="0" smtClean="0">
                          <a:solidFill>
                            <a:srgbClr val="0F5494"/>
                          </a:solidFill>
                          <a:latin typeface="+mn-lt"/>
                          <a:ea typeface="+mn-ea"/>
                          <a:cs typeface="+mn-cs"/>
                          <a:sym typeface="Wingdings" panose="05000000000000000000" pitchFamily="2" charset="2"/>
                        </a:rPr>
                        <a:t>European Innovation Leadership in Photonics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3</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113</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194305321"/>
                  </a:ext>
                </a:extLst>
              </a:tr>
              <a:tr h="433315">
                <a:tc>
                  <a:txBody>
                    <a:bodyPr/>
                    <a:lstStyle/>
                    <a:p>
                      <a:pPr marL="0" algn="l" defTabSz="914400" rtl="0" eaLnBrk="1" latinLnBrk="0" hangingPunct="1"/>
                      <a:r>
                        <a:rPr lang="en-US" sz="1200" b="0" kern="1200" dirty="0" smtClean="0">
                          <a:solidFill>
                            <a:srgbClr val="0F5494"/>
                          </a:solidFill>
                          <a:latin typeface="+mn-lt"/>
                          <a:ea typeface="+mn-ea"/>
                          <a:cs typeface="+mn-cs"/>
                          <a:sym typeface="Wingdings" panose="05000000000000000000" pitchFamily="2" charset="2"/>
                        </a:rPr>
                        <a:t>6G and foundational connectivity technologies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3 (incl. 1 CSA)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29</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357879924"/>
                  </a:ext>
                </a:extLst>
              </a:tr>
              <a:tr h="375540">
                <a:tc>
                  <a:txBody>
                    <a:bodyPr/>
                    <a:lstStyle/>
                    <a:p>
                      <a:pPr marL="0" algn="l" defTabSz="914400" rtl="0" eaLnBrk="1" latinLnBrk="0" hangingPunct="1"/>
                      <a:r>
                        <a:rPr lang="en-US" sz="1200" b="0" kern="1200" dirty="0" smtClean="0">
                          <a:solidFill>
                            <a:srgbClr val="0F5494"/>
                          </a:solidFill>
                          <a:latin typeface="+mn-lt"/>
                          <a:ea typeface="+mn-ea"/>
                          <a:cs typeface="+mn-cs"/>
                          <a:sym typeface="Wingdings" panose="05000000000000000000" pitchFamily="2" charset="2"/>
                        </a:rPr>
                        <a:t>Innovation in AI, Data and Robotics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3</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68</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3050829676"/>
                  </a:ext>
                </a:extLst>
              </a:tr>
              <a:tr h="433814">
                <a:tc>
                  <a:txBody>
                    <a:bodyPr/>
                    <a:lstStyle/>
                    <a:p>
                      <a:pPr marL="0" algn="l" defTabSz="914400" rtl="0" eaLnBrk="1" latinLnBrk="0" hangingPunct="1"/>
                      <a:r>
                        <a:rPr lang="en-US" sz="1200" b="0" kern="1200" dirty="0" smtClean="0">
                          <a:solidFill>
                            <a:srgbClr val="0F5494"/>
                          </a:solidFill>
                          <a:latin typeface="+mn-lt"/>
                          <a:ea typeface="+mn-ea"/>
                          <a:cs typeface="+mn-cs"/>
                          <a:sym typeface="Wingdings" panose="05000000000000000000" pitchFamily="2" charset="2"/>
                        </a:rPr>
                        <a:t>Tomorrow’s deployable Robots: efficient, robust, safe, adaptive and trusted</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4</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120,5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572074939"/>
                  </a:ext>
                </a:extLst>
              </a:tr>
              <a:tr h="433315">
                <a:tc>
                  <a:txBody>
                    <a:bodyPr/>
                    <a:lstStyle/>
                    <a:p>
                      <a:pPr marL="0" algn="l" defTabSz="914400" rtl="0" eaLnBrk="1" latinLnBrk="0" hangingPunct="1"/>
                      <a:r>
                        <a:rPr lang="en-US" sz="1200" b="0" kern="1200" dirty="0" smtClean="0">
                          <a:solidFill>
                            <a:srgbClr val="0F5494"/>
                          </a:solidFill>
                          <a:latin typeface="+mn-lt"/>
                          <a:ea typeface="+mn-ea"/>
                          <a:cs typeface="+mn-cs"/>
                          <a:sym typeface="Wingdings" panose="05000000000000000000" pitchFamily="2" charset="2"/>
                        </a:rPr>
                        <a:t>European leadership in Emerging Enabling Technologies</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4 (incl. 1 CSA)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59,5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3126926343"/>
                  </a:ext>
                </a:extLst>
              </a:tr>
              <a:tr h="51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0F5494"/>
                          </a:solidFill>
                          <a:latin typeface="+mn-lt"/>
                          <a:ea typeface="+mn-ea"/>
                          <a:cs typeface="+mn-cs"/>
                          <a:sym typeface="Wingdings" panose="05000000000000000000" pitchFamily="2" charset="2"/>
                        </a:rPr>
                        <a:t>Flagship on Quantum Technologies: a Paradigm Shift</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17 (incl. 1 CSA + 6 SGAs in OA)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228,5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974449383"/>
                  </a:ext>
                </a:extLst>
              </a:tr>
              <a:tr h="375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0F5494"/>
                          </a:solidFill>
                          <a:latin typeface="+mn-lt"/>
                          <a:ea typeface="+mn-ea"/>
                          <a:cs typeface="+mn-cs"/>
                          <a:sym typeface="Wingdings" panose="05000000000000000000" pitchFamily="2" charset="2"/>
                        </a:rPr>
                        <a:t>Graphene: Europe in the lead</a:t>
                      </a:r>
                      <a:endParaRPr lang="en-GB"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5 (incl. 1 CSA)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43,5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139986014"/>
                  </a:ext>
                </a:extLst>
              </a:tr>
              <a:tr h="1068844">
                <a:tc>
                  <a:txBody>
                    <a:bodyPr/>
                    <a:lstStyle/>
                    <a:p>
                      <a:r>
                        <a:rPr lang="en-GB" sz="1200" b="0" dirty="0">
                          <a:solidFill>
                            <a:srgbClr val="0F5494"/>
                          </a:solidFill>
                          <a:sym typeface="Wingdings" panose="05000000000000000000" pitchFamily="2" charset="2"/>
                        </a:rPr>
                        <a:t>TOTAL</a:t>
                      </a:r>
                      <a:r>
                        <a:rPr lang="en-GB" sz="1200" b="0" baseline="0" dirty="0">
                          <a:solidFill>
                            <a:srgbClr val="0F5494"/>
                          </a:solidFill>
                          <a:sym typeface="Wingdings" panose="05000000000000000000" pitchFamily="2" charset="2"/>
                        </a:rPr>
                        <a:t> estimated </a:t>
                      </a:r>
                      <a:r>
                        <a:rPr lang="en-GB" sz="1200" b="0" dirty="0">
                          <a:solidFill>
                            <a:srgbClr val="0F5494"/>
                          </a:solidFill>
                        </a:rPr>
                        <a:t>budget </a:t>
                      </a:r>
                      <a:r>
                        <a:rPr lang="en-GB" sz="1200" b="0" dirty="0" smtClean="0">
                          <a:solidFill>
                            <a:srgbClr val="0F5494"/>
                          </a:solidFill>
                        </a:rPr>
                        <a:t>WP </a:t>
                      </a:r>
                      <a:r>
                        <a:rPr lang="en-GB" sz="1200" b="0" dirty="0">
                          <a:solidFill>
                            <a:srgbClr val="0F5494"/>
                          </a:solidFill>
                        </a:rPr>
                        <a:t>2021-2022</a:t>
                      </a:r>
                    </a:p>
                    <a:p>
                      <a:endParaRPr lang="en-GB" sz="1200" b="0" dirty="0" smtClean="0">
                        <a:solidFill>
                          <a:srgbClr val="0F5494"/>
                        </a:solidFill>
                        <a:sym typeface="Wingdings" panose="05000000000000000000" pitchFamily="2" charset="2"/>
                      </a:endParaRPr>
                    </a:p>
                    <a:p>
                      <a:endParaRPr lang="en-GB" sz="1200" b="0" dirty="0" smtClean="0">
                        <a:solidFill>
                          <a:srgbClr val="0F5494"/>
                        </a:solidFill>
                        <a:sym typeface="Wingdings" panose="05000000000000000000" pitchFamily="2" charset="2"/>
                      </a:endParaRPr>
                    </a:p>
                  </a:txBody>
                  <a:tcPr/>
                </a:tc>
                <a:tc>
                  <a:txBody>
                    <a:bodyPr/>
                    <a:lstStyle/>
                    <a:p>
                      <a:pPr algn="ctr"/>
                      <a:r>
                        <a:rPr lang="en-GB" sz="1600" b="0" kern="1200" dirty="0" smtClean="0">
                          <a:solidFill>
                            <a:srgbClr val="FF0000"/>
                          </a:solidFill>
                          <a:latin typeface="+mn-lt"/>
                          <a:ea typeface="+mn-ea"/>
                          <a:cs typeface="+mn-cs"/>
                        </a:rPr>
                        <a:t>44</a:t>
                      </a:r>
                      <a:endParaRPr lang="en-GB" sz="1600" b="0" kern="1200" dirty="0">
                        <a:solidFill>
                          <a:srgbClr val="FF0000"/>
                        </a:solidFill>
                        <a:latin typeface="+mn-lt"/>
                        <a:ea typeface="+mn-ea"/>
                        <a:cs typeface="+mn-cs"/>
                      </a:endParaRPr>
                    </a:p>
                    <a:p>
                      <a:pPr algn="ctr"/>
                      <a:endParaRPr lang="en-GB" sz="1600" b="0" kern="1200" dirty="0">
                        <a:solidFill>
                          <a:srgbClr val="FF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rgbClr val="FF0000"/>
                          </a:solidFill>
                          <a:latin typeface="+mn-lt"/>
                          <a:ea typeface="+mn-ea"/>
                          <a:cs typeface="+mn-cs"/>
                        </a:rPr>
                        <a:t>750</a:t>
                      </a:r>
                      <a:endParaRPr lang="en-GB" sz="1600" b="0" kern="1200" dirty="0">
                        <a:solidFill>
                          <a:srgbClr val="FF0000"/>
                        </a:solidFill>
                        <a:latin typeface="+mn-lt"/>
                        <a:ea typeface="+mn-ea"/>
                        <a:cs typeface="+mn-cs"/>
                      </a:endParaRPr>
                    </a:p>
                    <a:p>
                      <a:pPr algn="ct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767669913"/>
                  </a:ext>
                </a:extLst>
              </a:tr>
            </a:tbl>
          </a:graphicData>
        </a:graphic>
      </p:graphicFrame>
      <p:sp>
        <p:nvSpPr>
          <p:cNvPr id="6" name="TextBox 5"/>
          <p:cNvSpPr txBox="1"/>
          <p:nvPr/>
        </p:nvSpPr>
        <p:spPr>
          <a:xfrm>
            <a:off x="1703513" y="6290474"/>
            <a:ext cx="6315062"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sym typeface="Wingdings" panose="05000000000000000000" pitchFamily="2" charset="2"/>
              </a:rPr>
              <a:t>KDT JU: 460 MEUR, SNS JU: 243 MEUR</a:t>
            </a:r>
            <a:endPar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400" b="0" i="0" u="none" strike="noStrike" kern="1200" cap="none" spc="0" normalizeH="0" baseline="0" noProof="0" dirty="0" err="1">
              <a:ln>
                <a:noFill/>
              </a:ln>
              <a:solidFill>
                <a:srgbClr val="0F5494"/>
              </a:solidFill>
              <a:effectLst/>
              <a:uLnTx/>
              <a:uFillTx/>
              <a:latin typeface="Verdana" pitchFamily="34" charset="0"/>
              <a:ea typeface="+mn-ea"/>
              <a:cs typeface="+mn-cs"/>
            </a:endParaRPr>
          </a:p>
        </p:txBody>
      </p:sp>
    </p:spTree>
    <p:extLst>
      <p:ext uri="{BB962C8B-B14F-4D97-AF65-F5344CB8AC3E}">
        <p14:creationId xmlns:p14="http://schemas.microsoft.com/office/powerpoint/2010/main" val="30280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9" y="72170"/>
            <a:ext cx="12071161" cy="410882"/>
          </a:xfrm>
          <a:prstGeom prst="rect">
            <a:avLst/>
          </a:prstGeom>
        </p:spPr>
        <p:txBody>
          <a:bodyPr wrap="square">
            <a:spAutoFit/>
          </a:bodyPr>
          <a:lstStyle/>
          <a:p>
            <a:pPr algn="just">
              <a:lnSpc>
                <a:spcPct val="115000"/>
              </a:lnSpc>
              <a:spcBef>
                <a:spcPts val="1000"/>
              </a:spcBef>
              <a:spcAft>
                <a:spcPts val="1000"/>
              </a:spcAft>
            </a:pPr>
            <a:r>
              <a:rPr lang="fr-BE" b="1" dirty="0">
                <a:solidFill>
                  <a:srgbClr val="0070C0"/>
                </a:solidFill>
                <a:latin typeface="Times New Roman" panose="02020603050405020304" pitchFamily="18" charset="0"/>
                <a:ea typeface="Times New Roman" panose="02020603050405020304" pitchFamily="18" charset="0"/>
              </a:rPr>
              <a:t>Call - Digital and </a:t>
            </a:r>
            <a:r>
              <a:rPr lang="fr-BE" b="1" dirty="0" err="1">
                <a:solidFill>
                  <a:srgbClr val="0070C0"/>
                </a:solidFill>
                <a:latin typeface="Times New Roman" panose="02020603050405020304" pitchFamily="18" charset="0"/>
                <a:ea typeface="Times New Roman" panose="02020603050405020304" pitchFamily="18" charset="0"/>
              </a:rPr>
              <a:t>emerging</a:t>
            </a:r>
            <a:r>
              <a:rPr lang="fr-BE" b="1" dirty="0">
                <a:solidFill>
                  <a:srgbClr val="0070C0"/>
                </a:solidFill>
                <a:latin typeface="Times New Roman" panose="02020603050405020304" pitchFamily="18" charset="0"/>
                <a:ea typeface="Times New Roman" panose="02020603050405020304" pitchFamily="18" charset="0"/>
              </a:rPr>
              <a:t> technologies for </a:t>
            </a:r>
            <a:r>
              <a:rPr lang="fr-BE" b="1" dirty="0" err="1">
                <a:solidFill>
                  <a:srgbClr val="0070C0"/>
                </a:solidFill>
                <a:latin typeface="Times New Roman" panose="02020603050405020304" pitchFamily="18" charset="0"/>
                <a:ea typeface="Times New Roman" panose="02020603050405020304" pitchFamily="18" charset="0"/>
              </a:rPr>
              <a:t>competitiveness</a:t>
            </a:r>
            <a:r>
              <a:rPr lang="fr-BE" b="1" dirty="0">
                <a:solidFill>
                  <a:srgbClr val="0070C0"/>
                </a:solidFill>
                <a:latin typeface="Times New Roman" panose="02020603050405020304" pitchFamily="18" charset="0"/>
                <a:ea typeface="Times New Roman" panose="02020603050405020304" pitchFamily="18" charset="0"/>
              </a:rPr>
              <a:t> and fit for the green deal</a:t>
            </a:r>
            <a:endParaRPr lang="en-IE" b="1"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4449" y="488461"/>
            <a:ext cx="12134307" cy="857671"/>
          </a:xfrm>
          <a:prstGeom prst="rect">
            <a:avLst/>
          </a:prstGeom>
        </p:spPr>
        <p:txBody>
          <a:bodyPr wrap="square">
            <a:spAutoFit/>
          </a:bodyPr>
          <a:lstStyle/>
          <a:p>
            <a:pPr>
              <a:lnSpc>
                <a:spcPct val="115000"/>
              </a:lnSpc>
              <a:spcAft>
                <a:spcPts val="1000"/>
              </a:spcAft>
            </a:pPr>
            <a:r>
              <a:rPr lang="en-GB" b="1" i="1" dirty="0" smtClean="0">
                <a:solidFill>
                  <a:srgbClr val="0070C0"/>
                </a:solidFill>
                <a:latin typeface="Times New Roman" panose="02020603050405020304" pitchFamily="18" charset="0"/>
                <a:ea typeface="Times New Roman" panose="02020603050405020304" pitchFamily="18" charset="0"/>
              </a:rPr>
              <a:t>HORIZON-CL4-2021-DIGITAL-EMERGING-02</a:t>
            </a:r>
          </a:p>
          <a:p>
            <a:pPr>
              <a:lnSpc>
                <a:spcPct val="115000"/>
              </a:lnSpc>
              <a:spcAft>
                <a:spcPts val="1000"/>
              </a:spcAft>
            </a:pPr>
            <a:r>
              <a:rPr lang="en-GB" b="1" i="1" dirty="0">
                <a:solidFill>
                  <a:srgbClr val="FF0000"/>
                </a:solidFill>
                <a:latin typeface="Times New Roman" panose="02020603050405020304" pitchFamily="18" charset="0"/>
                <a:ea typeface="Times New Roman" panose="02020603050405020304" pitchFamily="18" charset="0"/>
              </a:rPr>
              <a:t>                                                                                                                                                                                        </a:t>
            </a:r>
            <a:r>
              <a:rPr lang="en-GB" b="1" i="1" dirty="0" smtClean="0">
                <a:solidFill>
                  <a:srgbClr val="FF0000"/>
                </a:solidFill>
                <a:latin typeface="Times New Roman" panose="02020603050405020304" pitchFamily="18" charset="0"/>
                <a:ea typeface="Times New Roman" panose="02020603050405020304" pitchFamily="18" charset="0"/>
              </a:rPr>
              <a:t>51 MEur</a:t>
            </a:r>
            <a:endParaRPr lang="en-IE" b="1" i="1"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4449" y="975019"/>
            <a:ext cx="4929619" cy="320280"/>
          </a:xfrm>
          <a:prstGeom prst="rect">
            <a:avLst/>
          </a:prstGeom>
        </p:spPr>
        <p:txBody>
          <a:bodyPr wrap="square">
            <a:spAutoFit/>
          </a:bodyPr>
          <a:lstStyle/>
          <a:p>
            <a:pPr>
              <a:lnSpc>
                <a:spcPct val="115000"/>
              </a:lnSpc>
              <a:spcAft>
                <a:spcPts val="1000"/>
              </a:spcAft>
            </a:pPr>
            <a:r>
              <a:rPr lang="en-GB" sz="1400" b="1" i="1" dirty="0" smtClean="0">
                <a:solidFill>
                  <a:srgbClr val="0070C0"/>
                </a:solidFill>
                <a:latin typeface="Times New Roman" panose="02020603050405020304" pitchFamily="18" charset="0"/>
                <a:ea typeface="Times New Roman" panose="02020603050405020304" pitchFamily="18" charset="0"/>
              </a:rPr>
              <a:t>HORIZON-CL4-2021-DIGITAL-EMERGING-02</a:t>
            </a:r>
            <a:endParaRPr lang="en-IE" sz="1400" b="1" i="1" dirty="0">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4449" y="1437154"/>
            <a:ext cx="3707233" cy="276999"/>
          </a:xfrm>
          <a:prstGeom prst="rect">
            <a:avLst/>
          </a:prstGeom>
        </p:spPr>
        <p:txBody>
          <a:bodyPr wrap="none">
            <a:spAutoFit/>
          </a:bodyPr>
          <a:lstStyle/>
          <a:p>
            <a:r>
              <a:rPr lang="en-GB" sz="1200" b="1" u="sng" dirty="0" smtClean="0">
                <a:latin typeface="Times New Roman" panose="02020603050405020304" pitchFamily="18" charset="0"/>
                <a:ea typeface="Times New Roman" panose="02020603050405020304" pitchFamily="18" charset="0"/>
              </a:rPr>
              <a:t>Flagship on Quantum Technologies: a Paradigm Shift</a:t>
            </a:r>
            <a:endParaRPr lang="en-IE" sz="1200" b="1" u="sng" dirty="0">
              <a:latin typeface="Times New Roman" panose="02020603050405020304" pitchFamily="18" charset="0"/>
              <a:ea typeface="Times New Roman" panose="02020603050405020304" pitchFamily="18" charset="0"/>
            </a:endParaRPr>
          </a:p>
        </p:txBody>
      </p:sp>
      <p:sp>
        <p:nvSpPr>
          <p:cNvPr id="7" name="Rectangle 6"/>
          <p:cNvSpPr/>
          <p:nvPr/>
        </p:nvSpPr>
        <p:spPr>
          <a:xfrm>
            <a:off x="1" y="1682823"/>
            <a:ext cx="5389007" cy="2169825"/>
          </a:xfrm>
          <a:prstGeom prst="rect">
            <a:avLst/>
          </a:prstGeom>
        </p:spPr>
        <p:txBody>
          <a:bodyPr wrap="square">
            <a:spAutoFit/>
          </a:bodyPr>
          <a:lstStyle/>
          <a:p>
            <a:r>
              <a:rPr lang="en-GB" sz="1300" dirty="0">
                <a:latin typeface="Times New Roman" panose="02020603050405020304" pitchFamily="18" charset="0"/>
                <a:ea typeface="Times New Roman" panose="02020603050405020304" pitchFamily="18" charset="0"/>
              </a:rPr>
              <a:t>-15: Framework Partnership Agreement for developing the first large-scale quantum computers (FPA)</a:t>
            </a:r>
          </a:p>
          <a:p>
            <a:r>
              <a:rPr lang="en-GB" sz="1300" dirty="0">
                <a:latin typeface="Times New Roman" panose="02020603050405020304" pitchFamily="18" charset="0"/>
                <a:ea typeface="Times New Roman" panose="02020603050405020304" pitchFamily="18" charset="0"/>
              </a:rPr>
              <a:t>-16: Basic Science for Quantum Technologies (RIA)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-17: Framework Partnership Agreement for developing large scale quantum simulation platform technologies (FPA)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-19: Framework Partnership Agreements in Quantum Communications (FPA)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-20: Quantum sensing technologies for market uptake (IA)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-22: Framework Partnership Agreements for open testing and experimentation and for pilot production capabilities for quantum technologies (FPA)</a:t>
            </a:r>
            <a:endParaRPr lang="en-IE" sz="1300" dirty="0">
              <a:latin typeface="Times New Roman" panose="02020603050405020304" pitchFamily="18" charset="0"/>
              <a:ea typeface="Times New Roman" panose="02020603050405020304" pitchFamily="18" charset="0"/>
            </a:endParaRPr>
          </a:p>
          <a:p>
            <a:endParaRPr lang="en-IE" sz="1300" dirty="0">
              <a:latin typeface="Times New Roman" panose="02020603050405020304" pitchFamily="18" charset="0"/>
              <a:ea typeface="Times New Roman" panose="02020603050405020304" pitchFamily="18" charset="0"/>
            </a:endParaRPr>
          </a:p>
        </p:txBody>
      </p:sp>
      <p:sp>
        <p:nvSpPr>
          <p:cNvPr id="9" name="Rectangle 8"/>
          <p:cNvSpPr/>
          <p:nvPr/>
        </p:nvSpPr>
        <p:spPr>
          <a:xfrm>
            <a:off x="31048" y="4006777"/>
            <a:ext cx="12043311" cy="340093"/>
          </a:xfrm>
          <a:prstGeom prst="rect">
            <a:avLst/>
          </a:prstGeom>
        </p:spPr>
        <p:txBody>
          <a:bodyPr wrap="square">
            <a:spAutoFit/>
          </a:bodyPr>
          <a:lstStyle/>
          <a:p>
            <a:pPr>
              <a:lnSpc>
                <a:spcPct val="115000"/>
              </a:lnSpc>
              <a:spcAft>
                <a:spcPts val="1000"/>
              </a:spcAft>
            </a:pPr>
            <a:r>
              <a:rPr lang="en-IE" sz="1400" b="1" i="1" dirty="0" smtClean="0">
                <a:solidFill>
                  <a:srgbClr val="0070C0"/>
                </a:solidFill>
                <a:latin typeface="Times New Roman" panose="02020603050405020304" pitchFamily="18" charset="0"/>
                <a:ea typeface="Times New Roman" panose="02020603050405020304" pitchFamily="18" charset="0"/>
              </a:rPr>
              <a:t>HORIZON-CL4-QUANTUM-XX-SGAs                                                                                                                                                                       </a:t>
            </a:r>
            <a:r>
              <a:rPr lang="en-GB" sz="1400" b="1" i="1" dirty="0" smtClean="0">
                <a:solidFill>
                  <a:srgbClr val="FF0000"/>
                </a:solidFill>
                <a:latin typeface="Times New Roman" panose="02020603050405020304" pitchFamily="18" charset="0"/>
                <a:ea typeface="Times New Roman" panose="02020603050405020304" pitchFamily="18" charset="0"/>
              </a:rPr>
              <a:t>143,60 MEur</a:t>
            </a:r>
            <a:r>
              <a:rPr lang="en-IE" sz="1400" b="1" i="1" dirty="0" smtClean="0">
                <a:solidFill>
                  <a:srgbClr val="0070C0"/>
                </a:solidFill>
                <a:latin typeface="Times New Roman" panose="02020603050405020304" pitchFamily="18" charset="0"/>
                <a:ea typeface="Times New Roman" panose="02020603050405020304" pitchFamily="18" charset="0"/>
              </a:rPr>
              <a:t>                                                                                                                                                                                                                                                                                                                     </a:t>
            </a:r>
            <a:endParaRPr lang="en-IE" sz="1400" b="1" i="1" dirty="0">
              <a:solidFill>
                <a:srgbClr val="0070C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29784" y="4397703"/>
            <a:ext cx="4765215" cy="276999"/>
          </a:xfrm>
          <a:prstGeom prst="rect">
            <a:avLst/>
          </a:prstGeom>
        </p:spPr>
        <p:txBody>
          <a:bodyPr wrap="none">
            <a:spAutoFit/>
          </a:bodyPr>
          <a:lstStyle/>
          <a:p>
            <a:r>
              <a:rPr lang="en-GB" sz="1200" b="1" u="sng" dirty="0" smtClean="0">
                <a:latin typeface="Times New Roman" panose="02020603050405020304" pitchFamily="18" charset="0"/>
                <a:ea typeface="Times New Roman" panose="02020603050405020304" pitchFamily="18" charset="0"/>
              </a:rPr>
              <a:t>(Other Actions) Flagship on Quantum Technologies: a Paradigm Shift</a:t>
            </a:r>
            <a:endParaRPr lang="en-IE" sz="1200" b="1" u="sng" dirty="0">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75678199"/>
              </p:ext>
            </p:extLst>
          </p:nvPr>
        </p:nvGraphicFramePr>
        <p:xfrm>
          <a:off x="5432195" y="1241293"/>
          <a:ext cx="6624517" cy="2709534"/>
        </p:xfrm>
        <a:graphic>
          <a:graphicData uri="http://schemas.openxmlformats.org/drawingml/2006/table">
            <a:tbl>
              <a:tblPr firstRow="1" firstCol="1" bandRow="1">
                <a:tableStyleId>{5C22544A-7EE6-4342-B048-85BDC9FD1C3A}</a:tableStyleId>
              </a:tblPr>
              <a:tblGrid>
                <a:gridCol w="387023">
                  <a:extLst>
                    <a:ext uri="{9D8B030D-6E8A-4147-A177-3AD203B41FA5}">
                      <a16:colId xmlns:a16="http://schemas.microsoft.com/office/drawing/2014/main" val="3044448157"/>
                    </a:ext>
                  </a:extLst>
                </a:gridCol>
                <a:gridCol w="463211">
                  <a:extLst>
                    <a:ext uri="{9D8B030D-6E8A-4147-A177-3AD203B41FA5}">
                      <a16:colId xmlns:a16="http://schemas.microsoft.com/office/drawing/2014/main" val="3977309363"/>
                    </a:ext>
                  </a:extLst>
                </a:gridCol>
                <a:gridCol w="1146151">
                  <a:extLst>
                    <a:ext uri="{9D8B030D-6E8A-4147-A177-3AD203B41FA5}">
                      <a16:colId xmlns:a16="http://schemas.microsoft.com/office/drawing/2014/main" val="2722463010"/>
                    </a:ext>
                  </a:extLst>
                </a:gridCol>
                <a:gridCol w="1495366">
                  <a:extLst>
                    <a:ext uri="{9D8B030D-6E8A-4147-A177-3AD203B41FA5}">
                      <a16:colId xmlns:a16="http://schemas.microsoft.com/office/drawing/2014/main" val="2475178981"/>
                    </a:ext>
                  </a:extLst>
                </a:gridCol>
                <a:gridCol w="1347252">
                  <a:extLst>
                    <a:ext uri="{9D8B030D-6E8A-4147-A177-3AD203B41FA5}">
                      <a16:colId xmlns:a16="http://schemas.microsoft.com/office/drawing/2014/main" val="2031997604"/>
                    </a:ext>
                  </a:extLst>
                </a:gridCol>
                <a:gridCol w="1785514">
                  <a:extLst>
                    <a:ext uri="{9D8B030D-6E8A-4147-A177-3AD203B41FA5}">
                      <a16:colId xmlns:a16="http://schemas.microsoft.com/office/drawing/2014/main" val="821516003"/>
                    </a:ext>
                  </a:extLst>
                </a:gridCol>
              </a:tblGrid>
              <a:tr h="210039">
                <a:tc>
                  <a:txBody>
                    <a:bodyPr/>
                    <a:lstStyle/>
                    <a:p>
                      <a:pPr algn="l">
                        <a:lnSpc>
                          <a:spcPct val="107000"/>
                        </a:lnSpc>
                        <a:spcAft>
                          <a:spcPts val="0"/>
                        </a:spcAft>
                      </a:pPr>
                      <a:r>
                        <a:rPr lang="en-IE" sz="9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ToA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a:effectLst/>
                        </a:rPr>
                        <a:t>Budget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a:effectLst/>
                        </a:rPr>
                        <a:t>EU contribution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smtClean="0">
                          <a:effectLst/>
                        </a:rPr>
                        <a:t>No </a:t>
                      </a:r>
                      <a:r>
                        <a:rPr lang="en-US" sz="1200" dirty="0">
                          <a:effectLst/>
                        </a:rPr>
                        <a:t>of projects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Call period</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252614"/>
                  </a:ext>
                </a:extLst>
              </a:tr>
              <a:tr h="331160">
                <a:tc>
                  <a:txBody>
                    <a:bodyPr/>
                    <a:lstStyle/>
                    <a:p>
                      <a:pPr algn="l">
                        <a:lnSpc>
                          <a:spcPct val="107000"/>
                        </a:lnSpc>
                        <a:spcAft>
                          <a:spcPts val="0"/>
                        </a:spcAft>
                      </a:pPr>
                      <a:r>
                        <a:rPr lang="en-GB" sz="900">
                          <a:effectLst/>
                        </a:rPr>
                        <a:t>-10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RIA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dirty="0">
                          <a:effectLst/>
                        </a:rPr>
                        <a:t>5-7</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3574032"/>
                  </a:ext>
                </a:extLst>
              </a:tr>
              <a:tr h="331160">
                <a:tc>
                  <a:txBody>
                    <a:bodyPr/>
                    <a:lstStyle/>
                    <a:p>
                      <a:pPr algn="l">
                        <a:lnSpc>
                          <a:spcPct val="107000"/>
                        </a:lnSpc>
                        <a:spcAft>
                          <a:spcPts val="0"/>
                        </a:spcAft>
                      </a:pPr>
                      <a:r>
                        <a:rPr lang="en-GB" sz="900">
                          <a:effectLst/>
                        </a:rPr>
                        <a:t>-15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FPA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295744"/>
                  </a:ext>
                </a:extLst>
              </a:tr>
              <a:tr h="331160">
                <a:tc>
                  <a:txBody>
                    <a:bodyPr/>
                    <a:lstStyle/>
                    <a:p>
                      <a:pPr algn="l">
                        <a:lnSpc>
                          <a:spcPct val="107000"/>
                        </a:lnSpc>
                        <a:spcAft>
                          <a:spcPts val="0"/>
                        </a:spcAft>
                      </a:pPr>
                      <a:r>
                        <a:rPr lang="en-GB" sz="9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RIA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333626"/>
                  </a:ext>
                </a:extLst>
              </a:tr>
              <a:tr h="331160">
                <a:tc>
                  <a:txBody>
                    <a:bodyPr/>
                    <a:lstStyle/>
                    <a:p>
                      <a:pPr algn="l">
                        <a:lnSpc>
                          <a:spcPct val="107000"/>
                        </a:lnSpc>
                        <a:spcAft>
                          <a:spcPts val="0"/>
                        </a:spcAft>
                      </a:pPr>
                      <a:r>
                        <a:rPr lang="en-GB" sz="900">
                          <a:effectLst/>
                        </a:rPr>
                        <a:t>-17</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FPA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223797"/>
                  </a:ext>
                </a:extLst>
              </a:tr>
              <a:tr h="331160">
                <a:tc>
                  <a:txBody>
                    <a:bodyPr/>
                    <a:lstStyle/>
                    <a:p>
                      <a:pPr algn="l">
                        <a:lnSpc>
                          <a:spcPct val="107000"/>
                        </a:lnSpc>
                        <a:spcAft>
                          <a:spcPts val="0"/>
                        </a:spcAft>
                      </a:pPr>
                      <a:r>
                        <a:rPr lang="en-GB" sz="900">
                          <a:effectLst/>
                        </a:rPr>
                        <a:t>-19</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000">
                          <a:effectLst/>
                        </a:rPr>
                        <a:t>FPA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615116"/>
                  </a:ext>
                </a:extLst>
              </a:tr>
              <a:tr h="331160">
                <a:tc>
                  <a:txBody>
                    <a:bodyPr/>
                    <a:lstStyle/>
                    <a:p>
                      <a:pPr algn="l">
                        <a:lnSpc>
                          <a:spcPct val="107000"/>
                        </a:lnSpc>
                        <a:spcAft>
                          <a:spcPts val="0"/>
                        </a:spcAft>
                      </a:pPr>
                      <a:r>
                        <a:rPr lang="en-GB" sz="900">
                          <a:effectLst/>
                        </a:rPr>
                        <a:t>-20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IA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7-10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dirty="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8068602"/>
                  </a:ext>
                </a:extLst>
              </a:tr>
              <a:tr h="331160">
                <a:tc>
                  <a:txBody>
                    <a:bodyPr/>
                    <a:lstStyle/>
                    <a:p>
                      <a:pPr algn="l">
                        <a:lnSpc>
                          <a:spcPct val="107000"/>
                        </a:lnSpc>
                        <a:spcAft>
                          <a:spcPts val="0"/>
                        </a:spcAft>
                      </a:pPr>
                      <a:r>
                        <a:rPr lang="en-GB" sz="900">
                          <a:effectLst/>
                        </a:rPr>
                        <a:t>-22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000">
                          <a:effectLst/>
                        </a:rPr>
                        <a:t>FPA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dirty="0">
                          <a:effectLst/>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200" smtClean="0">
                          <a:effectLst/>
                        </a:rPr>
                        <a:t>2-Nov </a:t>
                      </a:r>
                      <a:r>
                        <a:rPr lang="en-IE" sz="1200" dirty="0">
                          <a:effectLst/>
                        </a:rPr>
                        <a:t>to 27 Jan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065605"/>
                  </a:ext>
                </a:extLst>
              </a:tr>
            </a:tbl>
          </a:graphicData>
        </a:graphic>
      </p:graphicFrame>
      <p:sp>
        <p:nvSpPr>
          <p:cNvPr id="12" name="Rectangle 11"/>
          <p:cNvSpPr/>
          <p:nvPr/>
        </p:nvSpPr>
        <p:spPr>
          <a:xfrm>
            <a:off x="0" y="4681335"/>
            <a:ext cx="5389008" cy="2292935"/>
          </a:xfrm>
          <a:prstGeom prst="rect">
            <a:avLst/>
          </a:prstGeom>
        </p:spPr>
        <p:txBody>
          <a:bodyPr wrap="square">
            <a:spAutoFit/>
          </a:bodyPr>
          <a:lstStyle/>
          <a:p>
            <a:r>
              <a:rPr lang="en-GB" sz="1300" dirty="0">
                <a:latin typeface="Times New Roman" panose="02020603050405020304" pitchFamily="18" charset="0"/>
                <a:ea typeface="Times New Roman" panose="02020603050405020304" pitchFamily="18" charset="0"/>
              </a:rPr>
              <a:t>-01-SGA - Developing the first large-scale quantum computers (SGA)</a:t>
            </a:r>
          </a:p>
          <a:p>
            <a:r>
              <a:rPr lang="en-GB" sz="1300" dirty="0">
                <a:latin typeface="Times New Roman" panose="02020603050405020304" pitchFamily="18" charset="0"/>
                <a:ea typeface="Times New Roman" panose="02020603050405020304" pitchFamily="18" charset="0"/>
              </a:rPr>
              <a:t>-02-SGA - Developing large scale quantum simulation platform technologies (SGA)</a:t>
            </a:r>
          </a:p>
          <a:p>
            <a:r>
              <a:rPr lang="en-GB" sz="1300" dirty="0">
                <a:latin typeface="Times New Roman" panose="02020603050405020304" pitchFamily="18" charset="0"/>
                <a:ea typeface="Times New Roman" panose="02020603050405020304" pitchFamily="18" charset="0"/>
              </a:rPr>
              <a:t>-03-SGA - Building the Quantum Internet (SGA)</a:t>
            </a:r>
          </a:p>
          <a:p>
            <a:r>
              <a:rPr lang="en-GB" sz="1300" dirty="0">
                <a:latin typeface="Times New Roman" panose="02020603050405020304" pitchFamily="18" charset="0"/>
                <a:ea typeface="Times New Roman" panose="02020603050405020304" pitchFamily="18" charset="0"/>
              </a:rPr>
              <a:t>-04-SGA - Quantum encryption and future quantum network technologies (SGA)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-05-SGA - Supporting open testing and experimentation for quantum technologies in Europe (SGA)</a:t>
            </a:r>
            <a:endParaRPr lang="en-IE" sz="1300" dirty="0">
              <a:latin typeface="Times New Roman" panose="02020603050405020304" pitchFamily="18" charset="0"/>
              <a:ea typeface="Times New Roman" panose="02020603050405020304" pitchFamily="18" charset="0"/>
            </a:endParaRPr>
          </a:p>
          <a:p>
            <a:r>
              <a:rPr lang="en-GB" sz="1300" dirty="0">
                <a:latin typeface="Times New Roman" panose="02020603050405020304" pitchFamily="18" charset="0"/>
                <a:ea typeface="Times New Roman" panose="02020603050405020304" pitchFamily="18" charset="0"/>
              </a:rPr>
              <a:t>-06-SGA - Supporting experimental production capabilities for quantum technologies in Europe (SGA)</a:t>
            </a:r>
            <a:endParaRPr lang="en-IE" sz="1300" dirty="0">
              <a:latin typeface="Times New Roman" panose="02020603050405020304" pitchFamily="18" charset="0"/>
              <a:ea typeface="Times New Roman" panose="02020603050405020304" pitchFamily="18" charset="0"/>
            </a:endParaRPr>
          </a:p>
          <a:p>
            <a:endParaRPr lang="en-IE" sz="1300" dirty="0">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5008752"/>
              </p:ext>
            </p:extLst>
          </p:nvPr>
        </p:nvGraphicFramePr>
        <p:xfrm>
          <a:off x="5389008" y="4287113"/>
          <a:ext cx="6635339" cy="2604389"/>
        </p:xfrm>
        <a:graphic>
          <a:graphicData uri="http://schemas.openxmlformats.org/drawingml/2006/table">
            <a:tbl>
              <a:tblPr firstRow="1" firstCol="1" bandRow="1">
                <a:tableStyleId>{5C22544A-7EE6-4342-B048-85BDC9FD1C3A}</a:tableStyleId>
              </a:tblPr>
              <a:tblGrid>
                <a:gridCol w="521304">
                  <a:extLst>
                    <a:ext uri="{9D8B030D-6E8A-4147-A177-3AD203B41FA5}">
                      <a16:colId xmlns:a16="http://schemas.microsoft.com/office/drawing/2014/main" val="1451663668"/>
                    </a:ext>
                  </a:extLst>
                </a:gridCol>
                <a:gridCol w="432988">
                  <a:extLst>
                    <a:ext uri="{9D8B030D-6E8A-4147-A177-3AD203B41FA5}">
                      <a16:colId xmlns:a16="http://schemas.microsoft.com/office/drawing/2014/main" val="2416562725"/>
                    </a:ext>
                  </a:extLst>
                </a:gridCol>
                <a:gridCol w="1111901">
                  <a:extLst>
                    <a:ext uri="{9D8B030D-6E8A-4147-A177-3AD203B41FA5}">
                      <a16:colId xmlns:a16="http://schemas.microsoft.com/office/drawing/2014/main" val="1723114693"/>
                    </a:ext>
                  </a:extLst>
                </a:gridCol>
                <a:gridCol w="1667068">
                  <a:extLst>
                    <a:ext uri="{9D8B030D-6E8A-4147-A177-3AD203B41FA5}">
                      <a16:colId xmlns:a16="http://schemas.microsoft.com/office/drawing/2014/main" val="3369201539"/>
                    </a:ext>
                  </a:extLst>
                </a:gridCol>
                <a:gridCol w="1222464">
                  <a:extLst>
                    <a:ext uri="{9D8B030D-6E8A-4147-A177-3AD203B41FA5}">
                      <a16:colId xmlns:a16="http://schemas.microsoft.com/office/drawing/2014/main" val="2819485733"/>
                    </a:ext>
                  </a:extLst>
                </a:gridCol>
                <a:gridCol w="1679614">
                  <a:extLst>
                    <a:ext uri="{9D8B030D-6E8A-4147-A177-3AD203B41FA5}">
                      <a16:colId xmlns:a16="http://schemas.microsoft.com/office/drawing/2014/main" val="466541153"/>
                    </a:ext>
                  </a:extLst>
                </a:gridCol>
              </a:tblGrid>
              <a:tr h="255905">
                <a:tc>
                  <a:txBody>
                    <a:bodyPr/>
                    <a:lstStyle/>
                    <a:p>
                      <a:pPr algn="ctr">
                        <a:lnSpc>
                          <a:spcPct val="107000"/>
                        </a:lnSpc>
                        <a:spcAft>
                          <a:spcPts val="0"/>
                        </a:spcAft>
                      </a:pPr>
                      <a:r>
                        <a:rPr lang="en-IE" sz="9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ToA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Budget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dirty="0">
                          <a:effectLst/>
                        </a:rPr>
                        <a:t>EU contribution (ME)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No of projects</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Call period</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324611"/>
                  </a:ext>
                </a:extLst>
              </a:tr>
              <a:tr h="255905">
                <a:tc>
                  <a:txBody>
                    <a:bodyPr/>
                    <a:lstStyle/>
                    <a:p>
                      <a:pPr algn="ctr">
                        <a:lnSpc>
                          <a:spcPct val="107000"/>
                        </a:lnSpc>
                        <a:spcAft>
                          <a:spcPts val="0"/>
                        </a:spcAft>
                      </a:pPr>
                      <a:r>
                        <a:rPr lang="en-IE" sz="900">
                          <a:effectLst/>
                        </a:rPr>
                        <a:t>-01-SGA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40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18-20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2nd/3rd quarter of 2022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0378676"/>
                  </a:ext>
                </a:extLst>
              </a:tr>
              <a:tr h="255905">
                <a:tc>
                  <a:txBody>
                    <a:bodyPr/>
                    <a:lstStyle/>
                    <a:p>
                      <a:pPr algn="ctr">
                        <a:lnSpc>
                          <a:spcPct val="107000"/>
                        </a:lnSpc>
                        <a:spcAft>
                          <a:spcPts val="0"/>
                        </a:spcAft>
                      </a:pPr>
                      <a:r>
                        <a:rPr lang="en-IE" sz="900">
                          <a:effectLst/>
                        </a:rPr>
                        <a:t>-02-SGA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16.6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16.6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2nd/3rd quarter of 2022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820516"/>
                  </a:ext>
                </a:extLst>
              </a:tr>
              <a:tr h="255905">
                <a:tc>
                  <a:txBody>
                    <a:bodyPr/>
                    <a:lstStyle/>
                    <a:p>
                      <a:pPr algn="ctr">
                        <a:lnSpc>
                          <a:spcPct val="107000"/>
                        </a:lnSpc>
                        <a:spcAft>
                          <a:spcPts val="0"/>
                        </a:spcAft>
                      </a:pPr>
                      <a:r>
                        <a:rPr lang="en-IE" sz="900">
                          <a:effectLst/>
                        </a:rPr>
                        <a:t>-03-SGA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24</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24</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2nd/3rd quarter of 2022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060773"/>
                  </a:ext>
                </a:extLst>
              </a:tr>
              <a:tr h="255905">
                <a:tc>
                  <a:txBody>
                    <a:bodyPr/>
                    <a:lstStyle/>
                    <a:p>
                      <a:pPr algn="ctr">
                        <a:lnSpc>
                          <a:spcPct val="107000"/>
                        </a:lnSpc>
                        <a:spcAft>
                          <a:spcPts val="0"/>
                        </a:spcAft>
                      </a:pPr>
                      <a:r>
                        <a:rPr lang="en-IE" sz="900">
                          <a:effectLst/>
                        </a:rPr>
                        <a:t>-04-SGA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25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2nd/3rd quarter of 2022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4589175"/>
                  </a:ext>
                </a:extLst>
              </a:tr>
              <a:tr h="255905">
                <a:tc>
                  <a:txBody>
                    <a:bodyPr/>
                    <a:lstStyle/>
                    <a:p>
                      <a:pPr algn="ctr">
                        <a:lnSpc>
                          <a:spcPct val="107000"/>
                        </a:lnSpc>
                        <a:spcAft>
                          <a:spcPts val="0"/>
                        </a:spcAft>
                      </a:pPr>
                      <a:r>
                        <a:rPr lang="en-IE" sz="900">
                          <a:effectLst/>
                        </a:rPr>
                        <a:t>-05-SGA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19</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19</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2nd/3rd quarter of 2022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177318"/>
                  </a:ext>
                </a:extLst>
              </a:tr>
              <a:tr h="255905">
                <a:tc>
                  <a:txBody>
                    <a:bodyPr/>
                    <a:lstStyle/>
                    <a:p>
                      <a:pPr algn="ctr">
                        <a:lnSpc>
                          <a:spcPct val="107000"/>
                        </a:lnSpc>
                        <a:spcAft>
                          <a:spcPts val="0"/>
                        </a:spcAft>
                      </a:pPr>
                      <a:r>
                        <a:rPr lang="en-IE" sz="900">
                          <a:effectLst/>
                        </a:rPr>
                        <a:t>-06-SGA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000">
                          <a:effectLst/>
                        </a:rPr>
                        <a:t>SGA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19</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19</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200">
                          <a:effectLst/>
                        </a:rPr>
                        <a:t>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rPr>
                        <a:t>2nd/3rd quarter of 2022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666788"/>
                  </a:ext>
                </a:extLst>
              </a:tr>
            </a:tbl>
          </a:graphicData>
        </a:graphic>
      </p:graphicFrame>
    </p:spTree>
    <p:extLst>
      <p:ext uri="{BB962C8B-B14F-4D97-AF65-F5344CB8AC3E}">
        <p14:creationId xmlns:p14="http://schemas.microsoft.com/office/powerpoint/2010/main" val="292199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9" y="72170"/>
            <a:ext cx="12071161" cy="41088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Digital and </a:t>
            </a:r>
            <a:r>
              <a:rPr kumimoji="0" lang="fr-BE" sz="1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emerging</a:t>
            </a: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technologies for </a:t>
            </a:r>
            <a:r>
              <a:rPr kumimoji="0" lang="fr-BE" sz="1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competitiveness</a:t>
            </a: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and fit for the green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deal 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4449" y="488461"/>
            <a:ext cx="12134307" cy="85767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HORIZON-CL4-2022-DIGITAL-EMERGING-01</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GB" b="1" i="1" dirty="0" smtClean="0">
                <a:solidFill>
                  <a:srgbClr val="FF0000"/>
                </a:solidFill>
                <a:latin typeface="Times New Roman" panose="02020603050405020304" pitchFamily="18" charset="0"/>
                <a:ea typeface="Times New Roman" panose="02020603050405020304" pitchFamily="18" charset="0"/>
              </a:rPr>
              <a:t>116,5</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MEur</a:t>
            </a:r>
            <a:endParaRPr kumimoji="0" lang="en-IE"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14449" y="1526911"/>
            <a:ext cx="4929619" cy="32028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4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HORIZON-CL4-2022-DIGITAL-EMERGING-01</a:t>
            </a:r>
            <a:endParaRPr kumimoji="0" lang="en-IE" sz="1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4449" y="1805083"/>
            <a:ext cx="199214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Ultra-low power processors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14449" y="2018279"/>
            <a:ext cx="51049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-26: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Open source for cloud-based services (RIA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4449" y="2249059"/>
            <a:ext cx="33082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European Innovation Leadership in Electronics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14449" y="2478186"/>
            <a:ext cx="609600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38: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International cooperation in semiconductors (CSA)</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14449" y="2694796"/>
            <a:ext cx="321479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European Innovation Leadership in Photonics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14449" y="2908584"/>
            <a:ext cx="609600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03: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Advanced multi-sensing systems (Photonics Partnership) (RIA)</a:t>
            </a: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14449" y="3154686"/>
            <a:ext cx="322075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6G and foundational connectivity technologies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16"/>
          <p:cNvSpPr/>
          <p:nvPr/>
        </p:nvSpPr>
        <p:spPr>
          <a:xfrm>
            <a:off x="-14449" y="3368406"/>
            <a:ext cx="4605748" cy="6924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-30: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European Enabling technologies for Beyond 5G/6G RAN disaggregated architectures (RIA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-39</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Ultra low energy and secure networks (RIA)</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2" name="Rectangle 21"/>
          <p:cNvSpPr/>
          <p:nvPr/>
        </p:nvSpPr>
        <p:spPr>
          <a:xfrm>
            <a:off x="-14449" y="4030834"/>
            <a:ext cx="392408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European leadership in Emerging Enabling Technologies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3" name="Rectangle 22"/>
          <p:cNvSpPr/>
          <p:nvPr/>
        </p:nvSpPr>
        <p:spPr>
          <a:xfrm>
            <a:off x="-14449" y="4335326"/>
            <a:ext cx="60960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-35: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Advanced </a:t>
            </a:r>
            <a:r>
              <a:rPr kumimoji="0" lang="en-US" sz="1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characterisation</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methodologies to assess and predict the health and environmental risks of nanomaterials (RIA)</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8" name="Table 27"/>
          <p:cNvGraphicFramePr>
            <a:graphicFrameLocks noGrp="1"/>
          </p:cNvGraphicFramePr>
          <p:nvPr>
            <p:extLst>
              <p:ext uri="{D42A27DB-BD31-4B8C-83A1-F6EECF244321}">
                <p14:modId xmlns:p14="http://schemas.microsoft.com/office/powerpoint/2010/main" val="3110432700"/>
              </p:ext>
            </p:extLst>
          </p:nvPr>
        </p:nvGraphicFramePr>
        <p:xfrm>
          <a:off x="5903641" y="2140054"/>
          <a:ext cx="6131431" cy="2588229"/>
        </p:xfrm>
        <a:graphic>
          <a:graphicData uri="http://schemas.openxmlformats.org/drawingml/2006/table">
            <a:tbl>
              <a:tblPr firstRow="1" firstCol="1" bandRow="1">
                <a:tableStyleId>{5C22544A-7EE6-4342-B048-85BDC9FD1C3A}</a:tableStyleId>
              </a:tblPr>
              <a:tblGrid>
                <a:gridCol w="454079">
                  <a:extLst>
                    <a:ext uri="{9D8B030D-6E8A-4147-A177-3AD203B41FA5}">
                      <a16:colId xmlns:a16="http://schemas.microsoft.com/office/drawing/2014/main" val="2710033311"/>
                    </a:ext>
                  </a:extLst>
                </a:gridCol>
                <a:gridCol w="521502">
                  <a:extLst>
                    <a:ext uri="{9D8B030D-6E8A-4147-A177-3AD203B41FA5}">
                      <a16:colId xmlns:a16="http://schemas.microsoft.com/office/drawing/2014/main" val="4185240311"/>
                    </a:ext>
                  </a:extLst>
                </a:gridCol>
                <a:gridCol w="974892">
                  <a:extLst>
                    <a:ext uri="{9D8B030D-6E8A-4147-A177-3AD203B41FA5}">
                      <a16:colId xmlns:a16="http://schemas.microsoft.com/office/drawing/2014/main" val="2821390408"/>
                    </a:ext>
                  </a:extLst>
                </a:gridCol>
                <a:gridCol w="1537674">
                  <a:extLst>
                    <a:ext uri="{9D8B030D-6E8A-4147-A177-3AD203B41FA5}">
                      <a16:colId xmlns:a16="http://schemas.microsoft.com/office/drawing/2014/main" val="3173924986"/>
                    </a:ext>
                  </a:extLst>
                </a:gridCol>
                <a:gridCol w="1072587">
                  <a:extLst>
                    <a:ext uri="{9D8B030D-6E8A-4147-A177-3AD203B41FA5}">
                      <a16:colId xmlns:a16="http://schemas.microsoft.com/office/drawing/2014/main" val="2652628418"/>
                    </a:ext>
                  </a:extLst>
                </a:gridCol>
                <a:gridCol w="1570697">
                  <a:extLst>
                    <a:ext uri="{9D8B030D-6E8A-4147-A177-3AD203B41FA5}">
                      <a16:colId xmlns:a16="http://schemas.microsoft.com/office/drawing/2014/main" val="739524219"/>
                    </a:ext>
                  </a:extLst>
                </a:gridCol>
              </a:tblGrid>
              <a:tr h="175555">
                <a:tc>
                  <a:txBody>
                    <a:bodyPr/>
                    <a:lstStyle/>
                    <a:p>
                      <a:pPr algn="l">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ToA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Budget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EU contribution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No of projects</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Call period</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2259141757"/>
                  </a:ext>
                </a:extLst>
              </a:tr>
              <a:tr h="243961">
                <a:tc>
                  <a:txBody>
                    <a:bodyPr/>
                    <a:lstStyle/>
                    <a:p>
                      <a:pPr algn="l">
                        <a:lnSpc>
                          <a:spcPct val="107000"/>
                        </a:lnSpc>
                        <a:spcAft>
                          <a:spcPts val="0"/>
                        </a:spcAft>
                      </a:pPr>
                      <a:r>
                        <a:rPr lang="en-IE" sz="1050" dirty="0" smtClean="0">
                          <a:effectLst/>
                        </a:rPr>
                        <a:t>-26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a:effectLst/>
                        </a:rPr>
                        <a:t>RIA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4-6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657376367"/>
                  </a:ext>
                </a:extLst>
              </a:tr>
              <a:tr h="243961">
                <a:tc>
                  <a:txBody>
                    <a:bodyPr/>
                    <a:lstStyle/>
                    <a:p>
                      <a:pPr algn="l">
                        <a:lnSpc>
                          <a:spcPct val="107000"/>
                        </a:lnSpc>
                        <a:spcAft>
                          <a:spcPts val="0"/>
                        </a:spcAft>
                      </a:pPr>
                      <a:r>
                        <a:rPr lang="en-IE" sz="1050" dirty="0" smtClean="0">
                          <a:effectLst/>
                        </a:rPr>
                        <a:t>-38</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a:effectLst/>
                        </a:rPr>
                        <a:t>CSA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481136783"/>
                  </a:ext>
                </a:extLst>
              </a:tr>
              <a:tr h="272413">
                <a:tc>
                  <a:txBody>
                    <a:bodyPr/>
                    <a:lstStyle/>
                    <a:p>
                      <a:pPr algn="l">
                        <a:lnSpc>
                          <a:spcPct val="107000"/>
                        </a:lnSpc>
                        <a:spcAft>
                          <a:spcPts val="0"/>
                        </a:spcAft>
                      </a:pPr>
                      <a:r>
                        <a:rPr lang="en-IE" sz="1050" dirty="0" smtClean="0">
                          <a:effectLst/>
                        </a:rPr>
                        <a:t>-03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a:effectLst/>
                        </a:rPr>
                        <a:t>RIA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48</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714554317"/>
                  </a:ext>
                </a:extLst>
              </a:tr>
              <a:tr h="243961">
                <a:tc>
                  <a:txBody>
                    <a:bodyPr/>
                    <a:lstStyle/>
                    <a:p>
                      <a:pPr algn="l">
                        <a:lnSpc>
                          <a:spcPct val="107000"/>
                        </a:lnSpc>
                        <a:spcAft>
                          <a:spcPts val="0"/>
                        </a:spcAft>
                      </a:pPr>
                      <a:r>
                        <a:rPr lang="en-IE" sz="1050" dirty="0" smtClean="0">
                          <a:effectLst/>
                        </a:rPr>
                        <a:t>-30</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rPr>
                        <a:t>RIA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3137463443"/>
                  </a:ext>
                </a:extLst>
              </a:tr>
              <a:tr h="435452">
                <a:tc>
                  <a:txBody>
                    <a:bodyPr/>
                    <a:lstStyle/>
                    <a:p>
                      <a:pPr algn="l">
                        <a:lnSpc>
                          <a:spcPct val="107000"/>
                        </a:lnSpc>
                        <a:spcAft>
                          <a:spcPts val="0"/>
                        </a:spcAft>
                      </a:pPr>
                      <a:r>
                        <a:rPr lang="en-IE" sz="1050" dirty="0" smtClean="0">
                          <a:effectLst/>
                        </a:rPr>
                        <a:t>-39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a:effectLst/>
                        </a:rPr>
                        <a:t>RIA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522933006"/>
                  </a:ext>
                </a:extLst>
              </a:tr>
              <a:tr h="243961">
                <a:tc>
                  <a:txBody>
                    <a:bodyPr/>
                    <a:lstStyle/>
                    <a:p>
                      <a:pPr algn="l">
                        <a:lnSpc>
                          <a:spcPct val="107000"/>
                        </a:lnSpc>
                        <a:spcAft>
                          <a:spcPts val="0"/>
                        </a:spcAft>
                      </a:pPr>
                      <a:r>
                        <a:rPr lang="en-IE" sz="1050" dirty="0" smtClean="0">
                          <a:effectLst/>
                        </a:rPr>
                        <a:t>-35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a:effectLst/>
                        </a:rPr>
                        <a:t>RIA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17.5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2-3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21-Dec2021 to 05 Apr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2801265907"/>
                  </a:ext>
                </a:extLst>
              </a:tr>
            </a:tbl>
          </a:graphicData>
        </a:graphic>
      </p:graphicFrame>
    </p:spTree>
    <p:extLst>
      <p:ext uri="{BB962C8B-B14F-4D97-AF65-F5344CB8AC3E}">
        <p14:creationId xmlns:p14="http://schemas.microsoft.com/office/powerpoint/2010/main" val="232244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9" y="72170"/>
            <a:ext cx="12071161" cy="41088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Digital and </a:t>
            </a:r>
            <a:r>
              <a:rPr kumimoji="0" lang="fr-BE" sz="1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emerging</a:t>
            </a: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technologies for </a:t>
            </a:r>
            <a:r>
              <a:rPr kumimoji="0" lang="fr-BE" sz="1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competitiveness</a:t>
            </a: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and fit for the green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deal 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4449" y="488461"/>
            <a:ext cx="12134307" cy="85767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HORIZON-CL4-2022-DIGITAL-EMERGING-02</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GB" b="1" i="1" dirty="0" smtClean="0">
                <a:solidFill>
                  <a:srgbClr val="FF0000"/>
                </a:solidFill>
                <a:latin typeface="Times New Roman" panose="02020603050405020304" pitchFamily="18" charset="0"/>
                <a:ea typeface="Times New Roman" panose="02020603050405020304" pitchFamily="18" charset="0"/>
              </a:rPr>
              <a:t>127</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MEur</a:t>
            </a:r>
            <a:endParaRPr kumimoji="0" lang="en-IE"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14449" y="1851552"/>
            <a:ext cx="4929619" cy="32028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4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HORIZON-CL4-2022-DIGITAL-EMERGING-02</a:t>
            </a:r>
            <a:endParaRPr kumimoji="0" lang="en-IE" sz="1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0" y="4163487"/>
            <a:ext cx="214077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Graphene: Europe in the lead</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0" y="4425258"/>
            <a:ext cx="5749740" cy="14927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-17: </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New generation of advanced electronic and photonic 2D materials-based devices, systems and sensors (RIA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-18: 2D materials-based devices and systems for energy storage and/or harvesting (RIA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-19: 2D materials-based devices and systems for biomedical applications (RIA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 2D-material-based composites, coatings and foams (IA</a:t>
            </a:r>
            <a:r>
              <a:rPr kumimoji="0" lang="en-US"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-22: Supporting the coordination of the Graphene Flagship projects (CSA)</a:t>
            </a:r>
            <a:r>
              <a:rPr kumimoji="0" lang="en-GB"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IE"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8" name="Table 27"/>
          <p:cNvGraphicFramePr>
            <a:graphicFrameLocks noGrp="1"/>
          </p:cNvGraphicFramePr>
          <p:nvPr>
            <p:extLst>
              <p:ext uri="{D42A27DB-BD31-4B8C-83A1-F6EECF244321}">
                <p14:modId xmlns:p14="http://schemas.microsoft.com/office/powerpoint/2010/main" val="3626084157"/>
              </p:ext>
            </p:extLst>
          </p:nvPr>
        </p:nvGraphicFramePr>
        <p:xfrm>
          <a:off x="5925281" y="2195845"/>
          <a:ext cx="6131431" cy="3327019"/>
        </p:xfrm>
        <a:graphic>
          <a:graphicData uri="http://schemas.openxmlformats.org/drawingml/2006/table">
            <a:tbl>
              <a:tblPr firstRow="1" firstCol="1" bandRow="1">
                <a:tableStyleId>{5C22544A-7EE6-4342-B048-85BDC9FD1C3A}</a:tableStyleId>
              </a:tblPr>
              <a:tblGrid>
                <a:gridCol w="454079">
                  <a:extLst>
                    <a:ext uri="{9D8B030D-6E8A-4147-A177-3AD203B41FA5}">
                      <a16:colId xmlns:a16="http://schemas.microsoft.com/office/drawing/2014/main" val="2710033311"/>
                    </a:ext>
                  </a:extLst>
                </a:gridCol>
                <a:gridCol w="521502">
                  <a:extLst>
                    <a:ext uri="{9D8B030D-6E8A-4147-A177-3AD203B41FA5}">
                      <a16:colId xmlns:a16="http://schemas.microsoft.com/office/drawing/2014/main" val="4185240311"/>
                    </a:ext>
                  </a:extLst>
                </a:gridCol>
                <a:gridCol w="974892">
                  <a:extLst>
                    <a:ext uri="{9D8B030D-6E8A-4147-A177-3AD203B41FA5}">
                      <a16:colId xmlns:a16="http://schemas.microsoft.com/office/drawing/2014/main" val="2821390408"/>
                    </a:ext>
                  </a:extLst>
                </a:gridCol>
                <a:gridCol w="1537674">
                  <a:extLst>
                    <a:ext uri="{9D8B030D-6E8A-4147-A177-3AD203B41FA5}">
                      <a16:colId xmlns:a16="http://schemas.microsoft.com/office/drawing/2014/main" val="3173924986"/>
                    </a:ext>
                  </a:extLst>
                </a:gridCol>
                <a:gridCol w="1072587">
                  <a:extLst>
                    <a:ext uri="{9D8B030D-6E8A-4147-A177-3AD203B41FA5}">
                      <a16:colId xmlns:a16="http://schemas.microsoft.com/office/drawing/2014/main" val="2652628418"/>
                    </a:ext>
                  </a:extLst>
                </a:gridCol>
                <a:gridCol w="1570697">
                  <a:extLst>
                    <a:ext uri="{9D8B030D-6E8A-4147-A177-3AD203B41FA5}">
                      <a16:colId xmlns:a16="http://schemas.microsoft.com/office/drawing/2014/main" val="739524219"/>
                    </a:ext>
                  </a:extLst>
                </a:gridCol>
              </a:tblGrid>
              <a:tr h="175555">
                <a:tc>
                  <a:txBody>
                    <a:bodyPr/>
                    <a:lstStyle/>
                    <a:p>
                      <a:pPr algn="l">
                        <a:lnSpc>
                          <a:spcPct val="107000"/>
                        </a:lnSpc>
                        <a:spcAft>
                          <a:spcPts val="0"/>
                        </a:spcAft>
                      </a:pPr>
                      <a:r>
                        <a:rPr lang="en-IE" sz="1200">
                          <a:effectLst/>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ToA</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Budget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EU contribution (ME)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No of projects</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a:effectLst/>
                        </a:rPr>
                        <a:t>Call period</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2259141757"/>
                  </a:ext>
                </a:extLst>
              </a:tr>
              <a:tr h="243961">
                <a:tc>
                  <a:txBody>
                    <a:bodyPr/>
                    <a:lstStyle/>
                    <a:p>
                      <a:pPr algn="l">
                        <a:lnSpc>
                          <a:spcPct val="107000"/>
                        </a:lnSpc>
                        <a:spcAft>
                          <a:spcPts val="0"/>
                        </a:spcAft>
                      </a:pPr>
                      <a:r>
                        <a:rPr lang="en-IE" sz="1050" dirty="0" smtClean="0">
                          <a:effectLst/>
                        </a:rPr>
                        <a:t>-05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rPr>
                        <a:t>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19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16-Jun 2022 to 16 Nov 2022</a:t>
                      </a:r>
                    </a:p>
                  </a:txBody>
                  <a:tcPr marL="65379" marR="65379" marT="0" marB="0"/>
                </a:tc>
                <a:extLst>
                  <a:ext uri="{0D108BD9-81ED-4DB2-BD59-A6C34878D82A}">
                    <a16:rowId xmlns:a16="http://schemas.microsoft.com/office/drawing/2014/main" val="2999635707"/>
                  </a:ext>
                </a:extLst>
              </a:tr>
              <a:tr h="243961">
                <a:tc>
                  <a:txBody>
                    <a:bodyPr/>
                    <a:lstStyle/>
                    <a:p>
                      <a:pPr algn="l">
                        <a:lnSpc>
                          <a:spcPct val="107000"/>
                        </a:lnSpc>
                        <a:spcAft>
                          <a:spcPts val="0"/>
                        </a:spcAft>
                      </a:pPr>
                      <a:r>
                        <a:rPr lang="en-IE" sz="1050" dirty="0" smtClean="0">
                          <a:effectLst/>
                        </a:rPr>
                        <a:t>-06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smtClean="0">
                          <a:effectLst/>
                        </a:rPr>
                        <a:t>RIA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28.5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solidFill>
                            <a:schemeClr val="tx1"/>
                          </a:solidFill>
                          <a:effectLst/>
                        </a:rPr>
                        <a:t>16-Jun 2022 to 16 Nov 2022</a:t>
                      </a:r>
                      <a:endParaRPr lang="en-IE"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733523027"/>
                  </a:ext>
                </a:extLst>
              </a:tr>
              <a:tr h="243961">
                <a:tc>
                  <a:txBody>
                    <a:bodyPr/>
                    <a:lstStyle/>
                    <a:p>
                      <a:pPr algn="l">
                        <a:lnSpc>
                          <a:spcPct val="107000"/>
                        </a:lnSpc>
                        <a:spcAft>
                          <a:spcPts val="0"/>
                        </a:spcAft>
                      </a:pPr>
                      <a:r>
                        <a:rPr lang="en-IE" sz="1050" dirty="0" smtClean="0">
                          <a:effectLst/>
                        </a:rPr>
                        <a:t>-07</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l">
                        <a:lnSpc>
                          <a:spcPct val="107000"/>
                        </a:lnSpc>
                        <a:spcAft>
                          <a:spcPts val="0"/>
                        </a:spcAft>
                      </a:pPr>
                      <a:r>
                        <a:rPr lang="en-IE" sz="1100" dirty="0">
                          <a:effectLst/>
                        </a:rPr>
                        <a:t>IA</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algn="ctr">
                        <a:lnSpc>
                          <a:spcPct val="107000"/>
                        </a:lnSpc>
                        <a:spcAft>
                          <a:spcPts val="0"/>
                        </a:spcAft>
                      </a:pPr>
                      <a:r>
                        <a:rPr lang="en-IE" sz="12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16-Jun 2022 to 16 Nov 2022</a:t>
                      </a:r>
                    </a:p>
                  </a:txBody>
                  <a:tcPr marL="65379" marR="65379" marT="0" marB="0"/>
                </a:tc>
                <a:extLst>
                  <a:ext uri="{0D108BD9-81ED-4DB2-BD59-A6C34878D82A}">
                    <a16:rowId xmlns:a16="http://schemas.microsoft.com/office/drawing/2014/main" val="684787528"/>
                  </a:ext>
                </a:extLst>
              </a:tr>
              <a:tr h="243961">
                <a:tc>
                  <a:txBody>
                    <a:bodyPr/>
                    <a:lstStyle/>
                    <a:p>
                      <a:r>
                        <a:rPr lang="en-IE" sz="1050" dirty="0" smtClean="0"/>
                        <a:t>-17</a:t>
                      </a:r>
                      <a:endParaRPr lang="en-IE" sz="1050" dirty="0"/>
                    </a:p>
                  </a:txBody>
                  <a:tcPr marL="65379" marR="65379" marT="0" marB="0"/>
                </a:tc>
                <a:tc>
                  <a:txBody>
                    <a:bodyPr/>
                    <a:lstStyle/>
                    <a:p>
                      <a:pPr algn="ctr"/>
                      <a:r>
                        <a:rPr lang="en-IE" sz="1200" dirty="0" smtClean="0"/>
                        <a:t>RIA</a:t>
                      </a:r>
                      <a:endParaRPr lang="en-IE" sz="1200" dirty="0"/>
                    </a:p>
                  </a:txBody>
                  <a:tcPr marL="65379" marR="65379" marT="0" marB="0"/>
                </a:tc>
                <a:tc>
                  <a:txBody>
                    <a:bodyPr/>
                    <a:lstStyle/>
                    <a:p>
                      <a:pPr algn="ctr"/>
                      <a:r>
                        <a:rPr lang="en-IE" sz="1200" dirty="0" smtClean="0"/>
                        <a:t>16.5</a:t>
                      </a:r>
                      <a:endParaRPr lang="en-IE" sz="1200" dirty="0"/>
                    </a:p>
                  </a:txBody>
                  <a:tcPr marL="65379" marR="65379" marT="0" marB="0"/>
                </a:tc>
                <a:tc>
                  <a:txBody>
                    <a:bodyPr/>
                    <a:lstStyle/>
                    <a:p>
                      <a:pPr algn="ctr"/>
                      <a:r>
                        <a:rPr lang="en-IE" sz="1200" dirty="0" smtClean="0"/>
                        <a:t>16.5</a:t>
                      </a:r>
                      <a:endParaRPr lang="en-IE" sz="1200" dirty="0"/>
                    </a:p>
                  </a:txBody>
                  <a:tcPr marL="65379" marR="65379" marT="0" marB="0"/>
                </a:tc>
                <a:tc>
                  <a:txBody>
                    <a:bodyPr/>
                    <a:lstStyle/>
                    <a:p>
                      <a:pPr algn="ctr"/>
                      <a:r>
                        <a:rPr lang="en-IE" sz="1200" dirty="0" smtClean="0"/>
                        <a:t>1</a:t>
                      </a:r>
                      <a:endParaRPr lang="en-IE" sz="1200" dirty="0"/>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16-Jun 2022 to 16 Nov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657376367"/>
                  </a:ext>
                </a:extLst>
              </a:tr>
              <a:tr h="243961">
                <a:tc>
                  <a:txBody>
                    <a:bodyPr/>
                    <a:lstStyle/>
                    <a:p>
                      <a:r>
                        <a:rPr lang="en-IE" sz="1050" dirty="0" smtClean="0"/>
                        <a:t>-18</a:t>
                      </a:r>
                      <a:endParaRPr lang="en-IE" sz="1050" dirty="0"/>
                    </a:p>
                  </a:txBody>
                  <a:tcPr marL="65379" marR="65379" marT="0" marB="0"/>
                </a:tc>
                <a:tc>
                  <a:txBody>
                    <a:bodyPr/>
                    <a:lstStyle/>
                    <a:p>
                      <a:pPr algn="ctr"/>
                      <a:r>
                        <a:rPr lang="en-IE" sz="1200" dirty="0" smtClean="0"/>
                        <a:t>RIA</a:t>
                      </a:r>
                      <a:endParaRPr lang="en-IE" sz="1200" dirty="0"/>
                    </a:p>
                  </a:txBody>
                  <a:tcPr marL="65379" marR="65379" marT="0" marB="0"/>
                </a:tc>
                <a:tc>
                  <a:txBody>
                    <a:bodyPr/>
                    <a:lstStyle/>
                    <a:p>
                      <a:pPr algn="ctr"/>
                      <a:r>
                        <a:rPr lang="en-IE" sz="1200" dirty="0" smtClean="0"/>
                        <a:t>9</a:t>
                      </a:r>
                      <a:endParaRPr lang="en-IE" sz="1200" dirty="0"/>
                    </a:p>
                  </a:txBody>
                  <a:tcPr marL="65379" marR="65379" marT="0" marB="0"/>
                </a:tc>
                <a:tc>
                  <a:txBody>
                    <a:bodyPr/>
                    <a:lstStyle/>
                    <a:p>
                      <a:pPr algn="ctr"/>
                      <a:r>
                        <a:rPr lang="en-IE" sz="1200" dirty="0" smtClean="0"/>
                        <a:t>9</a:t>
                      </a:r>
                      <a:endParaRPr lang="en-IE" sz="1200" dirty="0"/>
                    </a:p>
                  </a:txBody>
                  <a:tcPr marL="65379" marR="65379" marT="0" marB="0"/>
                </a:tc>
                <a:tc>
                  <a:txBody>
                    <a:bodyPr/>
                    <a:lstStyle/>
                    <a:p>
                      <a:pPr algn="ctr"/>
                      <a:r>
                        <a:rPr lang="en-IE" sz="1200" dirty="0" smtClean="0"/>
                        <a:t>1</a:t>
                      </a:r>
                      <a:endParaRPr lang="en-IE" sz="1200" dirty="0"/>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16-Jun 2022 to 16 Nov 2022</a:t>
                      </a:r>
                    </a:p>
                  </a:txBody>
                  <a:tcPr marL="65379" marR="65379" marT="0" marB="0"/>
                </a:tc>
                <a:extLst>
                  <a:ext uri="{0D108BD9-81ED-4DB2-BD59-A6C34878D82A}">
                    <a16:rowId xmlns:a16="http://schemas.microsoft.com/office/drawing/2014/main" val="1481136783"/>
                  </a:ext>
                </a:extLst>
              </a:tr>
              <a:tr h="272413">
                <a:tc>
                  <a:txBody>
                    <a:bodyPr/>
                    <a:lstStyle/>
                    <a:p>
                      <a:r>
                        <a:rPr lang="en-IE" sz="1050" dirty="0" smtClean="0"/>
                        <a:t>-19</a:t>
                      </a:r>
                      <a:endParaRPr lang="en-IE" sz="1050" dirty="0"/>
                    </a:p>
                  </a:txBody>
                  <a:tcPr marL="65379" marR="65379" marT="0" marB="0"/>
                </a:tc>
                <a:tc>
                  <a:txBody>
                    <a:bodyPr/>
                    <a:lstStyle/>
                    <a:p>
                      <a:pPr algn="ctr"/>
                      <a:r>
                        <a:rPr lang="en-IE" sz="1200" dirty="0" smtClean="0"/>
                        <a:t>RIA</a:t>
                      </a:r>
                      <a:endParaRPr lang="en-IE" sz="1200" dirty="0"/>
                    </a:p>
                  </a:txBody>
                  <a:tcPr marL="65379" marR="65379" marT="0" marB="0"/>
                </a:tc>
                <a:tc>
                  <a:txBody>
                    <a:bodyPr/>
                    <a:lstStyle/>
                    <a:p>
                      <a:pPr algn="ctr"/>
                      <a:r>
                        <a:rPr lang="en-IE" sz="1200" dirty="0" smtClean="0"/>
                        <a:t>6</a:t>
                      </a:r>
                      <a:endParaRPr lang="en-IE" sz="1200" dirty="0"/>
                    </a:p>
                  </a:txBody>
                  <a:tcPr marL="65379" marR="65379" marT="0" marB="0"/>
                </a:tc>
                <a:tc>
                  <a:txBody>
                    <a:bodyPr/>
                    <a:lstStyle/>
                    <a:p>
                      <a:pPr algn="ctr"/>
                      <a:r>
                        <a:rPr lang="en-IE" sz="1200" dirty="0" smtClean="0"/>
                        <a:t>6</a:t>
                      </a:r>
                      <a:endParaRPr lang="en-IE" sz="1200" dirty="0"/>
                    </a:p>
                  </a:txBody>
                  <a:tcPr marL="65379" marR="65379" marT="0" marB="0"/>
                </a:tc>
                <a:tc>
                  <a:txBody>
                    <a:bodyPr/>
                    <a:lstStyle/>
                    <a:p>
                      <a:pPr algn="ctr"/>
                      <a:r>
                        <a:rPr lang="en-IE" sz="1200" dirty="0" smtClean="0"/>
                        <a:t>1</a:t>
                      </a:r>
                      <a:endParaRPr lang="en-IE" sz="1200" dirty="0"/>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16-Jun 2022 to 16 Nov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714554317"/>
                  </a:ext>
                </a:extLst>
              </a:tr>
              <a:tr h="243961">
                <a:tc>
                  <a:txBody>
                    <a:bodyPr/>
                    <a:lstStyle/>
                    <a:p>
                      <a:r>
                        <a:rPr lang="en-IE" sz="1050" dirty="0" smtClean="0"/>
                        <a:t>-20</a:t>
                      </a:r>
                      <a:endParaRPr lang="en-IE" sz="1050" dirty="0"/>
                    </a:p>
                  </a:txBody>
                  <a:tcPr marL="65379" marR="65379" marT="0" marB="0"/>
                </a:tc>
                <a:tc>
                  <a:txBody>
                    <a:bodyPr/>
                    <a:lstStyle/>
                    <a:p>
                      <a:pPr algn="ctr"/>
                      <a:r>
                        <a:rPr lang="en-IE" sz="1200" dirty="0" smtClean="0"/>
                        <a:t>IA</a:t>
                      </a:r>
                      <a:endParaRPr lang="en-IE" sz="1200" dirty="0"/>
                    </a:p>
                  </a:txBody>
                  <a:tcPr marL="65379" marR="65379" marT="0" marB="0"/>
                </a:tc>
                <a:tc>
                  <a:txBody>
                    <a:bodyPr/>
                    <a:lstStyle/>
                    <a:p>
                      <a:pPr algn="ctr"/>
                      <a:r>
                        <a:rPr lang="en-IE" sz="1200" dirty="0" smtClean="0"/>
                        <a:t>9</a:t>
                      </a:r>
                      <a:endParaRPr lang="en-IE" sz="1200" dirty="0"/>
                    </a:p>
                  </a:txBody>
                  <a:tcPr marL="65379" marR="65379" marT="0" marB="0"/>
                </a:tc>
                <a:tc>
                  <a:txBody>
                    <a:bodyPr/>
                    <a:lstStyle/>
                    <a:p>
                      <a:pPr algn="ctr"/>
                      <a:r>
                        <a:rPr lang="en-IE" sz="1200" dirty="0" smtClean="0"/>
                        <a:t>9</a:t>
                      </a:r>
                      <a:endParaRPr lang="en-IE" sz="1200" dirty="0"/>
                    </a:p>
                  </a:txBody>
                  <a:tcPr marL="65379" marR="65379" marT="0" marB="0"/>
                </a:tc>
                <a:tc>
                  <a:txBody>
                    <a:bodyPr/>
                    <a:lstStyle/>
                    <a:p>
                      <a:pPr algn="ctr"/>
                      <a:r>
                        <a:rPr lang="en-IE" sz="1200" dirty="0" smtClean="0"/>
                        <a:t>1</a:t>
                      </a:r>
                      <a:endParaRPr lang="en-IE" sz="1200" dirty="0"/>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16-Jun 2022 to 16 Nov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3137463443"/>
                  </a:ext>
                </a:extLst>
              </a:tr>
              <a:tr h="243961">
                <a:tc>
                  <a:txBody>
                    <a:bodyPr/>
                    <a:lstStyle/>
                    <a:p>
                      <a:r>
                        <a:rPr lang="en-IE" sz="1050" dirty="0" smtClean="0"/>
                        <a:t>-22</a:t>
                      </a:r>
                      <a:endParaRPr lang="en-IE" sz="1050" dirty="0"/>
                    </a:p>
                  </a:txBody>
                  <a:tcPr marL="65379" marR="65379" marT="0" marB="0"/>
                </a:tc>
                <a:tc>
                  <a:txBody>
                    <a:bodyPr/>
                    <a:lstStyle/>
                    <a:p>
                      <a:pPr algn="ctr"/>
                      <a:r>
                        <a:rPr lang="en-IE" sz="1200" dirty="0" smtClean="0"/>
                        <a:t>CSA</a:t>
                      </a:r>
                      <a:endParaRPr lang="en-IE" sz="1200" dirty="0"/>
                    </a:p>
                  </a:txBody>
                  <a:tcPr marL="65379" marR="65379" marT="0" marB="0"/>
                </a:tc>
                <a:tc>
                  <a:txBody>
                    <a:bodyPr/>
                    <a:lstStyle/>
                    <a:p>
                      <a:pPr algn="ctr"/>
                      <a:r>
                        <a:rPr lang="en-IE" sz="1200" dirty="0" smtClean="0"/>
                        <a:t>3</a:t>
                      </a:r>
                      <a:endParaRPr lang="en-IE" sz="1200" dirty="0"/>
                    </a:p>
                  </a:txBody>
                  <a:tcPr marL="65379" marR="65379" marT="0" marB="0"/>
                </a:tc>
                <a:tc>
                  <a:txBody>
                    <a:bodyPr/>
                    <a:lstStyle/>
                    <a:p>
                      <a:pPr algn="ctr"/>
                      <a:r>
                        <a:rPr lang="en-IE" sz="1200" dirty="0" smtClean="0"/>
                        <a:t>3</a:t>
                      </a:r>
                      <a:endParaRPr lang="en-IE" sz="1200" dirty="0"/>
                    </a:p>
                  </a:txBody>
                  <a:tcPr marL="65379" marR="65379" marT="0" marB="0"/>
                </a:tc>
                <a:tc>
                  <a:txBody>
                    <a:bodyPr/>
                    <a:lstStyle/>
                    <a:p>
                      <a:pPr algn="ctr"/>
                      <a:r>
                        <a:rPr lang="en-IE" sz="1200" dirty="0" smtClean="0"/>
                        <a:t>1</a:t>
                      </a:r>
                      <a:endParaRPr lang="en-IE" sz="1200" dirty="0"/>
                    </a:p>
                  </a:txBody>
                  <a:tcPr marL="65379" marR="6537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effectLst/>
                        </a:rPr>
                        <a:t>16-Jun 2022 to 16 Nov 2022</a:t>
                      </a:r>
                      <a:endParaRPr lang="en-IE"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1522933006"/>
                  </a:ext>
                </a:extLst>
              </a:tr>
            </a:tbl>
          </a:graphicData>
        </a:graphic>
      </p:graphicFrame>
      <p:sp>
        <p:nvSpPr>
          <p:cNvPr id="8" name="Rectangle 7"/>
          <p:cNvSpPr/>
          <p:nvPr/>
        </p:nvSpPr>
        <p:spPr>
          <a:xfrm>
            <a:off x="0" y="2195845"/>
            <a:ext cx="255666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Innovation in AI, Data and Robotics</a:t>
            </a:r>
            <a:endParaRPr kumimoji="0" lang="en-IE"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14449" y="2524710"/>
            <a:ext cx="572268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3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05: </a:t>
            </a:r>
            <a:r>
              <a:rPr kumimoji="0" lang="en-US"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AI, Data and Robotics for Industry </a:t>
            </a:r>
            <a:r>
              <a:rPr kumimoji="0" lang="en-US" sz="13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optimisation</a:t>
            </a:r>
            <a:r>
              <a:rPr kumimoji="0" lang="en-US"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(including production and services) (AI, Data and Robotics Partnership) (IA)</a:t>
            </a:r>
            <a:endParaRPr kumimoji="0" lang="en-IE"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4449" y="3069019"/>
            <a:ext cx="51206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Tomorrow’s deployable Robots: efficient, robust, safe, adaptive and trusted</a:t>
            </a:r>
            <a:endParaRPr kumimoji="0" lang="en-IE"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0" y="3359312"/>
            <a:ext cx="5863363" cy="6924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-06: </a:t>
            </a:r>
            <a:r>
              <a:rPr kumimoji="0" lang="en-US"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Pushing the limit of physical intelligence and performance (RIA</a:t>
            </a:r>
            <a:r>
              <a:rPr kumimoji="0" lang="en-US" sz="13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-07: Increased robotics capabilities demonstrated in key sectors (AI, Data and Robotics Partnership) (IA)</a:t>
            </a:r>
            <a:endParaRPr kumimoji="0" lang="en-IE"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0869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333399"/>
                </a:solidFill>
                <a:effectLst/>
                <a:uLnTx/>
                <a:uFillTx/>
                <a:latin typeface="Verdana" pitchFamily="34" charset="0"/>
                <a:ea typeface="+mn-ea"/>
                <a:cs typeface="+mn-cs"/>
              </a:rPr>
              <a:t>15</a:t>
            </a:r>
          </a:p>
        </p:txBody>
      </p:sp>
      <p:sp>
        <p:nvSpPr>
          <p:cNvPr id="3" name="TextBox 2"/>
          <p:cNvSpPr txBox="1"/>
          <p:nvPr/>
        </p:nvSpPr>
        <p:spPr>
          <a:xfrm>
            <a:off x="1569140" y="44625"/>
            <a:ext cx="9053723" cy="1384995"/>
          </a:xfrm>
          <a:prstGeom prst="rect">
            <a:avLst/>
          </a:prstGeom>
          <a:noFill/>
        </p:spPr>
        <p:txBody>
          <a:bodyPr wrap="square" rtlCol="0">
            <a:spAutoFit/>
          </a:body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Arial"/>
                <a:ea typeface="+mn-ea"/>
                <a:cs typeface="+mn-cs"/>
              </a:rPr>
              <a:t>Destination 6: </a:t>
            </a:r>
            <a:r>
              <a:rPr kumimoji="0" lang="en-US" sz="2800" b="1" i="0" u="none" strike="noStrike" kern="1200" cap="none" spc="0" normalizeH="0" baseline="0" noProof="0" dirty="0">
                <a:ln>
                  <a:noFill/>
                </a:ln>
                <a:solidFill>
                  <a:srgbClr val="FFC000"/>
                </a:solidFill>
                <a:effectLst/>
                <a:uLnTx/>
                <a:uFillTx/>
                <a:latin typeface="Arial"/>
                <a:ea typeface="+mn-ea"/>
                <a:cs typeface="+mn-cs"/>
              </a:rPr>
              <a:t>A human-</a:t>
            </a:r>
            <a:r>
              <a:rPr kumimoji="0" lang="en-US" sz="2800" b="1" i="0" u="none" strike="noStrike" kern="1200" cap="none" spc="0" normalizeH="0" baseline="0" noProof="0" dirty="0" err="1">
                <a:ln>
                  <a:noFill/>
                </a:ln>
                <a:solidFill>
                  <a:srgbClr val="FFC000"/>
                </a:solidFill>
                <a:effectLst/>
                <a:uLnTx/>
                <a:uFillTx/>
                <a:latin typeface="Arial"/>
                <a:ea typeface="+mn-ea"/>
                <a:cs typeface="+mn-cs"/>
              </a:rPr>
              <a:t>centred</a:t>
            </a:r>
            <a:r>
              <a:rPr kumimoji="0" lang="en-US" sz="2800" b="1" i="0" u="none" strike="noStrike" kern="1200" cap="none" spc="0" normalizeH="0" baseline="0" noProof="0" dirty="0">
                <a:ln>
                  <a:noFill/>
                </a:ln>
                <a:solidFill>
                  <a:srgbClr val="FFC000"/>
                </a:solidFill>
                <a:effectLst/>
                <a:uLnTx/>
                <a:uFillTx/>
                <a:latin typeface="Arial"/>
                <a:ea typeface="+mn-ea"/>
                <a:cs typeface="+mn-cs"/>
              </a:rPr>
              <a:t> and ethical development and industrial technologies</a:t>
            </a:r>
          </a:p>
          <a:p>
            <a:pPr marL="358775" marR="0" lvl="0" indent="-358775" algn="ctr"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4" name="Title 1"/>
          <p:cNvSpPr txBox="1">
            <a:spLocks/>
          </p:cNvSpPr>
          <p:nvPr/>
        </p:nvSpPr>
        <p:spPr>
          <a:xfrm>
            <a:off x="1952979" y="1390832"/>
            <a:ext cx="8535509" cy="463045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8A907"/>
              </a:solidFill>
              <a:effectLst/>
              <a:uLnTx/>
              <a:uFillTx/>
              <a:latin typeface="Arial"/>
              <a:ea typeface="+mj-ea"/>
              <a:cs typeface="+mj-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1050" b="0" i="1" u="none" strike="noStrike" kern="0" cap="none" spc="0" normalizeH="0" baseline="0" noProof="0" dirty="0">
              <a:ln>
                <a:noFill/>
              </a:ln>
              <a:solidFill>
                <a:srgbClr val="F8A907"/>
              </a:solidFill>
              <a:effectLst/>
              <a:uLnTx/>
              <a:uFillTx/>
              <a:latin typeface="Arial"/>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nvPr>
        </p:nvGraphicFramePr>
        <p:xfrm>
          <a:off x="1793280" y="1052736"/>
          <a:ext cx="8407176" cy="4092635"/>
        </p:xfrm>
        <a:graphic>
          <a:graphicData uri="http://schemas.openxmlformats.org/drawingml/2006/table">
            <a:tbl>
              <a:tblPr firstRow="1" bandRow="1">
                <a:tableStyleId>{5C22544A-7EE6-4342-B048-85BDC9FD1C3A}</a:tableStyleId>
              </a:tblPr>
              <a:tblGrid>
                <a:gridCol w="2802392">
                  <a:extLst>
                    <a:ext uri="{9D8B030D-6E8A-4147-A177-3AD203B41FA5}">
                      <a16:colId xmlns:a16="http://schemas.microsoft.com/office/drawing/2014/main" val="2486981157"/>
                    </a:ext>
                  </a:extLst>
                </a:gridCol>
                <a:gridCol w="2802392">
                  <a:extLst>
                    <a:ext uri="{9D8B030D-6E8A-4147-A177-3AD203B41FA5}">
                      <a16:colId xmlns:a16="http://schemas.microsoft.com/office/drawing/2014/main" val="151208889"/>
                    </a:ext>
                  </a:extLst>
                </a:gridCol>
                <a:gridCol w="2802392">
                  <a:extLst>
                    <a:ext uri="{9D8B030D-6E8A-4147-A177-3AD203B41FA5}">
                      <a16:colId xmlns:a16="http://schemas.microsoft.com/office/drawing/2014/main" val="765445107"/>
                    </a:ext>
                  </a:extLst>
                </a:gridCol>
              </a:tblGrid>
              <a:tr h="354866">
                <a:tc>
                  <a:txBody>
                    <a:bodyPr/>
                    <a:lstStyle/>
                    <a:p>
                      <a:endParaRPr lang="en-GB" sz="1400" dirty="0"/>
                    </a:p>
                  </a:txBody>
                  <a:tcPr/>
                </a:tc>
                <a:tc>
                  <a:txBody>
                    <a:bodyPr/>
                    <a:lstStyle/>
                    <a:p>
                      <a:r>
                        <a:rPr lang="en-GB" sz="1400" dirty="0"/>
                        <a:t>NUMBER OF TOPICS</a:t>
                      </a:r>
                    </a:p>
                  </a:txBody>
                  <a:tcPr/>
                </a:tc>
                <a:tc>
                  <a:txBody>
                    <a:bodyPr/>
                    <a:lstStyle/>
                    <a:p>
                      <a:r>
                        <a:rPr lang="en-GB" sz="1400" dirty="0"/>
                        <a:t>ESTIMATED BUDGET (EUR M)</a:t>
                      </a:r>
                    </a:p>
                  </a:txBody>
                  <a:tcPr/>
                </a:tc>
                <a:extLst>
                  <a:ext uri="{0D108BD9-81ED-4DB2-BD59-A6C34878D82A}">
                    <a16:rowId xmlns:a16="http://schemas.microsoft.com/office/drawing/2014/main" val="361289268"/>
                  </a:ext>
                </a:extLst>
              </a:tr>
              <a:tr h="443582">
                <a:tc>
                  <a:txBody>
                    <a:bodyPr/>
                    <a:lstStyle/>
                    <a:p>
                      <a:r>
                        <a:rPr lang="en-US" sz="1400" b="0" kern="1200" dirty="0" smtClean="0">
                          <a:solidFill>
                            <a:srgbClr val="0F5494"/>
                          </a:solidFill>
                          <a:latin typeface="+mn-lt"/>
                          <a:ea typeface="+mn-ea"/>
                          <a:cs typeface="+mn-cs"/>
                          <a:sym typeface="Wingdings" panose="05000000000000000000" pitchFamily="2" charset="2"/>
                        </a:rPr>
                        <a:t>Leadership in AI based on trust</a:t>
                      </a:r>
                      <a:endParaRPr lang="en-US" sz="1400" b="0" kern="1200" dirty="0">
                        <a:solidFill>
                          <a:srgbClr val="0F5494"/>
                        </a:solidFill>
                        <a:latin typeface="+mn-lt"/>
                        <a:ea typeface="+mn-ea"/>
                        <a:cs typeface="+mn-cs"/>
                        <a:sym typeface="Wingdings" panose="05000000000000000000" pitchFamily="2" charset="2"/>
                      </a:endParaRPr>
                    </a:p>
                  </a:txBody>
                  <a:tcPr/>
                </a:tc>
                <a:tc>
                  <a:txBody>
                    <a:bodyPr/>
                    <a:lstStyle/>
                    <a:p>
                      <a:pPr marL="0" algn="ctr" defTabSz="914400" rtl="0" eaLnBrk="1" latinLnBrk="0" hangingPunct="1"/>
                      <a:r>
                        <a:rPr lang="en-GB" sz="2000" b="0" kern="1200" dirty="0" smtClean="0">
                          <a:solidFill>
                            <a:srgbClr val="0F5494"/>
                          </a:solidFill>
                          <a:latin typeface="+mn-lt"/>
                          <a:ea typeface="+mn-ea"/>
                          <a:cs typeface="+mn-cs"/>
                        </a:rPr>
                        <a:t>7 (incl. 1 CSA)</a:t>
                      </a:r>
                      <a:endParaRPr lang="en-GB" sz="2000" b="0" kern="1200" dirty="0">
                        <a:solidFill>
                          <a:srgbClr val="0F5494"/>
                        </a:solidFill>
                        <a:latin typeface="+mn-lt"/>
                        <a:ea typeface="+mn-ea"/>
                        <a:cs typeface="+mn-cs"/>
                      </a:endParaRPr>
                    </a:p>
                  </a:txBody>
                  <a:tcPr/>
                </a:tc>
                <a:tc>
                  <a:txBody>
                    <a:bodyPr/>
                    <a:lstStyle/>
                    <a:p>
                      <a:pPr marL="0" algn="ctr" defTabSz="914400" rtl="0" eaLnBrk="1" latinLnBrk="0" hangingPunct="1"/>
                      <a:r>
                        <a:rPr lang="en-GB" sz="2000" b="0" kern="1200" dirty="0" smtClean="0">
                          <a:solidFill>
                            <a:srgbClr val="0F5494"/>
                          </a:solidFill>
                          <a:latin typeface="+mn-lt"/>
                          <a:ea typeface="+mn-ea"/>
                          <a:cs typeface="+mn-cs"/>
                        </a:rPr>
                        <a:t>131,5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866486018"/>
                  </a:ext>
                </a:extLst>
              </a:tr>
              <a:tr h="443582">
                <a:tc>
                  <a:txBody>
                    <a:bodyPr/>
                    <a:lstStyle/>
                    <a:p>
                      <a:r>
                        <a:rPr lang="en-US" sz="1400" b="0" kern="1200" dirty="0" smtClean="0">
                          <a:solidFill>
                            <a:srgbClr val="0F5494"/>
                          </a:solidFill>
                          <a:latin typeface="+mn-lt"/>
                          <a:ea typeface="+mn-ea"/>
                          <a:cs typeface="+mn-cs"/>
                          <a:sym typeface="Wingdings" panose="05000000000000000000" pitchFamily="2" charset="2"/>
                        </a:rPr>
                        <a:t>An Internet of Trust</a:t>
                      </a:r>
                      <a:endParaRPr lang="en-US" sz="14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8 (incl. 3 CSAs)</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64,5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217252052"/>
                  </a:ext>
                </a:extLst>
              </a:tr>
              <a:tr h="443582">
                <a:tc>
                  <a:txBody>
                    <a:bodyPr/>
                    <a:lstStyle/>
                    <a:p>
                      <a:r>
                        <a:rPr lang="en-US" sz="1400" b="0" kern="1200" dirty="0" smtClean="0">
                          <a:solidFill>
                            <a:srgbClr val="0F5494"/>
                          </a:solidFill>
                          <a:latin typeface="+mn-lt"/>
                          <a:ea typeface="+mn-ea"/>
                          <a:cs typeface="+mn-cs"/>
                          <a:sym typeface="Wingdings" panose="05000000000000000000" pitchFamily="2" charset="2"/>
                        </a:rPr>
                        <a:t>eXtended Reality (XR)</a:t>
                      </a:r>
                      <a:endParaRPr lang="en-US" sz="14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7 (incl.</a:t>
                      </a:r>
                      <a:r>
                        <a:rPr lang="en-GB" sz="2000" b="0" kern="1200" baseline="0" dirty="0" smtClean="0">
                          <a:solidFill>
                            <a:srgbClr val="0F5494"/>
                          </a:solidFill>
                          <a:latin typeface="+mn-lt"/>
                          <a:ea typeface="+mn-ea"/>
                          <a:cs typeface="+mn-cs"/>
                        </a:rPr>
                        <a:t> 1 CSA)</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103,5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194305321"/>
                  </a:ext>
                </a:extLst>
              </a:tr>
              <a:tr h="810021">
                <a:tc>
                  <a:txBody>
                    <a:bodyPr/>
                    <a:lstStyle/>
                    <a:p>
                      <a:pPr marL="0" algn="l" defTabSz="914400" rtl="0" eaLnBrk="1" latinLnBrk="0" hangingPunct="1"/>
                      <a:r>
                        <a:rPr lang="en-US" sz="1400" b="0" kern="1200" dirty="0" smtClean="0">
                          <a:solidFill>
                            <a:srgbClr val="0F5494"/>
                          </a:solidFill>
                          <a:latin typeface="+mn-lt"/>
                          <a:ea typeface="+mn-ea"/>
                          <a:cs typeface="+mn-cs"/>
                          <a:sym typeface="Wingdings" panose="05000000000000000000" pitchFamily="2" charset="2"/>
                        </a:rPr>
                        <a:t>Systemic approaches to make the most of the technologies within society and industry</a:t>
                      </a:r>
                    </a:p>
                    <a:p>
                      <a:pPr marL="0" algn="l" defTabSz="914400" rtl="0" eaLnBrk="1" latinLnBrk="0" hangingPunct="1"/>
                      <a:r>
                        <a:rPr lang="en-US" sz="1400" b="0" kern="1200" dirty="0" smtClean="0">
                          <a:solidFill>
                            <a:srgbClr val="0F5494"/>
                          </a:solidFill>
                          <a:latin typeface="+mn-lt"/>
                          <a:ea typeface="+mn-ea"/>
                          <a:cs typeface="+mn-cs"/>
                          <a:sym typeface="Wingdings" panose="05000000000000000000" pitchFamily="2" charset="2"/>
                        </a:rPr>
                        <a:t>incl. 3 </a:t>
                      </a:r>
                      <a:r>
                        <a:rPr lang="en-US" sz="1400" b="0" u="sng" kern="1200" dirty="0" smtClean="0">
                          <a:solidFill>
                            <a:srgbClr val="0F5494"/>
                          </a:solidFill>
                          <a:latin typeface="+mn-lt"/>
                          <a:ea typeface="+mn-ea"/>
                          <a:cs typeface="+mn-cs"/>
                          <a:sym typeface="Wingdings" panose="05000000000000000000" pitchFamily="2" charset="2"/>
                        </a:rPr>
                        <a:t>NCP Networks</a:t>
                      </a:r>
                      <a:r>
                        <a:rPr lang="en-US" sz="1400" b="0" u="sng" kern="1200" baseline="0" dirty="0" smtClean="0">
                          <a:solidFill>
                            <a:srgbClr val="0F5494"/>
                          </a:solidFill>
                          <a:latin typeface="+mn-lt"/>
                          <a:ea typeface="+mn-ea"/>
                          <a:cs typeface="+mn-cs"/>
                          <a:sym typeface="Wingdings" panose="05000000000000000000" pitchFamily="2" charset="2"/>
                        </a:rPr>
                        <a:t> for Cluster 4 (Digital, Industry and Space)</a:t>
                      </a:r>
                      <a:endParaRPr lang="en-US" sz="1400" b="0" u="sng"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9 (incl. 7 CSAs)</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27,5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357879924"/>
                  </a:ext>
                </a:extLst>
              </a:tr>
              <a:tr h="1248783">
                <a:tc>
                  <a:txBody>
                    <a:bodyPr/>
                    <a:lstStyle/>
                    <a:p>
                      <a:r>
                        <a:rPr lang="en-GB" sz="1400" b="0" dirty="0">
                          <a:solidFill>
                            <a:srgbClr val="0F5494"/>
                          </a:solidFill>
                          <a:sym typeface="Wingdings" panose="05000000000000000000" pitchFamily="2" charset="2"/>
                        </a:rPr>
                        <a:t>TOTAL</a:t>
                      </a:r>
                      <a:r>
                        <a:rPr lang="en-GB" sz="1400" b="0" baseline="0" dirty="0">
                          <a:solidFill>
                            <a:srgbClr val="0F5494"/>
                          </a:solidFill>
                          <a:sym typeface="Wingdings" panose="05000000000000000000" pitchFamily="2" charset="2"/>
                        </a:rPr>
                        <a:t> estimated </a:t>
                      </a:r>
                      <a:r>
                        <a:rPr lang="en-GB" sz="1400" b="0" dirty="0">
                          <a:solidFill>
                            <a:srgbClr val="0F5494"/>
                          </a:solidFill>
                        </a:rPr>
                        <a:t>budget </a:t>
                      </a:r>
                      <a:r>
                        <a:rPr lang="en-GB" sz="1400" b="0" dirty="0" smtClean="0">
                          <a:solidFill>
                            <a:srgbClr val="0F5494"/>
                          </a:solidFill>
                        </a:rPr>
                        <a:t>WP 2021-2022</a:t>
                      </a:r>
                      <a:endParaRPr lang="en-GB" sz="1400" b="0" dirty="0">
                        <a:solidFill>
                          <a:srgbClr val="0F5494"/>
                        </a:solidFill>
                      </a:endParaRPr>
                    </a:p>
                  </a:txBody>
                  <a:tcPr/>
                </a:tc>
                <a:tc>
                  <a:txBody>
                    <a:bodyPr/>
                    <a:lstStyle/>
                    <a:p>
                      <a:pPr algn="ctr"/>
                      <a:r>
                        <a:rPr lang="en-GB" sz="1600" b="0" kern="1200" dirty="0" smtClean="0">
                          <a:solidFill>
                            <a:srgbClr val="FF0000"/>
                          </a:solidFill>
                          <a:latin typeface="+mn-lt"/>
                          <a:ea typeface="+mn-ea"/>
                          <a:cs typeface="+mn-cs"/>
                        </a:rPr>
                        <a:t>31</a:t>
                      </a:r>
                    </a:p>
                  </a:txBody>
                  <a:tcPr/>
                </a:tc>
                <a:tc>
                  <a:txBody>
                    <a:bodyPr/>
                    <a:lstStyle/>
                    <a:p>
                      <a:pPr algn="ctr"/>
                      <a:r>
                        <a:rPr lang="en-GB" sz="1600" b="0" kern="1200" dirty="0" smtClean="0">
                          <a:solidFill>
                            <a:srgbClr val="FF0000"/>
                          </a:solidFill>
                          <a:latin typeface="+mn-lt"/>
                          <a:ea typeface="+mn-ea"/>
                          <a:cs typeface="+mn-cs"/>
                        </a:rPr>
                        <a:t>327</a:t>
                      </a:r>
                      <a:endParaRPr lang="en-GB" sz="1600" b="0" kern="1200" dirty="0">
                        <a:solidFill>
                          <a:srgbClr val="FF0000"/>
                        </a:solidFill>
                        <a:latin typeface="+mn-lt"/>
                        <a:ea typeface="+mn-ea"/>
                        <a:cs typeface="+mn-cs"/>
                      </a:endParaRPr>
                    </a:p>
                    <a:p>
                      <a:pPr algn="ct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767669913"/>
                  </a:ext>
                </a:extLst>
              </a:tr>
            </a:tbl>
          </a:graphicData>
        </a:graphic>
      </p:graphicFrame>
      <p:sp>
        <p:nvSpPr>
          <p:cNvPr id="6" name="TextBox 5"/>
          <p:cNvSpPr txBox="1"/>
          <p:nvPr/>
        </p:nvSpPr>
        <p:spPr>
          <a:xfrm>
            <a:off x="2579078" y="5580186"/>
            <a:ext cx="161792" cy="479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2400" b="0" i="0" u="none" strike="noStrike" kern="1200" cap="none" spc="0" normalizeH="0" baseline="0" noProof="0" dirty="0" err="1">
              <a:ln>
                <a:noFill/>
              </a:ln>
              <a:solidFill>
                <a:srgbClr val="0F5494"/>
              </a:solidFill>
              <a:effectLst/>
              <a:uLnTx/>
              <a:uFillTx/>
              <a:latin typeface="Verdana" pitchFamily="34" charset="0"/>
              <a:ea typeface="+mn-ea"/>
              <a:cs typeface="+mn-cs"/>
            </a:endParaRPr>
          </a:p>
        </p:txBody>
      </p:sp>
    </p:spTree>
    <p:extLst>
      <p:ext uri="{BB962C8B-B14F-4D97-AF65-F5344CB8AC3E}">
        <p14:creationId xmlns:p14="http://schemas.microsoft.com/office/powerpoint/2010/main" val="137138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21" y="-5947"/>
            <a:ext cx="12038698" cy="729430"/>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A HUMAN-CENTRED AND ETHICAL DEVELOPMENT OF DIGITAL AND INDUSTRIAL TECHNOLOGIES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88372" y="892281"/>
            <a:ext cx="12103628" cy="4108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HORIZON-CL4-2022-HUMAN-01                                                                                                                              </a:t>
            </a:r>
            <a:r>
              <a:rPr lang="en-GB" b="1" i="1" dirty="0" smtClean="0">
                <a:solidFill>
                  <a:srgbClr val="FF0000"/>
                </a:solidFill>
                <a:latin typeface="Times New Roman" panose="02020603050405020304" pitchFamily="18" charset="0"/>
                <a:ea typeface="Times New Roman" panose="02020603050405020304" pitchFamily="18" charset="0"/>
              </a:rPr>
              <a:t>70,5</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MEur</a:t>
            </a:r>
            <a:endParaRPr kumimoji="0" lang="en-IE"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975" y="1774353"/>
            <a:ext cx="2787943" cy="320280"/>
          </a:xfrm>
          <a:prstGeom prst="rect">
            <a:avLst/>
          </a:prstGeom>
        </p:spPr>
        <p:txBody>
          <a:bodyPr wrap="non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en-GB" sz="14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HORIZON-CL4-2022-HUMAN-01</a:t>
            </a:r>
            <a:endParaRPr kumimoji="0" lang="en-IE" sz="1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10821" y="2188651"/>
            <a:ext cx="151541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An Internet of Trust</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10821" y="2465650"/>
            <a:ext cx="568052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03: </a:t>
            </a: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Internet architecture and decentralised technologies (RIA</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05: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Next Generation Safer Internet: Technologies to identify digital Child Sexual Abuse Material (CSAM) (RIA)</a:t>
            </a:r>
            <a:endPar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07: </a:t>
            </a:r>
            <a:r>
              <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NGI International Collaboration - USA and Canada (RIA)</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16"/>
          <p:cNvSpPr/>
          <p:nvPr/>
        </p:nvSpPr>
        <p:spPr>
          <a:xfrm>
            <a:off x="10821" y="3265282"/>
            <a:ext cx="168026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eXtended Reality (XR)</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Rectangle 17"/>
          <p:cNvSpPr/>
          <p:nvPr/>
        </p:nvSpPr>
        <p:spPr>
          <a:xfrm>
            <a:off x="-9266" y="3573646"/>
            <a:ext cx="450155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-14: eXtended Reality Technologies (RIA) </a:t>
            </a:r>
            <a:endPar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-19: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eXtended Reality Learning - Engage and Interact (IA)</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2442289288"/>
              </p:ext>
            </p:extLst>
          </p:nvPr>
        </p:nvGraphicFramePr>
        <p:xfrm>
          <a:off x="6326142" y="1966959"/>
          <a:ext cx="5528594" cy="2090818"/>
        </p:xfrm>
        <a:graphic>
          <a:graphicData uri="http://schemas.openxmlformats.org/drawingml/2006/table">
            <a:tbl>
              <a:tblPr firstRow="1" firstCol="1" bandRow="1">
                <a:tableStyleId>{5C22544A-7EE6-4342-B048-85BDC9FD1C3A}</a:tableStyleId>
              </a:tblPr>
              <a:tblGrid>
                <a:gridCol w="422177">
                  <a:extLst>
                    <a:ext uri="{9D8B030D-6E8A-4147-A177-3AD203B41FA5}">
                      <a16:colId xmlns:a16="http://schemas.microsoft.com/office/drawing/2014/main" val="1615376298"/>
                    </a:ext>
                  </a:extLst>
                </a:gridCol>
                <a:gridCol w="463115">
                  <a:extLst>
                    <a:ext uri="{9D8B030D-6E8A-4147-A177-3AD203B41FA5}">
                      <a16:colId xmlns:a16="http://schemas.microsoft.com/office/drawing/2014/main" val="517136210"/>
                    </a:ext>
                  </a:extLst>
                </a:gridCol>
                <a:gridCol w="816208">
                  <a:extLst>
                    <a:ext uri="{9D8B030D-6E8A-4147-A177-3AD203B41FA5}">
                      <a16:colId xmlns:a16="http://schemas.microsoft.com/office/drawing/2014/main" val="1797830417"/>
                    </a:ext>
                  </a:extLst>
                </a:gridCol>
                <a:gridCol w="1359920">
                  <a:extLst>
                    <a:ext uri="{9D8B030D-6E8A-4147-A177-3AD203B41FA5}">
                      <a16:colId xmlns:a16="http://schemas.microsoft.com/office/drawing/2014/main" val="2762477324"/>
                    </a:ext>
                  </a:extLst>
                </a:gridCol>
                <a:gridCol w="997232">
                  <a:extLst>
                    <a:ext uri="{9D8B030D-6E8A-4147-A177-3AD203B41FA5}">
                      <a16:colId xmlns:a16="http://schemas.microsoft.com/office/drawing/2014/main" val="2500283908"/>
                    </a:ext>
                  </a:extLst>
                </a:gridCol>
                <a:gridCol w="1469942">
                  <a:extLst>
                    <a:ext uri="{9D8B030D-6E8A-4147-A177-3AD203B41FA5}">
                      <a16:colId xmlns:a16="http://schemas.microsoft.com/office/drawing/2014/main" val="1420440233"/>
                    </a:ext>
                  </a:extLst>
                </a:gridCol>
              </a:tblGrid>
              <a:tr h="296943">
                <a:tc>
                  <a:txBody>
                    <a:bodyPr/>
                    <a:lstStyle/>
                    <a:p>
                      <a:pPr algn="ctr">
                        <a:lnSpc>
                          <a:spcPct val="107000"/>
                        </a:lnSpc>
                        <a:spcAft>
                          <a:spcPts val="0"/>
                        </a:spcAft>
                      </a:pPr>
                      <a:r>
                        <a:rPr lang="en-IE" sz="1050">
                          <a:effectLst/>
                        </a:rPr>
                        <a:t> </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 ToA</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Budget (ME)</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dirty="0">
                          <a:effectLst/>
                        </a:rPr>
                        <a:t>EU contribution (ME)</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No of projects</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Call period</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1856134846"/>
                  </a:ext>
                </a:extLst>
              </a:tr>
              <a:tr h="211802">
                <a:tc>
                  <a:txBody>
                    <a:bodyPr/>
                    <a:lstStyle/>
                    <a:p>
                      <a:r>
                        <a:rPr lang="en-IE" sz="1050" dirty="0" smtClean="0"/>
                        <a:t>-03</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22</a:t>
                      </a:r>
                      <a:endParaRPr lang="en-IE" sz="1100" dirty="0"/>
                    </a:p>
                  </a:txBody>
                  <a:tcPr marL="45131" marR="45131" marT="0" marB="0"/>
                </a:tc>
                <a:tc>
                  <a:txBody>
                    <a:bodyPr/>
                    <a:lstStyle/>
                    <a:p>
                      <a:pPr algn="ctr"/>
                      <a:r>
                        <a:rPr lang="en-IE" sz="1100" dirty="0" smtClean="0"/>
                        <a:t>11.5</a:t>
                      </a:r>
                      <a:endParaRPr lang="en-IE" sz="1100" dirty="0"/>
                    </a:p>
                  </a:txBody>
                  <a:tcPr marL="45131" marR="45131" marT="0" marB="0"/>
                </a:tc>
                <a:tc>
                  <a:txBody>
                    <a:bodyPr/>
                    <a:lstStyle/>
                    <a:p>
                      <a:pPr algn="ctr"/>
                      <a:r>
                        <a:rPr lang="en-IE" sz="1100" dirty="0" smtClean="0"/>
                        <a:t>2</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21-Dec2021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1450397114"/>
                  </a:ext>
                </a:extLst>
              </a:tr>
              <a:tr h="211802">
                <a:tc>
                  <a:txBody>
                    <a:bodyPr/>
                    <a:lstStyle/>
                    <a:p>
                      <a:r>
                        <a:rPr lang="en-IE" sz="1050" dirty="0" smtClean="0"/>
                        <a:t>-05</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2</a:t>
                      </a:r>
                      <a:endParaRPr lang="en-IE" sz="1100" dirty="0"/>
                    </a:p>
                  </a:txBody>
                  <a:tcPr marL="45131" marR="45131" marT="0" marB="0"/>
                </a:tc>
                <a:tc>
                  <a:txBody>
                    <a:bodyPr/>
                    <a:lstStyle/>
                    <a:p>
                      <a:pPr algn="ctr"/>
                      <a:r>
                        <a:rPr lang="en-IE" sz="1100" dirty="0" smtClean="0"/>
                        <a:t>2</a:t>
                      </a:r>
                      <a:endParaRPr lang="en-IE" sz="1100" dirty="0"/>
                    </a:p>
                  </a:txBody>
                  <a:tcPr marL="45131" marR="45131" marT="0" marB="0"/>
                </a:tc>
                <a:tc>
                  <a:txBody>
                    <a:bodyPr/>
                    <a:lstStyle/>
                    <a:p>
                      <a:pPr algn="ctr"/>
                      <a:r>
                        <a:rPr lang="en-IE" sz="1100" dirty="0" smtClean="0"/>
                        <a:t>1</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21-Dec2021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423347378"/>
                  </a:ext>
                </a:extLst>
              </a:tr>
              <a:tr h="211802">
                <a:tc>
                  <a:txBody>
                    <a:bodyPr/>
                    <a:lstStyle/>
                    <a:p>
                      <a:r>
                        <a:rPr lang="en-IE" sz="1050" dirty="0" smtClean="0"/>
                        <a:t>-07</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6</a:t>
                      </a:r>
                      <a:endParaRPr lang="en-IE" sz="1100" dirty="0"/>
                    </a:p>
                  </a:txBody>
                  <a:tcPr marL="45131" marR="45131" marT="0" marB="0"/>
                </a:tc>
                <a:tc>
                  <a:txBody>
                    <a:bodyPr/>
                    <a:lstStyle/>
                    <a:p>
                      <a:pPr algn="ctr"/>
                      <a:r>
                        <a:rPr lang="en-IE" sz="1100" dirty="0" smtClean="0"/>
                        <a:t>6</a:t>
                      </a:r>
                      <a:endParaRPr lang="en-IE" sz="1100" dirty="0"/>
                    </a:p>
                  </a:txBody>
                  <a:tcPr marL="45131" marR="45131" marT="0" marB="0"/>
                </a:tc>
                <a:tc>
                  <a:txBody>
                    <a:bodyPr/>
                    <a:lstStyle/>
                    <a:p>
                      <a:pPr algn="ctr"/>
                      <a:r>
                        <a:rPr lang="en-IE" sz="1100" dirty="0" smtClean="0"/>
                        <a:t>1</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21-Dec2021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2533681443"/>
                  </a:ext>
                </a:extLst>
              </a:tr>
              <a:tr h="152413">
                <a:tc>
                  <a:txBody>
                    <a:bodyPr/>
                    <a:lstStyle/>
                    <a:p>
                      <a:r>
                        <a:rPr lang="en-IE" sz="1050" dirty="0" smtClean="0"/>
                        <a:t>-14</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19</a:t>
                      </a:r>
                      <a:endParaRPr lang="en-IE" sz="1100" dirty="0"/>
                    </a:p>
                  </a:txBody>
                  <a:tcPr marL="45131" marR="45131" marT="0" marB="0"/>
                </a:tc>
                <a:tc>
                  <a:txBody>
                    <a:bodyPr/>
                    <a:lstStyle/>
                    <a:p>
                      <a:pPr algn="ctr"/>
                      <a:r>
                        <a:rPr lang="en-IE" sz="1100" dirty="0" smtClean="0"/>
                        <a:t>5-8</a:t>
                      </a:r>
                      <a:endParaRPr lang="en-IE" sz="1100" dirty="0"/>
                    </a:p>
                  </a:txBody>
                  <a:tcPr marL="45131" marR="45131" marT="0" marB="0"/>
                </a:tc>
                <a:tc>
                  <a:txBody>
                    <a:bodyPr/>
                    <a:lstStyle/>
                    <a:p>
                      <a:pPr algn="ctr"/>
                      <a:r>
                        <a:rPr lang="en-IE" sz="1100" dirty="0" smtClean="0"/>
                        <a:t>3</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21-Dec2021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3793957649"/>
                  </a:ext>
                </a:extLst>
              </a:tr>
              <a:tr h="152413">
                <a:tc>
                  <a:txBody>
                    <a:bodyPr/>
                    <a:lstStyle/>
                    <a:p>
                      <a:r>
                        <a:rPr lang="en-IE" sz="1050" dirty="0" smtClean="0"/>
                        <a:t>-19</a:t>
                      </a:r>
                      <a:endParaRPr lang="en-IE" sz="1050" dirty="0"/>
                    </a:p>
                  </a:txBody>
                  <a:tcPr marL="45131" marR="45131" marT="0" marB="0"/>
                </a:tc>
                <a:tc>
                  <a:txBody>
                    <a:bodyPr/>
                    <a:lstStyle/>
                    <a:p>
                      <a:pPr algn="ctr"/>
                      <a:r>
                        <a:rPr lang="en-IE" sz="1100" dirty="0" smtClean="0"/>
                        <a:t>IA</a:t>
                      </a:r>
                      <a:endParaRPr lang="en-IE" sz="1100" dirty="0"/>
                    </a:p>
                  </a:txBody>
                  <a:tcPr marL="45131" marR="45131" marT="0" marB="0"/>
                </a:tc>
                <a:tc>
                  <a:txBody>
                    <a:bodyPr/>
                    <a:lstStyle/>
                    <a:p>
                      <a:pPr algn="ctr"/>
                      <a:r>
                        <a:rPr lang="en-IE" sz="1100" dirty="0" smtClean="0"/>
                        <a:t>21.5</a:t>
                      </a:r>
                      <a:endParaRPr lang="en-IE" sz="1100" dirty="0"/>
                    </a:p>
                  </a:txBody>
                  <a:tcPr marL="45131" marR="4513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dirty="0" smtClean="0"/>
                        <a:t>5-8</a:t>
                      </a:r>
                    </a:p>
                    <a:p>
                      <a:pPr algn="ctr"/>
                      <a:endParaRPr lang="en-IE" sz="1100" dirty="0"/>
                    </a:p>
                  </a:txBody>
                  <a:tcPr marL="45131" marR="45131" marT="0" marB="0"/>
                </a:tc>
                <a:tc>
                  <a:txBody>
                    <a:bodyPr/>
                    <a:lstStyle/>
                    <a:p>
                      <a:pPr algn="ctr"/>
                      <a:r>
                        <a:rPr lang="en-IE" sz="1100" dirty="0" smtClean="0"/>
                        <a:t>3</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smtClean="0">
                          <a:effectLst/>
                        </a:rPr>
                        <a:t>21-Dec2021 to 05 Apr 2022</a:t>
                      </a:r>
                      <a:endParaRPr lang="en-I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3251861937"/>
                  </a:ext>
                </a:extLst>
              </a:tr>
            </a:tbl>
          </a:graphicData>
        </a:graphic>
      </p:graphicFrame>
    </p:spTree>
    <p:extLst>
      <p:ext uri="{BB962C8B-B14F-4D97-AF65-F5344CB8AC3E}">
        <p14:creationId xmlns:p14="http://schemas.microsoft.com/office/powerpoint/2010/main" val="37587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21" y="-5947"/>
            <a:ext cx="12038698" cy="729430"/>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A HUMAN-CENTRED AND ETHICAL DEVELOPMENT OF DIGITAL AND INDUSTRIAL TECHNOLOGIES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88372" y="892281"/>
            <a:ext cx="12103628" cy="4108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HORIZON-CL4-2022-HUMAN-02                                                                                                                             </a:t>
            </a:r>
            <a:r>
              <a:rPr lang="en-GB" b="1" i="1" dirty="0" smtClean="0">
                <a:solidFill>
                  <a:srgbClr val="FF0000"/>
                </a:solidFill>
                <a:latin typeface="Times New Roman" panose="02020603050405020304" pitchFamily="18" charset="0"/>
                <a:ea typeface="Times New Roman" panose="02020603050405020304" pitchFamily="18" charset="0"/>
              </a:rPr>
              <a:t>50,5</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MEur</a:t>
            </a:r>
            <a:endParaRPr kumimoji="0" lang="en-IE"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1975" y="1774353"/>
            <a:ext cx="2787943" cy="320280"/>
          </a:xfrm>
          <a:prstGeom prst="rect">
            <a:avLst/>
          </a:prstGeom>
        </p:spPr>
        <p:txBody>
          <a:bodyPr wrap="none">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en-GB" sz="14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HORIZON-CL4-2022-HUMAN-02</a:t>
            </a:r>
            <a:endParaRPr kumimoji="0" lang="en-IE" sz="14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10821" y="2077034"/>
            <a:ext cx="22633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Leadership in AI based on trust</a:t>
            </a:r>
            <a:endParaRPr kumimoji="0" lang="en-IE" sz="1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10821" y="2354033"/>
            <a:ext cx="6096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-01: </a:t>
            </a:r>
            <a:r>
              <a:rPr kumimoji="0" lang="en-US"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AI for human empowerment (AI, Data and Robotics Partnership) (RIA)</a:t>
            </a:r>
            <a:endParaRPr kumimoji="0" lang="en-GB" sz="1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02</a:t>
            </a:r>
            <a:r>
              <a:rPr kumimoji="0" lang="en-GB" sz="1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European Network of AI Excellence </a:t>
            </a:r>
            <a:r>
              <a:rPr kumimoji="0" lang="en-US" sz="12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Centres</a:t>
            </a:r>
            <a:r>
              <a:rPr kumimoji="0" lang="en-US"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Expanding the European AI lighthouse (RIA)</a:t>
            </a:r>
            <a:endParaRPr kumimoji="0" lang="en-IE"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1873790443"/>
              </p:ext>
            </p:extLst>
          </p:nvPr>
        </p:nvGraphicFramePr>
        <p:xfrm>
          <a:off x="6326142" y="1966959"/>
          <a:ext cx="5528594" cy="1079771"/>
        </p:xfrm>
        <a:graphic>
          <a:graphicData uri="http://schemas.openxmlformats.org/drawingml/2006/table">
            <a:tbl>
              <a:tblPr firstRow="1" firstCol="1" bandRow="1">
                <a:tableStyleId>{5C22544A-7EE6-4342-B048-85BDC9FD1C3A}</a:tableStyleId>
              </a:tblPr>
              <a:tblGrid>
                <a:gridCol w="422177">
                  <a:extLst>
                    <a:ext uri="{9D8B030D-6E8A-4147-A177-3AD203B41FA5}">
                      <a16:colId xmlns:a16="http://schemas.microsoft.com/office/drawing/2014/main" val="1615376298"/>
                    </a:ext>
                  </a:extLst>
                </a:gridCol>
                <a:gridCol w="463115">
                  <a:extLst>
                    <a:ext uri="{9D8B030D-6E8A-4147-A177-3AD203B41FA5}">
                      <a16:colId xmlns:a16="http://schemas.microsoft.com/office/drawing/2014/main" val="517136210"/>
                    </a:ext>
                  </a:extLst>
                </a:gridCol>
                <a:gridCol w="816208">
                  <a:extLst>
                    <a:ext uri="{9D8B030D-6E8A-4147-A177-3AD203B41FA5}">
                      <a16:colId xmlns:a16="http://schemas.microsoft.com/office/drawing/2014/main" val="1797830417"/>
                    </a:ext>
                  </a:extLst>
                </a:gridCol>
                <a:gridCol w="1359920">
                  <a:extLst>
                    <a:ext uri="{9D8B030D-6E8A-4147-A177-3AD203B41FA5}">
                      <a16:colId xmlns:a16="http://schemas.microsoft.com/office/drawing/2014/main" val="2762477324"/>
                    </a:ext>
                  </a:extLst>
                </a:gridCol>
                <a:gridCol w="997232">
                  <a:extLst>
                    <a:ext uri="{9D8B030D-6E8A-4147-A177-3AD203B41FA5}">
                      <a16:colId xmlns:a16="http://schemas.microsoft.com/office/drawing/2014/main" val="2500283908"/>
                    </a:ext>
                  </a:extLst>
                </a:gridCol>
                <a:gridCol w="1469942">
                  <a:extLst>
                    <a:ext uri="{9D8B030D-6E8A-4147-A177-3AD203B41FA5}">
                      <a16:colId xmlns:a16="http://schemas.microsoft.com/office/drawing/2014/main" val="1420440233"/>
                    </a:ext>
                  </a:extLst>
                </a:gridCol>
              </a:tblGrid>
              <a:tr h="296943">
                <a:tc>
                  <a:txBody>
                    <a:bodyPr/>
                    <a:lstStyle/>
                    <a:p>
                      <a:pPr algn="ctr">
                        <a:lnSpc>
                          <a:spcPct val="107000"/>
                        </a:lnSpc>
                        <a:spcAft>
                          <a:spcPts val="0"/>
                        </a:spcAft>
                      </a:pPr>
                      <a:r>
                        <a:rPr lang="en-IE" sz="1050" dirty="0">
                          <a:effectLst/>
                        </a:rPr>
                        <a:t> </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 ToA</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Budget (ME)</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dirty="0">
                          <a:effectLst/>
                        </a:rPr>
                        <a:t>EU contribution (ME)</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No of projects</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tc>
                  <a:txBody>
                    <a:bodyPr/>
                    <a:lstStyle/>
                    <a:p>
                      <a:pPr algn="ctr">
                        <a:lnSpc>
                          <a:spcPct val="107000"/>
                        </a:lnSpc>
                        <a:spcAft>
                          <a:spcPts val="0"/>
                        </a:spcAft>
                      </a:pPr>
                      <a:r>
                        <a:rPr lang="en-IE" sz="1050">
                          <a:effectLst/>
                        </a:rPr>
                        <a:t>Call period</a:t>
                      </a:r>
                      <a:endParaRPr lang="en-IE" sz="1050">
                        <a:effectLst/>
                        <a:latin typeface="Calibri" panose="020F0502020204030204" pitchFamily="34" charset="0"/>
                        <a:ea typeface="Calibri" panose="020F0502020204030204" pitchFamily="34" charset="0"/>
                        <a:cs typeface="Times New Roman" panose="02020603050405020304" pitchFamily="18" charset="0"/>
                      </a:endParaRPr>
                    </a:p>
                  </a:txBody>
                  <a:tcPr marL="45131" marR="45131" marT="0" marB="0"/>
                </a:tc>
                <a:extLst>
                  <a:ext uri="{0D108BD9-81ED-4DB2-BD59-A6C34878D82A}">
                    <a16:rowId xmlns:a16="http://schemas.microsoft.com/office/drawing/2014/main" val="1856134846"/>
                  </a:ext>
                </a:extLst>
              </a:tr>
              <a:tr h="211802">
                <a:tc>
                  <a:txBody>
                    <a:bodyPr/>
                    <a:lstStyle/>
                    <a:p>
                      <a:r>
                        <a:rPr lang="en-IE" sz="1050" dirty="0" smtClean="0"/>
                        <a:t>-01</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16</a:t>
                      </a:r>
                      <a:endParaRPr lang="en-IE" sz="1100" dirty="0"/>
                    </a:p>
                  </a:txBody>
                  <a:tcPr marL="45131" marR="45131" marT="0" marB="0"/>
                </a:tc>
                <a:tc>
                  <a:txBody>
                    <a:bodyPr/>
                    <a:lstStyle/>
                    <a:p>
                      <a:pPr algn="ctr"/>
                      <a:r>
                        <a:rPr lang="en-IE" sz="1100" dirty="0" smtClean="0"/>
                        <a:t>4</a:t>
                      </a:r>
                      <a:endParaRPr lang="en-IE" sz="1100" dirty="0"/>
                    </a:p>
                  </a:txBody>
                  <a:tcPr marL="45131" marR="45131" marT="0" marB="0"/>
                </a:tc>
                <a:tc>
                  <a:txBody>
                    <a:bodyPr/>
                    <a:lstStyle/>
                    <a:p>
                      <a:pPr algn="ctr"/>
                      <a:r>
                        <a:rPr lang="en-IE" sz="1100" dirty="0" smtClean="0"/>
                        <a:t>4</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200" dirty="0" smtClean="0">
                          <a:solidFill>
                            <a:schemeClr val="tx1"/>
                          </a:solidFill>
                          <a:effectLst/>
                        </a:rPr>
                        <a:t>16-Jun 2022 to 16 Nov 2022</a:t>
                      </a:r>
                      <a:endParaRPr lang="en-IE"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79" marR="65379" marT="0" marB="0"/>
                </a:tc>
                <a:extLst>
                  <a:ext uri="{0D108BD9-81ED-4DB2-BD59-A6C34878D82A}">
                    <a16:rowId xmlns:a16="http://schemas.microsoft.com/office/drawing/2014/main" val="2749782922"/>
                  </a:ext>
                </a:extLst>
              </a:tr>
              <a:tr h="211802">
                <a:tc>
                  <a:txBody>
                    <a:bodyPr/>
                    <a:lstStyle/>
                    <a:p>
                      <a:r>
                        <a:rPr lang="en-IE" sz="1050" dirty="0" smtClean="0"/>
                        <a:t>-02</a:t>
                      </a:r>
                      <a:endParaRPr lang="en-IE" sz="1050" dirty="0"/>
                    </a:p>
                  </a:txBody>
                  <a:tcPr marL="45131" marR="45131" marT="0" marB="0"/>
                </a:tc>
                <a:tc>
                  <a:txBody>
                    <a:bodyPr/>
                    <a:lstStyle/>
                    <a:p>
                      <a:pPr algn="ctr"/>
                      <a:r>
                        <a:rPr lang="en-IE" sz="1100" dirty="0" smtClean="0"/>
                        <a:t>RIA</a:t>
                      </a:r>
                      <a:endParaRPr lang="en-IE" sz="1100" dirty="0"/>
                    </a:p>
                  </a:txBody>
                  <a:tcPr marL="45131" marR="45131" marT="0" marB="0"/>
                </a:tc>
                <a:tc>
                  <a:txBody>
                    <a:bodyPr/>
                    <a:lstStyle/>
                    <a:p>
                      <a:pPr algn="ctr"/>
                      <a:r>
                        <a:rPr lang="en-IE" sz="1100" dirty="0" smtClean="0"/>
                        <a:t>34.5</a:t>
                      </a:r>
                      <a:endParaRPr lang="en-IE" sz="1100" dirty="0"/>
                    </a:p>
                  </a:txBody>
                  <a:tcPr marL="45131" marR="45131" marT="0" marB="0"/>
                </a:tc>
                <a:tc>
                  <a:txBody>
                    <a:bodyPr/>
                    <a:lstStyle/>
                    <a:p>
                      <a:pPr algn="ctr"/>
                      <a:r>
                        <a:rPr lang="en-IE" sz="1100" dirty="0" smtClean="0"/>
                        <a:t>11.5</a:t>
                      </a:r>
                      <a:endParaRPr lang="en-IE" sz="1100" dirty="0"/>
                    </a:p>
                  </a:txBody>
                  <a:tcPr marL="45131" marR="45131" marT="0" marB="0"/>
                </a:tc>
                <a:tc>
                  <a:txBody>
                    <a:bodyPr/>
                    <a:lstStyle/>
                    <a:p>
                      <a:pPr algn="ctr"/>
                      <a:r>
                        <a:rPr lang="en-IE" sz="1100" dirty="0" smtClean="0"/>
                        <a:t>3</a:t>
                      </a:r>
                      <a:endParaRPr lang="en-IE" sz="1100" dirty="0"/>
                    </a:p>
                  </a:txBody>
                  <a:tcPr marL="45131" marR="4513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16-Jun 2022 to 16 Nov 2022</a:t>
                      </a:r>
                    </a:p>
                  </a:txBody>
                  <a:tcPr marL="65379" marR="65379" marT="0" marB="0"/>
                </a:tc>
                <a:extLst>
                  <a:ext uri="{0D108BD9-81ED-4DB2-BD59-A6C34878D82A}">
                    <a16:rowId xmlns:a16="http://schemas.microsoft.com/office/drawing/2014/main" val="534206496"/>
                  </a:ext>
                </a:extLst>
              </a:tr>
            </a:tbl>
          </a:graphicData>
        </a:graphic>
      </p:graphicFrame>
    </p:spTree>
    <p:extLst>
      <p:ext uri="{BB962C8B-B14F-4D97-AF65-F5344CB8AC3E}">
        <p14:creationId xmlns:p14="http://schemas.microsoft.com/office/powerpoint/2010/main" val="106303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600" b="0" i="0" u="none" strike="noStrike" kern="1200" cap="none" spc="0" normalizeH="0" baseline="0" noProof="0" smtClean="0">
                <a:ln>
                  <a:noFill/>
                </a:ln>
                <a:solidFill>
                  <a:srgbClr val="333399"/>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GB" sz="1600" b="0" i="0" u="none" strike="noStrike" kern="1200" cap="none" spc="0" normalizeH="0" baseline="0" noProof="0" dirty="0">
              <a:ln>
                <a:noFill/>
              </a:ln>
              <a:solidFill>
                <a:srgbClr val="333399"/>
              </a:solidFill>
              <a:effectLst/>
              <a:uLnTx/>
              <a:uFillTx/>
              <a:latin typeface="Verdana" pitchFamily="34" charset="0"/>
              <a:ea typeface="+mn-ea"/>
              <a:cs typeface="+mn-cs"/>
            </a:endParaRPr>
          </a:p>
        </p:txBody>
      </p:sp>
      <p:sp>
        <p:nvSpPr>
          <p:cNvPr id="3" name="TextBox 2"/>
          <p:cNvSpPr txBox="1"/>
          <p:nvPr/>
        </p:nvSpPr>
        <p:spPr>
          <a:xfrm>
            <a:off x="1952978" y="198587"/>
            <a:ext cx="8355974" cy="1384995"/>
          </a:xfrm>
          <a:prstGeom prst="rect">
            <a:avLst/>
          </a:prstGeom>
          <a:noFill/>
        </p:spPr>
        <p:txBody>
          <a:bodyPr wrap="square" rtlCol="0">
            <a:spAutoFit/>
          </a:body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Arial"/>
                <a:ea typeface="+mn-ea"/>
                <a:cs typeface="+mn-cs"/>
              </a:rPr>
              <a:t>Destination 1: </a:t>
            </a:r>
            <a:r>
              <a:rPr kumimoji="0" lang="en-US" sz="2800" b="1" i="0" u="none" strike="noStrike" kern="1200" cap="none" spc="0" normalizeH="0" baseline="0" noProof="0" dirty="0">
                <a:ln>
                  <a:noFill/>
                </a:ln>
                <a:solidFill>
                  <a:srgbClr val="FFC000"/>
                </a:solidFill>
                <a:effectLst/>
                <a:uLnTx/>
                <a:uFillTx/>
                <a:latin typeface="Verdana" pitchFamily="34" charset="0"/>
                <a:ea typeface="+mn-ea"/>
                <a:cs typeface="+mn-cs"/>
              </a:rPr>
              <a:t>Climate neutral, circular, and </a:t>
            </a:r>
            <a:r>
              <a:rPr kumimoji="0" lang="en-US" sz="2800" b="1" i="0" u="none" strike="noStrike" kern="1200" cap="none" spc="0" normalizeH="0" baseline="0" noProof="0" dirty="0" err="1">
                <a:ln>
                  <a:noFill/>
                </a:ln>
                <a:solidFill>
                  <a:srgbClr val="FFC000"/>
                </a:solidFill>
                <a:effectLst/>
                <a:uLnTx/>
                <a:uFillTx/>
                <a:latin typeface="Verdana" pitchFamily="34" charset="0"/>
                <a:ea typeface="+mn-ea"/>
                <a:cs typeface="+mn-cs"/>
              </a:rPr>
              <a:t>digitised</a:t>
            </a:r>
            <a:r>
              <a:rPr kumimoji="0" lang="en-US" sz="2800" b="1" i="0" u="none" strike="noStrike" kern="1200" cap="none" spc="0" normalizeH="0" baseline="0" noProof="0" dirty="0">
                <a:ln>
                  <a:noFill/>
                </a:ln>
                <a:solidFill>
                  <a:srgbClr val="FFC000"/>
                </a:solidFill>
                <a:effectLst/>
                <a:uLnTx/>
                <a:uFillTx/>
                <a:latin typeface="Verdana" pitchFamily="34" charset="0"/>
                <a:ea typeface="+mn-ea"/>
                <a:cs typeface="+mn-cs"/>
              </a:rPr>
              <a:t> production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4" name="Title 1"/>
          <p:cNvSpPr txBox="1">
            <a:spLocks/>
          </p:cNvSpPr>
          <p:nvPr/>
        </p:nvSpPr>
        <p:spPr>
          <a:xfrm>
            <a:off x="1952979" y="1391207"/>
            <a:ext cx="8535509" cy="441405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8A907"/>
              </a:solidFill>
              <a:effectLst/>
              <a:uLnTx/>
              <a:uFillTx/>
              <a:latin typeface="Arial"/>
              <a:ea typeface="+mj-ea"/>
              <a:cs typeface="+mj-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1350" b="1" i="0" u="none" strike="noStrike" kern="0" cap="none" spc="0" normalizeH="0" baseline="0" noProof="0" dirty="0">
                <a:ln>
                  <a:noFill/>
                </a:ln>
                <a:solidFill>
                  <a:srgbClr val="F8A907"/>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1050" b="0" i="1" u="none" strike="noStrike" kern="0" cap="none" spc="0" normalizeH="0" baseline="0" noProof="0" dirty="0">
              <a:ln>
                <a:noFill/>
              </a:ln>
              <a:solidFill>
                <a:srgbClr val="F8A907"/>
              </a:solidFill>
              <a:effectLst/>
              <a:uLnTx/>
              <a:uFillTx/>
              <a:latin typeface="Arial"/>
              <a:ea typeface="Verdana" panose="020B0604030504040204" pitchFamily="34" charset="0"/>
              <a:cs typeface="Verdan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95001605"/>
              </p:ext>
            </p:extLst>
          </p:nvPr>
        </p:nvGraphicFramePr>
        <p:xfrm>
          <a:off x="1775519" y="1174805"/>
          <a:ext cx="8605440" cy="5667308"/>
        </p:xfrm>
        <a:graphic>
          <a:graphicData uri="http://schemas.openxmlformats.org/drawingml/2006/table">
            <a:tbl>
              <a:tblPr firstRow="1" bandRow="1">
                <a:tableStyleId>{5C22544A-7EE6-4342-B048-85BDC9FD1C3A}</a:tableStyleId>
              </a:tblPr>
              <a:tblGrid>
                <a:gridCol w="2868480">
                  <a:extLst>
                    <a:ext uri="{9D8B030D-6E8A-4147-A177-3AD203B41FA5}">
                      <a16:colId xmlns:a16="http://schemas.microsoft.com/office/drawing/2014/main" val="2486981157"/>
                    </a:ext>
                  </a:extLst>
                </a:gridCol>
                <a:gridCol w="2868480">
                  <a:extLst>
                    <a:ext uri="{9D8B030D-6E8A-4147-A177-3AD203B41FA5}">
                      <a16:colId xmlns:a16="http://schemas.microsoft.com/office/drawing/2014/main" val="151208889"/>
                    </a:ext>
                  </a:extLst>
                </a:gridCol>
                <a:gridCol w="2868480">
                  <a:extLst>
                    <a:ext uri="{9D8B030D-6E8A-4147-A177-3AD203B41FA5}">
                      <a16:colId xmlns:a16="http://schemas.microsoft.com/office/drawing/2014/main" val="765445107"/>
                    </a:ext>
                  </a:extLst>
                </a:gridCol>
              </a:tblGrid>
              <a:tr h="378538">
                <a:tc>
                  <a:txBody>
                    <a:bodyPr/>
                    <a:lstStyle/>
                    <a:p>
                      <a:r>
                        <a:rPr lang="en-GB" sz="1400" dirty="0"/>
                        <a:t>SECTIONS</a:t>
                      </a:r>
                    </a:p>
                  </a:txBody>
                  <a:tcPr/>
                </a:tc>
                <a:tc>
                  <a:txBody>
                    <a:bodyPr/>
                    <a:lstStyle/>
                    <a:p>
                      <a:r>
                        <a:rPr lang="en-GB" sz="1400" dirty="0"/>
                        <a:t>NUMBER OF TOPICS</a:t>
                      </a:r>
                    </a:p>
                  </a:txBody>
                  <a:tcPr/>
                </a:tc>
                <a:tc>
                  <a:txBody>
                    <a:bodyPr/>
                    <a:lstStyle/>
                    <a:p>
                      <a:r>
                        <a:rPr lang="en-GB" sz="1400" dirty="0"/>
                        <a:t>ESTIMATED BUDGET (EUR M)</a:t>
                      </a:r>
                    </a:p>
                  </a:txBody>
                  <a:tcPr/>
                </a:tc>
                <a:extLst>
                  <a:ext uri="{0D108BD9-81ED-4DB2-BD59-A6C34878D82A}">
                    <a16:rowId xmlns:a16="http://schemas.microsoft.com/office/drawing/2014/main" val="361289268"/>
                  </a:ext>
                </a:extLst>
              </a:tr>
              <a:tr h="473172">
                <a:tc>
                  <a:txBody>
                    <a:bodyPr/>
                    <a:lstStyle/>
                    <a:p>
                      <a:r>
                        <a:rPr lang="en-US" sz="1200" b="0" kern="1200" dirty="0" smtClean="0">
                          <a:solidFill>
                            <a:srgbClr val="0F5494"/>
                          </a:solidFill>
                          <a:latin typeface="+mn-lt"/>
                          <a:ea typeface="+mn-ea"/>
                          <a:cs typeface="+mn-cs"/>
                          <a:sym typeface="Wingdings" panose="05000000000000000000" pitchFamily="2" charset="2"/>
                        </a:rPr>
                        <a:t>Green, flexible and advanced manufacturing</a:t>
                      </a:r>
                      <a:endParaRPr lang="en-US"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a:solidFill>
                            <a:srgbClr val="0F5494"/>
                          </a:solidFill>
                          <a:latin typeface="+mn-lt"/>
                          <a:ea typeface="+mn-ea"/>
                          <a:cs typeface="+mn-cs"/>
                        </a:rPr>
                        <a:t>8</a:t>
                      </a:r>
                    </a:p>
                  </a:txBody>
                  <a:tcPr/>
                </a:tc>
                <a:tc>
                  <a:txBody>
                    <a:bodyPr/>
                    <a:lstStyle/>
                    <a:p>
                      <a:pPr algn="ctr"/>
                      <a:r>
                        <a:rPr lang="en-GB" sz="2000" b="0" kern="1200" dirty="0" smtClean="0">
                          <a:solidFill>
                            <a:srgbClr val="0F5494"/>
                          </a:solidFill>
                          <a:latin typeface="+mn-lt"/>
                          <a:ea typeface="+mn-ea"/>
                          <a:cs typeface="+mn-cs"/>
                        </a:rPr>
                        <a:t>193</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866486018"/>
                  </a:ext>
                </a:extLst>
              </a:tr>
              <a:tr h="912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rgbClr val="FF0000"/>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rgbClr val="FF0000"/>
                          </a:solidFill>
                          <a:latin typeface="+mn-lt"/>
                          <a:ea typeface="+mn-ea"/>
                          <a:cs typeface="+mn-cs"/>
                          <a:sym typeface="Wingdings" panose="05000000000000000000" pitchFamily="2" charset="2"/>
                        </a:rPr>
                        <a:t>Advanced digital technologies for</a:t>
                      </a:r>
                      <a:r>
                        <a:rPr lang="en-US" sz="1200" b="0" kern="1200" baseline="0" dirty="0" smtClean="0">
                          <a:solidFill>
                            <a:srgbClr val="FF0000"/>
                          </a:solidFill>
                          <a:latin typeface="+mn-lt"/>
                          <a:ea typeface="+mn-ea"/>
                          <a:cs typeface="+mn-cs"/>
                          <a:sym typeface="Wingdings" panose="05000000000000000000" pitchFamily="2" charset="2"/>
                        </a:rPr>
                        <a:t> manufacturing</a:t>
                      </a:r>
                      <a:endParaRPr lang="en-US" sz="1200" b="0" kern="1200" dirty="0">
                        <a:solidFill>
                          <a:srgbClr val="FF0000"/>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FF0000"/>
                          </a:solidFill>
                          <a:latin typeface="+mn-lt"/>
                          <a:ea typeface="+mn-ea"/>
                          <a:cs typeface="+mn-cs"/>
                        </a:rPr>
                        <a:t>4</a:t>
                      </a:r>
                      <a:endParaRPr lang="en-GB" sz="2000" b="0" kern="1200" dirty="0">
                        <a:solidFill>
                          <a:srgbClr val="FF0000"/>
                        </a:solidFill>
                        <a:latin typeface="+mn-lt"/>
                        <a:ea typeface="+mn-ea"/>
                        <a:cs typeface="+mn-cs"/>
                      </a:endParaRPr>
                    </a:p>
                  </a:txBody>
                  <a:tcPr/>
                </a:tc>
                <a:tc>
                  <a:txBody>
                    <a:bodyPr/>
                    <a:lstStyle/>
                    <a:p>
                      <a:pPr algn="ctr"/>
                      <a:r>
                        <a:rPr lang="en-GB" sz="2000" b="0" kern="1200" dirty="0" smtClean="0">
                          <a:solidFill>
                            <a:srgbClr val="FF0000"/>
                          </a:solidFill>
                          <a:latin typeface="+mn-lt"/>
                          <a:ea typeface="+mn-ea"/>
                          <a:cs typeface="+mn-cs"/>
                        </a:rPr>
                        <a:t>94</a:t>
                      </a:r>
                      <a:endParaRPr lang="en-GB" sz="2000" b="0" kern="1200" dirty="0">
                        <a:solidFill>
                          <a:srgbClr val="FF0000"/>
                        </a:solidFill>
                        <a:latin typeface="+mn-lt"/>
                        <a:ea typeface="+mn-ea"/>
                        <a:cs typeface="+mn-cs"/>
                      </a:endParaRPr>
                    </a:p>
                  </a:txBody>
                  <a:tcPr/>
                </a:tc>
                <a:extLst>
                  <a:ext uri="{0D108BD9-81ED-4DB2-BD59-A6C34878D82A}">
                    <a16:rowId xmlns:a16="http://schemas.microsoft.com/office/drawing/2014/main" val="1974449383"/>
                  </a:ext>
                </a:extLst>
              </a:tr>
              <a:tr h="378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rgbClr val="0F5494"/>
                          </a:solidFill>
                          <a:latin typeface="+mn-lt"/>
                          <a:ea typeface="+mn-ea"/>
                          <a:cs typeface="+mn-cs"/>
                          <a:sym typeface="Wingdings" panose="05000000000000000000" pitchFamily="2" charset="2"/>
                        </a:rPr>
                        <a:t>A new way to build, accelerating disruptive change in construction</a:t>
                      </a:r>
                      <a:endParaRPr lang="en-GB" sz="1200" b="0" kern="1200" dirty="0">
                        <a:solidFill>
                          <a:srgbClr val="0F5494"/>
                        </a:solidFill>
                        <a:latin typeface="+mn-lt"/>
                        <a:ea typeface="+mn-ea"/>
                        <a:cs typeface="+mn-cs"/>
                        <a:sym typeface="Wingdings" panose="05000000000000000000" pitchFamily="2" charset="2"/>
                      </a:endParaRPr>
                    </a:p>
                  </a:txBody>
                  <a:tcPr/>
                </a:tc>
                <a:tc>
                  <a:txBody>
                    <a:bodyPr/>
                    <a:lstStyle/>
                    <a:p>
                      <a:pPr algn="ctr"/>
                      <a:r>
                        <a:rPr lang="en-GB" sz="2000" b="0" kern="1200" dirty="0" smtClean="0">
                          <a:solidFill>
                            <a:srgbClr val="0F5494"/>
                          </a:solidFill>
                          <a:latin typeface="+mn-lt"/>
                          <a:ea typeface="+mn-ea"/>
                          <a:cs typeface="+mn-cs"/>
                        </a:rPr>
                        <a:t>4</a:t>
                      </a:r>
                      <a:endParaRPr lang="en-GB" sz="2000" b="0" kern="1200" dirty="0">
                        <a:solidFill>
                          <a:srgbClr val="0F5494"/>
                        </a:solidFill>
                        <a:latin typeface="+mn-lt"/>
                        <a:ea typeface="+mn-ea"/>
                        <a:cs typeface="+mn-cs"/>
                      </a:endParaRPr>
                    </a:p>
                  </a:txBody>
                  <a:tcPr/>
                </a:tc>
                <a:tc>
                  <a:txBody>
                    <a:bodyPr/>
                    <a:lstStyle/>
                    <a:p>
                      <a:pPr algn="ctr"/>
                      <a:r>
                        <a:rPr lang="en-GB" sz="2000" b="0" kern="1200" dirty="0" smtClean="0">
                          <a:solidFill>
                            <a:srgbClr val="0F5494"/>
                          </a:solidFill>
                          <a:latin typeface="+mn-lt"/>
                          <a:ea typeface="+mn-ea"/>
                          <a:cs typeface="+mn-cs"/>
                        </a:rPr>
                        <a:t>69</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2139986014"/>
                  </a:ext>
                </a:extLst>
              </a:tr>
              <a:tr h="851709">
                <a:tc>
                  <a:txBody>
                    <a:bodyPr/>
                    <a:lstStyle/>
                    <a:p>
                      <a:pPr marL="0" algn="l" defTabSz="914400" rtl="0" eaLnBrk="1" latinLnBrk="0" hangingPunct="1"/>
                      <a:endParaRPr lang="en-US" sz="1200" b="0" kern="1200" dirty="0" smtClean="0">
                        <a:solidFill>
                          <a:srgbClr val="0F5494"/>
                        </a:solidFill>
                        <a:latin typeface="+mn-lt"/>
                        <a:ea typeface="+mn-ea"/>
                        <a:cs typeface="+mn-cs"/>
                      </a:endParaRPr>
                    </a:p>
                    <a:p>
                      <a:pPr marL="0" algn="l" defTabSz="914400" rtl="0" eaLnBrk="1" latinLnBrk="0" hangingPunct="1"/>
                      <a:r>
                        <a:rPr lang="en-US" sz="1200" b="0" kern="1200" dirty="0" smtClean="0">
                          <a:solidFill>
                            <a:srgbClr val="0F5494"/>
                          </a:solidFill>
                          <a:latin typeface="+mn-lt"/>
                          <a:ea typeface="+mn-ea"/>
                          <a:cs typeface="+mn-cs"/>
                        </a:rPr>
                        <a:t>Hubs for circularity, a stepping stone towards climate neutrality and circularity in industry</a:t>
                      </a:r>
                      <a:endParaRPr lang="en-US" sz="1200" b="0" kern="1200" dirty="0">
                        <a:solidFill>
                          <a:srgbClr val="0F5494"/>
                        </a:solidFill>
                        <a:latin typeface="+mn-lt"/>
                        <a:ea typeface="+mn-ea"/>
                        <a:cs typeface="+mn-cs"/>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3 (including 1 CSA)</a:t>
                      </a:r>
                      <a:endParaRPr lang="en-GB" sz="2000" b="0" kern="1200" dirty="0">
                        <a:solidFill>
                          <a:srgbClr val="0F5494"/>
                        </a:solidFill>
                        <a:latin typeface="+mn-lt"/>
                        <a:ea typeface="+mn-ea"/>
                        <a:cs typeface="+mn-cs"/>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72,5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432969378"/>
                  </a:ext>
                </a:extLst>
              </a:tr>
              <a:tr h="473172">
                <a:tc>
                  <a:txBody>
                    <a:bodyPr/>
                    <a:lstStyle/>
                    <a:p>
                      <a:r>
                        <a:rPr lang="en-US" sz="1200" b="0" kern="1200" dirty="0" smtClean="0">
                          <a:solidFill>
                            <a:srgbClr val="0F5494"/>
                          </a:solidFill>
                          <a:latin typeface="+mn-lt"/>
                          <a:ea typeface="+mn-ea"/>
                          <a:cs typeface="+mn-cs"/>
                        </a:rPr>
                        <a:t>Enabling circularity of resources in the process industries, including waste, water and CO2/CO</a:t>
                      </a:r>
                      <a:endParaRPr lang="en-US" sz="1200" b="0" kern="1200" dirty="0">
                        <a:solidFill>
                          <a:srgbClr val="0F5494"/>
                        </a:solidFill>
                        <a:latin typeface="+mn-lt"/>
                        <a:ea typeface="+mn-ea"/>
                        <a:cs typeface="+mn-cs"/>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6</a:t>
                      </a:r>
                      <a:endParaRPr lang="en-GB" sz="2000" b="0" kern="1200" dirty="0">
                        <a:solidFill>
                          <a:srgbClr val="0F5494"/>
                        </a:solidFill>
                        <a:latin typeface="+mn-lt"/>
                        <a:ea typeface="+mn-ea"/>
                        <a:cs typeface="+mn-cs"/>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173,5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1496724804"/>
                  </a:ext>
                </a:extLst>
              </a:tr>
              <a:tr h="946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F5494"/>
                          </a:solidFill>
                        </a:rPr>
                        <a:t>Integration of Renewables and Electrification in process industry</a:t>
                      </a:r>
                      <a:endParaRPr lang="en-GB" sz="1200" b="0" dirty="0">
                        <a:solidFill>
                          <a:srgbClr val="0F5494"/>
                        </a:solidFill>
                        <a:sym typeface="Wingdings" panose="05000000000000000000" pitchFamily="2" charset="2"/>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5</a:t>
                      </a:r>
                      <a:endParaRPr lang="en-GB" sz="2000" b="0" kern="1200" dirty="0">
                        <a:solidFill>
                          <a:srgbClr val="0F5494"/>
                        </a:solidFill>
                        <a:latin typeface="+mn-lt"/>
                        <a:ea typeface="+mn-ea"/>
                        <a:cs typeface="+mn-cs"/>
                      </a:endParaRPr>
                    </a:p>
                  </a:txBody>
                  <a:tcPr/>
                </a:tc>
                <a:tc>
                  <a:txBody>
                    <a:bodyPr/>
                    <a:lstStyle/>
                    <a:p>
                      <a:pPr algn="ctr"/>
                      <a:endParaRPr lang="en-GB" sz="2000" b="0" kern="1200" dirty="0" smtClean="0">
                        <a:solidFill>
                          <a:srgbClr val="0F5494"/>
                        </a:solidFill>
                        <a:latin typeface="+mn-lt"/>
                        <a:ea typeface="+mn-ea"/>
                        <a:cs typeface="+mn-cs"/>
                      </a:endParaRPr>
                    </a:p>
                    <a:p>
                      <a:pPr algn="ctr"/>
                      <a:r>
                        <a:rPr lang="en-GB" sz="2000" b="0" kern="1200" dirty="0" smtClean="0">
                          <a:solidFill>
                            <a:srgbClr val="0F5494"/>
                          </a:solidFill>
                          <a:latin typeface="+mn-lt"/>
                          <a:ea typeface="+mn-ea"/>
                          <a:cs typeface="+mn-cs"/>
                        </a:rPr>
                        <a:t>135,5</a:t>
                      </a:r>
                      <a:endParaRPr lang="en-GB" sz="2000" b="0" kern="1200" dirty="0">
                        <a:solidFill>
                          <a:srgbClr val="0F5494"/>
                        </a:solidFill>
                        <a:latin typeface="+mn-lt"/>
                        <a:ea typeface="+mn-ea"/>
                        <a:cs typeface="+mn-cs"/>
                      </a:endParaRPr>
                    </a:p>
                  </a:txBody>
                  <a:tcPr/>
                </a:tc>
                <a:extLst>
                  <a:ext uri="{0D108BD9-81ED-4DB2-BD59-A6C34878D82A}">
                    <a16:rowId xmlns:a16="http://schemas.microsoft.com/office/drawing/2014/main" val="4220149097"/>
                  </a:ext>
                </a:extLst>
              </a:tr>
              <a:tr h="946344">
                <a:tc>
                  <a:txBody>
                    <a:bodyPr/>
                    <a:lstStyle/>
                    <a:p>
                      <a:r>
                        <a:rPr lang="en-GB" sz="1200" b="0" dirty="0" smtClean="0">
                          <a:solidFill>
                            <a:srgbClr val="0F5494"/>
                          </a:solidFill>
                          <a:sym typeface="Wingdings" panose="05000000000000000000" pitchFamily="2" charset="2"/>
                        </a:rPr>
                        <a:t>TOTAL</a:t>
                      </a:r>
                      <a:r>
                        <a:rPr lang="en-GB" sz="1200" b="0" baseline="0" dirty="0" smtClean="0">
                          <a:solidFill>
                            <a:srgbClr val="0F5494"/>
                          </a:solidFill>
                          <a:sym typeface="Wingdings" panose="05000000000000000000" pitchFamily="2" charset="2"/>
                        </a:rPr>
                        <a:t> estimated </a:t>
                      </a:r>
                      <a:r>
                        <a:rPr lang="en-GB" sz="1200" b="0" dirty="0" smtClean="0">
                          <a:solidFill>
                            <a:srgbClr val="0F5494"/>
                          </a:solidFill>
                        </a:rPr>
                        <a:t>budget WP 2021-2022</a:t>
                      </a:r>
                    </a:p>
                  </a:txBody>
                  <a:tcPr/>
                </a:tc>
                <a:tc>
                  <a:txBody>
                    <a:bodyPr/>
                    <a:lstStyle/>
                    <a:p>
                      <a:pPr algn="ctr"/>
                      <a:r>
                        <a:rPr lang="en-GB" sz="1600" b="0" kern="1200" dirty="0" smtClean="0">
                          <a:solidFill>
                            <a:schemeClr val="accent1">
                              <a:lumMod val="75000"/>
                            </a:schemeClr>
                          </a:solidFill>
                          <a:latin typeface="+mn-lt"/>
                          <a:ea typeface="+mn-ea"/>
                          <a:cs typeface="+mn-cs"/>
                        </a:rPr>
                        <a:t>30</a:t>
                      </a:r>
                    </a:p>
                  </a:txBody>
                  <a:tcPr/>
                </a:tc>
                <a:tc>
                  <a:txBody>
                    <a:bodyPr/>
                    <a:lstStyle/>
                    <a:p>
                      <a:pPr algn="ctr"/>
                      <a:r>
                        <a:rPr lang="en-GB" sz="1600" b="0" kern="1200" dirty="0" smtClean="0">
                          <a:solidFill>
                            <a:schemeClr val="accent1">
                              <a:lumMod val="75000"/>
                            </a:schemeClr>
                          </a:solidFill>
                          <a:latin typeface="+mn-lt"/>
                          <a:ea typeface="+mn-ea"/>
                          <a:cs typeface="+mn-cs"/>
                        </a:rPr>
                        <a:t>737,5</a:t>
                      </a:r>
                      <a:endParaRPr lang="en-GB" sz="2000" b="0" kern="1200" dirty="0">
                        <a:solidFill>
                          <a:schemeClr val="accent1">
                            <a:lumMod val="75000"/>
                          </a:schemeClr>
                        </a:solidFill>
                        <a:latin typeface="+mn-lt"/>
                        <a:ea typeface="+mn-ea"/>
                        <a:cs typeface="+mn-cs"/>
                      </a:endParaRPr>
                    </a:p>
                  </a:txBody>
                  <a:tcPr/>
                </a:tc>
                <a:extLst>
                  <a:ext uri="{0D108BD9-81ED-4DB2-BD59-A6C34878D82A}">
                    <a16:rowId xmlns:a16="http://schemas.microsoft.com/office/drawing/2014/main" val="767669913"/>
                  </a:ext>
                </a:extLst>
              </a:tr>
            </a:tbl>
          </a:graphicData>
        </a:graphic>
      </p:graphicFrame>
    </p:spTree>
    <p:extLst>
      <p:ext uri="{BB962C8B-B14F-4D97-AF65-F5344CB8AC3E}">
        <p14:creationId xmlns:p14="http://schemas.microsoft.com/office/powerpoint/2010/main" val="18009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2"/>
          <p:cNvSpPr txBox="1">
            <a:spLocks/>
          </p:cNvSpPr>
          <p:nvPr/>
        </p:nvSpPr>
        <p:spPr>
          <a:xfrm>
            <a:off x="2236566" y="5788077"/>
            <a:ext cx="7718867" cy="415028"/>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4D4D4D"/>
                </a:solidFill>
                <a:effectLst/>
                <a:uLnTx/>
                <a:uFillTx/>
                <a:latin typeface="Arial"/>
                <a:ea typeface="+mn-ea"/>
                <a:cs typeface="+mn-cs"/>
              </a:rPr>
              <a:t>*</a:t>
            </a:r>
            <a:r>
              <a:rPr kumimoji="0" lang="en-IE" sz="1200" b="1" i="0" u="none" strike="noStrike" kern="1200" cap="none" spc="0" normalizeH="0" baseline="0" noProof="0" dirty="0">
                <a:ln>
                  <a:noFill/>
                </a:ln>
                <a:solidFill>
                  <a:srgbClr val="034EA2"/>
                </a:solidFill>
                <a:effectLst/>
                <a:uLnTx/>
                <a:uFillTx/>
                <a:latin typeface="Arial"/>
                <a:ea typeface="+mn-ea"/>
                <a:cs typeface="+mn-cs"/>
              </a:rPr>
              <a:t> </a:t>
            </a:r>
            <a:r>
              <a:rPr kumimoji="0" lang="en-IE" sz="1200" b="0" i="0" u="none" strike="noStrike" kern="1200" cap="none" spc="0" normalizeH="0" baseline="0" noProof="0" dirty="0" smtClean="0">
                <a:ln>
                  <a:noFill/>
                </a:ln>
                <a:solidFill>
                  <a:srgbClr val="4D4D4D"/>
                </a:solidFill>
                <a:effectLst/>
                <a:uLnTx/>
                <a:uFillTx/>
                <a:latin typeface="Arial"/>
                <a:ea typeface="+mn-ea"/>
                <a:cs typeface="+mn-cs"/>
              </a:rPr>
              <a:t>The </a:t>
            </a:r>
            <a:r>
              <a:rPr kumimoji="0" lang="en-IE" sz="1200" b="0" i="0" u="none" strike="noStrike" kern="1200" cap="none" spc="0" normalizeH="0" baseline="0" noProof="0" dirty="0">
                <a:ln>
                  <a:noFill/>
                </a:ln>
                <a:solidFill>
                  <a:srgbClr val="4D4D4D"/>
                </a:solidFill>
                <a:effectLst/>
                <a:uLnTx/>
                <a:uFillTx/>
                <a:latin typeface="Arial"/>
                <a:ea typeface="+mn-ea"/>
                <a:cs typeface="+mn-cs"/>
              </a:rPr>
              <a:t>European Institute of Innovation </a:t>
            </a:r>
            <a:r>
              <a:rPr kumimoji="0" lang="en-IE" sz="1200" b="0" i="0" u="none" strike="noStrike" kern="1200" cap="none" spc="0" normalizeH="0" baseline="0" noProof="0" dirty="0" smtClean="0">
                <a:ln>
                  <a:noFill/>
                </a:ln>
                <a:solidFill>
                  <a:srgbClr val="4D4D4D"/>
                </a:solidFill>
                <a:effectLst/>
                <a:uLnTx/>
                <a:uFillTx/>
                <a:latin typeface="Arial"/>
                <a:ea typeface="+mn-ea"/>
                <a:cs typeface="+mn-cs"/>
              </a:rPr>
              <a:t>&amp; </a:t>
            </a:r>
            <a:r>
              <a:rPr kumimoji="0" lang="en-IE" sz="1200" b="0" i="0" u="none" strike="noStrike" kern="1200" cap="none" spc="0" normalizeH="0" baseline="0" noProof="0" dirty="0">
                <a:ln>
                  <a:noFill/>
                </a:ln>
                <a:solidFill>
                  <a:srgbClr val="4D4D4D"/>
                </a:solidFill>
                <a:effectLst/>
                <a:uLnTx/>
                <a:uFillTx/>
                <a:latin typeface="Arial"/>
                <a:ea typeface="+mn-ea"/>
                <a:cs typeface="+mn-cs"/>
              </a:rPr>
              <a:t>Technology </a:t>
            </a:r>
            <a:r>
              <a:rPr kumimoji="0" lang="en-IE" sz="1200" b="0" i="0" u="none" strike="noStrike" kern="1200" cap="none" spc="0" normalizeH="0" baseline="0" noProof="0" dirty="0" smtClean="0">
                <a:ln>
                  <a:noFill/>
                </a:ln>
                <a:solidFill>
                  <a:srgbClr val="4D4D4D"/>
                </a:solidFill>
                <a:effectLst/>
                <a:uLnTx/>
                <a:uFillTx/>
                <a:latin typeface="Arial"/>
                <a:ea typeface="+mn-ea"/>
                <a:cs typeface="+mn-cs"/>
              </a:rPr>
              <a:t>(EIT) is </a:t>
            </a:r>
            <a:r>
              <a:rPr kumimoji="0" lang="en-IE" sz="1200" b="0" i="0" u="none" strike="noStrike" kern="1200" cap="none" spc="0" normalizeH="0" baseline="0" noProof="0" dirty="0">
                <a:ln>
                  <a:noFill/>
                </a:ln>
                <a:solidFill>
                  <a:srgbClr val="4D4D4D"/>
                </a:solidFill>
                <a:effectLst/>
                <a:uLnTx/>
                <a:uFillTx/>
                <a:latin typeface="Arial"/>
                <a:ea typeface="+mn-ea"/>
                <a:cs typeface="+mn-cs"/>
              </a:rPr>
              <a:t>not part of the Specific Programme</a:t>
            </a:r>
          </a:p>
        </p:txBody>
      </p:sp>
      <p:sp>
        <p:nvSpPr>
          <p:cNvPr id="41" name="TextBox 40"/>
          <p:cNvSpPr txBox="1"/>
          <p:nvPr/>
        </p:nvSpPr>
        <p:spPr>
          <a:xfrm>
            <a:off x="10186700" y="479024"/>
            <a:ext cx="161468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smtClean="0">
                <a:ln>
                  <a:noFill/>
                </a:ln>
                <a:solidFill>
                  <a:srgbClr val="034EA2"/>
                </a:solidFill>
                <a:effectLst/>
                <a:uLnTx/>
                <a:uFillTx/>
                <a:latin typeface="Arial" charset="0"/>
                <a:ea typeface="+mn-ea"/>
                <a:cs typeface="+mn-cs"/>
              </a:rPr>
              <a:t>EURATOM</a:t>
            </a:r>
            <a:endParaRPr kumimoji="0" lang="en-GB" sz="2000" b="1" i="0" u="none" strike="noStrike" kern="1200" cap="all" spc="0" normalizeH="0" baseline="0" noProof="0" dirty="0">
              <a:ln>
                <a:noFill/>
              </a:ln>
              <a:solidFill>
                <a:srgbClr val="034EA2"/>
              </a:solidFill>
              <a:effectLst/>
              <a:uLnTx/>
              <a:uFillTx/>
              <a:latin typeface="Arial" charset="0"/>
              <a:ea typeface="+mn-ea"/>
              <a:cs typeface="+mn-cs"/>
            </a:endParaRPr>
          </a:p>
        </p:txBody>
      </p:sp>
      <p:sp>
        <p:nvSpPr>
          <p:cNvPr id="45" name="TextBox 44"/>
          <p:cNvSpPr txBox="1"/>
          <p:nvPr/>
        </p:nvSpPr>
        <p:spPr>
          <a:xfrm>
            <a:off x="3932458" y="479024"/>
            <a:ext cx="258917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smtClean="0">
                <a:ln>
                  <a:noFill/>
                </a:ln>
                <a:solidFill>
                  <a:srgbClr val="034EA2"/>
                </a:solidFill>
                <a:effectLst/>
                <a:uLnTx/>
                <a:uFillTx/>
                <a:latin typeface="Arial" charset="0"/>
                <a:ea typeface="+mn-ea"/>
                <a:cs typeface="+mn-cs"/>
              </a:rPr>
              <a:t>HORIZON EUROPE</a:t>
            </a:r>
            <a:endParaRPr kumimoji="0" lang="en-GB" sz="2000" b="1" i="0" u="none" strike="noStrike" kern="1200" cap="all" spc="0" normalizeH="0" baseline="0" noProof="0" dirty="0">
              <a:ln>
                <a:noFill/>
              </a:ln>
              <a:solidFill>
                <a:srgbClr val="034EA2"/>
              </a:solidFill>
              <a:effectLst/>
              <a:uLnTx/>
              <a:uFillTx/>
              <a:latin typeface="Arial" charset="0"/>
              <a:ea typeface="+mn-ea"/>
              <a:cs typeface="+mn-cs"/>
            </a:endParaRPr>
          </a:p>
        </p:txBody>
      </p:sp>
      <p:sp>
        <p:nvSpPr>
          <p:cNvPr id="49" name="Rectangle 48"/>
          <p:cNvSpPr/>
          <p:nvPr/>
        </p:nvSpPr>
        <p:spPr>
          <a:xfrm>
            <a:off x="540541" y="1609865"/>
            <a:ext cx="1411499" cy="3844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p:cNvSpPr/>
          <p:nvPr/>
        </p:nvSpPr>
        <p:spPr>
          <a:xfrm>
            <a:off x="449241" y="1127418"/>
            <a:ext cx="1658487" cy="4566926"/>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TextBox 54"/>
          <p:cNvSpPr txBox="1"/>
          <p:nvPr/>
        </p:nvSpPr>
        <p:spPr>
          <a:xfrm>
            <a:off x="663918" y="3013999"/>
            <a:ext cx="1277779" cy="1188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34EA2"/>
                </a:solidFill>
                <a:effectLst/>
                <a:uLnTx/>
                <a:uFillTx/>
                <a:latin typeface="Arial" charset="0"/>
                <a:ea typeface="+mn-ea"/>
                <a:cs typeface="+mn-cs"/>
              </a:rPr>
              <a:t>Research actions</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58" name="TextBox 57"/>
          <p:cNvSpPr txBox="1"/>
          <p:nvPr/>
        </p:nvSpPr>
        <p:spPr>
          <a:xfrm>
            <a:off x="663919" y="4354153"/>
            <a:ext cx="1277779" cy="1188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34EA2"/>
                </a:solidFill>
                <a:effectLst/>
                <a:uLnTx/>
                <a:uFillTx/>
                <a:latin typeface="Arial" charset="0"/>
                <a:ea typeface="+mn-ea"/>
                <a:cs typeface="+mn-cs"/>
              </a:rPr>
              <a:t>Development actions</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53" name="TextBox 52"/>
          <p:cNvSpPr txBox="1"/>
          <p:nvPr/>
        </p:nvSpPr>
        <p:spPr>
          <a:xfrm>
            <a:off x="589700" y="1251733"/>
            <a:ext cx="1506062" cy="1118255"/>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IE" sz="1400" b="1" i="0" u="none" strike="noStrike" kern="1200" cap="all" spc="0" normalizeH="0" baseline="0" noProof="0" dirty="0" smtClean="0">
                <a:ln>
                  <a:noFill/>
                </a:ln>
                <a:solidFill>
                  <a:srgbClr val="931680"/>
                </a:solidFill>
                <a:effectLst/>
                <a:uLnTx/>
                <a:uFillTx/>
                <a:latin typeface="Arial"/>
                <a:ea typeface="+mn-ea"/>
                <a:cs typeface="+mn-cs"/>
              </a:rPr>
              <a:t>Specific Programme: European Defence Fund</a:t>
            </a:r>
            <a:endParaRPr kumimoji="0" lang="en-IE" sz="1400" b="0" i="0" u="none" strike="noStrike" kern="1200" cap="all" spc="0" normalizeH="0" baseline="0" noProof="0" dirty="0">
              <a:ln>
                <a:noFill/>
              </a:ln>
              <a:solidFill>
                <a:srgbClr val="931680"/>
              </a:solidFill>
              <a:effectLst/>
              <a:uLnTx/>
              <a:uFillTx/>
              <a:latin typeface="Arial"/>
              <a:ea typeface="+mn-ea"/>
              <a:cs typeface="+mn-cs"/>
            </a:endParaRPr>
          </a:p>
        </p:txBody>
      </p:sp>
      <p:cxnSp>
        <p:nvCxnSpPr>
          <p:cNvPr id="68" name="Straight Connector 67"/>
          <p:cNvCxnSpPr/>
          <p:nvPr/>
        </p:nvCxnSpPr>
        <p:spPr>
          <a:xfrm>
            <a:off x="442953" y="951966"/>
            <a:ext cx="950619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068942" y="951966"/>
            <a:ext cx="170144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075230" y="1120690"/>
            <a:ext cx="1701446" cy="4616033"/>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4" name="Group 83"/>
          <p:cNvGrpSpPr/>
          <p:nvPr/>
        </p:nvGrpSpPr>
        <p:grpSpPr>
          <a:xfrm>
            <a:off x="10295953" y="1331859"/>
            <a:ext cx="1260000" cy="4216709"/>
            <a:chOff x="10324155" y="1331859"/>
            <a:chExt cx="1260000" cy="4216709"/>
          </a:xfrm>
        </p:grpSpPr>
        <p:sp>
          <p:nvSpPr>
            <p:cNvPr id="42" name="TextBox 41"/>
            <p:cNvSpPr txBox="1">
              <a:spLocks/>
            </p:cNvSpPr>
            <p:nvPr/>
          </p:nvSpPr>
          <p:spPr>
            <a:xfrm>
              <a:off x="10324155" y="1331859"/>
              <a:ext cx="126000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34EA2"/>
                  </a:solidFill>
                  <a:effectLst/>
                  <a:uLnTx/>
                  <a:uFillTx/>
                  <a:latin typeface="Arial" charset="0"/>
                  <a:ea typeface="+mn-ea"/>
                  <a:cs typeface="+mn-cs"/>
                </a:rPr>
                <a:t>Fusion</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44" name="TextBox 43"/>
            <p:cNvSpPr txBox="1"/>
            <p:nvPr/>
          </p:nvSpPr>
          <p:spPr>
            <a:xfrm>
              <a:off x="10324290" y="4252568"/>
              <a:ext cx="125973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34EA2"/>
                  </a:solidFill>
                  <a:effectLst/>
                  <a:uLnTx/>
                  <a:uFillTx/>
                  <a:latin typeface="Arial" charset="0"/>
                  <a:ea typeface="+mn-ea"/>
                  <a:cs typeface="+mn-cs"/>
                </a:rPr>
                <a:t>Joint Research </a:t>
              </a:r>
              <a:r>
                <a:rPr kumimoji="0" lang="en-GB" sz="1200" b="1" i="0" u="none" strike="noStrike" kern="1200" cap="none" spc="0" normalizeH="0" baseline="0" noProof="0" dirty="0" err="1" smtClean="0">
                  <a:ln>
                    <a:noFill/>
                  </a:ln>
                  <a:solidFill>
                    <a:srgbClr val="034EA2"/>
                  </a:solidFill>
                  <a:effectLst/>
                  <a:uLnTx/>
                  <a:uFillTx/>
                  <a:latin typeface="Arial" charset="0"/>
                  <a:ea typeface="+mn-ea"/>
                  <a:cs typeface="+mn-cs"/>
                </a:rPr>
                <a:t>Center</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73" name="TextBox 72"/>
            <p:cNvSpPr txBox="1">
              <a:spLocks/>
            </p:cNvSpPr>
            <p:nvPr/>
          </p:nvSpPr>
          <p:spPr>
            <a:xfrm>
              <a:off x="10324155" y="2792213"/>
              <a:ext cx="1260000" cy="1296000"/>
            </a:xfrm>
            <a:prstGeom prst="rect">
              <a:avLst/>
            </a:prstGeom>
            <a:solidFill>
              <a:schemeClr val="bg1"/>
            </a:solidFill>
            <a:ln>
              <a:noFill/>
            </a:ln>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34EA2"/>
                  </a:solidFill>
                  <a:effectLst/>
                  <a:uLnTx/>
                  <a:uFillTx/>
                  <a:latin typeface="Arial" charset="0"/>
                  <a:ea typeface="+mn-ea"/>
                  <a:cs typeface="+mn-cs"/>
                </a:rPr>
                <a:t>Fission</a:t>
              </a:r>
              <a:endParaRPr kumimoji="0" lang="en-GB" sz="1200" b="1" i="0" u="none" strike="noStrike" kern="1200" cap="none" spc="0" normalizeH="0" baseline="0" noProof="0" dirty="0">
                <a:ln>
                  <a:noFill/>
                </a:ln>
                <a:solidFill>
                  <a:srgbClr val="034EA2"/>
                </a:solidFill>
                <a:effectLst/>
                <a:uLnTx/>
                <a:uFillTx/>
                <a:latin typeface="Arial" charset="0"/>
                <a:ea typeface="+mn-ea"/>
                <a:cs typeface="+mn-cs"/>
              </a:endParaRPr>
            </a:p>
          </p:txBody>
        </p:sp>
      </p:grpSp>
      <p:sp>
        <p:nvSpPr>
          <p:cNvPr id="5" name="Rectangle 4"/>
          <p:cNvSpPr/>
          <p:nvPr/>
        </p:nvSpPr>
        <p:spPr>
          <a:xfrm>
            <a:off x="2236569" y="1120690"/>
            <a:ext cx="7718864" cy="4573653"/>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Box 46"/>
          <p:cNvSpPr txBox="1"/>
          <p:nvPr/>
        </p:nvSpPr>
        <p:spPr>
          <a:xfrm>
            <a:off x="3009298" y="1251733"/>
            <a:ext cx="632427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a:t>
            </a:r>
            <a:r>
              <a:rPr kumimoji="0" lang="en-IE" sz="1400" b="1" i="0" u="none" strike="noStrike" kern="1200" cap="all" spc="0" normalizeH="0" baseline="0" noProof="0" dirty="0">
                <a:ln>
                  <a:noFill/>
                </a:ln>
                <a:solidFill>
                  <a:srgbClr val="034EA2"/>
                </a:solidFill>
                <a:effectLst/>
                <a:uLnTx/>
                <a:uFillTx/>
                <a:latin typeface="Arial"/>
                <a:ea typeface="+mn-ea"/>
                <a:cs typeface="+mn-cs"/>
              </a:rPr>
              <a:t> </a:t>
            </a:r>
            <a:r>
              <a:rPr kumimoji="0" lang="en-IE" sz="1400" b="1" i="0" u="none" strike="noStrike" kern="1200" cap="all" spc="0" normalizeH="0" baseline="0" noProof="0" dirty="0">
                <a:ln>
                  <a:noFill/>
                </a:ln>
                <a:solidFill>
                  <a:srgbClr val="931680"/>
                </a:solidFill>
                <a:effectLst/>
                <a:uLnTx/>
                <a:uFillTx/>
                <a:latin typeface="Arial"/>
                <a:ea typeface="+mn-ea"/>
                <a:cs typeface="+mn-cs"/>
              </a:rPr>
              <a:t>implementing Horizon Europe &amp; </a:t>
            </a:r>
            <a:r>
              <a:rPr kumimoji="0" lang="en-IE" sz="1400" b="1" i="0" u="none" strike="noStrike" kern="1200" cap="all" spc="0" normalizeH="0" baseline="0" noProof="0" dirty="0" smtClean="0">
                <a:ln>
                  <a:noFill/>
                </a:ln>
                <a:solidFill>
                  <a:srgbClr val="931680"/>
                </a:solidFill>
                <a:effectLst/>
                <a:uLnTx/>
                <a:uFillTx/>
                <a:latin typeface="Arial"/>
                <a:ea typeface="+mn-ea"/>
                <a:cs typeface="+mn-cs"/>
              </a:rPr>
              <a:t>EIT</a:t>
            </a:r>
            <a:r>
              <a:rPr kumimoji="0" lang="en-IE" sz="1400" b="1" i="0" u="none" strike="noStrike" kern="1200" cap="all" spc="0" normalizeH="0" baseline="30000" noProof="0" dirty="0" smtClean="0">
                <a:ln>
                  <a:noFill/>
                </a:ln>
                <a:solidFill>
                  <a:srgbClr val="93168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smtClean="0">
                <a:ln>
                  <a:noFill/>
                </a:ln>
                <a:solidFill>
                  <a:srgbClr val="034EA2"/>
                </a:solidFill>
                <a:effectLst/>
                <a:uLnTx/>
                <a:uFillTx/>
                <a:latin typeface="Arial"/>
                <a:ea typeface="+mn-ea"/>
                <a:cs typeface="+mn-cs"/>
              </a:rPr>
              <a:t>Exclusive </a:t>
            </a:r>
            <a:r>
              <a:rPr kumimoji="0" lang="en-IE" sz="1200" b="0" i="1" u="none" strike="noStrike" kern="1200" cap="none" spc="0" normalizeH="0" baseline="0" noProof="0" dirty="0">
                <a:ln>
                  <a:noFill/>
                </a:ln>
                <a:solidFill>
                  <a:srgbClr val="034EA2"/>
                </a:solidFill>
                <a:effectLst/>
                <a:uLnTx/>
                <a:uFillTx/>
                <a:latin typeface="Arial"/>
                <a:ea typeface="+mn-ea"/>
                <a:cs typeface="+mn-cs"/>
              </a:rPr>
              <a:t>focus on civil applications</a:t>
            </a:r>
            <a:r>
              <a:rPr kumimoji="0" lang="en-IE" sz="1200" b="0" i="0" u="none" strike="noStrike" kern="1200" cap="all" spc="0" normalizeH="0" baseline="0" noProof="0" dirty="0" smtClean="0">
                <a:ln>
                  <a:noFill/>
                </a:ln>
                <a:solidFill>
                  <a:srgbClr val="034EA2"/>
                </a:solidFill>
                <a:effectLst/>
                <a:uLnTx/>
                <a:uFillTx/>
                <a:latin typeface="Arial"/>
                <a:ea typeface="+mn-ea"/>
                <a:cs typeface="+mn-cs"/>
              </a:rPr>
              <a:t> </a:t>
            </a:r>
            <a:endParaRPr kumimoji="0" lang="en-IE" sz="1200" b="0" i="0" u="none" strike="noStrike" kern="1200" cap="all" spc="0" normalizeH="0" baseline="0" noProof="0" dirty="0">
              <a:ln>
                <a:noFill/>
              </a:ln>
              <a:solidFill>
                <a:srgbClr val="034EA2"/>
              </a:solidFill>
              <a:effectLst/>
              <a:uLnTx/>
              <a:uFillTx/>
              <a:latin typeface="Arial"/>
              <a:ea typeface="+mn-ea"/>
              <a:cs typeface="+mn-cs"/>
            </a:endParaRPr>
          </a:p>
        </p:txBody>
      </p:sp>
      <p:sp>
        <p:nvSpPr>
          <p:cNvPr id="18" name="TextBox 17"/>
          <p:cNvSpPr txBox="1"/>
          <p:nvPr/>
        </p:nvSpPr>
        <p:spPr>
          <a:xfrm>
            <a:off x="2236567" y="4991917"/>
            <a:ext cx="7651273" cy="2719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Widening Participation and Strengthening the European</a:t>
            </a:r>
            <a:r>
              <a:rPr kumimoji="0" lang="en-GB" sz="1100" b="1"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Research Area</a:t>
            </a:r>
          </a:p>
        </p:txBody>
      </p:sp>
      <p:sp>
        <p:nvSpPr>
          <p:cNvPr id="19" name="TextBox 18"/>
          <p:cNvSpPr txBox="1"/>
          <p:nvPr/>
        </p:nvSpPr>
        <p:spPr>
          <a:xfrm>
            <a:off x="6018261" y="5286958"/>
            <a:ext cx="370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Reforming </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&amp; </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Enhancing the European R&amp;I system</a:t>
            </a:r>
          </a:p>
        </p:txBody>
      </p:sp>
      <p:sp>
        <p:nvSpPr>
          <p:cNvPr id="20" name="TextBox 19"/>
          <p:cNvSpPr txBox="1"/>
          <p:nvPr/>
        </p:nvSpPr>
        <p:spPr>
          <a:xfrm>
            <a:off x="2417533" y="5280543"/>
            <a:ext cx="3420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Widening </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participation </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&amp; spreading excellence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cxnSp>
        <p:nvCxnSpPr>
          <p:cNvPr id="6" name="Straight Connector 5"/>
          <p:cNvCxnSpPr/>
          <p:nvPr/>
        </p:nvCxnSpPr>
        <p:spPr>
          <a:xfrm>
            <a:off x="7440248" y="2599975"/>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90973" y="2586105"/>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36566" y="4848807"/>
            <a:ext cx="774244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417533" y="1804100"/>
            <a:ext cx="2180988" cy="1837254"/>
            <a:chOff x="2417533" y="1928084"/>
            <a:chExt cx="2180988" cy="1837254"/>
          </a:xfrm>
        </p:grpSpPr>
        <p:sp>
          <p:nvSpPr>
            <p:cNvPr id="12" name="TextBox 11"/>
            <p:cNvSpPr txBox="1"/>
            <p:nvPr/>
          </p:nvSpPr>
          <p:spPr>
            <a:xfrm>
              <a:off x="2906521"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931680"/>
                  </a:solidFill>
                  <a:effectLst/>
                  <a:uLnTx/>
                  <a:uFillTx/>
                  <a:latin typeface="Arial" charset="0"/>
                  <a:ea typeface="+mn-ea"/>
                  <a:cs typeface="+mn-cs"/>
                </a:rPr>
                <a:t>Pillar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smtClean="0">
                  <a:ln>
                    <a:noFill/>
                  </a:ln>
                  <a:solidFill>
                    <a:srgbClr val="034EA2"/>
                  </a:solidFill>
                  <a:effectLst/>
                  <a:uLnTx/>
                  <a:uFillTx/>
                  <a:latin typeface="Arial" charset="0"/>
                  <a:ea typeface="+mn-ea"/>
                  <a:cs typeface="+mn-cs"/>
                </a:rPr>
                <a:t>Excellent Science</a:t>
              </a:r>
              <a:endParaRPr kumimoji="0" lang="en-GB" sz="1100" b="1" i="0" u="none" strike="noStrike" kern="1200" cap="all" spc="0" normalizeH="0" baseline="0" noProof="0" dirty="0">
                <a:ln>
                  <a:noFill/>
                </a:ln>
                <a:solidFill>
                  <a:srgbClr val="034EA2"/>
                </a:solidFill>
                <a:effectLst/>
                <a:uLnTx/>
                <a:uFillTx/>
                <a:latin typeface="Arial" charset="0"/>
                <a:ea typeface="+mn-ea"/>
                <a:cs typeface="+mn-cs"/>
              </a:endParaRPr>
            </a:p>
          </p:txBody>
        </p:sp>
        <p:sp>
          <p:nvSpPr>
            <p:cNvPr id="15" name="TextBox 14"/>
            <p:cNvSpPr txBox="1"/>
            <p:nvPr/>
          </p:nvSpPr>
          <p:spPr>
            <a:xfrm>
              <a:off x="2417533" y="2723959"/>
              <a:ext cx="2088000" cy="26161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Research Council</a:t>
              </a:r>
            </a:p>
          </p:txBody>
        </p:sp>
        <p:sp>
          <p:nvSpPr>
            <p:cNvPr id="16" name="TextBox 15"/>
            <p:cNvSpPr txBox="1"/>
            <p:nvPr/>
          </p:nvSpPr>
          <p:spPr>
            <a:xfrm>
              <a:off x="2417533" y="3109945"/>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Marie </a:t>
              </a:r>
              <a:r>
                <a:rPr kumimoji="0" lang="en-GB" sz="1100" b="1" i="0" u="none" strike="noStrike" kern="1200" cap="none" spc="0" normalizeH="0" baseline="0" noProof="0" dirty="0" err="1" smtClean="0">
                  <a:ln>
                    <a:noFill/>
                  </a:ln>
                  <a:solidFill>
                    <a:srgbClr val="034EA2"/>
                  </a:solidFill>
                  <a:effectLst/>
                  <a:uLnTx/>
                  <a:uFillTx/>
                  <a:latin typeface="Arial" charset="0"/>
                  <a:ea typeface="+mn-ea"/>
                  <a:cs typeface="+mn-cs"/>
                </a:rPr>
                <a:t>Skłodowska</a:t>
              </a: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-Curie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17" name="TextBox 16"/>
            <p:cNvSpPr txBox="1"/>
            <p:nvPr/>
          </p:nvSpPr>
          <p:spPr>
            <a:xfrm>
              <a:off x="2417533" y="3503728"/>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Research Infrastructures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5011" y="2006928"/>
              <a:ext cx="477305" cy="477305"/>
            </a:xfrm>
            <a:prstGeom prst="rect">
              <a:avLst/>
            </a:prstGeom>
          </p:spPr>
        </p:pic>
      </p:grpSp>
      <p:grpSp>
        <p:nvGrpSpPr>
          <p:cNvPr id="80" name="Group 79"/>
          <p:cNvGrpSpPr/>
          <p:nvPr/>
        </p:nvGrpSpPr>
        <p:grpSpPr>
          <a:xfrm>
            <a:off x="7638261" y="1804100"/>
            <a:ext cx="2171501" cy="2370983"/>
            <a:chOff x="7638261" y="1928084"/>
            <a:chExt cx="2171501" cy="2370983"/>
          </a:xfrm>
        </p:grpSpPr>
        <p:sp>
          <p:nvSpPr>
            <p:cNvPr id="13" name="TextBox 12"/>
            <p:cNvSpPr txBox="1"/>
            <p:nvPr/>
          </p:nvSpPr>
          <p:spPr>
            <a:xfrm>
              <a:off x="8117762"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931680"/>
                  </a:solidFill>
                  <a:effectLst/>
                  <a:uLnTx/>
                  <a:uFillTx/>
                  <a:latin typeface="Arial" charset="0"/>
                  <a:ea typeface="+mn-ea"/>
                  <a:cs typeface="+mn-cs"/>
                </a:rPr>
                <a:t>Pillar 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Innovative</a:t>
              </a: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Europe</a:t>
              </a:r>
            </a:p>
          </p:txBody>
        </p:sp>
        <p:sp>
          <p:nvSpPr>
            <p:cNvPr id="21" name="TextBox 20"/>
            <p:cNvSpPr txBox="1"/>
            <p:nvPr/>
          </p:nvSpPr>
          <p:spPr>
            <a:xfrm>
              <a:off x="7638261" y="2742919"/>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European Innovation </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Council</a:t>
              </a:r>
            </a:p>
          </p:txBody>
        </p:sp>
        <p:sp>
          <p:nvSpPr>
            <p:cNvPr id="22" name="TextBox 21"/>
            <p:cNvSpPr txBox="1"/>
            <p:nvPr/>
          </p:nvSpPr>
          <p:spPr>
            <a:xfrm>
              <a:off x="7638261" y="3308035"/>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a:t>
              </a: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Innovation </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E</a:t>
              </a:r>
              <a:r>
                <a:rPr kumimoji="0" lang="en-GB" sz="1100" b="1" i="0" u="none" strike="noStrike" kern="1200" cap="none" spc="0" normalizeH="0" baseline="0" noProof="0" dirty="0" err="1" smtClean="0">
                  <a:ln>
                    <a:noFill/>
                  </a:ln>
                  <a:solidFill>
                    <a:srgbClr val="034EA2"/>
                  </a:solidFill>
                  <a:effectLst/>
                  <a:uLnTx/>
                  <a:uFillTx/>
                  <a:latin typeface="Arial" charset="0"/>
                  <a:ea typeface="+mn-ea"/>
                  <a:cs typeface="+mn-cs"/>
                </a:rPr>
                <a:t>cosystems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3" name="TextBox 22"/>
            <p:cNvSpPr txBox="1"/>
            <p:nvPr/>
          </p:nvSpPr>
          <p:spPr>
            <a:xfrm>
              <a:off x="7638261" y="3868180"/>
              <a:ext cx="2088000" cy="430887"/>
            </a:xfrm>
            <a:prstGeom prst="rect">
              <a:avLst/>
            </a:prstGeom>
            <a:solidFill>
              <a:schemeClr val="bg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European </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Institute of Innovation &amp;</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 Technology</a:t>
              </a:r>
              <a:r>
                <a:rPr kumimoji="0" lang="en-IE" sz="1100" b="1" i="0" u="none" strike="noStrike" kern="1200" cap="none" spc="0" normalizeH="0" baseline="0" noProof="0" dirty="0" smtClean="0">
                  <a:ln>
                    <a:noFill/>
                  </a:ln>
                  <a:solidFill>
                    <a:srgbClr val="034EA2"/>
                  </a:solidFill>
                  <a:effectLst/>
                  <a:uLnTx/>
                  <a:uFillTx/>
                  <a:latin typeface="Arial" charset="0"/>
                  <a:ea typeface="+mn-ea"/>
                  <a:cs typeface="+mn-cs"/>
                </a:rPr>
                <a:t>*</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126" y="2006928"/>
              <a:ext cx="526806" cy="526806"/>
            </a:xfrm>
            <a:prstGeom prst="rect">
              <a:avLst/>
            </a:prstGeom>
          </p:spPr>
        </p:pic>
      </p:grpSp>
      <p:grpSp>
        <p:nvGrpSpPr>
          <p:cNvPr id="79" name="Group 78"/>
          <p:cNvGrpSpPr/>
          <p:nvPr/>
        </p:nvGrpSpPr>
        <p:grpSpPr>
          <a:xfrm>
            <a:off x="4853299" y="1804100"/>
            <a:ext cx="2494706" cy="2789329"/>
            <a:chOff x="4853299" y="1928084"/>
            <a:chExt cx="2494706" cy="2789329"/>
          </a:xfrm>
        </p:grpSpPr>
        <p:sp>
          <p:nvSpPr>
            <p:cNvPr id="14" name="TextBox 13"/>
            <p:cNvSpPr txBox="1"/>
            <p:nvPr/>
          </p:nvSpPr>
          <p:spPr>
            <a:xfrm>
              <a:off x="5412179" y="1928084"/>
              <a:ext cx="1935826"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931680"/>
                  </a:solidFill>
                  <a:effectLst/>
                  <a:uLnTx/>
                  <a:uFillTx/>
                  <a:latin typeface="Arial" charset="0"/>
                  <a:ea typeface="+mn-ea"/>
                  <a:cs typeface="+mn-cs"/>
                </a:rPr>
                <a:t>Pillar II</a:t>
              </a:r>
              <a:endParaRPr kumimoji="0" lang="en-GB" sz="1200" b="1" i="0" u="none" strike="noStrike" kern="1200" cap="none" spc="0" normalizeH="0" baseline="0" noProof="0" dirty="0">
                <a:ln>
                  <a:noFill/>
                </a:ln>
                <a:solidFill>
                  <a:srgbClr val="93168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Global Challenges </a:t>
              </a:r>
              <a:r>
                <a:rPr kumimoji="0" lang="en-GB" sz="1100" b="1" i="0" u="none" strike="noStrike" kern="1200" cap="all" spc="0" normalizeH="0" baseline="0" noProof="0" dirty="0" smtClean="0">
                  <a:ln>
                    <a:noFill/>
                  </a:ln>
                  <a:solidFill>
                    <a:srgbClr val="034EA2"/>
                  </a:solidFill>
                  <a:effectLst/>
                  <a:uLnTx/>
                  <a:uFillTx/>
                  <a:latin typeface="Arial" charset="0"/>
                  <a:ea typeface="+mn-ea"/>
                  <a:cs typeface="+mn-cs"/>
                </a:rPr>
                <a:t>&amp; European Industrial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Competitiveness</a:t>
              </a:r>
            </a:p>
          </p:txBody>
        </p:sp>
        <p:sp>
          <p:nvSpPr>
            <p:cNvPr id="24" name="TextBox 23"/>
            <p:cNvSpPr txBox="1"/>
            <p:nvPr/>
          </p:nvSpPr>
          <p:spPr>
            <a:xfrm>
              <a:off x="5130299" y="2723959"/>
              <a:ext cx="2160173" cy="1615827"/>
            </a:xfrm>
            <a:prstGeom prst="rect">
              <a:avLst/>
            </a:prstGeom>
            <a:solidFill>
              <a:schemeClr val="bg1"/>
            </a:solidFill>
          </p:spPr>
          <p:txBody>
            <a:bodyPr wrap="square" rtlCol="0">
              <a:spAutoFit/>
            </a:bodyPr>
            <a:lstStyle/>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Health</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Culture</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 Creativity </a:t>
              </a: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&amp; </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Inclusive </a:t>
              </a: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Society </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Civil Security for </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Society</a:t>
              </a:r>
              <a:endParaRPr kumimoji="0" lang="en-US" sz="1100" b="1" i="0" u="none" strike="noStrike" kern="1200" cap="none" spc="0" normalizeH="0" baseline="0" noProof="0" dirty="0">
                <a:ln>
                  <a:noFill/>
                </a:ln>
                <a:solidFill>
                  <a:srgbClr val="034EA2"/>
                </a:solidFill>
                <a:effectLst/>
                <a:uLnTx/>
                <a:uFillTx/>
                <a:latin typeface="Arial" charset="0"/>
                <a:ea typeface="+mn-ea"/>
                <a:cs typeface="+mn-cs"/>
              </a:endParaRP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Digital, Industry &amp; Space</a:t>
              </a:r>
              <a:endParaRPr kumimoji="0" lang="en-US" sz="1100" b="1" i="0" u="none" strike="noStrike" kern="1200" cap="none" spc="0" normalizeH="0" baseline="0" noProof="0" dirty="0">
                <a:ln>
                  <a:noFill/>
                </a:ln>
                <a:solidFill>
                  <a:srgbClr val="034EA2"/>
                </a:solidFill>
                <a:effectLst/>
                <a:uLnTx/>
                <a:uFillTx/>
                <a:latin typeface="Arial" charset="0"/>
                <a:ea typeface="+mn-ea"/>
                <a:cs typeface="+mn-cs"/>
              </a:endParaRP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Climate, Energy </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&amp; </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Mobility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Food</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 </a:t>
              </a:r>
              <a:r>
                <a:rPr kumimoji="0" lang="en-US" sz="1100" b="1" i="0" u="none" strike="noStrike" kern="1200" cap="none" spc="0" normalizeH="0" baseline="0" noProof="0" dirty="0" err="1" smtClean="0">
                  <a:ln>
                    <a:noFill/>
                  </a:ln>
                  <a:solidFill>
                    <a:srgbClr val="034EA2"/>
                  </a:solidFill>
                  <a:effectLst/>
                  <a:uLnTx/>
                  <a:uFillTx/>
                  <a:latin typeface="Arial" charset="0"/>
                  <a:ea typeface="+mn-ea"/>
                  <a:cs typeface="+mn-cs"/>
                </a:rPr>
                <a:t>Bioeconomy</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 </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Natural Resources, Agriculture </a:t>
              </a:r>
              <a:r>
                <a:rPr kumimoji="0" lang="en-US" sz="1100" b="1" i="0" u="none" strike="noStrike" kern="1200" cap="none" spc="0" normalizeH="0" baseline="0" noProof="0" dirty="0" smtClean="0">
                  <a:ln>
                    <a:noFill/>
                  </a:ln>
                  <a:solidFill>
                    <a:srgbClr val="034EA2"/>
                  </a:solidFill>
                  <a:effectLst/>
                  <a:uLnTx/>
                  <a:uFillTx/>
                  <a:latin typeface="Arial" charset="0"/>
                  <a:ea typeface="+mn-ea"/>
                  <a:cs typeface="+mn-cs"/>
                </a:rPr>
                <a:t>&amp; Environment</a:t>
              </a:r>
              <a:endParaRPr kumimoji="0" lang="en-US"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7" name="TextBox 26"/>
            <p:cNvSpPr txBox="1"/>
            <p:nvPr/>
          </p:nvSpPr>
          <p:spPr>
            <a:xfrm rot="16200000">
              <a:off x="4413500" y="3163758"/>
              <a:ext cx="1156597" cy="27699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Clusters</a:t>
              </a:r>
            </a:p>
          </p:txBody>
        </p:sp>
        <p:sp>
          <p:nvSpPr>
            <p:cNvPr id="37" name="TextBox 36"/>
            <p:cNvSpPr txBox="1"/>
            <p:nvPr/>
          </p:nvSpPr>
          <p:spPr>
            <a:xfrm>
              <a:off x="5130297" y="4455803"/>
              <a:ext cx="2160175"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034EA2"/>
                  </a:solidFill>
                  <a:effectLst/>
                  <a:uLnTx/>
                  <a:uFillTx/>
                  <a:latin typeface="Arial" charset="0"/>
                  <a:ea typeface="+mn-ea"/>
                  <a:cs typeface="+mn-cs"/>
                </a:rPr>
                <a:t>Joint Research Centre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761" y="2037924"/>
              <a:ext cx="487121" cy="487408"/>
            </a:xfrm>
            <a:prstGeom prst="rect">
              <a:avLst/>
            </a:prstGeom>
          </p:spPr>
        </p:pic>
      </p:grpSp>
      <p:sp>
        <p:nvSpPr>
          <p:cNvPr id="83" name="TextBox 82"/>
          <p:cNvSpPr txBox="1"/>
          <p:nvPr/>
        </p:nvSpPr>
        <p:spPr>
          <a:xfrm>
            <a:off x="588954" y="2313383"/>
            <a:ext cx="1506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defence research </a:t>
            </a:r>
            <a:r>
              <a:rPr kumimoji="0" lang="en-IE" sz="1200" b="0" i="1" u="none" strike="noStrike" kern="1200" cap="none" spc="0" normalizeH="0" baseline="0" noProof="0" dirty="0" smtClean="0">
                <a:ln>
                  <a:noFill/>
                </a:ln>
                <a:solidFill>
                  <a:srgbClr val="034EA2"/>
                </a:solidFill>
                <a:effectLst/>
                <a:uLnTx/>
                <a:uFillTx/>
                <a:latin typeface="Arial"/>
                <a:ea typeface="+mn-ea"/>
                <a:cs typeface="+mn-cs"/>
              </a:rPr>
              <a:t/>
            </a:r>
            <a:br>
              <a:rPr kumimoji="0" lang="en-IE" sz="1200" b="0" i="1" u="none" strike="noStrike" kern="1200" cap="none" spc="0" normalizeH="0" baseline="0" noProof="0" dirty="0" smtClean="0">
                <a:ln>
                  <a:noFill/>
                </a:ln>
                <a:solidFill>
                  <a:srgbClr val="034EA2"/>
                </a:solidFill>
                <a:effectLst/>
                <a:uLnTx/>
                <a:uFillTx/>
                <a:latin typeface="Arial"/>
                <a:ea typeface="+mn-ea"/>
                <a:cs typeface="+mn-cs"/>
              </a:rPr>
            </a:br>
            <a:r>
              <a:rPr kumimoji="0" lang="en-IE" sz="1200" b="0" i="1" u="none" strike="noStrike" kern="1200" cap="none" spc="0" normalizeH="0" baseline="0" noProof="0" dirty="0" smtClean="0">
                <a:ln>
                  <a:noFill/>
                </a:ln>
                <a:solidFill>
                  <a:srgbClr val="034EA2"/>
                </a:solidFill>
                <a:effectLst/>
                <a:uLnTx/>
                <a:uFillTx/>
                <a:latin typeface="Arial"/>
                <a:ea typeface="+mn-ea"/>
                <a:cs typeface="+mn-cs"/>
              </a:rPr>
              <a:t>&amp; </a:t>
            </a:r>
            <a:r>
              <a:rPr kumimoji="0" lang="en-IE" sz="1200" b="0" i="1" u="none" strike="noStrike" kern="1200" cap="none" spc="0" normalizeH="0" baseline="0" noProof="0" dirty="0">
                <a:ln>
                  <a:noFill/>
                </a:ln>
                <a:solidFill>
                  <a:srgbClr val="034EA2"/>
                </a:solidFill>
                <a:effectLst/>
                <a:uLnTx/>
                <a:uFillTx/>
                <a:latin typeface="Arial"/>
                <a:ea typeface="+mn-ea"/>
                <a:cs typeface="+mn-cs"/>
              </a:rPr>
              <a:t>development</a:t>
            </a:r>
          </a:p>
        </p:txBody>
      </p:sp>
    </p:spTree>
    <p:extLst>
      <p:ext uri="{BB962C8B-B14F-4D97-AF65-F5344CB8AC3E}">
        <p14:creationId xmlns:p14="http://schemas.microsoft.com/office/powerpoint/2010/main" val="628846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699"/>
            <a:ext cx="12192000" cy="38536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CLIMATE NEUTRAL, CIRCULAR AND DIGITISED PRODUCTION 2022</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28104" y="778695"/>
            <a:ext cx="12191999" cy="4108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800" b="1" i="1"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HORIZON-CL4-2022-TWIN-TRANSITION-01                                                                                                             </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52 MEur</a:t>
            </a:r>
            <a:endParaRPr kumimoji="0" lang="en-IE" sz="18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4739" y="1180254"/>
            <a:ext cx="33975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Advanced digital technologies for manufacturing</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8103" y="1572241"/>
            <a:ext cx="60960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06: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ICT Innovation for Manufacturing Sustainability in SMEs (I4MS2) (Made in Europe Partnership) (IA</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-07: Digital tools to support the engineering of a Circular Economy (Made in Europe Partnership) (RIA)</a:t>
            </a:r>
            <a:endParaRPr kumimoji="0" lang="en-I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28103" y="2904164"/>
            <a:ext cx="12192000" cy="41088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A DIGITISED, RESOURCE-EFFICIENT AND RESILIENT INDUSTRY </a:t>
            </a:r>
            <a:r>
              <a:rPr kumimoji="0" lang="fr-B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2022</a:t>
            </a:r>
            <a:endParaRPr kumimoji="0" lang="en-IE"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168" y="3691088"/>
            <a:ext cx="54141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Improving the resilience and preparedness of EU businesses, especially SMEs and Startups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6064" y="4091735"/>
            <a:ext cx="573076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21</a:t>
            </a: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Leveraging standardisation in Digital Technologies (CSA</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I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Rectangle 17"/>
          <p:cNvSpPr/>
          <p:nvPr/>
        </p:nvSpPr>
        <p:spPr>
          <a:xfrm>
            <a:off x="28103" y="3171254"/>
            <a:ext cx="11835291" cy="410882"/>
          </a:xfrm>
          <a:prstGeom prst="rect">
            <a:avLst/>
          </a:prstGeom>
        </p:spPr>
        <p:txBody>
          <a:bodyPr wrap="none">
            <a:spAutoFit/>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HORIZON-CL4-2022-RESILIENCE-01                                                                                                                     </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4,5 </a:t>
            </a:r>
            <a:r>
              <a:rPr kumimoji="0" lang="en-GB"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MEur</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9" name="Table 18"/>
          <p:cNvGraphicFramePr>
            <a:graphicFrameLocks noGrp="1"/>
          </p:cNvGraphicFramePr>
          <p:nvPr>
            <p:extLst/>
          </p:nvPr>
        </p:nvGraphicFramePr>
        <p:xfrm>
          <a:off x="6180686" y="1231767"/>
          <a:ext cx="5749290" cy="1381125"/>
        </p:xfrm>
        <a:graphic>
          <a:graphicData uri="http://schemas.openxmlformats.org/drawingml/2006/table">
            <a:tbl>
              <a:tblPr firstRow="1" firstCol="1" bandRow="1">
                <a:tableStyleId>{5C22544A-7EE6-4342-B048-85BDC9FD1C3A}</a:tableStyleId>
              </a:tblPr>
              <a:tblGrid>
                <a:gridCol w="419100">
                  <a:extLst>
                    <a:ext uri="{9D8B030D-6E8A-4147-A177-3AD203B41FA5}">
                      <a16:colId xmlns:a16="http://schemas.microsoft.com/office/drawing/2014/main" val="3411913357"/>
                    </a:ext>
                  </a:extLst>
                </a:gridCol>
                <a:gridCol w="549910">
                  <a:extLst>
                    <a:ext uri="{9D8B030D-6E8A-4147-A177-3AD203B41FA5}">
                      <a16:colId xmlns:a16="http://schemas.microsoft.com/office/drawing/2014/main" val="2808874057"/>
                    </a:ext>
                  </a:extLst>
                </a:gridCol>
                <a:gridCol w="989965">
                  <a:extLst>
                    <a:ext uri="{9D8B030D-6E8A-4147-A177-3AD203B41FA5}">
                      <a16:colId xmlns:a16="http://schemas.microsoft.com/office/drawing/2014/main" val="427640141"/>
                    </a:ext>
                  </a:extLst>
                </a:gridCol>
                <a:gridCol w="1350010">
                  <a:extLst>
                    <a:ext uri="{9D8B030D-6E8A-4147-A177-3AD203B41FA5}">
                      <a16:colId xmlns:a16="http://schemas.microsoft.com/office/drawing/2014/main" val="2842494319"/>
                    </a:ext>
                  </a:extLst>
                </a:gridCol>
                <a:gridCol w="990600">
                  <a:extLst>
                    <a:ext uri="{9D8B030D-6E8A-4147-A177-3AD203B41FA5}">
                      <a16:colId xmlns:a16="http://schemas.microsoft.com/office/drawing/2014/main" val="804115965"/>
                    </a:ext>
                  </a:extLst>
                </a:gridCol>
                <a:gridCol w="1449705">
                  <a:extLst>
                    <a:ext uri="{9D8B030D-6E8A-4147-A177-3AD203B41FA5}">
                      <a16:colId xmlns:a16="http://schemas.microsoft.com/office/drawing/2014/main" val="2605439981"/>
                    </a:ext>
                  </a:extLst>
                </a:gridCol>
              </a:tblGrid>
              <a:tr h="184150">
                <a:tc>
                  <a:txBody>
                    <a:bodyPr/>
                    <a:lstStyle/>
                    <a:p>
                      <a:pPr algn="ctr">
                        <a:lnSpc>
                          <a:spcPct val="107000"/>
                        </a:lnSpc>
                        <a:spcAft>
                          <a:spcPts val="0"/>
                        </a:spcAft>
                      </a:pPr>
                      <a:r>
                        <a:rPr lang="en-IE"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 ToA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Budget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EU contribution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No of projects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Call period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953234"/>
                  </a:ext>
                </a:extLst>
              </a:tr>
              <a:tr h="584200">
                <a:tc>
                  <a:txBody>
                    <a:bodyPr/>
                    <a:lstStyle/>
                    <a:p>
                      <a:pPr algn="ctr">
                        <a:lnSpc>
                          <a:spcPct val="107000"/>
                        </a:lnSpc>
                        <a:spcAft>
                          <a:spcPts val="0"/>
                        </a:spcAft>
                      </a:pPr>
                      <a:r>
                        <a:rPr lang="en-IE" sz="900" dirty="0">
                          <a:effectLst/>
                        </a:rPr>
                        <a:t>-</a:t>
                      </a:r>
                      <a:r>
                        <a:rPr lang="en-IE" sz="900" dirty="0" smtClean="0">
                          <a:effectLst/>
                        </a:rPr>
                        <a:t>06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IE" sz="1100" dirty="0" smtClean="0"/>
                        <a:t>30</a:t>
                      </a:r>
                      <a:endParaRPr lang="en-IE" sz="1100" dirty="0"/>
                    </a:p>
                  </a:txBody>
                  <a:tcPr marL="68580" marR="68580" marT="0" marB="0"/>
                </a:tc>
                <a:tc>
                  <a:txBody>
                    <a:bodyPr/>
                    <a:lstStyle/>
                    <a:p>
                      <a:pPr algn="ctr"/>
                      <a:r>
                        <a:rPr lang="en-IE" sz="1100" dirty="0" smtClean="0"/>
                        <a:t>4-8</a:t>
                      </a:r>
                      <a:endParaRPr lang="en-IE" sz="1100" dirty="0"/>
                    </a:p>
                  </a:txBody>
                  <a:tcPr marL="68580" marR="68580" marT="0" marB="0"/>
                </a:tc>
                <a:tc>
                  <a:txBody>
                    <a:bodyPr/>
                    <a:lstStyle/>
                    <a:p>
                      <a:pPr algn="ctr"/>
                      <a:r>
                        <a:rPr lang="en-IE" sz="1100" dirty="0" smtClean="0"/>
                        <a:t>4</a:t>
                      </a:r>
                      <a:endParaRPr lang="en-IE" sz="1100" dirty="0"/>
                    </a:p>
                  </a:txBody>
                  <a:tcPr marL="68580" marR="68580" marT="0" marB="0"/>
                </a:tc>
                <a:tc>
                  <a:txBody>
                    <a:bodyPr/>
                    <a:lstStyle/>
                    <a:p>
                      <a:pPr algn="l">
                        <a:lnSpc>
                          <a:spcPct val="107000"/>
                        </a:lnSpc>
                        <a:spcAft>
                          <a:spcPts val="0"/>
                        </a:spcAft>
                      </a:pPr>
                      <a:r>
                        <a:rPr lang="en-IE" sz="1100" dirty="0" smtClean="0">
                          <a:effectLst/>
                        </a:rPr>
                        <a:t>12-Oct 2021 </a:t>
                      </a:r>
                      <a:r>
                        <a:rPr lang="en-IE" sz="1100" dirty="0">
                          <a:effectLst/>
                        </a:rPr>
                        <a:t>to </a:t>
                      </a:r>
                      <a:r>
                        <a:rPr lang="en-IE" sz="1100" dirty="0" smtClean="0">
                          <a:effectLst/>
                        </a:rPr>
                        <a:t>30-Mar 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391542"/>
                  </a:ext>
                </a:extLst>
              </a:tr>
              <a:tr h="438150">
                <a:tc>
                  <a:txBody>
                    <a:bodyPr/>
                    <a:lstStyle/>
                    <a:p>
                      <a:pPr algn="ctr">
                        <a:lnSpc>
                          <a:spcPct val="107000"/>
                        </a:lnSpc>
                        <a:spcAft>
                          <a:spcPts val="0"/>
                        </a:spcAft>
                      </a:pPr>
                      <a:r>
                        <a:rPr lang="en-IE" sz="900" dirty="0">
                          <a:effectLst/>
                        </a:rPr>
                        <a:t>-</a:t>
                      </a:r>
                      <a:r>
                        <a:rPr lang="en-IE" sz="900" dirty="0" smtClean="0">
                          <a:effectLst/>
                        </a:rPr>
                        <a:t>07</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RIA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IE" sz="1100" dirty="0" smtClean="0"/>
                        <a:t>22</a:t>
                      </a:r>
                      <a:endParaRPr lang="en-IE" sz="1100" dirty="0"/>
                    </a:p>
                  </a:txBody>
                  <a:tcPr marL="68580" marR="68580" marT="0" marB="0"/>
                </a:tc>
                <a:tc>
                  <a:txBody>
                    <a:bodyPr/>
                    <a:lstStyle/>
                    <a:p>
                      <a:pPr algn="ctr"/>
                      <a:r>
                        <a:rPr lang="en-IE" sz="1100" dirty="0" smtClean="0"/>
                        <a:t>3-6</a:t>
                      </a:r>
                      <a:endParaRPr lang="en-IE" sz="1100" dirty="0"/>
                    </a:p>
                  </a:txBody>
                  <a:tcPr marL="68580" marR="68580" marT="0" marB="0"/>
                </a:tc>
                <a:tc>
                  <a:txBody>
                    <a:bodyPr/>
                    <a:lstStyle/>
                    <a:p>
                      <a:pPr algn="ctr"/>
                      <a:r>
                        <a:rPr lang="en-IE" sz="1100" dirty="0" smtClean="0"/>
                        <a:t>3</a:t>
                      </a:r>
                      <a:endParaRPr lang="en-IE" sz="1100" dirty="0"/>
                    </a:p>
                  </a:txBody>
                  <a:tcPr marL="68580" marR="68580" marT="0" marB="0"/>
                </a:tc>
                <a:tc>
                  <a:txBody>
                    <a:bodyPr/>
                    <a:lstStyle/>
                    <a:p>
                      <a:pPr algn="l">
                        <a:lnSpc>
                          <a:spcPct val="107000"/>
                        </a:lnSpc>
                        <a:spcAft>
                          <a:spcPts val="0"/>
                        </a:spcAft>
                      </a:pPr>
                      <a:r>
                        <a:rPr lang="en-IE" sz="1100" dirty="0" smtClean="0">
                          <a:effectLst/>
                        </a:rPr>
                        <a:t>12-Oct 2021 to 30-Mar 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7665662"/>
                  </a:ext>
                </a:extLst>
              </a:tr>
            </a:tbl>
          </a:graphicData>
        </a:graphic>
      </p:graphicFrame>
      <p:graphicFrame>
        <p:nvGraphicFramePr>
          <p:cNvPr id="20" name="Table 19"/>
          <p:cNvGraphicFramePr>
            <a:graphicFrameLocks noGrp="1"/>
          </p:cNvGraphicFramePr>
          <p:nvPr>
            <p:extLst/>
          </p:nvPr>
        </p:nvGraphicFramePr>
        <p:xfrm>
          <a:off x="6180686" y="3653463"/>
          <a:ext cx="5749290" cy="717550"/>
        </p:xfrm>
        <a:graphic>
          <a:graphicData uri="http://schemas.openxmlformats.org/drawingml/2006/table">
            <a:tbl>
              <a:tblPr firstRow="1" firstCol="1" bandRow="1">
                <a:tableStyleId>{5C22544A-7EE6-4342-B048-85BDC9FD1C3A}</a:tableStyleId>
              </a:tblPr>
              <a:tblGrid>
                <a:gridCol w="419100">
                  <a:extLst>
                    <a:ext uri="{9D8B030D-6E8A-4147-A177-3AD203B41FA5}">
                      <a16:colId xmlns:a16="http://schemas.microsoft.com/office/drawing/2014/main" val="786857776"/>
                    </a:ext>
                  </a:extLst>
                </a:gridCol>
                <a:gridCol w="549910">
                  <a:extLst>
                    <a:ext uri="{9D8B030D-6E8A-4147-A177-3AD203B41FA5}">
                      <a16:colId xmlns:a16="http://schemas.microsoft.com/office/drawing/2014/main" val="3427032547"/>
                    </a:ext>
                  </a:extLst>
                </a:gridCol>
                <a:gridCol w="989965">
                  <a:extLst>
                    <a:ext uri="{9D8B030D-6E8A-4147-A177-3AD203B41FA5}">
                      <a16:colId xmlns:a16="http://schemas.microsoft.com/office/drawing/2014/main" val="3532009802"/>
                    </a:ext>
                  </a:extLst>
                </a:gridCol>
                <a:gridCol w="1350010">
                  <a:extLst>
                    <a:ext uri="{9D8B030D-6E8A-4147-A177-3AD203B41FA5}">
                      <a16:colId xmlns:a16="http://schemas.microsoft.com/office/drawing/2014/main" val="3357651891"/>
                    </a:ext>
                  </a:extLst>
                </a:gridCol>
                <a:gridCol w="990600">
                  <a:extLst>
                    <a:ext uri="{9D8B030D-6E8A-4147-A177-3AD203B41FA5}">
                      <a16:colId xmlns:a16="http://schemas.microsoft.com/office/drawing/2014/main" val="2813658834"/>
                    </a:ext>
                  </a:extLst>
                </a:gridCol>
                <a:gridCol w="1449705">
                  <a:extLst>
                    <a:ext uri="{9D8B030D-6E8A-4147-A177-3AD203B41FA5}">
                      <a16:colId xmlns:a16="http://schemas.microsoft.com/office/drawing/2014/main" val="2257621025"/>
                    </a:ext>
                  </a:extLst>
                </a:gridCol>
              </a:tblGrid>
              <a:tr h="305064">
                <a:tc>
                  <a:txBody>
                    <a:bodyPr/>
                    <a:lstStyle/>
                    <a:p>
                      <a:pPr algn="ctr">
                        <a:lnSpc>
                          <a:spcPct val="107000"/>
                        </a:lnSpc>
                        <a:spcAft>
                          <a:spcPts val="0"/>
                        </a:spcAft>
                      </a:pPr>
                      <a:r>
                        <a:rPr lang="en-IE"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 ToA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Budget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EU contribution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No of projects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Call period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286763"/>
                  </a:ext>
                </a:extLst>
              </a:tr>
              <a:tr h="356247">
                <a:tc>
                  <a:txBody>
                    <a:bodyPr/>
                    <a:lstStyle/>
                    <a:p>
                      <a:pPr algn="ctr">
                        <a:lnSpc>
                          <a:spcPct val="107000"/>
                        </a:lnSpc>
                        <a:spcAft>
                          <a:spcPts val="0"/>
                        </a:spcAft>
                      </a:pPr>
                      <a:r>
                        <a:rPr lang="en-IE" sz="900" dirty="0" smtClean="0">
                          <a:effectLst/>
                        </a:rPr>
                        <a:t>-21</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900" dirty="0" smtClean="0">
                          <a:effectLst/>
                        </a:rPr>
                        <a:t>CSA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smtClean="0">
                          <a:effectLst/>
                        </a:rPr>
                        <a:t>4.5</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smtClean="0">
                          <a:effectLst/>
                        </a:rPr>
                        <a:t>4.5</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latin typeface="+mn-lt"/>
                          <a:ea typeface="+mn-ea"/>
                          <a:cs typeface="+mn-cs"/>
                        </a:rPr>
                        <a:t>1</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100" dirty="0" smtClean="0">
                          <a:effectLst/>
                        </a:rPr>
                        <a:t>12-Oct 2021 to 30-Mar 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2527255"/>
                  </a:ext>
                </a:extLst>
              </a:tr>
            </a:tbl>
          </a:graphicData>
        </a:graphic>
      </p:graphicFrame>
      <p:sp>
        <p:nvSpPr>
          <p:cNvPr id="3" name="Rectangle 2"/>
          <p:cNvSpPr/>
          <p:nvPr/>
        </p:nvSpPr>
        <p:spPr>
          <a:xfrm>
            <a:off x="13851" y="4592428"/>
            <a:ext cx="12178148" cy="410882"/>
          </a:xfrm>
          <a:prstGeom prst="rect">
            <a:avLst/>
          </a:prstGeom>
        </p:spPr>
        <p:txBody>
          <a:bodyPr wrap="square">
            <a:spAutoFit/>
          </a:bodyPr>
          <a:lstStyle/>
          <a:p>
            <a:pPr marL="0" marR="0" lvl="0" indent="0" algn="just" defTabSz="914400" rtl="0" eaLnBrk="1" fontAlgn="auto" latinLnBrk="0" hangingPunct="1">
              <a:lnSpc>
                <a:spcPct val="115000"/>
              </a:lnSpc>
              <a:spcBef>
                <a:spcPts val="1000"/>
              </a:spcBef>
              <a:spcAft>
                <a:spcPts val="100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Call - A DIGITISED, RESOURCE-EFFICIENT AND RESILIENT INDUSTRY 2021 (PCP)</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064" y="4971714"/>
            <a:ext cx="12198063" cy="385362"/>
          </a:xfrm>
          <a:prstGeom prst="rect">
            <a:avLst/>
          </a:prstGeom>
        </p:spPr>
        <p:txBody>
          <a:bodyPr wrap="square">
            <a:spAutoFit/>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HORIZON-CL4-2022-RESILIENCE-02-PCP                                                                                                             </a:t>
            </a:r>
            <a:r>
              <a:rPr kumimoji="0" lang="en-GB" sz="1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9 </a:t>
            </a:r>
            <a:r>
              <a:rPr kumimoji="0" lang="en-GB" sz="1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MEur</a:t>
            </a:r>
            <a:endParaRPr kumimoji="0" lang="en-IE" sz="1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22" name="Rectangle 21"/>
          <p:cNvSpPr/>
          <p:nvPr/>
        </p:nvSpPr>
        <p:spPr>
          <a:xfrm>
            <a:off x="2939" y="5594707"/>
            <a:ext cx="54141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Improving the resilience and preparedness of EU businesses, especially SMEs and Startups</a:t>
            </a:r>
            <a:endParaRPr kumimoji="0" lang="en-IE" sz="12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3" name="Rectangle 22"/>
          <p:cNvSpPr/>
          <p:nvPr/>
        </p:nvSpPr>
        <p:spPr>
          <a:xfrm>
            <a:off x="-3293" y="6072932"/>
            <a:ext cx="573076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-01: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Boosting green economic recovery and open strategic autonomy in Strategic Digital Technologies through pre-commercial procurement (PCP action)</a:t>
            </a:r>
            <a:endParaRPr kumimoji="0" lang="en-I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4" name="Table 23"/>
          <p:cNvGraphicFramePr>
            <a:graphicFrameLocks noGrp="1"/>
          </p:cNvGraphicFramePr>
          <p:nvPr>
            <p:extLst/>
          </p:nvPr>
        </p:nvGraphicFramePr>
        <p:xfrm>
          <a:off x="6183457" y="5678999"/>
          <a:ext cx="5749290" cy="717550"/>
        </p:xfrm>
        <a:graphic>
          <a:graphicData uri="http://schemas.openxmlformats.org/drawingml/2006/table">
            <a:tbl>
              <a:tblPr firstRow="1" firstCol="1" bandRow="1">
                <a:tableStyleId>{5C22544A-7EE6-4342-B048-85BDC9FD1C3A}</a:tableStyleId>
              </a:tblPr>
              <a:tblGrid>
                <a:gridCol w="419100">
                  <a:extLst>
                    <a:ext uri="{9D8B030D-6E8A-4147-A177-3AD203B41FA5}">
                      <a16:colId xmlns:a16="http://schemas.microsoft.com/office/drawing/2014/main" val="786857776"/>
                    </a:ext>
                  </a:extLst>
                </a:gridCol>
                <a:gridCol w="549910">
                  <a:extLst>
                    <a:ext uri="{9D8B030D-6E8A-4147-A177-3AD203B41FA5}">
                      <a16:colId xmlns:a16="http://schemas.microsoft.com/office/drawing/2014/main" val="3427032547"/>
                    </a:ext>
                  </a:extLst>
                </a:gridCol>
                <a:gridCol w="989965">
                  <a:extLst>
                    <a:ext uri="{9D8B030D-6E8A-4147-A177-3AD203B41FA5}">
                      <a16:colId xmlns:a16="http://schemas.microsoft.com/office/drawing/2014/main" val="3532009802"/>
                    </a:ext>
                  </a:extLst>
                </a:gridCol>
                <a:gridCol w="1350010">
                  <a:extLst>
                    <a:ext uri="{9D8B030D-6E8A-4147-A177-3AD203B41FA5}">
                      <a16:colId xmlns:a16="http://schemas.microsoft.com/office/drawing/2014/main" val="3357651891"/>
                    </a:ext>
                  </a:extLst>
                </a:gridCol>
                <a:gridCol w="990600">
                  <a:extLst>
                    <a:ext uri="{9D8B030D-6E8A-4147-A177-3AD203B41FA5}">
                      <a16:colId xmlns:a16="http://schemas.microsoft.com/office/drawing/2014/main" val="2813658834"/>
                    </a:ext>
                  </a:extLst>
                </a:gridCol>
                <a:gridCol w="1449705">
                  <a:extLst>
                    <a:ext uri="{9D8B030D-6E8A-4147-A177-3AD203B41FA5}">
                      <a16:colId xmlns:a16="http://schemas.microsoft.com/office/drawing/2014/main" val="2257621025"/>
                    </a:ext>
                  </a:extLst>
                </a:gridCol>
              </a:tblGrid>
              <a:tr h="305064">
                <a:tc>
                  <a:txBody>
                    <a:bodyPr/>
                    <a:lstStyle/>
                    <a:p>
                      <a:pPr algn="ctr">
                        <a:lnSpc>
                          <a:spcPct val="107000"/>
                        </a:lnSpc>
                        <a:spcAft>
                          <a:spcPts val="0"/>
                        </a:spcAft>
                      </a:pPr>
                      <a:r>
                        <a:rPr lang="en-IE"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 ToA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Budget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rPr>
                        <a:t>EU contribution (ME)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No of projects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a:effectLst/>
                        </a:rPr>
                        <a:t>Call period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286763"/>
                  </a:ext>
                </a:extLst>
              </a:tr>
              <a:tr h="356247">
                <a:tc>
                  <a:txBody>
                    <a:bodyPr/>
                    <a:lstStyle/>
                    <a:p>
                      <a:pPr algn="ctr">
                        <a:lnSpc>
                          <a:spcPct val="107000"/>
                        </a:lnSpc>
                        <a:spcAft>
                          <a:spcPts val="0"/>
                        </a:spcAft>
                      </a:pPr>
                      <a:r>
                        <a:rPr lang="en-IE" sz="900" dirty="0" smtClean="0">
                          <a:effectLst/>
                        </a:rPr>
                        <a:t>-21</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900" dirty="0" smtClean="0">
                          <a:effectLst/>
                          <a:latin typeface="+mn-lt"/>
                          <a:ea typeface="+mn-ea"/>
                          <a:cs typeface="+mn-cs"/>
                        </a:rPr>
                        <a:t>PCP</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smtClean="0">
                          <a:effectLst/>
                        </a:rPr>
                        <a:t>9</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smtClean="0">
                          <a:effectLst/>
                        </a:rPr>
                        <a:t>9</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100" dirty="0">
                          <a:effectLst/>
                          <a:latin typeface="+mn-lt"/>
                          <a:ea typeface="+mn-ea"/>
                          <a:cs typeface="+mn-cs"/>
                        </a:rPr>
                        <a:t>1</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E" sz="1100" dirty="0" smtClean="0">
                          <a:effectLst/>
                        </a:rPr>
                        <a:t>12-Oct 2021 to 30-Mar 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2527255"/>
                  </a:ext>
                </a:extLst>
              </a:tr>
            </a:tbl>
          </a:graphicData>
        </a:graphic>
      </p:graphicFrame>
    </p:spTree>
    <p:extLst>
      <p:ext uri="{BB962C8B-B14F-4D97-AF65-F5344CB8AC3E}">
        <p14:creationId xmlns:p14="http://schemas.microsoft.com/office/powerpoint/2010/main" val="163277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703" y="224289"/>
            <a:ext cx="11182195" cy="1768414"/>
          </a:xfrm>
        </p:spPr>
        <p:txBody>
          <a:bodyPr/>
          <a:lstStyle/>
          <a:p>
            <a:pPr marL="0" indent="0">
              <a:buNone/>
            </a:pPr>
            <a:r>
              <a:rPr lang="en-IE" sz="4000" dirty="0" smtClean="0"/>
              <a:t>Participants </a:t>
            </a:r>
            <a:r>
              <a:rPr lang="en-IE" sz="4000" dirty="0"/>
              <a:t>portal </a:t>
            </a:r>
            <a:r>
              <a:rPr lang="en-GB" sz="4000" dirty="0"/>
              <a:t>- Funding &amp; tender </a:t>
            </a:r>
            <a:r>
              <a:rPr lang="en-GB" sz="4000" dirty="0" smtClean="0"/>
              <a:t>opportunities</a:t>
            </a:r>
            <a:r>
              <a:rPr lang="fr-BE" sz="4000" dirty="0" smtClean="0"/>
              <a:t>:</a:t>
            </a:r>
            <a:endParaRPr lang="fr-BE" sz="4000" dirty="0" smtClean="0">
              <a:hlinkClick r:id="rId2"/>
            </a:endParaRPr>
          </a:p>
          <a:p>
            <a:pPr marL="0" indent="0" algn="ctr">
              <a:buNone/>
            </a:pPr>
            <a:r>
              <a:rPr lang="fr-BE" sz="4000" dirty="0" err="1" smtClean="0">
                <a:hlinkClick r:id="rId2"/>
              </a:rPr>
              <a:t>Funding</a:t>
            </a:r>
            <a:r>
              <a:rPr lang="fr-BE" sz="4000" dirty="0" smtClean="0">
                <a:hlinkClick r:id="rId2"/>
              </a:rPr>
              <a:t> &amp; tenders </a:t>
            </a:r>
            <a:r>
              <a:rPr lang="fr-BE" sz="4000" dirty="0">
                <a:hlinkClick r:id="rId2"/>
              </a:rPr>
              <a:t>(europa.eu</a:t>
            </a:r>
            <a:r>
              <a:rPr lang="fr-BE" sz="4000" dirty="0" smtClean="0">
                <a:hlinkClick r:id="rId2"/>
              </a:rPr>
              <a:t>)</a:t>
            </a:r>
            <a:endParaRPr lang="fr-BE" sz="4000" dirty="0" smtClean="0"/>
          </a:p>
          <a:p>
            <a:pPr>
              <a:buFont typeface="Wingdings" panose="05000000000000000000" pitchFamily="2" charset="2"/>
              <a:buChar char="Ø"/>
            </a:pPr>
            <a:endParaRPr lang="fr-BE" sz="2400" b="1" dirty="0" smtClean="0"/>
          </a:p>
          <a:p>
            <a:pPr marL="0" indent="0">
              <a:buNone/>
            </a:pPr>
            <a:endParaRPr lang="fr-BE" sz="20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823" y="1897811"/>
            <a:ext cx="5205075" cy="4950804"/>
          </a:xfrm>
          <a:prstGeom prst="rect">
            <a:avLst/>
          </a:prstGeom>
        </p:spPr>
      </p:pic>
      <p:sp>
        <p:nvSpPr>
          <p:cNvPr id="10" name="Rectangle 9"/>
          <p:cNvSpPr/>
          <p:nvPr/>
        </p:nvSpPr>
        <p:spPr>
          <a:xfrm>
            <a:off x="155277" y="3006153"/>
            <a:ext cx="6159260" cy="2246769"/>
          </a:xfrm>
          <a:prstGeom prst="rect">
            <a:avLst/>
          </a:prstGeom>
        </p:spPr>
        <p:txBody>
          <a:bodyPr wrap="square">
            <a:spAutoFit/>
          </a:bodyPr>
          <a:lstStyle/>
          <a:p>
            <a:pPr marL="457200" indent="-457200">
              <a:buFont typeface="Wingdings" panose="05000000000000000000" pitchFamily="2" charset="2"/>
              <a:buChar char="Ø"/>
            </a:pPr>
            <a:r>
              <a:rPr lang="fr-BE" sz="2800" b="1" dirty="0" smtClean="0">
                <a:solidFill>
                  <a:schemeClr val="accent5"/>
                </a:solidFill>
              </a:rPr>
              <a:t>‘Digital</a:t>
            </a:r>
            <a:r>
              <a:rPr lang="fr-BE" sz="2800" b="1" dirty="0">
                <a:solidFill>
                  <a:schemeClr val="accent5"/>
                </a:solidFill>
              </a:rPr>
              <a:t>’ and ‘</a:t>
            </a:r>
            <a:r>
              <a:rPr lang="fr-BE" sz="2800" b="1" dirty="0" err="1" smtClean="0">
                <a:solidFill>
                  <a:schemeClr val="accent5"/>
                </a:solidFill>
              </a:rPr>
              <a:t>Artificial</a:t>
            </a:r>
            <a:r>
              <a:rPr lang="fr-BE" sz="2800" b="1" dirty="0" smtClean="0">
                <a:solidFill>
                  <a:schemeClr val="accent5"/>
                </a:solidFill>
              </a:rPr>
              <a:t> Intelligence’ </a:t>
            </a:r>
            <a:r>
              <a:rPr lang="fr-BE" sz="2800" b="1" dirty="0" err="1" smtClean="0">
                <a:solidFill>
                  <a:schemeClr val="accent5"/>
                </a:solidFill>
              </a:rPr>
              <a:t>filters</a:t>
            </a:r>
            <a:r>
              <a:rPr lang="fr-BE" sz="2800" b="1" dirty="0" smtClean="0"/>
              <a:t>: </a:t>
            </a:r>
            <a:r>
              <a:rPr lang="fr-BE" sz="2800" dirty="0"/>
              <a:t>Topics and actions </a:t>
            </a:r>
            <a:r>
              <a:rPr lang="fr-BE" sz="2800" u="sng" dirty="0"/>
              <a:t>accros Horizon Europe Framework Programme </a:t>
            </a:r>
            <a:r>
              <a:rPr lang="fr-BE" sz="2800" b="1" dirty="0" err="1"/>
              <a:t>contributing</a:t>
            </a:r>
            <a:r>
              <a:rPr lang="fr-BE" sz="2800" b="1" dirty="0"/>
              <a:t> to Digital and AI </a:t>
            </a:r>
            <a:r>
              <a:rPr lang="fr-BE" sz="2800" b="1" dirty="0" smtClean="0"/>
              <a:t>agendas</a:t>
            </a:r>
            <a:endParaRPr lang="fr-BE" sz="2800" b="1" dirty="0"/>
          </a:p>
        </p:txBody>
      </p:sp>
    </p:spTree>
    <p:extLst>
      <p:ext uri="{BB962C8B-B14F-4D97-AF65-F5344CB8AC3E}">
        <p14:creationId xmlns:p14="http://schemas.microsoft.com/office/powerpoint/2010/main" val="332092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8140" y="998734"/>
            <a:ext cx="4582827" cy="64807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defTabSz="685800">
              <a:buClr>
                <a:srgbClr val="F8A907"/>
              </a:buClr>
              <a:defRPr/>
            </a:pPr>
            <a:endParaRPr lang="en-GB" sz="2250" kern="0" dirty="0">
              <a:solidFill>
                <a:srgbClr val="0E4194"/>
              </a:solidFill>
              <a:latin typeface="Arial"/>
              <a:cs typeface="Arial" panose="020B0604020202020204" pitchFamily="34" charset="0"/>
            </a:endParaRPr>
          </a:p>
          <a:p>
            <a:pPr marL="0" indent="0" defTabSz="685800">
              <a:buClr>
                <a:srgbClr val="F8A907"/>
              </a:buClr>
              <a:defRPr/>
            </a:pPr>
            <a:endParaRPr lang="en-GB" sz="300" b="0" kern="0" dirty="0">
              <a:solidFill>
                <a:srgbClr val="404A52"/>
              </a:solidFill>
              <a:latin typeface="Arial"/>
              <a:cs typeface="Arial" panose="020B0604020202020204" pitchFamily="34" charset="0"/>
            </a:endParaRPr>
          </a:p>
          <a:p>
            <a:pPr marL="0" indent="0" defTabSz="685800">
              <a:buClr>
                <a:srgbClr val="F8A907"/>
              </a:buClr>
              <a:defRPr/>
            </a:pPr>
            <a:r>
              <a:rPr lang="en-GB" sz="2250" kern="0" dirty="0">
                <a:solidFill>
                  <a:srgbClr val="0E4194"/>
                </a:solidFill>
                <a:latin typeface="Arial"/>
                <a:cs typeface="Arial" panose="020B0604020202020204" pitchFamily="34" charset="0"/>
              </a:rPr>
              <a:t> </a:t>
            </a:r>
          </a:p>
        </p:txBody>
      </p:sp>
      <p:cxnSp>
        <p:nvCxnSpPr>
          <p:cNvPr id="7" name="Straight Connector 6"/>
          <p:cNvCxnSpPr/>
          <p:nvPr/>
        </p:nvCxnSpPr>
        <p:spPr bwMode="auto">
          <a:xfrm>
            <a:off x="3826504" y="2745867"/>
            <a:ext cx="0" cy="489131"/>
          </a:xfrm>
          <a:prstGeom prst="line">
            <a:avLst/>
          </a:prstGeom>
          <a:noFill/>
          <a:ln w="9525" cap="flat" cmpd="sng" algn="ctr">
            <a:noFill/>
            <a:prstDash val="solid"/>
            <a:round/>
            <a:headEnd type="none" w="med" len="med"/>
            <a:tailEnd type="none" w="med" len="med"/>
          </a:ln>
          <a:effectLst/>
        </p:spPr>
      </p:cxnSp>
      <p:cxnSp>
        <p:nvCxnSpPr>
          <p:cNvPr id="10" name="Straight Arrow Connector 9"/>
          <p:cNvCxnSpPr>
            <a:stCxn id="5" idx="2"/>
          </p:cNvCxnSpPr>
          <p:nvPr/>
        </p:nvCxnSpPr>
        <p:spPr bwMode="auto">
          <a:xfrm flipH="1">
            <a:off x="3826504" y="2853073"/>
            <a:ext cx="57708" cy="524876"/>
          </a:xfrm>
          <a:prstGeom prst="straightConnector1">
            <a:avLst/>
          </a:prstGeom>
          <a:noFill/>
          <a:ln w="9525" cap="flat" cmpd="sng" algn="ctr">
            <a:noFill/>
            <a:prstDash val="solid"/>
            <a:round/>
            <a:headEnd type="none" w="med" len="med"/>
            <a:tailEnd type="triangle"/>
          </a:ln>
          <a:effectLst/>
        </p:spPr>
      </p:cxnSp>
      <p:cxnSp>
        <p:nvCxnSpPr>
          <p:cNvPr id="14" name="Straight Arrow Connector 13"/>
          <p:cNvCxnSpPr>
            <a:endCxn id="5" idx="2"/>
          </p:cNvCxnSpPr>
          <p:nvPr/>
        </p:nvCxnSpPr>
        <p:spPr bwMode="auto">
          <a:xfrm flipV="1">
            <a:off x="3826504" y="2853074"/>
            <a:ext cx="57709" cy="137325"/>
          </a:xfrm>
          <a:prstGeom prst="straightConnector1">
            <a:avLst/>
          </a:prstGeom>
          <a:noFill/>
          <a:ln w="9525" cap="flat" cmpd="sng" algn="ctr">
            <a:noFill/>
            <a:prstDash val="solid"/>
            <a:round/>
            <a:headEnd type="none" w="med" len="med"/>
            <a:tailEnd type="triangle"/>
          </a:ln>
          <a:effectLst/>
        </p:spPr>
      </p:cxnSp>
      <p:cxnSp>
        <p:nvCxnSpPr>
          <p:cNvPr id="16" name="Straight Connector 15"/>
          <p:cNvCxnSpPr/>
          <p:nvPr/>
        </p:nvCxnSpPr>
        <p:spPr bwMode="auto">
          <a:xfrm>
            <a:off x="3826504" y="2745866"/>
            <a:ext cx="65228" cy="433962"/>
          </a:xfrm>
          <a:prstGeom prst="line">
            <a:avLst/>
          </a:prstGeom>
          <a:noFill/>
          <a:ln w="9525" cap="flat" cmpd="sng" algn="ctr">
            <a:noFill/>
            <a:prstDash val="solid"/>
            <a:round/>
            <a:headEnd type="none" w="med" len="med"/>
            <a:tailEnd type="none" w="med" len="med"/>
          </a:ln>
          <a:effectLst/>
        </p:spPr>
      </p:cxnSp>
      <p:cxnSp>
        <p:nvCxnSpPr>
          <p:cNvPr id="21" name="Straight Connector 20"/>
          <p:cNvCxnSpPr>
            <a:stCxn id="5" idx="2"/>
          </p:cNvCxnSpPr>
          <p:nvPr/>
        </p:nvCxnSpPr>
        <p:spPr bwMode="auto">
          <a:xfrm>
            <a:off x="3884213" y="2853073"/>
            <a:ext cx="628091" cy="669166"/>
          </a:xfrm>
          <a:prstGeom prst="line">
            <a:avLst/>
          </a:prstGeom>
          <a:noFill/>
          <a:ln w="9525" cap="flat" cmpd="sng" algn="ctr">
            <a:noFill/>
            <a:prstDash val="solid"/>
            <a:round/>
            <a:headEnd type="none" w="med" len="med"/>
            <a:tailEnd type="none" w="med" len="med"/>
          </a:ln>
          <a:effectLst/>
        </p:spPr>
      </p:cxnSp>
      <p:pic>
        <p:nvPicPr>
          <p:cNvPr id="6" name="Picture 5"/>
          <p:cNvPicPr>
            <a:picLocks noChangeAspect="1"/>
          </p:cNvPicPr>
          <p:nvPr/>
        </p:nvPicPr>
        <p:blipFill>
          <a:blip r:embed="rId3"/>
          <a:stretch>
            <a:fillRect/>
          </a:stretch>
        </p:blipFill>
        <p:spPr>
          <a:xfrm>
            <a:off x="2364161" y="1650171"/>
            <a:ext cx="7705483" cy="1411692"/>
          </a:xfrm>
          <a:prstGeom prst="rect">
            <a:avLst/>
          </a:prstGeom>
        </p:spPr>
      </p:pic>
      <p:sp>
        <p:nvSpPr>
          <p:cNvPr id="54" name="Title 2"/>
          <p:cNvSpPr>
            <a:spLocks noGrp="1"/>
          </p:cNvSpPr>
          <p:nvPr>
            <p:ph type="title"/>
          </p:nvPr>
        </p:nvSpPr>
        <p:spPr>
          <a:xfrm>
            <a:off x="2135561" y="0"/>
            <a:ext cx="8024691" cy="1253486"/>
          </a:xfrm>
        </p:spPr>
        <p:txBody>
          <a:bodyPr/>
          <a:lstStyle/>
          <a:p>
            <a:pPr algn="ctr"/>
            <a:r>
              <a:rPr lang="en-IE" sz="2800" b="1" dirty="0"/>
              <a:t>Cluster 4 – Strategic Priorities</a:t>
            </a:r>
          </a:p>
        </p:txBody>
      </p:sp>
      <p:pic>
        <p:nvPicPr>
          <p:cNvPr id="8" name="Picture 7"/>
          <p:cNvPicPr>
            <a:picLocks noChangeAspect="1"/>
          </p:cNvPicPr>
          <p:nvPr/>
        </p:nvPicPr>
        <p:blipFill>
          <a:blip r:embed="rId4"/>
          <a:stretch>
            <a:fillRect/>
          </a:stretch>
        </p:blipFill>
        <p:spPr>
          <a:xfrm>
            <a:off x="3503712" y="1124988"/>
            <a:ext cx="6840760" cy="493819"/>
          </a:xfrm>
          <a:prstGeom prst="rect">
            <a:avLst/>
          </a:prstGeom>
        </p:spPr>
      </p:pic>
      <p:sp>
        <p:nvSpPr>
          <p:cNvPr id="12" name="TextBox 11"/>
          <p:cNvSpPr txBox="1"/>
          <p:nvPr/>
        </p:nvSpPr>
        <p:spPr>
          <a:xfrm>
            <a:off x="1880676" y="3163969"/>
            <a:ext cx="8672450" cy="3093154"/>
          </a:xfrm>
          <a:prstGeom prst="rect">
            <a:avLst/>
          </a:prstGeom>
          <a:noFill/>
        </p:spPr>
        <p:txBody>
          <a:bodyPr wrap="square" rtlCol="0">
            <a:spAutoFit/>
          </a:bodyPr>
          <a:lstStyle/>
          <a:p>
            <a:r>
              <a:rPr lang="fr-BE" dirty="0">
                <a:latin typeface="Arial"/>
              </a:rPr>
              <a:t>Cluster 4 </a:t>
            </a:r>
            <a:r>
              <a:rPr lang="fr-BE" dirty="0" err="1">
                <a:latin typeface="Arial"/>
              </a:rPr>
              <a:t>directly</a:t>
            </a:r>
            <a:r>
              <a:rPr lang="fr-BE" dirty="0">
                <a:latin typeface="Arial"/>
              </a:rPr>
              <a:t> supports </a:t>
            </a:r>
            <a:r>
              <a:rPr lang="fr-BE" dirty="0" err="1">
                <a:latin typeface="Arial"/>
              </a:rPr>
              <a:t>three</a:t>
            </a:r>
            <a:r>
              <a:rPr lang="fr-BE" dirty="0">
                <a:latin typeface="Arial"/>
              </a:rPr>
              <a:t> of the four Key Strategic Orientations of the </a:t>
            </a:r>
            <a:r>
              <a:rPr lang="fr-BE" dirty="0">
                <a:latin typeface="Arial"/>
                <a:hlinkClick r:id="rId5"/>
              </a:rPr>
              <a:t>Strategic Plan 2021-2024</a:t>
            </a:r>
            <a:endParaRPr lang="fr-BE" dirty="0">
              <a:latin typeface="Arial"/>
            </a:endParaRPr>
          </a:p>
          <a:p>
            <a:endParaRPr lang="fr-BE" dirty="0">
              <a:solidFill>
                <a:srgbClr val="034EA2"/>
              </a:solidFill>
              <a:latin typeface="Arial"/>
            </a:endParaRPr>
          </a:p>
          <a:p>
            <a:pPr marL="285750" indent="-285750">
              <a:buFont typeface="Arial" panose="020B0604020202020204" pitchFamily="34" charset="0"/>
              <a:buChar char="•"/>
            </a:pPr>
            <a:r>
              <a:rPr lang="en-US" dirty="0">
                <a:solidFill>
                  <a:schemeClr val="tx2"/>
                </a:solidFill>
                <a:latin typeface="Arial"/>
              </a:rPr>
              <a:t>Promoting an open strategic autonomy by leading the development of key digital,  and enabling and emerging technologies, sectors and value chains (A)</a:t>
            </a:r>
            <a:endParaRPr lang="en-GB" dirty="0">
              <a:solidFill>
                <a:schemeClr val="tx2"/>
              </a:solidFill>
              <a:latin typeface="Arial"/>
            </a:endParaRPr>
          </a:p>
          <a:p>
            <a:pPr marL="285750" indent="-285750">
              <a:buFont typeface="Arial" panose="020B0604020202020204" pitchFamily="34" charset="0"/>
              <a:buChar char="•"/>
            </a:pPr>
            <a:endParaRPr lang="fr-BE" dirty="0">
              <a:solidFill>
                <a:srgbClr val="034EA2"/>
              </a:solidFill>
              <a:latin typeface="Arial"/>
            </a:endParaRPr>
          </a:p>
          <a:p>
            <a:pPr marL="285750" indent="-285750">
              <a:buFont typeface="Arial" panose="020B0604020202020204" pitchFamily="34" charset="0"/>
              <a:buChar char="•"/>
            </a:pPr>
            <a:r>
              <a:rPr lang="en-US" dirty="0">
                <a:solidFill>
                  <a:srgbClr val="00B050"/>
                </a:solidFill>
                <a:latin typeface="Arial"/>
              </a:rPr>
              <a:t>Making Europe the first digitally enabled, circular, climate-neutral and sustainable economy (C)</a:t>
            </a:r>
          </a:p>
          <a:p>
            <a:pPr marL="285750" indent="-285750">
              <a:buFont typeface="Arial" panose="020B0604020202020204" pitchFamily="34" charset="0"/>
              <a:buChar char="•"/>
            </a:pPr>
            <a:endParaRPr lang="fr-BE" dirty="0">
              <a:solidFill>
                <a:srgbClr val="034EA2"/>
              </a:solidFill>
              <a:latin typeface="+mj-lt"/>
            </a:endParaRPr>
          </a:p>
          <a:p>
            <a:pPr marL="285750" indent="-285750">
              <a:buFont typeface="Arial" panose="020B0604020202020204" pitchFamily="34" charset="0"/>
              <a:buChar char="•"/>
            </a:pPr>
            <a:r>
              <a:rPr lang="en-US" kern="0" dirty="0">
                <a:solidFill>
                  <a:srgbClr val="FF6622"/>
                </a:solidFill>
                <a:latin typeface="+mj-lt"/>
                <a:ea typeface="Verdana" panose="020B0604030504040204" pitchFamily="34" charset="0"/>
                <a:cs typeface="Verdana" panose="020B0604030504040204" pitchFamily="34" charset="0"/>
              </a:rPr>
              <a:t>Creating a more resilient, inclusive and democratic European society (D)</a:t>
            </a:r>
          </a:p>
          <a:p>
            <a:endParaRPr lang="en-GB" sz="1500" dirty="0">
              <a:solidFill>
                <a:srgbClr val="034EA2"/>
              </a:solidFill>
              <a:latin typeface="Arial"/>
            </a:endParaRPr>
          </a:p>
        </p:txBody>
      </p:sp>
    </p:spTree>
    <p:extLst>
      <p:ext uri="{BB962C8B-B14F-4D97-AF65-F5344CB8AC3E}">
        <p14:creationId xmlns:p14="http://schemas.microsoft.com/office/powerpoint/2010/main" val="64068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41403073"/>
              </p:ext>
            </p:extLst>
          </p:nvPr>
        </p:nvGraphicFramePr>
        <p:xfrm>
          <a:off x="1755596" y="5773275"/>
          <a:ext cx="8784976" cy="944880"/>
        </p:xfrm>
        <a:graphic>
          <a:graphicData uri="http://schemas.openxmlformats.org/drawingml/2006/table">
            <a:tbl>
              <a:tblPr firstRow="1" bandRow="1">
                <a:tableStyleId>{5C22544A-7EE6-4342-B048-85BDC9FD1C3A}</a:tableStyleId>
              </a:tblPr>
              <a:tblGrid>
                <a:gridCol w="3949832">
                  <a:extLst>
                    <a:ext uri="{9D8B030D-6E8A-4147-A177-3AD203B41FA5}">
                      <a16:colId xmlns:a16="http://schemas.microsoft.com/office/drawing/2014/main" val="3230564751"/>
                    </a:ext>
                  </a:extLst>
                </a:gridCol>
                <a:gridCol w="4835144">
                  <a:extLst>
                    <a:ext uri="{9D8B030D-6E8A-4147-A177-3AD203B41FA5}">
                      <a16:colId xmlns:a16="http://schemas.microsoft.com/office/drawing/2014/main" val="3729749636"/>
                    </a:ext>
                  </a:extLst>
                </a:gridCol>
              </a:tblGrid>
              <a:tr h="713701">
                <a:tc>
                  <a:txBody>
                    <a:bodyPr/>
                    <a:lstStyle/>
                    <a:p>
                      <a:endParaRPr lang="en-US" sz="1400" b="1" kern="0" dirty="0" smtClean="0">
                        <a:solidFill>
                          <a:srgbClr val="FF6622"/>
                        </a:solidFill>
                        <a:latin typeface="+mn-lt"/>
                        <a:ea typeface="Verdana" panose="020B0604030504040204" pitchFamily="34" charset="0"/>
                        <a:cs typeface="Verdana" panose="020B0604030504040204" pitchFamily="34" charset="0"/>
                      </a:endParaRPr>
                    </a:p>
                    <a:p>
                      <a:r>
                        <a:rPr lang="en-US" sz="1600" b="1" kern="0" dirty="0" smtClean="0">
                          <a:solidFill>
                            <a:srgbClr val="FF6622"/>
                          </a:solidFill>
                          <a:latin typeface="+mn-lt"/>
                          <a:ea typeface="Verdana" panose="020B0604030504040204" pitchFamily="34" charset="0"/>
                          <a:cs typeface="Verdana" panose="020B0604030504040204" pitchFamily="34" charset="0"/>
                        </a:rPr>
                        <a:t>Creating a more resilient, inclusive and democratic European society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latinLnBrk="0" hangingPunct="1"/>
                      <a:endParaRPr lang="fr-BE" sz="1400" b="1" kern="1200" dirty="0" smtClean="0">
                        <a:solidFill>
                          <a:schemeClr val="dk1"/>
                        </a:solidFill>
                        <a:latin typeface="+mn-lt"/>
                        <a:ea typeface="+mn-ea"/>
                        <a:cs typeface="+mn-cs"/>
                      </a:endParaRPr>
                    </a:p>
                    <a:p>
                      <a:pPr marL="0" algn="l" defTabSz="685800" rtl="0" eaLnBrk="1" latinLnBrk="0" hangingPunct="1"/>
                      <a:r>
                        <a:rPr lang="fr-BE" sz="1400" b="1" kern="1200" dirty="0" smtClean="0">
                          <a:solidFill>
                            <a:schemeClr val="dk1"/>
                          </a:solidFill>
                          <a:latin typeface="+mn-lt"/>
                          <a:ea typeface="+mn-ea"/>
                          <a:cs typeface="+mn-cs"/>
                        </a:rPr>
                        <a:t>A </a:t>
                      </a:r>
                      <a:r>
                        <a:rPr lang="fr-BE" sz="1400" b="1" kern="1200" dirty="0" err="1" smtClean="0">
                          <a:solidFill>
                            <a:schemeClr val="dk1"/>
                          </a:solidFill>
                          <a:latin typeface="+mn-lt"/>
                          <a:ea typeface="+mn-ea"/>
                          <a:cs typeface="+mn-cs"/>
                        </a:rPr>
                        <a:t>human-centred</a:t>
                      </a:r>
                      <a:r>
                        <a:rPr lang="fr-BE" sz="1400" b="1" kern="1200" dirty="0" smtClean="0">
                          <a:solidFill>
                            <a:schemeClr val="dk1"/>
                          </a:solidFill>
                          <a:latin typeface="+mn-lt"/>
                          <a:ea typeface="+mn-ea"/>
                          <a:cs typeface="+mn-cs"/>
                        </a:rPr>
                        <a:t> and </a:t>
                      </a:r>
                      <a:r>
                        <a:rPr lang="fr-BE" sz="1400" b="1" kern="1200" dirty="0" err="1" smtClean="0">
                          <a:solidFill>
                            <a:schemeClr val="dk1"/>
                          </a:solidFill>
                          <a:latin typeface="+mn-lt"/>
                          <a:ea typeface="+mn-ea"/>
                          <a:cs typeface="+mn-cs"/>
                        </a:rPr>
                        <a:t>ethical</a:t>
                      </a:r>
                      <a:r>
                        <a:rPr lang="fr-BE" sz="1400" b="1" kern="1200" dirty="0" smtClean="0">
                          <a:solidFill>
                            <a:schemeClr val="dk1"/>
                          </a:solidFill>
                          <a:latin typeface="+mn-lt"/>
                          <a:ea typeface="+mn-ea"/>
                          <a:cs typeface="+mn-cs"/>
                        </a:rPr>
                        <a:t> </a:t>
                      </a:r>
                      <a:r>
                        <a:rPr lang="fr-BE" sz="1400" b="1" kern="1200" dirty="0" err="1" smtClean="0">
                          <a:solidFill>
                            <a:schemeClr val="dk1"/>
                          </a:solidFill>
                          <a:latin typeface="+mn-lt"/>
                          <a:ea typeface="+mn-ea"/>
                          <a:cs typeface="+mn-cs"/>
                        </a:rPr>
                        <a:t>development</a:t>
                      </a:r>
                      <a:r>
                        <a:rPr lang="fr-BE" sz="1400" b="1" kern="1200" dirty="0" smtClean="0">
                          <a:solidFill>
                            <a:schemeClr val="dk1"/>
                          </a:solidFill>
                          <a:latin typeface="+mn-lt"/>
                          <a:ea typeface="+mn-ea"/>
                          <a:cs typeface="+mn-cs"/>
                        </a:rPr>
                        <a:t> of digital and</a:t>
                      </a:r>
                      <a:r>
                        <a:rPr lang="fr-BE" sz="1400" b="1" kern="1200" baseline="0" dirty="0" smtClean="0">
                          <a:solidFill>
                            <a:schemeClr val="dk1"/>
                          </a:solidFill>
                          <a:latin typeface="+mn-lt"/>
                          <a:ea typeface="+mn-ea"/>
                          <a:cs typeface="+mn-cs"/>
                        </a:rPr>
                        <a:t> </a:t>
                      </a:r>
                      <a:r>
                        <a:rPr lang="fr-BE" sz="1400" b="1" kern="1200" dirty="0" err="1" smtClean="0">
                          <a:solidFill>
                            <a:schemeClr val="dk1"/>
                          </a:solidFill>
                          <a:latin typeface="+mn-lt"/>
                          <a:ea typeface="+mn-ea"/>
                          <a:cs typeface="+mn-cs"/>
                        </a:rPr>
                        <a:t>industrial</a:t>
                      </a:r>
                      <a:r>
                        <a:rPr lang="fr-BE" sz="1400" b="1" kern="1200" dirty="0" smtClean="0">
                          <a:solidFill>
                            <a:schemeClr val="dk1"/>
                          </a:solidFill>
                          <a:latin typeface="+mn-lt"/>
                          <a:ea typeface="+mn-ea"/>
                          <a:cs typeface="+mn-cs"/>
                        </a:rPr>
                        <a:t> technologies</a:t>
                      </a:r>
                    </a:p>
                    <a:p>
                      <a:pPr marL="0" algn="l" defTabSz="685800" rtl="0" eaLnBrk="1" latinLnBrk="0" hangingPunct="1"/>
                      <a:r>
                        <a:rPr lang="fr-BE" sz="1400" b="1" kern="1200" dirty="0" smtClean="0">
                          <a:solidFill>
                            <a:schemeClr val="dk1"/>
                          </a:solidFill>
                          <a:latin typeface="+mn-lt"/>
                          <a:ea typeface="+mn-ea"/>
                          <a:cs typeface="+mn-cs"/>
                        </a:rPr>
                        <a:t>HUMAN</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8133878"/>
                  </a:ext>
                </a:extLst>
              </a:tr>
            </a:tbl>
          </a:graphicData>
        </a:graphic>
      </p:graphicFrame>
      <p:sp>
        <p:nvSpPr>
          <p:cNvPr id="4" name="Title 1"/>
          <p:cNvSpPr txBox="1">
            <a:spLocks/>
          </p:cNvSpPr>
          <p:nvPr/>
        </p:nvSpPr>
        <p:spPr>
          <a:xfrm>
            <a:off x="3804586" y="1900374"/>
            <a:ext cx="4686998" cy="310830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defTabSz="514350">
              <a:defRPr/>
            </a:pPr>
            <a:endParaRPr lang="en-US" sz="1013" b="0" kern="0" dirty="0">
              <a:solidFill>
                <a:srgbClr val="0E4194"/>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2135560" y="0"/>
            <a:ext cx="8030716" cy="931025"/>
          </a:xfrm>
        </p:spPr>
        <p:txBody>
          <a:bodyPr/>
          <a:lstStyle/>
          <a:p>
            <a:pPr algn="ctr"/>
            <a:r>
              <a:rPr lang="en-IE" sz="2800" b="1" dirty="0"/>
              <a:t>Cluster 4 ‘Digital, Industry and Space’</a:t>
            </a:r>
            <a:br>
              <a:rPr lang="en-IE" sz="2800" b="1" dirty="0"/>
            </a:br>
            <a:r>
              <a:rPr lang="en-IE" sz="2800" b="1" dirty="0"/>
              <a:t>Destinations in Work Programme 2021-22</a:t>
            </a:r>
          </a:p>
        </p:txBody>
      </p:sp>
      <p:graphicFrame>
        <p:nvGraphicFramePr>
          <p:cNvPr id="2" name="Table 1"/>
          <p:cNvGraphicFramePr>
            <a:graphicFrameLocks noGrp="1"/>
          </p:cNvGraphicFramePr>
          <p:nvPr>
            <p:extLst>
              <p:ext uri="{D42A27DB-BD31-4B8C-83A1-F6EECF244321}">
                <p14:modId xmlns:p14="http://schemas.microsoft.com/office/powerpoint/2010/main" val="4061450310"/>
              </p:ext>
            </p:extLst>
          </p:nvPr>
        </p:nvGraphicFramePr>
        <p:xfrm>
          <a:off x="1755596" y="1239488"/>
          <a:ext cx="8784976" cy="4697204"/>
        </p:xfrm>
        <a:graphic>
          <a:graphicData uri="http://schemas.openxmlformats.org/drawingml/2006/table">
            <a:tbl>
              <a:tblPr firstRow="1" bandRow="1">
                <a:tableStyleId>{5C22544A-7EE6-4342-B048-85BDC9FD1C3A}</a:tableStyleId>
              </a:tblPr>
              <a:tblGrid>
                <a:gridCol w="3949832">
                  <a:extLst>
                    <a:ext uri="{9D8B030D-6E8A-4147-A177-3AD203B41FA5}">
                      <a16:colId xmlns:a16="http://schemas.microsoft.com/office/drawing/2014/main" val="3662351132"/>
                    </a:ext>
                  </a:extLst>
                </a:gridCol>
                <a:gridCol w="4835144">
                  <a:extLst>
                    <a:ext uri="{9D8B030D-6E8A-4147-A177-3AD203B41FA5}">
                      <a16:colId xmlns:a16="http://schemas.microsoft.com/office/drawing/2014/main" val="299894456"/>
                    </a:ext>
                  </a:extLst>
                </a:gridCol>
              </a:tblGrid>
              <a:tr h="9068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dirty="0" smtClean="0"/>
                        <a:t>Key Strategic Orientation in the Strategic Plan 2021 - 2024 </a:t>
                      </a:r>
                      <a:endParaRPr lang="en-GB" dirty="0" smtClean="0"/>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dirty="0" smtClean="0"/>
                        <a:t>Destination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53270508"/>
                  </a:ext>
                </a:extLst>
              </a:tr>
              <a:tr h="816147">
                <a:tc>
                  <a:txBody>
                    <a:bodyPr/>
                    <a:lstStyle/>
                    <a:p>
                      <a:r>
                        <a:rPr lang="en-US" sz="1600" b="1" dirty="0" smtClean="0">
                          <a:solidFill>
                            <a:srgbClr val="00B050"/>
                          </a:solidFill>
                          <a:latin typeface="+mn-lt"/>
                        </a:rPr>
                        <a:t>Making Europe the first digitally enabled, circular, climate-neutral and sustainable economy</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fr-BE" sz="1600" b="1" kern="1200" baseline="0" dirty="0" err="1" smtClean="0">
                          <a:solidFill>
                            <a:schemeClr val="dk1"/>
                          </a:solidFill>
                          <a:latin typeface="+mn-lt"/>
                          <a:ea typeface="+mn-ea"/>
                          <a:cs typeface="+mn-cs"/>
                        </a:rPr>
                        <a:t>Climate</a:t>
                      </a:r>
                      <a:r>
                        <a:rPr lang="fr-BE" sz="1600" b="1" kern="1200" baseline="0" dirty="0" smtClean="0">
                          <a:solidFill>
                            <a:schemeClr val="dk1"/>
                          </a:solidFill>
                          <a:latin typeface="+mn-lt"/>
                          <a:ea typeface="+mn-ea"/>
                          <a:cs typeface="+mn-cs"/>
                        </a:rPr>
                        <a:t> </a:t>
                      </a:r>
                      <a:r>
                        <a:rPr lang="fr-BE" sz="1600" b="1" kern="1200" baseline="0" dirty="0" err="1" smtClean="0">
                          <a:solidFill>
                            <a:schemeClr val="dk1"/>
                          </a:solidFill>
                          <a:latin typeface="+mn-lt"/>
                          <a:ea typeface="+mn-ea"/>
                          <a:cs typeface="+mn-cs"/>
                        </a:rPr>
                        <a:t>neutral</a:t>
                      </a:r>
                      <a:r>
                        <a:rPr lang="fr-BE" sz="1600" b="1" kern="1200" baseline="0" dirty="0" smtClean="0">
                          <a:solidFill>
                            <a:schemeClr val="dk1"/>
                          </a:solidFill>
                          <a:latin typeface="+mn-lt"/>
                          <a:ea typeface="+mn-ea"/>
                          <a:cs typeface="+mn-cs"/>
                        </a:rPr>
                        <a:t>, </a:t>
                      </a:r>
                      <a:r>
                        <a:rPr lang="fr-BE" sz="1600" b="1" kern="1200" baseline="0" dirty="0" err="1" smtClean="0">
                          <a:solidFill>
                            <a:schemeClr val="dk1"/>
                          </a:solidFill>
                          <a:latin typeface="+mn-lt"/>
                          <a:ea typeface="+mn-ea"/>
                          <a:cs typeface="+mn-cs"/>
                        </a:rPr>
                        <a:t>circular</a:t>
                      </a:r>
                      <a:r>
                        <a:rPr lang="fr-BE" sz="1600" b="1" kern="1200" baseline="0" dirty="0" smtClean="0">
                          <a:solidFill>
                            <a:schemeClr val="dk1"/>
                          </a:solidFill>
                          <a:latin typeface="+mn-lt"/>
                          <a:ea typeface="+mn-ea"/>
                          <a:cs typeface="+mn-cs"/>
                        </a:rPr>
                        <a:t> and </a:t>
                      </a:r>
                      <a:r>
                        <a:rPr lang="fr-BE" sz="1600" b="1" kern="1200" baseline="0" dirty="0" err="1" smtClean="0">
                          <a:solidFill>
                            <a:schemeClr val="dk1"/>
                          </a:solidFill>
                          <a:latin typeface="+mn-lt"/>
                          <a:ea typeface="+mn-ea"/>
                          <a:cs typeface="+mn-cs"/>
                        </a:rPr>
                        <a:t>digitised</a:t>
                      </a:r>
                      <a:r>
                        <a:rPr lang="fr-BE" sz="1600" b="1" kern="1200" baseline="0" dirty="0" smtClean="0">
                          <a:solidFill>
                            <a:schemeClr val="dk1"/>
                          </a:solidFill>
                          <a:latin typeface="+mn-lt"/>
                          <a:ea typeface="+mn-ea"/>
                          <a:cs typeface="+mn-cs"/>
                        </a:rPr>
                        <a:t> production           TWIN-TRANSITION</a:t>
                      </a:r>
                      <a:endParaRPr lang="en-GB" sz="16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7857109"/>
                  </a:ext>
                </a:extLst>
              </a:tr>
              <a:tr h="580762">
                <a:tc rowSpan="4">
                  <a:txBody>
                    <a:bodyPr/>
                    <a:lstStyle/>
                    <a:p>
                      <a:endParaRPr lang="en-US" sz="1400" b="1" dirty="0" smtClean="0">
                        <a:solidFill>
                          <a:schemeClr val="tx2"/>
                        </a:solidFill>
                        <a:latin typeface="+mn-lt"/>
                      </a:endParaRPr>
                    </a:p>
                    <a:p>
                      <a:endParaRPr lang="en-US" sz="1400" b="1" dirty="0" smtClean="0">
                        <a:solidFill>
                          <a:schemeClr val="tx2"/>
                        </a:solidFill>
                        <a:latin typeface="+mn-lt"/>
                      </a:endParaRPr>
                    </a:p>
                    <a:p>
                      <a:endParaRPr lang="en-US" sz="1400" b="1" dirty="0" smtClean="0">
                        <a:solidFill>
                          <a:schemeClr val="tx2"/>
                        </a:solidFill>
                        <a:latin typeface="+mn-lt"/>
                      </a:endParaRPr>
                    </a:p>
                    <a:p>
                      <a:endParaRPr lang="en-US" sz="1400" b="1" dirty="0" smtClean="0">
                        <a:solidFill>
                          <a:schemeClr val="tx2"/>
                        </a:solidFill>
                        <a:latin typeface="+mn-lt"/>
                      </a:endParaRPr>
                    </a:p>
                    <a:p>
                      <a:r>
                        <a:rPr lang="en-US" sz="1600" b="1" dirty="0" smtClean="0">
                          <a:solidFill>
                            <a:schemeClr val="tx2"/>
                          </a:solidFill>
                          <a:latin typeface="+mn-lt"/>
                        </a:rPr>
                        <a:t>Promoting an open strategic autonomy by leading the development of key digital,  and enabling and emerging technologies, sectors and value chains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fr-BE" sz="1600" b="1" kern="1200" baseline="0" dirty="0" smtClean="0">
                          <a:solidFill>
                            <a:schemeClr val="dk1"/>
                          </a:solidFill>
                          <a:latin typeface="+mn-lt"/>
                          <a:ea typeface="+mn-ea"/>
                          <a:cs typeface="+mn-cs"/>
                        </a:rPr>
                        <a:t>A </a:t>
                      </a:r>
                      <a:r>
                        <a:rPr lang="fr-BE" sz="1600" b="1" kern="1200" baseline="0" dirty="0" err="1" smtClean="0">
                          <a:solidFill>
                            <a:schemeClr val="dk1"/>
                          </a:solidFill>
                          <a:latin typeface="+mn-lt"/>
                          <a:ea typeface="+mn-ea"/>
                          <a:cs typeface="+mn-cs"/>
                        </a:rPr>
                        <a:t>digitised</a:t>
                      </a:r>
                      <a:r>
                        <a:rPr lang="fr-BE" sz="1600" b="1" kern="1200" baseline="0" dirty="0" smtClean="0">
                          <a:solidFill>
                            <a:schemeClr val="dk1"/>
                          </a:solidFill>
                          <a:latin typeface="+mn-lt"/>
                          <a:ea typeface="+mn-ea"/>
                          <a:cs typeface="+mn-cs"/>
                        </a:rPr>
                        <a:t>, </a:t>
                      </a:r>
                      <a:r>
                        <a:rPr lang="fr-BE" sz="1600" b="1" kern="1200" baseline="0" dirty="0" err="1" smtClean="0">
                          <a:solidFill>
                            <a:schemeClr val="dk1"/>
                          </a:solidFill>
                          <a:latin typeface="+mn-lt"/>
                          <a:ea typeface="+mn-ea"/>
                          <a:cs typeface="+mn-cs"/>
                        </a:rPr>
                        <a:t>resource</a:t>
                      </a:r>
                      <a:r>
                        <a:rPr lang="fr-BE" sz="1600" b="1" kern="1200" baseline="0" dirty="0" smtClean="0">
                          <a:solidFill>
                            <a:schemeClr val="dk1"/>
                          </a:solidFill>
                          <a:latin typeface="+mn-lt"/>
                          <a:ea typeface="+mn-ea"/>
                          <a:cs typeface="+mn-cs"/>
                        </a:rPr>
                        <a:t> efficient, and </a:t>
                      </a:r>
                      <a:r>
                        <a:rPr lang="fr-BE" sz="1600" b="1" kern="1200" baseline="0" dirty="0" err="1" smtClean="0">
                          <a:solidFill>
                            <a:schemeClr val="dk1"/>
                          </a:solidFill>
                          <a:latin typeface="+mn-lt"/>
                          <a:ea typeface="+mn-ea"/>
                          <a:cs typeface="+mn-cs"/>
                        </a:rPr>
                        <a:t>resilient</a:t>
                      </a:r>
                      <a:r>
                        <a:rPr lang="fr-BE" sz="1600" b="1" kern="1200" baseline="0" dirty="0" smtClean="0">
                          <a:solidFill>
                            <a:schemeClr val="dk1"/>
                          </a:solidFill>
                          <a:latin typeface="+mn-lt"/>
                          <a:ea typeface="+mn-ea"/>
                          <a:cs typeface="+mn-cs"/>
                        </a:rPr>
                        <a:t> </a:t>
                      </a:r>
                      <a:r>
                        <a:rPr lang="fr-BE" sz="1600" b="1" kern="1200" baseline="0" dirty="0" err="1" smtClean="0">
                          <a:solidFill>
                            <a:schemeClr val="dk1"/>
                          </a:solidFill>
                          <a:latin typeface="+mn-lt"/>
                          <a:ea typeface="+mn-ea"/>
                          <a:cs typeface="+mn-cs"/>
                        </a:rPr>
                        <a:t>industry</a:t>
                      </a:r>
                      <a:r>
                        <a:rPr lang="fr-BE" sz="1600" b="1" kern="1200" baseline="0" dirty="0" smtClean="0">
                          <a:solidFill>
                            <a:schemeClr val="dk1"/>
                          </a:solidFill>
                          <a:latin typeface="+mn-lt"/>
                          <a:ea typeface="+mn-ea"/>
                          <a:cs typeface="+mn-cs"/>
                        </a:rPr>
                        <a:t>      RESILIENCE</a:t>
                      </a:r>
                      <a:endParaRPr lang="en-GB" sz="16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264479"/>
                  </a:ext>
                </a:extLst>
              </a:tr>
              <a:tr h="580762">
                <a:tc vMerge="1">
                  <a:txBody>
                    <a:bodyPr/>
                    <a:lstStyle/>
                    <a:p>
                      <a:endParaRPr lang="en-GB"/>
                    </a:p>
                  </a:txBody>
                  <a:tcPr/>
                </a:tc>
                <a:tc>
                  <a:txBody>
                    <a:bodyPr/>
                    <a:lstStyle/>
                    <a:p>
                      <a:r>
                        <a:rPr lang="fr-BE" sz="1600" b="1" dirty="0" smtClean="0"/>
                        <a:t>World-</a:t>
                      </a:r>
                      <a:r>
                        <a:rPr lang="fr-BE" sz="1600" b="1" dirty="0" err="1" smtClean="0"/>
                        <a:t>leading</a:t>
                      </a:r>
                      <a:r>
                        <a:rPr lang="fr-BE" sz="1600" b="1" dirty="0" smtClean="0"/>
                        <a:t> data</a:t>
                      </a:r>
                      <a:r>
                        <a:rPr lang="fr-BE" sz="1600" b="1" baseline="0" dirty="0" smtClean="0"/>
                        <a:t> and </a:t>
                      </a:r>
                      <a:r>
                        <a:rPr lang="fr-BE" sz="1600" b="1" baseline="0" dirty="0" err="1" smtClean="0"/>
                        <a:t>computing</a:t>
                      </a:r>
                      <a:r>
                        <a:rPr lang="fr-BE" sz="1600" b="1" baseline="0" dirty="0" smtClean="0"/>
                        <a:t> technologies</a:t>
                      </a:r>
                    </a:p>
                    <a:p>
                      <a:r>
                        <a:rPr lang="fr-BE" sz="1600" b="1" baseline="0" dirty="0" smtClean="0"/>
                        <a:t>DATA</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2028531"/>
                  </a:ext>
                </a:extLst>
              </a:tr>
              <a:tr h="816147">
                <a:tc vMerge="1">
                  <a:txBody>
                    <a:bodyPr/>
                    <a:lstStyle/>
                    <a:p>
                      <a:endParaRPr lang="en-GB"/>
                    </a:p>
                  </a:txBody>
                  <a:tcPr/>
                </a:tc>
                <a:tc>
                  <a:txBody>
                    <a:bodyPr/>
                    <a:lstStyle/>
                    <a:p>
                      <a:r>
                        <a:rPr lang="en-US" sz="1600" b="1" dirty="0" smtClean="0"/>
                        <a:t>Digital and emerging technologies for competitiveness and fit for the green deal</a:t>
                      </a:r>
                    </a:p>
                    <a:p>
                      <a:r>
                        <a:rPr lang="en-US" sz="1600" b="1" dirty="0" smtClean="0"/>
                        <a:t>DIGITAL-EMERGING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9950601"/>
                  </a:ext>
                </a:extLst>
              </a:tr>
              <a:tr h="967285">
                <a:tc vMerge="1">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b="1" dirty="0" smtClean="0"/>
                        <a:t>Open Strategic </a:t>
                      </a:r>
                      <a:r>
                        <a:rPr lang="fr-BE" sz="1400" b="1" dirty="0" err="1" smtClean="0"/>
                        <a:t>Autonomy</a:t>
                      </a:r>
                      <a:r>
                        <a:rPr lang="fr-BE" sz="1400" b="1" dirty="0" smtClean="0"/>
                        <a:t> in </a:t>
                      </a:r>
                      <a:r>
                        <a:rPr lang="fr-BE" sz="1400" b="1" dirty="0" err="1" smtClean="0"/>
                        <a:t>developing</a:t>
                      </a:r>
                      <a:r>
                        <a:rPr lang="fr-BE" sz="1400" b="1" dirty="0" smtClean="0"/>
                        <a:t>, </a:t>
                      </a:r>
                      <a:r>
                        <a:rPr lang="fr-BE" sz="1400" b="1" dirty="0" err="1" smtClean="0"/>
                        <a:t>deploying</a:t>
                      </a:r>
                      <a:r>
                        <a:rPr lang="fr-BE" sz="1400" b="1" baseline="0" dirty="0" smtClean="0"/>
                        <a:t> and </a:t>
                      </a:r>
                      <a:r>
                        <a:rPr lang="fr-BE" sz="1400" b="1" baseline="0" dirty="0" err="1" smtClean="0"/>
                        <a:t>using</a:t>
                      </a:r>
                      <a:r>
                        <a:rPr lang="fr-BE" sz="1400" b="1" baseline="0" dirty="0" smtClean="0"/>
                        <a:t> global </a:t>
                      </a:r>
                      <a:r>
                        <a:rPr lang="fr-BE" sz="1400" b="1" baseline="0" dirty="0" err="1" smtClean="0"/>
                        <a:t>space-based</a:t>
                      </a:r>
                      <a:r>
                        <a:rPr lang="fr-BE" sz="1400" b="1" baseline="0" dirty="0" smtClean="0"/>
                        <a:t> infrastructures, services, applications and data</a:t>
                      </a:r>
                    </a:p>
                    <a:p>
                      <a:r>
                        <a:rPr lang="fr-BE" sz="1600" b="1" baseline="0" dirty="0" smtClean="0"/>
                        <a:t>SPACE</a:t>
                      </a:r>
                      <a:endParaRPr lang="en-GB"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77248"/>
                  </a:ext>
                </a:extLst>
              </a:tr>
            </a:tbl>
          </a:graphicData>
        </a:graphic>
      </p:graphicFrame>
      <p:sp>
        <p:nvSpPr>
          <p:cNvPr id="3" name="Rectangle 2"/>
          <p:cNvSpPr/>
          <p:nvPr/>
        </p:nvSpPr>
        <p:spPr>
          <a:xfrm>
            <a:off x="5735960" y="1268760"/>
            <a:ext cx="4804612" cy="541891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55596" y="1302400"/>
            <a:ext cx="3908356" cy="538527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17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0782" y="1390831"/>
            <a:ext cx="6249330" cy="414440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le 6"/>
          <p:cNvGraphicFramePr>
            <a:graphicFrameLocks noGrp="1"/>
          </p:cNvGraphicFramePr>
          <p:nvPr>
            <p:extLst/>
          </p:nvPr>
        </p:nvGraphicFramePr>
        <p:xfrm>
          <a:off x="1919536" y="404665"/>
          <a:ext cx="8496944" cy="6128434"/>
        </p:xfrm>
        <a:graphic>
          <a:graphicData uri="http://schemas.openxmlformats.org/drawingml/2006/table">
            <a:tbl>
              <a:tblPr firstRow="1" firstCol="1" bandRow="1">
                <a:tableStyleId>{17292A2E-F333-43FB-9621-5CBBE7FDCDCB}</a:tableStyleId>
              </a:tblPr>
              <a:tblGrid>
                <a:gridCol w="1728192">
                  <a:extLst>
                    <a:ext uri="{9D8B030D-6E8A-4147-A177-3AD203B41FA5}">
                      <a16:colId xmlns:a16="http://schemas.microsoft.com/office/drawing/2014/main" val="3992080111"/>
                    </a:ext>
                  </a:extLst>
                </a:gridCol>
                <a:gridCol w="6768752">
                  <a:extLst>
                    <a:ext uri="{9D8B030D-6E8A-4147-A177-3AD203B41FA5}">
                      <a16:colId xmlns:a16="http://schemas.microsoft.com/office/drawing/2014/main" val="3040570794"/>
                    </a:ext>
                  </a:extLst>
                </a:gridCol>
              </a:tblGrid>
              <a:tr h="432047">
                <a:tc>
                  <a:txBody>
                    <a:bodyPr/>
                    <a:lstStyle/>
                    <a:p>
                      <a:pPr algn="ctr">
                        <a:spcAft>
                          <a:spcPts val="0"/>
                        </a:spcAft>
                      </a:pPr>
                      <a:r>
                        <a:rPr lang="en-GB" sz="800" dirty="0" smtClean="0">
                          <a:effectLst/>
                        </a:rPr>
                        <a:t>KEY </a:t>
                      </a:r>
                      <a:r>
                        <a:rPr lang="en-GB" sz="800" dirty="0">
                          <a:effectLst/>
                        </a:rPr>
                        <a:t>STRATEGIC ORIENTATION</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spcAft>
                          <a:spcPts val="1200"/>
                        </a:spcAft>
                      </a:pPr>
                      <a:r>
                        <a:rPr lang="en-GB" sz="1200" dirty="0">
                          <a:effectLst/>
                        </a:rPr>
                        <a:t>EXPECTED IMPACT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00605852"/>
                  </a:ext>
                </a:extLst>
              </a:tr>
              <a:tr h="1232804">
                <a:tc>
                  <a:txBody>
                    <a:bodyPr/>
                    <a:lstStyle/>
                    <a:p>
                      <a:pPr algn="l">
                        <a:spcBef>
                          <a:spcPts val="1200"/>
                        </a:spcBef>
                        <a:spcAft>
                          <a:spcPts val="0"/>
                        </a:spcAft>
                      </a:pPr>
                      <a:r>
                        <a:rPr lang="en-US" sz="1200" b="1" kern="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Making Europe the first digitally enabled, circular, climate-neutral and sustainable economy (C)</a:t>
                      </a:r>
                    </a:p>
                    <a:p>
                      <a:pPr algn="l">
                        <a:spcBef>
                          <a:spcPts val="1200"/>
                        </a:spcBef>
                        <a:spcAft>
                          <a:spcPts val="0"/>
                        </a:spcAft>
                      </a:pPr>
                      <a:endParaRPr lang="en-GB" sz="1200" b="1" kern="0" dirty="0">
                        <a:solidFill>
                          <a:srgbClr val="00B050"/>
                        </a:solidFill>
                        <a:latin typeface="Verdana" panose="020B0604030504040204" pitchFamily="34" charset="0"/>
                        <a:ea typeface="Verdana" panose="020B0604030504040204" pitchFamily="34" charset="0"/>
                        <a:cs typeface="Verdana" panose="020B0604030504040204" pitchFamily="34" charset="0"/>
                      </a:endParaRPr>
                    </a:p>
                  </a:txBody>
                  <a:tcPr marL="33995" marR="33995" marT="0" marB="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lvl="0" indent="0" algn="just">
                        <a:spcAft>
                          <a:spcPts val="1200"/>
                        </a:spcAft>
                        <a:buFont typeface="+mj-lt"/>
                        <a:buNone/>
                      </a:pPr>
                      <a:r>
                        <a:rPr lang="en-GB" sz="1200" b="1" dirty="0">
                          <a:solidFill>
                            <a:schemeClr val="tx1"/>
                          </a:solidFill>
                          <a:effectLst/>
                        </a:rPr>
                        <a:t>Global leadership in clean and climate-neutral industrial value chains,  circular economy and climate-neutral digital systems and infrastructures (networks, data centres</a:t>
                      </a:r>
                      <a:r>
                        <a:rPr lang="en-GB" sz="1200" b="1" dirty="0" smtClean="0">
                          <a:solidFill>
                            <a:schemeClr val="tx1"/>
                          </a:solidFill>
                          <a:effectLst/>
                        </a:rPr>
                        <a:t>)</a:t>
                      </a:r>
                      <a:r>
                        <a:rPr lang="en-GB" sz="1200" dirty="0" smtClean="0">
                          <a:solidFill>
                            <a:schemeClr val="tx1"/>
                          </a:solidFill>
                          <a:effectLst/>
                        </a:rPr>
                        <a:t>, through </a:t>
                      </a:r>
                      <a:r>
                        <a:rPr lang="en-GB" sz="1200" dirty="0">
                          <a:solidFill>
                            <a:schemeClr val="tx1"/>
                          </a:solidFill>
                          <a:effectLst/>
                        </a:rPr>
                        <a:t>innovative production and manufacturing processes and their digitisation, new business models, sustainable-by-design advanced materials and technologies enabling the switch to decarbonisation in all major emitting industrial sectors, including green digital technologies.</a:t>
                      </a:r>
                      <a:endParaRPr lang="en-GB"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3547321"/>
                  </a:ext>
                </a:extLst>
              </a:tr>
              <a:tr h="938965">
                <a:tc rowSpan="4">
                  <a:txBody>
                    <a:bodyPr/>
                    <a:lstStyle/>
                    <a:p>
                      <a:pPr algn="l">
                        <a:spcBef>
                          <a:spcPts val="1200"/>
                        </a:spcBef>
                        <a:spcAft>
                          <a:spcPts val="0"/>
                        </a:spcAft>
                      </a:pPr>
                      <a:r>
                        <a:rPr lang="en-US" sz="1200" b="1" kern="0" dirty="0" smtClean="0">
                          <a:solidFill>
                            <a:srgbClr val="3166CF"/>
                          </a:solidFill>
                          <a:latin typeface="Verdana" panose="020B0604030504040204" pitchFamily="34" charset="0"/>
                          <a:ea typeface="Verdana" panose="020B0604030504040204" pitchFamily="34" charset="0"/>
                          <a:cs typeface="Verdana" panose="020B0604030504040204" pitchFamily="34" charset="0"/>
                        </a:rPr>
                        <a:t>Promoting an open strategic autonomy by leading the development of key digital,  and enabling and emerging technologies, sectors and value chains (A)</a:t>
                      </a:r>
                      <a:endParaRPr lang="en-GB" sz="1200" b="1" kern="0" dirty="0">
                        <a:solidFill>
                          <a:srgbClr val="3166CF"/>
                        </a:solidFill>
                        <a:latin typeface="Verdana" panose="020B0604030504040204" pitchFamily="34" charset="0"/>
                        <a:ea typeface="Verdana" panose="020B0604030504040204" pitchFamily="34" charset="0"/>
                        <a:cs typeface="Verdana" panose="020B0604030504040204" pitchFamily="34" charset="0"/>
                      </a:endParaRPr>
                    </a:p>
                  </a:txBody>
                  <a:tcPr marL="33995" marR="33995" marT="0" marB="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lvl="0" indent="0" algn="just">
                        <a:spcAft>
                          <a:spcPts val="1200"/>
                        </a:spcAft>
                        <a:buFont typeface="+mj-lt"/>
                        <a:buNone/>
                      </a:pPr>
                      <a:r>
                        <a:rPr lang="en-US" sz="1200" b="1" dirty="0" smtClean="0">
                          <a:solidFill>
                            <a:schemeClr val="tx1"/>
                          </a:solidFill>
                          <a:effectLst/>
                        </a:rPr>
                        <a:t>Industrial leadership and increased autonomy in key strategic value chains with security of supply in raw materials, </a:t>
                      </a:r>
                      <a:r>
                        <a:rPr lang="en-US" sz="1200" b="0" dirty="0" smtClean="0">
                          <a:solidFill>
                            <a:schemeClr val="tx1"/>
                          </a:solidFill>
                          <a:effectLst/>
                        </a:rPr>
                        <a:t>achieved through breakthrough technologies in areas of industrial alliances, dynamic industrial innovation ecosystems and advanced solutions for substitution, resource and energy efficiency, effective reuse and recycling and clean primary production of raw materials, including critical raw materials and leadership in circular economy. </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922994695"/>
                  </a:ext>
                </a:extLst>
              </a:tr>
              <a:tr h="891793">
                <a:tc vMerge="1">
                  <a:txBody>
                    <a:bodyPr/>
                    <a:lstStyle/>
                    <a:p>
                      <a:endParaRPr lang="en-GB"/>
                    </a:p>
                  </a:txBody>
                  <a:tcPr/>
                </a:tc>
                <a:tc>
                  <a:txBody>
                    <a:bodyPr/>
                    <a:lstStyle/>
                    <a:p>
                      <a:pPr marL="0" lvl="0" indent="0" algn="just">
                        <a:spcAft>
                          <a:spcPts val="1200"/>
                        </a:spcAft>
                        <a:buFont typeface="+mj-lt"/>
                        <a:buNone/>
                      </a:pPr>
                      <a:r>
                        <a:rPr lang="en-US" sz="1200" b="1" dirty="0" smtClean="0">
                          <a:solidFill>
                            <a:schemeClr val="tx1"/>
                          </a:solidFill>
                          <a:effectLst/>
                        </a:rPr>
                        <a:t>Globally attractive, secure and dynamic data-agile economy</a:t>
                      </a:r>
                      <a:r>
                        <a:rPr lang="en-US" sz="1200" b="0" dirty="0" smtClean="0">
                          <a:solidFill>
                            <a:schemeClr val="tx1"/>
                          </a:solidFill>
                          <a:effectLst/>
                        </a:rPr>
                        <a:t> by developing and enabling the uptake of the next-generation computing and data technologies and infrastructures (including space infrastructure and data), enabling the European single market for data with the corresponding data spaces and a trustworthy artificial intelligence ecosystem.</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37561129"/>
                  </a:ext>
                </a:extLst>
              </a:tr>
              <a:tr h="753002">
                <a:tc vMerge="1">
                  <a:txBody>
                    <a:bodyPr/>
                    <a:lstStyle/>
                    <a:p>
                      <a:endParaRPr lang="en-GB"/>
                    </a:p>
                  </a:txBody>
                  <a:tcPr/>
                </a:tc>
                <a:tc>
                  <a:txBody>
                    <a:bodyPr/>
                    <a:lstStyle/>
                    <a:p>
                      <a:pPr marL="0" lvl="0" indent="0" algn="just">
                        <a:spcAft>
                          <a:spcPts val="1200"/>
                        </a:spcAft>
                        <a:buFont typeface="+mj-lt"/>
                        <a:buNone/>
                      </a:pPr>
                      <a:r>
                        <a:rPr lang="en-US" sz="1200" b="1" kern="1200" dirty="0" smtClean="0">
                          <a:solidFill>
                            <a:schemeClr val="tx1"/>
                          </a:solidFill>
                          <a:effectLst/>
                          <a:latin typeface="+mn-lt"/>
                          <a:ea typeface="+mn-ea"/>
                          <a:cs typeface="+mn-cs"/>
                        </a:rPr>
                        <a:t>Open strategic autonomy</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digital technologies and in future emerging enabling technologies </a:t>
                      </a:r>
                      <a:r>
                        <a:rPr lang="en-US" sz="1200" b="0" kern="1200" dirty="0" smtClean="0">
                          <a:solidFill>
                            <a:schemeClr val="tx1"/>
                          </a:solidFill>
                          <a:effectLst/>
                          <a:latin typeface="+mn-lt"/>
                          <a:ea typeface="+mn-ea"/>
                          <a:cs typeface="+mn-cs"/>
                        </a:rPr>
                        <a:t>by strengthening European capacities in key parts of digital and future supply chains, allowing agile responses to urgent needs, and by investing in early discovery and industrial uptake  of new technologies.</a:t>
                      </a:r>
                      <a:endParaRPr lang="en-GB" sz="1200" b="0" kern="1200" dirty="0">
                        <a:solidFill>
                          <a:schemeClr val="tx1"/>
                        </a:solidFill>
                        <a:effectLst/>
                        <a:latin typeface="+mn-lt"/>
                        <a:ea typeface="+mn-ea"/>
                        <a:cs typeface="+mn-cs"/>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549087302"/>
                  </a:ext>
                </a:extLst>
              </a:tr>
              <a:tr h="594039">
                <a:tc vMerge="1">
                  <a:txBody>
                    <a:bodyPr/>
                    <a:lstStyle/>
                    <a:p>
                      <a:endParaRPr lang="en-GB"/>
                    </a:p>
                  </a:txBody>
                  <a:tcPr/>
                </a:tc>
                <a:tc>
                  <a:txBody>
                    <a:bodyPr/>
                    <a:lstStyle/>
                    <a:p>
                      <a:pPr marL="0" lvl="0" indent="0" algn="just">
                        <a:spcAft>
                          <a:spcPts val="1200"/>
                        </a:spcAft>
                        <a:buFont typeface="+mj-lt"/>
                        <a:buNone/>
                      </a:pPr>
                      <a:r>
                        <a:rPr lang="en-US" sz="1200" b="1" dirty="0" smtClean="0">
                          <a:solidFill>
                            <a:schemeClr val="tx1"/>
                          </a:solidFill>
                          <a:effectLst/>
                        </a:rPr>
                        <a:t>Open strategic autonomy  in developing, deploying and using global space-based infrastructures, services, applications and data</a:t>
                      </a:r>
                      <a:r>
                        <a:rPr lang="en-US" sz="1200" b="0" dirty="0" smtClean="0">
                          <a:solidFill>
                            <a:schemeClr val="tx1"/>
                          </a:solidFill>
                          <a:effectLst/>
                        </a:rPr>
                        <a:t>, including by reinforcing the EU’s independent capacity to access space, securing the autonomy of supply for critical technologies and equipment and fostering the EU’s space sector competitiveness.</a:t>
                      </a:r>
                      <a:endParaRPr lang="en-GB"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199495979"/>
                  </a:ext>
                </a:extLst>
              </a:tr>
              <a:tr h="948547">
                <a:tc>
                  <a:txBody>
                    <a:bodyPr/>
                    <a:lstStyle/>
                    <a:p>
                      <a:pPr algn="l">
                        <a:spcAft>
                          <a:spcPts val="0"/>
                        </a:spcAft>
                      </a:pPr>
                      <a:r>
                        <a:rPr lang="en-US" sz="1200" b="1" kern="0" dirty="0" smtClean="0">
                          <a:solidFill>
                            <a:srgbClr val="FF6622"/>
                          </a:solidFill>
                          <a:latin typeface="Verdana" panose="020B0604030504040204" pitchFamily="34" charset="0"/>
                          <a:ea typeface="Verdana" panose="020B0604030504040204" pitchFamily="34" charset="0"/>
                          <a:cs typeface="Verdana" panose="020B0604030504040204" pitchFamily="34" charset="0"/>
                        </a:rPr>
                        <a:t>Creating a more resilient, inclusive and democratic European society (D)</a:t>
                      </a:r>
                      <a:endParaRPr lang="en-GB" sz="1200" b="1" kern="0" dirty="0">
                        <a:solidFill>
                          <a:srgbClr val="FF6622"/>
                        </a:solidFill>
                        <a:latin typeface="Verdana" panose="020B0604030504040204" pitchFamily="34" charset="0"/>
                        <a:ea typeface="Verdana" panose="020B0604030504040204" pitchFamily="34" charset="0"/>
                        <a:cs typeface="Verdana" panose="020B0604030504040204" pitchFamily="34" charset="0"/>
                      </a:endParaRPr>
                    </a:p>
                  </a:txBody>
                  <a:tcPr marL="33995" marR="33995" marT="0" marB="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just">
                        <a:spcAft>
                          <a:spcPts val="1200"/>
                        </a:spcAft>
                        <a:buFont typeface="+mj-lt"/>
                        <a:buNone/>
                      </a:pPr>
                      <a:r>
                        <a:rPr lang="en-US" sz="1200" b="1" dirty="0">
                          <a:solidFill>
                            <a:schemeClr val="tx1"/>
                          </a:solidFill>
                          <a:effectLst/>
                        </a:rPr>
                        <a:t>A h</a:t>
                      </a:r>
                      <a:r>
                        <a:rPr lang="en-GB" sz="1200" b="1" dirty="0" err="1">
                          <a:solidFill>
                            <a:schemeClr val="tx1"/>
                          </a:solidFill>
                          <a:effectLst/>
                        </a:rPr>
                        <a:t>uman</a:t>
                      </a:r>
                      <a:r>
                        <a:rPr lang="en-GB" sz="1200" b="1" dirty="0">
                          <a:solidFill>
                            <a:schemeClr val="tx1"/>
                          </a:solidFill>
                          <a:effectLst/>
                        </a:rPr>
                        <a:t>-centred and ethical development of digital and industrial technologies</a:t>
                      </a:r>
                      <a:r>
                        <a:rPr lang="en-GB" sz="1200" dirty="0">
                          <a:solidFill>
                            <a:schemeClr val="tx1"/>
                          </a:solidFill>
                          <a:effectLst/>
                        </a:rPr>
                        <a:t>, through a two-way engagement in the development of technologies, empowering end-users and workers, and supporting social innovation. </a:t>
                      </a:r>
                      <a:endParaRPr lang="en-GB"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95" marR="33995" marT="0" marB="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09450257"/>
                  </a:ext>
                </a:extLst>
              </a:tr>
            </a:tbl>
          </a:graphicData>
        </a:graphic>
      </p:graphicFrame>
    </p:spTree>
    <p:extLst>
      <p:ext uri="{BB962C8B-B14F-4D97-AF65-F5344CB8AC3E}">
        <p14:creationId xmlns:p14="http://schemas.microsoft.com/office/powerpoint/2010/main" val="20088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r>
              <a:rPr lang="en-GB" dirty="0">
                <a:solidFill>
                  <a:srgbClr val="333399"/>
                </a:solidFill>
                <a:latin typeface="Verdana" pitchFamily="34" charset="0"/>
              </a:rPr>
              <a:t>7</a:t>
            </a:r>
          </a:p>
        </p:txBody>
      </p:sp>
      <p:sp>
        <p:nvSpPr>
          <p:cNvPr id="4" name="Title 1"/>
          <p:cNvSpPr txBox="1">
            <a:spLocks/>
          </p:cNvSpPr>
          <p:nvPr/>
        </p:nvSpPr>
        <p:spPr>
          <a:xfrm>
            <a:off x="1573207" y="411739"/>
            <a:ext cx="8535509" cy="150632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defTabSz="685800">
              <a:defRPr/>
            </a:pPr>
            <a:r>
              <a:rPr lang="en-US" sz="2000" dirty="0" smtClean="0">
                <a:solidFill>
                  <a:schemeClr val="accent2"/>
                </a:solidFill>
                <a:latin typeface="Verdana" pitchFamily="34" charset="0"/>
              </a:rPr>
              <a:t>Budget of Cluster 4</a:t>
            </a:r>
            <a:endParaRPr lang="en-US" sz="2000" dirty="0">
              <a:solidFill>
                <a:schemeClr val="accent2"/>
              </a:solidFill>
              <a:latin typeface="Verdana" pitchFamily="34" charset="0"/>
            </a:endParaRPr>
          </a:p>
          <a:p>
            <a:pPr marL="0" indent="0" defTabSz="685800">
              <a:defRPr/>
            </a:pPr>
            <a:r>
              <a:rPr lang="en-US" sz="160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Total budget </a:t>
            </a:r>
            <a:r>
              <a:rPr lang="en-US" sz="1600" kern="0" dirty="0">
                <a:solidFill>
                  <a:srgbClr val="808080"/>
                </a:solidFill>
                <a:latin typeface="Verdana" panose="020B0604030504040204" pitchFamily="34" charset="0"/>
                <a:ea typeface="Verdana" panose="020B0604030504040204" pitchFamily="34" charset="0"/>
                <a:cs typeface="Verdana" panose="020B0604030504040204" pitchFamily="34" charset="0"/>
              </a:rPr>
              <a:t>of 15.348 B€ </a:t>
            </a:r>
            <a:r>
              <a:rPr lang="en-US" sz="160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over 2021-2027 </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(including NGEU</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a:t>
            </a: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For </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the WP 2021-2022, </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the </a:t>
            </a:r>
            <a:r>
              <a:rPr lang="en-US" sz="160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programmable budget is</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 </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a:t>
            </a:r>
            <a:r>
              <a:rPr lang="en-US" sz="160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3.4 </a:t>
            </a:r>
            <a:r>
              <a:rPr lang="en-US" sz="1600" kern="0" dirty="0">
                <a:solidFill>
                  <a:srgbClr val="808080"/>
                </a:solidFill>
                <a:latin typeface="Verdana" panose="020B0604030504040204" pitchFamily="34" charset="0"/>
                <a:ea typeface="Verdana" panose="020B0604030504040204" pitchFamily="34" charset="0"/>
                <a:cs typeface="Verdana" panose="020B0604030504040204" pitchFamily="34" charset="0"/>
              </a:rPr>
              <a:t>B€</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 distributed </a:t>
            </a:r>
            <a:r>
              <a:rPr lang="en-US" sz="1600" b="0" i="1" kern="0" dirty="0">
                <a:solidFill>
                  <a:srgbClr val="808080"/>
                </a:solidFill>
                <a:latin typeface="Verdana" panose="020B0604030504040204" pitchFamily="34" charset="0"/>
                <a:ea typeface="Verdana" panose="020B0604030504040204" pitchFamily="34" charset="0"/>
                <a:cs typeface="Verdana" panose="020B0604030504040204" pitchFamily="34" charset="0"/>
              </a:rPr>
              <a:t>approximately</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 as </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follows</a:t>
            </a: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685800">
              <a:defRPr/>
            </a:pPr>
            <a:endParaRPr lang="en-US" sz="1050" b="0" dirty="0">
              <a:solidFill>
                <a:srgbClr val="F8A907"/>
              </a:solidFill>
              <a:latin typeface="Arial"/>
            </a:endParaRPr>
          </a:p>
          <a:p>
            <a:pPr marL="0" indent="0" defTabSz="685800">
              <a:defRPr/>
            </a:pPr>
            <a:endParaRPr lang="en-US" sz="1350" kern="0" dirty="0">
              <a:solidFill>
                <a:srgbClr val="F8A907"/>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05747663"/>
              </p:ext>
            </p:extLst>
          </p:nvPr>
        </p:nvGraphicFramePr>
        <p:xfrm>
          <a:off x="1170988" y="1632431"/>
          <a:ext cx="9339946" cy="4890514"/>
        </p:xfrm>
        <a:graphic>
          <a:graphicData uri="http://schemas.openxmlformats.org/drawingml/2006/table">
            <a:tbl>
              <a:tblPr firstRow="1" bandRow="1">
                <a:tableStyleId>{69012ECD-51FC-41F1-AA8D-1B2483CD663E}</a:tableStyleId>
              </a:tblPr>
              <a:tblGrid>
                <a:gridCol w="7281068">
                  <a:extLst>
                    <a:ext uri="{9D8B030D-6E8A-4147-A177-3AD203B41FA5}">
                      <a16:colId xmlns:a16="http://schemas.microsoft.com/office/drawing/2014/main" val="2728835450"/>
                    </a:ext>
                  </a:extLst>
                </a:gridCol>
                <a:gridCol w="2058878">
                  <a:extLst>
                    <a:ext uri="{9D8B030D-6E8A-4147-A177-3AD203B41FA5}">
                      <a16:colId xmlns:a16="http://schemas.microsoft.com/office/drawing/2014/main" val="1657984874"/>
                    </a:ext>
                  </a:extLst>
                </a:gridCol>
              </a:tblGrid>
              <a:tr h="374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t>DESTINATION</a:t>
                      </a:r>
                      <a:endParaRPr lang="en-GB" sz="1400" b="1" kern="1200" dirty="0">
                        <a:solidFill>
                          <a:schemeClr val="lt1"/>
                        </a:solidFill>
                        <a:latin typeface="+mn-lt"/>
                        <a:ea typeface="+mn-ea"/>
                        <a:cs typeface="+mn-cs"/>
                      </a:endParaRPr>
                    </a:p>
                  </a:txBody>
                  <a:tcPr/>
                </a:tc>
                <a:tc>
                  <a:txBody>
                    <a:bodyPr/>
                    <a:lstStyle/>
                    <a:p>
                      <a:pPr marL="0" algn="l" defTabSz="914400" rtl="0" eaLnBrk="1" latinLnBrk="0" hangingPunct="1"/>
                      <a:r>
                        <a:rPr lang="en-GB" sz="1400" kern="1200" dirty="0" smtClean="0"/>
                        <a:t>BUDGET 2021-2022</a:t>
                      </a:r>
                      <a:endParaRPr lang="en-GB" sz="1400" b="1" kern="1200" dirty="0">
                        <a:solidFill>
                          <a:schemeClr val="lt1"/>
                        </a:solidFill>
                        <a:latin typeface="+mn-lt"/>
                        <a:ea typeface="+mn-ea"/>
                        <a:cs typeface="+mn-cs"/>
                      </a:endParaRPr>
                    </a:p>
                  </a:txBody>
                  <a:tcPr/>
                </a:tc>
                <a:extLst>
                  <a:ext uri="{0D108BD9-81ED-4DB2-BD59-A6C34878D82A}">
                    <a16:rowId xmlns:a16="http://schemas.microsoft.com/office/drawing/2014/main" val="4153303946"/>
                  </a:ext>
                </a:extLst>
              </a:tr>
              <a:tr h="513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Destination 1 ‘Climate neutral, circular and </a:t>
                      </a:r>
                      <a:r>
                        <a:rPr lang="en-US" sz="1800" kern="0" dirty="0" err="1" smtClean="0"/>
                        <a:t>digitised</a:t>
                      </a:r>
                      <a:r>
                        <a:rPr lang="en-US" sz="1800" kern="0" dirty="0" smtClean="0"/>
                        <a:t> production’</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1"/>
                          </a:solidFill>
                          <a:latin typeface="Verdana" panose="020B0604030504040204" pitchFamily="34" charset="0"/>
                          <a:ea typeface="Verdana" panose="020B0604030504040204" pitchFamily="34" charset="0"/>
                        </a:rPr>
                        <a:t>737,5 M€</a:t>
                      </a:r>
                      <a:endParaRPr lang="en-GB" sz="1600" b="1"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505869940"/>
                  </a:ext>
                </a:extLst>
              </a:tr>
              <a:tr h="561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Destination 2 ‘Increased autonomy in key strategic value chains for resilient </a:t>
                      </a:r>
                      <a:r>
                        <a:rPr lang="en-US" sz="1800" kern="0" dirty="0" err="1" smtClean="0"/>
                        <a:t>industry’</a:t>
                      </a:r>
                      <a:endParaRPr lang="en-GB" sz="1800" dirty="0"/>
                    </a:p>
                  </a:txBody>
                  <a:tcPr/>
                </a:tc>
                <a:tc>
                  <a:txBody>
                    <a:bodyPr/>
                    <a:lstStyle/>
                    <a:p>
                      <a:r>
                        <a:rPr lang="en-GB" sz="1600" b="1" kern="0" dirty="0" smtClean="0">
                          <a:latin typeface="Verdana" panose="020B0604030504040204" pitchFamily="34" charset="0"/>
                          <a:ea typeface="Verdana" panose="020B0604030504040204" pitchFamily="34" charset="0"/>
                        </a:rPr>
                        <a:t>776,4 </a:t>
                      </a:r>
                      <a:r>
                        <a:rPr lang="en-US" sz="1600" b="1" kern="0" dirty="0" smtClean="0">
                          <a:latin typeface="Verdana" panose="020B0604030504040204" pitchFamily="34" charset="0"/>
                          <a:ea typeface="Verdana" panose="020B0604030504040204" pitchFamily="34" charset="0"/>
                        </a:rPr>
                        <a:t>M€</a:t>
                      </a:r>
                      <a:endParaRPr lang="en-GB" sz="16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359537909"/>
                  </a:ext>
                </a:extLst>
              </a:tr>
              <a:tr h="513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Destination 3 ‘World leading data and computing technologies’</a:t>
                      </a:r>
                      <a:endParaRPr lang="en-GB" sz="1800" dirty="0"/>
                    </a:p>
                  </a:txBody>
                  <a:tcPr/>
                </a:tc>
                <a:tc>
                  <a:txBody>
                    <a:bodyPr/>
                    <a:lstStyle/>
                    <a:p>
                      <a:r>
                        <a:rPr lang="en-GB" sz="1600" b="1" kern="0" dirty="0" smtClean="0">
                          <a:latin typeface="Verdana" panose="020B0604030504040204" pitchFamily="34" charset="0"/>
                          <a:ea typeface="Verdana" panose="020B0604030504040204" pitchFamily="34" charset="0"/>
                        </a:rPr>
                        <a:t>346 </a:t>
                      </a:r>
                      <a:r>
                        <a:rPr lang="en-US" sz="1600" b="1" kern="0" dirty="0" smtClean="0">
                          <a:latin typeface="Verdana" panose="020B0604030504040204" pitchFamily="34" charset="0"/>
                          <a:ea typeface="Verdana" panose="020B0604030504040204" pitchFamily="34" charset="0"/>
                        </a:rPr>
                        <a:t>M€</a:t>
                      </a:r>
                      <a:endParaRPr lang="en-GB" sz="16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724663843"/>
                  </a:ext>
                </a:extLst>
              </a:tr>
              <a:tr h="71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Destination 4 ‘Digital and emerging technologies for competitiveness and fit for the green deal’</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0" dirty="0" smtClean="0">
                          <a:latin typeface="Verdana" panose="020B0604030504040204" pitchFamily="34" charset="0"/>
                          <a:ea typeface="Verdana" panose="020B0604030504040204" pitchFamily="34" charset="0"/>
                        </a:rPr>
                        <a:t>750 </a:t>
                      </a:r>
                      <a:r>
                        <a:rPr lang="en-US" sz="1600" b="1" kern="0" dirty="0" smtClean="0">
                          <a:latin typeface="Verdana" panose="020B0604030504040204" pitchFamily="34" charset="0"/>
                          <a:ea typeface="Verdana" panose="020B0604030504040204" pitchFamily="34" charset="0"/>
                        </a:rPr>
                        <a:t>M€</a:t>
                      </a:r>
                      <a:endParaRPr lang="en-GB" sz="1600" b="1" kern="0" dirty="0" smtClean="0">
                        <a:latin typeface="Verdana" panose="020B0604030504040204" pitchFamily="34" charset="0"/>
                        <a:ea typeface="Verdana" panose="020B0604030504040204" pitchFamily="34" charset="0"/>
                      </a:endParaRPr>
                    </a:p>
                    <a:p>
                      <a:endParaRPr lang="en-GB" sz="16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64935050"/>
                  </a:ext>
                </a:extLst>
              </a:tr>
              <a:tr h="786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t>Destination 5 ‘Open Strategic autonomy in developing, deploying and using global space-based infrastructures, services, applications and data’</a:t>
                      </a:r>
                      <a:endParaRPr lang="en-GB" sz="1800" dirty="0"/>
                    </a:p>
                  </a:txBody>
                  <a:tcPr/>
                </a:tc>
                <a:tc>
                  <a:txBody>
                    <a:bodyPr/>
                    <a:lstStyle/>
                    <a:p>
                      <a:r>
                        <a:rPr lang="en-GB" sz="1600" b="1" kern="0" dirty="0" smtClean="0">
                          <a:solidFill>
                            <a:schemeClr val="tx1"/>
                          </a:solidFill>
                          <a:latin typeface="Verdana" panose="020B0604030504040204" pitchFamily="34" charset="0"/>
                          <a:ea typeface="Verdana" panose="020B0604030504040204" pitchFamily="34" charset="0"/>
                          <a:cs typeface="+mn-cs"/>
                        </a:rPr>
                        <a:t>518,9 </a:t>
                      </a:r>
                      <a:r>
                        <a:rPr lang="en-US" sz="1600" b="1" kern="0" dirty="0" smtClean="0">
                          <a:solidFill>
                            <a:schemeClr val="tx1"/>
                          </a:solidFill>
                          <a:latin typeface="Verdana" panose="020B0604030504040204" pitchFamily="34" charset="0"/>
                          <a:ea typeface="Verdana" panose="020B0604030504040204" pitchFamily="34" charset="0"/>
                          <a:cs typeface="+mn-cs"/>
                        </a:rPr>
                        <a:t>M€</a:t>
                      </a:r>
                      <a:endParaRPr lang="en-GB" sz="1600" b="1" kern="0" dirty="0">
                        <a:solidFill>
                          <a:schemeClr val="tx1"/>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840139277"/>
                  </a:ext>
                </a:extLst>
              </a:tr>
              <a:tr h="711469">
                <a:tc>
                  <a:txBody>
                    <a:bodyPr/>
                    <a:lstStyle/>
                    <a:p>
                      <a:r>
                        <a:rPr lang="en-US" sz="1800" kern="0" dirty="0" smtClean="0"/>
                        <a:t>Destination 6 ‘A Human-</a:t>
                      </a:r>
                      <a:r>
                        <a:rPr lang="en-US" sz="1800" kern="0" dirty="0" err="1" smtClean="0"/>
                        <a:t>centred</a:t>
                      </a:r>
                      <a:r>
                        <a:rPr lang="en-US" sz="1800" kern="0" dirty="0" smtClean="0"/>
                        <a:t> and ethical development of digital and industrial technologies’</a:t>
                      </a:r>
                    </a:p>
                  </a:txBody>
                  <a:tcPr/>
                </a:tc>
                <a:tc>
                  <a:txBody>
                    <a:bodyPr/>
                    <a:lstStyle/>
                    <a:p>
                      <a:r>
                        <a:rPr lang="en-GB" sz="1600" b="1" kern="0" dirty="0" smtClean="0">
                          <a:latin typeface="Verdana" panose="020B0604030504040204" pitchFamily="34" charset="0"/>
                          <a:ea typeface="Verdana" panose="020B0604030504040204" pitchFamily="34" charset="0"/>
                        </a:rPr>
                        <a:t>327 </a:t>
                      </a:r>
                      <a:r>
                        <a:rPr lang="en-US" sz="1600" b="1" kern="0" dirty="0" smtClean="0">
                          <a:latin typeface="Verdana" panose="020B0604030504040204" pitchFamily="34" charset="0"/>
                          <a:ea typeface="Verdana" panose="020B0604030504040204" pitchFamily="34" charset="0"/>
                        </a:rPr>
                        <a:t>M€</a:t>
                      </a:r>
                    </a:p>
                    <a:p>
                      <a:endParaRPr lang="en-US" sz="1600" b="1" kern="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89243452"/>
                  </a:ext>
                </a:extLst>
              </a:tr>
              <a:tr h="623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ea typeface="+mn-ea"/>
                          <a:cs typeface="+mn-cs"/>
                        </a:rPr>
                        <a:t>Other Actions (other than Space Other Actions)</a:t>
                      </a:r>
                      <a:endParaRPr lang="en-GB" sz="1800" kern="0" dirty="0" smtClean="0">
                        <a:solidFill>
                          <a:schemeClr val="tx1"/>
                        </a:solidFill>
                        <a:latin typeface="+mn-lt"/>
                        <a:ea typeface="+mn-ea"/>
                        <a:cs typeface="+mn-cs"/>
                      </a:endParaRPr>
                    </a:p>
                    <a:p>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0" dirty="0" smtClean="0">
                          <a:solidFill>
                            <a:schemeClr val="tx1"/>
                          </a:solidFill>
                          <a:latin typeface="Verdana" panose="020B0604030504040204" pitchFamily="34" charset="0"/>
                          <a:ea typeface="Verdana" panose="020B0604030504040204" pitchFamily="34" charset="0"/>
                          <a:cs typeface="+mn-cs"/>
                        </a:rPr>
                        <a:t>58 </a:t>
                      </a:r>
                      <a:r>
                        <a:rPr lang="en-US" sz="1600" b="1" kern="0" dirty="0" smtClean="0">
                          <a:solidFill>
                            <a:schemeClr val="tx1"/>
                          </a:solidFill>
                          <a:latin typeface="Verdana" panose="020B0604030504040204" pitchFamily="34" charset="0"/>
                          <a:ea typeface="Verdana" panose="020B0604030504040204" pitchFamily="34" charset="0"/>
                          <a:cs typeface="+mn-cs"/>
                        </a:rPr>
                        <a:t>M€</a:t>
                      </a:r>
                    </a:p>
                    <a:p>
                      <a:endParaRPr lang="en-GB" sz="1100" b="0"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56853438"/>
                  </a:ext>
                </a:extLst>
              </a:tr>
            </a:tbl>
          </a:graphicData>
        </a:graphic>
      </p:graphicFrame>
    </p:spTree>
    <p:extLst>
      <p:ext uri="{BB962C8B-B14F-4D97-AF65-F5344CB8AC3E}">
        <p14:creationId xmlns:p14="http://schemas.microsoft.com/office/powerpoint/2010/main" val="19908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592" y="1157274"/>
            <a:ext cx="10905699" cy="5598367"/>
          </a:xfrm>
        </p:spPr>
        <p:txBody>
          <a:bodyPr/>
          <a:lstStyle/>
          <a:p>
            <a:r>
              <a:rPr lang="en-US" sz="2000" dirty="0">
                <a:solidFill>
                  <a:schemeClr val="tx2"/>
                </a:solidFill>
              </a:rPr>
              <a:t>Processes4Planet – Transforming the European Process Industry for a sustainable society </a:t>
            </a:r>
            <a:endParaRPr lang="en-US" sz="2000" dirty="0" smtClean="0">
              <a:solidFill>
                <a:schemeClr val="tx2"/>
              </a:solidFill>
            </a:endParaRPr>
          </a:p>
          <a:p>
            <a:r>
              <a:rPr lang="en-US" sz="2000" dirty="0" smtClean="0">
                <a:solidFill>
                  <a:schemeClr val="tx2"/>
                </a:solidFill>
              </a:rPr>
              <a:t>Clean </a:t>
            </a:r>
            <a:r>
              <a:rPr lang="en-US" sz="2000" dirty="0">
                <a:solidFill>
                  <a:schemeClr val="tx2"/>
                </a:solidFill>
              </a:rPr>
              <a:t>Steel - Low Carbon Steelmaking</a:t>
            </a:r>
          </a:p>
          <a:p>
            <a:r>
              <a:rPr lang="en-US" sz="2000" dirty="0" smtClean="0">
                <a:solidFill>
                  <a:schemeClr val="tx2"/>
                </a:solidFill>
              </a:rPr>
              <a:t>Made </a:t>
            </a:r>
            <a:r>
              <a:rPr lang="en-US" sz="2000" dirty="0">
                <a:solidFill>
                  <a:schemeClr val="tx2"/>
                </a:solidFill>
              </a:rPr>
              <a:t>in </a:t>
            </a:r>
            <a:r>
              <a:rPr lang="en-US" sz="2000" dirty="0" smtClean="0">
                <a:solidFill>
                  <a:schemeClr val="tx2"/>
                </a:solidFill>
              </a:rPr>
              <a:t>Europe</a:t>
            </a:r>
          </a:p>
          <a:p>
            <a:r>
              <a:rPr lang="en-US" sz="2000" dirty="0" err="1" smtClean="0">
                <a:solidFill>
                  <a:schemeClr val="tx2"/>
                </a:solidFill>
              </a:rPr>
              <a:t>EuroHPC</a:t>
            </a:r>
            <a:r>
              <a:rPr lang="en-US" sz="2000" dirty="0" smtClean="0">
                <a:solidFill>
                  <a:schemeClr val="tx2"/>
                </a:solidFill>
              </a:rPr>
              <a:t>, </a:t>
            </a:r>
            <a:r>
              <a:rPr lang="en-US" sz="2000" dirty="0">
                <a:solidFill>
                  <a:schemeClr val="tx2"/>
                </a:solidFill>
              </a:rPr>
              <a:t>High-Performance Computing (JU)</a:t>
            </a:r>
            <a:endParaRPr lang="en-US" sz="2000" dirty="0" smtClean="0">
              <a:solidFill>
                <a:schemeClr val="tx2"/>
              </a:solidFill>
            </a:endParaRPr>
          </a:p>
          <a:p>
            <a:r>
              <a:rPr lang="en-US" sz="2000" dirty="0" smtClean="0">
                <a:solidFill>
                  <a:schemeClr val="tx2"/>
                </a:solidFill>
              </a:rPr>
              <a:t>KDT, Key </a:t>
            </a:r>
            <a:r>
              <a:rPr lang="en-US" sz="2000" dirty="0">
                <a:solidFill>
                  <a:schemeClr val="tx2"/>
                </a:solidFill>
              </a:rPr>
              <a:t>Digital Technologies (JU)</a:t>
            </a:r>
            <a:endParaRPr lang="en-US" sz="2000" dirty="0" smtClean="0">
              <a:solidFill>
                <a:schemeClr val="tx2"/>
              </a:solidFill>
            </a:endParaRPr>
          </a:p>
          <a:p>
            <a:r>
              <a:rPr lang="en-US" sz="2000" dirty="0" smtClean="0">
                <a:solidFill>
                  <a:schemeClr val="tx2"/>
                </a:solidFill>
              </a:rPr>
              <a:t>SNS, Smart </a:t>
            </a:r>
            <a:r>
              <a:rPr lang="en-US" sz="2000" dirty="0">
                <a:solidFill>
                  <a:schemeClr val="tx2"/>
                </a:solidFill>
              </a:rPr>
              <a:t>Networks and </a:t>
            </a:r>
            <a:r>
              <a:rPr lang="en-US" sz="2000" dirty="0" smtClean="0">
                <a:solidFill>
                  <a:schemeClr val="tx2"/>
                </a:solidFill>
              </a:rPr>
              <a:t>Services (JU)</a:t>
            </a:r>
          </a:p>
          <a:p>
            <a:r>
              <a:rPr lang="en-US" sz="2000" dirty="0" smtClean="0">
                <a:solidFill>
                  <a:schemeClr val="tx2"/>
                </a:solidFill>
              </a:rPr>
              <a:t>Artificial </a:t>
            </a:r>
            <a:r>
              <a:rPr lang="en-US" sz="2000" dirty="0">
                <a:solidFill>
                  <a:schemeClr val="tx2"/>
                </a:solidFill>
              </a:rPr>
              <a:t>Intelligence, Data and </a:t>
            </a:r>
            <a:r>
              <a:rPr lang="en-US" sz="2000" dirty="0" smtClean="0">
                <a:solidFill>
                  <a:schemeClr val="tx2"/>
                </a:solidFill>
              </a:rPr>
              <a:t>Robotics</a:t>
            </a:r>
          </a:p>
          <a:p>
            <a:r>
              <a:rPr lang="en-GB" sz="2000" dirty="0" smtClean="0">
                <a:solidFill>
                  <a:schemeClr val="tx2"/>
                </a:solidFill>
              </a:rPr>
              <a:t>Photonics</a:t>
            </a:r>
          </a:p>
          <a:p>
            <a:r>
              <a:rPr lang="en-US" sz="2000" dirty="0" smtClean="0">
                <a:solidFill>
                  <a:schemeClr val="tx2"/>
                </a:solidFill>
              </a:rPr>
              <a:t>Globally </a:t>
            </a:r>
            <a:r>
              <a:rPr lang="en-US" sz="2000" dirty="0">
                <a:solidFill>
                  <a:schemeClr val="tx2"/>
                </a:solidFill>
              </a:rPr>
              <a:t>competitive Space </a:t>
            </a:r>
            <a:r>
              <a:rPr lang="en-US" sz="2000" dirty="0" smtClean="0">
                <a:solidFill>
                  <a:schemeClr val="tx2"/>
                </a:solidFill>
              </a:rPr>
              <a:t>Systems (proposed)</a:t>
            </a:r>
          </a:p>
          <a:p>
            <a:r>
              <a:rPr lang="en-GB" sz="2000" dirty="0" smtClean="0">
                <a:solidFill>
                  <a:schemeClr val="tx2"/>
                </a:solidFill>
              </a:rPr>
              <a:t>Metrology</a:t>
            </a:r>
            <a:endParaRPr lang="en-US" sz="2000" dirty="0">
              <a:solidFill>
                <a:schemeClr val="tx2"/>
              </a:solidFill>
            </a:endParaRPr>
          </a:p>
          <a:p>
            <a:endParaRPr lang="en-GB" sz="2000" dirty="0" smtClean="0">
              <a:solidFill>
                <a:schemeClr val="tx2"/>
              </a:solidFill>
            </a:endParaRPr>
          </a:p>
          <a:p>
            <a:endParaRPr lang="en-GB" dirty="0"/>
          </a:p>
        </p:txBody>
      </p:sp>
      <p:sp>
        <p:nvSpPr>
          <p:cNvPr id="3" name="Title 2"/>
          <p:cNvSpPr>
            <a:spLocks noGrp="1"/>
          </p:cNvSpPr>
          <p:nvPr>
            <p:ph type="title"/>
          </p:nvPr>
        </p:nvSpPr>
        <p:spPr>
          <a:xfrm>
            <a:off x="982639" y="202168"/>
            <a:ext cx="10598603" cy="782357"/>
          </a:xfrm>
        </p:spPr>
        <p:txBody>
          <a:bodyPr/>
          <a:lstStyle/>
          <a:p>
            <a:r>
              <a:rPr lang="en-IE" dirty="0" smtClean="0"/>
              <a:t>Partnerships in Cluster 4</a:t>
            </a:r>
            <a:endParaRPr lang="en-IE" dirty="0"/>
          </a:p>
        </p:txBody>
      </p:sp>
      <p:pic>
        <p:nvPicPr>
          <p:cNvPr id="4" name="Picture 3"/>
          <p:cNvPicPr>
            <a:picLocks noChangeAspect="1"/>
          </p:cNvPicPr>
          <p:nvPr/>
        </p:nvPicPr>
        <p:blipFill>
          <a:blip r:embed="rId2"/>
          <a:stretch>
            <a:fillRect/>
          </a:stretch>
        </p:blipFill>
        <p:spPr>
          <a:xfrm>
            <a:off x="10935011" y="0"/>
            <a:ext cx="1292464" cy="1127858"/>
          </a:xfrm>
          <a:prstGeom prst="rect">
            <a:avLst/>
          </a:prstGeom>
        </p:spPr>
      </p:pic>
      <p:pic>
        <p:nvPicPr>
          <p:cNvPr id="5" name="Picture 4"/>
          <p:cNvPicPr>
            <a:picLocks noChangeAspect="1"/>
          </p:cNvPicPr>
          <p:nvPr/>
        </p:nvPicPr>
        <p:blipFill>
          <a:blip r:embed="rId2"/>
          <a:stretch>
            <a:fillRect/>
          </a:stretch>
        </p:blipFill>
        <p:spPr>
          <a:xfrm>
            <a:off x="11030560" y="29418"/>
            <a:ext cx="1292464" cy="1127858"/>
          </a:xfrm>
          <a:prstGeom prst="rect">
            <a:avLst/>
          </a:prstGeom>
        </p:spPr>
      </p:pic>
    </p:spTree>
    <p:extLst>
      <p:ext uri="{BB962C8B-B14F-4D97-AF65-F5344CB8AC3E}">
        <p14:creationId xmlns:p14="http://schemas.microsoft.com/office/powerpoint/2010/main" val="4139421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05755" y="1556792"/>
            <a:ext cx="8179274" cy="3881904"/>
          </a:xfrm>
        </p:spPr>
        <p:txBody>
          <a:bodyPr/>
          <a:lstStyle/>
          <a:p>
            <a:pPr marL="59531" lvl="1" indent="0">
              <a:spcBef>
                <a:spcPts val="450"/>
              </a:spcBef>
              <a:spcAft>
                <a:spcPts val="450"/>
              </a:spcAft>
              <a:buNone/>
            </a:pP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Legal form: Contractual Arrangement / </a:t>
            </a:r>
            <a:r>
              <a:rPr lang="en-GB" sz="1800" dirty="0" err="1">
                <a:solidFill>
                  <a:srgbClr val="0E4194"/>
                </a:solidFill>
                <a:latin typeface="Calibri" panose="020F0502020204030204" pitchFamily="34" charset="0"/>
                <a:cs typeface="Calibri" panose="020F0502020204030204" pitchFamily="34" charset="0"/>
                <a:sym typeface="Wingdings" panose="05000000000000000000" pitchFamily="2" charset="2"/>
              </a:rPr>
              <a:t>MoU</a:t>
            </a: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 (signed between representatives of the partners and the Commission) </a:t>
            </a:r>
          </a:p>
          <a:p>
            <a:pPr marL="59531" lvl="1" indent="0">
              <a:spcBef>
                <a:spcPts val="450"/>
              </a:spcBef>
              <a:spcAft>
                <a:spcPts val="450"/>
              </a:spcAft>
              <a:buNone/>
            </a:pPr>
            <a:r>
              <a:rPr lang="en-US" sz="1400" dirty="0">
                <a:hlinkClick r:id="rId2"/>
              </a:rPr>
              <a:t>#</a:t>
            </a:r>
            <a:r>
              <a:rPr lang="en-US" sz="1400" dirty="0" err="1">
                <a:hlinkClick r:id="rId2"/>
              </a:rPr>
              <a:t>RiDaysEU</a:t>
            </a:r>
            <a:r>
              <a:rPr lang="en-US" sz="1400" dirty="0">
                <a:hlinkClick r:id="rId2"/>
              </a:rPr>
              <a:t> | Memorandum of Understanding signature ceremony for EU Partnerships - YouTube</a:t>
            </a:r>
            <a:endParaRPr lang="en-GB" sz="1400" dirty="0">
              <a:solidFill>
                <a:srgbClr val="0E4194"/>
              </a:solidFill>
              <a:latin typeface="Calibri" panose="020F0502020204030204" pitchFamily="34" charset="0"/>
              <a:cs typeface="Calibri" panose="020F0502020204030204" pitchFamily="34" charset="0"/>
              <a:sym typeface="Wingdings" panose="05000000000000000000" pitchFamily="2" charset="2"/>
            </a:endParaRPr>
          </a:p>
          <a:p>
            <a:pPr marL="16669" lvl="1" indent="0">
              <a:spcBef>
                <a:spcPts val="450"/>
              </a:spcBef>
              <a:spcAft>
                <a:spcPts val="450"/>
              </a:spcAft>
              <a:buNone/>
            </a:pPr>
            <a:r>
              <a:rPr lang="en-GB" sz="1800" b="1" dirty="0">
                <a:solidFill>
                  <a:srgbClr val="0E4194"/>
                </a:solidFill>
                <a:latin typeface="Calibri" panose="020F0502020204030204" pitchFamily="34" charset="0"/>
                <a:cs typeface="Calibri" panose="020F0502020204030204" pitchFamily="34" charset="0"/>
                <a:sym typeface="Wingdings" panose="05000000000000000000" pitchFamily="2" charset="2"/>
              </a:rPr>
              <a:t>Implementation:</a:t>
            </a:r>
          </a:p>
          <a:p>
            <a:pPr marL="539354" lvl="1" indent="-238125">
              <a:spcBef>
                <a:spcPts val="450"/>
              </a:spcBef>
              <a:spcAft>
                <a:spcPts val="450"/>
              </a:spcAft>
              <a:buFont typeface="Wingdings" pitchFamily="2" charset="2"/>
              <a:buChar char="Ø"/>
            </a:pP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Union budget is implemented in the Horizon Europe Work Programme. </a:t>
            </a:r>
          </a:p>
          <a:p>
            <a:pPr marL="539354" lvl="1" indent="-238125">
              <a:spcBef>
                <a:spcPts val="450"/>
              </a:spcBef>
              <a:spcAft>
                <a:spcPts val="450"/>
              </a:spcAft>
              <a:buFont typeface="Wingdings" pitchFamily="2" charset="2"/>
              <a:buChar char="Ø"/>
            </a:pP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Piloting 60% funding rate </a:t>
            </a:r>
            <a:r>
              <a:rPr lang="en-GB" sz="1800" dirty="0" smtClean="0">
                <a:solidFill>
                  <a:srgbClr val="0E4194"/>
                </a:solidFill>
                <a:latin typeface="Calibri" panose="020F0502020204030204" pitchFamily="34" charset="0"/>
                <a:cs typeface="Calibri" panose="020F0502020204030204" pitchFamily="34" charset="0"/>
                <a:sym typeface="Wingdings" panose="05000000000000000000" pitchFamily="2" charset="2"/>
              </a:rPr>
              <a:t>for some IAs </a:t>
            </a: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(TRL 5 to 7) </a:t>
            </a:r>
          </a:p>
          <a:p>
            <a:pPr marL="539354" lvl="1" indent="-238125">
              <a:spcBef>
                <a:spcPts val="450"/>
              </a:spcBef>
              <a:spcAft>
                <a:spcPts val="450"/>
              </a:spcAft>
              <a:buFont typeface="Wingdings" pitchFamily="2" charset="2"/>
              <a:buChar char="Ø"/>
            </a:pP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Partners implement their commitments and contributions under their responsibility.</a:t>
            </a:r>
          </a:p>
          <a:p>
            <a:pPr marL="0" indent="-63103">
              <a:spcBef>
                <a:spcPts val="450"/>
              </a:spcBef>
              <a:spcAft>
                <a:spcPts val="450"/>
              </a:spcAft>
              <a:buNone/>
            </a:pPr>
            <a:r>
              <a:rPr lang="en-US" b="1" dirty="0">
                <a:solidFill>
                  <a:srgbClr val="0E4194"/>
                </a:solidFill>
                <a:latin typeface="Calibri" panose="020F0502020204030204" pitchFamily="34" charset="0"/>
                <a:cs typeface="Calibri" panose="020F0502020204030204" pitchFamily="34" charset="0"/>
                <a:sym typeface="Wingdings" panose="05000000000000000000" pitchFamily="2" charset="2"/>
              </a:rPr>
              <a:t>Activities and contributions have to be agreed in the Annual Work Plan (to ensure they are in the scope of the partnership)</a:t>
            </a:r>
            <a:endParaRPr lang="en-GB" b="1" dirty="0">
              <a:solidFill>
                <a:srgbClr val="0E4194"/>
              </a:solidFill>
              <a:latin typeface="Calibri" panose="020F0502020204030204" pitchFamily="34" charset="0"/>
              <a:cs typeface="Calibri" panose="020F0502020204030204" pitchFamily="34" charset="0"/>
              <a:sym typeface="Wingdings" panose="05000000000000000000" pitchFamily="2" charset="2"/>
            </a:endParaRPr>
          </a:p>
          <a:p>
            <a:pPr marL="531019" lvl="2">
              <a:spcBef>
                <a:spcPts val="450"/>
              </a:spcBef>
              <a:spcAft>
                <a:spcPts val="450"/>
              </a:spcAft>
              <a:buFont typeface="Wingdings" panose="05000000000000000000" pitchFamily="2" charset="2"/>
              <a:buChar char="Ø"/>
            </a:pPr>
            <a:r>
              <a:rPr lang="en-GB" sz="1800" u="sng" dirty="0">
                <a:solidFill>
                  <a:srgbClr val="0E4194"/>
                </a:solidFill>
                <a:latin typeface="Calibri" panose="020F0502020204030204" pitchFamily="34" charset="0"/>
                <a:cs typeface="Calibri" panose="020F0502020204030204" pitchFamily="34" charset="0"/>
                <a:sym typeface="Wingdings" panose="05000000000000000000" pitchFamily="2" charset="2"/>
              </a:rPr>
              <a:t>European Commission</a:t>
            </a: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 call topics for the necessary range of actions)</a:t>
            </a:r>
          </a:p>
          <a:p>
            <a:pPr marL="539354" lvl="1" indent="-238125">
              <a:spcBef>
                <a:spcPts val="450"/>
              </a:spcBef>
              <a:spcAft>
                <a:spcPts val="450"/>
              </a:spcAft>
              <a:buFont typeface="Wingdings" pitchFamily="2" charset="2"/>
              <a:buChar char="Ø"/>
            </a:pPr>
            <a:r>
              <a:rPr lang="en-GB" sz="1800" u="sng" dirty="0">
                <a:solidFill>
                  <a:srgbClr val="0E4194"/>
                </a:solidFill>
                <a:latin typeface="Calibri" panose="020F0502020204030204" pitchFamily="34" charset="0"/>
                <a:cs typeface="Calibri" panose="020F0502020204030204" pitchFamily="34" charset="0"/>
                <a:sym typeface="Wingdings" panose="05000000000000000000" pitchFamily="2" charset="2"/>
              </a:rPr>
              <a:t>Partners</a:t>
            </a:r>
            <a:r>
              <a:rPr lang="en-GB" sz="1800" dirty="0">
                <a:solidFill>
                  <a:srgbClr val="0E4194"/>
                </a:solidFill>
                <a:latin typeface="Calibri" panose="020F0502020204030204" pitchFamily="34" charset="0"/>
                <a:cs typeface="Calibri" panose="020F0502020204030204" pitchFamily="34" charset="0"/>
                <a:sym typeface="Wingdings" panose="05000000000000000000" pitchFamily="2" charset="2"/>
              </a:rPr>
              <a:t>: their own activities and investments (at least equivalent to public funding)</a:t>
            </a:r>
          </a:p>
          <a:p>
            <a:pPr marL="65485" indent="0">
              <a:spcBef>
                <a:spcPts val="450"/>
              </a:spcBef>
              <a:spcAft>
                <a:spcPts val="450"/>
              </a:spcAft>
              <a:buNone/>
            </a:pPr>
            <a:r>
              <a:rPr lang="en-US" b="1" dirty="0" smtClean="0">
                <a:solidFill>
                  <a:srgbClr val="0E4194"/>
                </a:solidFill>
                <a:latin typeface="Calibri" panose="020F0502020204030204" pitchFamily="34" charset="0"/>
                <a:cs typeface="Calibri" panose="020F0502020204030204" pitchFamily="34" charset="0"/>
                <a:sym typeface="Wingdings" panose="05000000000000000000" pitchFamily="2" charset="2"/>
              </a:rPr>
              <a:t>Private association</a:t>
            </a:r>
            <a:r>
              <a:rPr lang="en-US" dirty="0" smtClean="0">
                <a:solidFill>
                  <a:srgbClr val="0E4194"/>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0E4194"/>
                </a:solidFill>
                <a:latin typeface="Calibri" panose="020F0502020204030204" pitchFamily="34" charset="0"/>
                <a:cs typeface="Calibri" panose="020F0502020204030204" pitchFamily="34" charset="0"/>
                <a:sym typeface="Wingdings" panose="05000000000000000000" pitchFamily="2" charset="2"/>
              </a:rPr>
              <a:t>provides back-office with important functionalities</a:t>
            </a:r>
          </a:p>
          <a:p>
            <a:pPr marL="258366">
              <a:spcBef>
                <a:spcPts val="450"/>
              </a:spcBef>
              <a:spcAft>
                <a:spcPts val="450"/>
              </a:spcAft>
              <a:buFont typeface="Wingdings" panose="05000000000000000000" pitchFamily="2" charset="2"/>
              <a:buChar char="§"/>
            </a:pPr>
            <a:endParaRPr lang="en-GB" sz="1500" dirty="0">
              <a:solidFill>
                <a:srgbClr val="0E4194"/>
              </a:solidFill>
              <a:sym typeface="Wingdings" panose="05000000000000000000" pitchFamily="2" charset="2"/>
            </a:endParaRPr>
          </a:p>
          <a:p>
            <a:pPr marL="230981" lvl="1">
              <a:spcBef>
                <a:spcPts val="450"/>
              </a:spcBef>
              <a:spcAft>
                <a:spcPts val="450"/>
              </a:spcAft>
              <a:buFont typeface="Wingdings" pitchFamily="2" charset="2"/>
              <a:buChar char="§"/>
            </a:pPr>
            <a:endParaRPr lang="en-GB" sz="1350" dirty="0">
              <a:solidFill>
                <a:srgbClr val="0E4194"/>
              </a:solidFill>
              <a:latin typeface="Arial"/>
              <a:sym typeface="Wingdings" panose="05000000000000000000" pitchFamily="2" charset="2"/>
            </a:endParaRPr>
          </a:p>
          <a:p>
            <a:pPr marL="230981" lvl="1">
              <a:spcBef>
                <a:spcPts val="450"/>
              </a:spcBef>
              <a:spcAft>
                <a:spcPts val="450"/>
              </a:spcAft>
              <a:buFont typeface="Wingdings" pitchFamily="2" charset="2"/>
              <a:buChar char="§"/>
            </a:pPr>
            <a:endParaRPr lang="en-GB" sz="1350" dirty="0">
              <a:solidFill>
                <a:srgbClr val="0E4194"/>
              </a:solidFill>
              <a:latin typeface="Arial"/>
              <a:sym typeface="Wingdings" panose="05000000000000000000" pitchFamily="2" charset="2"/>
            </a:endParaRPr>
          </a:p>
          <a:p>
            <a:endParaRPr lang="en-IE" dirty="0"/>
          </a:p>
        </p:txBody>
      </p:sp>
      <p:sp>
        <p:nvSpPr>
          <p:cNvPr id="2" name="Title 1"/>
          <p:cNvSpPr>
            <a:spLocks noGrp="1"/>
          </p:cNvSpPr>
          <p:nvPr>
            <p:ph type="title"/>
          </p:nvPr>
        </p:nvSpPr>
        <p:spPr/>
        <p:txBody>
          <a:bodyPr/>
          <a:lstStyle/>
          <a:p>
            <a:pPr algn="ctr"/>
            <a:r>
              <a:rPr lang="en-IE" sz="2800" b="1" dirty="0"/>
              <a:t>Co-programmed European Partnerships</a:t>
            </a:r>
          </a:p>
        </p:txBody>
      </p:sp>
    </p:spTree>
    <p:extLst>
      <p:ext uri="{BB962C8B-B14F-4D97-AF65-F5344CB8AC3E}">
        <p14:creationId xmlns:p14="http://schemas.microsoft.com/office/powerpoint/2010/main" val="2318638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9C5E9-C753-1742-8AEB-E78C452BAF74}"/>
              </a:ext>
            </a:extLst>
          </p:cNvPr>
          <p:cNvSpPr txBox="1"/>
          <p:nvPr/>
        </p:nvSpPr>
        <p:spPr>
          <a:xfrm>
            <a:off x="442102" y="373540"/>
            <a:ext cx="1130779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000" b="0" i="0" u="none" strike="noStrike" kern="1200" cap="none" spc="0" normalizeH="0" baseline="0" noProof="0" dirty="0" smtClean="0">
                <a:ln>
                  <a:noFill/>
                </a:ln>
                <a:solidFill>
                  <a:prstClr val="white"/>
                </a:solidFill>
                <a:effectLst/>
                <a:uLnTx/>
                <a:uFillTx/>
                <a:latin typeface="Calibri" panose="020F0502020204030204"/>
                <a:ea typeface="+mn-ea"/>
                <a:cs typeface="+mn-cs"/>
              </a:rPr>
              <a:t>The 2030 Digital Decade</a:t>
            </a:r>
            <a:endParaRPr kumimoji="0" lang="fr-BE"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6">
            <a:extLst>
              <a:ext uri="{FF2B5EF4-FFF2-40B4-BE49-F238E27FC236}">
                <a16:creationId xmlns:a16="http://schemas.microsoft.com/office/drawing/2014/main" id="{41578394-B2DA-A94F-BEF6-DC1E5EE16B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
        <p:nvSpPr>
          <p:cNvPr id="9" name="Title 2"/>
          <p:cNvSpPr txBox="1">
            <a:spLocks/>
          </p:cNvSpPr>
          <p:nvPr/>
        </p:nvSpPr>
        <p:spPr>
          <a:xfrm>
            <a:off x="2210468" y="1511759"/>
            <a:ext cx="7328649" cy="55360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F04EA2"/>
                </a:solidFill>
                <a:effectLst/>
                <a:uLnTx/>
                <a:uFillTx/>
                <a:latin typeface="EC Square Sans Cond Pro Medium" panose="020B0606000000020004" pitchFamily="34" charset="0"/>
                <a:ea typeface="+mj-ea"/>
                <a:cs typeface="+mj-cs"/>
              </a:rPr>
              <a:t>A mutually-reinforcing set of components </a:t>
            </a:r>
            <a:endParaRPr kumimoji="0" lang="en-GB" sz="2800" b="0" i="0" u="none" strike="noStrike" kern="1200" cap="none" spc="0" normalizeH="0" baseline="0" noProof="0" dirty="0">
              <a:ln>
                <a:noFill/>
              </a:ln>
              <a:solidFill>
                <a:srgbClr val="F04EA2"/>
              </a:solidFill>
              <a:effectLst/>
              <a:uLnTx/>
              <a:uFillTx/>
              <a:latin typeface="EC Square Sans Cond Pro Medium" panose="020B0606000000020004" pitchFamily="34" charset="0"/>
              <a:ea typeface="+mj-ea"/>
              <a:cs typeface="+mj-cs"/>
            </a:endParaRPr>
          </a:p>
        </p:txBody>
      </p:sp>
      <p:sp>
        <p:nvSpPr>
          <p:cNvPr id="10" name="Rounded Rectangle 9"/>
          <p:cNvSpPr/>
          <p:nvPr/>
        </p:nvSpPr>
        <p:spPr>
          <a:xfrm>
            <a:off x="1878569" y="2255662"/>
            <a:ext cx="7992447" cy="81410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a:ln>
                  <a:noFill/>
                </a:ln>
                <a:solidFill>
                  <a:prstClr val="white"/>
                </a:solidFill>
                <a:effectLst/>
                <a:uLnTx/>
                <a:uFillTx/>
                <a:latin typeface="EC Square Sans Cond Pro" panose="020B0506040000020004" pitchFamily="34" charset="0"/>
                <a:ea typeface="+mn-ea"/>
                <a:cs typeface="+mn-cs"/>
              </a:rPr>
              <a:t>Digital Decade 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EC Square Sans Cond Pro" panose="020B0506040000020004" pitchFamily="34" charset="0"/>
                <a:ea typeface="+mn-ea"/>
                <a:cs typeface="+mn-cs"/>
              </a:rPr>
              <a:t>2030 Vision &amp; Targets, Approach to delivery, Digital Principles</a:t>
            </a:r>
          </a:p>
        </p:txBody>
      </p:sp>
      <p:sp>
        <p:nvSpPr>
          <p:cNvPr id="11" name="Rectangle 10"/>
          <p:cNvSpPr/>
          <p:nvPr/>
        </p:nvSpPr>
        <p:spPr>
          <a:xfrm>
            <a:off x="2048797" y="3200432"/>
            <a:ext cx="7651990" cy="369332"/>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40" normalizeH="0" baseline="0" noProof="0" dirty="0">
                <a:ln>
                  <a:noFill/>
                </a:ln>
                <a:solidFill>
                  <a:srgbClr val="F04EA2"/>
                </a:solidFill>
                <a:effectLst/>
                <a:uLnTx/>
                <a:uFillTx/>
                <a:latin typeface="EC Square Sans Cond Pro" panose="020B0506040000020004" pitchFamily="34" charset="0"/>
                <a:ea typeface="Times New Roman" panose="02020603050405020304" pitchFamily="18" charset="0"/>
                <a:cs typeface="Times New Roman" panose="02020603050405020304" pitchFamily="18" charset="0"/>
              </a:rPr>
              <a:t>Public consultation &amp; discussions with </a:t>
            </a:r>
            <a:r>
              <a:rPr kumimoji="0" lang="en-US" sz="1800" b="1" i="0" u="none" strike="noStrike" kern="1200" cap="none" spc="40" normalizeH="0" baseline="0" noProof="0" dirty="0" smtClean="0">
                <a:ln>
                  <a:noFill/>
                </a:ln>
                <a:solidFill>
                  <a:srgbClr val="F04EA2"/>
                </a:solidFill>
                <a:effectLst/>
                <a:uLnTx/>
                <a:uFillTx/>
                <a:latin typeface="EC Square Sans Cond Pro" panose="020B0506040000020004" pitchFamily="34" charset="0"/>
                <a:ea typeface="Times New Roman" panose="02020603050405020304" pitchFamily="18" charset="0"/>
                <a:cs typeface="Times New Roman" panose="02020603050405020304" pitchFamily="18" charset="0"/>
              </a:rPr>
              <a:t>Member States / Stakeholders</a:t>
            </a:r>
            <a:endParaRPr kumimoji="0" lang="en-GB" sz="1800" b="1" i="0" u="none" strike="noStrike" kern="1200" cap="none" spc="40" normalizeH="0" baseline="0" noProof="0" dirty="0">
              <a:ln>
                <a:noFill/>
              </a:ln>
              <a:solidFill>
                <a:srgbClr val="F04EA2"/>
              </a:solidFill>
              <a:effectLst/>
              <a:uLnTx/>
              <a:uFillTx/>
              <a:latin typeface="EC Square Sans Cond Pro" panose="020B0506040000020004" pitchFamily="34" charset="0"/>
              <a:ea typeface="+mn-ea"/>
              <a:cs typeface="+mn-cs"/>
            </a:endParaRPr>
          </a:p>
        </p:txBody>
      </p:sp>
      <p:sp>
        <p:nvSpPr>
          <p:cNvPr id="12" name="Rounded Rectangle 11"/>
          <p:cNvSpPr/>
          <p:nvPr/>
        </p:nvSpPr>
        <p:spPr>
          <a:xfrm>
            <a:off x="1878569" y="3687331"/>
            <a:ext cx="7992447" cy="100440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a:ln>
                  <a:noFill/>
                </a:ln>
                <a:solidFill>
                  <a:prstClr val="white"/>
                </a:solidFill>
                <a:effectLst/>
                <a:uLnTx/>
                <a:uFillTx/>
                <a:latin typeface="EC Square Sans Cond Pro" panose="020B0506040000020004" pitchFamily="34" charset="0"/>
                <a:ea typeface="+mn-ea"/>
                <a:cs typeface="+mn-cs"/>
              </a:rPr>
              <a:t>Policy </a:t>
            </a:r>
            <a:r>
              <a:rPr kumimoji="0" lang="en-GB" sz="2000" b="1" i="0" u="none" strike="noStrike" kern="1200" cap="none" spc="50" normalizeH="0" baseline="0" noProof="0" dirty="0" smtClean="0">
                <a:ln>
                  <a:noFill/>
                </a:ln>
                <a:solidFill>
                  <a:prstClr val="white"/>
                </a:solidFill>
                <a:effectLst/>
                <a:uLnTx/>
                <a:uFillTx/>
                <a:latin typeface="EC Square Sans Cond Pro" panose="020B0506040000020004" pitchFamily="34" charset="0"/>
                <a:ea typeface="+mn-ea"/>
                <a:cs typeface="+mn-cs"/>
              </a:rPr>
              <a:t>Program: a Path to the Digital Decade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smtClean="0">
                <a:ln>
                  <a:noFill/>
                </a:ln>
                <a:solidFill>
                  <a:prstClr val="white"/>
                </a:solidFill>
                <a:effectLst/>
                <a:uLnTx/>
                <a:uFillTx/>
                <a:latin typeface="EC Square Sans Cond Pro" panose="020B0506040000020004" pitchFamily="34" charset="0"/>
                <a:ea typeface="+mn-ea"/>
                <a:cs typeface="+mn-cs"/>
              </a:rPr>
              <a:t>&amp;</a:t>
            </a:r>
            <a:endParaRPr kumimoji="0" lang="en-GB" sz="2000" b="1" i="0" u="none" strike="noStrike" kern="1200" cap="none" spc="50" normalizeH="0" baseline="0" noProof="0" dirty="0">
              <a:ln>
                <a:noFill/>
              </a:ln>
              <a:solidFill>
                <a:prstClr val="white"/>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smtClean="0">
                <a:ln>
                  <a:noFill/>
                </a:ln>
                <a:solidFill>
                  <a:prstClr val="white"/>
                </a:solidFill>
                <a:effectLst/>
                <a:uLnTx/>
                <a:uFillTx/>
                <a:latin typeface="EC Square Sans Cond Pro" panose="020B0506040000020004" pitchFamily="34" charset="0"/>
                <a:ea typeface="+mn-ea"/>
                <a:cs typeface="+mn-cs"/>
              </a:rPr>
              <a:t> </a:t>
            </a:r>
            <a:r>
              <a:rPr kumimoji="0" lang="en-GB" sz="2000" b="1" i="0" u="none" strike="noStrike" kern="1200" cap="none" spc="50" normalizeH="0" baseline="0" noProof="0" dirty="0">
                <a:ln>
                  <a:noFill/>
                </a:ln>
                <a:solidFill>
                  <a:prstClr val="white"/>
                </a:solidFill>
                <a:effectLst/>
                <a:uLnTx/>
                <a:uFillTx/>
                <a:latin typeface="EC Square Sans Cond Pro" panose="020B0506040000020004" pitchFamily="34" charset="0"/>
                <a:ea typeface="+mn-ea"/>
                <a:cs typeface="+mn-cs"/>
              </a:rPr>
              <a:t>Digital Principles </a:t>
            </a:r>
            <a:r>
              <a:rPr kumimoji="0" lang="en-GB" sz="2000" b="1" i="0" u="none" strike="noStrike" kern="1200" cap="none" spc="50" normalizeH="0" baseline="0" noProof="0" dirty="0" smtClean="0">
                <a:ln>
                  <a:noFill/>
                </a:ln>
                <a:solidFill>
                  <a:prstClr val="white"/>
                </a:solidFill>
                <a:effectLst/>
                <a:uLnTx/>
                <a:uFillTx/>
                <a:latin typeface="EC Square Sans Cond Pro" panose="020B0506040000020004" pitchFamily="34" charset="0"/>
                <a:ea typeface="+mn-ea"/>
                <a:cs typeface="+mn-cs"/>
              </a:rPr>
              <a:t>proposal</a:t>
            </a:r>
            <a:endParaRPr kumimoji="0" lang="en-GB" sz="2000" b="1" i="0" u="none" strike="noStrike" kern="1200" cap="none" spc="50" normalizeH="0" baseline="0" noProof="0" dirty="0">
              <a:ln>
                <a:noFill/>
              </a:ln>
              <a:solidFill>
                <a:prstClr val="white"/>
              </a:solidFill>
              <a:effectLst/>
              <a:uLnTx/>
              <a:uFillTx/>
              <a:latin typeface="EC Square Sans Cond Pro" panose="020B0506040000020004" pitchFamily="34" charset="0"/>
              <a:ea typeface="+mn-ea"/>
              <a:cs typeface="+mn-cs"/>
            </a:endParaRPr>
          </a:p>
        </p:txBody>
      </p:sp>
      <p:sp>
        <p:nvSpPr>
          <p:cNvPr id="16" name="Rectangle 15"/>
          <p:cNvSpPr/>
          <p:nvPr/>
        </p:nvSpPr>
        <p:spPr>
          <a:xfrm>
            <a:off x="1820197" y="4730927"/>
            <a:ext cx="8109190" cy="1779974"/>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IE" sz="1800" b="1" i="0" u="none" strike="noStrike" kern="1200" cap="none" spc="0" normalizeH="0" baseline="0" noProof="0" dirty="0" smtClean="0">
                <a:ln>
                  <a:noFill/>
                </a:ln>
                <a:solidFill>
                  <a:srgbClr val="F04EA2"/>
                </a:solidFill>
                <a:effectLst/>
                <a:uLnTx/>
                <a:uFillTx/>
                <a:latin typeface="EC Square Sans Cond Pro" panose="020B0506040000020004" pitchFamily="34" charset="0"/>
                <a:ea typeface="+mn-ea"/>
                <a:cs typeface="Times New Roman" panose="02020603050405020304" pitchFamily="18" charset="0"/>
              </a:rPr>
              <a:t>Upcoming Declaration on Digital Principles</a:t>
            </a:r>
          </a:p>
          <a:p>
            <a:pPr marL="0" marR="0" lvl="0" indent="-285750" algn="just"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ensure the same rights that apply offline can be fully exercised </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online, including access to:</a:t>
            </a:r>
          </a:p>
          <a:p>
            <a:pPr marL="1371600" marR="0" lvl="3" indent="-285750" algn="just"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high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quality </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connectivity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285750" algn="just"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sufficient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digital skills</a:t>
            </a:r>
          </a:p>
          <a:p>
            <a:pPr marL="1371600" marR="0" lvl="3" indent="-285750" algn="just"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public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services </a:t>
            </a:r>
          </a:p>
          <a:p>
            <a:pPr marL="1371600" marR="0" lvl="3" indent="-285750" algn="just"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fair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and non-discriminatory online services</a:t>
            </a:r>
            <a:r>
              <a:rPr kumimoji="0" lang="en-IE" sz="16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444863"/>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6.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7.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C_Collab_DocumentLanguage xmlns="ab28bbe3-a3d1-4882-b7df-52a2f78beaad">EN</EC_Collab_DocumentLanguage>
    <EC_Collab_Reference xmlns="ab28bbe3-a3d1-4882-b7df-52a2f78beaad" xsi:nil="true"/>
    <_Status xmlns="http://schemas.microsoft.com/sharepoint/v3/fields">Not Started</_Status>
    <EC_Collab_Status xmlns="ab28bbe3-a3d1-4882-b7df-52a2f78beaad">Not Started</EC_Collab_Status>
  </documentManagement>
</p:properti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A9DDE46C6E26A746A3375FCEB41BCB5D" ma:contentTypeVersion="0" ma:contentTypeDescription="Create a new document in this library." ma:contentTypeScope="" ma:versionID="9f42e41a7d986e813470011012022737">
  <xsd:schema xmlns:xsd="http://www.w3.org/2001/XMLSchema" xmlns:xs="http://www.w3.org/2001/XMLSchema" xmlns:p="http://schemas.microsoft.com/office/2006/metadata/properties" xmlns:ns2="http://schemas.microsoft.com/sharepoint/v3/fields" xmlns:ns3="ab28bbe3-a3d1-4882-b7df-52a2f78beaad" targetNamespace="http://schemas.microsoft.com/office/2006/metadata/properties" ma:root="true" ma:fieldsID="13f46de02520796a64bd93c25f9a3b42" ns2:_="" ns3:_="">
    <xsd:import namespace="http://schemas.microsoft.com/sharepoint/v3/fields"/>
    <xsd:import namespace="ab28bbe3-a3d1-4882-b7df-52a2f78beaad"/>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b28bbe3-a3d1-4882-b7df-52a2f78beaad"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2D574C-D4B6-4007-A47F-74B495AA4B39}">
  <ds:schemaRefs>
    <ds:schemaRef ds:uri="http://schemas.microsoft.com/sharepoint/v3/contenttype/forms"/>
  </ds:schemaRefs>
</ds:datastoreItem>
</file>

<file path=customXml/itemProps2.xml><?xml version="1.0" encoding="utf-8"?>
<ds:datastoreItem xmlns:ds="http://schemas.openxmlformats.org/officeDocument/2006/customXml" ds:itemID="{3FE23ABB-67FA-4EED-BD14-0A7CD0C81145}">
  <ds:schemaRefs>
    <ds:schemaRef ds:uri="http://schemas.openxmlformats.org/package/2006/metadata/core-properties"/>
    <ds:schemaRef ds:uri="http://purl.org/dc/elements/1.1/"/>
    <ds:schemaRef ds:uri="http://schemas.microsoft.com/office/2006/documentManagement/types"/>
    <ds:schemaRef ds:uri="http://schemas.microsoft.com/sharepoint/v3/fields"/>
    <ds:schemaRef ds:uri="http://schemas.microsoft.com/office/infopath/2007/PartnerControls"/>
    <ds:schemaRef ds:uri="http://www.w3.org/XML/1998/namespace"/>
    <ds:schemaRef ds:uri="http://purl.org/dc/terms/"/>
    <ds:schemaRef ds:uri="ab28bbe3-a3d1-4882-b7df-52a2f78beaa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086BB6A-48EB-47EA-A319-FBA03B149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b28bbe3-a3d1-4882-b7df-52a2f78be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20431</TotalTime>
  <Words>3348</Words>
  <Application>Microsoft Office PowerPoint</Application>
  <PresentationFormat>Panoramiczny</PresentationFormat>
  <Paragraphs>683</Paragraphs>
  <Slides>21</Slides>
  <Notes>4</Notes>
  <HiddenSlides>0</HiddenSlides>
  <MMClips>0</MMClips>
  <ScaleCrop>false</ScaleCrop>
  <HeadingPairs>
    <vt:vector size="6" baseType="variant">
      <vt:variant>
        <vt:lpstr>Używane czcionki</vt:lpstr>
      </vt:variant>
      <vt:variant>
        <vt:i4>9</vt:i4>
      </vt:variant>
      <vt:variant>
        <vt:lpstr>Motyw</vt:lpstr>
      </vt:variant>
      <vt:variant>
        <vt:i4>7</vt:i4>
      </vt:variant>
      <vt:variant>
        <vt:lpstr>Tytuły slajdów</vt:lpstr>
      </vt:variant>
      <vt:variant>
        <vt:i4>21</vt:i4>
      </vt:variant>
    </vt:vector>
  </HeadingPairs>
  <TitlesOfParts>
    <vt:vector size="37" baseType="lpstr">
      <vt:lpstr>Arial</vt:lpstr>
      <vt:lpstr>Calibri</vt:lpstr>
      <vt:lpstr>Calibri Light</vt:lpstr>
      <vt:lpstr>EC Square Sans Cond Pro</vt:lpstr>
      <vt:lpstr>EC Square Sans Cond Pro Medium</vt:lpstr>
      <vt:lpstr>EC Square Sans Pro Light</vt:lpstr>
      <vt:lpstr>Times New Roman</vt:lpstr>
      <vt:lpstr>Verdana</vt:lpstr>
      <vt:lpstr>Wingdings</vt:lpstr>
      <vt:lpstr>Conception personnalisée</vt:lpstr>
      <vt:lpstr>1_Conception personnalisée</vt:lpstr>
      <vt:lpstr>Office Theme</vt:lpstr>
      <vt:lpstr>4_Blank</vt:lpstr>
      <vt:lpstr>1_Office Theme</vt:lpstr>
      <vt:lpstr>2_Office Theme</vt:lpstr>
      <vt:lpstr>3_Office Theme</vt:lpstr>
      <vt:lpstr>HORIZON EUROPE WORK PROGRAMME 2021-2022    Cluster 4 Digital, Industry, Space      </vt:lpstr>
      <vt:lpstr>Prezentacja programu PowerPoint</vt:lpstr>
      <vt:lpstr>Cluster 4 – Strategic Priorities</vt:lpstr>
      <vt:lpstr>Cluster 4 ‘Digital, Industry and Space’ Destinations in Work Programme 2021-22</vt:lpstr>
      <vt:lpstr>Prezentacja programu PowerPoint</vt:lpstr>
      <vt:lpstr>Prezentacja programu PowerPoint</vt:lpstr>
      <vt:lpstr>Partnerships in Cluster 4</vt:lpstr>
      <vt:lpstr>Co-programmed European Partnerships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Manager/>
  <Company>European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COmmunication - Digital Decade</dc:title>
  <dc:subject/>
  <dc:creator>DAS NEVES MOREIRA PEDRO</dc:creator>
  <cp:keywords/>
  <dc:description/>
  <cp:lastModifiedBy>Marta Krutel</cp:lastModifiedBy>
  <cp:revision>983</cp:revision>
  <cp:lastPrinted>2021-02-05T07:41:58Z</cp:lastPrinted>
  <dcterms:created xsi:type="dcterms:W3CDTF">2020-09-01T17:57:28Z</dcterms:created>
  <dcterms:modified xsi:type="dcterms:W3CDTF">2022-01-20T13:16:46Z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0x010100258AA79CEB83498886A3A0868112325000A9DDE46C6E26A746A3375FCEB41BCB5D</vt:lpwstr>
  </property>
  <property fmtid="{D5CDD505-2E9C-101B-9397-08002B2CF9AE}" pid="3" name="_dlc_DocIdItemGuid">
    <vt:lpwstr>501f39d4-93c5-4ead-b541-51f5c213dee4</vt:lpwstr>
  </property>
</Properties>
</file>