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0" autoAdjust="0"/>
    <p:restoredTop sz="94580" autoAdjust="0"/>
  </p:normalViewPr>
  <p:slideViewPr>
    <p:cSldViewPr snapToGrid="0" snapToObjects="1">
      <p:cViewPr>
        <p:scale>
          <a:sx n="71" d="100"/>
          <a:sy n="71" d="100"/>
        </p:scale>
        <p:origin x="-142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344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495EE-1E1C-1645-AC1B-50D31C334A0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E1F3-9369-ED4C-AF2C-1110DF7C8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63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C99B-DE2D-4F44-987D-D969C0CF9672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5477-21EF-8543-BF3A-4010E106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16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noProof="0" dirty="0" smtClean="0"/>
              <a:t>Direktiva št. 95/46/ES </a:t>
            </a:r>
            <a:r>
              <a:rPr lang="sl-SI" noProof="0" dirty="0" smtClean="0"/>
              <a:t>o varstvu posameznikov pri obdelavi osebnih podatkov in o prostem pretoku takih podatkov</a:t>
            </a:r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5477-21EF-8543-BF3A-4010E1063A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014" y="3253812"/>
            <a:ext cx="6209326" cy="7582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014" y="4055032"/>
            <a:ext cx="6209326" cy="79383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9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872" y="2049170"/>
            <a:ext cx="7312634" cy="3094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7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1178"/>
            <a:ext cx="1568448" cy="4399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530" y="731178"/>
            <a:ext cx="5540470" cy="4399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96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63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18" y="3764346"/>
            <a:ext cx="71715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018" y="2264159"/>
            <a:ext cx="71715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17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872" y="1600200"/>
            <a:ext cx="3579342" cy="35308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677" y="1600200"/>
            <a:ext cx="3617829" cy="35308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9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72" y="1701876"/>
            <a:ext cx="3586516" cy="812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872" y="2706641"/>
            <a:ext cx="3586516" cy="2437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1876"/>
            <a:ext cx="3578481" cy="812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6641"/>
            <a:ext cx="3578481" cy="2437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6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14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87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30" y="734846"/>
            <a:ext cx="25289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4846"/>
            <a:ext cx="4661285" cy="4409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530" y="2026774"/>
            <a:ext cx="2528983" cy="3117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440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28" y="3797722"/>
            <a:ext cx="72741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529" y="949250"/>
            <a:ext cx="7274147" cy="27964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528" y="4421137"/>
            <a:ext cx="7274147" cy="7099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0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0872" y="723607"/>
            <a:ext cx="7312634" cy="77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72" y="2049170"/>
            <a:ext cx="7312634" cy="3081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0645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3157292"/>
            <a:ext cx="7010400" cy="758228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Predstavitev projekta SMART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014" y="3915520"/>
            <a:ext cx="6209326" cy="1155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l-SI" sz="2600" spc="50" dirty="0" smtClean="0"/>
              <a:t>Simon </a:t>
            </a:r>
            <a:r>
              <a:rPr lang="sl-SI" sz="2600" spc="50" dirty="0" err="1" smtClean="0"/>
              <a:t>Dobrišek</a:t>
            </a:r>
            <a:r>
              <a:rPr lang="sl-SI" sz="2400" spc="50" dirty="0" smtClean="0"/>
              <a:t/>
            </a:r>
            <a:br>
              <a:rPr lang="sl-SI" sz="2400" spc="50" dirty="0" smtClean="0"/>
            </a:br>
            <a:r>
              <a:rPr lang="sl-SI" sz="1700" spc="50" dirty="0" smtClean="0"/>
              <a:t>(</a:t>
            </a:r>
            <a:r>
              <a:rPr lang="sl-SI" sz="1700" spc="50" dirty="0" err="1" smtClean="0"/>
              <a:t>simon.dobrisek</a:t>
            </a:r>
            <a:r>
              <a:rPr lang="en-US" sz="1700" dirty="0" smtClean="0"/>
              <a:t>@fe.uni-lj.si</a:t>
            </a:r>
            <a:r>
              <a:rPr lang="sl-SI" sz="1700" spc="50" dirty="0" smtClean="0"/>
              <a:t>) </a:t>
            </a:r>
            <a:r>
              <a:rPr lang="sl-SI" sz="1500" spc="50" dirty="0" smtClean="0"/>
              <a:t/>
            </a:r>
            <a:br>
              <a:rPr lang="sl-SI" sz="1500" spc="50" dirty="0" smtClean="0"/>
            </a:br>
            <a:endParaRPr lang="sl-SI" sz="1600" spc="50" dirty="0" smtClean="0"/>
          </a:p>
          <a:p>
            <a:pPr algn="ctr"/>
            <a:r>
              <a:rPr lang="sl-SI" sz="1800" dirty="0" smtClean="0"/>
              <a:t>Univerza v Ljubljani, Fakulteta za elektrotehniko</a:t>
            </a:r>
            <a:r>
              <a:rPr lang="en-US" sz="1800" dirty="0" smtClean="0"/>
              <a:t>, LUKS</a:t>
            </a:r>
            <a:endParaRPr lang="sl-SI" sz="1800" spc="5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1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Projektni konzorcij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644160"/>
            <a:ext cx="7325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Zahteva po združevanju znanj s področja varnostno-nadzornega delovanja, tehnološkega razvoja, prava in sociologije.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Naslavljanje vprašanj pametnega nadzora na eni strani ter varstva zasebnosti in zaščite podatkov na drugi strani.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Interdisciplinarni konzorcij, sestavljen s strokovnjakov z vseh navedenih področij. 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Predstavniki policije (INTERPOL, MET), kriminalističnih, tehniških, pravnih in socioloških fakultet, tehnološkega podjetja (SAFRAN </a:t>
            </a:r>
            <a:r>
              <a:rPr lang="sl-SI" sz="2000" dirty="0" err="1" smtClean="0"/>
              <a:t>Morpho</a:t>
            </a:r>
            <a:r>
              <a:rPr lang="sl-SI" sz="2000" dirty="0" smtClean="0"/>
              <a:t>) ter socioloških in pravnih inštitutov.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34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Projektni konzorcij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410834"/>
            <a:ext cx="6200774" cy="359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699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Trenutne aktivnosti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644160"/>
            <a:ext cx="732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Predana prva serija izročkov, predvsem pregledov področij uporabe pametnih nadzornih tehnologij.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Organizacija prve delavnice projekta v Firencah, </a:t>
            </a:r>
            <a:r>
              <a:rPr lang="sl-SI" sz="2000" dirty="0"/>
              <a:t>septembra 2012</a:t>
            </a:r>
            <a:br>
              <a:rPr lang="sl-SI" sz="2000" dirty="0"/>
            </a:br>
            <a:r>
              <a:rPr lang="sl-SI" sz="2000" dirty="0"/>
              <a:t>(http://www.ittig.cnr.it/smart2012)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1" y="3225393"/>
            <a:ext cx="6686550" cy="169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49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Nedavne </a:t>
            </a:r>
            <a:r>
              <a:rPr lang="sl-SI" dirty="0" err="1" smtClean="0"/>
              <a:t>MednarodnE</a:t>
            </a:r>
            <a:r>
              <a:rPr lang="sl-SI" dirty="0" smtClean="0"/>
              <a:t> izkušnje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729885"/>
            <a:ext cx="7325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Sodelovanje pri FP6 in FP7 projektih BIOSECURE in HIDE.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Sodelovanje pri več COST projektih.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Sodelovanje v okviru več bilateralnih projektov (Kitajska, Bolgarija, Hrvaška)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361101"/>
            <a:ext cx="2402681" cy="170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359" y="3361100"/>
            <a:ext cx="3666131" cy="170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73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95" y="723607"/>
            <a:ext cx="7699729" cy="778313"/>
          </a:xfrm>
        </p:spPr>
        <p:txBody>
          <a:bodyPr>
            <a:normAutofit/>
          </a:bodyPr>
          <a:lstStyle/>
          <a:p>
            <a:r>
              <a:rPr lang="sl-SI" dirty="0" smtClean="0"/>
              <a:t>Vzpostavljanje stikov in mreženje</a:t>
            </a: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49" y="1501918"/>
            <a:ext cx="3608388" cy="39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0366" y="1501920"/>
            <a:ext cx="41013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smtClean="0"/>
              <a:t>CSSC, Rim, Italija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err="1" smtClean="0"/>
              <a:t>Fraunhofer</a:t>
            </a:r>
            <a:r>
              <a:rPr lang="sl-SI" dirty="0" smtClean="0"/>
              <a:t> </a:t>
            </a:r>
            <a:r>
              <a:rPr lang="sl-SI" dirty="0"/>
              <a:t>Institute, Nemčija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smtClean="0"/>
              <a:t>Centre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Biomedical</a:t>
            </a:r>
            <a:r>
              <a:rPr lang="sl-SI" dirty="0"/>
              <a:t> </a:t>
            </a:r>
            <a:r>
              <a:rPr lang="sl-SI" dirty="0" err="1" smtClean="0"/>
              <a:t>Ethics</a:t>
            </a:r>
            <a:r>
              <a:rPr lang="sl-SI" dirty="0" smtClean="0"/>
              <a:t>, Singapur</a:t>
            </a:r>
            <a:endParaRPr lang="sl-SI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/>
              <a:t>Hastings </a:t>
            </a:r>
            <a:r>
              <a:rPr lang="sl-SI" dirty="0" smtClean="0"/>
              <a:t>Center,ZDA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/>
              <a:t>Biometric</a:t>
            </a:r>
            <a:r>
              <a:rPr lang="sl-SI" dirty="0"/>
              <a:t> </a:t>
            </a:r>
            <a:r>
              <a:rPr lang="sl-SI" dirty="0" err="1" smtClean="0"/>
              <a:t>Group</a:t>
            </a:r>
            <a:r>
              <a:rPr lang="sl-SI" dirty="0" smtClean="0"/>
              <a:t>, ZDA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err="1" smtClean="0"/>
              <a:t>Optel</a:t>
            </a:r>
            <a:r>
              <a:rPr lang="sl-SI" dirty="0" smtClean="0"/>
              <a:t>, Poljska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err="1" smtClean="0"/>
              <a:t>Morpho</a:t>
            </a:r>
            <a:r>
              <a:rPr lang="sl-SI" dirty="0" smtClean="0"/>
              <a:t>, SAFRAN </a:t>
            </a:r>
            <a:r>
              <a:rPr lang="sl-SI" dirty="0" err="1" smtClean="0"/>
              <a:t>Group</a:t>
            </a:r>
            <a:r>
              <a:rPr lang="sl-SI" dirty="0" smtClean="0"/>
              <a:t>, Francija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smtClean="0"/>
              <a:t>Interpol, Francija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smtClean="0"/>
              <a:t>London MET, Anglija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477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95" y="723607"/>
            <a:ext cx="7699729" cy="77831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Dobre plati mednarodnih projektov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985520" y="1728461"/>
            <a:ext cx="73253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Obogatitev znanja z izmenjavo izkušenj </a:t>
            </a:r>
            <a:r>
              <a:rPr lang="sl-SI" sz="2000" dirty="0"/>
              <a:t>s</a:t>
            </a:r>
            <a:r>
              <a:rPr lang="sl-SI" sz="2000" dirty="0" smtClean="0"/>
              <a:t> širšo mednarodno razvojno in raziskovalno skupnostjo.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Sodelovanje pri izgradnji in posodabljanju skupnega evropskega socialnega in poslovnega modela ter evropskih vrednot.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Vzpostavitev trdnih strokovnih in poslovnih stikov, ki precej olajšano vstopanje v konzorcije novih mednarodnih projektov.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Pridobivanje sredstev za svoje razvojno in raziskovalno delo ter financiranje zaposlovanja mladih ambicioznih raziskovalnih kadrov.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78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96" y="723607"/>
            <a:ext cx="7359070" cy="778313"/>
          </a:xfrm>
        </p:spPr>
        <p:txBody>
          <a:bodyPr>
            <a:normAutofit/>
          </a:bodyPr>
          <a:lstStyle/>
          <a:p>
            <a:r>
              <a:rPr lang="sl-SI" dirty="0" smtClean="0"/>
              <a:t>Manj prijetne plati 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19" y="2172215"/>
            <a:ext cx="6854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Precej zapleteno celotno finančno vodenje projekta.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Posebej zapleteno </a:t>
            </a:r>
            <a:r>
              <a:rPr lang="sl-SI" sz="2000" dirty="0"/>
              <a:t>financiranje in vodenje stroškov dela</a:t>
            </a:r>
            <a:r>
              <a:rPr lang="sl-SI" sz="20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Težave s pridobivanje sredstev za sofinanciranje projektov.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Pogost</a:t>
            </a:r>
            <a:r>
              <a:rPr lang="en-US" sz="2000" dirty="0" smtClean="0"/>
              <a:t>a</a:t>
            </a:r>
            <a:r>
              <a:rPr lang="sl-SI" sz="2000" dirty="0" smtClean="0"/>
              <a:t> službena potovanja in odsotnost. 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808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95" y="723607"/>
            <a:ext cx="7699729" cy="778313"/>
          </a:xfrm>
        </p:spPr>
        <p:txBody>
          <a:bodyPr>
            <a:normAutofit/>
          </a:bodyPr>
          <a:lstStyle/>
          <a:p>
            <a:r>
              <a:rPr lang="sl-SI" dirty="0" smtClean="0"/>
              <a:t>Nasveti za vstop v konzorcije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19" y="1836039"/>
            <a:ext cx="68541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Pozorno spremljanje aktivnosti obstoječih projektov na svojem področju delovanja.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Udeležba manjših delavnic, konferenc in drugih odprtih dogodkov, ki jih organizirajo obstoječi konzorciji projektov.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Identifikacija in mreženje z izkušenimi koordinatorji mednarodnih projektov.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Natančno znanstveno in finančno vodenje projekta za vzdrževanje ugleda v konzorcijih projekta.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22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95" y="1775012"/>
            <a:ext cx="7699729" cy="2447365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Hvala za pozornost!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Vprašanja?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4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OSNOVNi</a:t>
            </a:r>
            <a:r>
              <a:rPr lang="sl-SI" dirty="0" smtClean="0"/>
              <a:t> PODATKI o projektu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476570"/>
              </p:ext>
            </p:extLst>
          </p:nvPr>
        </p:nvGraphicFramePr>
        <p:xfrm>
          <a:off x="1044282" y="1486382"/>
          <a:ext cx="6941477" cy="3596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2960"/>
                <a:gridCol w="3958517"/>
              </a:tblGrid>
              <a:tr h="429153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Naslov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Scalable Measures for Automated Recognition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SMART</a:t>
                      </a:r>
                      <a:endParaRPr lang="en-US" sz="1600" dirty="0"/>
                    </a:p>
                  </a:txBody>
                  <a:tcPr/>
                </a:tc>
              </a:tr>
              <a:tr h="252250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Shema financiranja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Skupni raziskovalni projekt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Trajanje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36 mesecev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Koordinator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Univerza na Malti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Vodja projekta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prof. dr. Joseph</a:t>
                      </a:r>
                      <a:r>
                        <a:rPr lang="sl-SI" sz="1600" baseline="0" dirty="0" smtClean="0"/>
                        <a:t> A. </a:t>
                      </a:r>
                      <a:r>
                        <a:rPr lang="sl-SI" sz="1600" baseline="0" dirty="0" err="1" smtClean="0"/>
                        <a:t>Cannataci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Spletna stran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www.smartsurveillance.eu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Kontaktna</a:t>
                      </a:r>
                      <a:r>
                        <a:rPr lang="sl-SI" sz="1600" b="1" baseline="0" dirty="0" smtClean="0"/>
                        <a:t> e-pošta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info@smartsurveillance.eu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Partnerji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19</a:t>
                      </a:r>
                      <a:r>
                        <a:rPr lang="sl-SI" sz="1600" baseline="0" dirty="0" smtClean="0"/>
                        <a:t> (14 EU držav in Avstralija)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Vrednost</a:t>
                      </a:r>
                      <a:r>
                        <a:rPr lang="sl-SI" sz="1600" b="1" baseline="0" dirty="0" smtClean="0"/>
                        <a:t> financiranja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€ 3,456,017</a:t>
                      </a:r>
                      <a:endParaRPr lang="en-US" sz="1600" dirty="0"/>
                    </a:p>
                  </a:txBody>
                  <a:tcPr/>
                </a:tc>
              </a:tr>
              <a:tr h="248457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Odgovorna</a:t>
                      </a:r>
                      <a:r>
                        <a:rPr lang="sl-SI" sz="1600" b="1" baseline="0" dirty="0" smtClean="0"/>
                        <a:t> oseba pri EK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Andrej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Greben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0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IzhodiščA PROJEKTA</a:t>
            </a: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985520" y="1788160"/>
            <a:ext cx="73253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/>
              <a:t>Samodejno razpoznavanje  posameznikov in/ali vnaprej določenih dejavnikov tveganja je osnova t.i. </a:t>
            </a:r>
            <a:r>
              <a:rPr lang="sl-SI" sz="2000" b="1" dirty="0"/>
              <a:t>pametnih nadzornih sistemov</a:t>
            </a:r>
            <a:r>
              <a:rPr lang="sl-SI" sz="2000" dirty="0"/>
              <a:t>. </a:t>
            </a:r>
            <a:endParaRPr lang="sl-SI" sz="20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Novi </a:t>
            </a:r>
            <a:r>
              <a:rPr lang="sl-SI" sz="2000" dirty="0"/>
              <a:t>predpisi EU </a:t>
            </a:r>
            <a:r>
              <a:rPr lang="sl-SI" sz="2000" dirty="0" smtClean="0"/>
              <a:t>izrecno </a:t>
            </a:r>
            <a:r>
              <a:rPr lang="sl-SI" sz="2000" dirty="0"/>
              <a:t>prepovedujejo avtomatsko sprejemanje odločitev v zvezi s posamezniki, razen če to ni urejeno z </a:t>
            </a:r>
            <a:r>
              <a:rPr lang="sl-SI" sz="2000" dirty="0" smtClean="0"/>
              <a:t>zakonodajo</a:t>
            </a:r>
            <a:r>
              <a:rPr lang="sl-SI" sz="2000" dirty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0320" y="3931920"/>
            <a:ext cx="69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(Sedmi člen </a:t>
            </a:r>
            <a:r>
              <a:rPr lang="sl-SI" sz="2000" dirty="0"/>
              <a:t>Okvirnega sklepa Sveta EU 2008/977/PNZ </a:t>
            </a:r>
            <a:r>
              <a:rPr lang="sl-SI" sz="2000" dirty="0" smtClean="0"/>
              <a:t>o </a:t>
            </a:r>
            <a:r>
              <a:rPr lang="sl-SI" sz="2000" dirty="0"/>
              <a:t>varstvu osebnih podatkov, ki se obdelujejo v okviru policijskega in pravosodnega sodelovanja v kazenskih </a:t>
            </a:r>
            <a:r>
              <a:rPr lang="sl-SI" sz="2000" dirty="0" smtClean="0"/>
              <a:t>zadevah)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448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794727"/>
            <a:ext cx="7843520" cy="778313"/>
          </a:xfrm>
        </p:spPr>
        <p:txBody>
          <a:bodyPr>
            <a:noAutofit/>
          </a:bodyPr>
          <a:lstStyle/>
          <a:p>
            <a:r>
              <a:rPr lang="sl-SI" sz="3100" smtClean="0"/>
              <a:t>OkvirnI sklep Sveta EU 2008/977/PNZ</a:t>
            </a:r>
            <a:endParaRPr lang="sl-SI" sz="3100"/>
          </a:p>
        </p:txBody>
      </p:sp>
      <p:sp>
        <p:nvSpPr>
          <p:cNvPr id="3" name="TextBox 2"/>
          <p:cNvSpPr txBox="1"/>
          <p:nvPr/>
        </p:nvSpPr>
        <p:spPr>
          <a:xfrm>
            <a:off x="985520" y="1788160"/>
            <a:ext cx="7325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000" i="1" dirty="0" smtClean="0"/>
              <a:t>Člen 7</a:t>
            </a:r>
            <a:endParaRPr lang="sl-SI" sz="2000" dirty="0" smtClean="0"/>
          </a:p>
          <a:p>
            <a:pPr algn="ctr">
              <a:spcAft>
                <a:spcPts val="1200"/>
              </a:spcAft>
            </a:pPr>
            <a:r>
              <a:rPr lang="sl-SI" sz="2000" b="1" i="1" dirty="0" smtClean="0"/>
              <a:t>Avtomatizirane posamezne odločitve</a:t>
            </a:r>
            <a:endParaRPr lang="sl-SI" sz="2000" dirty="0" smtClean="0"/>
          </a:p>
          <a:p>
            <a:pPr algn="just">
              <a:spcAft>
                <a:spcPts val="1200"/>
              </a:spcAft>
            </a:pPr>
            <a:r>
              <a:rPr lang="sl-SI" sz="2000" i="1" dirty="0" smtClean="0"/>
              <a:t>Odločitev, ki ima škodljive pravne učinke za posameznika, na katerega se osebni podatki nanašajo, ali ki nanj znatno vpliva in temelji </a:t>
            </a:r>
            <a:r>
              <a:rPr lang="sl-SI" sz="2000" b="1" i="1" dirty="0" smtClean="0"/>
              <a:t>zgolj na avtomatski obdelavi podatkov</a:t>
            </a:r>
            <a:r>
              <a:rPr lang="sl-SI" sz="2000" i="1" dirty="0" smtClean="0"/>
              <a:t> za namene ocene posameznih osebnih vidikov posameznika, na katerega se nanašajo osebni podatki, je </a:t>
            </a:r>
            <a:r>
              <a:rPr lang="sl-SI" sz="2000" b="1" i="1" dirty="0" smtClean="0"/>
              <a:t>dovoljena le, če tako določa zakon</a:t>
            </a:r>
            <a:r>
              <a:rPr lang="sl-SI" sz="2000" i="1" dirty="0" smtClean="0"/>
              <a:t>, ki opredeljuje ukrepe za varovanje legitimnih interesov posameznika, na katerega se osebni podatki nanašajo.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46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Odprta vprašanja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838960"/>
            <a:ext cx="732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/>
              <a:t>Kateri zakoni se uporabljajo v tem kontekstu? </a:t>
            </a:r>
            <a:endParaRPr lang="sl-SI" sz="20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Kateri </a:t>
            </a:r>
            <a:r>
              <a:rPr lang="sl-SI" sz="2000" dirty="0"/>
              <a:t>ukrepi so zamišljeni? </a:t>
            </a:r>
            <a:endParaRPr lang="sl-SI" sz="20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Kaj </a:t>
            </a:r>
            <a:r>
              <a:rPr lang="sl-SI" sz="2000" dirty="0"/>
              <a:t>naj zakon vsebuje? </a:t>
            </a:r>
            <a:endParaRPr lang="sl-SI" sz="20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Naj </a:t>
            </a:r>
            <a:r>
              <a:rPr lang="sl-SI" sz="2000" dirty="0"/>
              <a:t>bodo zakoni tehnološko nevtralni ali specifični za posamezne </a:t>
            </a:r>
            <a:r>
              <a:rPr lang="sl-SI" sz="2000" dirty="0" smtClean="0"/>
              <a:t>sektorje?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Ali </a:t>
            </a:r>
            <a:r>
              <a:rPr lang="sl-SI" sz="2000" dirty="0"/>
              <a:t>se jih lahko razširi na vse varnostne aplikacije pametnega nadzora, tudi tiste, ki niso zajete v omenjenem sklepu?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504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PROJEKTA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2072640"/>
            <a:ext cx="73253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Temeljit tehnološki pregled področja uporabe pametnih nadzornih tehnologij.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Temeljit pregled obstoječe pravne ureditve uporabe </a:t>
            </a:r>
            <a:r>
              <a:rPr lang="sl-SI" sz="2000" dirty="0"/>
              <a:t>pametnih nadzornih tehnologij</a:t>
            </a:r>
            <a:r>
              <a:rPr lang="sl-SI" sz="20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Priprava smernic in modelnega zakona, ki bo skladen z Okvirnim sklepom Sveta </a:t>
            </a:r>
            <a:r>
              <a:rPr lang="en-US" sz="2000" dirty="0" smtClean="0"/>
              <a:t>2008/977/</a:t>
            </a:r>
            <a:r>
              <a:rPr lang="sl-SI" sz="2000" dirty="0"/>
              <a:t>PNZ in </a:t>
            </a:r>
            <a:r>
              <a:rPr lang="sl-SI" sz="2000" dirty="0" smtClean="0"/>
              <a:t>Direktivo </a:t>
            </a:r>
            <a:r>
              <a:rPr lang="sl-SI" sz="2000" dirty="0"/>
              <a:t>št. 95/46/ES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54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Pametni nadzor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561653"/>
            <a:ext cx="732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Uporaba tehnologij za samodejno pridobivanje medsebojno povezanih varnostno-nadzornih senzorskih in drugih podatkov.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Samodejna obdelava, ovrednotenje in analiza zbranih podatkov.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Samodejno odločanje ali podpora odločanju varnostno-nadzornega osebja varnostnih služb in organov pregona.</a:t>
            </a:r>
          </a:p>
        </p:txBody>
      </p:sp>
      <p:pic>
        <p:nvPicPr>
          <p:cNvPr id="4" name="Picture 3" descr="C:\Home\Simon\Projects\Current\SMART\WP2\D2.1\Deliverable\Figures\ABCger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271" y="3500645"/>
            <a:ext cx="2285999" cy="155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1" y="3500645"/>
            <a:ext cx="2169458" cy="1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00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Delovni sklopi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745760"/>
            <a:ext cx="73253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Ugotavljanje stanja in trendov pri uporabi pametnih nadzornih tehnologij na štirih ključnih področjih uporabe.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Ugotavljanje odvisnosti in ranljivosti ICT infrastrukture v povezavi z uporabo pametnih nadzornih tehnologij.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Odkrivanje in raziskava pametnega nadzora v </a:t>
            </a:r>
            <a:r>
              <a:rPr lang="sl-SI" sz="2000" dirty="0" err="1" smtClean="0"/>
              <a:t>kiberprostoru</a:t>
            </a:r>
            <a:r>
              <a:rPr lang="sl-SI" sz="20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dirty="0" smtClean="0"/>
              <a:t>Študija značilnosti in ugotavljanje dobrih praks ter slabosti zakonodaje, ki ureja pametni nadzor in mednarodno izmenjavo podatkov. 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0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Delovni sklopi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85520" y="1644160"/>
            <a:ext cx="7325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smtClean="0"/>
              <a:t>Raziskava odnosa in prepričanj državljanov glede uporabe pametnih nadzornih tehnologij.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smtClean="0"/>
              <a:t>Vzpostavljanje kriterijev za dobro prakso glede na operativno učinkovitost, veljavna pravna načela in dojemanje državljanov.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smtClean="0"/>
              <a:t>Razvoj orodja za oblikovalce politike, policijo in varnostne službe za izvajanje in spodbujanje najboljše prakse, skupaj s pripravo: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smtClean="0"/>
              <a:t>smernic načrtovanja varnostno-nadzornih sistemov in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sl-SI" sz="2000" smtClean="0"/>
              <a:t>modelnega zakona, ki uravnotežuje vseevropske vrednote in skrbi glede zasebnosti in varnosti. 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8578797"/>
      </p:ext>
    </p:extLst>
  </p:cSld>
  <p:clrMapOvr>
    <a:masterClrMapping/>
  </p:clrMapOvr>
</p:sld>
</file>

<file path=ppt/theme/theme1.xml><?xml version="1.0" encoding="utf-8"?>
<a:theme xmlns:a="http://schemas.openxmlformats.org/drawingml/2006/main" name="smart_ppt_template">
  <a:themeElements>
    <a:clrScheme name="SMARTcolour 1">
      <a:dk1>
        <a:srgbClr val="323232"/>
      </a:dk1>
      <a:lt1>
        <a:srgbClr val="204A4D"/>
      </a:lt1>
      <a:dk2>
        <a:srgbClr val="204A4D"/>
      </a:dk2>
      <a:lt2>
        <a:srgbClr val="33333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smart_ppt_template</Template>
  <TotalTime>316</TotalTime>
  <Words>897</Words>
  <Application>Microsoft Macintosh PowerPoint</Application>
  <PresentationFormat>On-screen Show (4:3)</PresentationFormat>
  <Paragraphs>111</Paragraphs>
  <Slides>18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smart_ppt_template</vt:lpstr>
      <vt:lpstr>Predstavitev projekta SMART</vt:lpstr>
      <vt:lpstr>OSNOVNi PODATKI o projektu</vt:lpstr>
      <vt:lpstr>IzhodiščA PROJEKTA</vt:lpstr>
      <vt:lpstr>OkvirnI sklep Sveta EU 2008/977/PNZ</vt:lpstr>
      <vt:lpstr>Odprta vprašanja</vt:lpstr>
      <vt:lpstr>CILJI PROJEKTA</vt:lpstr>
      <vt:lpstr>Pametni nadzor</vt:lpstr>
      <vt:lpstr>Delovni sklopi</vt:lpstr>
      <vt:lpstr>Delovni sklopi</vt:lpstr>
      <vt:lpstr>Projektni konzorcij</vt:lpstr>
      <vt:lpstr>Projektni konzorcij</vt:lpstr>
      <vt:lpstr>Trenutne aktivnosti</vt:lpstr>
      <vt:lpstr>Nedavne MednarodnE izkušnje</vt:lpstr>
      <vt:lpstr>Vzpostavljanje stikov in mreženje</vt:lpstr>
      <vt:lpstr>Dobre plati mednarodnih projektov</vt:lpstr>
      <vt:lpstr>Manj prijetne plati </vt:lpstr>
      <vt:lpstr>Nasveti za vstop v konzorcije</vt:lpstr>
      <vt:lpstr>Hvala za pozornost!  Vprašanja?</vt:lpstr>
    </vt:vector>
  </TitlesOfParts>
  <Company>UNI-LJ, 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Dobrišek</dc:creator>
  <cp:lastModifiedBy>Maja Ferlinc</cp:lastModifiedBy>
  <cp:revision>69</cp:revision>
  <dcterms:created xsi:type="dcterms:W3CDTF">2012-07-03T16:32:33Z</dcterms:created>
  <dcterms:modified xsi:type="dcterms:W3CDTF">2012-07-03T16:32:57Z</dcterms:modified>
</cp:coreProperties>
</file>