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handoutMasterIdLst>
    <p:handoutMasterId r:id="rId42"/>
  </p:handoutMasterIdLst>
  <p:sldIdLst>
    <p:sldId id="1511" r:id="rId2"/>
    <p:sldId id="2843" r:id="rId3"/>
    <p:sldId id="1526" r:id="rId4"/>
    <p:sldId id="1546" r:id="rId5"/>
    <p:sldId id="1407" r:id="rId6"/>
    <p:sldId id="1564" r:id="rId7"/>
    <p:sldId id="2847" r:id="rId8"/>
    <p:sldId id="1567" r:id="rId9"/>
    <p:sldId id="2849" r:id="rId10"/>
    <p:sldId id="1556" r:id="rId11"/>
    <p:sldId id="1528" r:id="rId12"/>
    <p:sldId id="2858" r:id="rId13"/>
    <p:sldId id="2857" r:id="rId14"/>
    <p:sldId id="1457" r:id="rId15"/>
    <p:sldId id="342" r:id="rId16"/>
    <p:sldId id="258" r:id="rId17"/>
    <p:sldId id="1491" r:id="rId18"/>
    <p:sldId id="2823" r:id="rId19"/>
    <p:sldId id="1559" r:id="rId20"/>
    <p:sldId id="1252" r:id="rId21"/>
    <p:sldId id="1495" r:id="rId22"/>
    <p:sldId id="310" r:id="rId23"/>
    <p:sldId id="1427" r:id="rId24"/>
    <p:sldId id="1428" r:id="rId25"/>
    <p:sldId id="1177" r:id="rId26"/>
    <p:sldId id="1566" r:id="rId27"/>
    <p:sldId id="1517" r:id="rId28"/>
    <p:sldId id="1389" r:id="rId29"/>
    <p:sldId id="1573" r:id="rId30"/>
    <p:sldId id="1543" r:id="rId31"/>
    <p:sldId id="2836" r:id="rId32"/>
    <p:sldId id="2817" r:id="rId33"/>
    <p:sldId id="1435" r:id="rId34"/>
    <p:sldId id="2807" r:id="rId35"/>
    <p:sldId id="2859" r:id="rId36"/>
    <p:sldId id="2860" r:id="rId37"/>
    <p:sldId id="2861" r:id="rId38"/>
    <p:sldId id="2862" r:id="rId39"/>
    <p:sldId id="1168"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400"/>
    <a:srgbClr val="CC66FF"/>
    <a:srgbClr val="FFFFFF"/>
    <a:srgbClr val="FF66CC"/>
    <a:srgbClr val="DE28D1"/>
    <a:srgbClr val="3FBAC7"/>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2118" autoAdjust="0"/>
    <p:restoredTop sz="71092" autoAdjust="0"/>
  </p:normalViewPr>
  <p:slideViewPr>
    <p:cSldViewPr snapToGrid="0">
      <p:cViewPr varScale="1">
        <p:scale>
          <a:sx n="85" d="100"/>
          <a:sy n="85" d="100"/>
        </p:scale>
        <p:origin x="208" y="400"/>
      </p:cViewPr>
      <p:guideLst/>
    </p:cSldViewPr>
  </p:slideViewPr>
  <p:notesTextViewPr>
    <p:cViewPr>
      <p:scale>
        <a:sx n="1" d="1"/>
        <a:sy n="1" d="1"/>
      </p:scale>
      <p:origin x="0" y="0"/>
    </p:cViewPr>
  </p:notesTextViewPr>
  <p:notesViewPr>
    <p:cSldViewPr snapToGrid="0">
      <p:cViewPr varScale="1">
        <p:scale>
          <a:sx n="68" d="100"/>
          <a:sy n="68" d="100"/>
        </p:scale>
        <p:origin x="2656" y="22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3CDFF63-43B7-E845-B035-F904AE6631A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C59B673-51CA-044C-8BA1-65232309D8C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1CB5668-8D10-3742-857A-E3CD9C0B938F}" type="datetimeFigureOut">
              <a:rPr lang="en-US" smtClean="0"/>
              <a:t>9/22/19</a:t>
            </a:fld>
            <a:endParaRPr lang="en-US"/>
          </a:p>
        </p:txBody>
      </p:sp>
      <p:sp>
        <p:nvSpPr>
          <p:cNvPr id="4" name="Footer Placeholder 3">
            <a:extLst>
              <a:ext uri="{FF2B5EF4-FFF2-40B4-BE49-F238E27FC236}">
                <a16:creationId xmlns:a16="http://schemas.microsoft.com/office/drawing/2014/main" id="{8961BE6C-2815-E248-A914-D0B842F7D4E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E909FF4-D99E-B74C-89B3-CC827540647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56F9710-4032-AC42-9B69-9597F13A62A6}" type="slidenum">
              <a:rPr lang="en-US" smtClean="0"/>
              <a:t>‹#›</a:t>
            </a:fld>
            <a:endParaRPr lang="en-US"/>
          </a:p>
        </p:txBody>
      </p:sp>
    </p:spTree>
    <p:extLst>
      <p:ext uri="{BB962C8B-B14F-4D97-AF65-F5344CB8AC3E}">
        <p14:creationId xmlns:p14="http://schemas.microsoft.com/office/powerpoint/2010/main" val="17312601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598919-F5FC-4E1F-96A1-C06BB2AB4C04}" type="datetimeFigureOut">
              <a:rPr lang="en-GB" smtClean="0"/>
              <a:t>22/09/2019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891AD8-0546-41F2-AB6A-E0A0F1C8AA34}" type="slidenum">
              <a:rPr lang="en-GB" smtClean="0"/>
              <a:t>‹#›</a:t>
            </a:fld>
            <a:endParaRPr lang="en-GB"/>
          </a:p>
        </p:txBody>
      </p:sp>
    </p:spTree>
    <p:extLst>
      <p:ext uri="{BB962C8B-B14F-4D97-AF65-F5344CB8AC3E}">
        <p14:creationId xmlns:p14="http://schemas.microsoft.com/office/powerpoint/2010/main" val="303535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E56A003-D0DC-418D-B66A-79768570DC6B}" type="slidenum">
              <a:rPr lang="en-GB" smtClean="0"/>
              <a:t>3</a:t>
            </a:fld>
            <a:endParaRPr lang="en-GB"/>
          </a:p>
        </p:txBody>
      </p:sp>
    </p:spTree>
    <p:extLst>
      <p:ext uri="{BB962C8B-B14F-4D97-AF65-F5344CB8AC3E}">
        <p14:creationId xmlns:p14="http://schemas.microsoft.com/office/powerpoint/2010/main" val="714650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E56A003-D0DC-418D-B66A-79768570DC6B}" type="slidenum">
              <a:rPr lang="en-GB" smtClean="0"/>
              <a:pPr/>
              <a:t>28</a:t>
            </a:fld>
            <a:endParaRPr lang="en-GB"/>
          </a:p>
        </p:txBody>
      </p:sp>
    </p:spTree>
    <p:extLst>
      <p:ext uri="{BB962C8B-B14F-4D97-AF65-F5344CB8AC3E}">
        <p14:creationId xmlns:p14="http://schemas.microsoft.com/office/powerpoint/2010/main" val="3352961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E56A003-D0DC-418D-B66A-79768570DC6B}" type="slidenum">
              <a:rPr lang="en-GB" smtClean="0"/>
              <a:pPr/>
              <a:t>32</a:t>
            </a:fld>
            <a:endParaRPr lang="en-GB"/>
          </a:p>
        </p:txBody>
      </p:sp>
    </p:spTree>
    <p:extLst>
      <p:ext uri="{BB962C8B-B14F-4D97-AF65-F5344CB8AC3E}">
        <p14:creationId xmlns:p14="http://schemas.microsoft.com/office/powerpoint/2010/main" val="24606096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E56A003-D0DC-418D-B66A-79768570DC6B}" type="slidenum">
              <a:rPr lang="en-GB" smtClean="0"/>
              <a:pPr/>
              <a:t>34</a:t>
            </a:fld>
            <a:endParaRPr lang="en-GB"/>
          </a:p>
        </p:txBody>
      </p:sp>
    </p:spTree>
    <p:extLst>
      <p:ext uri="{BB962C8B-B14F-4D97-AF65-F5344CB8AC3E}">
        <p14:creationId xmlns:p14="http://schemas.microsoft.com/office/powerpoint/2010/main" val="1828205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E56A003-D0DC-418D-B66A-79768570DC6B}" type="slidenum">
              <a:rPr lang="en-GB" smtClean="0"/>
              <a:pPr/>
              <a:t>35</a:t>
            </a:fld>
            <a:endParaRPr lang="en-GB"/>
          </a:p>
        </p:txBody>
      </p:sp>
    </p:spTree>
    <p:extLst>
      <p:ext uri="{BB962C8B-B14F-4D97-AF65-F5344CB8AC3E}">
        <p14:creationId xmlns:p14="http://schemas.microsoft.com/office/powerpoint/2010/main" val="31373520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E56A003-D0DC-418D-B66A-79768570DC6B}" type="slidenum">
              <a:rPr lang="en-GB" smtClean="0"/>
              <a:pPr/>
              <a:t>36</a:t>
            </a:fld>
            <a:endParaRPr lang="en-GB"/>
          </a:p>
        </p:txBody>
      </p:sp>
    </p:spTree>
    <p:extLst>
      <p:ext uri="{BB962C8B-B14F-4D97-AF65-F5344CB8AC3E}">
        <p14:creationId xmlns:p14="http://schemas.microsoft.com/office/powerpoint/2010/main" val="3845882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56A003-D0DC-418D-B66A-79768570DC6B}" type="slidenum">
              <a:rPr lang="en-GB" smtClean="0"/>
              <a:t>39</a:t>
            </a:fld>
            <a:endParaRPr lang="en-GB"/>
          </a:p>
        </p:txBody>
      </p:sp>
    </p:spTree>
    <p:extLst>
      <p:ext uri="{BB962C8B-B14F-4D97-AF65-F5344CB8AC3E}">
        <p14:creationId xmlns:p14="http://schemas.microsoft.com/office/powerpoint/2010/main" val="2856902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E56A003-D0DC-418D-B66A-79768570DC6B}" type="slidenum">
              <a:rPr lang="en-GB" smtClean="0"/>
              <a:t>4</a:t>
            </a:fld>
            <a:endParaRPr lang="en-GB"/>
          </a:p>
        </p:txBody>
      </p:sp>
    </p:spTree>
    <p:extLst>
      <p:ext uri="{BB962C8B-B14F-4D97-AF65-F5344CB8AC3E}">
        <p14:creationId xmlns:p14="http://schemas.microsoft.com/office/powerpoint/2010/main" val="859068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1992" y="4533447"/>
            <a:ext cx="5785924" cy="5006448"/>
          </a:xfrm>
        </p:spPr>
        <p:txBody>
          <a:bodyPr/>
          <a:lstStyle/>
          <a:p>
            <a:pPr lvl="0"/>
            <a:r>
              <a:rPr lang="en-GB"/>
              <a:t>We therefore need a new model of change that will allow us to live well within planetary boundaries. This is what the green economy should be. It aims not only at efficiency, but also at ecosystem resilience and at human well-being.  </a:t>
            </a:r>
          </a:p>
          <a:p>
            <a:pPr lvl="0"/>
            <a:endParaRPr lang="en-GB"/>
          </a:p>
          <a:p>
            <a:r>
              <a:rPr lang="en-GB" altLang="en-US">
                <a:ea typeface="ＭＳ Ｐゴシック" pitchFamily="34" charset="-128"/>
              </a:rPr>
              <a:t>We need instead to completely rethink our systems and the business models that support them, and a transition to new systems that fulfil societal needs but do so in an </a:t>
            </a:r>
            <a:r>
              <a:rPr lang="en-GB" altLang="en-US" i="1">
                <a:ea typeface="ＭＳ Ｐゴシック" pitchFamily="34" charset="-128"/>
              </a:rPr>
              <a:t>essentially</a:t>
            </a:r>
            <a:r>
              <a:rPr lang="en-GB" altLang="en-US">
                <a:ea typeface="ＭＳ Ｐゴシック" pitchFamily="34" charset="-128"/>
              </a:rPr>
              <a:t> </a:t>
            </a:r>
            <a:r>
              <a:rPr lang="en-GB" altLang="en-US" i="1">
                <a:ea typeface="ＭＳ Ｐゴシック" pitchFamily="34" charset="-128"/>
              </a:rPr>
              <a:t>sustainable</a:t>
            </a:r>
            <a:r>
              <a:rPr lang="en-GB" altLang="en-US">
                <a:ea typeface="ＭＳ Ｐゴシック" pitchFamily="34" charset="-128"/>
              </a:rPr>
              <a:t> way. </a:t>
            </a:r>
          </a:p>
          <a:p>
            <a:endParaRPr lang="en-GB" altLang="en-US">
              <a:ea typeface="ＭＳ Ｐゴシック" pitchFamily="34" charset="-128"/>
            </a:endParaRPr>
          </a:p>
          <a:p>
            <a:r>
              <a:rPr lang="en-GB" altLang="en-US">
                <a:ea typeface="ＭＳ Ｐゴシック" pitchFamily="34" charset="-128"/>
              </a:rPr>
              <a:t>The circular economy is a fundamental part of this transition, and it is a crucial element of the 2050 vision in the 7</a:t>
            </a:r>
            <a:r>
              <a:rPr lang="en-GB" altLang="en-US" baseline="30000">
                <a:ea typeface="ＭＳ Ｐゴシック" pitchFamily="34" charset="-128"/>
              </a:rPr>
              <a:t>th</a:t>
            </a:r>
            <a:r>
              <a:rPr lang="en-GB" altLang="en-US">
                <a:ea typeface="ＭＳ Ｐゴシック" pitchFamily="34" charset="-128"/>
              </a:rPr>
              <a:t> EAP. The upcoming communication of the European Commission on circular economy will propose some important steps towards this transition.</a:t>
            </a:r>
          </a:p>
          <a:p>
            <a:endParaRPr lang="en-GB" altLang="en-US">
              <a:ea typeface="ＭＳ Ｐゴシック" pitchFamily="34" charset="-128"/>
            </a:endParaRPr>
          </a:p>
          <a:p>
            <a:r>
              <a:rPr lang="en-GB" altLang="en-US">
                <a:ea typeface="ＭＳ Ｐゴシック" pitchFamily="34" charset="-128"/>
              </a:rPr>
              <a:t>Transitions in our socio-technical systems will not occur all at once. Historically, changes in these systems and the business models that support them did not occur in a big bang. Instead, socio-technical systems often emerged via small ‘niche’ innovations in business and other places. Niche innovations happen all the time, but only a few of these niche innovations are successful enough to be up-scaled and distributed more widely. </a:t>
            </a:r>
            <a:endParaRPr lang="en-GB" altLang="en-US" sz="1000">
              <a:ea typeface="ＭＳ Ｐゴシック" pitchFamily="34" charset="-128"/>
            </a:endParaRPr>
          </a:p>
          <a:p>
            <a:pPr lvl="0"/>
            <a:endParaRPr lang="en-GB"/>
          </a:p>
        </p:txBody>
      </p:sp>
      <p:sp>
        <p:nvSpPr>
          <p:cNvPr id="4" name="Slide Number Placeholder 3"/>
          <p:cNvSpPr>
            <a:spLocks noGrp="1"/>
          </p:cNvSpPr>
          <p:nvPr>
            <p:ph type="sldNum" sz="quarter" idx="10"/>
          </p:nvPr>
        </p:nvSpPr>
        <p:spPr/>
        <p:txBody>
          <a:bodyPr/>
          <a:lstStyle/>
          <a:p>
            <a:fld id="{1AA812F5-4E9D-4A9C-BED5-E1C681DB6CAF}" type="slidenum">
              <a:rPr lang="en-GB" smtClean="0"/>
              <a:pPr/>
              <a:t>9</a:t>
            </a:fld>
            <a:endParaRPr lang="en-GB"/>
          </a:p>
        </p:txBody>
      </p:sp>
    </p:spTree>
    <p:extLst>
      <p:ext uri="{BB962C8B-B14F-4D97-AF65-F5344CB8AC3E}">
        <p14:creationId xmlns:p14="http://schemas.microsoft.com/office/powerpoint/2010/main" val="3158545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[PLACEHOLDER – TITLE SLIDE TO BE INCLUDED]</a:t>
            </a:r>
          </a:p>
          <a:p>
            <a:pPr marL="0" lvl="0" indent="0">
              <a:spcBef>
                <a:spcPts val="0"/>
              </a:spcBef>
              <a:spcAft>
                <a:spcPts val="0"/>
              </a:spcAft>
              <a:buNone/>
            </a:pPr>
            <a:endParaRPr/>
          </a:p>
        </p:txBody>
      </p:sp>
      <p:sp>
        <p:nvSpPr>
          <p:cNvPr id="165" name="Shape 1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163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6A003-D0DC-418D-B66A-79768570DC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2809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a:t>Common perception: The economy is growing but technology is advancing and we are becoming more efficient</a:t>
            </a:r>
          </a:p>
          <a:p>
            <a:pPr marL="0" indent="0">
              <a:buFont typeface="Arial" panose="020B0604020202020204" pitchFamily="34" charset="0"/>
              <a:buNone/>
            </a:pPr>
            <a:r>
              <a:rPr lang="en-GB"/>
              <a:t>The truth: Some (high-income) countries are becoming much more efficient but global productivity has not improved in almost 20 years</a:t>
            </a:r>
          </a:p>
          <a:p>
            <a:pPr marL="0" indent="0">
              <a:buFont typeface="Arial" panose="020B0604020202020204" pitchFamily="34" charset="0"/>
              <a:buNone/>
            </a:pPr>
            <a:r>
              <a:rPr lang="en-GB"/>
              <a:t>-&gt; Technological progress in some countries does not automatically (fast enough) trickle down to other countries</a:t>
            </a:r>
          </a:p>
          <a:p>
            <a:pPr marL="0" indent="0">
              <a:buFont typeface="Arial" panose="020B0604020202020204" pitchFamily="34" charset="0"/>
              <a:buNone/>
            </a:pPr>
            <a:r>
              <a:rPr lang="en-GB"/>
              <a:t>-&gt; Efficiency gains in some countries are not actually due to technological progress but due to outsourcing of production of final items</a:t>
            </a:r>
          </a:p>
          <a:p>
            <a:pPr marL="0" indent="0">
              <a:buFont typeface="Arial" panose="020B0604020202020204" pitchFamily="34" charset="0"/>
              <a:buNone/>
            </a:pPr>
            <a:r>
              <a:rPr lang="en-GB"/>
              <a:t>-&gt; Larger shares of production have been moved to less efficient countries</a:t>
            </a:r>
          </a:p>
          <a:p>
            <a:pPr marL="0" indent="0">
              <a:buFont typeface="Arial" panose="020B0604020202020204" pitchFamily="34" charset="0"/>
              <a:buNone/>
            </a:pPr>
            <a:r>
              <a:rPr lang="en-GB"/>
              <a:t>-&gt; Global production and consumption chains do not have a systematic productivity focus  - let alone effective strategies - yet</a:t>
            </a:r>
          </a:p>
        </p:txBody>
      </p:sp>
      <p:sp>
        <p:nvSpPr>
          <p:cNvPr id="4" name="Slide Number Placeholder 3"/>
          <p:cNvSpPr>
            <a:spLocks noGrp="1"/>
          </p:cNvSpPr>
          <p:nvPr>
            <p:ph type="sldNum" sz="quarter" idx="10"/>
          </p:nvPr>
        </p:nvSpPr>
        <p:spPr/>
        <p:txBody>
          <a:bodyPr/>
          <a:lstStyle/>
          <a:p>
            <a:fld id="{66FC495B-05B4-447D-9931-C7209BC4B6D4}" type="slidenum">
              <a:rPr lang="en-GB" smtClean="0"/>
              <a:t>14</a:t>
            </a:fld>
            <a:endParaRPr lang="en-GB"/>
          </a:p>
        </p:txBody>
      </p:sp>
    </p:spTree>
    <p:extLst>
      <p:ext uri="{BB962C8B-B14F-4D97-AF65-F5344CB8AC3E}">
        <p14:creationId xmlns:p14="http://schemas.microsoft.com/office/powerpoint/2010/main" val="1845149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extraction and processing of materials, fuels and food make up about half of total global</a:t>
            </a:r>
            <a:br>
              <a:rPr lang="en-US"/>
            </a:br>
            <a:r>
              <a:rPr lang="en-US"/>
              <a:t>greenhouse gas emissions (not including climate impacts related to land use) and more than 90</a:t>
            </a:r>
            <a:br>
              <a:rPr lang="en-US"/>
            </a:br>
            <a:r>
              <a:rPr lang="en-US"/>
              <a:t>per cent of biodiversity loss and water stress.</a:t>
            </a:r>
          </a:p>
          <a:p>
            <a:br>
              <a:rPr lang="en-US"/>
            </a:br>
            <a:r>
              <a:rPr lang="en-US"/>
              <a:t>An estimated 11 per cent of global species were lost by 2010 due to global land use.</a:t>
            </a:r>
          </a:p>
          <a:p>
            <a:endParaRPr lang="en-US"/>
          </a:p>
          <a:p>
            <a:r>
              <a:rPr lang="en-CA" sz="1200" b="1" kern="1200">
                <a:solidFill>
                  <a:schemeClr val="tx1"/>
                </a:solidFill>
                <a:effectLst/>
                <a:latin typeface="+mn-lt"/>
                <a:ea typeface="+mn-ea"/>
                <a:cs typeface="+mn-cs"/>
              </a:rPr>
              <a:t>Water stress</a:t>
            </a:r>
            <a:r>
              <a:rPr lang="en-CA" sz="1200" kern="1200">
                <a:solidFill>
                  <a:schemeClr val="tx1"/>
                </a:solidFill>
                <a:effectLst/>
                <a:latin typeface="+mn-lt"/>
                <a:ea typeface="+mn-ea"/>
                <a:cs typeface="+mn-cs"/>
              </a:rPr>
              <a:t>: </a:t>
            </a:r>
            <a:endParaRPr lang="en-US" sz="1400" kern="1200">
              <a:solidFill>
                <a:schemeClr val="tx1"/>
              </a:solidFill>
              <a:effectLst/>
              <a:latin typeface="+mn-lt"/>
              <a:ea typeface="+mn-ea"/>
              <a:cs typeface="+mn-cs"/>
            </a:endParaRPr>
          </a:p>
          <a:p>
            <a:pPr lvl="1"/>
            <a:r>
              <a:rPr lang="en-CA" sz="1200" kern="1200">
                <a:solidFill>
                  <a:schemeClr val="tx1"/>
                </a:solidFill>
                <a:effectLst/>
                <a:latin typeface="+mn-lt"/>
                <a:ea typeface="+mn-ea"/>
                <a:cs typeface="+mn-cs"/>
              </a:rPr>
              <a:t>Biomass: 85%</a:t>
            </a:r>
            <a:endParaRPr lang="en-US" sz="1400" kern="1200">
              <a:solidFill>
                <a:schemeClr val="tx1"/>
              </a:solidFill>
              <a:effectLst/>
              <a:latin typeface="+mn-lt"/>
              <a:ea typeface="+mn-ea"/>
              <a:cs typeface="+mn-cs"/>
            </a:endParaRPr>
          </a:p>
          <a:p>
            <a:endParaRPr lang="en-US" sz="1400" kern="1200">
              <a:solidFill>
                <a:schemeClr val="tx1"/>
              </a:solidFill>
              <a:effectLst/>
              <a:latin typeface="+mn-lt"/>
              <a:ea typeface="+mn-ea"/>
              <a:cs typeface="+mn-cs"/>
            </a:endParaRPr>
          </a:p>
          <a:p>
            <a:r>
              <a:rPr lang="en-CA" sz="1200" b="1" kern="1200">
                <a:solidFill>
                  <a:schemeClr val="tx1"/>
                </a:solidFill>
                <a:effectLst/>
                <a:latin typeface="+mn-lt"/>
                <a:ea typeface="+mn-ea"/>
                <a:cs typeface="+mn-cs"/>
              </a:rPr>
              <a:t>Land use related biodiversity loss</a:t>
            </a:r>
            <a:r>
              <a:rPr lang="en-CA" sz="1200" kern="1200">
                <a:solidFill>
                  <a:schemeClr val="tx1"/>
                </a:solidFill>
                <a:effectLst/>
                <a:latin typeface="+mn-lt"/>
                <a:ea typeface="+mn-ea"/>
                <a:cs typeface="+mn-cs"/>
              </a:rPr>
              <a:t>: </a:t>
            </a:r>
            <a:endParaRPr lang="en-US" sz="1400" kern="1200">
              <a:solidFill>
                <a:schemeClr val="tx1"/>
              </a:solidFill>
              <a:effectLst/>
              <a:latin typeface="+mn-lt"/>
              <a:ea typeface="+mn-ea"/>
              <a:cs typeface="+mn-cs"/>
            </a:endParaRPr>
          </a:p>
          <a:p>
            <a:pPr lvl="1"/>
            <a:r>
              <a:rPr lang="en-CA" sz="1200" kern="1200">
                <a:solidFill>
                  <a:schemeClr val="tx1"/>
                </a:solidFill>
                <a:effectLst/>
                <a:latin typeface="+mn-lt"/>
                <a:ea typeface="+mn-ea"/>
                <a:cs typeface="+mn-cs"/>
              </a:rPr>
              <a:t>Biomass: 80%</a:t>
            </a:r>
            <a:endParaRPr lang="en-US" sz="14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C891AD8-0546-41F2-AB6A-E0A0F1C8AA34}" type="slidenum">
              <a:rPr lang="en-GB" smtClean="0"/>
              <a:t>15</a:t>
            </a:fld>
            <a:endParaRPr lang="en-GB"/>
          </a:p>
        </p:txBody>
      </p:sp>
    </p:spTree>
    <p:extLst>
      <p:ext uri="{BB962C8B-B14F-4D97-AF65-F5344CB8AC3E}">
        <p14:creationId xmlns:p14="http://schemas.microsoft.com/office/powerpoint/2010/main" val="3446592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[Resource Efficiency Policies] + [Climate mitigation and removal policies] + [Landscape and biodiversity</a:t>
            </a:r>
            <a:br>
              <a:rPr lang="en-US"/>
            </a:br>
            <a:r>
              <a:rPr lang="en-US"/>
              <a:t>protection] + [Healthy diets and reduced food waste] = </a:t>
            </a:r>
            <a:r>
              <a:rPr lang="en-US" i="1"/>
              <a:t>Towards Sustainability</a:t>
            </a:r>
          </a:p>
          <a:p>
            <a:br>
              <a:rPr lang="en-US" i="1"/>
            </a:br>
            <a:r>
              <a:rPr lang="en-US"/>
              <a:t>1. </a:t>
            </a:r>
            <a:r>
              <a:rPr lang="en-US" b="1"/>
              <a:t>Resource efficiency policies </a:t>
            </a:r>
            <a:r>
              <a:rPr lang="en-US"/>
              <a:t>can lead to the reduction in resources needed per unit of output and</a:t>
            </a:r>
            <a:br>
              <a:rPr lang="en-US"/>
            </a:br>
            <a:r>
              <a:rPr lang="en-US"/>
              <a:t>to an overall reduction in supply costs. Other policy measures target changes to regulations,</a:t>
            </a:r>
            <a:br>
              <a:rPr lang="en-US"/>
            </a:br>
            <a:r>
              <a:rPr lang="en-US"/>
              <a:t>technical standards and procurement policies.</a:t>
            </a:r>
          </a:p>
          <a:p>
            <a:br>
              <a:rPr lang="en-US"/>
            </a:br>
            <a:r>
              <a:rPr lang="en-US"/>
              <a:t>2. </a:t>
            </a:r>
            <a:r>
              <a:rPr lang="en-US" b="1"/>
              <a:t>Climate mitigation policies </a:t>
            </a:r>
            <a:r>
              <a:rPr lang="en-US"/>
              <a:t>include a carbon levy and financial support for two carbon dioxide</a:t>
            </a:r>
            <a:br>
              <a:rPr lang="en-US"/>
            </a:br>
            <a:r>
              <a:rPr lang="en-US"/>
              <a:t>removal technologies – bioelectricity with carbon capture and storage and direct air capture of</a:t>
            </a:r>
            <a:br>
              <a:rPr lang="en-US"/>
            </a:br>
            <a:r>
              <a:rPr lang="en-US"/>
              <a:t>carbon dioxide.</a:t>
            </a:r>
          </a:p>
          <a:p>
            <a:br>
              <a:rPr lang="en-US"/>
            </a:br>
            <a:r>
              <a:rPr lang="en-US"/>
              <a:t>3. </a:t>
            </a:r>
            <a:r>
              <a:rPr lang="en-US" b="1"/>
              <a:t>Landscape and life-on-land policies</a:t>
            </a:r>
            <a:r>
              <a:rPr lang="en-US"/>
              <a:t> protect biodiversity by ensuring that climate mitigation and</a:t>
            </a:r>
            <a:br>
              <a:rPr lang="en-US"/>
            </a:br>
            <a:r>
              <a:rPr lang="en-US"/>
              <a:t>energy policies are consistent with land and food system goals.</a:t>
            </a:r>
          </a:p>
          <a:p>
            <a:br>
              <a:rPr lang="en-US"/>
            </a:br>
            <a:r>
              <a:rPr lang="en-US"/>
              <a:t>4. </a:t>
            </a:r>
            <a:r>
              <a:rPr lang="en-US" b="1"/>
              <a:t>Shifts in societal </a:t>
            </a:r>
            <a:r>
              <a:rPr lang="en-US" b="1" err="1"/>
              <a:t>behaviour</a:t>
            </a:r>
            <a:r>
              <a:rPr lang="en-US"/>
              <a:t> assumes the adoption of healthier diets and the reduction of food</a:t>
            </a:r>
            <a:br>
              <a:rPr lang="en-US"/>
            </a:br>
            <a:r>
              <a:rPr lang="en-US"/>
              <a:t>waste throughout the food supply chain. The healthier diets are consistent with international</a:t>
            </a:r>
            <a:br>
              <a:rPr lang="en-US"/>
            </a:br>
            <a:r>
              <a:rPr lang="en-US"/>
              <a:t>dietary guidelines, and feature a 50 per cent reduction in meat consumption – replacing animal</a:t>
            </a:r>
            <a:br>
              <a:rPr lang="en-US"/>
            </a:br>
            <a:r>
              <a:rPr lang="en-US"/>
              <a:t>protein with plant protein – except in regions where diets are already low in meat.</a:t>
            </a:r>
          </a:p>
          <a:p>
            <a:endParaRPr lang="en-US"/>
          </a:p>
        </p:txBody>
      </p:sp>
      <p:sp>
        <p:nvSpPr>
          <p:cNvPr id="4" name="Slide Number Placeholder 3"/>
          <p:cNvSpPr>
            <a:spLocks noGrp="1"/>
          </p:cNvSpPr>
          <p:nvPr>
            <p:ph type="sldNum" sz="quarter" idx="5"/>
          </p:nvPr>
        </p:nvSpPr>
        <p:spPr/>
        <p:txBody>
          <a:bodyPr/>
          <a:lstStyle/>
          <a:p>
            <a:fld id="{7C891AD8-0546-41F2-AB6A-E0A0F1C8AA34}" type="slidenum">
              <a:rPr lang="en-GB" smtClean="0"/>
              <a:t>17</a:t>
            </a:fld>
            <a:endParaRPr lang="en-GB"/>
          </a:p>
        </p:txBody>
      </p:sp>
    </p:spTree>
    <p:extLst>
      <p:ext uri="{BB962C8B-B14F-4D97-AF65-F5344CB8AC3E}">
        <p14:creationId xmlns:p14="http://schemas.microsoft.com/office/powerpoint/2010/main" val="1545035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xfrm>
            <a:off x="9509261" y="6151135"/>
            <a:ext cx="127899" cy="126310"/>
          </a:xfrm>
          <a:ln/>
        </p:spPr>
        <p:txBody>
          <a:bodyPr/>
          <a:lstStyle/>
          <a:p>
            <a:fld id="{4B01DC2E-F68C-441B-A599-4DBBC13B2956}" type="slidenum">
              <a:rPr lang="en-US">
                <a:solidFill>
                  <a:prstClr val="black"/>
                </a:solidFill>
              </a:rPr>
              <a:pPr/>
              <a:t>20</a:t>
            </a:fld>
            <a:endParaRPr lang="en-US">
              <a:solidFill>
                <a:prstClr val="black"/>
              </a:solidFill>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xfrm>
            <a:off x="837809" y="3441977"/>
            <a:ext cx="8816393" cy="168413"/>
          </a:xfrm>
        </p:spPr>
        <p:txBody>
          <a:bodyPr/>
          <a:lstStyle/>
          <a:p>
            <a:pPr lvl="0"/>
            <a:r>
              <a:rPr lang="en-GB">
                <a:latin typeface="Arial" charset="0"/>
              </a:rPr>
              <a:t>Aim to decouple growth and dev from consumption of finite resources</a:t>
            </a:r>
          </a:p>
          <a:p>
            <a:pPr lvl="0"/>
            <a:r>
              <a:rPr lang="en-GB">
                <a:latin typeface="Arial" charset="0"/>
              </a:rPr>
              <a:t>Maximisation of asset utilisation (presupposes design + reverse logistics)</a:t>
            </a:r>
          </a:p>
          <a:p>
            <a:pPr lvl="0"/>
            <a:r>
              <a:rPr lang="en-GB">
                <a:latin typeface="Arial" charset="0"/>
              </a:rPr>
              <a:t>On the left side, notion of regeneration means that nutrient loops need to be addressed (currently fragmentation).</a:t>
            </a:r>
          </a:p>
          <a:p>
            <a:endParaRPr lang="en-US"/>
          </a:p>
        </p:txBody>
      </p:sp>
    </p:spTree>
    <p:extLst>
      <p:ext uri="{BB962C8B-B14F-4D97-AF65-F5344CB8AC3E}">
        <p14:creationId xmlns:p14="http://schemas.microsoft.com/office/powerpoint/2010/main" val="2074858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1.emf"/><Relationship Id="rId5" Type="http://schemas.openxmlformats.org/officeDocument/2006/relationships/oleObject" Target="../embeddings/oleObject1.bin"/><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lvl1pPr algn="l">
              <a:defRPr>
                <a:latin typeface="Roboto Regular"/>
                <a:cs typeface="Roboto Regular"/>
              </a:defRPr>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l">
              <a:buNone/>
              <a:defRPr>
                <a:solidFill>
                  <a:schemeClr val="tx1">
                    <a:tint val="75000"/>
                  </a:schemeClr>
                </a:solidFill>
                <a:latin typeface="Roboto Regular"/>
                <a:cs typeface="Roboto Regular"/>
              </a:defRPr>
            </a:lvl1pPr>
            <a:lvl2pPr marL="457136" indent="0" algn="ctr">
              <a:buNone/>
              <a:defRPr>
                <a:solidFill>
                  <a:schemeClr val="tx1">
                    <a:tint val="75000"/>
                  </a:schemeClr>
                </a:solidFill>
              </a:defRPr>
            </a:lvl2pPr>
            <a:lvl3pPr marL="914272" indent="0" algn="ctr">
              <a:buNone/>
              <a:defRPr>
                <a:solidFill>
                  <a:schemeClr val="tx1">
                    <a:tint val="75000"/>
                  </a:schemeClr>
                </a:solidFill>
              </a:defRPr>
            </a:lvl3pPr>
            <a:lvl4pPr marL="1371408" indent="0" algn="ctr">
              <a:buNone/>
              <a:defRPr>
                <a:solidFill>
                  <a:schemeClr val="tx1">
                    <a:tint val="75000"/>
                  </a:schemeClr>
                </a:solidFill>
              </a:defRPr>
            </a:lvl4pPr>
            <a:lvl5pPr marL="1828543" indent="0" algn="ctr">
              <a:buNone/>
              <a:defRPr>
                <a:solidFill>
                  <a:schemeClr val="tx1">
                    <a:tint val="75000"/>
                  </a:schemeClr>
                </a:solidFill>
              </a:defRPr>
            </a:lvl5pPr>
            <a:lvl6pPr marL="2285679" indent="0" algn="ctr">
              <a:buNone/>
              <a:defRPr>
                <a:solidFill>
                  <a:schemeClr val="tx1">
                    <a:tint val="75000"/>
                  </a:schemeClr>
                </a:solidFill>
              </a:defRPr>
            </a:lvl6pPr>
            <a:lvl7pPr marL="2742815" indent="0" algn="ctr">
              <a:buNone/>
              <a:defRPr>
                <a:solidFill>
                  <a:schemeClr val="tx1">
                    <a:tint val="75000"/>
                  </a:schemeClr>
                </a:solidFill>
              </a:defRPr>
            </a:lvl7pPr>
            <a:lvl8pPr marL="3199951" indent="0" algn="ctr">
              <a:buNone/>
              <a:defRPr>
                <a:solidFill>
                  <a:schemeClr val="tx1">
                    <a:tint val="75000"/>
                  </a:schemeClr>
                </a:solidFill>
              </a:defRPr>
            </a:lvl8pPr>
            <a:lvl9pPr marL="365708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lgn="l">
              <a:defRPr>
                <a:latin typeface="Roboto Regular"/>
                <a:cs typeface="Roboto Regular"/>
              </a:defRPr>
            </a:lvl1pPr>
          </a:lstStyle>
          <a:p>
            <a:fld id="{970ECD59-A37A-C84B-9DFA-8E427AD378B0}" type="datetimeFigureOut">
              <a:rPr lang="en-US" smtClean="0">
                <a:solidFill>
                  <a:prstClr val="black">
                    <a:tint val="75000"/>
                  </a:prstClr>
                </a:solidFill>
              </a:rPr>
              <a:pPr/>
              <a:t>9/22/19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lgn="l">
              <a:defRPr>
                <a:latin typeface="Roboto Regular"/>
                <a:cs typeface="Roboto Regular"/>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lgn="l">
              <a:defRPr>
                <a:latin typeface="Roboto Regular"/>
                <a:cs typeface="Roboto Regular"/>
              </a:defRPr>
            </a:lvl1pPr>
          </a:lstStyle>
          <a:p>
            <a:fld id="{80E39091-E0D1-CF46-954B-4EBC67CDBE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3267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797" y="794"/>
          <a:ext cx="793" cy="794"/>
        </p:xfrm>
        <a:graphic>
          <a:graphicData uri="http://schemas.openxmlformats.org/presentationml/2006/ole">
            <mc:AlternateContent xmlns:mc="http://schemas.openxmlformats.org/markup-compatibility/2006">
              <mc:Choice xmlns:v="urn:schemas-microsoft-com:vml" Requires="v">
                <p:oleObj spid="_x0000_s1385" name="think-cell Slide" r:id="rId5" imgW="6985" imgH="6985" progId="TCLayout.ActiveDocument.1">
                  <p:embed/>
                </p:oleObj>
              </mc:Choice>
              <mc:Fallback>
                <p:oleObj name="think-cell Slide" r:id="rId5" imgW="6985" imgH="6985" progId="TCLayout.ActiveDocument.1">
                  <p:embed/>
                  <p:pic>
                    <p:nvPicPr>
                      <p:cNvPr id="0" name=""/>
                      <p:cNvPicPr/>
                      <p:nvPr/>
                    </p:nvPicPr>
                    <p:blipFill>
                      <a:blip r:embed="rId6"/>
                      <a:stretch>
                        <a:fillRect/>
                      </a:stretch>
                    </p:blipFill>
                    <p:spPr>
                      <a:xfrm>
                        <a:off x="797" y="794"/>
                        <a:ext cx="793" cy="794"/>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211667" cy="158750"/>
          </a:xfrm>
          <a:prstGeom prst="rect">
            <a:avLst/>
          </a:prstGeom>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ctr" defTabSz="457136">
              <a:spcBef>
                <a:spcPct val="0"/>
              </a:spcBef>
              <a:spcAft>
                <a:spcPct val="0"/>
              </a:spcAft>
            </a:pPr>
            <a:endParaRPr lang="en-US" sz="1350">
              <a:solidFill>
                <a:prstClr val="white"/>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2" name="Title 1"/>
          <p:cNvSpPr>
            <a:spLocks noGrp="1"/>
          </p:cNvSpPr>
          <p:nvPr>
            <p:ph type="title"/>
          </p:nvPr>
        </p:nvSpPr>
        <p:spPr>
          <a:xfrm>
            <a:off x="146757" y="188640"/>
            <a:ext cx="11895833" cy="288032"/>
          </a:xfrm>
        </p:spPr>
        <p:txBody>
          <a:bodyPr/>
          <a:lstStyle>
            <a:lvl1pPr>
              <a:defRPr sz="135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4" name="Footer Placeholder 4"/>
          <p:cNvSpPr>
            <a:spLocks noGrp="1"/>
          </p:cNvSpPr>
          <p:nvPr>
            <p:ph type="ftr" sz="quarter" idx="3"/>
          </p:nvPr>
        </p:nvSpPr>
        <p:spPr>
          <a:xfrm>
            <a:off x="1046749" y="6661012"/>
            <a:ext cx="9420727" cy="115416"/>
          </a:xfrm>
          <a:prstGeom prst="rect">
            <a:avLst/>
          </a:prstGeom>
        </p:spPr>
        <p:txBody>
          <a:bodyPr vert="horz" wrap="square" lIns="0" tIns="0" rIns="0" bIns="0" rtlCol="0" anchor="b" anchorCtr="0">
            <a:spAutoFit/>
          </a:bodyPr>
          <a:lstStyle>
            <a:lvl1pPr algn="l">
              <a:defRPr sz="75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299720" indent="-299720"/>
            <a:r>
              <a:rPr lang="en-US">
                <a:solidFill>
                  <a:srgbClr val="000000"/>
                </a:solidFill>
              </a:rPr>
              <a:t>Source: Source</a:t>
            </a:r>
          </a:p>
        </p:txBody>
      </p:sp>
      <p:sp>
        <p:nvSpPr>
          <p:cNvPr id="8" name="Text Placeholder 7"/>
          <p:cNvSpPr>
            <a:spLocks noGrp="1"/>
          </p:cNvSpPr>
          <p:nvPr>
            <p:ph type="body" sz="quarter" idx="10" hasCustomPrompt="1"/>
          </p:nvPr>
        </p:nvSpPr>
        <p:spPr>
          <a:xfrm>
            <a:off x="149225" y="548683"/>
            <a:ext cx="11893363" cy="288031"/>
          </a:xfrm>
        </p:spPr>
        <p:txBody>
          <a:bodyPr anchor="ctr">
            <a:noAutofit/>
          </a:bodyPr>
          <a:lstStyle>
            <a:lvl1pPr>
              <a:defRPr sz="1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a:latin typeface="Helv"/>
              </a:defRPr>
            </a:lvl2pPr>
            <a:lvl3pPr>
              <a:defRPr>
                <a:latin typeface="Helv"/>
              </a:defRPr>
            </a:lvl3pPr>
            <a:lvl4pPr>
              <a:defRPr>
                <a:latin typeface="Helv"/>
              </a:defRPr>
            </a:lvl4pPr>
            <a:lvl5pPr>
              <a:defRPr>
                <a:latin typeface="Helv"/>
              </a:defRPr>
            </a:lvl5pPr>
          </a:lstStyle>
          <a:p>
            <a:pPr lvl="0"/>
            <a:r>
              <a:rPr lang="en-US" dirty="0"/>
              <a:t>Text</a:t>
            </a:r>
          </a:p>
        </p:txBody>
      </p:sp>
    </p:spTree>
    <p:extLst>
      <p:ext uri="{BB962C8B-B14F-4D97-AF65-F5344CB8AC3E}">
        <p14:creationId xmlns:p14="http://schemas.microsoft.com/office/powerpoint/2010/main" val="2627651942"/>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D8BD707-D9CF-40AE-B4C6-C98DA3205C09}" type="datetimeFigureOut">
              <a:rPr lang="en-US" smtClean="0"/>
              <a:pPr/>
              <a:t>9/22/19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524000" y="731520"/>
            <a:ext cx="85344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08568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One big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Kuvan paikkamerkki 4"/>
          <p:cNvSpPr>
            <a:spLocks noGrp="1"/>
          </p:cNvSpPr>
          <p:nvPr>
            <p:ph type="pic" sz="quarter" idx="11"/>
          </p:nvPr>
        </p:nvSpPr>
        <p:spPr>
          <a:xfrm>
            <a:off x="-10597" y="-19727"/>
            <a:ext cx="12216848" cy="6877727"/>
          </a:xfrm>
          <a:custGeom>
            <a:avLst/>
            <a:gdLst>
              <a:gd name="connsiteX0" fmla="*/ 0 w 4394200"/>
              <a:gd name="connsiteY0" fmla="*/ 3014663 h 3014663"/>
              <a:gd name="connsiteX1" fmla="*/ 753666 w 4394200"/>
              <a:gd name="connsiteY1" fmla="*/ 0 h 3014663"/>
              <a:gd name="connsiteX2" fmla="*/ 4394200 w 4394200"/>
              <a:gd name="connsiteY2" fmla="*/ 0 h 3014663"/>
              <a:gd name="connsiteX3" fmla="*/ 3640534 w 4394200"/>
              <a:gd name="connsiteY3" fmla="*/ 3014663 h 3014663"/>
              <a:gd name="connsiteX4" fmla="*/ 0 w 4394200"/>
              <a:gd name="connsiteY4" fmla="*/ 3014663 h 3014663"/>
              <a:gd name="connsiteX0" fmla="*/ 0 w 6891866"/>
              <a:gd name="connsiteY0" fmla="*/ 3260196 h 3260196"/>
              <a:gd name="connsiteX1" fmla="*/ 753666 w 6891866"/>
              <a:gd name="connsiteY1" fmla="*/ 245533 h 3260196"/>
              <a:gd name="connsiteX2" fmla="*/ 6891866 w 6891866"/>
              <a:gd name="connsiteY2" fmla="*/ 0 h 3260196"/>
              <a:gd name="connsiteX3" fmla="*/ 3640534 w 6891866"/>
              <a:gd name="connsiteY3" fmla="*/ 3260196 h 3260196"/>
              <a:gd name="connsiteX4" fmla="*/ 0 w 6891866"/>
              <a:gd name="connsiteY4" fmla="*/ 3260196 h 3260196"/>
              <a:gd name="connsiteX0" fmla="*/ 0 w 6891866"/>
              <a:gd name="connsiteY0" fmla="*/ 3260196 h 3920596"/>
              <a:gd name="connsiteX1" fmla="*/ 753666 w 6891866"/>
              <a:gd name="connsiteY1" fmla="*/ 245533 h 3920596"/>
              <a:gd name="connsiteX2" fmla="*/ 6891866 w 6891866"/>
              <a:gd name="connsiteY2" fmla="*/ 0 h 3920596"/>
              <a:gd name="connsiteX3" fmla="*/ 4216267 w 6891866"/>
              <a:gd name="connsiteY3" fmla="*/ 3920596 h 3920596"/>
              <a:gd name="connsiteX4" fmla="*/ 0 w 6891866"/>
              <a:gd name="connsiteY4" fmla="*/ 3260196 h 3920596"/>
              <a:gd name="connsiteX0" fmla="*/ 0 w 7501466"/>
              <a:gd name="connsiteY0" fmla="*/ 4335463 h 4335463"/>
              <a:gd name="connsiteX1" fmla="*/ 1363266 w 7501466"/>
              <a:gd name="connsiteY1" fmla="*/ 245533 h 4335463"/>
              <a:gd name="connsiteX2" fmla="*/ 7501466 w 7501466"/>
              <a:gd name="connsiteY2" fmla="*/ 0 h 4335463"/>
              <a:gd name="connsiteX3" fmla="*/ 4825867 w 7501466"/>
              <a:gd name="connsiteY3" fmla="*/ 3920596 h 4335463"/>
              <a:gd name="connsiteX4" fmla="*/ 0 w 7501466"/>
              <a:gd name="connsiteY4" fmla="*/ 4335463 h 4335463"/>
              <a:gd name="connsiteX0" fmla="*/ 0 w 7501466"/>
              <a:gd name="connsiteY0" fmla="*/ 4335463 h 4335463"/>
              <a:gd name="connsiteX1" fmla="*/ 133 w 7501466"/>
              <a:gd name="connsiteY1" fmla="*/ 626533 h 4335463"/>
              <a:gd name="connsiteX2" fmla="*/ 7501466 w 7501466"/>
              <a:gd name="connsiteY2" fmla="*/ 0 h 4335463"/>
              <a:gd name="connsiteX3" fmla="*/ 4825867 w 7501466"/>
              <a:gd name="connsiteY3" fmla="*/ 3920596 h 4335463"/>
              <a:gd name="connsiteX4" fmla="*/ 0 w 7501466"/>
              <a:gd name="connsiteY4" fmla="*/ 4335463 h 4335463"/>
              <a:gd name="connsiteX0" fmla="*/ 0 w 7466594"/>
              <a:gd name="connsiteY0" fmla="*/ 4347087 h 4347087"/>
              <a:gd name="connsiteX1" fmla="*/ 133 w 7466594"/>
              <a:gd name="connsiteY1" fmla="*/ 638157 h 4347087"/>
              <a:gd name="connsiteX2" fmla="*/ 7466594 w 7466594"/>
              <a:gd name="connsiteY2" fmla="*/ 0 h 4347087"/>
              <a:gd name="connsiteX3" fmla="*/ 4825867 w 7466594"/>
              <a:gd name="connsiteY3" fmla="*/ 3932220 h 4347087"/>
              <a:gd name="connsiteX4" fmla="*/ 0 w 7466594"/>
              <a:gd name="connsiteY4" fmla="*/ 4347087 h 4347087"/>
              <a:gd name="connsiteX0" fmla="*/ 0 w 7466594"/>
              <a:gd name="connsiteY0" fmla="*/ 4347087 h 4347087"/>
              <a:gd name="connsiteX1" fmla="*/ 133 w 7466594"/>
              <a:gd name="connsiteY1" fmla="*/ 638157 h 4347087"/>
              <a:gd name="connsiteX2" fmla="*/ 7466594 w 7466594"/>
              <a:gd name="connsiteY2" fmla="*/ 0 h 4347087"/>
              <a:gd name="connsiteX3" fmla="*/ 4783247 w 7466594"/>
              <a:gd name="connsiteY3" fmla="*/ 3936095 h 4347087"/>
              <a:gd name="connsiteX4" fmla="*/ 0 w 7466594"/>
              <a:gd name="connsiteY4" fmla="*/ 4347087 h 4347087"/>
              <a:gd name="connsiteX0" fmla="*/ 0 w 4783247"/>
              <a:gd name="connsiteY0" fmla="*/ 4093087 h 4093087"/>
              <a:gd name="connsiteX1" fmla="*/ 133 w 4783247"/>
              <a:gd name="connsiteY1" fmla="*/ 384157 h 4093087"/>
              <a:gd name="connsiteX2" fmla="*/ 4545594 w 4783247"/>
              <a:gd name="connsiteY2" fmla="*/ 0 h 4093087"/>
              <a:gd name="connsiteX3" fmla="*/ 4783247 w 4783247"/>
              <a:gd name="connsiteY3" fmla="*/ 3682095 h 4093087"/>
              <a:gd name="connsiteX4" fmla="*/ 0 w 4783247"/>
              <a:gd name="connsiteY4" fmla="*/ 4093087 h 4093087"/>
              <a:gd name="connsiteX0" fmla="*/ 0 w 4545594"/>
              <a:gd name="connsiteY0" fmla="*/ 4093087 h 4093087"/>
              <a:gd name="connsiteX1" fmla="*/ 133 w 4545594"/>
              <a:gd name="connsiteY1" fmla="*/ 384157 h 4093087"/>
              <a:gd name="connsiteX2" fmla="*/ 4545594 w 4545594"/>
              <a:gd name="connsiteY2" fmla="*/ 0 h 4093087"/>
              <a:gd name="connsiteX3" fmla="*/ 2852847 w 4545594"/>
              <a:gd name="connsiteY3" fmla="*/ 3707495 h 4093087"/>
              <a:gd name="connsiteX4" fmla="*/ 0 w 4545594"/>
              <a:gd name="connsiteY4" fmla="*/ 4093087 h 4093087"/>
              <a:gd name="connsiteX0" fmla="*/ 0 w 4545594"/>
              <a:gd name="connsiteY0" fmla="*/ 4093087 h 4093087"/>
              <a:gd name="connsiteX1" fmla="*/ 133 w 4545594"/>
              <a:gd name="connsiteY1" fmla="*/ 384157 h 4093087"/>
              <a:gd name="connsiteX2" fmla="*/ 4545594 w 4545594"/>
              <a:gd name="connsiteY2" fmla="*/ 0 h 4093087"/>
              <a:gd name="connsiteX3" fmla="*/ 2844381 w 4545594"/>
              <a:gd name="connsiteY3" fmla="*/ 3826029 h 4093087"/>
              <a:gd name="connsiteX4" fmla="*/ 0 w 4545594"/>
              <a:gd name="connsiteY4" fmla="*/ 4093087 h 4093087"/>
              <a:gd name="connsiteX0" fmla="*/ 0 w 4545594"/>
              <a:gd name="connsiteY0" fmla="*/ 4093087 h 4093087"/>
              <a:gd name="connsiteX1" fmla="*/ 133 w 4545594"/>
              <a:gd name="connsiteY1" fmla="*/ 384157 h 4093087"/>
              <a:gd name="connsiteX2" fmla="*/ 4545594 w 4545594"/>
              <a:gd name="connsiteY2" fmla="*/ 0 h 4093087"/>
              <a:gd name="connsiteX3" fmla="*/ 2844381 w 4545594"/>
              <a:gd name="connsiteY3" fmla="*/ 3840699 h 4093087"/>
              <a:gd name="connsiteX4" fmla="*/ 0 w 4545594"/>
              <a:gd name="connsiteY4" fmla="*/ 4093087 h 4093087"/>
              <a:gd name="connsiteX0" fmla="*/ 0 w 4560263"/>
              <a:gd name="connsiteY0" fmla="*/ 4078417 h 4078417"/>
              <a:gd name="connsiteX1" fmla="*/ 14802 w 4560263"/>
              <a:gd name="connsiteY1" fmla="*/ 384157 h 4078417"/>
              <a:gd name="connsiteX2" fmla="*/ 4560263 w 4560263"/>
              <a:gd name="connsiteY2" fmla="*/ 0 h 4078417"/>
              <a:gd name="connsiteX3" fmla="*/ 2859050 w 4560263"/>
              <a:gd name="connsiteY3" fmla="*/ 3840699 h 4078417"/>
              <a:gd name="connsiteX4" fmla="*/ 0 w 4560263"/>
              <a:gd name="connsiteY4" fmla="*/ 4078417 h 4078417"/>
              <a:gd name="connsiteX0" fmla="*/ 0 w 12206250"/>
              <a:gd name="connsiteY0" fmla="*/ 4078417 h 4078417"/>
              <a:gd name="connsiteX1" fmla="*/ 14802 w 12206250"/>
              <a:gd name="connsiteY1" fmla="*/ 384157 h 4078417"/>
              <a:gd name="connsiteX2" fmla="*/ 4560263 w 12206250"/>
              <a:gd name="connsiteY2" fmla="*/ 0 h 4078417"/>
              <a:gd name="connsiteX3" fmla="*/ 12206250 w 12206250"/>
              <a:gd name="connsiteY3" fmla="*/ 3087165 h 4078417"/>
              <a:gd name="connsiteX4" fmla="*/ 0 w 12206250"/>
              <a:gd name="connsiteY4" fmla="*/ 4078417 h 4078417"/>
              <a:gd name="connsiteX0" fmla="*/ 0 w 12206250"/>
              <a:gd name="connsiteY0" fmla="*/ 6872417 h 6872417"/>
              <a:gd name="connsiteX1" fmla="*/ 14802 w 12206250"/>
              <a:gd name="connsiteY1" fmla="*/ 3178157 h 6872417"/>
              <a:gd name="connsiteX2" fmla="*/ 12205663 w 12206250"/>
              <a:gd name="connsiteY2" fmla="*/ 0 h 6872417"/>
              <a:gd name="connsiteX3" fmla="*/ 12206250 w 12206250"/>
              <a:gd name="connsiteY3" fmla="*/ 5881165 h 6872417"/>
              <a:gd name="connsiteX4" fmla="*/ 0 w 12206250"/>
              <a:gd name="connsiteY4" fmla="*/ 6872417 h 6872417"/>
              <a:gd name="connsiteX0" fmla="*/ 10598 w 12216848"/>
              <a:gd name="connsiteY0" fmla="*/ 6877727 h 6877727"/>
              <a:gd name="connsiteX1" fmla="*/ 0 w 12216848"/>
              <a:gd name="connsiteY1" fmla="*/ 0 h 6877727"/>
              <a:gd name="connsiteX2" fmla="*/ 12216261 w 12216848"/>
              <a:gd name="connsiteY2" fmla="*/ 5310 h 6877727"/>
              <a:gd name="connsiteX3" fmla="*/ 12216848 w 12216848"/>
              <a:gd name="connsiteY3" fmla="*/ 5886475 h 6877727"/>
              <a:gd name="connsiteX4" fmla="*/ 10598 w 12216848"/>
              <a:gd name="connsiteY4" fmla="*/ 6877727 h 6877727"/>
              <a:gd name="connsiteX0" fmla="*/ 10598 w 12216848"/>
              <a:gd name="connsiteY0" fmla="*/ 6877727 h 6877727"/>
              <a:gd name="connsiteX1" fmla="*/ 0 w 12216848"/>
              <a:gd name="connsiteY1" fmla="*/ 0 h 6877727"/>
              <a:gd name="connsiteX2" fmla="*/ 12216261 w 12216848"/>
              <a:gd name="connsiteY2" fmla="*/ 5310 h 6877727"/>
              <a:gd name="connsiteX3" fmla="*/ 12216848 w 12216848"/>
              <a:gd name="connsiteY3" fmla="*/ 5901715 h 6877727"/>
              <a:gd name="connsiteX4" fmla="*/ 10598 w 12216848"/>
              <a:gd name="connsiteY4" fmla="*/ 6877727 h 6877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848" h="6877727">
                <a:moveTo>
                  <a:pt x="10598" y="6877727"/>
                </a:moveTo>
                <a:cubicBezTo>
                  <a:pt x="10642" y="5641417"/>
                  <a:pt x="-44" y="1236310"/>
                  <a:pt x="0" y="0"/>
                </a:cubicBezTo>
                <a:lnTo>
                  <a:pt x="12216261" y="5310"/>
                </a:lnTo>
                <a:cubicBezTo>
                  <a:pt x="12216457" y="1965698"/>
                  <a:pt x="12216652" y="3941327"/>
                  <a:pt x="12216848" y="5901715"/>
                </a:cubicBezTo>
                <a:lnTo>
                  <a:pt x="10598" y="6877727"/>
                </a:lnTo>
                <a:close/>
              </a:path>
            </a:pathLst>
          </a:custGeom>
        </p:spPr>
        <p:txBody>
          <a:bodyPr>
            <a:normAutofit/>
          </a:bodyPr>
          <a:lstStyle>
            <a:lvl1pPr marL="0" indent="0">
              <a:buNone/>
              <a:defRPr sz="1400"/>
            </a:lvl1pPr>
          </a:lstStyle>
          <a:p>
            <a:r>
              <a:rPr lang="en-US"/>
              <a:t>Click icon to add picture</a:t>
            </a:r>
            <a:endParaRPr lang="fi-FI" dirty="0"/>
          </a:p>
        </p:txBody>
      </p:sp>
      <p:sp>
        <p:nvSpPr>
          <p:cNvPr id="7" name="Tekstin paikkamerkki 6"/>
          <p:cNvSpPr>
            <a:spLocks noGrp="1"/>
          </p:cNvSpPr>
          <p:nvPr>
            <p:ph type="body" sz="quarter" idx="12"/>
          </p:nvPr>
        </p:nvSpPr>
        <p:spPr>
          <a:xfrm>
            <a:off x="648161" y="639763"/>
            <a:ext cx="5270500" cy="893762"/>
          </a:xfrm>
        </p:spPr>
        <p:txBody>
          <a:bodyPr/>
          <a:lstStyle>
            <a:lvl1pPr marL="0" indent="0">
              <a:buFontTx/>
              <a:buNone/>
              <a:defRPr i="1">
                <a:solidFill>
                  <a:schemeClr val="bg1"/>
                </a:solidFill>
                <a:effectLst>
                  <a:outerShdw blurRad="50800" dist="38100" dir="5400000" algn="t" rotWithShape="0">
                    <a:prstClr val="black">
                      <a:alpha val="40000"/>
                    </a:prstClr>
                  </a:outerShdw>
                </a:effectLst>
              </a:defRPr>
            </a:lvl1pPr>
            <a:lvl2pPr marL="457200" indent="0">
              <a:buFontTx/>
              <a:buNone/>
              <a:defRPr i="1">
                <a:solidFill>
                  <a:schemeClr val="bg1"/>
                </a:solidFill>
                <a:effectLst>
                  <a:outerShdw blurRad="50800" dist="38100" dir="5400000" algn="t" rotWithShape="0">
                    <a:prstClr val="black">
                      <a:alpha val="40000"/>
                    </a:prstClr>
                  </a:outerShdw>
                </a:effectLst>
              </a:defRPr>
            </a:lvl2pPr>
            <a:lvl3pPr marL="914400" indent="0">
              <a:buFontTx/>
              <a:buNone/>
              <a:defRPr i="1">
                <a:solidFill>
                  <a:schemeClr val="bg1"/>
                </a:solidFill>
                <a:effectLst>
                  <a:outerShdw blurRad="50800" dist="38100" dir="5400000" algn="t" rotWithShape="0">
                    <a:prstClr val="black">
                      <a:alpha val="40000"/>
                    </a:prstClr>
                  </a:outerShdw>
                </a:effectLst>
              </a:defRPr>
            </a:lvl3pPr>
            <a:lvl4pPr marL="1371600" indent="0">
              <a:buFontTx/>
              <a:buNone/>
              <a:defRPr i="1">
                <a:solidFill>
                  <a:schemeClr val="bg1"/>
                </a:solidFill>
                <a:effectLst>
                  <a:outerShdw blurRad="50800" dist="38100" dir="5400000" algn="t" rotWithShape="0">
                    <a:prstClr val="black">
                      <a:alpha val="40000"/>
                    </a:prstClr>
                  </a:outerShdw>
                </a:effectLst>
              </a:defRPr>
            </a:lvl4pPr>
            <a:lvl5pPr marL="1828800" indent="0">
              <a:buFontTx/>
              <a:buNone/>
              <a:defRPr i="1">
                <a:solidFill>
                  <a:schemeClr val="bg1"/>
                </a:solidFill>
                <a:effectLst>
                  <a:outerShdw blurRad="50800" dist="38100" dir="5400000" algn="t" rotWithShape="0">
                    <a:prstClr val="black">
                      <a:alpha val="40000"/>
                    </a:prstClr>
                  </a:outerShdw>
                </a:effect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13" name="Päivämäärän paikkamerkki 3"/>
          <p:cNvSpPr>
            <a:spLocks noGrp="1" noChangeAspect="1"/>
          </p:cNvSpPr>
          <p:nvPr>
            <p:ph type="dt" sz="half" idx="10"/>
          </p:nvPr>
        </p:nvSpPr>
        <p:spPr>
          <a:xfrm>
            <a:off x="9301397" y="6325731"/>
            <a:ext cx="2525842" cy="315383"/>
          </a:xfrm>
          <a:prstGeom prst="rect">
            <a:avLst/>
          </a:prstGeom>
        </p:spPr>
        <p:txBody>
          <a:bodyPr vert="horz" lIns="91440" tIns="45720" rIns="91440" bIns="45720" rtlCol="0" anchor="ctr"/>
          <a:lstStyle>
            <a:lvl1pPr algn="r">
              <a:defRPr sz="1200" b="1">
                <a:solidFill>
                  <a:schemeClr val="bg2"/>
                </a:solidFill>
              </a:defRPr>
            </a:lvl1pPr>
          </a:lstStyle>
          <a:p>
            <a:fld id="{13ACD6F9-DE52-FC49-A07D-4357BAD37B2A}" type="datetime1">
              <a:rPr lang="fi-FI" smtClean="0">
                <a:solidFill>
                  <a:schemeClr val="bg1"/>
                </a:solidFill>
              </a:rPr>
              <a:pPr/>
              <a:t>22.9.2019</a:t>
            </a:fld>
            <a:r>
              <a:rPr lang="fi-FI" dirty="0">
                <a:solidFill>
                  <a:schemeClr val="bg1"/>
                </a:solidFill>
              </a:rPr>
              <a:t>  </a:t>
            </a:r>
            <a:r>
              <a:rPr lang="fi-FI" sz="1400" cap="small" dirty="0">
                <a:solidFill>
                  <a:schemeClr val="tx2"/>
                </a:solidFill>
              </a:rPr>
              <a:t>|</a:t>
            </a:r>
            <a:r>
              <a:rPr lang="fi-FI" sz="1400" cap="small" dirty="0"/>
              <a:t>  </a:t>
            </a:r>
            <a:r>
              <a:rPr lang="fi-FI" sz="1400" cap="small" dirty="0" err="1">
                <a:solidFill>
                  <a:schemeClr val="bg1"/>
                </a:solidFill>
              </a:rPr>
              <a:t>www.efi.int</a:t>
            </a:r>
            <a:endParaRPr lang="fi-FI" sz="1400" cap="small" dirty="0">
              <a:solidFill>
                <a:schemeClr val="bg1"/>
              </a:solidFill>
            </a:endParaRPr>
          </a:p>
          <a:p>
            <a:endParaRPr lang="fi-FI" dirty="0"/>
          </a:p>
        </p:txBody>
      </p:sp>
    </p:spTree>
    <p:extLst>
      <p:ext uri="{BB962C8B-B14F-4D97-AF65-F5344CB8AC3E}">
        <p14:creationId xmlns:p14="http://schemas.microsoft.com/office/powerpoint/2010/main" val="1027287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0ECD59-A37A-C84B-9DFA-8E427AD378B0}" type="datetimeFigureOut">
              <a:rPr lang="en-US" smtClean="0">
                <a:solidFill>
                  <a:prstClr val="black">
                    <a:tint val="75000"/>
                  </a:prstClr>
                </a:solidFill>
              </a:rPr>
              <a:pPr/>
              <a:t>9/22/19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E39091-E0D1-CF46-954B-4EBC67CDBE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1326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6"/>
            <a:ext cx="10363200" cy="1500187"/>
          </a:xfrm>
        </p:spPr>
        <p:txBody>
          <a:bodyPr anchor="b"/>
          <a:lstStyle>
            <a:lvl1pPr marL="0" indent="0">
              <a:buNone/>
              <a:defRPr sz="2000">
                <a:solidFill>
                  <a:schemeClr val="tx1">
                    <a:tint val="75000"/>
                  </a:schemeClr>
                </a:solidFill>
              </a:defRPr>
            </a:lvl1pPr>
            <a:lvl2pPr marL="457136" indent="0">
              <a:buNone/>
              <a:defRPr sz="1800">
                <a:solidFill>
                  <a:schemeClr val="tx1">
                    <a:tint val="75000"/>
                  </a:schemeClr>
                </a:solidFill>
              </a:defRPr>
            </a:lvl2pPr>
            <a:lvl3pPr marL="914272" indent="0">
              <a:buNone/>
              <a:defRPr sz="1600">
                <a:solidFill>
                  <a:schemeClr val="tx1">
                    <a:tint val="75000"/>
                  </a:schemeClr>
                </a:solidFill>
              </a:defRPr>
            </a:lvl3pPr>
            <a:lvl4pPr marL="1371408" indent="0">
              <a:buNone/>
              <a:defRPr sz="1400">
                <a:solidFill>
                  <a:schemeClr val="tx1">
                    <a:tint val="75000"/>
                  </a:schemeClr>
                </a:solidFill>
              </a:defRPr>
            </a:lvl4pPr>
            <a:lvl5pPr marL="1828543" indent="0">
              <a:buNone/>
              <a:defRPr sz="1400">
                <a:solidFill>
                  <a:schemeClr val="tx1">
                    <a:tint val="75000"/>
                  </a:schemeClr>
                </a:solidFill>
              </a:defRPr>
            </a:lvl5pPr>
            <a:lvl6pPr marL="2285679" indent="0">
              <a:buNone/>
              <a:defRPr sz="1400">
                <a:solidFill>
                  <a:schemeClr val="tx1">
                    <a:tint val="75000"/>
                  </a:schemeClr>
                </a:solidFill>
              </a:defRPr>
            </a:lvl6pPr>
            <a:lvl7pPr marL="2742815" indent="0">
              <a:buNone/>
              <a:defRPr sz="1400">
                <a:solidFill>
                  <a:schemeClr val="tx1">
                    <a:tint val="75000"/>
                  </a:schemeClr>
                </a:solidFill>
              </a:defRPr>
            </a:lvl7pPr>
            <a:lvl8pPr marL="3199951" indent="0">
              <a:buNone/>
              <a:defRPr sz="1400">
                <a:solidFill>
                  <a:schemeClr val="tx1">
                    <a:tint val="75000"/>
                  </a:schemeClr>
                </a:solidFill>
              </a:defRPr>
            </a:lvl8pPr>
            <a:lvl9pPr marL="365708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0ECD59-A37A-C84B-9DFA-8E427AD378B0}" type="datetimeFigureOut">
              <a:rPr lang="en-US" smtClean="0">
                <a:solidFill>
                  <a:prstClr val="black">
                    <a:tint val="75000"/>
                  </a:prstClr>
                </a:solidFill>
              </a:rPr>
              <a:pPr/>
              <a:t>9/22/19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E39091-E0D1-CF46-954B-4EBC67CDBE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4615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0ECD59-A37A-C84B-9DFA-8E427AD378B0}" type="datetimeFigureOut">
              <a:rPr lang="en-US" smtClean="0">
                <a:solidFill>
                  <a:prstClr val="black">
                    <a:tint val="75000"/>
                  </a:prstClr>
                </a:solidFill>
              </a:rPr>
              <a:pPr/>
              <a:t>9/22/19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E39091-E0D1-CF46-954B-4EBC67CDBE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3111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3"/>
            <a:ext cx="5386917" cy="639762"/>
          </a:xfrm>
        </p:spPr>
        <p:txBody>
          <a:bodyPr anchor="b"/>
          <a:lstStyle>
            <a:lvl1pPr marL="0" indent="0">
              <a:buNone/>
              <a:defRPr sz="2400" b="1"/>
            </a:lvl1pPr>
            <a:lvl2pPr marL="457136" indent="0">
              <a:buNone/>
              <a:defRPr sz="2000" b="1"/>
            </a:lvl2pPr>
            <a:lvl3pPr marL="914272" indent="0">
              <a:buNone/>
              <a:defRPr sz="1800" b="1"/>
            </a:lvl3pPr>
            <a:lvl4pPr marL="1371408" indent="0">
              <a:buNone/>
              <a:defRPr sz="1600" b="1"/>
            </a:lvl4pPr>
            <a:lvl5pPr marL="1828543" indent="0">
              <a:buNone/>
              <a:defRPr sz="1600" b="1"/>
            </a:lvl5pPr>
            <a:lvl6pPr marL="2285679" indent="0">
              <a:buNone/>
              <a:defRPr sz="1600" b="1"/>
            </a:lvl6pPr>
            <a:lvl7pPr marL="2742815" indent="0">
              <a:buNone/>
              <a:defRPr sz="1600" b="1"/>
            </a:lvl7pPr>
            <a:lvl8pPr marL="3199951" indent="0">
              <a:buNone/>
              <a:defRPr sz="1600" b="1"/>
            </a:lvl8pPr>
            <a:lvl9pPr marL="3657087"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3"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136" indent="0">
              <a:buNone/>
              <a:defRPr sz="2000" b="1"/>
            </a:lvl2pPr>
            <a:lvl3pPr marL="914272" indent="0">
              <a:buNone/>
              <a:defRPr sz="1800" b="1"/>
            </a:lvl3pPr>
            <a:lvl4pPr marL="1371408" indent="0">
              <a:buNone/>
              <a:defRPr sz="1600" b="1"/>
            </a:lvl4pPr>
            <a:lvl5pPr marL="1828543" indent="0">
              <a:buNone/>
              <a:defRPr sz="1600" b="1"/>
            </a:lvl5pPr>
            <a:lvl6pPr marL="2285679" indent="0">
              <a:buNone/>
              <a:defRPr sz="1600" b="1"/>
            </a:lvl6pPr>
            <a:lvl7pPr marL="2742815" indent="0">
              <a:buNone/>
              <a:defRPr sz="1600" b="1"/>
            </a:lvl7pPr>
            <a:lvl8pPr marL="3199951" indent="0">
              <a:buNone/>
              <a:defRPr sz="1600" b="1"/>
            </a:lvl8pPr>
            <a:lvl9pPr marL="365708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0ECD59-A37A-C84B-9DFA-8E427AD378B0}" type="datetimeFigureOut">
              <a:rPr lang="en-US" smtClean="0">
                <a:solidFill>
                  <a:prstClr val="black">
                    <a:tint val="75000"/>
                  </a:prstClr>
                </a:solidFill>
              </a:rPr>
              <a:pPr/>
              <a:t>9/22/19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0E39091-E0D1-CF46-954B-4EBC67CDBE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7164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0ECD59-A37A-C84B-9DFA-8E427AD378B0}" type="datetimeFigureOut">
              <a:rPr lang="en-US" smtClean="0">
                <a:solidFill>
                  <a:prstClr val="black">
                    <a:tint val="75000"/>
                  </a:prstClr>
                </a:solidFill>
              </a:rPr>
              <a:pPr/>
              <a:t>9/22/19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0E39091-E0D1-CF46-954B-4EBC67CDBE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2131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0ECD59-A37A-C84B-9DFA-8E427AD378B0}" type="datetimeFigureOut">
              <a:rPr lang="en-US" smtClean="0">
                <a:solidFill>
                  <a:prstClr val="black">
                    <a:tint val="75000"/>
                  </a:prstClr>
                </a:solidFill>
              </a:rPr>
              <a:pPr/>
              <a:t>9/22/19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0E39091-E0D1-CF46-954B-4EBC67CDBE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4877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5"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36" indent="0">
              <a:buNone/>
              <a:defRPr sz="1200"/>
            </a:lvl2pPr>
            <a:lvl3pPr marL="914272" indent="0">
              <a:buNone/>
              <a:defRPr sz="1000"/>
            </a:lvl3pPr>
            <a:lvl4pPr marL="1371408" indent="0">
              <a:buNone/>
              <a:defRPr sz="900"/>
            </a:lvl4pPr>
            <a:lvl5pPr marL="1828543" indent="0">
              <a:buNone/>
              <a:defRPr sz="900"/>
            </a:lvl5pPr>
            <a:lvl6pPr marL="2285679" indent="0">
              <a:buNone/>
              <a:defRPr sz="900"/>
            </a:lvl6pPr>
            <a:lvl7pPr marL="2742815" indent="0">
              <a:buNone/>
              <a:defRPr sz="900"/>
            </a:lvl7pPr>
            <a:lvl8pPr marL="3199951" indent="0">
              <a:buNone/>
              <a:defRPr sz="900"/>
            </a:lvl8pPr>
            <a:lvl9pPr marL="365708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0ECD59-A37A-C84B-9DFA-8E427AD378B0}" type="datetimeFigureOut">
              <a:rPr lang="en-US" smtClean="0">
                <a:solidFill>
                  <a:prstClr val="black">
                    <a:tint val="75000"/>
                  </a:prstClr>
                </a:solidFill>
              </a:rPr>
              <a:pPr/>
              <a:t>9/22/19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E39091-E0D1-CF46-954B-4EBC67CDBE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7691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1"/>
            <a:ext cx="73152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2389719" y="612775"/>
            <a:ext cx="7315200" cy="4114800"/>
          </a:xfrm>
        </p:spPr>
        <p:txBody>
          <a:bodyPr/>
          <a:lstStyle>
            <a:lvl1pPr marL="0" indent="0">
              <a:buNone/>
              <a:defRPr sz="3200"/>
            </a:lvl1pPr>
            <a:lvl2pPr marL="457136" indent="0">
              <a:buNone/>
              <a:defRPr sz="2800"/>
            </a:lvl2pPr>
            <a:lvl3pPr marL="914272" indent="0">
              <a:buNone/>
              <a:defRPr sz="2400"/>
            </a:lvl3pPr>
            <a:lvl4pPr marL="1371408" indent="0">
              <a:buNone/>
              <a:defRPr sz="2000"/>
            </a:lvl4pPr>
            <a:lvl5pPr marL="1828543" indent="0">
              <a:buNone/>
              <a:defRPr sz="2000"/>
            </a:lvl5pPr>
            <a:lvl6pPr marL="2285679" indent="0">
              <a:buNone/>
              <a:defRPr sz="2000"/>
            </a:lvl6pPr>
            <a:lvl7pPr marL="2742815" indent="0">
              <a:buNone/>
              <a:defRPr sz="2000"/>
            </a:lvl7pPr>
            <a:lvl8pPr marL="3199951" indent="0">
              <a:buNone/>
              <a:defRPr sz="2000"/>
            </a:lvl8pPr>
            <a:lvl9pPr marL="3657087" indent="0">
              <a:buNone/>
              <a:defRPr sz="2000"/>
            </a:lvl9pPr>
          </a:lstStyle>
          <a:p>
            <a:r>
              <a:rPr lang="en-US"/>
              <a:t>Click icon to add picture</a:t>
            </a:r>
          </a:p>
        </p:txBody>
      </p:sp>
      <p:sp>
        <p:nvSpPr>
          <p:cNvPr id="4" name="Text Placeholder 3"/>
          <p:cNvSpPr>
            <a:spLocks noGrp="1"/>
          </p:cNvSpPr>
          <p:nvPr>
            <p:ph type="body" sz="half" idx="2"/>
          </p:nvPr>
        </p:nvSpPr>
        <p:spPr>
          <a:xfrm>
            <a:off x="2389719" y="5367339"/>
            <a:ext cx="7315200" cy="804862"/>
          </a:xfrm>
        </p:spPr>
        <p:txBody>
          <a:bodyPr/>
          <a:lstStyle>
            <a:lvl1pPr marL="0" indent="0">
              <a:buNone/>
              <a:defRPr sz="1400"/>
            </a:lvl1pPr>
            <a:lvl2pPr marL="457136" indent="0">
              <a:buNone/>
              <a:defRPr sz="1200"/>
            </a:lvl2pPr>
            <a:lvl3pPr marL="914272" indent="0">
              <a:buNone/>
              <a:defRPr sz="1000"/>
            </a:lvl3pPr>
            <a:lvl4pPr marL="1371408" indent="0">
              <a:buNone/>
              <a:defRPr sz="900"/>
            </a:lvl4pPr>
            <a:lvl5pPr marL="1828543" indent="0">
              <a:buNone/>
              <a:defRPr sz="900"/>
            </a:lvl5pPr>
            <a:lvl6pPr marL="2285679" indent="0">
              <a:buNone/>
              <a:defRPr sz="900"/>
            </a:lvl6pPr>
            <a:lvl7pPr marL="2742815" indent="0">
              <a:buNone/>
              <a:defRPr sz="900"/>
            </a:lvl7pPr>
            <a:lvl8pPr marL="3199951" indent="0">
              <a:buNone/>
              <a:defRPr sz="900"/>
            </a:lvl8pPr>
            <a:lvl9pPr marL="365708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0ECD59-A37A-C84B-9DFA-8E427AD378B0}" type="datetimeFigureOut">
              <a:rPr lang="en-US" smtClean="0">
                <a:solidFill>
                  <a:prstClr val="black">
                    <a:tint val="75000"/>
                  </a:prstClr>
                </a:solidFill>
              </a:rPr>
              <a:pPr/>
              <a:t>9/22/19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E39091-E0D1-CF46-954B-4EBC67CDBE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7229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8"/>
            <a:ext cx="10972800" cy="1143000"/>
          </a:xfrm>
          <a:prstGeom prst="rect">
            <a:avLst/>
          </a:prstGeom>
        </p:spPr>
        <p:txBody>
          <a:bodyPr vert="horz" lIns="91427" tIns="45713" rIns="91427" bIns="45713"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1" y="1600203"/>
            <a:ext cx="10972800" cy="4525963"/>
          </a:xfrm>
          <a:prstGeom prst="rect">
            <a:avLst/>
          </a:prstGeom>
        </p:spPr>
        <p:txBody>
          <a:bodyPr vert="horz" lIns="91427" tIns="45713" rIns="91427" bIns="45713"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err="1"/>
              <a:t>sjdlf</a:t>
            </a:r>
            <a:endParaRPr lang="en-US" dirty="0"/>
          </a:p>
          <a:p>
            <a:pPr lvl="4"/>
            <a:r>
              <a:rPr lang="en-US" dirty="0"/>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27" tIns="45713" rIns="91427" bIns="45713" rtlCol="0" anchor="ctr"/>
          <a:lstStyle>
            <a:lvl1pPr algn="l">
              <a:defRPr sz="1200">
                <a:solidFill>
                  <a:schemeClr val="tx1">
                    <a:tint val="75000"/>
                  </a:schemeClr>
                </a:solidFill>
                <a:latin typeface="Roboto Regular"/>
                <a:cs typeface="Roboto Regular"/>
              </a:defRPr>
            </a:lvl1pPr>
          </a:lstStyle>
          <a:p>
            <a:pPr defTabSz="457136"/>
            <a:fld id="{970ECD59-A37A-C84B-9DFA-8E427AD378B0}" type="datetimeFigureOut">
              <a:rPr lang="en-US" smtClean="0">
                <a:solidFill>
                  <a:prstClr val="black">
                    <a:tint val="75000"/>
                  </a:prstClr>
                </a:solidFill>
              </a:rPr>
              <a:pPr defTabSz="457136"/>
              <a:t>9/22/19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27" tIns="45713" rIns="91427" bIns="45713" rtlCol="0" anchor="ctr"/>
          <a:lstStyle>
            <a:lvl1pPr algn="l">
              <a:defRPr sz="1200">
                <a:solidFill>
                  <a:schemeClr val="tx1">
                    <a:tint val="75000"/>
                  </a:schemeClr>
                </a:solidFill>
                <a:latin typeface="Roboto Regular"/>
                <a:cs typeface="Roboto Regular"/>
              </a:defRPr>
            </a:lvl1pPr>
          </a:lstStyle>
          <a:p>
            <a:pPr defTabSz="457136"/>
            <a:endParaRPr lang="en-US">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27" tIns="45713" rIns="91427" bIns="45713" rtlCol="0" anchor="ctr"/>
          <a:lstStyle>
            <a:lvl1pPr algn="l">
              <a:defRPr sz="1200">
                <a:solidFill>
                  <a:schemeClr val="tx1">
                    <a:tint val="75000"/>
                  </a:schemeClr>
                </a:solidFill>
                <a:latin typeface="Roboto Regular"/>
                <a:cs typeface="Roboto Regular"/>
              </a:defRPr>
            </a:lvl1pPr>
          </a:lstStyle>
          <a:p>
            <a:pPr defTabSz="457136"/>
            <a:fld id="{80E39091-E0D1-CF46-954B-4EBC67CDBED6}" type="slidenum">
              <a:rPr lang="en-US" smtClean="0">
                <a:solidFill>
                  <a:prstClr val="black">
                    <a:tint val="75000"/>
                  </a:prstClr>
                </a:solidFill>
              </a:rPr>
              <a:pPr defTabSz="457136"/>
              <a:t>‹#›</a:t>
            </a:fld>
            <a:endParaRPr lang="en-US">
              <a:solidFill>
                <a:prstClr val="black">
                  <a:tint val="75000"/>
                </a:prstClr>
              </a:solidFill>
            </a:endParaRPr>
          </a:p>
        </p:txBody>
      </p:sp>
    </p:spTree>
    <p:extLst>
      <p:ext uri="{BB962C8B-B14F-4D97-AF65-F5344CB8AC3E}">
        <p14:creationId xmlns:p14="http://schemas.microsoft.com/office/powerpoint/2010/main" val="42784667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457136" rtl="0" eaLnBrk="1" latinLnBrk="0" hangingPunct="1">
        <a:spcBef>
          <a:spcPct val="0"/>
        </a:spcBef>
        <a:buNone/>
        <a:defRPr sz="4400" kern="1200">
          <a:solidFill>
            <a:schemeClr val="tx1"/>
          </a:solidFill>
          <a:latin typeface="Roboto Regular"/>
          <a:ea typeface="+mj-ea"/>
          <a:cs typeface="Roboto Regular"/>
        </a:defRPr>
      </a:lvl1pPr>
    </p:titleStyle>
    <p:bodyStyle>
      <a:lvl1pPr marL="342852" indent="-342852" algn="l" defTabSz="457136" rtl="0" eaLnBrk="1" latinLnBrk="0" hangingPunct="1">
        <a:spcBef>
          <a:spcPct val="20000"/>
        </a:spcBef>
        <a:buFont typeface="Arial"/>
        <a:buChar char="•"/>
        <a:defRPr sz="3200" kern="1200">
          <a:solidFill>
            <a:schemeClr val="tx1"/>
          </a:solidFill>
          <a:latin typeface="Roboto Regular"/>
          <a:ea typeface="+mn-ea"/>
          <a:cs typeface="Roboto Regular"/>
        </a:defRPr>
      </a:lvl1pPr>
      <a:lvl2pPr marL="742845" indent="-285710" algn="l" defTabSz="457136" rtl="0" eaLnBrk="1" latinLnBrk="0" hangingPunct="1">
        <a:spcBef>
          <a:spcPct val="20000"/>
        </a:spcBef>
        <a:buFont typeface="Arial"/>
        <a:buChar char="–"/>
        <a:defRPr sz="2800" kern="1200">
          <a:solidFill>
            <a:schemeClr val="tx1"/>
          </a:solidFill>
          <a:latin typeface="Roboto Regular"/>
          <a:ea typeface="+mn-ea"/>
          <a:cs typeface="Roboto Regular"/>
        </a:defRPr>
      </a:lvl2pPr>
      <a:lvl3pPr marL="1142840" indent="-228568" algn="l" defTabSz="457136" rtl="0" eaLnBrk="1" latinLnBrk="0" hangingPunct="1">
        <a:spcBef>
          <a:spcPct val="20000"/>
        </a:spcBef>
        <a:buFont typeface="Arial"/>
        <a:buChar char="•"/>
        <a:defRPr sz="2400" kern="1200">
          <a:solidFill>
            <a:schemeClr val="tx1"/>
          </a:solidFill>
          <a:latin typeface="Roboto Regular"/>
          <a:ea typeface="+mn-ea"/>
          <a:cs typeface="Roboto Regular"/>
        </a:defRPr>
      </a:lvl3pPr>
      <a:lvl4pPr marL="1599975" indent="-228568" algn="l" defTabSz="457136" rtl="0" eaLnBrk="1" latinLnBrk="0" hangingPunct="1">
        <a:spcBef>
          <a:spcPct val="20000"/>
        </a:spcBef>
        <a:buFont typeface="Arial"/>
        <a:buChar char="–"/>
        <a:defRPr sz="2000" kern="1200">
          <a:solidFill>
            <a:schemeClr val="tx1"/>
          </a:solidFill>
          <a:latin typeface="Roboto Regular"/>
          <a:ea typeface="+mn-ea"/>
          <a:cs typeface="Roboto Regular"/>
        </a:defRPr>
      </a:lvl4pPr>
      <a:lvl5pPr marL="2171395" indent="-342852" algn="l" defTabSz="457136" rtl="0" eaLnBrk="1" latinLnBrk="0" hangingPunct="1">
        <a:spcBef>
          <a:spcPct val="20000"/>
        </a:spcBef>
        <a:buFont typeface="Wingdings" charset="2"/>
        <a:buChar char="v"/>
        <a:defRPr sz="2000" kern="1200">
          <a:solidFill>
            <a:schemeClr val="tx1"/>
          </a:solidFill>
          <a:latin typeface="Roboto Regular"/>
          <a:ea typeface="+mn-ea"/>
          <a:cs typeface="Roboto Regular"/>
        </a:defRPr>
      </a:lvl5pPr>
      <a:lvl6pPr marL="2514247" indent="-228568" algn="l" defTabSz="457136" rtl="0" eaLnBrk="1" latinLnBrk="0" hangingPunct="1">
        <a:spcBef>
          <a:spcPct val="20000"/>
        </a:spcBef>
        <a:buFont typeface="Arial"/>
        <a:buChar char="•"/>
        <a:defRPr sz="2000" kern="1200">
          <a:solidFill>
            <a:schemeClr val="tx1"/>
          </a:solidFill>
          <a:latin typeface="+mn-lt"/>
          <a:ea typeface="+mn-ea"/>
          <a:cs typeface="+mn-cs"/>
        </a:defRPr>
      </a:lvl6pPr>
      <a:lvl7pPr marL="2971383" indent="-228568" algn="l" defTabSz="457136" rtl="0" eaLnBrk="1" latinLnBrk="0" hangingPunct="1">
        <a:spcBef>
          <a:spcPct val="20000"/>
        </a:spcBef>
        <a:buFont typeface="Arial"/>
        <a:buChar char="•"/>
        <a:defRPr sz="2000" kern="1200">
          <a:solidFill>
            <a:schemeClr val="tx1"/>
          </a:solidFill>
          <a:latin typeface="+mn-lt"/>
          <a:ea typeface="+mn-ea"/>
          <a:cs typeface="+mn-cs"/>
        </a:defRPr>
      </a:lvl7pPr>
      <a:lvl8pPr marL="3428519" indent="-228568" algn="l" defTabSz="457136" rtl="0" eaLnBrk="1" latinLnBrk="0" hangingPunct="1">
        <a:spcBef>
          <a:spcPct val="20000"/>
        </a:spcBef>
        <a:buFont typeface="Arial"/>
        <a:buChar char="•"/>
        <a:defRPr sz="2000" kern="1200">
          <a:solidFill>
            <a:schemeClr val="tx1"/>
          </a:solidFill>
          <a:latin typeface="+mn-lt"/>
          <a:ea typeface="+mn-ea"/>
          <a:cs typeface="+mn-cs"/>
        </a:defRPr>
      </a:lvl8pPr>
      <a:lvl9pPr marL="3885655" indent="-228568" algn="l" defTabSz="45713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36" rtl="0" eaLnBrk="1" latinLnBrk="0" hangingPunct="1">
        <a:defRPr sz="1800" kern="1200">
          <a:solidFill>
            <a:schemeClr val="tx1"/>
          </a:solidFill>
          <a:latin typeface="+mn-lt"/>
          <a:ea typeface="+mn-ea"/>
          <a:cs typeface="+mn-cs"/>
        </a:defRPr>
      </a:lvl1pPr>
      <a:lvl2pPr marL="457136" algn="l" defTabSz="457136" rtl="0" eaLnBrk="1" latinLnBrk="0" hangingPunct="1">
        <a:defRPr sz="1800" kern="1200">
          <a:solidFill>
            <a:schemeClr val="tx1"/>
          </a:solidFill>
          <a:latin typeface="+mn-lt"/>
          <a:ea typeface="+mn-ea"/>
          <a:cs typeface="+mn-cs"/>
        </a:defRPr>
      </a:lvl2pPr>
      <a:lvl3pPr marL="914272" algn="l" defTabSz="457136" rtl="0" eaLnBrk="1" latinLnBrk="0" hangingPunct="1">
        <a:defRPr sz="1800" kern="1200">
          <a:solidFill>
            <a:schemeClr val="tx1"/>
          </a:solidFill>
          <a:latin typeface="+mn-lt"/>
          <a:ea typeface="+mn-ea"/>
          <a:cs typeface="+mn-cs"/>
        </a:defRPr>
      </a:lvl3pPr>
      <a:lvl4pPr marL="1371408" algn="l" defTabSz="457136" rtl="0" eaLnBrk="1" latinLnBrk="0" hangingPunct="1">
        <a:defRPr sz="1800" kern="1200">
          <a:solidFill>
            <a:schemeClr val="tx1"/>
          </a:solidFill>
          <a:latin typeface="+mn-lt"/>
          <a:ea typeface="+mn-ea"/>
          <a:cs typeface="+mn-cs"/>
        </a:defRPr>
      </a:lvl4pPr>
      <a:lvl5pPr marL="1828543" algn="l" defTabSz="457136" rtl="0" eaLnBrk="1" latinLnBrk="0" hangingPunct="1">
        <a:defRPr sz="1800" kern="1200">
          <a:solidFill>
            <a:schemeClr val="tx1"/>
          </a:solidFill>
          <a:latin typeface="+mn-lt"/>
          <a:ea typeface="+mn-ea"/>
          <a:cs typeface="+mn-cs"/>
        </a:defRPr>
      </a:lvl5pPr>
      <a:lvl6pPr marL="2285679" algn="l" defTabSz="457136" rtl="0" eaLnBrk="1" latinLnBrk="0" hangingPunct="1">
        <a:defRPr sz="1800" kern="1200">
          <a:solidFill>
            <a:schemeClr val="tx1"/>
          </a:solidFill>
          <a:latin typeface="+mn-lt"/>
          <a:ea typeface="+mn-ea"/>
          <a:cs typeface="+mn-cs"/>
        </a:defRPr>
      </a:lvl6pPr>
      <a:lvl7pPr marL="2742815" algn="l" defTabSz="457136" rtl="0" eaLnBrk="1" latinLnBrk="0" hangingPunct="1">
        <a:defRPr sz="1800" kern="1200">
          <a:solidFill>
            <a:schemeClr val="tx1"/>
          </a:solidFill>
          <a:latin typeface="+mn-lt"/>
          <a:ea typeface="+mn-ea"/>
          <a:cs typeface="+mn-cs"/>
        </a:defRPr>
      </a:lvl7pPr>
      <a:lvl8pPr marL="3199951" algn="l" defTabSz="457136" rtl="0" eaLnBrk="1" latinLnBrk="0" hangingPunct="1">
        <a:defRPr sz="1800" kern="1200">
          <a:solidFill>
            <a:schemeClr val="tx1"/>
          </a:solidFill>
          <a:latin typeface="+mn-lt"/>
          <a:ea typeface="+mn-ea"/>
          <a:cs typeface="+mn-cs"/>
        </a:defRPr>
      </a:lvl8pPr>
      <a:lvl9pPr marL="3657087" algn="l" defTabSz="45713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tiff"/><Relationship Id="rId5" Type="http://schemas.openxmlformats.org/officeDocument/2006/relationships/image" Target="../media/image6.tiff"/><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1.xml"/><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5.jpg"/><Relationship Id="rId4" Type="http://schemas.openxmlformats.org/officeDocument/2006/relationships/image" Target="../media/image30.emf"/></Relationships>
</file>

<file path=ppt/slides/_rels/slide13.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slideLayout" Target="../slideLayouts/slideLayout11.xml"/><Relationship Id="rId7" Type="http://schemas.openxmlformats.org/officeDocument/2006/relationships/image" Target="../media/image32.png"/><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image" Target="../media/image31.emf"/><Relationship Id="rId5" Type="http://schemas.openxmlformats.org/officeDocument/2006/relationships/oleObject" Target="../embeddings/oleObject3.bin"/><Relationship Id="rId4" Type="http://schemas.openxmlformats.org/officeDocument/2006/relationships/notesSlide" Target="../notesSlides/notesSlide5.xml"/><Relationship Id="rId9" Type="http://schemas.openxmlformats.org/officeDocument/2006/relationships/image" Target="../media/image5.jpg"/></Relationships>
</file>

<file path=ppt/slides/_rels/slide14.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slideLayout" Target="../slideLayouts/slideLayout2.xml"/><Relationship Id="rId7" Type="http://schemas.openxmlformats.org/officeDocument/2006/relationships/image" Target="../media/image5.jpg"/><Relationship Id="rId2" Type="http://schemas.openxmlformats.org/officeDocument/2006/relationships/tags" Target="../tags/tag6.xml"/><Relationship Id="rId1" Type="http://schemas.openxmlformats.org/officeDocument/2006/relationships/vmlDrawing" Target="../drawings/vmlDrawing4.vml"/><Relationship Id="rId6" Type="http://schemas.openxmlformats.org/officeDocument/2006/relationships/image" Target="../media/image23.emf"/><Relationship Id="rId5" Type="http://schemas.openxmlformats.org/officeDocument/2006/relationships/oleObject" Target="../embeddings/oleObject4.bin"/><Relationship Id="rId4"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35.jpeg"/><Relationship Id="rId4" Type="http://schemas.openxmlformats.org/officeDocument/2006/relationships/image" Target="../media/image5.jpg"/></Relationships>
</file>

<file path=ppt/slides/_rels/slide16.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5.jpg"/><Relationship Id="rId3" Type="http://schemas.openxmlformats.org/officeDocument/2006/relationships/slideLayout" Target="../slideLayouts/slideLayout7.xml"/><Relationship Id="rId7" Type="http://schemas.openxmlformats.org/officeDocument/2006/relationships/image" Target="../media/image37.jpeg"/><Relationship Id="rId12" Type="http://schemas.openxmlformats.org/officeDocument/2006/relationships/image" Target="../media/image42.jpeg"/><Relationship Id="rId2" Type="http://schemas.openxmlformats.org/officeDocument/2006/relationships/tags" Target="../tags/tag7.xml"/><Relationship Id="rId1" Type="http://schemas.openxmlformats.org/officeDocument/2006/relationships/vmlDrawing" Target="../drawings/vmlDrawing5.vml"/><Relationship Id="rId6" Type="http://schemas.openxmlformats.org/officeDocument/2006/relationships/image" Target="../media/image36.jpg"/><Relationship Id="rId11" Type="http://schemas.openxmlformats.org/officeDocument/2006/relationships/image" Target="../media/image41.jpeg"/><Relationship Id="rId5" Type="http://schemas.openxmlformats.org/officeDocument/2006/relationships/image" Target="../media/image23.emf"/><Relationship Id="rId10" Type="http://schemas.openxmlformats.org/officeDocument/2006/relationships/image" Target="../media/image40.jpeg"/><Relationship Id="rId4" Type="http://schemas.openxmlformats.org/officeDocument/2006/relationships/oleObject" Target="../embeddings/oleObject5.bin"/><Relationship Id="rId9" Type="http://schemas.openxmlformats.org/officeDocument/2006/relationships/image" Target="../media/image39.jpeg"/><Relationship Id="rId14" Type="http://schemas.openxmlformats.org/officeDocument/2006/relationships/image" Target="../media/image43.jpe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0.xml"/><Relationship Id="rId7" Type="http://schemas.openxmlformats.org/officeDocument/2006/relationships/image" Target="../media/image44.png"/><Relationship Id="rId2" Type="http://schemas.openxmlformats.org/officeDocument/2006/relationships/tags" Target="../tags/tag8.xml"/><Relationship Id="rId1" Type="http://schemas.openxmlformats.org/officeDocument/2006/relationships/vmlDrawing" Target="../drawings/vmlDrawing6.vml"/><Relationship Id="rId6" Type="http://schemas.openxmlformats.org/officeDocument/2006/relationships/image" Target="../media/image23.emf"/><Relationship Id="rId5" Type="http://schemas.openxmlformats.org/officeDocument/2006/relationships/oleObject" Target="../embeddings/oleObject6.bin"/><Relationship Id="rId4" Type="http://schemas.openxmlformats.org/officeDocument/2006/relationships/notesSlide" Target="../notesSlides/notesSlide8.xml"/><Relationship Id="rId9" Type="http://schemas.openxmlformats.org/officeDocument/2006/relationships/image" Target="../media/image45.png"/></Relationships>
</file>

<file path=ppt/slides/_rels/slide18.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8" Type="http://schemas.openxmlformats.org/officeDocument/2006/relationships/image" Target="../media/image48.tiff"/><Relationship Id="rId3" Type="http://schemas.openxmlformats.org/officeDocument/2006/relationships/slideLayout" Target="../slideLayouts/slideLayout6.xml"/><Relationship Id="rId7" Type="http://schemas.openxmlformats.org/officeDocument/2006/relationships/image" Target="../media/image46.tiff"/><Relationship Id="rId2" Type="http://schemas.openxmlformats.org/officeDocument/2006/relationships/tags" Target="../tags/tag9.xml"/><Relationship Id="rId1" Type="http://schemas.openxmlformats.org/officeDocument/2006/relationships/vmlDrawing" Target="../drawings/vmlDrawing7.vml"/><Relationship Id="rId6" Type="http://schemas.openxmlformats.org/officeDocument/2006/relationships/image" Target="../media/image47.emf"/><Relationship Id="rId5" Type="http://schemas.openxmlformats.org/officeDocument/2006/relationships/oleObject" Target="../embeddings/oleObject7.bin"/><Relationship Id="rId4"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49.tiff"/><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image" Target="../media/image3.png"/><Relationship Id="rId1" Type="http://schemas.openxmlformats.org/officeDocument/2006/relationships/slideLayout" Target="../slideLayouts/slideLayout11.xml"/><Relationship Id="rId4" Type="http://schemas.openxmlformats.org/officeDocument/2006/relationships/image" Target="../media/image56.tiff"/></Relationships>
</file>

<file path=ppt/slides/_rels/slide31.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image" Target="../media/image57.tif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63.tiff"/><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64.tif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6.tiff"/><Relationship Id="rId5" Type="http://schemas.openxmlformats.org/officeDocument/2006/relationships/image" Target="../media/image4.jpe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8" Type="http://schemas.openxmlformats.org/officeDocument/2006/relationships/image" Target="../media/image17.tiff"/><Relationship Id="rId13" Type="http://schemas.openxmlformats.org/officeDocument/2006/relationships/image" Target="../media/image22.tiff"/><Relationship Id="rId3" Type="http://schemas.openxmlformats.org/officeDocument/2006/relationships/image" Target="../media/image13.tiff"/><Relationship Id="rId7" Type="http://schemas.openxmlformats.org/officeDocument/2006/relationships/image" Target="../media/image16.tiff"/><Relationship Id="rId12" Type="http://schemas.openxmlformats.org/officeDocument/2006/relationships/image" Target="../media/image21.tiff"/><Relationship Id="rId2" Type="http://schemas.openxmlformats.org/officeDocument/2006/relationships/image" Target="../media/image12.tiff"/><Relationship Id="rId1" Type="http://schemas.openxmlformats.org/officeDocument/2006/relationships/slideLayout" Target="../slideLayouts/slideLayout2.xml"/><Relationship Id="rId6" Type="http://schemas.openxmlformats.org/officeDocument/2006/relationships/image" Target="../media/image15.tiff"/><Relationship Id="rId11" Type="http://schemas.openxmlformats.org/officeDocument/2006/relationships/image" Target="../media/image20.tiff"/><Relationship Id="rId5" Type="http://schemas.openxmlformats.org/officeDocument/2006/relationships/image" Target="../media/image14.tiff"/><Relationship Id="rId10" Type="http://schemas.openxmlformats.org/officeDocument/2006/relationships/image" Target="../media/image19.tiff"/><Relationship Id="rId4" Type="http://schemas.openxmlformats.org/officeDocument/2006/relationships/image" Target="../media/image5.jpg"/><Relationship Id="rId9" Type="http://schemas.openxmlformats.org/officeDocument/2006/relationships/image" Target="../media/image18.tiff"/></Relationships>
</file>

<file path=ppt/slides/_rels/slide7.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24.PN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23.emf"/><Relationship Id="rId5" Type="http://schemas.openxmlformats.org/officeDocument/2006/relationships/oleObject" Target="../embeddings/oleObject2.bin"/><Relationship Id="rId4"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A07E96-3969-4595-802D-25631B3CB6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a:extLst>
              <a:ext uri="{FF2B5EF4-FFF2-40B4-BE49-F238E27FC236}">
                <a16:creationId xmlns:a16="http://schemas.microsoft.com/office/drawing/2014/main" id="{27CF2115-88AE-EA48-8D5D-DBACF2E926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0473" y="211788"/>
            <a:ext cx="6716730" cy="6519180"/>
          </a:xfrm>
          <a:prstGeom prst="rect">
            <a:avLst/>
          </a:prstGeom>
        </p:spPr>
      </p:pic>
      <p:grpSp>
        <p:nvGrpSpPr>
          <p:cNvPr id="12" name="Group 11">
            <a:extLst>
              <a:ext uri="{FF2B5EF4-FFF2-40B4-BE49-F238E27FC236}">
                <a16:creationId xmlns:a16="http://schemas.microsoft.com/office/drawing/2014/main" id="{D4EE850F-AE83-4C3F-A64D-8B67DEF33C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3" name="Freeform 5">
              <a:extLst>
                <a:ext uri="{FF2B5EF4-FFF2-40B4-BE49-F238E27FC236}">
                  <a16:creationId xmlns:a16="http://schemas.microsoft.com/office/drawing/2014/main" id="{1BC9603D-FE04-4520-8E50-7C75B9CA22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6">
              <a:extLst>
                <a:ext uri="{FF2B5EF4-FFF2-40B4-BE49-F238E27FC236}">
                  <a16:creationId xmlns:a16="http://schemas.microsoft.com/office/drawing/2014/main" id="{0A0E3407-9CB8-45DA-9F2E-5B81388C1D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7">
              <a:extLst>
                <a:ext uri="{FF2B5EF4-FFF2-40B4-BE49-F238E27FC236}">
                  <a16:creationId xmlns:a16="http://schemas.microsoft.com/office/drawing/2014/main" id="{091A4076-E94C-4E3A-BDAF-3D51C167CE6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8">
              <a:extLst>
                <a:ext uri="{FF2B5EF4-FFF2-40B4-BE49-F238E27FC236}">
                  <a16:creationId xmlns:a16="http://schemas.microsoft.com/office/drawing/2014/main" id="{257CB374-17D4-4D8A-8F6A-D79BAE50EB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9">
              <a:extLst>
                <a:ext uri="{FF2B5EF4-FFF2-40B4-BE49-F238E27FC236}">
                  <a16:creationId xmlns:a16="http://schemas.microsoft.com/office/drawing/2014/main" id="{6CAD8AE5-485A-40A6-9A10-B2D46F293A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0">
              <a:extLst>
                <a:ext uri="{FF2B5EF4-FFF2-40B4-BE49-F238E27FC236}">
                  <a16:creationId xmlns:a16="http://schemas.microsoft.com/office/drawing/2014/main" id="{1A323CDF-8C44-4003-8C7E-56DA0652ED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1">
              <a:extLst>
                <a:ext uri="{FF2B5EF4-FFF2-40B4-BE49-F238E27FC236}">
                  <a16:creationId xmlns:a16="http://schemas.microsoft.com/office/drawing/2014/main" id="{588FAE68-2618-4A05-9619-5B0476CF8B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2">
              <a:extLst>
                <a:ext uri="{FF2B5EF4-FFF2-40B4-BE49-F238E27FC236}">
                  <a16:creationId xmlns:a16="http://schemas.microsoft.com/office/drawing/2014/main" id="{8BD498FC-EB33-41D8-844F-F8B658B14E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3">
              <a:extLst>
                <a:ext uri="{FF2B5EF4-FFF2-40B4-BE49-F238E27FC236}">
                  <a16:creationId xmlns:a16="http://schemas.microsoft.com/office/drawing/2014/main" id="{2E631E6C-DAC5-4239-818A-AA7E4D372C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4">
              <a:extLst>
                <a:ext uri="{FF2B5EF4-FFF2-40B4-BE49-F238E27FC236}">
                  <a16:creationId xmlns:a16="http://schemas.microsoft.com/office/drawing/2014/main" id="{9AF25E18-21FA-4C72-BFBA-6970C2299A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5">
              <a:extLst>
                <a:ext uri="{FF2B5EF4-FFF2-40B4-BE49-F238E27FC236}">
                  <a16:creationId xmlns:a16="http://schemas.microsoft.com/office/drawing/2014/main" id="{FEFCA527-806C-494B-B0FA-BC2DCBB8AF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6">
              <a:extLst>
                <a:ext uri="{FF2B5EF4-FFF2-40B4-BE49-F238E27FC236}">
                  <a16:creationId xmlns:a16="http://schemas.microsoft.com/office/drawing/2014/main" id="{1348858B-E257-4F55-824B-A4E0E12B2D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7">
              <a:extLst>
                <a:ext uri="{FF2B5EF4-FFF2-40B4-BE49-F238E27FC236}">
                  <a16:creationId xmlns:a16="http://schemas.microsoft.com/office/drawing/2014/main" id="{0328079F-5D7D-4C32-94FE-4746AABC90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8">
              <a:extLst>
                <a:ext uri="{FF2B5EF4-FFF2-40B4-BE49-F238E27FC236}">
                  <a16:creationId xmlns:a16="http://schemas.microsoft.com/office/drawing/2014/main" id="{936F7460-760A-4C69-B444-66970423A60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9">
              <a:extLst>
                <a:ext uri="{FF2B5EF4-FFF2-40B4-BE49-F238E27FC236}">
                  <a16:creationId xmlns:a16="http://schemas.microsoft.com/office/drawing/2014/main" id="{046A42DA-07A5-4FC4-9A8E-E7803145E8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20">
              <a:extLst>
                <a:ext uri="{FF2B5EF4-FFF2-40B4-BE49-F238E27FC236}">
                  <a16:creationId xmlns:a16="http://schemas.microsoft.com/office/drawing/2014/main" id="{EAD3D7E7-545F-40E9-9CDA-83D9F4E4BF2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21">
              <a:extLst>
                <a:ext uri="{FF2B5EF4-FFF2-40B4-BE49-F238E27FC236}">
                  <a16:creationId xmlns:a16="http://schemas.microsoft.com/office/drawing/2014/main" id="{A82941B0-23C5-480D-8374-A5427FDF03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2">
              <a:extLst>
                <a:ext uri="{FF2B5EF4-FFF2-40B4-BE49-F238E27FC236}">
                  <a16:creationId xmlns:a16="http://schemas.microsoft.com/office/drawing/2014/main" id="{E25E04FF-BCA7-48D1-B958-C35D3E94EF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3">
              <a:extLst>
                <a:ext uri="{FF2B5EF4-FFF2-40B4-BE49-F238E27FC236}">
                  <a16:creationId xmlns:a16="http://schemas.microsoft.com/office/drawing/2014/main" id="{A7E8EF9C-5522-451C-8CB5-0575E24523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3" name="Group 32">
            <a:extLst>
              <a:ext uri="{FF2B5EF4-FFF2-40B4-BE49-F238E27FC236}">
                <a16:creationId xmlns:a16="http://schemas.microsoft.com/office/drawing/2014/main" id="{C7D119FF-606C-4006-A3CB-C83426DCA1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58942" y="3893141"/>
            <a:ext cx="5648782" cy="1771275"/>
            <a:chOff x="3258942" y="3893141"/>
            <a:chExt cx="5648782" cy="1771275"/>
          </a:xfrm>
        </p:grpSpPr>
        <p:sp>
          <p:nvSpPr>
            <p:cNvPr id="34" name="Isosceles Triangle 39">
              <a:extLst>
                <a:ext uri="{FF2B5EF4-FFF2-40B4-BE49-F238E27FC236}">
                  <a16:creationId xmlns:a16="http://schemas.microsoft.com/office/drawing/2014/main" id="{C910710A-4E31-4871-8A01-586AC5FC07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F1437FA2-C275-4241-AD89-34B44DE74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58942" y="3893141"/>
              <a:ext cx="5648782" cy="14202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7" name="Rectangle 36">
            <a:extLst>
              <a:ext uri="{FF2B5EF4-FFF2-40B4-BE49-F238E27FC236}">
                <a16:creationId xmlns:a16="http://schemas.microsoft.com/office/drawing/2014/main" id="{BC72E954-3173-4229-93A2-B05A46E096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58942" y="1177047"/>
            <a:ext cx="5648782" cy="2623954"/>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31">
            <a:extLst>
              <a:ext uri="{FF2B5EF4-FFF2-40B4-BE49-F238E27FC236}">
                <a16:creationId xmlns:a16="http://schemas.microsoft.com/office/drawing/2014/main" id="{B869D265-DD4B-3C48-97D7-C3443497FC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46" y="49737"/>
            <a:ext cx="2208906" cy="1323325"/>
          </a:xfrm>
          <a:prstGeom prst="rect">
            <a:avLst/>
          </a:prstGeom>
        </p:spPr>
      </p:pic>
      <p:grpSp>
        <p:nvGrpSpPr>
          <p:cNvPr id="38" name="Group 37">
            <a:extLst>
              <a:ext uri="{FF2B5EF4-FFF2-40B4-BE49-F238E27FC236}">
                <a16:creationId xmlns:a16="http://schemas.microsoft.com/office/drawing/2014/main" id="{39B7FA1F-A967-DA4C-9FAB-5C8238A90DBB}"/>
              </a:ext>
            </a:extLst>
          </p:cNvPr>
          <p:cNvGrpSpPr/>
          <p:nvPr/>
        </p:nvGrpSpPr>
        <p:grpSpPr>
          <a:xfrm>
            <a:off x="9768414" y="235759"/>
            <a:ext cx="2309812" cy="1060471"/>
            <a:chOff x="2359080" y="5694720"/>
            <a:chExt cx="1958577" cy="908162"/>
          </a:xfrm>
        </p:grpSpPr>
        <p:pic>
          <p:nvPicPr>
            <p:cNvPr id="39" name="Picture 38">
              <a:extLst>
                <a:ext uri="{FF2B5EF4-FFF2-40B4-BE49-F238E27FC236}">
                  <a16:creationId xmlns:a16="http://schemas.microsoft.com/office/drawing/2014/main" id="{7FC4DDC4-746E-EF44-ABE2-E19DE3B549EC}"/>
                </a:ext>
              </a:extLst>
            </p:cNvPr>
            <p:cNvPicPr>
              <a:picLocks noChangeAspect="1"/>
            </p:cNvPicPr>
            <p:nvPr/>
          </p:nvPicPr>
          <p:blipFill rotWithShape="1">
            <a:blip r:embed="rId4">
              <a:extLst>
                <a:ext uri="{28A0092B-C50C-407E-A947-70E740481C1C}">
                  <a14:useLocalDpi xmlns:a14="http://schemas.microsoft.com/office/drawing/2010/main" val="0"/>
                </a:ext>
              </a:extLst>
            </a:blip>
            <a:srcRect r="2447" b="35842"/>
            <a:stretch/>
          </p:blipFill>
          <p:spPr>
            <a:xfrm>
              <a:off x="2359080" y="5694720"/>
              <a:ext cx="906852" cy="908162"/>
            </a:xfrm>
            <a:prstGeom prst="rect">
              <a:avLst/>
            </a:prstGeom>
          </p:spPr>
        </p:pic>
        <p:pic>
          <p:nvPicPr>
            <p:cNvPr id="40" name="Picture 39">
              <a:extLst>
                <a:ext uri="{FF2B5EF4-FFF2-40B4-BE49-F238E27FC236}">
                  <a16:creationId xmlns:a16="http://schemas.microsoft.com/office/drawing/2014/main" id="{F8A80600-6F07-A647-9EC7-8D1131B3840A}"/>
                </a:ext>
              </a:extLst>
            </p:cNvPr>
            <p:cNvPicPr>
              <a:picLocks noChangeAspect="1"/>
            </p:cNvPicPr>
            <p:nvPr/>
          </p:nvPicPr>
          <p:blipFill rotWithShape="1">
            <a:blip r:embed="rId4">
              <a:extLst>
                <a:ext uri="{28A0092B-C50C-407E-A947-70E740481C1C}">
                  <a14:useLocalDpi xmlns:a14="http://schemas.microsoft.com/office/drawing/2010/main" val="0"/>
                </a:ext>
              </a:extLst>
            </a:blip>
            <a:srcRect t="65019" r="-4011"/>
            <a:stretch/>
          </p:blipFill>
          <p:spPr>
            <a:xfrm>
              <a:off x="3351275" y="5900627"/>
              <a:ext cx="966382" cy="494905"/>
            </a:xfrm>
            <a:prstGeom prst="rect">
              <a:avLst/>
            </a:prstGeom>
          </p:spPr>
        </p:pic>
      </p:grpSp>
      <p:sp>
        <p:nvSpPr>
          <p:cNvPr id="36" name="TextBox 35">
            <a:extLst>
              <a:ext uri="{FF2B5EF4-FFF2-40B4-BE49-F238E27FC236}">
                <a16:creationId xmlns:a16="http://schemas.microsoft.com/office/drawing/2014/main" id="{193949FF-3751-FD4E-AAB6-3FCCCAE20A07}"/>
              </a:ext>
            </a:extLst>
          </p:cNvPr>
          <p:cNvSpPr txBox="1"/>
          <p:nvPr/>
        </p:nvSpPr>
        <p:spPr>
          <a:xfrm>
            <a:off x="2046845" y="5744497"/>
            <a:ext cx="8153072" cy="461665"/>
          </a:xfrm>
          <a:prstGeom prst="rect">
            <a:avLst/>
          </a:prstGeom>
          <a:noFill/>
        </p:spPr>
        <p:txBody>
          <a:bodyPr wrap="square" rtlCol="0">
            <a:spAutoFit/>
          </a:bodyPr>
          <a:lstStyle/>
          <a:p>
            <a:pPr algn="ctr"/>
            <a:r>
              <a:rPr lang="en-US" sz="2400" i="1" dirty="0"/>
              <a:t>23</a:t>
            </a:r>
            <a:r>
              <a:rPr lang="en-US" sz="2400" i="1" baseline="30000" dirty="0"/>
              <a:t>th</a:t>
            </a:r>
            <a:r>
              <a:rPr lang="en-US" sz="2400" i="1" dirty="0"/>
              <a:t> September 2019</a:t>
            </a:r>
            <a:endParaRPr lang="en-US" sz="2000" i="1" dirty="0"/>
          </a:p>
        </p:txBody>
      </p:sp>
      <p:sp>
        <p:nvSpPr>
          <p:cNvPr id="2" name="Rectangle 1">
            <a:extLst>
              <a:ext uri="{FF2B5EF4-FFF2-40B4-BE49-F238E27FC236}">
                <a16:creationId xmlns:a16="http://schemas.microsoft.com/office/drawing/2014/main" id="{00D165BA-FE46-5C47-AE0D-C36FB8C9EF3F}"/>
              </a:ext>
            </a:extLst>
          </p:cNvPr>
          <p:cNvSpPr/>
          <p:nvPr/>
        </p:nvSpPr>
        <p:spPr>
          <a:xfrm>
            <a:off x="3048000" y="4091756"/>
            <a:ext cx="6096000" cy="1015663"/>
          </a:xfrm>
          <a:prstGeom prst="rect">
            <a:avLst/>
          </a:prstGeom>
        </p:spPr>
        <p:txBody>
          <a:bodyPr>
            <a:spAutoFit/>
          </a:bodyPr>
          <a:lstStyle/>
          <a:p>
            <a:pPr algn="ctr"/>
            <a:r>
              <a:rPr lang="en-US" sz="2000" i="1" dirty="0">
                <a:solidFill>
                  <a:schemeClr val="bg1"/>
                </a:solidFill>
                <a:cs typeface="Arial"/>
              </a:rPr>
              <a:t>JANEZ POTOČNIK </a:t>
            </a:r>
          </a:p>
          <a:p>
            <a:pPr algn="ctr"/>
            <a:r>
              <a:rPr lang="en-US" sz="2000" i="1" dirty="0">
                <a:solidFill>
                  <a:schemeClr val="bg1"/>
                </a:solidFill>
                <a:cs typeface="Arial"/>
              </a:rPr>
              <a:t>Co-chair UNEP International Resource Panel (IRP)</a:t>
            </a:r>
          </a:p>
          <a:p>
            <a:pPr algn="ctr"/>
            <a:r>
              <a:rPr lang="en-US" sz="2000" i="1" dirty="0">
                <a:solidFill>
                  <a:schemeClr val="bg1"/>
                </a:solidFill>
                <a:cs typeface="Arial"/>
              </a:rPr>
              <a:t>Partner SYSTEMIQ</a:t>
            </a:r>
          </a:p>
        </p:txBody>
      </p:sp>
      <p:pic>
        <p:nvPicPr>
          <p:cNvPr id="5" name="Picture 4">
            <a:extLst>
              <a:ext uri="{FF2B5EF4-FFF2-40B4-BE49-F238E27FC236}">
                <a16:creationId xmlns:a16="http://schemas.microsoft.com/office/drawing/2014/main" id="{1B1CADAC-1257-C849-833D-BD79E75D1A97}"/>
              </a:ext>
            </a:extLst>
          </p:cNvPr>
          <p:cNvPicPr>
            <a:picLocks noChangeAspect="1"/>
          </p:cNvPicPr>
          <p:nvPr/>
        </p:nvPicPr>
        <p:blipFill>
          <a:blip r:embed="rId5"/>
          <a:stretch>
            <a:fillRect/>
          </a:stretch>
        </p:blipFill>
        <p:spPr>
          <a:xfrm>
            <a:off x="9802936" y="6074966"/>
            <a:ext cx="2209800" cy="584200"/>
          </a:xfrm>
          <a:prstGeom prst="rect">
            <a:avLst/>
          </a:prstGeom>
        </p:spPr>
      </p:pic>
      <p:pic>
        <p:nvPicPr>
          <p:cNvPr id="3" name="Picture 2">
            <a:extLst>
              <a:ext uri="{FF2B5EF4-FFF2-40B4-BE49-F238E27FC236}">
                <a16:creationId xmlns:a16="http://schemas.microsoft.com/office/drawing/2014/main" id="{E00C9500-44BF-BF4E-A050-1205FD014C48}"/>
              </a:ext>
            </a:extLst>
          </p:cNvPr>
          <p:cNvPicPr>
            <a:picLocks noChangeAspect="1"/>
          </p:cNvPicPr>
          <p:nvPr/>
        </p:nvPicPr>
        <p:blipFill>
          <a:blip r:embed="rId6"/>
          <a:stretch>
            <a:fillRect/>
          </a:stretch>
        </p:blipFill>
        <p:spPr>
          <a:xfrm>
            <a:off x="4834829" y="9790"/>
            <a:ext cx="2487134" cy="2487134"/>
          </a:xfrm>
          <a:prstGeom prst="rect">
            <a:avLst/>
          </a:prstGeom>
        </p:spPr>
      </p:pic>
      <p:sp>
        <p:nvSpPr>
          <p:cNvPr id="4" name="Rectangle 3">
            <a:extLst>
              <a:ext uri="{FF2B5EF4-FFF2-40B4-BE49-F238E27FC236}">
                <a16:creationId xmlns:a16="http://schemas.microsoft.com/office/drawing/2014/main" id="{FC56F201-D1ED-0F4D-BAFB-3BE11DBB10F1}"/>
              </a:ext>
            </a:extLst>
          </p:cNvPr>
          <p:cNvSpPr/>
          <p:nvPr/>
        </p:nvSpPr>
        <p:spPr>
          <a:xfrm>
            <a:off x="3419018" y="2374746"/>
            <a:ext cx="5333396" cy="938719"/>
          </a:xfrm>
          <a:prstGeom prst="rect">
            <a:avLst/>
          </a:prstGeom>
        </p:spPr>
        <p:txBody>
          <a:bodyPr wrap="square">
            <a:spAutoFit/>
          </a:bodyPr>
          <a:lstStyle/>
          <a:p>
            <a:pPr algn="ctr">
              <a:lnSpc>
                <a:spcPts val="3340"/>
              </a:lnSpc>
            </a:pPr>
            <a:r>
              <a:rPr lang="en-US" sz="3200" i="1" dirty="0"/>
              <a:t>Sustainable Business Models in </a:t>
            </a:r>
            <a:r>
              <a:rPr lang="en-US" sz="3200" i="1" dirty="0">
                <a:solidFill>
                  <a:srgbClr val="C00000"/>
                </a:solidFill>
              </a:rPr>
              <a:t>Circular </a:t>
            </a:r>
            <a:r>
              <a:rPr lang="en-US" sz="3200" i="1" dirty="0" err="1">
                <a:solidFill>
                  <a:srgbClr val="C00000"/>
                </a:solidFill>
              </a:rPr>
              <a:t>Bioeconomy</a:t>
            </a:r>
            <a:r>
              <a:rPr lang="en-US" sz="3200" i="1" dirty="0">
                <a:solidFill>
                  <a:srgbClr val="C00000"/>
                </a:solidFill>
              </a:rPr>
              <a:t> </a:t>
            </a:r>
            <a:endParaRPr lang="en-US" sz="5400" i="1" dirty="0">
              <a:solidFill>
                <a:srgbClr val="C00000"/>
              </a:solidFill>
            </a:endParaRPr>
          </a:p>
        </p:txBody>
      </p:sp>
    </p:spTree>
    <p:extLst>
      <p:ext uri="{BB962C8B-B14F-4D97-AF65-F5344CB8AC3E}">
        <p14:creationId xmlns:p14="http://schemas.microsoft.com/office/powerpoint/2010/main" val="319003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3000"/>
                                        <p:tgtEl>
                                          <p:spTgt spid="41"/>
                                        </p:tgtEl>
                                      </p:cBhvr>
                                    </p:animEffect>
                                    <p:anim calcmode="lin" valueType="num">
                                      <p:cBhvr>
                                        <p:cTn id="8" dur="3000" fill="hold"/>
                                        <p:tgtEl>
                                          <p:spTgt spid="41"/>
                                        </p:tgtEl>
                                        <p:attrNameLst>
                                          <p:attrName>ppt_w</p:attrName>
                                        </p:attrNameLst>
                                      </p:cBhvr>
                                      <p:tavLst>
                                        <p:tav tm="0" fmla="#ppt_w*sin(2.5*pi*$)">
                                          <p:val>
                                            <p:fltVal val="0"/>
                                          </p:val>
                                        </p:tav>
                                        <p:tav tm="100000">
                                          <p:val>
                                            <p:fltVal val="1"/>
                                          </p:val>
                                        </p:tav>
                                      </p:tavLst>
                                    </p:anim>
                                    <p:anim calcmode="lin" valueType="num">
                                      <p:cBhvr>
                                        <p:cTn id="9" dur="3000" fill="hold"/>
                                        <p:tgtEl>
                                          <p:spTgt spid="4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663074" y="1908750"/>
            <a:ext cx="10871200" cy="3209838"/>
          </a:xfrm>
          <a:prstGeom prst="rect">
            <a:avLst/>
          </a:prstGeom>
          <a:effectLst/>
        </p:spPr>
        <p:txBody>
          <a:bodyPr vert="horz" lIns="121920" tIns="60960" rIns="121920" bIns="6096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None/>
            </a:pPr>
            <a:r>
              <a:rPr lang="en-GB" sz="8800" b="0" i="1">
                <a:solidFill>
                  <a:srgbClr val="C00000"/>
                </a:solidFill>
                <a:effectLst/>
              </a:rPr>
              <a:t>RESOURCES </a:t>
            </a:r>
          </a:p>
          <a:p>
            <a:pPr marL="0" indent="0" algn="ctr">
              <a:buNone/>
            </a:pPr>
            <a:r>
              <a:rPr lang="en-GB" sz="7200" b="0" i="1">
                <a:solidFill>
                  <a:schemeClr val="tx1"/>
                </a:solidFill>
                <a:effectLst/>
              </a:rPr>
              <a:t>THE MISSING LINK</a:t>
            </a:r>
          </a:p>
        </p:txBody>
      </p:sp>
    </p:spTree>
    <p:extLst>
      <p:ext uri="{BB962C8B-B14F-4D97-AF65-F5344CB8AC3E}">
        <p14:creationId xmlns:p14="http://schemas.microsoft.com/office/powerpoint/2010/main" val="4071506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80">
                                          <p:stCondLst>
                                            <p:cond delay="0"/>
                                          </p:stCondLst>
                                        </p:cTn>
                                        <p:tgtEl>
                                          <p:spTgt spid="6">
                                            <p:txEl>
                                              <p:pRg st="0" end="0"/>
                                            </p:txEl>
                                          </p:spTgt>
                                        </p:tgtEl>
                                      </p:cBhvr>
                                    </p:animEffect>
                                    <p:anim calcmode="lin" valueType="num">
                                      <p:cBhvr>
                                        <p:cTn id="8"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xEl>
                                              <p:pRg st="0" end="0"/>
                                            </p:txEl>
                                          </p:spTgt>
                                        </p:tgtEl>
                                      </p:cBhvr>
                                      <p:to x="100000" y="60000"/>
                                    </p:animScale>
                                    <p:animScale>
                                      <p:cBhvr>
                                        <p:cTn id="14" dur="166" decel="50000">
                                          <p:stCondLst>
                                            <p:cond delay="676"/>
                                          </p:stCondLst>
                                        </p:cTn>
                                        <p:tgtEl>
                                          <p:spTgt spid="6">
                                            <p:txEl>
                                              <p:pRg st="0" end="0"/>
                                            </p:txEl>
                                          </p:spTgt>
                                        </p:tgtEl>
                                      </p:cBhvr>
                                      <p:to x="100000" y="100000"/>
                                    </p:animScale>
                                    <p:animScale>
                                      <p:cBhvr>
                                        <p:cTn id="15" dur="26">
                                          <p:stCondLst>
                                            <p:cond delay="1312"/>
                                          </p:stCondLst>
                                        </p:cTn>
                                        <p:tgtEl>
                                          <p:spTgt spid="6">
                                            <p:txEl>
                                              <p:pRg st="0" end="0"/>
                                            </p:txEl>
                                          </p:spTgt>
                                        </p:tgtEl>
                                      </p:cBhvr>
                                      <p:to x="100000" y="80000"/>
                                    </p:animScale>
                                    <p:animScale>
                                      <p:cBhvr>
                                        <p:cTn id="16" dur="166" decel="50000">
                                          <p:stCondLst>
                                            <p:cond delay="1338"/>
                                          </p:stCondLst>
                                        </p:cTn>
                                        <p:tgtEl>
                                          <p:spTgt spid="6">
                                            <p:txEl>
                                              <p:pRg st="0" end="0"/>
                                            </p:txEl>
                                          </p:spTgt>
                                        </p:tgtEl>
                                      </p:cBhvr>
                                      <p:to x="100000" y="100000"/>
                                    </p:animScale>
                                    <p:animScale>
                                      <p:cBhvr>
                                        <p:cTn id="17" dur="26">
                                          <p:stCondLst>
                                            <p:cond delay="1642"/>
                                          </p:stCondLst>
                                        </p:cTn>
                                        <p:tgtEl>
                                          <p:spTgt spid="6">
                                            <p:txEl>
                                              <p:pRg st="0" end="0"/>
                                            </p:txEl>
                                          </p:spTgt>
                                        </p:tgtEl>
                                      </p:cBhvr>
                                      <p:to x="100000" y="90000"/>
                                    </p:animScale>
                                    <p:animScale>
                                      <p:cBhvr>
                                        <p:cTn id="18" dur="166" decel="50000">
                                          <p:stCondLst>
                                            <p:cond delay="1668"/>
                                          </p:stCondLst>
                                        </p:cTn>
                                        <p:tgtEl>
                                          <p:spTgt spid="6">
                                            <p:txEl>
                                              <p:pRg st="0" end="0"/>
                                            </p:txEl>
                                          </p:spTgt>
                                        </p:tgtEl>
                                      </p:cBhvr>
                                      <p:to x="100000" y="100000"/>
                                    </p:animScale>
                                    <p:animScale>
                                      <p:cBhvr>
                                        <p:cTn id="19" dur="26">
                                          <p:stCondLst>
                                            <p:cond delay="1808"/>
                                          </p:stCondLst>
                                        </p:cTn>
                                        <p:tgtEl>
                                          <p:spTgt spid="6">
                                            <p:txEl>
                                              <p:pRg st="0" end="0"/>
                                            </p:txEl>
                                          </p:spTgt>
                                        </p:tgtEl>
                                      </p:cBhvr>
                                      <p:to x="100000" y="95000"/>
                                    </p:animScale>
                                    <p:animScale>
                                      <p:cBhvr>
                                        <p:cTn id="20" dur="166" decel="50000">
                                          <p:stCondLst>
                                            <p:cond delay="1834"/>
                                          </p:stCondLst>
                                        </p:cTn>
                                        <p:tgtEl>
                                          <p:spTgt spid="6">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C:\Users\bodouroc\Documents\UNEP-IRP\Reports\G7\Summary for Policy Makers (for G7)\final drafts\12 of 17 SDG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1229" y="1397000"/>
            <a:ext cx="10124771" cy="5016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8"/>
          <p:cNvSpPr txBox="1">
            <a:spLocks noChangeArrowheads="1"/>
          </p:cNvSpPr>
          <p:nvPr/>
        </p:nvSpPr>
        <p:spPr bwMode="auto">
          <a:xfrm>
            <a:off x="2026652" y="148390"/>
            <a:ext cx="8534400" cy="124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a:spcBef>
                <a:spcPct val="0"/>
              </a:spcBef>
              <a:buFontTx/>
              <a:buNone/>
            </a:pPr>
            <a:r>
              <a:rPr lang="en-GB" altLang="en-US" sz="3733" i="1">
                <a:latin typeface="+mn-lt"/>
              </a:rPr>
              <a:t>SDGs DIRECTLY DEPENDENT ON NATURAL RESOURCES</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201" y="76201"/>
            <a:ext cx="2074655" cy="974015"/>
          </a:xfrm>
          <a:prstGeom prst="rect">
            <a:avLst/>
          </a:prstGeom>
        </p:spPr>
      </p:pic>
      <p:pic>
        <p:nvPicPr>
          <p:cNvPr id="8" name="Picture 7">
            <a:extLst>
              <a:ext uri="{FF2B5EF4-FFF2-40B4-BE49-F238E27FC236}">
                <a16:creationId xmlns:a16="http://schemas.microsoft.com/office/drawing/2014/main" id="{26E96D10-2138-3A46-8C4A-DBDE18DD77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24657" y="22610"/>
            <a:ext cx="1883323" cy="1222278"/>
          </a:xfrm>
          <a:prstGeom prst="rect">
            <a:avLst/>
          </a:prstGeom>
        </p:spPr>
      </p:pic>
    </p:spTree>
    <p:extLst>
      <p:ext uri="{BB962C8B-B14F-4D97-AF65-F5344CB8AC3E}">
        <p14:creationId xmlns:p14="http://schemas.microsoft.com/office/powerpoint/2010/main" val="1015973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7" name="Picture 6">
            <a:extLst>
              <a:ext uri="{FF2B5EF4-FFF2-40B4-BE49-F238E27FC236}">
                <a16:creationId xmlns:a16="http://schemas.microsoft.com/office/drawing/2014/main" id="{5F2D3CDF-92B5-B040-A123-4322000EC292}"/>
              </a:ext>
            </a:extLst>
          </p:cNvPr>
          <p:cNvPicPr>
            <a:picLocks noChangeAspect="1"/>
          </p:cNvPicPr>
          <p:nvPr/>
        </p:nvPicPr>
        <p:blipFill rotWithShape="1">
          <a:blip r:embed="rId3"/>
          <a:srcRect t="4596" b="6902"/>
          <a:stretch/>
        </p:blipFill>
        <p:spPr>
          <a:xfrm>
            <a:off x="150575" y="504944"/>
            <a:ext cx="4468317" cy="5826581"/>
          </a:xfrm>
          <a:prstGeom prst="rect">
            <a:avLst/>
          </a:prstGeom>
          <a:ln>
            <a:solidFill>
              <a:schemeClr val="bg1">
                <a:lumMod val="75000"/>
              </a:schemeClr>
            </a:solidFill>
          </a:ln>
        </p:spPr>
      </p:pic>
      <p:sp>
        <p:nvSpPr>
          <p:cNvPr id="167" name="Shape 167"/>
          <p:cNvSpPr txBox="1">
            <a:spLocks noGrp="1"/>
          </p:cNvSpPr>
          <p:nvPr>
            <p:ph type="title"/>
          </p:nvPr>
        </p:nvSpPr>
        <p:spPr>
          <a:xfrm>
            <a:off x="4686542" y="2873697"/>
            <a:ext cx="7268308" cy="1977001"/>
          </a:xfrm>
          <a:prstGeom prst="rect">
            <a:avLst/>
          </a:prstGeom>
          <a:noFill/>
          <a:ln>
            <a:noFill/>
          </a:ln>
        </p:spPr>
        <p:txBody>
          <a:bodyPr spcFirstLastPara="1" vert="horz" wrap="square" lIns="108848" tIns="54418" rIns="108848" bIns="54418" rtlCol="0" anchor="ctr" anchorCtr="0">
            <a:noAutofit/>
          </a:bodyPr>
          <a:lstStyle/>
          <a:p>
            <a:pPr marL="171416" indent="-171416" algn="ctr"/>
            <a:r>
              <a:rPr lang="en-US" sz="4800" i="1">
                <a:solidFill>
                  <a:srgbClr val="C00000"/>
                </a:solidFill>
                <a:latin typeface="+mn-lt"/>
              </a:rPr>
              <a:t>NATURAL RESOURCES FOR THE FUTURE WE WANT</a:t>
            </a:r>
            <a:endParaRPr sz="3500" b="1">
              <a:solidFill>
                <a:srgbClr val="595959"/>
              </a:solidFill>
              <a:sym typeface="Arial"/>
            </a:endParaRPr>
          </a:p>
        </p:txBody>
      </p:sp>
      <p:pic>
        <p:nvPicPr>
          <p:cNvPr id="2" name="Imagen 1"/>
          <p:cNvPicPr>
            <a:picLocks noChangeAspect="1"/>
          </p:cNvPicPr>
          <p:nvPr/>
        </p:nvPicPr>
        <p:blipFill>
          <a:blip r:embed="rId4"/>
          <a:stretch>
            <a:fillRect/>
          </a:stretch>
        </p:blipFill>
        <p:spPr>
          <a:xfrm>
            <a:off x="609521" y="6308945"/>
            <a:ext cx="2282540" cy="34890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8181" y="587845"/>
            <a:ext cx="1073966" cy="1635357"/>
          </a:xfrm>
          <a:prstGeom prst="rect">
            <a:avLst/>
          </a:prstGeom>
        </p:spPr>
      </p:pic>
      <p:pic>
        <p:nvPicPr>
          <p:cNvPr id="9" name="Picture 8">
            <a:extLst>
              <a:ext uri="{FF2B5EF4-FFF2-40B4-BE49-F238E27FC236}">
                <a16:creationId xmlns:a16="http://schemas.microsoft.com/office/drawing/2014/main" id="{F8E22B84-C8C9-4C71-AA81-CCE1C63116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0493" y="296611"/>
            <a:ext cx="2208906" cy="1433582"/>
          </a:xfrm>
          <a:prstGeom prst="rect">
            <a:avLst/>
          </a:prstGeom>
        </p:spPr>
      </p:pic>
    </p:spTree>
    <p:extLst>
      <p:ext uri="{BB962C8B-B14F-4D97-AF65-F5344CB8AC3E}">
        <p14:creationId xmlns:p14="http://schemas.microsoft.com/office/powerpoint/2010/main" val="21564331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BC7A558-02D3-4CE1-95F3-04CBDDDF898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9060" name="think-cell Slide" r:id="rId5" imgW="395" imgH="396" progId="TCLayout.ActiveDocument.1">
                  <p:embed/>
                </p:oleObj>
              </mc:Choice>
              <mc:Fallback>
                <p:oleObj name="think-cell Slide" r:id="rId5" imgW="395" imgH="396" progId="TCLayout.ActiveDocument.1">
                  <p:embed/>
                  <p:pic>
                    <p:nvPicPr>
                      <p:cNvPr id="6" name="Object 5" hidden="1">
                        <a:extLst>
                          <a:ext uri="{FF2B5EF4-FFF2-40B4-BE49-F238E27FC236}">
                            <a16:creationId xmlns:a16="http://schemas.microsoft.com/office/drawing/2014/main" id="{6BC7A558-02D3-4CE1-95F3-04CBDDDF898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1" name="Rectangle 50">
            <a:extLst>
              <a:ext uri="{FF2B5EF4-FFF2-40B4-BE49-F238E27FC236}">
                <a16:creationId xmlns:a16="http://schemas.microsoft.com/office/drawing/2014/main" id="{DCBFB42E-35DA-4D4B-8642-D39D3C3A4DC3}"/>
              </a:ext>
            </a:extLst>
          </p:cNvPr>
          <p:cNvSpPr/>
          <p:nvPr/>
        </p:nvSpPr>
        <p:spPr>
          <a:xfrm>
            <a:off x="6520848" y="3721575"/>
            <a:ext cx="4482774" cy="1735366"/>
          </a:xfrm>
          <a:prstGeom prst="rect">
            <a:avLst/>
          </a:prstGeom>
          <a:solidFill>
            <a:schemeClr val="bg1"/>
          </a:solidFill>
          <a:ln w="19050">
            <a:solidFill>
              <a:srgbClr val="FAC0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Rectangle 51">
            <a:extLst>
              <a:ext uri="{FF2B5EF4-FFF2-40B4-BE49-F238E27FC236}">
                <a16:creationId xmlns:a16="http://schemas.microsoft.com/office/drawing/2014/main" id="{5E22286B-E452-4754-ABE5-D5E023A438F2}"/>
              </a:ext>
            </a:extLst>
          </p:cNvPr>
          <p:cNvSpPr/>
          <p:nvPr/>
        </p:nvSpPr>
        <p:spPr>
          <a:xfrm>
            <a:off x="6520848" y="1634006"/>
            <a:ext cx="4482774" cy="1735366"/>
          </a:xfrm>
          <a:prstGeom prst="rect">
            <a:avLst/>
          </a:prstGeom>
          <a:solidFill>
            <a:schemeClr val="bg1"/>
          </a:solidFill>
          <a:ln w="19050">
            <a:solidFill>
              <a:srgbClr val="7E92A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Rectangle 49">
            <a:extLst>
              <a:ext uri="{FF2B5EF4-FFF2-40B4-BE49-F238E27FC236}">
                <a16:creationId xmlns:a16="http://schemas.microsoft.com/office/drawing/2014/main" id="{70A0CBB9-0A81-43E7-AF68-2B67A0DF11C8}"/>
              </a:ext>
            </a:extLst>
          </p:cNvPr>
          <p:cNvSpPr/>
          <p:nvPr/>
        </p:nvSpPr>
        <p:spPr>
          <a:xfrm>
            <a:off x="1096093" y="3721575"/>
            <a:ext cx="4482774" cy="1735366"/>
          </a:xfrm>
          <a:prstGeom prst="rect">
            <a:avLst/>
          </a:prstGeom>
          <a:solidFill>
            <a:schemeClr val="bg1"/>
          </a:solidFill>
          <a:ln w="19050">
            <a:solidFill>
              <a:srgbClr val="AAABA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pic>
        <p:nvPicPr>
          <p:cNvPr id="47" name="Picture 46">
            <a:extLst>
              <a:ext uri="{FF2B5EF4-FFF2-40B4-BE49-F238E27FC236}">
                <a16:creationId xmlns:a16="http://schemas.microsoft.com/office/drawing/2014/main" id="{E55D564F-09BC-4BB4-A7D4-5FB38FB1F0CB}"/>
              </a:ext>
            </a:extLst>
          </p:cNvPr>
          <p:cNvPicPr>
            <a:picLocks noChangeAspect="1"/>
          </p:cNvPicPr>
          <p:nvPr/>
        </p:nvPicPr>
        <p:blipFill rotWithShape="1">
          <a:blip r:embed="rId7"/>
          <a:srcRect l="20624" r="59299"/>
          <a:stretch/>
        </p:blipFill>
        <p:spPr>
          <a:xfrm>
            <a:off x="696882" y="3389955"/>
            <a:ext cx="1127678" cy="1751305"/>
          </a:xfrm>
          <a:prstGeom prst="rect">
            <a:avLst/>
          </a:prstGeom>
        </p:spPr>
      </p:pic>
      <p:sp>
        <p:nvSpPr>
          <p:cNvPr id="49" name="Rectangle 48">
            <a:extLst>
              <a:ext uri="{FF2B5EF4-FFF2-40B4-BE49-F238E27FC236}">
                <a16:creationId xmlns:a16="http://schemas.microsoft.com/office/drawing/2014/main" id="{6DB021D2-7EF0-40B8-98F1-6491D91C63E1}"/>
              </a:ext>
            </a:extLst>
          </p:cNvPr>
          <p:cNvSpPr/>
          <p:nvPr/>
        </p:nvSpPr>
        <p:spPr>
          <a:xfrm>
            <a:off x="1096093" y="1634006"/>
            <a:ext cx="4482774" cy="1735366"/>
          </a:xfrm>
          <a:prstGeom prst="rect">
            <a:avLst/>
          </a:prstGeom>
          <a:solidFill>
            <a:schemeClr val="bg1"/>
          </a:solidFill>
          <a:ln w="19050">
            <a:solidFill>
              <a:srgbClr val="68BA6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F120A9DC-0D29-4E59-B1BD-FE894D00862B}"/>
              </a:ext>
            </a:extLst>
          </p:cNvPr>
          <p:cNvSpPr txBox="1"/>
          <p:nvPr/>
        </p:nvSpPr>
        <p:spPr>
          <a:xfrm>
            <a:off x="812800" y="-61396"/>
            <a:ext cx="10058400" cy="769441"/>
          </a:xfrm>
          <a:prstGeom prst="rect">
            <a:avLst/>
          </a:prstGeom>
          <a:noFill/>
        </p:spPr>
        <p:txBody>
          <a:bodyPr wrap="square"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a:ln>
                  <a:noFill/>
                </a:ln>
                <a:solidFill>
                  <a:srgbClr val="C00000"/>
                </a:solidFill>
                <a:effectLst/>
                <a:uLnTx/>
                <a:uFillTx/>
                <a:latin typeface="Calibri"/>
                <a:ea typeface="+mn-ea"/>
                <a:cs typeface="Arial"/>
              </a:rPr>
              <a:t>Resources:</a:t>
            </a:r>
          </a:p>
        </p:txBody>
      </p:sp>
      <p:pic>
        <p:nvPicPr>
          <p:cNvPr id="20" name="Imagen 1">
            <a:extLst>
              <a:ext uri="{FF2B5EF4-FFF2-40B4-BE49-F238E27FC236}">
                <a16:creationId xmlns:a16="http://schemas.microsoft.com/office/drawing/2014/main" id="{DAC5BE34-3ECB-4369-A0D3-47FE12F54FC7}"/>
              </a:ext>
            </a:extLst>
          </p:cNvPr>
          <p:cNvPicPr>
            <a:picLocks noChangeAspect="1"/>
          </p:cNvPicPr>
          <p:nvPr/>
        </p:nvPicPr>
        <p:blipFill>
          <a:blip r:embed="rId8"/>
          <a:stretch>
            <a:fillRect/>
          </a:stretch>
        </p:blipFill>
        <p:spPr>
          <a:xfrm>
            <a:off x="609521" y="5418610"/>
            <a:ext cx="2282540" cy="348909"/>
          </a:xfrm>
          <a:prstGeom prst="rect">
            <a:avLst/>
          </a:prstGeom>
        </p:spPr>
      </p:pic>
      <p:pic>
        <p:nvPicPr>
          <p:cNvPr id="39" name="Picture 38">
            <a:extLst>
              <a:ext uri="{FF2B5EF4-FFF2-40B4-BE49-F238E27FC236}">
                <a16:creationId xmlns:a16="http://schemas.microsoft.com/office/drawing/2014/main" id="{E39549FE-998D-4A95-8DAA-72AC696E598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33209" y="5945771"/>
            <a:ext cx="515720" cy="785301"/>
          </a:xfrm>
          <a:prstGeom prst="rect">
            <a:avLst/>
          </a:prstGeom>
        </p:spPr>
      </p:pic>
      <p:pic>
        <p:nvPicPr>
          <p:cNvPr id="43" name="Picture 42">
            <a:extLst>
              <a:ext uri="{FF2B5EF4-FFF2-40B4-BE49-F238E27FC236}">
                <a16:creationId xmlns:a16="http://schemas.microsoft.com/office/drawing/2014/main" id="{3F4CE385-8218-4376-891C-927B56720F7A}"/>
              </a:ext>
            </a:extLst>
          </p:cNvPr>
          <p:cNvPicPr>
            <a:picLocks noChangeAspect="1"/>
          </p:cNvPicPr>
          <p:nvPr/>
        </p:nvPicPr>
        <p:blipFill rotWithShape="1">
          <a:blip r:embed="rId7"/>
          <a:srcRect r="79924"/>
          <a:stretch/>
        </p:blipFill>
        <p:spPr>
          <a:xfrm>
            <a:off x="696882" y="1309820"/>
            <a:ext cx="1127677" cy="1751305"/>
          </a:xfrm>
          <a:prstGeom prst="rect">
            <a:avLst/>
          </a:prstGeom>
        </p:spPr>
      </p:pic>
      <p:sp>
        <p:nvSpPr>
          <p:cNvPr id="44" name="Rectangle 43">
            <a:extLst>
              <a:ext uri="{FF2B5EF4-FFF2-40B4-BE49-F238E27FC236}">
                <a16:creationId xmlns:a16="http://schemas.microsoft.com/office/drawing/2014/main" id="{3FD110AA-EA3E-45D1-9C39-EFBD3238BB65}"/>
              </a:ext>
            </a:extLst>
          </p:cNvPr>
          <p:cNvSpPr/>
          <p:nvPr/>
        </p:nvSpPr>
        <p:spPr>
          <a:xfrm>
            <a:off x="7412040" y="2060420"/>
            <a:ext cx="3114441" cy="861774"/>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srgbClr val="C00000"/>
                </a:solidFill>
                <a:effectLst/>
                <a:uLnTx/>
                <a:uFillTx/>
                <a:latin typeface="Calibri" panose="020F0502020204030204" pitchFamily="34" charset="0"/>
                <a:ea typeface="Times New Roman" panose="02020603050405020304" pitchFamily="18" charset="0"/>
                <a:cs typeface="+mn-cs"/>
              </a:rPr>
              <a:t>Fossil fuels </a:t>
            </a:r>
            <a:r>
              <a:rPr kumimoji="0" lang="en-US" sz="2800" b="0" i="1"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mn-cs"/>
              </a:rPr>
              <a:t>(coal, gas and oil)</a:t>
            </a:r>
          </a:p>
        </p:txBody>
      </p:sp>
      <p:pic>
        <p:nvPicPr>
          <p:cNvPr id="46" name="Picture 45">
            <a:extLst>
              <a:ext uri="{FF2B5EF4-FFF2-40B4-BE49-F238E27FC236}">
                <a16:creationId xmlns:a16="http://schemas.microsoft.com/office/drawing/2014/main" id="{DCFBF27F-7B70-4974-95EC-F4D0562C30AA}"/>
              </a:ext>
            </a:extLst>
          </p:cNvPr>
          <p:cNvPicPr>
            <a:picLocks noChangeAspect="1"/>
          </p:cNvPicPr>
          <p:nvPr/>
        </p:nvPicPr>
        <p:blipFill rotWithShape="1">
          <a:blip r:embed="rId7"/>
          <a:srcRect l="71960" r="6863"/>
          <a:stretch/>
        </p:blipFill>
        <p:spPr>
          <a:xfrm>
            <a:off x="5962436" y="1443653"/>
            <a:ext cx="1127677" cy="1660217"/>
          </a:xfrm>
          <a:prstGeom prst="rect">
            <a:avLst/>
          </a:prstGeom>
          <a:solidFill>
            <a:srgbClr val="7E92A6"/>
          </a:solidFill>
        </p:spPr>
      </p:pic>
      <p:pic>
        <p:nvPicPr>
          <p:cNvPr id="48" name="Picture 47">
            <a:extLst>
              <a:ext uri="{FF2B5EF4-FFF2-40B4-BE49-F238E27FC236}">
                <a16:creationId xmlns:a16="http://schemas.microsoft.com/office/drawing/2014/main" id="{C7BA461A-6C92-408E-A4A1-7479A3D34A4F}"/>
              </a:ext>
            </a:extLst>
          </p:cNvPr>
          <p:cNvPicPr>
            <a:picLocks noChangeAspect="1"/>
          </p:cNvPicPr>
          <p:nvPr/>
        </p:nvPicPr>
        <p:blipFill rotWithShape="1">
          <a:blip r:embed="rId7"/>
          <a:srcRect l="43396" r="30840"/>
          <a:stretch/>
        </p:blipFill>
        <p:spPr>
          <a:xfrm>
            <a:off x="5836681" y="3405894"/>
            <a:ext cx="1368333" cy="1655950"/>
          </a:xfrm>
          <a:prstGeom prst="rect">
            <a:avLst/>
          </a:prstGeom>
          <a:solidFill>
            <a:srgbClr val="FAC069"/>
          </a:solidFill>
        </p:spPr>
      </p:pic>
      <p:sp>
        <p:nvSpPr>
          <p:cNvPr id="53" name="Rectangle 52">
            <a:extLst>
              <a:ext uri="{FF2B5EF4-FFF2-40B4-BE49-F238E27FC236}">
                <a16:creationId xmlns:a16="http://schemas.microsoft.com/office/drawing/2014/main" id="{A919FDC3-9BA1-4F62-ABB4-EDBE649E0527}"/>
              </a:ext>
            </a:extLst>
          </p:cNvPr>
          <p:cNvSpPr/>
          <p:nvPr/>
        </p:nvSpPr>
        <p:spPr>
          <a:xfrm>
            <a:off x="1977477" y="1629533"/>
            <a:ext cx="3529470" cy="1723549"/>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srgbClr val="C00000"/>
                </a:solidFill>
                <a:effectLst/>
                <a:uLnTx/>
                <a:uFillTx/>
                <a:latin typeface="Calibri" panose="020F0502020204030204" pitchFamily="34" charset="0"/>
                <a:ea typeface="Times New Roman" panose="02020603050405020304" pitchFamily="18" charset="0"/>
                <a:cs typeface="+mn-cs"/>
              </a:rPr>
              <a:t>Biomass </a:t>
            </a:r>
            <a:r>
              <a:rPr kumimoji="0" lang="en-US" sz="2800" b="0" i="1"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mn-cs"/>
              </a:rPr>
              <a:t>(wood, crops, including food, fuel, feedstock and plant-based materials)</a:t>
            </a:r>
          </a:p>
        </p:txBody>
      </p:sp>
      <p:sp>
        <p:nvSpPr>
          <p:cNvPr id="54" name="Rectangle 53">
            <a:extLst>
              <a:ext uri="{FF2B5EF4-FFF2-40B4-BE49-F238E27FC236}">
                <a16:creationId xmlns:a16="http://schemas.microsoft.com/office/drawing/2014/main" id="{49D0ECBF-6337-4C41-A6E5-919B04CA3B03}"/>
              </a:ext>
            </a:extLst>
          </p:cNvPr>
          <p:cNvSpPr/>
          <p:nvPr/>
        </p:nvSpPr>
        <p:spPr>
          <a:xfrm>
            <a:off x="1977477" y="4158371"/>
            <a:ext cx="3601390" cy="861774"/>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srgbClr val="C00000"/>
                </a:solidFill>
                <a:effectLst/>
                <a:uLnTx/>
                <a:uFillTx/>
                <a:latin typeface="Calibri" panose="020F0502020204030204" pitchFamily="34" charset="0"/>
                <a:ea typeface="Times New Roman" panose="02020603050405020304" pitchFamily="18" charset="0"/>
                <a:cs typeface="+mn-cs"/>
              </a:rPr>
              <a:t>Metals</a:t>
            </a:r>
            <a:r>
              <a:rPr kumimoji="0" lang="en-US" sz="2800" b="0" i="1"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mn-cs"/>
              </a:rPr>
              <a:t> (such as iron, aluminum and cooper…)</a:t>
            </a:r>
          </a:p>
        </p:txBody>
      </p:sp>
      <p:sp>
        <p:nvSpPr>
          <p:cNvPr id="55" name="Rectangle 54">
            <a:extLst>
              <a:ext uri="{FF2B5EF4-FFF2-40B4-BE49-F238E27FC236}">
                <a16:creationId xmlns:a16="http://schemas.microsoft.com/office/drawing/2014/main" id="{BA04702D-378F-4EFF-A64B-26461817DCCE}"/>
              </a:ext>
            </a:extLst>
          </p:cNvPr>
          <p:cNvSpPr/>
          <p:nvPr/>
        </p:nvSpPr>
        <p:spPr>
          <a:xfrm>
            <a:off x="7412040" y="3942927"/>
            <a:ext cx="3459160" cy="129266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srgbClr val="C00000"/>
                </a:solidFill>
                <a:effectLst/>
                <a:uLnTx/>
                <a:uFillTx/>
                <a:latin typeface="Calibri" panose="020F0502020204030204" pitchFamily="34" charset="0"/>
                <a:ea typeface="Times New Roman" panose="02020603050405020304" pitchFamily="18" charset="0"/>
                <a:cs typeface="+mn-cs"/>
              </a:rPr>
              <a:t>Non-metallic minerals </a:t>
            </a:r>
            <a:r>
              <a:rPr kumimoji="0" lang="en-US" sz="2800" b="0" i="1"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mn-cs"/>
              </a:rPr>
              <a:t>(including sand, gravel and limestone)</a:t>
            </a:r>
          </a:p>
        </p:txBody>
      </p:sp>
      <p:sp>
        <p:nvSpPr>
          <p:cNvPr id="45" name="TextBox 44">
            <a:extLst>
              <a:ext uri="{FF2B5EF4-FFF2-40B4-BE49-F238E27FC236}">
                <a16:creationId xmlns:a16="http://schemas.microsoft.com/office/drawing/2014/main" id="{0DA82721-BB4C-4F80-A24F-DCC948900970}"/>
              </a:ext>
            </a:extLst>
          </p:cNvPr>
          <p:cNvSpPr txBox="1"/>
          <p:nvPr/>
        </p:nvSpPr>
        <p:spPr>
          <a:xfrm>
            <a:off x="318499" y="543453"/>
            <a:ext cx="11496781" cy="954107"/>
          </a:xfrm>
          <a:prstGeom prst="rect">
            <a:avLst/>
          </a:prstGeom>
          <a:noFill/>
        </p:spPr>
        <p:txBody>
          <a:bodyPr wrap="square"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i="1" noProof="0">
                <a:latin typeface="Calibri"/>
                <a:cs typeface="Arial"/>
              </a:rPr>
              <a:t>Provide</a:t>
            </a:r>
            <a:r>
              <a:rPr kumimoji="0" lang="en-US" sz="2800" b="0" i="1" u="none" strike="noStrike" kern="1200" cap="none" spc="0" normalizeH="0" baseline="0" noProof="0">
                <a:ln>
                  <a:noFill/>
                </a:ln>
                <a:effectLst/>
                <a:uLnTx/>
                <a:uFillTx/>
                <a:latin typeface="Calibri"/>
                <a:ea typeface="+mn-ea"/>
                <a:cs typeface="Arial"/>
              </a:rPr>
              <a:t> the foundation for the goods, services and infrastructure that make up our current socio-economic systems</a:t>
            </a:r>
          </a:p>
        </p:txBody>
      </p:sp>
      <p:sp>
        <p:nvSpPr>
          <p:cNvPr id="2" name="Rectangle 1">
            <a:extLst>
              <a:ext uri="{FF2B5EF4-FFF2-40B4-BE49-F238E27FC236}">
                <a16:creationId xmlns:a16="http://schemas.microsoft.com/office/drawing/2014/main" id="{3D80A938-31CA-6345-BC3E-5FFF3573DE06}"/>
              </a:ext>
            </a:extLst>
          </p:cNvPr>
          <p:cNvSpPr/>
          <p:nvPr/>
        </p:nvSpPr>
        <p:spPr>
          <a:xfrm>
            <a:off x="1051123" y="5641934"/>
            <a:ext cx="9775107" cy="954107"/>
          </a:xfrm>
          <a:prstGeom prst="rect">
            <a:avLst/>
          </a:prstGeom>
        </p:spPr>
        <p:txBody>
          <a:bodyPr wrap="square">
            <a:spAutoFit/>
          </a:bodyPr>
          <a:lstStyle/>
          <a:p>
            <a:pPr algn="ctr">
              <a:defRPr/>
            </a:pPr>
            <a:r>
              <a:rPr lang="en-GB" sz="2800" i="1">
                <a:solidFill>
                  <a:srgbClr val="C00000"/>
                </a:solidFill>
              </a:rPr>
              <a:t>Per capita material footprint from High-Income Countries is </a:t>
            </a:r>
            <a:r>
              <a:rPr lang="en-US" sz="2800" i="1">
                <a:solidFill>
                  <a:srgbClr val="C00000"/>
                </a:solidFill>
              </a:rPr>
              <a:t>13x</a:t>
            </a:r>
            <a:r>
              <a:rPr lang="en-US" sz="2800" b="1" i="1">
                <a:solidFill>
                  <a:srgbClr val="C00000"/>
                </a:solidFill>
              </a:rPr>
              <a:t> </a:t>
            </a:r>
            <a:r>
              <a:rPr lang="en-US" sz="2800" i="1">
                <a:solidFill>
                  <a:srgbClr val="C00000"/>
                </a:solidFill>
              </a:rPr>
              <a:t>the level of the Low-Income Countries !!!</a:t>
            </a:r>
            <a:endParaRPr lang="en-US" sz="2800">
              <a:solidFill>
                <a:srgbClr val="C00000"/>
              </a:solidFill>
            </a:endParaRPr>
          </a:p>
        </p:txBody>
      </p:sp>
    </p:spTree>
    <p:extLst>
      <p:ext uri="{BB962C8B-B14F-4D97-AF65-F5344CB8AC3E}">
        <p14:creationId xmlns:p14="http://schemas.microsoft.com/office/powerpoint/2010/main" val="951848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1000"/>
                                        <p:tgtEl>
                                          <p:spTgt spid="2"/>
                                        </p:tgtEl>
                                      </p:cBhvr>
                                    </p:animEffect>
                                    <p:anim calcmode="lin" valueType="num">
                                      <p:cBhvr>
                                        <p:cTn id="42" dur="1000" fill="hold"/>
                                        <p:tgtEl>
                                          <p:spTgt spid="2"/>
                                        </p:tgtEl>
                                        <p:attrNameLst>
                                          <p:attrName>ppt_x</p:attrName>
                                        </p:attrNameLst>
                                      </p:cBhvr>
                                      <p:tavLst>
                                        <p:tav tm="0">
                                          <p:val>
                                            <p:strVal val="#ppt_x"/>
                                          </p:val>
                                        </p:tav>
                                        <p:tav tm="100000">
                                          <p:val>
                                            <p:strVal val="#ppt_x"/>
                                          </p:val>
                                        </p:tav>
                                      </p:tavLst>
                                    </p:anim>
                                    <p:anim calcmode="lin" valueType="num">
                                      <p:cBhvr>
                                        <p:cTn id="4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0" grpId="0" animBg="1"/>
      <p:bldP spid="49" grpId="0" animBg="1"/>
      <p:bldP spid="44" grpId="0"/>
      <p:bldP spid="53" grpId="0"/>
      <p:bldP spid="54" grpId="0"/>
      <p:bldP spid="55"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74B39B5-AC69-4676-963B-8B3FD2370089}"/>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751" name="think-cell Slide" r:id="rId5" imgW="395" imgH="394" progId="TCLayout.ActiveDocument.1">
                  <p:embed/>
                </p:oleObj>
              </mc:Choice>
              <mc:Fallback>
                <p:oleObj name="think-cell Slide" r:id="rId5" imgW="395" imgH="394" progId="TCLayout.ActiveDocument.1">
                  <p:embed/>
                  <p:pic>
                    <p:nvPicPr>
                      <p:cNvPr id="4" name="Object 3" hidden="1">
                        <a:extLst>
                          <a:ext uri="{FF2B5EF4-FFF2-40B4-BE49-F238E27FC236}">
                            <a16:creationId xmlns:a16="http://schemas.microsoft.com/office/drawing/2014/main" id="{574B39B5-AC69-4676-963B-8B3FD237008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8" name="Straight Connector 7">
            <a:extLst>
              <a:ext uri="{FF2B5EF4-FFF2-40B4-BE49-F238E27FC236}">
                <a16:creationId xmlns:a16="http://schemas.microsoft.com/office/drawing/2014/main" id="{1C1F104E-EB81-4E1E-B47C-C5D0257CE33A}"/>
              </a:ext>
            </a:extLst>
          </p:cNvPr>
          <p:cNvCxnSpPr>
            <a:cxnSpLocks/>
          </p:cNvCxnSpPr>
          <p:nvPr/>
        </p:nvCxnSpPr>
        <p:spPr>
          <a:xfrm>
            <a:off x="544531" y="1165716"/>
            <a:ext cx="11102812"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EB39D11-C1C5-4E5D-AFC4-D65C10E5CD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31623" y="172092"/>
            <a:ext cx="515720" cy="785301"/>
          </a:xfrm>
          <a:prstGeom prst="rect">
            <a:avLst/>
          </a:prstGeom>
        </p:spPr>
      </p:pic>
      <p:sp>
        <p:nvSpPr>
          <p:cNvPr id="14" name="TextBox 13">
            <a:extLst>
              <a:ext uri="{FF2B5EF4-FFF2-40B4-BE49-F238E27FC236}">
                <a16:creationId xmlns:a16="http://schemas.microsoft.com/office/drawing/2014/main" id="{56EB21F2-2D06-4ACB-93E2-9693B3BCD317}"/>
              </a:ext>
            </a:extLst>
          </p:cNvPr>
          <p:cNvSpPr txBox="1"/>
          <p:nvPr/>
        </p:nvSpPr>
        <p:spPr>
          <a:xfrm>
            <a:off x="544531" y="46375"/>
            <a:ext cx="10368892" cy="1077218"/>
          </a:xfrm>
          <a:prstGeom prst="rect">
            <a:avLst/>
          </a:prstGeom>
          <a:noFill/>
        </p:spPr>
        <p:txBody>
          <a:bodyPr wrap="square" rtlCol="0">
            <a:spAutoFit/>
          </a:bodyPr>
          <a:lstStyle>
            <a:defPPr>
              <a:defRPr lang="en-US"/>
            </a:defPPr>
            <a:lvl1pPr>
              <a:defRPr sz="2800">
                <a:solidFill>
                  <a:srgbClr val="5D924C"/>
                </a:solidFill>
              </a:defRPr>
            </a:lvl1pPr>
          </a:lstStyle>
          <a:p>
            <a:r>
              <a:rPr lang="en-GB" sz="3200" i="1">
                <a:solidFill>
                  <a:srgbClr val="C00000"/>
                </a:solidFill>
              </a:rPr>
              <a:t>Relentless demand: Global resource use, Material demand per capita and Material productivity 1970-2017</a:t>
            </a:r>
          </a:p>
        </p:txBody>
      </p:sp>
      <p:pic>
        <p:nvPicPr>
          <p:cNvPr id="6" name="Picture 5">
            <a:extLst>
              <a:ext uri="{FF2B5EF4-FFF2-40B4-BE49-F238E27FC236}">
                <a16:creationId xmlns:a16="http://schemas.microsoft.com/office/drawing/2014/main" id="{0B29B089-72EF-4300-8001-8D3AB088B8EC}"/>
              </a:ext>
            </a:extLst>
          </p:cNvPr>
          <p:cNvPicPr>
            <a:picLocks noChangeAspect="1"/>
          </p:cNvPicPr>
          <p:nvPr/>
        </p:nvPicPr>
        <p:blipFill rotWithShape="1">
          <a:blip r:embed="rId8">
            <a:extLst>
              <a:ext uri="{28A0092B-C50C-407E-A947-70E740481C1C}">
                <a14:useLocalDpi xmlns:a14="http://schemas.microsoft.com/office/drawing/2010/main" val="0"/>
              </a:ext>
            </a:extLst>
          </a:blip>
          <a:srcRect b="19788"/>
          <a:stretch/>
        </p:blipFill>
        <p:spPr>
          <a:xfrm>
            <a:off x="355600" y="1340205"/>
            <a:ext cx="7941286" cy="5517795"/>
          </a:xfrm>
          <a:prstGeom prst="rect">
            <a:avLst/>
          </a:prstGeom>
        </p:spPr>
      </p:pic>
      <p:sp>
        <p:nvSpPr>
          <p:cNvPr id="7" name="Rectangle 6">
            <a:extLst>
              <a:ext uri="{FF2B5EF4-FFF2-40B4-BE49-F238E27FC236}">
                <a16:creationId xmlns:a16="http://schemas.microsoft.com/office/drawing/2014/main" id="{44744282-03C4-42DB-BEE2-BD175A34084E}"/>
              </a:ext>
            </a:extLst>
          </p:cNvPr>
          <p:cNvSpPr/>
          <p:nvPr/>
        </p:nvSpPr>
        <p:spPr>
          <a:xfrm>
            <a:off x="8217318" y="1380302"/>
            <a:ext cx="3549944" cy="3708374"/>
          </a:xfrm>
          <a:prstGeom prst="rect">
            <a:avLst/>
          </a:prstGeom>
          <a:noFill/>
          <a:ln>
            <a:noFill/>
          </a:ln>
        </p:spPr>
        <p:txBody>
          <a:bodyPr wrap="square" lIns="108000" tIns="288000" rIns="108000">
            <a:noAutofit/>
          </a:bodyPr>
          <a:lstStyle/>
          <a:p>
            <a:pPr marL="285750" indent="-285750">
              <a:spcBef>
                <a:spcPts val="1200"/>
              </a:spcBef>
              <a:buFont typeface="Arial" panose="020B0604020202020204" pitchFamily="34" charset="0"/>
              <a:buChar char="•"/>
            </a:pPr>
            <a:r>
              <a:rPr lang="en-GB" sz="2000" i="1" dirty="0">
                <a:solidFill>
                  <a:srgbClr val="C00000"/>
                </a:solidFill>
              </a:rPr>
              <a:t>Global resource use </a:t>
            </a:r>
            <a:r>
              <a:rPr lang="en-GB" sz="2000" i="1" dirty="0"/>
              <a:t>has more than tripled since 1970</a:t>
            </a:r>
          </a:p>
          <a:p>
            <a:pPr marL="285750" indent="-285750">
              <a:spcBef>
                <a:spcPts val="1200"/>
              </a:spcBef>
              <a:buFont typeface="Arial" panose="020B0604020202020204" pitchFamily="34" charset="0"/>
              <a:buChar char="•"/>
            </a:pPr>
            <a:r>
              <a:rPr lang="en-GB" sz="2000" i="1" dirty="0">
                <a:solidFill>
                  <a:srgbClr val="C00000"/>
                </a:solidFill>
              </a:rPr>
              <a:t>Global material demand per capita </a:t>
            </a:r>
            <a:r>
              <a:rPr lang="en-GB" sz="2000" i="1" dirty="0"/>
              <a:t>grew from 7.4 tons in 1970 to 12.2 tons per capita in 2017</a:t>
            </a:r>
          </a:p>
          <a:p>
            <a:pPr marL="285750" indent="-285750">
              <a:spcBef>
                <a:spcPts val="1200"/>
              </a:spcBef>
              <a:buFont typeface="Arial" panose="020B0604020202020204" pitchFamily="34" charset="0"/>
              <a:buChar char="•"/>
            </a:pPr>
            <a:r>
              <a:rPr lang="en-GB" sz="2000" i="1" dirty="0">
                <a:solidFill>
                  <a:srgbClr val="C00000"/>
                </a:solidFill>
              </a:rPr>
              <a:t>Material productivity </a:t>
            </a:r>
            <a:r>
              <a:rPr lang="en-GB" sz="2000" i="1" dirty="0"/>
              <a:t>started to decline around 2000 and has stagnated in the recent years</a:t>
            </a:r>
          </a:p>
        </p:txBody>
      </p:sp>
      <p:sp>
        <p:nvSpPr>
          <p:cNvPr id="2" name="Rectangle 1">
            <a:extLst>
              <a:ext uri="{FF2B5EF4-FFF2-40B4-BE49-F238E27FC236}">
                <a16:creationId xmlns:a16="http://schemas.microsoft.com/office/drawing/2014/main" id="{17B130CD-067C-AB4C-879D-CE317670E08C}"/>
              </a:ext>
            </a:extLst>
          </p:cNvPr>
          <p:cNvSpPr/>
          <p:nvPr/>
        </p:nvSpPr>
        <p:spPr>
          <a:xfrm>
            <a:off x="8483600" y="6121400"/>
            <a:ext cx="787400" cy="254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1F7DA37-5DDE-2F4E-A5F6-DE9F878F278D}"/>
              </a:ext>
            </a:extLst>
          </p:cNvPr>
          <p:cNvSpPr/>
          <p:nvPr/>
        </p:nvSpPr>
        <p:spPr>
          <a:xfrm>
            <a:off x="8483600" y="5791200"/>
            <a:ext cx="787400" cy="25400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005E9C9-6254-1D4F-B126-B88FD6A7EC63}"/>
              </a:ext>
            </a:extLst>
          </p:cNvPr>
          <p:cNvSpPr/>
          <p:nvPr/>
        </p:nvSpPr>
        <p:spPr>
          <a:xfrm>
            <a:off x="8483600" y="5461000"/>
            <a:ext cx="787400" cy="254000"/>
          </a:xfrm>
          <a:prstGeom prst="rect">
            <a:avLst/>
          </a:prstGeom>
          <a:solidFill>
            <a:srgbClr val="DA8F0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BA9A9C-28E2-C547-ACE9-C2D396E81726}"/>
              </a:ext>
            </a:extLst>
          </p:cNvPr>
          <p:cNvSpPr/>
          <p:nvPr/>
        </p:nvSpPr>
        <p:spPr>
          <a:xfrm>
            <a:off x="8483600" y="5130800"/>
            <a:ext cx="787400" cy="254000"/>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1D7F3D7-3117-3C4E-A974-9EC94816E183}"/>
              </a:ext>
            </a:extLst>
          </p:cNvPr>
          <p:cNvSpPr txBox="1"/>
          <p:nvPr/>
        </p:nvSpPr>
        <p:spPr>
          <a:xfrm>
            <a:off x="9347200" y="6070600"/>
            <a:ext cx="1403423" cy="369332"/>
          </a:xfrm>
          <a:prstGeom prst="rect">
            <a:avLst/>
          </a:prstGeom>
          <a:noFill/>
        </p:spPr>
        <p:txBody>
          <a:bodyPr wrap="square" rtlCol="0">
            <a:spAutoFit/>
          </a:bodyPr>
          <a:lstStyle/>
          <a:p>
            <a:r>
              <a:rPr lang="en-US" i="1"/>
              <a:t>Biomass</a:t>
            </a:r>
          </a:p>
        </p:txBody>
      </p:sp>
      <p:sp>
        <p:nvSpPr>
          <p:cNvPr id="16" name="TextBox 15">
            <a:extLst>
              <a:ext uri="{FF2B5EF4-FFF2-40B4-BE49-F238E27FC236}">
                <a16:creationId xmlns:a16="http://schemas.microsoft.com/office/drawing/2014/main" id="{E411EF61-B219-9A40-BC4C-FA44A134B75E}"/>
              </a:ext>
            </a:extLst>
          </p:cNvPr>
          <p:cNvSpPr txBox="1"/>
          <p:nvPr/>
        </p:nvSpPr>
        <p:spPr>
          <a:xfrm>
            <a:off x="9347200" y="5740400"/>
            <a:ext cx="1403423" cy="369332"/>
          </a:xfrm>
          <a:prstGeom prst="rect">
            <a:avLst/>
          </a:prstGeom>
          <a:noFill/>
        </p:spPr>
        <p:txBody>
          <a:bodyPr wrap="square" rtlCol="0">
            <a:spAutoFit/>
          </a:bodyPr>
          <a:lstStyle/>
          <a:p>
            <a:r>
              <a:rPr lang="en-US" i="1"/>
              <a:t>Fossil fuels</a:t>
            </a:r>
          </a:p>
        </p:txBody>
      </p:sp>
      <p:sp>
        <p:nvSpPr>
          <p:cNvPr id="17" name="TextBox 16">
            <a:extLst>
              <a:ext uri="{FF2B5EF4-FFF2-40B4-BE49-F238E27FC236}">
                <a16:creationId xmlns:a16="http://schemas.microsoft.com/office/drawing/2014/main" id="{B599F1C4-9448-014E-9745-BDFE0350BC14}"/>
              </a:ext>
            </a:extLst>
          </p:cNvPr>
          <p:cNvSpPr txBox="1"/>
          <p:nvPr/>
        </p:nvSpPr>
        <p:spPr>
          <a:xfrm>
            <a:off x="9347200" y="5410200"/>
            <a:ext cx="1403423" cy="369332"/>
          </a:xfrm>
          <a:prstGeom prst="rect">
            <a:avLst/>
          </a:prstGeom>
          <a:noFill/>
        </p:spPr>
        <p:txBody>
          <a:bodyPr wrap="square" rtlCol="0">
            <a:spAutoFit/>
          </a:bodyPr>
          <a:lstStyle/>
          <a:p>
            <a:r>
              <a:rPr lang="en-US" i="1"/>
              <a:t>Metals</a:t>
            </a:r>
          </a:p>
        </p:txBody>
      </p:sp>
      <p:sp>
        <p:nvSpPr>
          <p:cNvPr id="18" name="TextBox 17">
            <a:extLst>
              <a:ext uri="{FF2B5EF4-FFF2-40B4-BE49-F238E27FC236}">
                <a16:creationId xmlns:a16="http://schemas.microsoft.com/office/drawing/2014/main" id="{A9BB1DA1-9883-9746-B393-3445FBDB73B1}"/>
              </a:ext>
            </a:extLst>
          </p:cNvPr>
          <p:cNvSpPr txBox="1"/>
          <p:nvPr/>
        </p:nvSpPr>
        <p:spPr>
          <a:xfrm>
            <a:off x="9347200" y="5080000"/>
            <a:ext cx="2311400" cy="369332"/>
          </a:xfrm>
          <a:prstGeom prst="rect">
            <a:avLst/>
          </a:prstGeom>
          <a:noFill/>
        </p:spPr>
        <p:txBody>
          <a:bodyPr wrap="square" rtlCol="0">
            <a:spAutoFit/>
          </a:bodyPr>
          <a:lstStyle/>
          <a:p>
            <a:r>
              <a:rPr lang="en-US" i="1"/>
              <a:t>Non-metallic minerals</a:t>
            </a:r>
          </a:p>
        </p:txBody>
      </p:sp>
    </p:spTree>
    <p:extLst>
      <p:ext uri="{BB962C8B-B14F-4D97-AF65-F5344CB8AC3E}">
        <p14:creationId xmlns:p14="http://schemas.microsoft.com/office/powerpoint/2010/main" val="314036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8762B49D-1764-4D93-956A-246EE96FF163}"/>
              </a:ext>
            </a:extLst>
          </p:cNvPr>
          <p:cNvGrpSpPr/>
          <p:nvPr/>
        </p:nvGrpSpPr>
        <p:grpSpPr>
          <a:xfrm>
            <a:off x="206121" y="3132704"/>
            <a:ext cx="11533993" cy="3746748"/>
            <a:chOff x="300837" y="-18086"/>
            <a:chExt cx="11533993" cy="3746748"/>
          </a:xfrm>
        </p:grpSpPr>
        <p:pic>
          <p:nvPicPr>
            <p:cNvPr id="11" name="Picture 10">
              <a:extLst>
                <a:ext uri="{FF2B5EF4-FFF2-40B4-BE49-F238E27FC236}">
                  <a16:creationId xmlns:a16="http://schemas.microsoft.com/office/drawing/2014/main" id="{585CBC70-68F3-4A9E-8B45-36CB3652C9D4}"/>
                </a:ext>
              </a:extLst>
            </p:cNvPr>
            <p:cNvPicPr>
              <a:picLocks noChangeAspect="1"/>
            </p:cNvPicPr>
            <p:nvPr/>
          </p:nvPicPr>
          <p:blipFill rotWithShape="1">
            <a:blip r:embed="rId3"/>
            <a:srcRect l="41661" t="28418"/>
            <a:stretch/>
          </p:blipFill>
          <p:spPr>
            <a:xfrm>
              <a:off x="300837" y="1102510"/>
              <a:ext cx="6307227" cy="2626152"/>
            </a:xfrm>
            <a:prstGeom prst="rect">
              <a:avLst/>
            </a:prstGeom>
          </p:spPr>
        </p:pic>
        <p:pic>
          <p:nvPicPr>
            <p:cNvPr id="12" name="Picture 11">
              <a:extLst>
                <a:ext uri="{FF2B5EF4-FFF2-40B4-BE49-F238E27FC236}">
                  <a16:creationId xmlns:a16="http://schemas.microsoft.com/office/drawing/2014/main" id="{D9CBD627-8F94-40AB-A183-21DF311AA9A3}"/>
                </a:ext>
              </a:extLst>
            </p:cNvPr>
            <p:cNvPicPr>
              <a:picLocks noChangeAspect="1"/>
            </p:cNvPicPr>
            <p:nvPr/>
          </p:nvPicPr>
          <p:blipFill rotWithShape="1">
            <a:blip r:embed="rId3"/>
            <a:srcRect t="39227" r="58633"/>
            <a:stretch/>
          </p:blipFill>
          <p:spPr>
            <a:xfrm>
              <a:off x="6792748" y="1253071"/>
              <a:ext cx="5042082" cy="2472606"/>
            </a:xfrm>
            <a:prstGeom prst="rect">
              <a:avLst/>
            </a:prstGeom>
          </p:spPr>
        </p:pic>
        <p:grpSp>
          <p:nvGrpSpPr>
            <p:cNvPr id="24" name="Group 23">
              <a:extLst>
                <a:ext uri="{FF2B5EF4-FFF2-40B4-BE49-F238E27FC236}">
                  <a16:creationId xmlns:a16="http://schemas.microsoft.com/office/drawing/2014/main" id="{C24A8477-F30B-4666-88C9-A9320B5F2654}"/>
                </a:ext>
              </a:extLst>
            </p:cNvPr>
            <p:cNvGrpSpPr/>
            <p:nvPr/>
          </p:nvGrpSpPr>
          <p:grpSpPr>
            <a:xfrm rot="5400000">
              <a:off x="5389948" y="-1839445"/>
              <a:ext cx="1537754" cy="5180471"/>
              <a:chOff x="195430" y="1509509"/>
              <a:chExt cx="1467967" cy="5049293"/>
            </a:xfrm>
          </p:grpSpPr>
          <p:pic>
            <p:nvPicPr>
              <p:cNvPr id="10" name="Picture 9">
                <a:extLst>
                  <a:ext uri="{FF2B5EF4-FFF2-40B4-BE49-F238E27FC236}">
                    <a16:creationId xmlns:a16="http://schemas.microsoft.com/office/drawing/2014/main" id="{D9C82534-7A82-4E77-957C-E30EF9B629D7}"/>
                  </a:ext>
                </a:extLst>
              </p:cNvPr>
              <p:cNvPicPr>
                <a:picLocks noChangeAspect="1"/>
              </p:cNvPicPr>
              <p:nvPr/>
            </p:nvPicPr>
            <p:blipFill rotWithShape="1">
              <a:blip r:embed="rId3"/>
              <a:srcRect l="3261" t="3482" r="41690" b="60436"/>
              <a:stretch/>
            </p:blipFill>
            <p:spPr>
              <a:xfrm rot="16200000">
                <a:off x="-1751471" y="3456410"/>
                <a:ext cx="5049293" cy="1155491"/>
              </a:xfrm>
              <a:prstGeom prst="rect">
                <a:avLst/>
              </a:prstGeom>
            </p:spPr>
          </p:pic>
          <p:sp>
            <p:nvSpPr>
              <p:cNvPr id="23" name="Rectangle 22">
                <a:extLst>
                  <a:ext uri="{FF2B5EF4-FFF2-40B4-BE49-F238E27FC236}">
                    <a16:creationId xmlns:a16="http://schemas.microsoft.com/office/drawing/2014/main" id="{4B8FD7FC-A062-4A44-8CEB-C2B3151A99BD}"/>
                  </a:ext>
                </a:extLst>
              </p:cNvPr>
              <p:cNvSpPr/>
              <p:nvPr/>
            </p:nvSpPr>
            <p:spPr>
              <a:xfrm>
                <a:off x="1277865" y="3817463"/>
                <a:ext cx="385532" cy="294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31" name="Group 30">
            <a:extLst>
              <a:ext uri="{FF2B5EF4-FFF2-40B4-BE49-F238E27FC236}">
                <a16:creationId xmlns:a16="http://schemas.microsoft.com/office/drawing/2014/main" id="{C47E8D31-1064-4412-BCF3-05CD36E422DF}"/>
              </a:ext>
            </a:extLst>
          </p:cNvPr>
          <p:cNvGrpSpPr/>
          <p:nvPr/>
        </p:nvGrpSpPr>
        <p:grpSpPr>
          <a:xfrm>
            <a:off x="12638482" y="5094021"/>
            <a:ext cx="1169843" cy="455732"/>
            <a:chOff x="3782158" y="4854400"/>
            <a:chExt cx="2569285" cy="1347633"/>
          </a:xfrm>
        </p:grpSpPr>
        <p:pic>
          <p:nvPicPr>
            <p:cNvPr id="32" name="Picture 31">
              <a:extLst>
                <a:ext uri="{FF2B5EF4-FFF2-40B4-BE49-F238E27FC236}">
                  <a16:creationId xmlns:a16="http://schemas.microsoft.com/office/drawing/2014/main" id="{646B7A4F-2846-402E-AD44-7A02F5FB70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2158" y="4854400"/>
              <a:ext cx="885012" cy="1347633"/>
            </a:xfrm>
            <a:prstGeom prst="rect">
              <a:avLst/>
            </a:prstGeom>
          </p:spPr>
        </p:pic>
        <p:pic>
          <p:nvPicPr>
            <p:cNvPr id="33" name="Picture 32">
              <a:extLst>
                <a:ext uri="{FF2B5EF4-FFF2-40B4-BE49-F238E27FC236}">
                  <a16:creationId xmlns:a16="http://schemas.microsoft.com/office/drawing/2014/main" id="{BF2C4929-C878-4085-B65F-F68144D6AD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5342" y="4919822"/>
              <a:ext cx="1636101" cy="1061831"/>
            </a:xfrm>
            <a:prstGeom prst="rect">
              <a:avLst/>
            </a:prstGeom>
          </p:spPr>
        </p:pic>
      </p:grpSp>
      <p:sp>
        <p:nvSpPr>
          <p:cNvPr id="25" name="Rectangle 24">
            <a:extLst>
              <a:ext uri="{FF2B5EF4-FFF2-40B4-BE49-F238E27FC236}">
                <a16:creationId xmlns:a16="http://schemas.microsoft.com/office/drawing/2014/main" id="{EA5DECAE-62F5-664C-AA4D-67CC97047937}"/>
              </a:ext>
            </a:extLst>
          </p:cNvPr>
          <p:cNvSpPr/>
          <p:nvPr/>
        </p:nvSpPr>
        <p:spPr>
          <a:xfrm>
            <a:off x="0" y="-5800"/>
            <a:ext cx="12192000" cy="3093666"/>
          </a:xfrm>
          <a:prstGeom prst="rect">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34A0011-E0A0-5F47-8351-22F3C20023A3}"/>
              </a:ext>
            </a:extLst>
          </p:cNvPr>
          <p:cNvSpPr/>
          <p:nvPr/>
        </p:nvSpPr>
        <p:spPr>
          <a:xfrm>
            <a:off x="127764" y="202833"/>
            <a:ext cx="5623928" cy="2246769"/>
          </a:xfrm>
          <a:prstGeom prst="rect">
            <a:avLst/>
          </a:prstGeom>
        </p:spPr>
        <p:txBody>
          <a:bodyPr wrap="square">
            <a:spAutoFit/>
          </a:bodyPr>
          <a:lstStyle/>
          <a:p>
            <a:r>
              <a:rPr lang="en-GB" sz="3200" i="1">
                <a:solidFill>
                  <a:schemeClr val="bg1"/>
                </a:solidFill>
              </a:rPr>
              <a:t>Environmental impacts in the value chain</a:t>
            </a:r>
          </a:p>
          <a:p>
            <a:r>
              <a:rPr lang="en-GB" sz="3600" i="1">
                <a:solidFill>
                  <a:srgbClr val="FFFF00"/>
                </a:solidFill>
              </a:rPr>
              <a:t>resource extraction and processing phase </a:t>
            </a:r>
            <a:endParaRPr lang="en-US" sz="3200" i="1">
              <a:solidFill>
                <a:srgbClr val="FFFF00"/>
              </a:solidFill>
            </a:endParaRPr>
          </a:p>
        </p:txBody>
      </p:sp>
      <p:sp>
        <p:nvSpPr>
          <p:cNvPr id="34" name="Flowchart: Manual Input 27">
            <a:extLst>
              <a:ext uri="{FF2B5EF4-FFF2-40B4-BE49-F238E27FC236}">
                <a16:creationId xmlns:a16="http://schemas.microsoft.com/office/drawing/2014/main" id="{CB1DE409-B31A-5443-AFAB-E0CB1EDECEF6}"/>
              </a:ext>
            </a:extLst>
          </p:cNvPr>
          <p:cNvSpPr/>
          <p:nvPr/>
        </p:nvSpPr>
        <p:spPr>
          <a:xfrm rot="5400000" flipV="1">
            <a:off x="7163814" y="-1951434"/>
            <a:ext cx="3093667" cy="6984936"/>
          </a:xfrm>
          <a:prstGeom prst="flowChartManualInpu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solidFill>
                <a:srgbClr val="06845D"/>
              </a:solidFill>
            </a:endParaRPr>
          </a:p>
        </p:txBody>
      </p:sp>
      <p:sp>
        <p:nvSpPr>
          <p:cNvPr id="39" name="Rectangle 38">
            <a:extLst>
              <a:ext uri="{FF2B5EF4-FFF2-40B4-BE49-F238E27FC236}">
                <a16:creationId xmlns:a16="http://schemas.microsoft.com/office/drawing/2014/main" id="{0FDBCBD7-6B21-CB48-86A2-CCB1E85FAA2E}"/>
              </a:ext>
            </a:extLst>
          </p:cNvPr>
          <p:cNvSpPr/>
          <p:nvPr/>
        </p:nvSpPr>
        <p:spPr>
          <a:xfrm>
            <a:off x="6417095" y="1290430"/>
            <a:ext cx="5608181" cy="1015663"/>
          </a:xfrm>
          <a:prstGeom prst="rect">
            <a:avLst/>
          </a:prstGeom>
        </p:spPr>
        <p:txBody>
          <a:bodyPr wrap="square">
            <a:spAutoFit/>
          </a:bodyPr>
          <a:lstStyle/>
          <a:p>
            <a:pPr lvl="0"/>
            <a:r>
              <a:rPr lang="en-GB" sz="3000" b="1" i="1">
                <a:solidFill>
                  <a:srgbClr val="FFFF00"/>
                </a:solidFill>
              </a:rPr>
              <a:t>50% </a:t>
            </a:r>
            <a:r>
              <a:rPr lang="en-GB" sz="3000" i="1">
                <a:solidFill>
                  <a:schemeClr val="bg1"/>
                </a:solidFill>
              </a:rPr>
              <a:t>of global </a:t>
            </a:r>
            <a:r>
              <a:rPr lang="en-GB" sz="3000" i="1">
                <a:solidFill>
                  <a:srgbClr val="FFFF00"/>
                </a:solidFill>
              </a:rPr>
              <a:t>climate change</a:t>
            </a:r>
            <a:r>
              <a:rPr lang="en-GB" sz="3000" i="1">
                <a:solidFill>
                  <a:srgbClr val="C00000"/>
                </a:solidFill>
              </a:rPr>
              <a:t> </a:t>
            </a:r>
            <a:r>
              <a:rPr lang="en-GB" sz="3000" i="1">
                <a:solidFill>
                  <a:schemeClr val="bg1"/>
                </a:solidFill>
              </a:rPr>
              <a:t>impacts</a:t>
            </a:r>
            <a:endParaRPr lang="en-GB" sz="3000" b="1" i="1">
              <a:solidFill>
                <a:schemeClr val="bg1"/>
              </a:solidFill>
            </a:endParaRPr>
          </a:p>
        </p:txBody>
      </p:sp>
      <p:sp>
        <p:nvSpPr>
          <p:cNvPr id="40" name="Rectangle 39">
            <a:extLst>
              <a:ext uri="{FF2B5EF4-FFF2-40B4-BE49-F238E27FC236}">
                <a16:creationId xmlns:a16="http://schemas.microsoft.com/office/drawing/2014/main" id="{45440139-B861-894F-B9E0-FBAB13ADDC27}"/>
              </a:ext>
            </a:extLst>
          </p:cNvPr>
          <p:cNvSpPr/>
          <p:nvPr/>
        </p:nvSpPr>
        <p:spPr>
          <a:xfrm>
            <a:off x="6393032" y="2299501"/>
            <a:ext cx="5608180" cy="553998"/>
          </a:xfrm>
          <a:prstGeom prst="rect">
            <a:avLst/>
          </a:prstGeom>
        </p:spPr>
        <p:txBody>
          <a:bodyPr wrap="square">
            <a:spAutoFit/>
          </a:bodyPr>
          <a:lstStyle/>
          <a:p>
            <a:pPr lvl="0"/>
            <a:r>
              <a:rPr lang="en-GB" sz="3000" b="1" i="1">
                <a:solidFill>
                  <a:srgbClr val="FFFF00"/>
                </a:solidFill>
              </a:rPr>
              <a:t>1/3 of air pollution </a:t>
            </a:r>
            <a:r>
              <a:rPr lang="en-GB" sz="3000" b="1" i="1">
                <a:solidFill>
                  <a:schemeClr val="bg1"/>
                </a:solidFill>
              </a:rPr>
              <a:t>health impacts</a:t>
            </a:r>
          </a:p>
        </p:txBody>
      </p:sp>
      <p:sp>
        <p:nvSpPr>
          <p:cNvPr id="21" name="Rectangle 20">
            <a:extLst>
              <a:ext uri="{FF2B5EF4-FFF2-40B4-BE49-F238E27FC236}">
                <a16:creationId xmlns:a16="http://schemas.microsoft.com/office/drawing/2014/main" id="{27C5F04A-2EF0-3549-9531-207006766476}"/>
              </a:ext>
            </a:extLst>
          </p:cNvPr>
          <p:cNvSpPr/>
          <p:nvPr/>
        </p:nvSpPr>
        <p:spPr>
          <a:xfrm>
            <a:off x="6441159" y="297186"/>
            <a:ext cx="5615721" cy="1015663"/>
          </a:xfrm>
          <a:prstGeom prst="rect">
            <a:avLst/>
          </a:prstGeom>
        </p:spPr>
        <p:txBody>
          <a:bodyPr wrap="square">
            <a:spAutoFit/>
          </a:bodyPr>
          <a:lstStyle/>
          <a:p>
            <a:pPr lvl="0"/>
            <a:r>
              <a:rPr lang="en-GB" sz="3000" b="1" i="1">
                <a:solidFill>
                  <a:srgbClr val="FFFF00"/>
                </a:solidFill>
              </a:rPr>
              <a:t>90% </a:t>
            </a:r>
            <a:r>
              <a:rPr lang="en-GB" sz="3000" i="1">
                <a:solidFill>
                  <a:schemeClr val="bg1"/>
                </a:solidFill>
              </a:rPr>
              <a:t>of global </a:t>
            </a:r>
            <a:r>
              <a:rPr lang="en-GB" sz="3000" i="1">
                <a:solidFill>
                  <a:srgbClr val="FFFF00"/>
                </a:solidFill>
              </a:rPr>
              <a:t>biodiversity loss </a:t>
            </a:r>
            <a:r>
              <a:rPr lang="en-GB" sz="3000" i="1">
                <a:solidFill>
                  <a:schemeClr val="bg1"/>
                </a:solidFill>
              </a:rPr>
              <a:t>and </a:t>
            </a:r>
            <a:r>
              <a:rPr lang="en-GB" sz="3000" i="1">
                <a:solidFill>
                  <a:srgbClr val="FFFF00"/>
                </a:solidFill>
              </a:rPr>
              <a:t>water stress</a:t>
            </a:r>
            <a:endParaRPr lang="en-GB" sz="3000" b="1" i="1">
              <a:solidFill>
                <a:srgbClr val="FFFF00"/>
              </a:solidFill>
            </a:endParaRPr>
          </a:p>
        </p:txBody>
      </p:sp>
    </p:spTree>
    <p:extLst>
      <p:ext uri="{BB962C8B-B14F-4D97-AF65-F5344CB8AC3E}">
        <p14:creationId xmlns:p14="http://schemas.microsoft.com/office/powerpoint/2010/main" val="23305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1000"/>
                                        <p:tgtEl>
                                          <p:spTgt spid="40"/>
                                        </p:tgtEl>
                                      </p:cBhvr>
                                    </p:animEffect>
                                    <p:anim calcmode="lin" valueType="num">
                                      <p:cBhvr>
                                        <p:cTn id="22" dur="1000" fill="hold"/>
                                        <p:tgtEl>
                                          <p:spTgt spid="40"/>
                                        </p:tgtEl>
                                        <p:attrNameLst>
                                          <p:attrName>ppt_x</p:attrName>
                                        </p:attrNameLst>
                                      </p:cBhvr>
                                      <p:tavLst>
                                        <p:tav tm="0">
                                          <p:val>
                                            <p:strVal val="#ppt_x"/>
                                          </p:val>
                                        </p:tav>
                                        <p:tav tm="100000">
                                          <p:val>
                                            <p:strVal val="#ppt_x"/>
                                          </p:val>
                                        </p:tav>
                                      </p:tavLst>
                                    </p:anim>
                                    <p:anim calcmode="lin" valueType="num">
                                      <p:cBhvr>
                                        <p:cTn id="23"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4C211B9-A796-4DD5-8880-462D04610CAB}"/>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3083" name="think-cell Slide" r:id="rId4" imgW="395" imgH="394" progId="TCLayout.ActiveDocument.1">
                  <p:embed/>
                </p:oleObj>
              </mc:Choice>
              <mc:Fallback>
                <p:oleObj name="think-cell Slide" r:id="rId4" imgW="395" imgH="394" progId="TCLayout.ActiveDocument.1">
                  <p:embed/>
                  <p:pic>
                    <p:nvPicPr>
                      <p:cNvPr id="4" name="Object 3" hidden="1">
                        <a:extLst>
                          <a:ext uri="{FF2B5EF4-FFF2-40B4-BE49-F238E27FC236}">
                            <a16:creationId xmlns:a16="http://schemas.microsoft.com/office/drawing/2014/main" id="{24C211B9-A796-4DD5-8880-462D04610CA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cxnSp>
        <p:nvCxnSpPr>
          <p:cNvPr id="13" name="Straight Connector 12">
            <a:extLst>
              <a:ext uri="{FF2B5EF4-FFF2-40B4-BE49-F238E27FC236}">
                <a16:creationId xmlns:a16="http://schemas.microsoft.com/office/drawing/2014/main" id="{695E759B-4F4E-493F-8CAC-99EA64991711}"/>
              </a:ext>
            </a:extLst>
          </p:cNvPr>
          <p:cNvCxnSpPr/>
          <p:nvPr/>
        </p:nvCxnSpPr>
        <p:spPr>
          <a:xfrm flipH="1">
            <a:off x="3099816" y="3925030"/>
            <a:ext cx="2880000" cy="0"/>
          </a:xfrm>
          <a:prstGeom prst="line">
            <a:avLst/>
          </a:prstGeom>
          <a:ln w="28575">
            <a:solidFill>
              <a:srgbClr val="F9C364"/>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493947D9-547D-44A4-B762-35D24283389F}"/>
              </a:ext>
            </a:extLst>
          </p:cNvPr>
          <p:cNvPicPr>
            <a:picLocks noChangeAspect="1"/>
          </p:cNvPicPr>
          <p:nvPr/>
        </p:nvPicPr>
        <p:blipFill rotWithShape="1">
          <a:blip r:embed="rId6">
            <a:extLst>
              <a:ext uri="{28A0092B-C50C-407E-A947-70E740481C1C}">
                <a14:useLocalDpi xmlns:a14="http://schemas.microsoft.com/office/drawing/2010/main" val="0"/>
              </a:ext>
            </a:extLst>
          </a:blip>
          <a:srcRect l="3320"/>
          <a:stretch/>
        </p:blipFill>
        <p:spPr>
          <a:xfrm>
            <a:off x="4476307" y="248472"/>
            <a:ext cx="7515276" cy="6297258"/>
          </a:xfrm>
          <a:prstGeom prst="rect">
            <a:avLst/>
          </a:prstGeom>
        </p:spPr>
      </p:pic>
      <p:sp>
        <p:nvSpPr>
          <p:cNvPr id="10" name="Rectangle: Rounded Corners 9">
            <a:extLst>
              <a:ext uri="{FF2B5EF4-FFF2-40B4-BE49-F238E27FC236}">
                <a16:creationId xmlns:a16="http://schemas.microsoft.com/office/drawing/2014/main" id="{B5E0735C-0DCF-4CCE-A98D-8029CA7F2401}"/>
              </a:ext>
            </a:extLst>
          </p:cNvPr>
          <p:cNvSpPr/>
          <p:nvPr/>
        </p:nvSpPr>
        <p:spPr>
          <a:xfrm>
            <a:off x="363255" y="395072"/>
            <a:ext cx="3231715" cy="3529949"/>
          </a:xfrm>
          <a:prstGeom prst="roundRect">
            <a:avLst/>
          </a:prstGeom>
          <a:solidFill>
            <a:schemeClr val="bg1"/>
          </a:solidFill>
          <a:ln w="28575">
            <a:solidFill>
              <a:srgbClr val="F9C3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5A489593-43B6-4989-AA75-7A7FA94691AE}"/>
              </a:ext>
            </a:extLst>
          </p:cNvPr>
          <p:cNvSpPr txBox="1"/>
          <p:nvPr/>
        </p:nvSpPr>
        <p:spPr>
          <a:xfrm>
            <a:off x="4179358" y="226631"/>
            <a:ext cx="4751991" cy="769441"/>
          </a:xfrm>
          <a:prstGeom prst="rect">
            <a:avLst/>
          </a:prstGeom>
          <a:solidFill>
            <a:schemeClr val="bg1"/>
          </a:solidFill>
        </p:spPr>
        <p:txBody>
          <a:bodyPr wrap="square" rtlCol="0">
            <a:spAutoFit/>
          </a:bodyPr>
          <a:lstStyle/>
          <a:p>
            <a:r>
              <a:rPr lang="en-GB" sz="4400" i="1">
                <a:solidFill>
                  <a:schemeClr val="tx1">
                    <a:lumMod val="75000"/>
                    <a:lumOff val="25000"/>
                  </a:schemeClr>
                </a:solidFill>
              </a:rPr>
              <a:t>Decoupling concept</a:t>
            </a:r>
          </a:p>
        </p:txBody>
      </p:sp>
      <p:pic>
        <p:nvPicPr>
          <p:cNvPr id="17" name="Picture 16">
            <a:extLst>
              <a:ext uri="{FF2B5EF4-FFF2-40B4-BE49-F238E27FC236}">
                <a16:creationId xmlns:a16="http://schemas.microsoft.com/office/drawing/2014/main" id="{ED00652A-91EF-4B38-ACAA-D7A39A72EA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18609" y="2699775"/>
            <a:ext cx="1080000" cy="1080000"/>
          </a:xfrm>
          <a:prstGeom prst="rect">
            <a:avLst/>
          </a:prstGeom>
        </p:spPr>
      </p:pic>
      <p:pic>
        <p:nvPicPr>
          <p:cNvPr id="19" name="Picture 18">
            <a:extLst>
              <a:ext uri="{FF2B5EF4-FFF2-40B4-BE49-F238E27FC236}">
                <a16:creationId xmlns:a16="http://schemas.microsoft.com/office/drawing/2014/main" id="{0D35D3F6-975E-49C2-892B-DE78FA4B64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18609" y="1730834"/>
            <a:ext cx="1080000" cy="1080000"/>
          </a:xfrm>
          <a:prstGeom prst="rect">
            <a:avLst/>
          </a:prstGeom>
        </p:spPr>
      </p:pic>
      <p:pic>
        <p:nvPicPr>
          <p:cNvPr id="21" name="Picture 20">
            <a:extLst>
              <a:ext uri="{FF2B5EF4-FFF2-40B4-BE49-F238E27FC236}">
                <a16:creationId xmlns:a16="http://schemas.microsoft.com/office/drawing/2014/main" id="{CFDA8307-EE4F-4FF5-80F5-9885CD7CA21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4221" y="1730834"/>
            <a:ext cx="1080000" cy="1080000"/>
          </a:xfrm>
          <a:prstGeom prst="rect">
            <a:avLst/>
          </a:prstGeom>
        </p:spPr>
      </p:pic>
      <p:pic>
        <p:nvPicPr>
          <p:cNvPr id="23" name="Picture 22">
            <a:extLst>
              <a:ext uri="{FF2B5EF4-FFF2-40B4-BE49-F238E27FC236}">
                <a16:creationId xmlns:a16="http://schemas.microsoft.com/office/drawing/2014/main" id="{5C3256A8-0096-4F0C-91EF-42DC2F9709D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18609" y="616648"/>
            <a:ext cx="1080000" cy="1080000"/>
          </a:xfrm>
          <a:prstGeom prst="rect">
            <a:avLst/>
          </a:prstGeom>
        </p:spPr>
      </p:pic>
      <p:pic>
        <p:nvPicPr>
          <p:cNvPr id="25" name="Picture 24">
            <a:extLst>
              <a:ext uri="{FF2B5EF4-FFF2-40B4-BE49-F238E27FC236}">
                <a16:creationId xmlns:a16="http://schemas.microsoft.com/office/drawing/2014/main" id="{0B02EF7A-BBF3-4056-AE87-C480E3A1B7F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4221" y="563483"/>
            <a:ext cx="1080000" cy="1080000"/>
          </a:xfrm>
          <a:prstGeom prst="rect">
            <a:avLst/>
          </a:prstGeom>
        </p:spPr>
      </p:pic>
      <p:pic>
        <p:nvPicPr>
          <p:cNvPr id="27" name="Picture 26">
            <a:extLst>
              <a:ext uri="{FF2B5EF4-FFF2-40B4-BE49-F238E27FC236}">
                <a16:creationId xmlns:a16="http://schemas.microsoft.com/office/drawing/2014/main" id="{13497A7B-BC91-41BD-AEEF-080AE9A59D7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4221" y="2699775"/>
            <a:ext cx="1080000" cy="1080000"/>
          </a:xfrm>
          <a:prstGeom prst="rect">
            <a:avLst/>
          </a:prstGeom>
        </p:spPr>
      </p:pic>
      <p:grpSp>
        <p:nvGrpSpPr>
          <p:cNvPr id="2" name="Group 1">
            <a:extLst>
              <a:ext uri="{FF2B5EF4-FFF2-40B4-BE49-F238E27FC236}">
                <a16:creationId xmlns:a16="http://schemas.microsoft.com/office/drawing/2014/main" id="{436B503B-3DEA-4558-8A47-00F036D466D3}"/>
              </a:ext>
            </a:extLst>
          </p:cNvPr>
          <p:cNvGrpSpPr/>
          <p:nvPr/>
        </p:nvGrpSpPr>
        <p:grpSpPr>
          <a:xfrm>
            <a:off x="119560" y="5441490"/>
            <a:ext cx="4198097" cy="1414622"/>
            <a:chOff x="363255" y="4281328"/>
            <a:chExt cx="4198097" cy="1414622"/>
          </a:xfrm>
        </p:grpSpPr>
        <p:pic>
          <p:nvPicPr>
            <p:cNvPr id="14" name="Picture 13">
              <a:extLst>
                <a:ext uri="{FF2B5EF4-FFF2-40B4-BE49-F238E27FC236}">
                  <a16:creationId xmlns:a16="http://schemas.microsoft.com/office/drawing/2014/main" id="{C6F3BBEB-09F6-4EC1-BB8F-F29FD1F3F410}"/>
                </a:ext>
              </a:extLst>
            </p:cNvPr>
            <p:cNvPicPr>
              <a:picLocks noChangeAspect="1"/>
            </p:cNvPicPr>
            <p:nvPr/>
          </p:nvPicPr>
          <p:blipFill rotWithShape="1">
            <a:blip r:embed="rId13">
              <a:extLst>
                <a:ext uri="{28A0092B-C50C-407E-A947-70E740481C1C}">
                  <a14:useLocalDpi xmlns:a14="http://schemas.microsoft.com/office/drawing/2010/main" val="0"/>
                </a:ext>
              </a:extLst>
            </a:blip>
            <a:srcRect r="2447" b="35842"/>
            <a:stretch/>
          </p:blipFill>
          <p:spPr>
            <a:xfrm>
              <a:off x="2602775" y="4534558"/>
              <a:ext cx="906852" cy="908162"/>
            </a:xfrm>
            <a:prstGeom prst="rect">
              <a:avLst/>
            </a:prstGeom>
          </p:spPr>
        </p:pic>
        <p:pic>
          <p:nvPicPr>
            <p:cNvPr id="16" name="Picture 15">
              <a:extLst>
                <a:ext uri="{FF2B5EF4-FFF2-40B4-BE49-F238E27FC236}">
                  <a16:creationId xmlns:a16="http://schemas.microsoft.com/office/drawing/2014/main" id="{6513E48C-13B6-4319-BFBC-271B4510853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3255" y="4281328"/>
              <a:ext cx="2179693" cy="1414622"/>
            </a:xfrm>
            <a:prstGeom prst="rect">
              <a:avLst/>
            </a:prstGeom>
          </p:spPr>
        </p:pic>
        <p:pic>
          <p:nvPicPr>
            <p:cNvPr id="18" name="Picture 17">
              <a:extLst>
                <a:ext uri="{FF2B5EF4-FFF2-40B4-BE49-F238E27FC236}">
                  <a16:creationId xmlns:a16="http://schemas.microsoft.com/office/drawing/2014/main" id="{A038994D-C096-4E23-88CB-0F435BD5F26F}"/>
                </a:ext>
              </a:extLst>
            </p:cNvPr>
            <p:cNvPicPr>
              <a:picLocks noChangeAspect="1"/>
            </p:cNvPicPr>
            <p:nvPr/>
          </p:nvPicPr>
          <p:blipFill rotWithShape="1">
            <a:blip r:embed="rId13">
              <a:extLst>
                <a:ext uri="{28A0092B-C50C-407E-A947-70E740481C1C}">
                  <a14:useLocalDpi xmlns:a14="http://schemas.microsoft.com/office/drawing/2010/main" val="0"/>
                </a:ext>
              </a:extLst>
            </a:blip>
            <a:srcRect t="65019" r="-4011"/>
            <a:stretch/>
          </p:blipFill>
          <p:spPr>
            <a:xfrm>
              <a:off x="3594970" y="4740465"/>
              <a:ext cx="966382" cy="494905"/>
            </a:xfrm>
            <a:prstGeom prst="rect">
              <a:avLst/>
            </a:prstGeom>
          </p:spPr>
        </p:pic>
      </p:grpSp>
    </p:spTree>
    <p:extLst>
      <p:ext uri="{BB962C8B-B14F-4D97-AF65-F5344CB8AC3E}">
        <p14:creationId xmlns:p14="http://schemas.microsoft.com/office/powerpoint/2010/main" val="2916673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98FB868-21E1-4C62-8DD4-7BA4A37A98B0}"/>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3132" name="think-cell Slide" r:id="rId5" imgW="395" imgH="394" progId="TCLayout.ActiveDocument.1">
                  <p:embed/>
                </p:oleObj>
              </mc:Choice>
              <mc:Fallback>
                <p:oleObj name="think-cell Slide" r:id="rId5" imgW="395" imgH="394" progId="TCLayout.ActiveDocument.1">
                  <p:embed/>
                  <p:pic>
                    <p:nvPicPr>
                      <p:cNvPr id="4" name="Object 3" hidden="1">
                        <a:extLst>
                          <a:ext uri="{FF2B5EF4-FFF2-40B4-BE49-F238E27FC236}">
                            <a16:creationId xmlns:a16="http://schemas.microsoft.com/office/drawing/2014/main" id="{E98FB868-21E1-4C62-8DD4-7BA4A37A98B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FC8D0EAA-713D-4475-B9D8-C53E62B4FCD2}"/>
              </a:ext>
            </a:extLst>
          </p:cNvPr>
          <p:cNvSpPr/>
          <p:nvPr/>
        </p:nvSpPr>
        <p:spPr>
          <a:xfrm>
            <a:off x="0" y="3677197"/>
            <a:ext cx="12192000" cy="3180803"/>
          </a:xfrm>
          <a:prstGeom prst="rect">
            <a:avLst/>
          </a:prstGeom>
          <a:solidFill>
            <a:schemeClr val="accent5">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5DBFB47-E916-405A-9894-4A47BE028EC1}"/>
              </a:ext>
            </a:extLst>
          </p:cNvPr>
          <p:cNvSpPr/>
          <p:nvPr/>
        </p:nvSpPr>
        <p:spPr>
          <a:xfrm>
            <a:off x="375417" y="172092"/>
            <a:ext cx="6926720" cy="3046988"/>
          </a:xfrm>
          <a:prstGeom prst="rect">
            <a:avLst/>
          </a:prstGeom>
          <a:noFill/>
        </p:spPr>
        <p:txBody>
          <a:bodyPr wrap="square">
            <a:spAutoFit/>
          </a:bodyPr>
          <a:lstStyle/>
          <a:p>
            <a:r>
              <a:rPr lang="en-US" sz="3200" i="1"/>
              <a:t>Achieving decoupling is possible and can deliver </a:t>
            </a:r>
            <a:r>
              <a:rPr lang="en-US" sz="3200" i="1">
                <a:solidFill>
                  <a:srgbClr val="FF0000"/>
                </a:solidFill>
              </a:rPr>
              <a:t>substantial social and environmental benefits</a:t>
            </a:r>
            <a:r>
              <a:rPr lang="en-US" sz="3200" i="1"/>
              <a:t>, including repair of past environmental damage, while also supporting </a:t>
            </a:r>
            <a:r>
              <a:rPr lang="en-US" sz="3200" i="1">
                <a:solidFill>
                  <a:srgbClr val="FF0000"/>
                </a:solidFill>
              </a:rPr>
              <a:t>economic development </a:t>
            </a:r>
            <a:r>
              <a:rPr lang="en-US" sz="3200" i="1"/>
              <a:t>and</a:t>
            </a:r>
            <a:r>
              <a:rPr lang="en-US" sz="3200" i="1">
                <a:solidFill>
                  <a:srgbClr val="00B0F0"/>
                </a:solidFill>
              </a:rPr>
              <a:t> </a:t>
            </a:r>
            <a:r>
              <a:rPr lang="en-US" sz="3200" i="1">
                <a:solidFill>
                  <a:srgbClr val="FF0000"/>
                </a:solidFill>
              </a:rPr>
              <a:t>human well-being</a:t>
            </a:r>
          </a:p>
        </p:txBody>
      </p:sp>
      <p:pic>
        <p:nvPicPr>
          <p:cNvPr id="15" name="Picture 14">
            <a:extLst>
              <a:ext uri="{FF2B5EF4-FFF2-40B4-BE49-F238E27FC236}">
                <a16:creationId xmlns:a16="http://schemas.microsoft.com/office/drawing/2014/main" id="{28BE3871-EAA5-4356-AA36-5BC9C8F3307E}"/>
              </a:ext>
            </a:extLst>
          </p:cNvPr>
          <p:cNvPicPr>
            <a:picLocks noChangeAspect="1"/>
          </p:cNvPicPr>
          <p:nvPr/>
        </p:nvPicPr>
        <p:blipFill rotWithShape="1">
          <a:blip r:embed="rId7">
            <a:clrChange>
              <a:clrFrom>
                <a:srgbClr val="FEFEFE"/>
              </a:clrFrom>
              <a:clrTo>
                <a:srgbClr val="FEFEFE">
                  <a:alpha val="0"/>
                </a:srgbClr>
              </a:clrTo>
            </a:clrChange>
            <a:extLst>
              <a:ext uri="{BEBA8EAE-BF5A-486C-A8C5-ECC9F3942E4B}">
                <a14:imgProps xmlns:a14="http://schemas.microsoft.com/office/drawing/2010/main">
                  <a14:imgLayer r:embed="rId8">
                    <a14:imgEffect>
                      <a14:sharpenSoften amount="50000"/>
                    </a14:imgEffect>
                    <a14:imgEffect>
                      <a14:saturation sat="200000"/>
                    </a14:imgEffect>
                  </a14:imgLayer>
                </a14:imgProps>
              </a:ext>
              <a:ext uri="{28A0092B-C50C-407E-A947-70E740481C1C}">
                <a14:useLocalDpi xmlns:a14="http://schemas.microsoft.com/office/drawing/2010/main" val="0"/>
              </a:ext>
            </a:extLst>
          </a:blip>
          <a:srcRect t="28133" b="57830"/>
          <a:stretch/>
        </p:blipFill>
        <p:spPr>
          <a:xfrm>
            <a:off x="179520" y="4003771"/>
            <a:ext cx="11832960" cy="2865120"/>
          </a:xfrm>
          <a:prstGeom prst="rect">
            <a:avLst/>
          </a:prstGeom>
        </p:spPr>
      </p:pic>
      <p:sp>
        <p:nvSpPr>
          <p:cNvPr id="2" name="TextBox 1">
            <a:extLst>
              <a:ext uri="{FF2B5EF4-FFF2-40B4-BE49-F238E27FC236}">
                <a16:creationId xmlns:a16="http://schemas.microsoft.com/office/drawing/2014/main" id="{0B3AFA1D-2740-4CCC-A9D3-1340377C524C}"/>
              </a:ext>
            </a:extLst>
          </p:cNvPr>
          <p:cNvSpPr txBox="1"/>
          <p:nvPr/>
        </p:nvSpPr>
        <p:spPr>
          <a:xfrm>
            <a:off x="2452554" y="3677197"/>
            <a:ext cx="7527851" cy="461665"/>
          </a:xfrm>
          <a:prstGeom prst="rect">
            <a:avLst/>
          </a:prstGeom>
          <a:noFill/>
        </p:spPr>
        <p:txBody>
          <a:bodyPr wrap="square" rtlCol="0">
            <a:spAutoFit/>
          </a:bodyPr>
          <a:lstStyle/>
          <a:p>
            <a:pPr algn="ctr"/>
            <a:r>
              <a:rPr lang="en-GB" sz="2400" b="1" i="1"/>
              <a:t>IRP Scenario modelling</a:t>
            </a:r>
          </a:p>
        </p:txBody>
      </p:sp>
      <p:pic>
        <p:nvPicPr>
          <p:cNvPr id="6" name="Picture 5">
            <a:extLst>
              <a:ext uri="{FF2B5EF4-FFF2-40B4-BE49-F238E27FC236}">
                <a16:creationId xmlns:a16="http://schemas.microsoft.com/office/drawing/2014/main" id="{41F49CA8-C8DB-497D-A14C-8FCE090E9010}"/>
              </a:ext>
            </a:extLst>
          </p:cNvPr>
          <p:cNvPicPr>
            <a:picLocks noChangeAspect="1"/>
          </p:cNvPicPr>
          <p:nvPr/>
        </p:nvPicPr>
        <p:blipFill rotWithShape="1">
          <a:blip r:embed="rId9"/>
          <a:srcRect r="1521"/>
          <a:stretch/>
        </p:blipFill>
        <p:spPr>
          <a:xfrm>
            <a:off x="8307085" y="326370"/>
            <a:ext cx="3107540" cy="3102630"/>
          </a:xfrm>
          <a:prstGeom prst="rect">
            <a:avLst/>
          </a:prstGeom>
          <a:ln>
            <a:solidFill>
              <a:schemeClr val="accent1"/>
            </a:solidFill>
          </a:ln>
          <a:effectLst/>
        </p:spPr>
      </p:pic>
    </p:spTree>
    <p:extLst>
      <p:ext uri="{BB962C8B-B14F-4D97-AF65-F5344CB8AC3E}">
        <p14:creationId xmlns:p14="http://schemas.microsoft.com/office/powerpoint/2010/main" val="247027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par>
                          <p:cTn id="7" fill="hold">
                            <p:stCondLst>
                              <p:cond delay="0"/>
                            </p:stCondLst>
                            <p:childTnLst>
                              <p:par>
                                <p:cTn id="8" presetID="26" presetClass="emph" presetSubtype="0" repeatCount="3000" fill="hold" nodeType="afterEffect">
                                  <p:stCondLst>
                                    <p:cond delay="0"/>
                                  </p:stCondLst>
                                  <p:childTnLst>
                                    <p:animEffect transition="out" filter="fade">
                                      <p:cBhvr>
                                        <p:cTn id="9" dur="500" tmFilter="0, 0; .2, .5; .8, .5; 1, 0"/>
                                        <p:tgtEl>
                                          <p:spTgt spid="12">
                                            <p:txEl>
                                              <p:pRg st="0" end="0"/>
                                            </p:txEl>
                                          </p:spTgt>
                                        </p:tgtEl>
                                      </p:cBhvr>
                                    </p:animEffect>
                                    <p:animScale>
                                      <p:cBhvr>
                                        <p:cTn id="10" dur="250" autoRev="1" fill="hold"/>
                                        <p:tgtEl>
                                          <p:spTgt spid="12">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a:extLst>
              <a:ext uri="{FF2B5EF4-FFF2-40B4-BE49-F238E27FC236}">
                <a16:creationId xmlns:a16="http://schemas.microsoft.com/office/drawing/2014/main" id="{364C167B-7874-3446-9F0D-8B60A29F8192}"/>
              </a:ext>
            </a:extLst>
          </p:cNvPr>
          <p:cNvSpPr>
            <a:spLocks noGrp="1"/>
          </p:cNvSpPr>
          <p:nvPr>
            <p:ph sz="quarter" idx="13"/>
          </p:nvPr>
        </p:nvSpPr>
        <p:spPr>
          <a:xfrm>
            <a:off x="4360471" y="2405548"/>
            <a:ext cx="7696985" cy="2855997"/>
          </a:xfrm>
        </p:spPr>
        <p:txBody>
          <a:bodyPr>
            <a:noAutofit/>
          </a:bodyPr>
          <a:lstStyle/>
          <a:p>
            <a:pPr marL="0" indent="0">
              <a:buNone/>
            </a:pPr>
            <a:r>
              <a:rPr lang="en-GB" sz="3600" i="1">
                <a:cs typeface="Arial"/>
              </a:rPr>
              <a:t>S</a:t>
            </a:r>
            <a:r>
              <a:rPr lang="en-GB" sz="3600" i="1">
                <a:solidFill>
                  <a:schemeClr val="tx1"/>
                </a:solidFill>
                <a:cs typeface="Arial"/>
              </a:rPr>
              <a:t>hould be seen as an </a:t>
            </a:r>
            <a:r>
              <a:rPr lang="en-GB" sz="3600" i="1">
                <a:solidFill>
                  <a:srgbClr val="FF0000"/>
                </a:solidFill>
                <a:cs typeface="Arial"/>
              </a:rPr>
              <a:t>instrument to deliver decoupling</a:t>
            </a:r>
            <a:r>
              <a:rPr lang="en-GB" sz="3600" i="1">
                <a:solidFill>
                  <a:schemeClr val="tx1"/>
                </a:solidFill>
                <a:cs typeface="Arial"/>
              </a:rPr>
              <a:t> and as a </a:t>
            </a:r>
            <a:r>
              <a:rPr lang="en-GB" sz="3600" i="1">
                <a:solidFill>
                  <a:srgbClr val="FF0000"/>
                </a:solidFill>
                <a:cs typeface="Arial"/>
              </a:rPr>
              <a:t>part of the bigger picture of economic, societal and cultural transformation </a:t>
            </a:r>
            <a:r>
              <a:rPr lang="en-GB" sz="3600" i="1">
                <a:solidFill>
                  <a:schemeClr val="tx1"/>
                </a:solidFill>
                <a:cs typeface="Arial"/>
              </a:rPr>
              <a:t>needed to deliver the </a:t>
            </a:r>
            <a:r>
              <a:rPr lang="en-GB" sz="3600" i="1">
                <a:solidFill>
                  <a:schemeClr val="tx1"/>
                </a:solidFill>
              </a:rPr>
              <a:t>SDGs</a:t>
            </a:r>
          </a:p>
        </p:txBody>
      </p:sp>
      <p:pic>
        <p:nvPicPr>
          <p:cNvPr id="4" name="Picture 3">
            <a:extLst>
              <a:ext uri="{FF2B5EF4-FFF2-40B4-BE49-F238E27FC236}">
                <a16:creationId xmlns:a16="http://schemas.microsoft.com/office/drawing/2014/main" id="{7C2B2BB4-252C-1B4F-ADF8-99BF516B2412}"/>
              </a:ext>
            </a:extLst>
          </p:cNvPr>
          <p:cNvPicPr>
            <a:picLocks noChangeAspect="1"/>
          </p:cNvPicPr>
          <p:nvPr/>
        </p:nvPicPr>
        <p:blipFill>
          <a:blip r:embed="rId2"/>
          <a:stretch>
            <a:fillRect/>
          </a:stretch>
        </p:blipFill>
        <p:spPr>
          <a:xfrm>
            <a:off x="271858" y="2305176"/>
            <a:ext cx="4088613" cy="3156297"/>
          </a:xfrm>
          <a:prstGeom prst="rect">
            <a:avLst/>
          </a:prstGeom>
        </p:spPr>
      </p:pic>
      <p:sp>
        <p:nvSpPr>
          <p:cNvPr id="5" name="Title 1">
            <a:extLst>
              <a:ext uri="{FF2B5EF4-FFF2-40B4-BE49-F238E27FC236}">
                <a16:creationId xmlns:a16="http://schemas.microsoft.com/office/drawing/2014/main" id="{C04E25D2-F6B0-9C40-B007-3149FCE456AD}"/>
              </a:ext>
            </a:extLst>
          </p:cNvPr>
          <p:cNvSpPr>
            <a:spLocks noGrp="1"/>
          </p:cNvSpPr>
          <p:nvPr>
            <p:ph type="title"/>
          </p:nvPr>
        </p:nvSpPr>
        <p:spPr>
          <a:xfrm>
            <a:off x="1422400" y="381000"/>
            <a:ext cx="9042400" cy="711200"/>
          </a:xfrm>
        </p:spPr>
        <p:txBody>
          <a:bodyPr>
            <a:noAutofit/>
          </a:bodyPr>
          <a:lstStyle/>
          <a:p>
            <a:pPr algn="ctr"/>
            <a:r>
              <a:rPr lang="en-AU" sz="5867" i="1">
                <a:solidFill>
                  <a:srgbClr val="C00000"/>
                </a:solidFill>
              </a:rPr>
              <a:t>CIRCULAR ECONOMY</a:t>
            </a:r>
          </a:p>
        </p:txBody>
      </p:sp>
    </p:spTree>
    <p:extLst>
      <p:ext uri="{BB962C8B-B14F-4D97-AF65-F5344CB8AC3E}">
        <p14:creationId xmlns:p14="http://schemas.microsoft.com/office/powerpoint/2010/main" val="1423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663074" y="2018292"/>
            <a:ext cx="10871200" cy="2328854"/>
          </a:xfrm>
          <a:prstGeom prst="rect">
            <a:avLst/>
          </a:prstGeom>
          <a:effectLst/>
        </p:spPr>
        <p:txBody>
          <a:bodyPr vert="horz" lIns="121920" tIns="60960" rIns="121920" bIns="6096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None/>
            </a:pPr>
            <a:r>
              <a:rPr lang="en-GB" sz="8000" b="0" i="1">
                <a:solidFill>
                  <a:srgbClr val="C00000"/>
                </a:solidFill>
                <a:effectLst/>
              </a:rPr>
              <a:t>CIRCULAR ECONOMY </a:t>
            </a:r>
          </a:p>
          <a:p>
            <a:pPr marL="0" indent="0" algn="ctr">
              <a:buNone/>
            </a:pPr>
            <a:r>
              <a:rPr lang="en-GB" sz="5400" b="0" i="1">
                <a:solidFill>
                  <a:schemeClr val="tx1"/>
                </a:solidFill>
                <a:effectLst/>
              </a:rPr>
              <a:t>AND BIO-ECONOMY</a:t>
            </a:r>
          </a:p>
        </p:txBody>
      </p:sp>
    </p:spTree>
    <p:extLst>
      <p:ext uri="{BB962C8B-B14F-4D97-AF65-F5344CB8AC3E}">
        <p14:creationId xmlns:p14="http://schemas.microsoft.com/office/powerpoint/2010/main" val="423923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80">
                                          <p:stCondLst>
                                            <p:cond delay="0"/>
                                          </p:stCondLst>
                                        </p:cTn>
                                        <p:tgtEl>
                                          <p:spTgt spid="6">
                                            <p:txEl>
                                              <p:pRg st="0" end="0"/>
                                            </p:txEl>
                                          </p:spTgt>
                                        </p:tgtEl>
                                      </p:cBhvr>
                                    </p:animEffect>
                                    <p:anim calcmode="lin" valueType="num">
                                      <p:cBhvr>
                                        <p:cTn id="8"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xEl>
                                              <p:pRg st="0" end="0"/>
                                            </p:txEl>
                                          </p:spTgt>
                                        </p:tgtEl>
                                      </p:cBhvr>
                                      <p:to x="100000" y="60000"/>
                                    </p:animScale>
                                    <p:animScale>
                                      <p:cBhvr>
                                        <p:cTn id="14" dur="166" decel="50000">
                                          <p:stCondLst>
                                            <p:cond delay="676"/>
                                          </p:stCondLst>
                                        </p:cTn>
                                        <p:tgtEl>
                                          <p:spTgt spid="6">
                                            <p:txEl>
                                              <p:pRg st="0" end="0"/>
                                            </p:txEl>
                                          </p:spTgt>
                                        </p:tgtEl>
                                      </p:cBhvr>
                                      <p:to x="100000" y="100000"/>
                                    </p:animScale>
                                    <p:animScale>
                                      <p:cBhvr>
                                        <p:cTn id="15" dur="26">
                                          <p:stCondLst>
                                            <p:cond delay="1312"/>
                                          </p:stCondLst>
                                        </p:cTn>
                                        <p:tgtEl>
                                          <p:spTgt spid="6">
                                            <p:txEl>
                                              <p:pRg st="0" end="0"/>
                                            </p:txEl>
                                          </p:spTgt>
                                        </p:tgtEl>
                                      </p:cBhvr>
                                      <p:to x="100000" y="80000"/>
                                    </p:animScale>
                                    <p:animScale>
                                      <p:cBhvr>
                                        <p:cTn id="16" dur="166" decel="50000">
                                          <p:stCondLst>
                                            <p:cond delay="1338"/>
                                          </p:stCondLst>
                                        </p:cTn>
                                        <p:tgtEl>
                                          <p:spTgt spid="6">
                                            <p:txEl>
                                              <p:pRg st="0" end="0"/>
                                            </p:txEl>
                                          </p:spTgt>
                                        </p:tgtEl>
                                      </p:cBhvr>
                                      <p:to x="100000" y="100000"/>
                                    </p:animScale>
                                    <p:animScale>
                                      <p:cBhvr>
                                        <p:cTn id="17" dur="26">
                                          <p:stCondLst>
                                            <p:cond delay="1642"/>
                                          </p:stCondLst>
                                        </p:cTn>
                                        <p:tgtEl>
                                          <p:spTgt spid="6">
                                            <p:txEl>
                                              <p:pRg st="0" end="0"/>
                                            </p:txEl>
                                          </p:spTgt>
                                        </p:tgtEl>
                                      </p:cBhvr>
                                      <p:to x="100000" y="90000"/>
                                    </p:animScale>
                                    <p:animScale>
                                      <p:cBhvr>
                                        <p:cTn id="18" dur="166" decel="50000">
                                          <p:stCondLst>
                                            <p:cond delay="1668"/>
                                          </p:stCondLst>
                                        </p:cTn>
                                        <p:tgtEl>
                                          <p:spTgt spid="6">
                                            <p:txEl>
                                              <p:pRg st="0" end="0"/>
                                            </p:txEl>
                                          </p:spTgt>
                                        </p:tgtEl>
                                      </p:cBhvr>
                                      <p:to x="100000" y="100000"/>
                                    </p:animScale>
                                    <p:animScale>
                                      <p:cBhvr>
                                        <p:cTn id="19" dur="26">
                                          <p:stCondLst>
                                            <p:cond delay="1808"/>
                                          </p:stCondLst>
                                        </p:cTn>
                                        <p:tgtEl>
                                          <p:spTgt spid="6">
                                            <p:txEl>
                                              <p:pRg st="0" end="0"/>
                                            </p:txEl>
                                          </p:spTgt>
                                        </p:tgtEl>
                                      </p:cBhvr>
                                      <p:to x="100000" y="95000"/>
                                    </p:animScale>
                                    <p:animScale>
                                      <p:cBhvr>
                                        <p:cTn id="20" dur="166" decel="50000">
                                          <p:stCondLst>
                                            <p:cond delay="1834"/>
                                          </p:stCondLst>
                                        </p:cTn>
                                        <p:tgtEl>
                                          <p:spTgt spid="6">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708400" y="2104696"/>
            <a:ext cx="8178800" cy="3411684"/>
          </a:xfrm>
        </p:spPr>
        <p:txBody>
          <a:bodyPr>
            <a:noAutofit/>
          </a:bodyPr>
          <a:lstStyle/>
          <a:p>
            <a:pPr marL="60958" indent="0">
              <a:buNone/>
            </a:pPr>
            <a:r>
              <a:rPr lang="en-US" i="1" dirty="0"/>
              <a:t>“It is clear that we are approaching the ecological and digital apocalypse … but we should not loose nerves.”</a:t>
            </a:r>
          </a:p>
          <a:p>
            <a:pPr marL="60958" indent="0">
              <a:buNone/>
            </a:pPr>
            <a:endParaRPr lang="en-US" i="1" dirty="0"/>
          </a:p>
          <a:p>
            <a:pPr marL="60958" indent="0">
              <a:buNone/>
            </a:pPr>
            <a:r>
              <a:rPr lang="en-US" i="1" dirty="0"/>
              <a:t>“Everything under heaven is in </a:t>
            </a:r>
            <a:r>
              <a:rPr lang="en-US" i="1" dirty="0">
                <a:solidFill>
                  <a:srgbClr val="C00000"/>
                </a:solidFill>
              </a:rPr>
              <a:t>utter chaos</a:t>
            </a:r>
            <a:r>
              <a:rPr lang="en-US" i="1" dirty="0"/>
              <a:t>; </a:t>
            </a:r>
          </a:p>
          <a:p>
            <a:pPr marL="60958" indent="0">
              <a:buNone/>
            </a:pPr>
            <a:r>
              <a:rPr lang="en-US" i="1" dirty="0"/>
              <a:t>the situation is excellent.”</a:t>
            </a:r>
            <a:endParaRPr lang="en-US" i="1" dirty="0">
              <a:solidFill>
                <a:srgbClr val="FF0000"/>
              </a:solidFill>
            </a:endParaRPr>
          </a:p>
        </p:txBody>
      </p:sp>
      <p:sp>
        <p:nvSpPr>
          <p:cNvPr id="7" name="TextBox 6">
            <a:extLst>
              <a:ext uri="{FF2B5EF4-FFF2-40B4-BE49-F238E27FC236}">
                <a16:creationId xmlns:a16="http://schemas.microsoft.com/office/drawing/2014/main" id="{F1FBDCB6-B0E6-F042-8250-392D6D03D8DC}"/>
              </a:ext>
            </a:extLst>
          </p:cNvPr>
          <p:cNvSpPr txBox="1"/>
          <p:nvPr/>
        </p:nvSpPr>
        <p:spPr>
          <a:xfrm>
            <a:off x="404733" y="459281"/>
            <a:ext cx="11372537" cy="707886"/>
          </a:xfrm>
          <a:prstGeom prst="rect">
            <a:avLst/>
          </a:prstGeom>
          <a:noFill/>
        </p:spPr>
        <p:txBody>
          <a:bodyPr wrap="square" rtlCol="0">
            <a:spAutoFit/>
          </a:bodyPr>
          <a:lstStyle/>
          <a:p>
            <a:pPr algn="ctr"/>
            <a:r>
              <a:rPr lang="en-GB" sz="4000" i="1" dirty="0">
                <a:solidFill>
                  <a:srgbClr val="C00000"/>
                </a:solidFill>
                <a:cs typeface="Arial"/>
              </a:rPr>
              <a:t>Let’s start the story in my home country Slovenia</a:t>
            </a:r>
          </a:p>
        </p:txBody>
      </p:sp>
      <p:grpSp>
        <p:nvGrpSpPr>
          <p:cNvPr id="10" name="Group 9">
            <a:extLst>
              <a:ext uri="{FF2B5EF4-FFF2-40B4-BE49-F238E27FC236}">
                <a16:creationId xmlns:a16="http://schemas.microsoft.com/office/drawing/2014/main" id="{DE7655EC-C7D3-3842-A9C4-BB00A2A16FBD}"/>
              </a:ext>
            </a:extLst>
          </p:cNvPr>
          <p:cNvGrpSpPr/>
          <p:nvPr/>
        </p:nvGrpSpPr>
        <p:grpSpPr>
          <a:xfrm>
            <a:off x="480068" y="1651656"/>
            <a:ext cx="3251200" cy="2060407"/>
            <a:chOff x="480068" y="1651656"/>
            <a:chExt cx="3251200" cy="2060407"/>
          </a:xfrm>
        </p:grpSpPr>
        <p:sp>
          <p:nvSpPr>
            <p:cNvPr id="5" name="TextBox 4"/>
            <p:cNvSpPr txBox="1"/>
            <p:nvPr/>
          </p:nvSpPr>
          <p:spPr>
            <a:xfrm>
              <a:off x="480068" y="1651656"/>
              <a:ext cx="3251200" cy="461665"/>
            </a:xfrm>
            <a:prstGeom prst="rect">
              <a:avLst/>
            </a:prstGeom>
            <a:noFill/>
          </p:spPr>
          <p:txBody>
            <a:bodyPr wrap="square" rtlCol="0">
              <a:spAutoFit/>
            </a:bodyPr>
            <a:lstStyle/>
            <a:p>
              <a:pPr algn="ctr"/>
              <a:r>
                <a:rPr lang="en-GB" sz="2400" i="1" dirty="0" err="1">
                  <a:solidFill>
                    <a:srgbClr val="FF0000"/>
                  </a:solidFill>
                  <a:latin typeface="+mj-lt"/>
                  <a:cs typeface="Arial"/>
                </a:rPr>
                <a:t>Slavoj</a:t>
              </a:r>
              <a:r>
                <a:rPr lang="en-GB" sz="2400" i="1">
                  <a:solidFill>
                    <a:srgbClr val="FF0000"/>
                  </a:solidFill>
                  <a:latin typeface="+mj-lt"/>
                  <a:cs typeface="Arial"/>
                </a:rPr>
                <a:t> </a:t>
              </a:r>
              <a:r>
                <a:rPr lang="en-GB" sz="2400" i="1" err="1">
                  <a:solidFill>
                    <a:srgbClr val="FF0000"/>
                  </a:solidFill>
                  <a:latin typeface="+mj-lt"/>
                  <a:cs typeface="Arial"/>
                </a:rPr>
                <a:t>Žižek</a:t>
              </a:r>
              <a:endParaRPr lang="en-GB" sz="2400" i="1">
                <a:solidFill>
                  <a:srgbClr val="FF0000"/>
                </a:solidFill>
                <a:latin typeface="+mj-lt"/>
                <a:cs typeface="Arial"/>
              </a:endParaRPr>
            </a:p>
          </p:txBody>
        </p:sp>
        <p:pic>
          <p:nvPicPr>
            <p:cNvPr id="3" name="Picture 2">
              <a:extLst>
                <a:ext uri="{FF2B5EF4-FFF2-40B4-BE49-F238E27FC236}">
                  <a16:creationId xmlns:a16="http://schemas.microsoft.com/office/drawing/2014/main" id="{101DAC1B-6F2D-1A49-9A18-76C8116B6953}"/>
                </a:ext>
              </a:extLst>
            </p:cNvPr>
            <p:cNvPicPr>
              <a:picLocks noChangeAspect="1"/>
            </p:cNvPicPr>
            <p:nvPr/>
          </p:nvPicPr>
          <p:blipFill>
            <a:blip r:embed="rId2"/>
            <a:stretch>
              <a:fillRect/>
            </a:stretch>
          </p:blipFill>
          <p:spPr>
            <a:xfrm>
              <a:off x="814572" y="2175843"/>
              <a:ext cx="2656757" cy="1536220"/>
            </a:xfrm>
            <a:prstGeom prst="rect">
              <a:avLst/>
            </a:prstGeom>
          </p:spPr>
        </p:pic>
      </p:grpSp>
    </p:spTree>
    <p:extLst>
      <p:ext uri="{BB962C8B-B14F-4D97-AF65-F5344CB8AC3E}">
        <p14:creationId xmlns:p14="http://schemas.microsoft.com/office/powerpoint/2010/main" val="307898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1000"/>
                                        <p:tgtEl>
                                          <p:spTgt spid="2">
                                            <p:txEl>
                                              <p:pRg st="0" end="0"/>
                                            </p:txEl>
                                          </p:spTgt>
                                        </p:tgtEl>
                                      </p:cBhvr>
                                    </p:animEffect>
                                    <p:anim calcmode="lin" valueType="num">
                                      <p:cBhvr>
                                        <p:cTn id="11"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anim calcmode="lin" valueType="num">
                                      <p:cBhvr>
                                        <p:cTn id="2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3970" name="Object 2" hidden="1"/>
          <p:cNvGraphicFramePr>
            <a:graphicFrameLocks noChangeAspect="1"/>
          </p:cNvGraphicFramePr>
          <p:nvPr>
            <p:custDataLst>
              <p:tags r:id="rId2"/>
            </p:custDataLst>
          </p:nvPr>
        </p:nvGraphicFramePr>
        <p:xfrm>
          <a:off x="360" y="2"/>
          <a:ext cx="215965" cy="161975"/>
        </p:xfrm>
        <a:graphic>
          <a:graphicData uri="http://schemas.openxmlformats.org/presentationml/2006/ole">
            <mc:AlternateContent xmlns:mc="http://schemas.openxmlformats.org/markup-compatibility/2006">
              <mc:Choice xmlns:v="urn:schemas-microsoft-com:vml" Requires="v">
                <p:oleObj spid="_x0000_s134155" name="think-cell Slide" r:id="rId5" imgW="381" imgH="381" progId="TCLayout.ActiveDocument.1">
                  <p:embed/>
                </p:oleObj>
              </mc:Choice>
              <mc:Fallback>
                <p:oleObj name="think-cell Slide" r:id="rId5" imgW="381" imgH="381" progId="TCLayout.ActiveDocument.1">
                  <p:embed/>
                  <p:pic>
                    <p:nvPicPr>
                      <p:cNvPr id="83970" name="Object 2"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gray">
                      <a:xfrm>
                        <a:off x="360" y="2"/>
                        <a:ext cx="215965" cy="1619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oleObj>
              </mc:Fallback>
            </mc:AlternateContent>
          </a:graphicData>
        </a:graphic>
      </p:graphicFrame>
      <p:pic>
        <p:nvPicPr>
          <p:cNvPr id="22" name="Picture 21"/>
          <p:cNvPicPr>
            <a:picLocks noChangeAspect="1"/>
          </p:cNvPicPr>
          <p:nvPr/>
        </p:nvPicPr>
        <p:blipFill>
          <a:blip r:embed="rId7"/>
          <a:stretch>
            <a:fillRect/>
          </a:stretch>
        </p:blipFill>
        <p:spPr>
          <a:xfrm>
            <a:off x="1" y="0"/>
            <a:ext cx="8883735" cy="6858000"/>
          </a:xfrm>
          <a:prstGeom prst="rect">
            <a:avLst/>
          </a:prstGeom>
        </p:spPr>
      </p:pic>
      <p:sp>
        <p:nvSpPr>
          <p:cNvPr id="26" name="Rectangle 25"/>
          <p:cNvSpPr/>
          <p:nvPr/>
        </p:nvSpPr>
        <p:spPr>
          <a:xfrm>
            <a:off x="203200" y="889000"/>
            <a:ext cx="4368800" cy="4165600"/>
          </a:xfrm>
          <a:prstGeom prst="rect">
            <a:avLst/>
          </a:prstGeom>
          <a:noFill/>
          <a:ln w="38100" cmpd="sng">
            <a:solidFill>
              <a:schemeClr val="accent3"/>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2400"/>
          </a:p>
        </p:txBody>
      </p:sp>
      <p:sp>
        <p:nvSpPr>
          <p:cNvPr id="27" name="Curved Down Arrow 26"/>
          <p:cNvSpPr/>
          <p:nvPr/>
        </p:nvSpPr>
        <p:spPr>
          <a:xfrm flipH="1">
            <a:off x="1625600" y="313267"/>
            <a:ext cx="5791200" cy="2506133"/>
          </a:xfrm>
          <a:prstGeom prst="curvedDownArrow">
            <a:avLst/>
          </a:prstGeom>
          <a:solidFill>
            <a:srgbClr val="00B050"/>
          </a:solidFill>
          <a:ln>
            <a:solidFill>
              <a:srgbClr val="00B050"/>
            </a:solidFill>
          </a:ln>
          <a:effectLst>
            <a:innerShdw blurRad="63500" dist="1016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2" name="TextBox 1"/>
          <p:cNvSpPr txBox="1"/>
          <p:nvPr/>
        </p:nvSpPr>
        <p:spPr>
          <a:xfrm>
            <a:off x="9357191" y="1038798"/>
            <a:ext cx="2901865" cy="1323632"/>
          </a:xfrm>
          <a:prstGeom prst="rect">
            <a:avLst/>
          </a:prstGeom>
          <a:noFill/>
        </p:spPr>
        <p:txBody>
          <a:bodyPr wrap="square" rtlCol="0">
            <a:spAutoFit/>
          </a:bodyPr>
          <a:lstStyle/>
          <a:p>
            <a:r>
              <a:rPr lang="en-US" sz="2667" i="1">
                <a:solidFill>
                  <a:srgbClr val="C00000"/>
                </a:solidFill>
              </a:rPr>
              <a:t>BIOECONOMY</a:t>
            </a:r>
          </a:p>
          <a:p>
            <a:r>
              <a:rPr lang="en-US" sz="2667" i="1">
                <a:solidFill>
                  <a:srgbClr val="C00000"/>
                </a:solidFill>
              </a:rPr>
              <a:t>AND CIRCULAR ECONOMY</a:t>
            </a:r>
          </a:p>
        </p:txBody>
      </p:sp>
      <p:pic>
        <p:nvPicPr>
          <p:cNvPr id="3" name="Picture 2">
            <a:extLst>
              <a:ext uri="{FF2B5EF4-FFF2-40B4-BE49-F238E27FC236}">
                <a16:creationId xmlns:a16="http://schemas.microsoft.com/office/drawing/2014/main" id="{BCB80FB8-E275-774C-AF39-FC8AD6F57D7C}"/>
              </a:ext>
            </a:extLst>
          </p:cNvPr>
          <p:cNvPicPr>
            <a:picLocks noChangeAspect="1"/>
          </p:cNvPicPr>
          <p:nvPr/>
        </p:nvPicPr>
        <p:blipFill>
          <a:blip r:embed="rId8"/>
          <a:stretch>
            <a:fillRect/>
          </a:stretch>
        </p:blipFill>
        <p:spPr>
          <a:xfrm>
            <a:off x="8763814" y="2689490"/>
            <a:ext cx="3308265" cy="3308265"/>
          </a:xfrm>
          <a:prstGeom prst="rect">
            <a:avLst/>
          </a:prstGeom>
        </p:spPr>
      </p:pic>
    </p:spTree>
    <p:extLst>
      <p:ext uri="{BB962C8B-B14F-4D97-AF65-F5344CB8AC3E}">
        <p14:creationId xmlns:p14="http://schemas.microsoft.com/office/powerpoint/2010/main" val="343638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0"/>
                            </p:stCondLst>
                            <p:childTnLst>
                              <p:par>
                                <p:cTn id="8" presetID="23" presetClass="entr" presetSubtype="16" fill="hold" grpId="1" nodeType="afterEffect">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cBhvr>
                                        <p:cTn id="10" dur="500" fill="hold"/>
                                        <p:tgtEl>
                                          <p:spTgt spid="27"/>
                                        </p:tgtEl>
                                        <p:attrNameLst>
                                          <p:attrName>ppt_w</p:attrName>
                                        </p:attrNameLst>
                                      </p:cBhvr>
                                      <p:tavLst>
                                        <p:tav tm="0">
                                          <p:val>
                                            <p:fltVal val="0"/>
                                          </p:val>
                                        </p:tav>
                                        <p:tav tm="100000">
                                          <p:val>
                                            <p:strVal val="#ppt_w"/>
                                          </p:val>
                                        </p:tav>
                                      </p:tavLst>
                                    </p:anim>
                                    <p:anim calcmode="lin" valueType="num">
                                      <p:cBhvr>
                                        <p:cTn id="11" dur="500" fill="hold"/>
                                        <p:tgtEl>
                                          <p:spTgt spid="27"/>
                                        </p:tgtEl>
                                        <p:attrNameLst>
                                          <p:attrName>ppt_h</p:attrName>
                                        </p:attrNameLst>
                                      </p:cBhvr>
                                      <p:tavLst>
                                        <p:tav tm="0">
                                          <p:val>
                                            <p:fltVal val="0"/>
                                          </p:val>
                                        </p:tav>
                                        <p:tav tm="100000">
                                          <p:val>
                                            <p:strVal val="#ppt_h"/>
                                          </p:val>
                                        </p:tav>
                                      </p:tavLst>
                                    </p:anim>
                                  </p:childTnLst>
                                </p:cTn>
                              </p:par>
                            </p:childTnLst>
                          </p:cTn>
                        </p:par>
                        <p:par>
                          <p:cTn id="12" fill="hold">
                            <p:stCondLst>
                              <p:cond delay="500"/>
                            </p:stCondLst>
                            <p:childTnLst>
                              <p:par>
                                <p:cTn id="13" presetID="26" presetClass="emph" presetSubtype="0" fill="hold" grpId="0" nodeType="afterEffect">
                                  <p:stCondLst>
                                    <p:cond delay="0"/>
                                  </p:stCondLst>
                                  <p:childTnLst>
                                    <p:animEffect transition="out" filter="fade">
                                      <p:cBhvr>
                                        <p:cTn id="14" dur="2000" tmFilter="0, 0; .2, .5; .8, .5; 1, 0"/>
                                        <p:tgtEl>
                                          <p:spTgt spid="27"/>
                                        </p:tgtEl>
                                      </p:cBhvr>
                                    </p:animEffect>
                                    <p:animScale>
                                      <p:cBhvr>
                                        <p:cTn id="15" dur="1000" autoRev="1" fill="hold"/>
                                        <p:tgtEl>
                                          <p:spTgt spid="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7"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0" y="1514232"/>
            <a:ext cx="7518400" cy="4628270"/>
          </a:xfrm>
        </p:spPr>
        <p:txBody>
          <a:bodyPr>
            <a:noAutofit/>
          </a:bodyPr>
          <a:lstStyle/>
          <a:p>
            <a:pPr>
              <a:buFont typeface="Arial" panose="020B0604020202020204" pitchFamily="34" charset="0"/>
              <a:buChar char="•"/>
            </a:pPr>
            <a:r>
              <a:rPr lang="en-GB" sz="2667" i="1"/>
              <a:t>Digitalisation is allowing </a:t>
            </a:r>
            <a:r>
              <a:rPr lang="en-GB" sz="2667" i="1">
                <a:solidFill>
                  <a:srgbClr val="FF0000"/>
                </a:solidFill>
              </a:rPr>
              <a:t>targeted approach to individual plant protection - precision farming </a:t>
            </a:r>
            <a:r>
              <a:rPr lang="en-GB" sz="2667" i="1"/>
              <a:t>is an already known instrument, but producers are still quantity based driven. </a:t>
            </a:r>
          </a:p>
          <a:p>
            <a:pPr marL="0" indent="0">
              <a:buNone/>
            </a:pPr>
            <a:endParaRPr lang="en-GB" sz="2667" i="1"/>
          </a:p>
          <a:p>
            <a:pPr>
              <a:buFont typeface="Arial" panose="020B0604020202020204" pitchFamily="34" charset="0"/>
              <a:buChar char="•"/>
            </a:pPr>
            <a:r>
              <a:rPr lang="en-GB" sz="2667" i="1"/>
              <a:t>Instead of selling pesticides, chemical companies could sell</a:t>
            </a:r>
            <a:r>
              <a:rPr lang="en-GB" sz="2667" i="1">
                <a:solidFill>
                  <a:srgbClr val="FF0000"/>
                </a:solidFill>
              </a:rPr>
              <a:t> services </a:t>
            </a:r>
            <a:r>
              <a:rPr lang="en-GB" sz="2667" i="1"/>
              <a:t>to protect (hectares of) plants from pests. This would incentivise them to increase profits through minimising the costs of resources used, including pesticides. </a:t>
            </a:r>
          </a:p>
        </p:txBody>
      </p:sp>
      <p:sp>
        <p:nvSpPr>
          <p:cNvPr id="3" name="TextBox 2"/>
          <p:cNvSpPr txBox="1"/>
          <p:nvPr/>
        </p:nvSpPr>
        <p:spPr>
          <a:xfrm>
            <a:off x="584614" y="113198"/>
            <a:ext cx="10974466" cy="1097673"/>
          </a:xfrm>
          <a:prstGeom prst="rect">
            <a:avLst/>
          </a:prstGeom>
          <a:noFill/>
        </p:spPr>
        <p:txBody>
          <a:bodyPr wrap="square" rtlCol="0">
            <a:spAutoFit/>
          </a:bodyPr>
          <a:lstStyle/>
          <a:p>
            <a:pPr algn="ctr"/>
            <a:r>
              <a:rPr lang="sl-SI" sz="3733" i="1">
                <a:solidFill>
                  <a:srgbClr val="C00000"/>
                </a:solidFill>
                <a:cs typeface="Arial"/>
              </a:rPr>
              <a:t>ALIGNING INCENTIVES WITH REGULATION </a:t>
            </a:r>
          </a:p>
          <a:p>
            <a:pPr algn="ctr"/>
            <a:r>
              <a:rPr lang="sl-SI" sz="2800" i="1">
                <a:solidFill>
                  <a:srgbClr val="C00000"/>
                </a:solidFill>
                <a:cs typeface="Arial"/>
              </a:rPr>
              <a:t>AGRICULTURE - FROM PRODUCT TO SERVICE BASED CROP PROTECTION</a:t>
            </a:r>
            <a:endParaRPr lang="en-GB" sz="2800" i="1">
              <a:solidFill>
                <a:srgbClr val="C00000"/>
              </a:solidFill>
              <a:cs typeface="Arial"/>
            </a:endParaRPr>
          </a:p>
        </p:txBody>
      </p:sp>
      <p:pic>
        <p:nvPicPr>
          <p:cNvPr id="4" name="Picture 3">
            <a:extLst>
              <a:ext uri="{FF2B5EF4-FFF2-40B4-BE49-F238E27FC236}">
                <a16:creationId xmlns:a16="http://schemas.microsoft.com/office/drawing/2014/main" id="{2B44F0FA-0F38-D444-B2E4-FBDB4054A7A3}"/>
              </a:ext>
            </a:extLst>
          </p:cNvPr>
          <p:cNvPicPr>
            <a:picLocks noChangeAspect="1"/>
          </p:cNvPicPr>
          <p:nvPr/>
        </p:nvPicPr>
        <p:blipFill>
          <a:blip r:embed="rId2"/>
          <a:stretch>
            <a:fillRect/>
          </a:stretch>
        </p:blipFill>
        <p:spPr>
          <a:xfrm>
            <a:off x="7924800" y="1600200"/>
            <a:ext cx="4064001" cy="1841317"/>
          </a:xfrm>
          <a:prstGeom prst="rect">
            <a:avLst/>
          </a:prstGeom>
        </p:spPr>
      </p:pic>
      <p:pic>
        <p:nvPicPr>
          <p:cNvPr id="5" name="Picture 4">
            <a:extLst>
              <a:ext uri="{FF2B5EF4-FFF2-40B4-BE49-F238E27FC236}">
                <a16:creationId xmlns:a16="http://schemas.microsoft.com/office/drawing/2014/main" id="{3C6792A8-DE66-7746-9462-F385E9403FEC}"/>
              </a:ext>
            </a:extLst>
          </p:cNvPr>
          <p:cNvPicPr>
            <a:picLocks noChangeAspect="1"/>
          </p:cNvPicPr>
          <p:nvPr/>
        </p:nvPicPr>
        <p:blipFill>
          <a:blip r:embed="rId3"/>
          <a:stretch>
            <a:fillRect/>
          </a:stretch>
        </p:blipFill>
        <p:spPr>
          <a:xfrm>
            <a:off x="7924800" y="3937000"/>
            <a:ext cx="4064000" cy="2275840"/>
          </a:xfrm>
          <a:prstGeom prst="rect">
            <a:avLst/>
          </a:prstGeom>
        </p:spPr>
      </p:pic>
    </p:spTree>
    <p:extLst>
      <p:ext uri="{BB962C8B-B14F-4D97-AF65-F5344CB8AC3E}">
        <p14:creationId xmlns:p14="http://schemas.microsoft.com/office/powerpoint/2010/main" val="1723344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3F89117-23AF-4905-9CF2-756A998BD3A9}"/>
              </a:ext>
            </a:extLst>
          </p:cNvPr>
          <p:cNvSpPr>
            <a:spLocks noGrp="1"/>
          </p:cNvSpPr>
          <p:nvPr>
            <p:ph type="dt" sz="half" idx="10"/>
          </p:nvPr>
        </p:nvSpPr>
        <p:spPr/>
        <p:txBody>
          <a:bodyPr/>
          <a:lstStyle/>
          <a:p>
            <a:fld id="{13ACD6F9-DE52-FC49-A07D-4357BAD37B2A}" type="datetime1">
              <a:rPr lang="fi-FI" smtClean="0">
                <a:solidFill>
                  <a:schemeClr val="bg1"/>
                </a:solidFill>
              </a:rPr>
              <a:pPr/>
              <a:t>22.9.2019</a:t>
            </a:fld>
            <a:r>
              <a:rPr lang="fi-FI"/>
              <a:t>  </a:t>
            </a:r>
            <a:r>
              <a:rPr lang="fi-FI" sz="1400" cap="small">
                <a:solidFill>
                  <a:schemeClr val="tx2"/>
                </a:solidFill>
              </a:rPr>
              <a:t>|</a:t>
            </a:r>
            <a:r>
              <a:rPr lang="fi-FI" sz="1400" cap="small"/>
              <a:t>  </a:t>
            </a:r>
            <a:r>
              <a:rPr lang="fi-FI" sz="1400" cap="small">
                <a:solidFill>
                  <a:schemeClr val="bg1"/>
                </a:solidFill>
              </a:rPr>
              <a:t>www.efi.int</a:t>
            </a:r>
          </a:p>
          <a:p>
            <a:endParaRPr lang="fi-FI" dirty="0"/>
          </a:p>
        </p:txBody>
      </p:sp>
      <p:pic>
        <p:nvPicPr>
          <p:cNvPr id="5" name="Content Placeholder 8">
            <a:extLst>
              <a:ext uri="{FF2B5EF4-FFF2-40B4-BE49-F238E27FC236}">
                <a16:creationId xmlns:a16="http://schemas.microsoft.com/office/drawing/2014/main" id="{3DD29671-EF90-4C9E-85F7-866AAEB9E6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500" y="1584841"/>
            <a:ext cx="8171789" cy="4154984"/>
          </a:xfrm>
          <a:prstGeom prst="rect">
            <a:avLst/>
          </a:prstGeom>
        </p:spPr>
      </p:pic>
      <p:sp>
        <p:nvSpPr>
          <p:cNvPr id="6" name="Rectangle 5">
            <a:extLst>
              <a:ext uri="{FF2B5EF4-FFF2-40B4-BE49-F238E27FC236}">
                <a16:creationId xmlns:a16="http://schemas.microsoft.com/office/drawing/2014/main" id="{C696D6D7-897A-4DFD-B860-767715D629E3}"/>
              </a:ext>
            </a:extLst>
          </p:cNvPr>
          <p:cNvSpPr/>
          <p:nvPr/>
        </p:nvSpPr>
        <p:spPr>
          <a:xfrm>
            <a:off x="390524" y="140133"/>
            <a:ext cx="11436715" cy="1323439"/>
          </a:xfrm>
          <a:prstGeom prst="rect">
            <a:avLst/>
          </a:prstGeom>
        </p:spPr>
        <p:txBody>
          <a:bodyPr wrap="square">
            <a:spAutoFit/>
          </a:bodyPr>
          <a:lstStyle/>
          <a:p>
            <a:pPr algn="ctr"/>
            <a:r>
              <a:rPr lang="en-US" sz="4000" i="1" dirty="0">
                <a:solidFill>
                  <a:srgbClr val="C00000"/>
                </a:solidFill>
                <a:ea typeface="Calibri" panose="020F0502020204030204" pitchFamily="34" charset="0"/>
              </a:rPr>
              <a:t>FORESTS AT THE HEART OF A CIRCULAR BIOECONOMY: COUPLING ECONOMY AND ECOLOGY</a:t>
            </a:r>
            <a:endParaRPr lang="en-FI" sz="4000" i="1" dirty="0">
              <a:solidFill>
                <a:srgbClr val="C00000"/>
              </a:solidFill>
            </a:endParaRPr>
          </a:p>
        </p:txBody>
      </p:sp>
      <p:sp>
        <p:nvSpPr>
          <p:cNvPr id="7" name="TextBox 6">
            <a:extLst>
              <a:ext uri="{FF2B5EF4-FFF2-40B4-BE49-F238E27FC236}">
                <a16:creationId xmlns:a16="http://schemas.microsoft.com/office/drawing/2014/main" id="{C12DBDD2-3876-4442-82B0-E4732711F493}"/>
              </a:ext>
            </a:extLst>
          </p:cNvPr>
          <p:cNvSpPr txBox="1"/>
          <p:nvPr/>
        </p:nvSpPr>
        <p:spPr>
          <a:xfrm>
            <a:off x="8311256" y="1453354"/>
            <a:ext cx="3732550" cy="3970318"/>
          </a:xfrm>
          <a:prstGeom prst="rect">
            <a:avLst/>
          </a:prstGeom>
          <a:noFill/>
        </p:spPr>
        <p:txBody>
          <a:bodyPr wrap="square" rtlCol="0">
            <a:spAutoFit/>
          </a:bodyPr>
          <a:lstStyle/>
          <a:p>
            <a:r>
              <a:rPr lang="en-US" sz="2800" i="1" dirty="0"/>
              <a:t>Largest terrestrial carbon sink and main source of precipitation, oxygen and biodiversity</a:t>
            </a:r>
          </a:p>
          <a:p>
            <a:endParaRPr lang="en-US" sz="2800" i="1" dirty="0"/>
          </a:p>
          <a:p>
            <a:r>
              <a:rPr lang="en-US" sz="2800" i="1" dirty="0"/>
              <a:t>Largest source of non-food non-feed renewable biological resources</a:t>
            </a:r>
            <a:endParaRPr lang="en-FI" sz="2800" i="1" dirty="0"/>
          </a:p>
        </p:txBody>
      </p:sp>
    </p:spTree>
    <p:extLst>
      <p:ext uri="{BB962C8B-B14F-4D97-AF65-F5344CB8AC3E}">
        <p14:creationId xmlns:p14="http://schemas.microsoft.com/office/powerpoint/2010/main" val="392418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a:extLst>
              <a:ext uri="{FF2B5EF4-FFF2-40B4-BE49-F238E27FC236}">
                <a16:creationId xmlns:a16="http://schemas.microsoft.com/office/drawing/2014/main" id="{364C167B-7874-3446-9F0D-8B60A29F8192}"/>
              </a:ext>
            </a:extLst>
          </p:cNvPr>
          <p:cNvSpPr>
            <a:spLocks noGrp="1"/>
          </p:cNvSpPr>
          <p:nvPr>
            <p:ph sz="quarter" idx="13"/>
          </p:nvPr>
        </p:nvSpPr>
        <p:spPr>
          <a:xfrm>
            <a:off x="304800" y="2183022"/>
            <a:ext cx="7416800" cy="4267200"/>
          </a:xfrm>
        </p:spPr>
        <p:txBody>
          <a:bodyPr>
            <a:noAutofit/>
          </a:bodyPr>
          <a:lstStyle/>
          <a:p>
            <a:pPr>
              <a:buFont typeface="Arial" panose="020B0604020202020204" pitchFamily="34" charset="0"/>
              <a:buChar char="•"/>
            </a:pPr>
            <a:r>
              <a:rPr lang="en-GB" i="1">
                <a:cs typeface="Arial"/>
              </a:rPr>
              <a:t>How to improve nutrient cycles</a:t>
            </a:r>
          </a:p>
          <a:p>
            <a:pPr>
              <a:buFont typeface="Arial" panose="020B0604020202020204" pitchFamily="34" charset="0"/>
              <a:buChar char="•"/>
            </a:pPr>
            <a:r>
              <a:rPr lang="en-GB" i="1">
                <a:cs typeface="Arial"/>
              </a:rPr>
              <a:t>Circular design of bio-based products</a:t>
            </a:r>
          </a:p>
          <a:p>
            <a:pPr>
              <a:buFont typeface="Arial" panose="020B0604020202020204" pitchFamily="34" charset="0"/>
              <a:buChar char="•"/>
            </a:pPr>
            <a:r>
              <a:rPr lang="en-GB" i="1">
                <a:cs typeface="Arial"/>
              </a:rPr>
              <a:t>Integrating well informed consumers to better play their role </a:t>
            </a:r>
          </a:p>
          <a:p>
            <a:pPr>
              <a:buFont typeface="Arial" panose="020B0604020202020204" pitchFamily="34" charset="0"/>
              <a:buChar char="•"/>
            </a:pPr>
            <a:r>
              <a:rPr lang="en-GB" i="1">
                <a:cs typeface="Arial"/>
              </a:rPr>
              <a:t>Renewable Carbon potential</a:t>
            </a:r>
          </a:p>
          <a:p>
            <a:pPr>
              <a:buFont typeface="Arial" panose="020B0604020202020204" pitchFamily="34" charset="0"/>
              <a:buChar char="•"/>
            </a:pPr>
            <a:r>
              <a:rPr lang="en-GB" i="1">
                <a:cs typeface="Arial"/>
              </a:rPr>
              <a:t>Waste prevention</a:t>
            </a:r>
          </a:p>
          <a:p>
            <a:pPr>
              <a:buFont typeface="Arial" panose="020B0604020202020204" pitchFamily="34" charset="0"/>
              <a:buChar char="•"/>
            </a:pPr>
            <a:r>
              <a:rPr lang="en-GB" i="1">
                <a:cs typeface="Arial"/>
              </a:rPr>
              <a:t>Better waste management </a:t>
            </a:r>
          </a:p>
          <a:p>
            <a:pPr>
              <a:buFont typeface="Arial" panose="020B0604020202020204" pitchFamily="34" charset="0"/>
              <a:buChar char="•"/>
            </a:pPr>
            <a:r>
              <a:rPr lang="en-GB" i="1">
                <a:cs typeface="Arial"/>
              </a:rPr>
              <a:t>…</a:t>
            </a:r>
            <a:endParaRPr lang="en-GB" i="1">
              <a:solidFill>
                <a:schemeClr val="tx1"/>
              </a:solidFill>
              <a:cs typeface="Arial"/>
            </a:endParaRPr>
          </a:p>
        </p:txBody>
      </p:sp>
      <p:pic>
        <p:nvPicPr>
          <p:cNvPr id="2" name="Picture 1">
            <a:extLst>
              <a:ext uri="{FF2B5EF4-FFF2-40B4-BE49-F238E27FC236}">
                <a16:creationId xmlns:a16="http://schemas.microsoft.com/office/drawing/2014/main" id="{8DE7EFB9-2D1C-4A4B-ABB9-E512CC501805}"/>
              </a:ext>
            </a:extLst>
          </p:cNvPr>
          <p:cNvPicPr>
            <a:picLocks noChangeAspect="1"/>
          </p:cNvPicPr>
          <p:nvPr/>
        </p:nvPicPr>
        <p:blipFill>
          <a:blip r:embed="rId2"/>
          <a:stretch>
            <a:fillRect/>
          </a:stretch>
        </p:blipFill>
        <p:spPr>
          <a:xfrm>
            <a:off x="7592648" y="2726433"/>
            <a:ext cx="4114800" cy="3094075"/>
          </a:xfrm>
          <a:prstGeom prst="rect">
            <a:avLst/>
          </a:prstGeom>
        </p:spPr>
      </p:pic>
      <p:sp>
        <p:nvSpPr>
          <p:cNvPr id="6" name="Title 1">
            <a:extLst>
              <a:ext uri="{FF2B5EF4-FFF2-40B4-BE49-F238E27FC236}">
                <a16:creationId xmlns:a16="http://schemas.microsoft.com/office/drawing/2014/main" id="{5C0DD086-A617-6546-9E6E-AD14D1FB0150}"/>
              </a:ext>
            </a:extLst>
          </p:cNvPr>
          <p:cNvSpPr txBox="1">
            <a:spLocks/>
          </p:cNvSpPr>
          <p:nvPr/>
        </p:nvSpPr>
        <p:spPr>
          <a:xfrm>
            <a:off x="633046" y="-257909"/>
            <a:ext cx="10871200" cy="2766647"/>
          </a:xfrm>
          <a:prstGeom prst="rect">
            <a:avLst/>
          </a:prstGeom>
        </p:spPr>
        <p:txBody>
          <a:bodyPr vert="horz" lIns="91427" tIns="45713" rIns="91427" bIns="45713" rtlCol="0" anchor="ctr">
            <a:noAutofit/>
          </a:bodyPr>
          <a:lstStyle>
            <a:lvl1pPr algn="l" defTabSz="457136" rtl="0" eaLnBrk="1" latinLnBrk="0" hangingPunct="1">
              <a:spcBef>
                <a:spcPct val="0"/>
              </a:spcBef>
              <a:buNone/>
              <a:defRPr sz="4400" kern="1200">
                <a:solidFill>
                  <a:schemeClr val="tx1"/>
                </a:solidFill>
                <a:latin typeface="Roboto Regular"/>
                <a:ea typeface="+mj-ea"/>
                <a:cs typeface="Roboto Regular"/>
              </a:defRPr>
            </a:lvl1pPr>
          </a:lstStyle>
          <a:p>
            <a:pPr algn="ctr"/>
            <a:r>
              <a:rPr lang="en-AU" sz="4267" i="1">
                <a:solidFill>
                  <a:srgbClr val="C00000"/>
                </a:solidFill>
              </a:rPr>
              <a:t>CIRCULAR ECONOMY AND BIOECONOMY</a:t>
            </a:r>
            <a:br>
              <a:rPr lang="en-AU" sz="4267" i="1">
                <a:solidFill>
                  <a:srgbClr val="C00000"/>
                </a:solidFill>
              </a:rPr>
            </a:br>
            <a:r>
              <a:rPr lang="en-AU" sz="3600" i="1">
                <a:solidFill>
                  <a:srgbClr val="C00000"/>
                </a:solidFill>
              </a:rPr>
              <a:t>Some Interesting Questions</a:t>
            </a:r>
            <a:endParaRPr lang="en-AU" sz="4267" i="1">
              <a:solidFill>
                <a:srgbClr val="C00000"/>
              </a:solidFill>
            </a:endParaRPr>
          </a:p>
        </p:txBody>
      </p:sp>
    </p:spTree>
    <p:extLst>
      <p:ext uri="{BB962C8B-B14F-4D97-AF65-F5344CB8AC3E}">
        <p14:creationId xmlns:p14="http://schemas.microsoft.com/office/powerpoint/2010/main" val="950396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1000"/>
                                        <p:tgtEl>
                                          <p:spTgt spid="8">
                                            <p:txEl>
                                              <p:pRg st="1" end="1"/>
                                            </p:txEl>
                                          </p:spTgt>
                                        </p:tgtEl>
                                      </p:cBhvr>
                                    </p:animEffect>
                                    <p:anim calcmode="lin" valueType="num">
                                      <p:cBhvr>
                                        <p:cTn id="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fade">
                                      <p:cBhvr>
                                        <p:cTn id="14" dur="1000"/>
                                        <p:tgtEl>
                                          <p:spTgt spid="8">
                                            <p:txEl>
                                              <p:pRg st="2" end="2"/>
                                            </p:txEl>
                                          </p:spTgt>
                                        </p:tgtEl>
                                      </p:cBhvr>
                                    </p:animEffect>
                                    <p:anim calcmode="lin" valueType="num">
                                      <p:cBhvr>
                                        <p:cTn id="1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Effect transition="in" filter="fade">
                                      <p:cBhvr>
                                        <p:cTn id="21" dur="1000"/>
                                        <p:tgtEl>
                                          <p:spTgt spid="8">
                                            <p:txEl>
                                              <p:pRg st="3" end="3"/>
                                            </p:txEl>
                                          </p:spTgt>
                                        </p:tgtEl>
                                      </p:cBhvr>
                                    </p:animEffect>
                                    <p:anim calcmode="lin" valueType="num">
                                      <p:cBhvr>
                                        <p:cTn id="22"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4" end="4"/>
                                            </p:txEl>
                                          </p:spTgt>
                                        </p:tgtEl>
                                        <p:attrNameLst>
                                          <p:attrName>style.visibility</p:attrName>
                                        </p:attrNameLst>
                                      </p:cBhvr>
                                      <p:to>
                                        <p:strVal val="visible"/>
                                      </p:to>
                                    </p:set>
                                    <p:animEffect transition="in" filter="fade">
                                      <p:cBhvr>
                                        <p:cTn id="28" dur="1000"/>
                                        <p:tgtEl>
                                          <p:spTgt spid="8">
                                            <p:txEl>
                                              <p:pRg st="4" end="4"/>
                                            </p:txEl>
                                          </p:spTgt>
                                        </p:tgtEl>
                                      </p:cBhvr>
                                    </p:animEffect>
                                    <p:anim calcmode="lin" valueType="num">
                                      <p:cBhvr>
                                        <p:cTn id="29"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xEl>
                                              <p:pRg st="5" end="5"/>
                                            </p:txEl>
                                          </p:spTgt>
                                        </p:tgtEl>
                                        <p:attrNameLst>
                                          <p:attrName>style.visibility</p:attrName>
                                        </p:attrNameLst>
                                      </p:cBhvr>
                                      <p:to>
                                        <p:strVal val="visible"/>
                                      </p:to>
                                    </p:set>
                                    <p:animEffect transition="in" filter="fade">
                                      <p:cBhvr>
                                        <p:cTn id="35" dur="1000"/>
                                        <p:tgtEl>
                                          <p:spTgt spid="8">
                                            <p:txEl>
                                              <p:pRg st="5" end="5"/>
                                            </p:txEl>
                                          </p:spTgt>
                                        </p:tgtEl>
                                      </p:cBhvr>
                                    </p:animEffect>
                                    <p:anim calcmode="lin" valueType="num">
                                      <p:cBhvr>
                                        <p:cTn id="36"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
                                            <p:txEl>
                                              <p:pRg st="6" end="6"/>
                                            </p:txEl>
                                          </p:spTgt>
                                        </p:tgtEl>
                                        <p:attrNameLst>
                                          <p:attrName>style.visibility</p:attrName>
                                        </p:attrNameLst>
                                      </p:cBhvr>
                                      <p:to>
                                        <p:strVal val="visible"/>
                                      </p:to>
                                    </p:set>
                                    <p:animEffect transition="in" filter="fade">
                                      <p:cBhvr>
                                        <p:cTn id="42" dur="1000"/>
                                        <p:tgtEl>
                                          <p:spTgt spid="8">
                                            <p:txEl>
                                              <p:pRg st="6" end="6"/>
                                            </p:txEl>
                                          </p:spTgt>
                                        </p:tgtEl>
                                      </p:cBhvr>
                                    </p:animEffect>
                                    <p:anim calcmode="lin" valueType="num">
                                      <p:cBhvr>
                                        <p:cTn id="43"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a:extLst>
              <a:ext uri="{FF2B5EF4-FFF2-40B4-BE49-F238E27FC236}">
                <a16:creationId xmlns:a16="http://schemas.microsoft.com/office/drawing/2014/main" id="{364C167B-7874-3446-9F0D-8B60A29F8192}"/>
              </a:ext>
            </a:extLst>
          </p:cNvPr>
          <p:cNvSpPr>
            <a:spLocks noGrp="1"/>
          </p:cNvSpPr>
          <p:nvPr>
            <p:ph sz="quarter" idx="13"/>
          </p:nvPr>
        </p:nvSpPr>
        <p:spPr>
          <a:xfrm>
            <a:off x="609600" y="1397000"/>
            <a:ext cx="10769600" cy="4978400"/>
          </a:xfrm>
        </p:spPr>
        <p:txBody>
          <a:bodyPr>
            <a:noAutofit/>
          </a:bodyPr>
          <a:lstStyle/>
          <a:p>
            <a:pPr>
              <a:buFont typeface="Arial" panose="020B0604020202020204" pitchFamily="34" charset="0"/>
              <a:buChar char="•"/>
            </a:pPr>
            <a:r>
              <a:rPr lang="en-GB" sz="2533" i="1">
                <a:solidFill>
                  <a:srgbClr val="C00000"/>
                </a:solidFill>
                <a:cs typeface="Arial"/>
              </a:rPr>
              <a:t>Trade-offs</a:t>
            </a:r>
            <a:r>
              <a:rPr lang="en-GB" sz="2533" i="1">
                <a:cs typeface="Arial"/>
              </a:rPr>
              <a:t> between biomaterials/bio energy/farming </a:t>
            </a:r>
            <a:r>
              <a:rPr lang="en-GB" sz="2533" i="1">
                <a:solidFill>
                  <a:srgbClr val="C00000"/>
                </a:solidFill>
                <a:cs typeface="Arial"/>
              </a:rPr>
              <a:t>(fibre/fuel/food) </a:t>
            </a:r>
            <a:r>
              <a:rPr lang="en-GB" sz="2533" i="1">
                <a:cs typeface="Arial"/>
              </a:rPr>
              <a:t>and with </a:t>
            </a:r>
            <a:r>
              <a:rPr lang="en-GB" sz="2533" i="1">
                <a:solidFill>
                  <a:srgbClr val="C00000"/>
                </a:solidFill>
                <a:cs typeface="Arial"/>
              </a:rPr>
              <a:t>other services provided by ecosystems </a:t>
            </a:r>
            <a:r>
              <a:rPr lang="en-GB" sz="2533" i="1">
                <a:cs typeface="Arial"/>
              </a:rPr>
              <a:t>(oxygen, water and temperature regulation, nutrients, biodiversity)  </a:t>
            </a:r>
          </a:p>
          <a:p>
            <a:pPr>
              <a:buFont typeface="Arial" panose="020B0604020202020204" pitchFamily="34" charset="0"/>
              <a:buChar char="•"/>
            </a:pPr>
            <a:r>
              <a:rPr lang="en-GB" sz="2533" i="1">
                <a:cs typeface="Arial"/>
              </a:rPr>
              <a:t>The</a:t>
            </a:r>
            <a:r>
              <a:rPr lang="en-GB" sz="2533" i="1">
                <a:solidFill>
                  <a:srgbClr val="C00000"/>
                </a:solidFill>
                <a:cs typeface="Arial"/>
              </a:rPr>
              <a:t> definition of cascading </a:t>
            </a:r>
            <a:r>
              <a:rPr lang="en-GB" sz="2533" i="1">
                <a:cs typeface="Arial"/>
              </a:rPr>
              <a:t>is not universal </a:t>
            </a:r>
          </a:p>
          <a:p>
            <a:pPr>
              <a:buFont typeface="Arial" panose="020B0604020202020204" pitchFamily="34" charset="0"/>
              <a:buChar char="•"/>
            </a:pPr>
            <a:r>
              <a:rPr lang="en-GB" sz="2533" i="1">
                <a:cs typeface="Arial"/>
              </a:rPr>
              <a:t>Supply of </a:t>
            </a:r>
            <a:r>
              <a:rPr lang="en-GB" sz="2533" i="1">
                <a:solidFill>
                  <a:srgbClr val="C00000"/>
                </a:solidFill>
                <a:cs typeface="Arial"/>
              </a:rPr>
              <a:t>sustainably produced biomass and soil balance</a:t>
            </a:r>
            <a:r>
              <a:rPr lang="en-GB" sz="2533" i="1">
                <a:cs typeface="Arial"/>
              </a:rPr>
              <a:t> should be ensured </a:t>
            </a:r>
          </a:p>
          <a:p>
            <a:pPr>
              <a:buFont typeface="Arial" panose="020B0604020202020204" pitchFamily="34" charset="0"/>
              <a:buChar char="•"/>
            </a:pPr>
            <a:r>
              <a:rPr lang="en-GB" sz="2533" i="1">
                <a:solidFill>
                  <a:srgbClr val="C00000"/>
                </a:solidFill>
                <a:cs typeface="Arial"/>
              </a:rPr>
              <a:t>Mixing bio and technical materials </a:t>
            </a:r>
            <a:r>
              <a:rPr lang="en-GB" sz="2533" i="1">
                <a:cs typeface="Arial"/>
              </a:rPr>
              <a:t>could create difficulties for CE </a:t>
            </a:r>
          </a:p>
          <a:p>
            <a:pPr>
              <a:buFont typeface="Arial" panose="020B0604020202020204" pitchFamily="34" charset="0"/>
              <a:buChar char="•"/>
            </a:pPr>
            <a:r>
              <a:rPr lang="en-GB" sz="2533" i="1">
                <a:solidFill>
                  <a:srgbClr val="C00000"/>
                </a:solidFill>
                <a:cs typeface="Arial"/>
              </a:rPr>
              <a:t>Substitution of products </a:t>
            </a:r>
            <a:r>
              <a:rPr lang="en-GB" sz="2533" i="1">
                <a:cs typeface="Arial"/>
              </a:rPr>
              <a:t>should be dealt with care after assessing environmental impacts</a:t>
            </a:r>
          </a:p>
          <a:p>
            <a:pPr>
              <a:buFont typeface="Arial" panose="020B0604020202020204" pitchFamily="34" charset="0"/>
              <a:buChar char="•"/>
            </a:pPr>
            <a:r>
              <a:rPr lang="en-GB" sz="2533" i="1">
                <a:cs typeface="Arial"/>
              </a:rPr>
              <a:t>Focus should not be only on products and materials, but </a:t>
            </a:r>
            <a:r>
              <a:rPr lang="en-GB" sz="2533" i="1">
                <a:solidFill>
                  <a:srgbClr val="C00000"/>
                </a:solidFill>
                <a:cs typeface="Arial"/>
              </a:rPr>
              <a:t>also</a:t>
            </a:r>
            <a:r>
              <a:rPr lang="en-GB" sz="2533" i="1">
                <a:cs typeface="Arial"/>
              </a:rPr>
              <a:t> on </a:t>
            </a:r>
            <a:r>
              <a:rPr lang="en-GB" sz="2533" i="1">
                <a:solidFill>
                  <a:srgbClr val="C00000"/>
                </a:solidFill>
                <a:cs typeface="Arial"/>
              </a:rPr>
              <a:t>systems and business models</a:t>
            </a:r>
          </a:p>
        </p:txBody>
      </p:sp>
      <p:sp>
        <p:nvSpPr>
          <p:cNvPr id="5" name="Title 1">
            <a:extLst>
              <a:ext uri="{FF2B5EF4-FFF2-40B4-BE49-F238E27FC236}">
                <a16:creationId xmlns:a16="http://schemas.microsoft.com/office/drawing/2014/main" id="{C04E25D2-F6B0-9C40-B007-3149FCE456AD}"/>
              </a:ext>
            </a:extLst>
          </p:cNvPr>
          <p:cNvSpPr>
            <a:spLocks noGrp="1"/>
          </p:cNvSpPr>
          <p:nvPr>
            <p:ph type="title"/>
          </p:nvPr>
        </p:nvSpPr>
        <p:spPr>
          <a:xfrm>
            <a:off x="609600" y="279400"/>
            <a:ext cx="10871200" cy="711200"/>
          </a:xfrm>
        </p:spPr>
        <p:txBody>
          <a:bodyPr>
            <a:noAutofit/>
          </a:bodyPr>
          <a:lstStyle/>
          <a:p>
            <a:pPr algn="ctr"/>
            <a:r>
              <a:rPr lang="en-AU" sz="4267" i="1">
                <a:solidFill>
                  <a:srgbClr val="C00000"/>
                </a:solidFill>
              </a:rPr>
              <a:t>SOME OBSTACLES AND CHALLENGES</a:t>
            </a:r>
          </a:p>
        </p:txBody>
      </p:sp>
    </p:spTree>
    <p:extLst>
      <p:ext uri="{BB962C8B-B14F-4D97-AF65-F5344CB8AC3E}">
        <p14:creationId xmlns:p14="http://schemas.microsoft.com/office/powerpoint/2010/main" val="305038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1000"/>
                                        <p:tgtEl>
                                          <p:spTgt spid="8">
                                            <p:txEl>
                                              <p:pRg st="1" end="1"/>
                                            </p:txEl>
                                          </p:spTgt>
                                        </p:tgtEl>
                                      </p:cBhvr>
                                    </p:animEffect>
                                    <p:anim calcmode="lin" valueType="num">
                                      <p:cBhvr>
                                        <p:cTn id="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fade">
                                      <p:cBhvr>
                                        <p:cTn id="14" dur="1000"/>
                                        <p:tgtEl>
                                          <p:spTgt spid="8">
                                            <p:txEl>
                                              <p:pRg st="2" end="2"/>
                                            </p:txEl>
                                          </p:spTgt>
                                        </p:tgtEl>
                                      </p:cBhvr>
                                    </p:animEffect>
                                    <p:anim calcmode="lin" valueType="num">
                                      <p:cBhvr>
                                        <p:cTn id="1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Effect transition="in" filter="fade">
                                      <p:cBhvr>
                                        <p:cTn id="21" dur="1000"/>
                                        <p:tgtEl>
                                          <p:spTgt spid="8">
                                            <p:txEl>
                                              <p:pRg st="3" end="3"/>
                                            </p:txEl>
                                          </p:spTgt>
                                        </p:tgtEl>
                                      </p:cBhvr>
                                    </p:animEffect>
                                    <p:anim calcmode="lin" valueType="num">
                                      <p:cBhvr>
                                        <p:cTn id="22"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4" end="4"/>
                                            </p:txEl>
                                          </p:spTgt>
                                        </p:tgtEl>
                                        <p:attrNameLst>
                                          <p:attrName>style.visibility</p:attrName>
                                        </p:attrNameLst>
                                      </p:cBhvr>
                                      <p:to>
                                        <p:strVal val="visible"/>
                                      </p:to>
                                    </p:set>
                                    <p:animEffect transition="in" filter="fade">
                                      <p:cBhvr>
                                        <p:cTn id="28" dur="1000"/>
                                        <p:tgtEl>
                                          <p:spTgt spid="8">
                                            <p:txEl>
                                              <p:pRg st="4" end="4"/>
                                            </p:txEl>
                                          </p:spTgt>
                                        </p:tgtEl>
                                      </p:cBhvr>
                                    </p:animEffect>
                                    <p:anim calcmode="lin" valueType="num">
                                      <p:cBhvr>
                                        <p:cTn id="29"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xEl>
                                              <p:pRg st="5" end="5"/>
                                            </p:txEl>
                                          </p:spTgt>
                                        </p:tgtEl>
                                        <p:attrNameLst>
                                          <p:attrName>style.visibility</p:attrName>
                                        </p:attrNameLst>
                                      </p:cBhvr>
                                      <p:to>
                                        <p:strVal val="visible"/>
                                      </p:to>
                                    </p:set>
                                    <p:animEffect transition="in" filter="fade">
                                      <p:cBhvr>
                                        <p:cTn id="35" dur="1000"/>
                                        <p:tgtEl>
                                          <p:spTgt spid="8">
                                            <p:txEl>
                                              <p:pRg st="5" end="5"/>
                                            </p:txEl>
                                          </p:spTgt>
                                        </p:tgtEl>
                                      </p:cBhvr>
                                    </p:animEffect>
                                    <p:anim calcmode="lin" valueType="num">
                                      <p:cBhvr>
                                        <p:cTn id="36"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11200" y="1584009"/>
            <a:ext cx="10668000" cy="3744358"/>
          </a:xfrm>
          <a:prstGeom prst="rect">
            <a:avLst/>
          </a:prstGeom>
          <a:noFill/>
        </p:spPr>
        <p:txBody>
          <a:bodyPr wrap="square" rtlCol="0">
            <a:spAutoFit/>
          </a:bodyPr>
          <a:lstStyle/>
          <a:p>
            <a:pPr algn="ctr"/>
            <a:r>
              <a:rPr lang="en-GB" sz="6400" i="1">
                <a:solidFill>
                  <a:srgbClr val="C00000"/>
                </a:solidFill>
                <a:latin typeface="+mj-lt"/>
                <a:cs typeface="Arial"/>
              </a:rPr>
              <a:t>BIOECONOMY </a:t>
            </a:r>
          </a:p>
          <a:p>
            <a:pPr algn="ctr"/>
            <a:r>
              <a:rPr lang="en-GB" sz="3733" i="1">
                <a:latin typeface="+mj-lt"/>
                <a:cs typeface="Arial"/>
              </a:rPr>
              <a:t>HAS A MAJOR DEVELOPMENT POTENTIAL </a:t>
            </a:r>
          </a:p>
          <a:p>
            <a:pPr algn="ctr"/>
            <a:endParaRPr lang="en-GB" sz="2400" i="1">
              <a:latin typeface="+mj-lt"/>
              <a:cs typeface="Arial"/>
            </a:endParaRPr>
          </a:p>
          <a:p>
            <a:pPr algn="ctr"/>
            <a:r>
              <a:rPr lang="en-GB" sz="3733" i="1">
                <a:latin typeface="+mj-lt"/>
                <a:cs typeface="Arial"/>
              </a:rPr>
              <a:t>But it has to respect sustainability criteria</a:t>
            </a:r>
          </a:p>
          <a:p>
            <a:pPr algn="ctr"/>
            <a:r>
              <a:rPr lang="en-GB" sz="3733" i="1">
                <a:latin typeface="+mj-lt"/>
                <a:cs typeface="Arial"/>
              </a:rPr>
              <a:t>and it has to be complementary and in line with decoupling and circular economy principles</a:t>
            </a:r>
          </a:p>
        </p:txBody>
      </p:sp>
    </p:spTree>
    <p:extLst>
      <p:ext uri="{BB962C8B-B14F-4D97-AF65-F5344CB8AC3E}">
        <p14:creationId xmlns:p14="http://schemas.microsoft.com/office/powerpoint/2010/main" val="10003878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8">
            <a:extLst>
              <a:ext uri="{FF2B5EF4-FFF2-40B4-BE49-F238E27FC236}">
                <a16:creationId xmlns:a16="http://schemas.microsoft.com/office/drawing/2014/main" id="{6CFFC285-4E8B-1945-AB6E-A8B5B0F484B5}"/>
              </a:ext>
            </a:extLst>
          </p:cNvPr>
          <p:cNvSpPr txBox="1">
            <a:spLocks noChangeArrowheads="1"/>
          </p:cNvSpPr>
          <p:nvPr/>
        </p:nvSpPr>
        <p:spPr bwMode="auto">
          <a:xfrm>
            <a:off x="5498247" y="730311"/>
            <a:ext cx="6179090" cy="145405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a:lnSpc>
                <a:spcPct val="90000"/>
              </a:lnSpc>
              <a:spcBef>
                <a:spcPct val="0"/>
              </a:spcBef>
              <a:spcAft>
                <a:spcPts val="600"/>
              </a:spcAft>
              <a:buNone/>
            </a:pPr>
            <a:r>
              <a:rPr lang="en-US" altLang="en-US" sz="3800" i="1">
                <a:solidFill>
                  <a:srgbClr val="C00000"/>
                </a:solidFill>
                <a:latin typeface="+mj-lt"/>
                <a:ea typeface="+mj-ea"/>
                <a:cs typeface="+mj-cs"/>
              </a:rPr>
              <a:t>BUSINESS ACTORS </a:t>
            </a:r>
          </a:p>
          <a:p>
            <a:pPr algn="ctr">
              <a:lnSpc>
                <a:spcPct val="90000"/>
              </a:lnSpc>
              <a:spcBef>
                <a:spcPct val="0"/>
              </a:spcBef>
              <a:spcAft>
                <a:spcPts val="600"/>
              </a:spcAft>
              <a:buNone/>
            </a:pPr>
            <a:r>
              <a:rPr lang="en-US" altLang="en-US" sz="3800" i="1">
                <a:solidFill>
                  <a:srgbClr val="C00000"/>
                </a:solidFill>
                <a:latin typeface="+mj-lt"/>
                <a:ea typeface="+mj-ea"/>
                <a:cs typeface="+mj-cs"/>
              </a:rPr>
              <a:t>MORE OR LESS REGULATION?</a:t>
            </a:r>
          </a:p>
        </p:txBody>
      </p:sp>
      <p:pic>
        <p:nvPicPr>
          <p:cNvPr id="2" name="Picture 1" descr="A close up of a street sign on a pole&#10;&#10;Description automatically generated">
            <a:extLst>
              <a:ext uri="{FF2B5EF4-FFF2-40B4-BE49-F238E27FC236}">
                <a16:creationId xmlns:a16="http://schemas.microsoft.com/office/drawing/2014/main" id="{A3C4CB49-6582-D14F-9BDA-9E40C3AE4FB4}"/>
              </a:ext>
            </a:extLst>
          </p:cNvPr>
          <p:cNvPicPr>
            <a:picLocks noChangeAspect="1"/>
          </p:cNvPicPr>
          <p:nvPr/>
        </p:nvPicPr>
        <p:blipFill rotWithShape="1">
          <a:blip r:embed="rId2">
            <a:alphaModFix/>
          </a:blip>
          <a:srcRect l="17058" r="19407" b="2"/>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8" name="Content Placeholder 1">
            <a:extLst>
              <a:ext uri="{FF2B5EF4-FFF2-40B4-BE49-F238E27FC236}">
                <a16:creationId xmlns:a16="http://schemas.microsoft.com/office/drawing/2014/main" id="{364C167B-7874-3446-9F0D-8B60A29F8192}"/>
              </a:ext>
            </a:extLst>
          </p:cNvPr>
          <p:cNvSpPr>
            <a:spLocks noGrp="1"/>
          </p:cNvSpPr>
          <p:nvPr>
            <p:ph sz="quarter" idx="13"/>
          </p:nvPr>
        </p:nvSpPr>
        <p:spPr>
          <a:xfrm>
            <a:off x="5614876" y="2070950"/>
            <a:ext cx="6017491" cy="4067279"/>
          </a:xfrm>
        </p:spPr>
        <p:txBody>
          <a:bodyPr vert="horz" lIns="91440" tIns="45720" rIns="91440" bIns="45720" rtlCol="0" anchor="ctr">
            <a:normAutofit fontScale="92500" lnSpcReduction="10000"/>
          </a:bodyPr>
          <a:lstStyle/>
          <a:p>
            <a:pPr marL="0" indent="0" defTabSz="914400">
              <a:lnSpc>
                <a:spcPct val="90000"/>
              </a:lnSpc>
              <a:buNone/>
            </a:pPr>
            <a:r>
              <a:rPr lang="en-US" i="1">
                <a:solidFill>
                  <a:srgbClr val="000000"/>
                </a:solidFill>
                <a:latin typeface="+mn-lt"/>
                <a:cs typeface="+mn-cs"/>
              </a:rPr>
              <a:t>We should continue working actively to bringing together the leading </a:t>
            </a:r>
            <a:r>
              <a:rPr lang="en-US" i="1">
                <a:latin typeface="+mn-lt"/>
                <a:cs typeface="+mn-cs"/>
              </a:rPr>
              <a:t>business actors. </a:t>
            </a:r>
            <a:r>
              <a:rPr lang="en-US" i="1">
                <a:solidFill>
                  <a:srgbClr val="000000"/>
                </a:solidFill>
                <a:latin typeface="+mn-lt"/>
                <a:cs typeface="+mn-cs"/>
              </a:rPr>
              <a:t>Many businesses express that they are </a:t>
            </a:r>
            <a:r>
              <a:rPr lang="en-US" i="1">
                <a:solidFill>
                  <a:srgbClr val="C00000"/>
                </a:solidFill>
                <a:latin typeface="+mn-lt"/>
                <a:cs typeface="+mn-cs"/>
              </a:rPr>
              <a:t>not afraid of more regulation but of unfairness, free riders and uncertain risk</a:t>
            </a:r>
            <a:r>
              <a:rPr lang="en-US" i="1">
                <a:solidFill>
                  <a:srgbClr val="000000"/>
                </a:solidFill>
                <a:latin typeface="+mn-lt"/>
                <a:cs typeface="+mn-cs"/>
              </a:rPr>
              <a:t>. If we make policies fair, consistent and reliable – we can work together across policy and business actors for a real transition.</a:t>
            </a:r>
            <a:r>
              <a:rPr lang="en-US">
                <a:solidFill>
                  <a:srgbClr val="000000"/>
                </a:solidFill>
                <a:latin typeface="+mn-lt"/>
                <a:cs typeface="+mn-cs"/>
              </a:rPr>
              <a:t> </a:t>
            </a:r>
          </a:p>
        </p:txBody>
      </p:sp>
    </p:spTree>
    <p:extLst>
      <p:ext uri="{BB962C8B-B14F-4D97-AF65-F5344CB8AC3E}">
        <p14:creationId xmlns:p14="http://schemas.microsoft.com/office/powerpoint/2010/main" val="38358533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663074" y="3114762"/>
            <a:ext cx="10871200" cy="1070809"/>
          </a:xfrm>
          <a:prstGeom prst="rect">
            <a:avLst/>
          </a:prstGeom>
          <a:effectLst/>
        </p:spPr>
        <p:txBody>
          <a:bodyPr vert="horz" lIns="121920" tIns="60960" rIns="121920" bIns="6096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None/>
            </a:pPr>
            <a:endParaRPr lang="en-GB" sz="8000" b="0" i="1">
              <a:solidFill>
                <a:schemeClr val="tx1"/>
              </a:solidFill>
              <a:effectLst/>
            </a:endParaRPr>
          </a:p>
        </p:txBody>
      </p:sp>
      <p:sp>
        <p:nvSpPr>
          <p:cNvPr id="7" name="Title 2">
            <a:extLst>
              <a:ext uri="{FF2B5EF4-FFF2-40B4-BE49-F238E27FC236}">
                <a16:creationId xmlns:a16="http://schemas.microsoft.com/office/drawing/2014/main" id="{9FA0C13B-705B-684B-9815-AD3BC6AA072C}"/>
              </a:ext>
            </a:extLst>
          </p:cNvPr>
          <p:cNvSpPr txBox="1">
            <a:spLocks/>
          </p:cNvSpPr>
          <p:nvPr/>
        </p:nvSpPr>
        <p:spPr>
          <a:xfrm>
            <a:off x="2154382" y="2156112"/>
            <a:ext cx="8153400" cy="25146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None/>
            </a:pPr>
            <a:r>
              <a:rPr lang="fr-BE" sz="9600" b="0" i="1">
                <a:solidFill>
                  <a:srgbClr val="FF0000"/>
                </a:solidFill>
                <a:effectLst/>
                <a:cs typeface="Arial"/>
              </a:rPr>
              <a:t>TO </a:t>
            </a:r>
            <a:r>
              <a:rPr lang="en-GB" sz="9600" b="0" i="1">
                <a:solidFill>
                  <a:srgbClr val="FF0000"/>
                </a:solidFill>
                <a:effectLst/>
                <a:cs typeface="Arial"/>
              </a:rPr>
              <a:t>CONCLUDE</a:t>
            </a:r>
          </a:p>
          <a:p>
            <a:pPr marL="0" indent="0" algn="ctr">
              <a:buNone/>
            </a:pPr>
            <a:r>
              <a:rPr lang="en-GB" sz="6000" b="0" i="1">
                <a:solidFill>
                  <a:schemeClr val="tx1"/>
                </a:solidFill>
                <a:effectLst/>
                <a:cs typeface="Arial"/>
              </a:rPr>
              <a:t>WHY AND HOW?</a:t>
            </a:r>
            <a:endParaRPr lang="en-GB" sz="4400" b="0" i="1">
              <a:solidFill>
                <a:schemeClr val="tx1"/>
              </a:solidFill>
              <a:effectLst/>
              <a:cs typeface="Arial"/>
            </a:endParaRPr>
          </a:p>
        </p:txBody>
      </p:sp>
    </p:spTree>
    <p:extLst>
      <p:ext uri="{BB962C8B-B14F-4D97-AF65-F5344CB8AC3E}">
        <p14:creationId xmlns:p14="http://schemas.microsoft.com/office/powerpoint/2010/main" val="86854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80">
                                          <p:stCondLst>
                                            <p:cond delay="0"/>
                                          </p:stCondLst>
                                        </p:cTn>
                                        <p:tgtEl>
                                          <p:spTgt spid="6">
                                            <p:txEl>
                                              <p:pRg st="0" end="0"/>
                                            </p:txEl>
                                          </p:spTgt>
                                        </p:tgtEl>
                                      </p:cBhvr>
                                    </p:animEffect>
                                    <p:anim calcmode="lin" valueType="num">
                                      <p:cBhvr>
                                        <p:cTn id="8"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xEl>
                                              <p:pRg st="0" end="0"/>
                                            </p:txEl>
                                          </p:spTgt>
                                        </p:tgtEl>
                                      </p:cBhvr>
                                      <p:to x="100000" y="60000"/>
                                    </p:animScale>
                                    <p:animScale>
                                      <p:cBhvr>
                                        <p:cTn id="14" dur="166" decel="50000">
                                          <p:stCondLst>
                                            <p:cond delay="676"/>
                                          </p:stCondLst>
                                        </p:cTn>
                                        <p:tgtEl>
                                          <p:spTgt spid="6">
                                            <p:txEl>
                                              <p:pRg st="0" end="0"/>
                                            </p:txEl>
                                          </p:spTgt>
                                        </p:tgtEl>
                                      </p:cBhvr>
                                      <p:to x="100000" y="100000"/>
                                    </p:animScale>
                                    <p:animScale>
                                      <p:cBhvr>
                                        <p:cTn id="15" dur="26">
                                          <p:stCondLst>
                                            <p:cond delay="1312"/>
                                          </p:stCondLst>
                                        </p:cTn>
                                        <p:tgtEl>
                                          <p:spTgt spid="6">
                                            <p:txEl>
                                              <p:pRg st="0" end="0"/>
                                            </p:txEl>
                                          </p:spTgt>
                                        </p:tgtEl>
                                      </p:cBhvr>
                                      <p:to x="100000" y="80000"/>
                                    </p:animScale>
                                    <p:animScale>
                                      <p:cBhvr>
                                        <p:cTn id="16" dur="166" decel="50000">
                                          <p:stCondLst>
                                            <p:cond delay="1338"/>
                                          </p:stCondLst>
                                        </p:cTn>
                                        <p:tgtEl>
                                          <p:spTgt spid="6">
                                            <p:txEl>
                                              <p:pRg st="0" end="0"/>
                                            </p:txEl>
                                          </p:spTgt>
                                        </p:tgtEl>
                                      </p:cBhvr>
                                      <p:to x="100000" y="100000"/>
                                    </p:animScale>
                                    <p:animScale>
                                      <p:cBhvr>
                                        <p:cTn id="17" dur="26">
                                          <p:stCondLst>
                                            <p:cond delay="1642"/>
                                          </p:stCondLst>
                                        </p:cTn>
                                        <p:tgtEl>
                                          <p:spTgt spid="6">
                                            <p:txEl>
                                              <p:pRg st="0" end="0"/>
                                            </p:txEl>
                                          </p:spTgt>
                                        </p:tgtEl>
                                      </p:cBhvr>
                                      <p:to x="100000" y="90000"/>
                                    </p:animScale>
                                    <p:animScale>
                                      <p:cBhvr>
                                        <p:cTn id="18" dur="166" decel="50000">
                                          <p:stCondLst>
                                            <p:cond delay="1668"/>
                                          </p:stCondLst>
                                        </p:cTn>
                                        <p:tgtEl>
                                          <p:spTgt spid="6">
                                            <p:txEl>
                                              <p:pRg st="0" end="0"/>
                                            </p:txEl>
                                          </p:spTgt>
                                        </p:tgtEl>
                                      </p:cBhvr>
                                      <p:to x="100000" y="100000"/>
                                    </p:animScale>
                                    <p:animScale>
                                      <p:cBhvr>
                                        <p:cTn id="19" dur="26">
                                          <p:stCondLst>
                                            <p:cond delay="1808"/>
                                          </p:stCondLst>
                                        </p:cTn>
                                        <p:tgtEl>
                                          <p:spTgt spid="6">
                                            <p:txEl>
                                              <p:pRg st="0" end="0"/>
                                            </p:txEl>
                                          </p:spTgt>
                                        </p:tgtEl>
                                      </p:cBhvr>
                                      <p:to x="100000" y="95000"/>
                                    </p:animScale>
                                    <p:animScale>
                                      <p:cBhvr>
                                        <p:cTn id="20" dur="166" decel="50000">
                                          <p:stCondLst>
                                            <p:cond delay="1834"/>
                                          </p:stCondLst>
                                        </p:cTn>
                                        <p:tgtEl>
                                          <p:spTgt spid="6">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6400" y="1147791"/>
            <a:ext cx="11292541" cy="5262979"/>
          </a:xfrm>
          <a:prstGeom prst="rect">
            <a:avLst/>
          </a:prstGeom>
          <a:noFill/>
        </p:spPr>
        <p:txBody>
          <a:bodyPr wrap="square" rtlCol="0">
            <a:spAutoFit/>
          </a:bodyPr>
          <a:lstStyle/>
          <a:p>
            <a:pPr marL="457189" indent="-457189">
              <a:buClr>
                <a:srgbClr val="FF0000"/>
              </a:buClr>
              <a:buFont typeface="Arial" panose="020B0604020202020204" pitchFamily="34" charset="0"/>
              <a:buChar char="•"/>
            </a:pPr>
            <a:r>
              <a:rPr lang="en-GB" sz="2800" i="1">
                <a:cs typeface="Arial"/>
              </a:rPr>
              <a:t>The existing </a:t>
            </a:r>
            <a:r>
              <a:rPr lang="en-GB" sz="2800" i="1">
                <a:solidFill>
                  <a:srgbClr val="C00000"/>
                </a:solidFill>
                <a:cs typeface="Arial"/>
              </a:rPr>
              <a:t>global resource use trends and their environmental and health impac</a:t>
            </a:r>
            <a:r>
              <a:rPr lang="en-GB" sz="2800" i="1">
                <a:cs typeface="Arial"/>
              </a:rPr>
              <a:t>t are extremely worrying and can/should not continue.</a:t>
            </a:r>
          </a:p>
          <a:p>
            <a:pPr marL="457189" indent="-457189">
              <a:buClr>
                <a:srgbClr val="FF0000"/>
              </a:buClr>
              <a:buFont typeface="Arial" panose="020B0604020202020204" pitchFamily="34" charset="0"/>
              <a:buChar char="•"/>
            </a:pPr>
            <a:r>
              <a:rPr lang="en-GB" sz="2800" i="1">
                <a:cs typeface="Arial"/>
              </a:rPr>
              <a:t>Circular economy based on the concept of decoupling is an </a:t>
            </a:r>
            <a:r>
              <a:rPr lang="en-GB" sz="2800" i="1">
                <a:solidFill>
                  <a:srgbClr val="C00000"/>
                </a:solidFill>
                <a:cs typeface="Arial"/>
              </a:rPr>
              <a:t>essential ingredient of an economy, which would be SDG compliant</a:t>
            </a:r>
            <a:r>
              <a:rPr lang="en-GB" sz="2800" i="1">
                <a:cs typeface="Arial"/>
              </a:rPr>
              <a:t>. </a:t>
            </a:r>
          </a:p>
          <a:p>
            <a:pPr marL="457189" indent="-457189">
              <a:buClr>
                <a:srgbClr val="FF0000"/>
              </a:buClr>
              <a:buFont typeface="Arial" panose="020B0604020202020204" pitchFamily="34" charset="0"/>
              <a:buChar char="•"/>
            </a:pPr>
            <a:r>
              <a:rPr lang="en-GB" sz="2800" i="1">
                <a:solidFill>
                  <a:srgbClr val="C00000"/>
                </a:solidFill>
                <a:cs typeface="Arial"/>
              </a:rPr>
              <a:t>If appropriate policies, including resource efficiency, are applied, we can </a:t>
            </a:r>
            <a:r>
              <a:rPr lang="en-GB" sz="2800" i="1">
                <a:cs typeface="Arial"/>
              </a:rPr>
              <a:t>reduce social differences, efficiently fight against climate change, biodiversity loss and pollution, while economic growth would be even higher than in the case that the current trends would continue. </a:t>
            </a:r>
          </a:p>
          <a:p>
            <a:pPr marL="457189" indent="-457189">
              <a:buClr>
                <a:srgbClr val="FF0000"/>
              </a:buClr>
              <a:buFont typeface="Arial" panose="020B0604020202020204" pitchFamily="34" charset="0"/>
              <a:buChar char="•"/>
            </a:pPr>
            <a:r>
              <a:rPr lang="en-GB" sz="2800" i="1">
                <a:cs typeface="Arial"/>
              </a:rPr>
              <a:t>Circular Economy and bio-economy solutions are an </a:t>
            </a:r>
            <a:r>
              <a:rPr lang="en-GB" sz="2800" i="1">
                <a:solidFill>
                  <a:srgbClr val="C00000"/>
                </a:solidFill>
                <a:cs typeface="Arial"/>
              </a:rPr>
              <a:t>important part of the answers to climate change challenges (and biodiversity loss). </a:t>
            </a:r>
          </a:p>
          <a:p>
            <a:pPr marL="457189" indent="-457189">
              <a:buClr>
                <a:srgbClr val="FF0000"/>
              </a:buClr>
              <a:buFont typeface="Arial" panose="020B0604020202020204" pitchFamily="34" charset="0"/>
              <a:buChar char="•"/>
            </a:pPr>
            <a:r>
              <a:rPr lang="en-GB" sz="2800" i="1">
                <a:solidFill>
                  <a:srgbClr val="C00000"/>
                </a:solidFill>
                <a:cs typeface="Arial"/>
              </a:rPr>
              <a:t>Bio-economy </a:t>
            </a:r>
            <a:r>
              <a:rPr lang="en-GB" sz="2800" i="1">
                <a:cs typeface="Arial"/>
              </a:rPr>
              <a:t>has a </a:t>
            </a:r>
            <a:r>
              <a:rPr lang="en-GB" sz="2800" i="1">
                <a:solidFill>
                  <a:srgbClr val="C00000"/>
                </a:solidFill>
                <a:cs typeface="Arial"/>
              </a:rPr>
              <a:t>major role to play</a:t>
            </a:r>
            <a:r>
              <a:rPr lang="en-GB" sz="2800" i="1">
                <a:cs typeface="Arial"/>
              </a:rPr>
              <a:t>, but it is essential that, like the rest of the economy, respects the sustainability criteria. </a:t>
            </a:r>
          </a:p>
        </p:txBody>
      </p:sp>
      <p:sp>
        <p:nvSpPr>
          <p:cNvPr id="9" name="Rectangle 8">
            <a:extLst>
              <a:ext uri="{FF2B5EF4-FFF2-40B4-BE49-F238E27FC236}">
                <a16:creationId xmlns:a16="http://schemas.microsoft.com/office/drawing/2014/main" id="{614F5732-5F88-A943-B33E-2412C1D88143}"/>
              </a:ext>
            </a:extLst>
          </p:cNvPr>
          <p:cNvSpPr/>
          <p:nvPr/>
        </p:nvSpPr>
        <p:spPr>
          <a:xfrm>
            <a:off x="812800" y="328057"/>
            <a:ext cx="10566400" cy="769441"/>
          </a:xfrm>
          <a:prstGeom prst="rect">
            <a:avLst/>
          </a:prstGeom>
        </p:spPr>
        <p:txBody>
          <a:bodyPr wrap="square">
            <a:spAutoFit/>
          </a:bodyPr>
          <a:lstStyle/>
          <a:p>
            <a:pPr algn="ctr"/>
            <a:r>
              <a:rPr lang="en-US" sz="4400" i="1">
                <a:solidFill>
                  <a:srgbClr val="C00000"/>
                </a:solidFill>
              </a:rPr>
              <a:t>IMPORTANT MESSAGES TO REMEMBER </a:t>
            </a:r>
          </a:p>
        </p:txBody>
      </p:sp>
    </p:spTree>
    <p:extLst>
      <p:ext uri="{BB962C8B-B14F-4D97-AF65-F5344CB8AC3E}">
        <p14:creationId xmlns:p14="http://schemas.microsoft.com/office/powerpoint/2010/main" val="613038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9600" y="2521879"/>
            <a:ext cx="11277600" cy="3970318"/>
          </a:xfrm>
          <a:prstGeom prst="rect">
            <a:avLst/>
          </a:prstGeom>
        </p:spPr>
        <p:txBody>
          <a:bodyPr wrap="square">
            <a:spAutoFit/>
          </a:bodyPr>
          <a:lstStyle/>
          <a:p>
            <a:pPr marL="457189" indent="-457189">
              <a:buClr>
                <a:srgbClr val="C00000"/>
              </a:buClr>
              <a:buSzPct val="130000"/>
              <a:buFont typeface="Arial" panose="020B0604020202020204" pitchFamily="34" charset="0"/>
              <a:buChar char="•"/>
            </a:pPr>
            <a:r>
              <a:rPr lang="en-GB" sz="2800" i="1"/>
              <a:t>The challenge seems to not be one of not inadequate scientific evidence anymore; rather it is one of </a:t>
            </a:r>
            <a:r>
              <a:rPr lang="en-GB" sz="2800" i="1">
                <a:solidFill>
                  <a:srgbClr val="FF0000"/>
                </a:solidFill>
              </a:rPr>
              <a:t>cooperation and implementation</a:t>
            </a:r>
            <a:r>
              <a:rPr lang="en-GB" sz="2800" i="1"/>
              <a:t>. </a:t>
            </a:r>
          </a:p>
          <a:p>
            <a:pPr marL="457189" indent="-457189">
              <a:buClr>
                <a:srgbClr val="C00000"/>
              </a:buClr>
              <a:buSzPct val="130000"/>
              <a:buFont typeface="Arial" panose="020B0604020202020204" pitchFamily="34" charset="0"/>
              <a:buChar char="•"/>
            </a:pPr>
            <a:r>
              <a:rPr lang="en-GB" sz="2800" i="1">
                <a:solidFill>
                  <a:srgbClr val="FF0000"/>
                </a:solidFill>
              </a:rPr>
              <a:t>Complexity and scale of these challenges requires</a:t>
            </a:r>
            <a:r>
              <a:rPr lang="en-GB" sz="2800" i="1"/>
              <a:t> a space that allows actors with responsibility for those environmental governance mechanisms to be able to consider and experiment with both </a:t>
            </a:r>
            <a:r>
              <a:rPr lang="en-GB" sz="2800" i="1">
                <a:solidFill>
                  <a:srgbClr val="FF0000"/>
                </a:solidFill>
              </a:rPr>
              <a:t>new forms of collaboration and more „systemic“ approaches </a:t>
            </a:r>
            <a:r>
              <a:rPr lang="en-GB" sz="2800" i="1"/>
              <a:t>... through promoting multi</a:t>
            </a:r>
            <a:r>
              <a:rPr lang="sl-SI" sz="2800" i="1"/>
              <a:t> </a:t>
            </a:r>
            <a:r>
              <a:rPr lang="en-GB" sz="2800" i="1"/>
              <a:t>stakeholder coo</a:t>
            </a:r>
            <a:r>
              <a:rPr lang="sl-SI" sz="2800" i="1"/>
              <a:t>pe</a:t>
            </a:r>
            <a:r>
              <a:rPr lang="en-GB" sz="2800" i="1"/>
              <a:t>ration, more agile governance (including sub-state actors, such as cities, states and provinces), the use of new technologies, and </a:t>
            </a:r>
            <a:r>
              <a:rPr lang="sl-SI" sz="2800" i="1"/>
              <a:t>enhanced </a:t>
            </a:r>
            <a:r>
              <a:rPr lang="en-GB" sz="2800" i="1"/>
              <a:t>accountability and transparency.  </a:t>
            </a:r>
          </a:p>
        </p:txBody>
      </p:sp>
      <p:pic>
        <p:nvPicPr>
          <p:cNvPr id="7" name="Picture 6">
            <a:extLst>
              <a:ext uri="{FF2B5EF4-FFF2-40B4-BE49-F238E27FC236}">
                <a16:creationId xmlns:a16="http://schemas.microsoft.com/office/drawing/2014/main" id="{236B56F9-803A-564C-9D39-E775BEF87FF0}"/>
              </a:ext>
            </a:extLst>
          </p:cNvPr>
          <p:cNvPicPr>
            <a:picLocks noChangeAspect="1"/>
          </p:cNvPicPr>
          <p:nvPr/>
        </p:nvPicPr>
        <p:blipFill>
          <a:blip r:embed="rId2"/>
          <a:stretch>
            <a:fillRect/>
          </a:stretch>
        </p:blipFill>
        <p:spPr>
          <a:xfrm>
            <a:off x="4488875" y="484095"/>
            <a:ext cx="3466961" cy="1905681"/>
          </a:xfrm>
          <a:prstGeom prst="rect">
            <a:avLst/>
          </a:prstGeom>
        </p:spPr>
      </p:pic>
    </p:spTree>
    <p:extLst>
      <p:ext uri="{BB962C8B-B14F-4D97-AF65-F5344CB8AC3E}">
        <p14:creationId xmlns:p14="http://schemas.microsoft.com/office/powerpoint/2010/main" val="1871895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03200" y="899522"/>
            <a:ext cx="10261600" cy="5808578"/>
          </a:xfrm>
        </p:spPr>
        <p:txBody>
          <a:bodyPr>
            <a:noAutofit/>
          </a:bodyPr>
          <a:lstStyle/>
          <a:p>
            <a:pPr>
              <a:buClr>
                <a:srgbClr val="C00000"/>
              </a:buClr>
              <a:buSzPct val="130000"/>
              <a:buFont typeface="Arial" panose="020B0604020202020204" pitchFamily="34" charset="0"/>
              <a:buChar char="•"/>
            </a:pPr>
            <a:r>
              <a:rPr lang="en-GB" sz="2100" i="1">
                <a:solidFill>
                  <a:srgbClr val="FF0000"/>
                </a:solidFill>
                <a:cs typeface="Arial"/>
              </a:rPr>
              <a:t>Population</a:t>
            </a:r>
            <a:r>
              <a:rPr lang="en-GB" sz="2100" i="1">
                <a:solidFill>
                  <a:srgbClr val="000000"/>
                </a:solidFill>
                <a:cs typeface="Arial"/>
              </a:rPr>
              <a:t> growth (2050 – 9.7 billion)</a:t>
            </a:r>
          </a:p>
          <a:p>
            <a:pPr>
              <a:buClr>
                <a:srgbClr val="C00000"/>
              </a:buClr>
              <a:buSzPct val="130000"/>
              <a:buFont typeface="Arial" panose="020B0604020202020204" pitchFamily="34" charset="0"/>
              <a:buChar char="•"/>
            </a:pPr>
            <a:r>
              <a:rPr lang="en-GB" sz="2100" i="1">
                <a:cs typeface="Arial"/>
              </a:rPr>
              <a:t>Few people own the same as the poorest half of the world and the richest 1% is more </a:t>
            </a:r>
            <a:r>
              <a:rPr lang="en-GB" sz="2100" i="1">
                <a:solidFill>
                  <a:srgbClr val="FF0000"/>
                </a:solidFill>
                <a:cs typeface="Arial"/>
              </a:rPr>
              <a:t>wealthy</a:t>
            </a:r>
            <a:r>
              <a:rPr lang="en-GB" sz="2100" i="1">
                <a:cs typeface="Arial"/>
              </a:rPr>
              <a:t> than the rest of the world</a:t>
            </a:r>
          </a:p>
          <a:p>
            <a:pPr>
              <a:buClr>
                <a:srgbClr val="C00000"/>
              </a:buClr>
              <a:buSzPct val="130000"/>
              <a:buFont typeface="Arial" panose="020B0604020202020204" pitchFamily="34" charset="0"/>
              <a:buChar char="•"/>
            </a:pPr>
            <a:r>
              <a:rPr lang="en-GB" sz="2100" i="1">
                <a:ea typeface="Calibri" charset="0"/>
              </a:rPr>
              <a:t>We </a:t>
            </a:r>
            <a:r>
              <a:rPr lang="en-GB" sz="2100" i="1">
                <a:solidFill>
                  <a:srgbClr val="FF0000"/>
                </a:solidFill>
                <a:ea typeface="Calibri" charset="0"/>
              </a:rPr>
              <a:t>throw away </a:t>
            </a:r>
            <a:r>
              <a:rPr lang="en-GB" sz="2100" i="1">
                <a:ea typeface="Calibri" charset="0"/>
              </a:rPr>
              <a:t>one third of the </a:t>
            </a:r>
            <a:r>
              <a:rPr lang="en-GB" sz="2100" i="1">
                <a:solidFill>
                  <a:srgbClr val="FF0000"/>
                </a:solidFill>
                <a:ea typeface="Calibri" charset="0"/>
              </a:rPr>
              <a:t>food</a:t>
            </a:r>
            <a:r>
              <a:rPr lang="en-GB" sz="2100" i="1">
                <a:ea typeface="Calibri" charset="0"/>
              </a:rPr>
              <a:t> we produce</a:t>
            </a:r>
          </a:p>
          <a:p>
            <a:pPr>
              <a:buClr>
                <a:srgbClr val="C00000"/>
              </a:buClr>
              <a:buSzPct val="130000"/>
              <a:buFont typeface="Arial" panose="020B0604020202020204" pitchFamily="34" charset="0"/>
              <a:buChar char="•"/>
            </a:pPr>
            <a:r>
              <a:rPr lang="en-GB" sz="2100" i="1">
                <a:solidFill>
                  <a:srgbClr val="FF0000"/>
                </a:solidFill>
                <a:cs typeface="Arial" panose="020B0604020202020204" pitchFamily="34" charset="0"/>
              </a:rPr>
              <a:t>More than 50% of urban fabric </a:t>
            </a:r>
            <a:r>
              <a:rPr lang="en-GB" sz="2100" i="1">
                <a:cs typeface="Arial" panose="020B0604020202020204" pitchFamily="34" charset="0"/>
              </a:rPr>
              <a:t>expected to exist by 2050 still needs to be constructed. 2011-13 </a:t>
            </a:r>
            <a:r>
              <a:rPr lang="en-GB" sz="2100" i="1">
                <a:solidFill>
                  <a:srgbClr val="FF0000"/>
                </a:solidFill>
                <a:cs typeface="Arial" panose="020B0604020202020204" pitchFamily="34" charset="0"/>
              </a:rPr>
              <a:t>China</a:t>
            </a:r>
            <a:r>
              <a:rPr lang="en-GB" sz="2100" i="1">
                <a:cs typeface="Arial" panose="020B0604020202020204" pitchFamily="34" charset="0"/>
              </a:rPr>
              <a:t> has used more </a:t>
            </a:r>
            <a:r>
              <a:rPr lang="en-GB" sz="2100" i="1">
                <a:solidFill>
                  <a:srgbClr val="FF0000"/>
                </a:solidFill>
                <a:cs typeface="Arial" panose="020B0604020202020204" pitchFamily="34" charset="0"/>
              </a:rPr>
              <a:t>cement</a:t>
            </a:r>
            <a:r>
              <a:rPr lang="en-GB" sz="2100" i="1">
                <a:cs typeface="Arial" panose="020B0604020202020204" pitchFamily="34" charset="0"/>
              </a:rPr>
              <a:t> than </a:t>
            </a:r>
            <a:r>
              <a:rPr lang="en-GB" sz="2100" i="1">
                <a:solidFill>
                  <a:srgbClr val="FF0000"/>
                </a:solidFill>
                <a:cs typeface="Arial" panose="020B0604020202020204" pitchFamily="34" charset="0"/>
              </a:rPr>
              <a:t>USA</a:t>
            </a:r>
            <a:r>
              <a:rPr lang="en-GB" sz="2100" i="1">
                <a:cs typeface="Arial" panose="020B0604020202020204" pitchFamily="34" charset="0"/>
              </a:rPr>
              <a:t> in 20th century</a:t>
            </a:r>
          </a:p>
          <a:p>
            <a:pPr>
              <a:buClr>
                <a:srgbClr val="C00000"/>
              </a:buClr>
              <a:buSzPct val="130000"/>
              <a:buFont typeface="Arial" panose="020B0604020202020204" pitchFamily="34" charset="0"/>
              <a:buChar char="•"/>
            </a:pPr>
            <a:r>
              <a:rPr lang="en-US" sz="2100" i="1">
                <a:solidFill>
                  <a:srgbClr val="FF0000"/>
                </a:solidFill>
              </a:rPr>
              <a:t>Climate change </a:t>
            </a:r>
            <a:r>
              <a:rPr lang="en-US" sz="2100" i="1"/>
              <a:t>experts warned us that emissions need to be about halved by 2030 to limit warming to 1.5˚C </a:t>
            </a:r>
          </a:p>
          <a:p>
            <a:pPr>
              <a:buClr>
                <a:srgbClr val="C00000"/>
              </a:buClr>
              <a:buSzPct val="130000"/>
              <a:buFont typeface="Arial" panose="020B0604020202020204" pitchFamily="34" charset="0"/>
              <a:buChar char="•"/>
            </a:pPr>
            <a:r>
              <a:rPr lang="en-GB" sz="2100" i="1">
                <a:solidFill>
                  <a:srgbClr val="FF0000"/>
                </a:solidFill>
                <a:cs typeface="Arial"/>
              </a:rPr>
              <a:t>Biodiversity: </a:t>
            </a:r>
            <a:r>
              <a:rPr lang="en-GB" sz="2100" i="1">
                <a:cs typeface="Arial"/>
              </a:rPr>
              <a:t>Living Planet Index – 60% fall in just 40 years. Biomass of the mammals living in the nature has been reduced in recent decades for 82%</a:t>
            </a:r>
          </a:p>
          <a:p>
            <a:pPr>
              <a:buClr>
                <a:srgbClr val="C00000"/>
              </a:buClr>
              <a:buSzPct val="130000"/>
              <a:buFont typeface="Arial" panose="020B0604020202020204" pitchFamily="34" charset="0"/>
              <a:buChar char="•"/>
            </a:pPr>
            <a:r>
              <a:rPr lang="en-US" sz="2100" i="1">
                <a:ea typeface="Calibri" charset="0"/>
                <a:cs typeface="Times New Roman" charset="0"/>
              </a:rPr>
              <a:t>A million of </a:t>
            </a:r>
            <a:r>
              <a:rPr lang="en-US" sz="2100" i="1">
                <a:solidFill>
                  <a:srgbClr val="FF0000"/>
                </a:solidFill>
                <a:ea typeface="Calibri" charset="0"/>
                <a:cs typeface="Times New Roman" charset="0"/>
              </a:rPr>
              <a:t>plastic</a:t>
            </a:r>
            <a:r>
              <a:rPr lang="en-US" sz="2100" i="1">
                <a:ea typeface="Calibri" charset="0"/>
                <a:cs typeface="Times New Roman" charset="0"/>
              </a:rPr>
              <a:t> bottles are bought every minute (9% of plastic recycled, 12% incinerated, 79% landfills or environment). </a:t>
            </a:r>
            <a:r>
              <a:rPr lang="en-US" sz="2100" i="1"/>
              <a:t>If drinking only </a:t>
            </a:r>
            <a:r>
              <a:rPr lang="en-US" sz="2100" i="1">
                <a:solidFill>
                  <a:srgbClr val="FF0000"/>
                </a:solidFill>
              </a:rPr>
              <a:t>bottled water one </a:t>
            </a:r>
            <a:r>
              <a:rPr lang="en-US" sz="2100" i="1"/>
              <a:t>consumes 130,000 </a:t>
            </a:r>
            <a:r>
              <a:rPr lang="en-US" sz="2100" i="1">
                <a:solidFill>
                  <a:srgbClr val="FF0000"/>
                </a:solidFill>
              </a:rPr>
              <a:t>plastic particles </a:t>
            </a:r>
            <a:r>
              <a:rPr lang="en-US" sz="2100" i="1"/>
              <a:t>per year from that source alone, compared to 4,000 from tap water</a:t>
            </a:r>
            <a:endParaRPr lang="en-US" sz="2100" i="1">
              <a:ea typeface="Calibri" charset="0"/>
              <a:cs typeface="Times New Roman" charset="0"/>
            </a:endParaRPr>
          </a:p>
          <a:p>
            <a:pPr>
              <a:buClr>
                <a:srgbClr val="C00000"/>
              </a:buClr>
              <a:buSzPct val="130000"/>
              <a:buFont typeface="Arial" panose="020B0604020202020204" pitchFamily="34" charset="0"/>
              <a:buChar char="•"/>
            </a:pPr>
            <a:r>
              <a:rPr lang="en-GB" sz="2100" i="1">
                <a:ea typeface="Calibri" charset="0"/>
              </a:rPr>
              <a:t>We are the first generation more likely to die as a result of </a:t>
            </a:r>
            <a:r>
              <a:rPr lang="en-GB" sz="2100" i="1">
                <a:solidFill>
                  <a:srgbClr val="FF0000"/>
                </a:solidFill>
                <a:ea typeface="Calibri" charset="0"/>
              </a:rPr>
              <a:t>lifestyle choices </a:t>
            </a:r>
            <a:r>
              <a:rPr lang="en-GB" sz="2100" i="1">
                <a:ea typeface="Calibri" charset="0"/>
              </a:rPr>
              <a:t>than infectious disease</a:t>
            </a:r>
            <a:endParaRPr lang="en-GB" sz="2100" i="1">
              <a:cs typeface="Arial"/>
            </a:endParaRPr>
          </a:p>
          <a:p>
            <a:pPr>
              <a:buFont typeface="Arial" panose="020B0604020202020204" pitchFamily="34" charset="0"/>
              <a:buChar char="•"/>
            </a:pPr>
            <a:endParaRPr lang="en-GB" sz="2800" i="1">
              <a:cs typeface="Arial"/>
            </a:endParaRPr>
          </a:p>
          <a:p>
            <a:pPr>
              <a:buFont typeface="Arial" panose="020B0604020202020204" pitchFamily="34" charset="0"/>
              <a:buChar char="•"/>
            </a:pPr>
            <a:endParaRPr lang="en-GB" sz="2667" i="1">
              <a:cs typeface="Arial" panose="020B0604020202020204" pitchFamily="34" charset="0"/>
            </a:endParaRPr>
          </a:p>
          <a:p>
            <a:pPr marL="60958" indent="0">
              <a:buNone/>
            </a:pPr>
            <a:endParaRPr lang="en-GB" sz="2667" i="1">
              <a:ea typeface="Calibri" charset="0"/>
            </a:endParaRPr>
          </a:p>
          <a:p>
            <a:pPr>
              <a:buFont typeface="Arial" panose="020B0604020202020204" pitchFamily="34" charset="0"/>
              <a:buChar char="•"/>
            </a:pPr>
            <a:endParaRPr lang="en-US" sz="2667" i="1"/>
          </a:p>
          <a:p>
            <a:pPr>
              <a:buFont typeface="Arial" panose="020B0604020202020204" pitchFamily="34" charset="0"/>
              <a:buChar char="•"/>
            </a:pPr>
            <a:endParaRPr lang="en-GB" sz="2667" i="1">
              <a:solidFill>
                <a:srgbClr val="000000"/>
              </a:solidFill>
              <a:cs typeface="Arial"/>
            </a:endParaRPr>
          </a:p>
        </p:txBody>
      </p:sp>
      <p:pic>
        <p:nvPicPr>
          <p:cNvPr id="4" name="Picture 3" descr="j020219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0" y="1397000"/>
            <a:ext cx="1117600" cy="5080000"/>
          </a:xfrm>
          <a:prstGeom prst="rect">
            <a:avLst/>
          </a:prstGeom>
        </p:spPr>
      </p:pic>
      <p:sp>
        <p:nvSpPr>
          <p:cNvPr id="5" name="TextBox 4"/>
          <p:cNvSpPr txBox="1"/>
          <p:nvPr/>
        </p:nvSpPr>
        <p:spPr>
          <a:xfrm>
            <a:off x="812800" y="84531"/>
            <a:ext cx="10058400" cy="830997"/>
          </a:xfrm>
          <a:prstGeom prst="rect">
            <a:avLst/>
          </a:prstGeom>
          <a:noFill/>
        </p:spPr>
        <p:txBody>
          <a:bodyPr wrap="square" rtlCol="0">
            <a:spAutoFit/>
          </a:bodyPr>
          <a:lstStyle/>
          <a:p>
            <a:pPr algn="ctr"/>
            <a:r>
              <a:rPr lang="en-GB" sz="4800" i="1">
                <a:cs typeface="Arial"/>
              </a:rPr>
              <a:t>THE TASTE OF “UTTER CHAOS”</a:t>
            </a:r>
            <a:r>
              <a:rPr lang="en-GB" sz="4800" i="1">
                <a:solidFill>
                  <a:srgbClr val="FF0000"/>
                </a:solidFill>
                <a:cs typeface="Arial"/>
              </a:rPr>
              <a:t> </a:t>
            </a:r>
            <a:endParaRPr lang="en-GB" sz="5333" i="1">
              <a:solidFill>
                <a:srgbClr val="FF0000"/>
              </a:solidFill>
              <a:cs typeface="Arial"/>
            </a:endParaRPr>
          </a:p>
        </p:txBody>
      </p:sp>
    </p:spTree>
    <p:extLst>
      <p:ext uri="{BB962C8B-B14F-4D97-AF65-F5344CB8AC3E}">
        <p14:creationId xmlns:p14="http://schemas.microsoft.com/office/powerpoint/2010/main" val="3072099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2">
                                            <p:txEl>
                                              <p:pRg st="0" end="0"/>
                                            </p:txEl>
                                          </p:spTgt>
                                        </p:tgtEl>
                                        <p:attrNameLst>
                                          <p:attrName>style.visibility</p:attrName>
                                        </p:attrNameLst>
                                      </p:cBhvr>
                                      <p:to>
                                        <p:strVal val="hidden"/>
                                      </p:to>
                                    </p:set>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2">
                                            <p:txEl>
                                              <p:pRg st="1" end="1"/>
                                            </p:txEl>
                                          </p:spTgt>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2">
                                            <p:txEl>
                                              <p:pRg st="2" end="2"/>
                                            </p:txEl>
                                          </p:spTgt>
                                        </p:tgtEl>
                                        <p:attrNameLst>
                                          <p:attrName>style.visibility</p:attrName>
                                        </p:attrNameLst>
                                      </p:cBhvr>
                                      <p:to>
                                        <p:strVal val="hidden"/>
                                      </p:to>
                                    </p:set>
                                  </p:sub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2">
                                            <p:txEl>
                                              <p:pRg st="3" end="3"/>
                                            </p:txEl>
                                          </p:spTgt>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2">
                                            <p:txEl>
                                              <p:pRg st="4" end="4"/>
                                            </p:txEl>
                                          </p:spTgt>
                                        </p:tgtEl>
                                        <p:attrNameLst>
                                          <p:attrName>style.visibility</p:attrName>
                                        </p:attrNameLst>
                                      </p:cBhvr>
                                      <p:to>
                                        <p:strVal val="hidden"/>
                                      </p:to>
                                    </p:set>
                                  </p:sub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2">
                                            <p:txEl>
                                              <p:pRg st="5" end="5"/>
                                            </p:txEl>
                                          </p:spTgt>
                                        </p:tgtEl>
                                        <p:attrNameLst>
                                          <p:attrName>style.visibility</p:attrName>
                                        </p:attrNameLst>
                                      </p:cBhvr>
                                      <p:to>
                                        <p:strVal val="hidden"/>
                                      </p:to>
                                    </p:set>
                                  </p:sub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Effect transition="in" filter="fade">
                                      <p:cBhvr>
                                        <p:cTn id="49" dur="1000"/>
                                        <p:tgtEl>
                                          <p:spTgt spid="2">
                                            <p:txEl>
                                              <p:pRg st="6" end="6"/>
                                            </p:txEl>
                                          </p:spTgt>
                                        </p:tgtEl>
                                      </p:cBhvr>
                                    </p:animEffect>
                                    <p:anim calcmode="lin" valueType="num">
                                      <p:cBhvr>
                                        <p:cTn id="5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6" end="6"/>
                                            </p:txEl>
                                          </p:spTgt>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2">
                                            <p:txEl>
                                              <p:pRg st="6" end="6"/>
                                            </p:txEl>
                                          </p:spTgt>
                                        </p:tgtEl>
                                        <p:attrNameLst>
                                          <p:attrName>style.visibility</p:attrName>
                                        </p:attrNameLst>
                                      </p:cBhvr>
                                      <p:to>
                                        <p:strVal val="hidden"/>
                                      </p:to>
                                    </p:set>
                                  </p:sub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
                                            <p:txEl>
                                              <p:pRg st="7" end="7"/>
                                            </p:txEl>
                                          </p:spTgt>
                                        </p:tgtEl>
                                        <p:attrNameLst>
                                          <p:attrName>style.visibility</p:attrName>
                                        </p:attrNameLst>
                                      </p:cBhvr>
                                      <p:to>
                                        <p:strVal val="visible"/>
                                      </p:to>
                                    </p:set>
                                    <p:animEffect transition="in" filter="fade">
                                      <p:cBhvr>
                                        <p:cTn id="56" dur="1000"/>
                                        <p:tgtEl>
                                          <p:spTgt spid="2">
                                            <p:txEl>
                                              <p:pRg st="7" end="7"/>
                                            </p:txEl>
                                          </p:spTgt>
                                        </p:tgtEl>
                                      </p:cBhvr>
                                    </p:animEffect>
                                    <p:anim calcmode="lin" valueType="num">
                                      <p:cBhvr>
                                        <p:cTn id="57"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1200" y="787400"/>
            <a:ext cx="5689600" cy="5522259"/>
          </a:xfrm>
          <a:prstGeom prst="rect">
            <a:avLst/>
          </a:prstGeom>
        </p:spPr>
      </p:pic>
      <p:pic>
        <p:nvPicPr>
          <p:cNvPr id="6" name="Picture 5">
            <a:extLst>
              <a:ext uri="{FF2B5EF4-FFF2-40B4-BE49-F238E27FC236}">
                <a16:creationId xmlns:a16="http://schemas.microsoft.com/office/drawing/2014/main" id="{EA451F46-47BF-9949-BB66-AE44CAB049B1}"/>
              </a:ext>
            </a:extLst>
          </p:cNvPr>
          <p:cNvPicPr>
            <a:picLocks noChangeAspect="1"/>
          </p:cNvPicPr>
          <p:nvPr/>
        </p:nvPicPr>
        <p:blipFill>
          <a:blip r:embed="rId3"/>
          <a:stretch>
            <a:fillRect/>
          </a:stretch>
        </p:blipFill>
        <p:spPr>
          <a:xfrm>
            <a:off x="4064000" y="1710765"/>
            <a:ext cx="4064000" cy="3738880"/>
          </a:xfrm>
          <a:prstGeom prst="rect">
            <a:avLst/>
          </a:prstGeom>
        </p:spPr>
      </p:pic>
      <p:sp>
        <p:nvSpPr>
          <p:cNvPr id="4" name="TextBox 3"/>
          <p:cNvSpPr txBox="1"/>
          <p:nvPr/>
        </p:nvSpPr>
        <p:spPr>
          <a:xfrm>
            <a:off x="101600" y="163909"/>
            <a:ext cx="11887200" cy="1661993"/>
          </a:xfrm>
          <a:prstGeom prst="rect">
            <a:avLst/>
          </a:prstGeom>
          <a:noFill/>
        </p:spPr>
        <p:txBody>
          <a:bodyPr wrap="square" rtlCol="0">
            <a:spAutoFit/>
          </a:bodyPr>
          <a:lstStyle/>
          <a:p>
            <a:pPr algn="ctr"/>
            <a:r>
              <a:rPr lang="en-GB" sz="4800" i="1"/>
              <a:t>We need more “Circularity ” even in the</a:t>
            </a:r>
          </a:p>
          <a:p>
            <a:pPr algn="ctr"/>
            <a:r>
              <a:rPr lang="en-GB" sz="5400" i="1">
                <a:solidFill>
                  <a:srgbClr val="C00000"/>
                </a:solidFill>
              </a:rPr>
              <a:t>GLOBAL GOVERNANCE</a:t>
            </a:r>
          </a:p>
        </p:txBody>
      </p:sp>
      <p:sp>
        <p:nvSpPr>
          <p:cNvPr id="3" name="TextBox 2">
            <a:extLst>
              <a:ext uri="{FF2B5EF4-FFF2-40B4-BE49-F238E27FC236}">
                <a16:creationId xmlns:a16="http://schemas.microsoft.com/office/drawing/2014/main" id="{29AA0ADB-5E5E-6F46-9D98-6AB05AB9FDCA}"/>
              </a:ext>
            </a:extLst>
          </p:cNvPr>
          <p:cNvSpPr txBox="1"/>
          <p:nvPr/>
        </p:nvSpPr>
        <p:spPr>
          <a:xfrm>
            <a:off x="899462" y="5461000"/>
            <a:ext cx="10363200" cy="707886"/>
          </a:xfrm>
          <a:prstGeom prst="rect">
            <a:avLst/>
          </a:prstGeom>
          <a:noFill/>
        </p:spPr>
        <p:txBody>
          <a:bodyPr wrap="square" rtlCol="0">
            <a:spAutoFit/>
          </a:bodyPr>
          <a:lstStyle/>
          <a:p>
            <a:pPr algn="ctr"/>
            <a:r>
              <a:rPr lang="en-GB" sz="4000" i="1"/>
              <a:t>Sharing sovereignty instead of owing sovereignty</a:t>
            </a:r>
            <a:endParaRPr lang="en-US" sz="6000" i="1"/>
          </a:p>
        </p:txBody>
      </p:sp>
      <p:pic>
        <p:nvPicPr>
          <p:cNvPr id="7" name="Picture 6">
            <a:extLst>
              <a:ext uri="{FF2B5EF4-FFF2-40B4-BE49-F238E27FC236}">
                <a16:creationId xmlns:a16="http://schemas.microsoft.com/office/drawing/2014/main" id="{600F565A-EE2E-9345-821A-29E5D06445B3}"/>
              </a:ext>
            </a:extLst>
          </p:cNvPr>
          <p:cNvPicPr>
            <a:picLocks noChangeAspect="1"/>
          </p:cNvPicPr>
          <p:nvPr/>
        </p:nvPicPr>
        <p:blipFill>
          <a:blip r:embed="rId4" cstate="print"/>
          <a:stretch>
            <a:fillRect/>
          </a:stretch>
        </p:blipFill>
        <p:spPr>
          <a:xfrm>
            <a:off x="4078990" y="1710005"/>
            <a:ext cx="4034020" cy="3729520"/>
          </a:xfrm>
          <a:prstGeom prst="rect">
            <a:avLst/>
          </a:prstGeom>
        </p:spPr>
      </p:pic>
    </p:spTree>
    <p:extLst>
      <p:ext uri="{BB962C8B-B14F-4D97-AF65-F5344CB8AC3E}">
        <p14:creationId xmlns:p14="http://schemas.microsoft.com/office/powerpoint/2010/main" val="92988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764880-19DA-A641-9593-89F51AEF69B8}"/>
              </a:ext>
            </a:extLst>
          </p:cNvPr>
          <p:cNvSpPr/>
          <p:nvPr/>
        </p:nvSpPr>
        <p:spPr>
          <a:xfrm>
            <a:off x="0" y="3957383"/>
            <a:ext cx="12090400" cy="1754326"/>
          </a:xfrm>
          <a:prstGeom prst="rect">
            <a:avLst/>
          </a:prstGeom>
        </p:spPr>
        <p:txBody>
          <a:bodyPr wrap="square">
            <a:spAutoFit/>
          </a:bodyPr>
          <a:lstStyle/>
          <a:p>
            <a:pPr algn="ctr"/>
            <a:r>
              <a:rPr lang="en-US" sz="3600" i="1">
                <a:solidFill>
                  <a:srgbClr val="000000"/>
                </a:solidFill>
              </a:rPr>
              <a:t>We can hardly picture Europe as the center of the World, </a:t>
            </a:r>
          </a:p>
          <a:p>
            <a:pPr algn="ctr"/>
            <a:r>
              <a:rPr lang="en-US" sz="3600" i="1">
                <a:solidFill>
                  <a:srgbClr val="000000"/>
                </a:solidFill>
              </a:rPr>
              <a:t>but we should do everything that Europe remains the </a:t>
            </a:r>
          </a:p>
          <a:p>
            <a:pPr algn="ctr"/>
            <a:r>
              <a:rPr lang="en-US" sz="3600" i="1">
                <a:solidFill>
                  <a:srgbClr val="C00000"/>
                </a:solidFill>
              </a:rPr>
              <a:t>center of the dreams of all the people of the World</a:t>
            </a:r>
          </a:p>
        </p:txBody>
      </p:sp>
      <p:grpSp>
        <p:nvGrpSpPr>
          <p:cNvPr id="8" name="Group 7">
            <a:extLst>
              <a:ext uri="{FF2B5EF4-FFF2-40B4-BE49-F238E27FC236}">
                <a16:creationId xmlns:a16="http://schemas.microsoft.com/office/drawing/2014/main" id="{DA01CE76-3E6A-5C4F-A83E-F15AF3841CA1}"/>
              </a:ext>
            </a:extLst>
          </p:cNvPr>
          <p:cNvGrpSpPr/>
          <p:nvPr/>
        </p:nvGrpSpPr>
        <p:grpSpPr>
          <a:xfrm>
            <a:off x="559634" y="1558972"/>
            <a:ext cx="4342149" cy="1993693"/>
            <a:chOff x="775431" y="159189"/>
            <a:chExt cx="5919723" cy="2464514"/>
          </a:xfrm>
        </p:grpSpPr>
        <p:pic>
          <p:nvPicPr>
            <p:cNvPr id="6" name="Picture 5">
              <a:extLst>
                <a:ext uri="{FF2B5EF4-FFF2-40B4-BE49-F238E27FC236}">
                  <a16:creationId xmlns:a16="http://schemas.microsoft.com/office/drawing/2014/main" id="{05D184A0-20CB-424C-9FEB-2667E38DD697}"/>
                </a:ext>
              </a:extLst>
            </p:cNvPr>
            <p:cNvPicPr>
              <a:picLocks noChangeAspect="1"/>
            </p:cNvPicPr>
            <p:nvPr/>
          </p:nvPicPr>
          <p:blipFill>
            <a:blip r:embed="rId2"/>
            <a:stretch>
              <a:fillRect/>
            </a:stretch>
          </p:blipFill>
          <p:spPr>
            <a:xfrm>
              <a:off x="775431" y="159189"/>
              <a:ext cx="1916709" cy="2458809"/>
            </a:xfrm>
            <a:prstGeom prst="rect">
              <a:avLst/>
            </a:prstGeom>
          </p:spPr>
        </p:pic>
        <p:pic>
          <p:nvPicPr>
            <p:cNvPr id="7" name="Picture 6">
              <a:extLst>
                <a:ext uri="{FF2B5EF4-FFF2-40B4-BE49-F238E27FC236}">
                  <a16:creationId xmlns:a16="http://schemas.microsoft.com/office/drawing/2014/main" id="{FD15F34E-8128-DD49-A39A-7739664318CA}"/>
                </a:ext>
              </a:extLst>
            </p:cNvPr>
            <p:cNvPicPr>
              <a:picLocks noChangeAspect="1"/>
            </p:cNvPicPr>
            <p:nvPr/>
          </p:nvPicPr>
          <p:blipFill>
            <a:blip r:embed="rId3"/>
            <a:stretch>
              <a:fillRect/>
            </a:stretch>
          </p:blipFill>
          <p:spPr>
            <a:xfrm>
              <a:off x="2699589" y="164894"/>
              <a:ext cx="3995565" cy="2458809"/>
            </a:xfrm>
            <a:prstGeom prst="rect">
              <a:avLst/>
            </a:prstGeom>
          </p:spPr>
        </p:pic>
      </p:grpSp>
      <p:sp>
        <p:nvSpPr>
          <p:cNvPr id="3" name="Rectangle 2">
            <a:extLst>
              <a:ext uri="{FF2B5EF4-FFF2-40B4-BE49-F238E27FC236}">
                <a16:creationId xmlns:a16="http://schemas.microsoft.com/office/drawing/2014/main" id="{B4642B35-B428-6D4B-8183-4868E402D20D}"/>
              </a:ext>
            </a:extLst>
          </p:cNvPr>
          <p:cNvSpPr/>
          <p:nvPr/>
        </p:nvSpPr>
        <p:spPr>
          <a:xfrm>
            <a:off x="876321" y="396211"/>
            <a:ext cx="3529043" cy="954107"/>
          </a:xfrm>
          <a:prstGeom prst="rect">
            <a:avLst/>
          </a:prstGeom>
        </p:spPr>
        <p:txBody>
          <a:bodyPr wrap="none">
            <a:spAutoFit/>
          </a:bodyPr>
          <a:lstStyle/>
          <a:p>
            <a:pPr algn="ctr"/>
            <a:r>
              <a:rPr lang="en-US" sz="2800" i="1"/>
              <a:t>Europe is not only </a:t>
            </a:r>
          </a:p>
          <a:p>
            <a:pPr algn="ctr"/>
            <a:r>
              <a:rPr lang="en-US" sz="2800" i="1"/>
              <a:t>blue with yellow starts </a:t>
            </a:r>
            <a:endParaRPr lang="en-US" sz="2800"/>
          </a:p>
        </p:txBody>
      </p:sp>
      <p:sp>
        <p:nvSpPr>
          <p:cNvPr id="4" name="Rectangle 3">
            <a:extLst>
              <a:ext uri="{FF2B5EF4-FFF2-40B4-BE49-F238E27FC236}">
                <a16:creationId xmlns:a16="http://schemas.microsoft.com/office/drawing/2014/main" id="{DF2DD68F-640D-304C-8EC8-DAADDD4B4DD4}"/>
              </a:ext>
            </a:extLst>
          </p:cNvPr>
          <p:cNvSpPr/>
          <p:nvPr/>
        </p:nvSpPr>
        <p:spPr>
          <a:xfrm>
            <a:off x="6857810" y="606070"/>
            <a:ext cx="2543902" cy="584775"/>
          </a:xfrm>
          <a:prstGeom prst="rect">
            <a:avLst/>
          </a:prstGeom>
        </p:spPr>
        <p:txBody>
          <a:bodyPr wrap="none">
            <a:spAutoFit/>
          </a:bodyPr>
          <a:lstStyle/>
          <a:p>
            <a:r>
              <a:rPr lang="en-US" sz="3200" i="1"/>
              <a:t>It is a rainbow</a:t>
            </a:r>
            <a:endParaRPr lang="en-US" sz="3200"/>
          </a:p>
        </p:txBody>
      </p:sp>
      <p:sp>
        <p:nvSpPr>
          <p:cNvPr id="5" name="Rectangle 4">
            <a:extLst>
              <a:ext uri="{FF2B5EF4-FFF2-40B4-BE49-F238E27FC236}">
                <a16:creationId xmlns:a16="http://schemas.microsoft.com/office/drawing/2014/main" id="{B306720F-D967-AB49-B868-FBB9C708EDF1}"/>
              </a:ext>
            </a:extLst>
          </p:cNvPr>
          <p:cNvSpPr/>
          <p:nvPr/>
        </p:nvSpPr>
        <p:spPr>
          <a:xfrm>
            <a:off x="5516380" y="1621808"/>
            <a:ext cx="6310856" cy="1815882"/>
          </a:xfrm>
          <a:prstGeom prst="rect">
            <a:avLst/>
          </a:prstGeom>
        </p:spPr>
        <p:txBody>
          <a:bodyPr wrap="square">
            <a:spAutoFit/>
          </a:bodyPr>
          <a:lstStyle/>
          <a:p>
            <a:pPr marL="285750" indent="-285750">
              <a:buSzPct val="130000"/>
              <a:buFont typeface="Arial" panose="020B0604020202020204" pitchFamily="34" charset="0"/>
              <a:buChar char="•"/>
            </a:pPr>
            <a:r>
              <a:rPr lang="en-US" sz="2800" i="1">
                <a:solidFill>
                  <a:schemeClr val="tx2"/>
                </a:solidFill>
              </a:rPr>
              <a:t>blue for freedom and democracy</a:t>
            </a:r>
          </a:p>
          <a:p>
            <a:pPr marL="285750" indent="-285750">
              <a:buSzPct val="130000"/>
              <a:buFont typeface="Arial" panose="020B0604020202020204" pitchFamily="34" charset="0"/>
              <a:buChar char="•"/>
            </a:pPr>
            <a:r>
              <a:rPr lang="en-US" sz="2800" i="1">
                <a:solidFill>
                  <a:srgbClr val="FF0000"/>
                </a:solidFill>
              </a:rPr>
              <a:t>red for social values </a:t>
            </a:r>
          </a:p>
          <a:p>
            <a:pPr marL="285750" indent="-285750">
              <a:buSzPct val="130000"/>
              <a:buFont typeface="Arial" panose="020B0604020202020204" pitchFamily="34" charset="0"/>
              <a:buChar char="•"/>
            </a:pPr>
            <a:r>
              <a:rPr lang="en-US" sz="2800" i="1">
                <a:solidFill>
                  <a:srgbClr val="00B400"/>
                </a:solidFill>
              </a:rPr>
              <a:t>green for the protection of environment</a:t>
            </a:r>
            <a:r>
              <a:rPr lang="en-US" sz="2800" i="1">
                <a:solidFill>
                  <a:srgbClr val="000000"/>
                </a:solidFill>
              </a:rPr>
              <a:t> </a:t>
            </a:r>
          </a:p>
          <a:p>
            <a:pPr marL="285750" indent="-285750">
              <a:buSzPct val="130000"/>
              <a:buFont typeface="Arial" panose="020B0604020202020204" pitchFamily="34" charset="0"/>
              <a:buChar char="•"/>
            </a:pPr>
            <a:r>
              <a:rPr lang="en-US" sz="2800" i="1">
                <a:solidFill>
                  <a:srgbClr val="FFC000"/>
                </a:solidFill>
              </a:rPr>
              <a:t>yellow for the culture</a:t>
            </a:r>
          </a:p>
        </p:txBody>
      </p:sp>
    </p:spTree>
    <p:extLst>
      <p:ext uri="{BB962C8B-B14F-4D97-AF65-F5344CB8AC3E}">
        <p14:creationId xmlns:p14="http://schemas.microsoft.com/office/powerpoint/2010/main" val="23170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000"/>
                                        <p:tgtEl>
                                          <p:spTgt spid="5">
                                            <p:txEl>
                                              <p:pRg st="0" end="0"/>
                                            </p:txEl>
                                          </p:spTgt>
                                        </p:tgtEl>
                                      </p:cBhvr>
                                    </p:animEffect>
                                    <p:anim calcmode="lin" valueType="num">
                                      <p:cBhvr>
                                        <p:cTn id="1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1000"/>
                                        <p:tgtEl>
                                          <p:spTgt spid="5">
                                            <p:txEl>
                                              <p:pRg st="1" end="1"/>
                                            </p:txEl>
                                          </p:spTgt>
                                        </p:tgtEl>
                                      </p:cBhvr>
                                    </p:animEffect>
                                    <p:anim calcmode="lin" valueType="num">
                                      <p:cBhvr>
                                        <p:cTn id="1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1000"/>
                                        <p:tgtEl>
                                          <p:spTgt spid="5">
                                            <p:txEl>
                                              <p:pRg st="2" end="2"/>
                                            </p:txEl>
                                          </p:spTgt>
                                        </p:tgtEl>
                                      </p:cBhvr>
                                    </p:animEffect>
                                    <p:anim calcmode="lin" valueType="num">
                                      <p:cBhvr>
                                        <p:cTn id="2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1000"/>
                                        <p:tgtEl>
                                          <p:spTgt spid="5">
                                            <p:txEl>
                                              <p:pRg st="3" end="3"/>
                                            </p:txEl>
                                          </p:spTgt>
                                        </p:tgtEl>
                                      </p:cBhvr>
                                    </p:animEffect>
                                    <p:anim calcmode="lin" valueType="num">
                                      <p:cBhvr>
                                        <p:cTn id="3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animEffect transition="in" filter="fade">
                                      <p:cBhvr>
                                        <p:cTn id="39" dur="1000"/>
                                        <p:tgtEl>
                                          <p:spTgt spid="2">
                                            <p:txEl>
                                              <p:pRg st="0" end="0"/>
                                            </p:txEl>
                                          </p:spTgt>
                                        </p:tgtEl>
                                      </p:cBhvr>
                                    </p:animEffect>
                                    <p:anim calcmode="lin" valueType="num">
                                      <p:cBhvr>
                                        <p:cTn id="40"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
                                            <p:txEl>
                                              <p:pRg st="1" end="1"/>
                                            </p:txEl>
                                          </p:spTgt>
                                        </p:tgtEl>
                                        <p:attrNameLst>
                                          <p:attrName>style.visibility</p:attrName>
                                        </p:attrNameLst>
                                      </p:cBhvr>
                                      <p:to>
                                        <p:strVal val="visible"/>
                                      </p:to>
                                    </p:set>
                                    <p:animEffect transition="in" filter="fade">
                                      <p:cBhvr>
                                        <p:cTn id="46" dur="1000"/>
                                        <p:tgtEl>
                                          <p:spTgt spid="2">
                                            <p:txEl>
                                              <p:pRg st="1" end="1"/>
                                            </p:txEl>
                                          </p:spTgt>
                                        </p:tgtEl>
                                      </p:cBhvr>
                                    </p:animEffect>
                                    <p:anim calcmode="lin" valueType="num">
                                      <p:cBhvr>
                                        <p:cTn id="47"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48" dur="1000" fill="hold"/>
                                        <p:tgtEl>
                                          <p:spTgt spid="2">
                                            <p:txEl>
                                              <p:pRg st="1" end="1"/>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2">
                                            <p:txEl>
                                              <p:pRg st="2" end="2"/>
                                            </p:txEl>
                                          </p:spTgt>
                                        </p:tgtEl>
                                        <p:attrNameLst>
                                          <p:attrName>style.visibility</p:attrName>
                                        </p:attrNameLst>
                                      </p:cBhvr>
                                      <p:to>
                                        <p:strVal val="visible"/>
                                      </p:to>
                                    </p:set>
                                    <p:animEffect transition="in" filter="fade">
                                      <p:cBhvr>
                                        <p:cTn id="51" dur="1000"/>
                                        <p:tgtEl>
                                          <p:spTgt spid="2">
                                            <p:txEl>
                                              <p:pRg st="2" end="2"/>
                                            </p:txEl>
                                          </p:spTgt>
                                        </p:tgtEl>
                                      </p:cBhvr>
                                    </p:animEffect>
                                    <p:anim calcmode="lin" valueType="num">
                                      <p:cBhvr>
                                        <p:cTn id="5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5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54" fill="hold">
                            <p:stCondLst>
                              <p:cond delay="1000"/>
                            </p:stCondLst>
                            <p:childTnLst>
                              <p:par>
                                <p:cTn id="55" presetID="26" presetClass="emph" presetSubtype="0" fill="hold" nodeType="afterEffect">
                                  <p:stCondLst>
                                    <p:cond delay="0"/>
                                  </p:stCondLst>
                                  <p:childTnLst>
                                    <p:animEffect transition="out" filter="fade">
                                      <p:cBhvr>
                                        <p:cTn id="56" dur="1000" tmFilter="0, 0; .2, .5; .8, .5; 1, 0"/>
                                        <p:tgtEl>
                                          <p:spTgt spid="2">
                                            <p:txEl>
                                              <p:pRg st="2" end="2"/>
                                            </p:txEl>
                                          </p:spTgt>
                                        </p:tgtEl>
                                      </p:cBhvr>
                                    </p:animEffect>
                                    <p:animScale>
                                      <p:cBhvr>
                                        <p:cTn id="57" dur="500" autoRev="1" fill="hold"/>
                                        <p:tgtEl>
                                          <p:spTgt spid="2">
                                            <p:txEl>
                                              <p:pRg st="2" end="2"/>
                                            </p:txEl>
                                          </p:spTgt>
                                        </p:tgtEl>
                                      </p:cBhvr>
                                      <p:by x="105000" y="105000"/>
                                    </p:animScale>
                                  </p:childTnLst>
                                </p:cTn>
                              </p:par>
                            </p:childTnLst>
                          </p:cTn>
                        </p:par>
                        <p:par>
                          <p:cTn id="58" fill="hold">
                            <p:stCondLst>
                              <p:cond delay="2000"/>
                            </p:stCondLst>
                            <p:childTnLst>
                              <p:par>
                                <p:cTn id="59" presetID="26" presetClass="emph" presetSubtype="0" fill="hold" nodeType="afterEffect">
                                  <p:stCondLst>
                                    <p:cond delay="0"/>
                                  </p:stCondLst>
                                  <p:childTnLst>
                                    <p:animEffect transition="out" filter="fade">
                                      <p:cBhvr>
                                        <p:cTn id="60" dur="1000" tmFilter="0, 0; .2, .5; .8, .5; 1, 0"/>
                                        <p:tgtEl>
                                          <p:spTgt spid="2">
                                            <p:txEl>
                                              <p:pRg st="2" end="2"/>
                                            </p:txEl>
                                          </p:spTgt>
                                        </p:tgtEl>
                                      </p:cBhvr>
                                    </p:animEffect>
                                    <p:animScale>
                                      <p:cBhvr>
                                        <p:cTn id="61" dur="500" autoRev="1" fill="hold"/>
                                        <p:tgtEl>
                                          <p:spTgt spid="2">
                                            <p:txEl>
                                              <p:pRg st="2" end="2"/>
                                            </p:txEl>
                                          </p:spTgt>
                                        </p:tgtEl>
                                      </p:cBhvr>
                                      <p:by x="105000" y="105000"/>
                                    </p:animScale>
                                  </p:childTnLst>
                                </p:cTn>
                              </p:par>
                            </p:childTnLst>
                          </p:cTn>
                        </p:par>
                        <p:par>
                          <p:cTn id="62" fill="hold">
                            <p:stCondLst>
                              <p:cond delay="3000"/>
                            </p:stCondLst>
                            <p:childTnLst>
                              <p:par>
                                <p:cTn id="63" presetID="26" presetClass="emph" presetSubtype="0" fill="hold" nodeType="afterEffect">
                                  <p:stCondLst>
                                    <p:cond delay="0"/>
                                  </p:stCondLst>
                                  <p:childTnLst>
                                    <p:animEffect transition="out" filter="fade">
                                      <p:cBhvr>
                                        <p:cTn id="64" dur="1000" tmFilter="0, 0; .2, .5; .8, .5; 1, 0"/>
                                        <p:tgtEl>
                                          <p:spTgt spid="2">
                                            <p:txEl>
                                              <p:pRg st="2" end="2"/>
                                            </p:txEl>
                                          </p:spTgt>
                                        </p:tgtEl>
                                      </p:cBhvr>
                                    </p:animEffect>
                                    <p:animScale>
                                      <p:cBhvr>
                                        <p:cTn id="65" dur="500" autoRev="1" fill="hold"/>
                                        <p:tgtEl>
                                          <p:spTgt spid="2">
                                            <p:txEl>
                                              <p:pRg st="2" end="2"/>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BDE02AE-2C04-4C4E-8918-3BC2269CC531}"/>
              </a:ext>
            </a:extLst>
          </p:cNvPr>
          <p:cNvPicPr>
            <a:picLocks noChangeAspect="1"/>
          </p:cNvPicPr>
          <p:nvPr/>
        </p:nvPicPr>
        <p:blipFill>
          <a:blip r:embed="rId3"/>
          <a:stretch>
            <a:fillRect/>
          </a:stretch>
        </p:blipFill>
        <p:spPr>
          <a:xfrm>
            <a:off x="3726118" y="1484798"/>
            <a:ext cx="4714570" cy="2518342"/>
          </a:xfrm>
          <a:prstGeom prst="rect">
            <a:avLst/>
          </a:prstGeom>
        </p:spPr>
      </p:pic>
      <p:sp>
        <p:nvSpPr>
          <p:cNvPr id="5" name="TextBox 4"/>
          <p:cNvSpPr txBox="1"/>
          <p:nvPr/>
        </p:nvSpPr>
        <p:spPr>
          <a:xfrm>
            <a:off x="216014" y="810465"/>
            <a:ext cx="11699630" cy="5447645"/>
          </a:xfrm>
          <a:prstGeom prst="rect">
            <a:avLst/>
          </a:prstGeom>
          <a:noFill/>
        </p:spPr>
        <p:txBody>
          <a:bodyPr wrap="square" rtlCol="0">
            <a:spAutoFit/>
          </a:bodyPr>
          <a:lstStyle/>
          <a:p>
            <a:pPr algn="ctr">
              <a:buClr>
                <a:srgbClr val="FF0000"/>
              </a:buClr>
            </a:pPr>
            <a:r>
              <a:rPr lang="en-US" sz="4000" i="1">
                <a:solidFill>
                  <a:srgbClr val="C00000"/>
                </a:solidFill>
              </a:rPr>
              <a:t>Transition to a more sustainable economy and society</a:t>
            </a:r>
          </a:p>
          <a:p>
            <a:pPr algn="ctr">
              <a:buClr>
                <a:srgbClr val="FF0000"/>
              </a:buClr>
            </a:pPr>
            <a:endParaRPr lang="en-GB" sz="4000" i="1">
              <a:cs typeface="Arial"/>
            </a:endParaRPr>
          </a:p>
          <a:p>
            <a:pPr algn="ctr">
              <a:buClr>
                <a:srgbClr val="FF0000"/>
              </a:buClr>
            </a:pPr>
            <a:endParaRPr lang="en-US" sz="4000" i="1"/>
          </a:p>
          <a:p>
            <a:pPr algn="ctr">
              <a:buClr>
                <a:srgbClr val="FF0000"/>
              </a:buClr>
            </a:pPr>
            <a:endParaRPr lang="en-US" sz="4000" i="1"/>
          </a:p>
          <a:p>
            <a:pPr algn="ctr">
              <a:buClr>
                <a:srgbClr val="FF0000"/>
              </a:buClr>
            </a:pPr>
            <a:endParaRPr lang="en-US" sz="4000" i="1"/>
          </a:p>
          <a:p>
            <a:pPr algn="ctr">
              <a:buClr>
                <a:srgbClr val="FF0000"/>
              </a:buClr>
            </a:pPr>
            <a:r>
              <a:rPr lang="en-US" sz="8800" i="1">
                <a:solidFill>
                  <a:srgbClr val="C00000"/>
                </a:solidFill>
              </a:rPr>
              <a:t>IS UNAVOIDABLE! </a:t>
            </a:r>
          </a:p>
          <a:p>
            <a:pPr algn="ctr">
              <a:buClr>
                <a:srgbClr val="FF0000"/>
              </a:buClr>
            </a:pPr>
            <a:r>
              <a:rPr lang="en-US" sz="2800" i="1"/>
              <a:t>Humans are supposed to be </a:t>
            </a:r>
            <a:r>
              <a:rPr lang="en-US" sz="2800" i="1">
                <a:solidFill>
                  <a:srgbClr val="FF0000"/>
                </a:solidFill>
              </a:rPr>
              <a:t>intelligent</a:t>
            </a:r>
            <a:r>
              <a:rPr lang="en-US" sz="2800" i="1"/>
              <a:t>. It is high time to prove it.</a:t>
            </a:r>
          </a:p>
          <a:p>
            <a:pPr algn="ctr">
              <a:buClr>
                <a:srgbClr val="FF0000"/>
              </a:buClr>
            </a:pPr>
            <a:r>
              <a:rPr lang="en-GB" sz="3200" i="1">
                <a:cs typeface="Arial"/>
              </a:rPr>
              <a:t>We have to fix a broken </a:t>
            </a:r>
            <a:r>
              <a:rPr lang="en-GB" sz="3200" i="1">
                <a:solidFill>
                  <a:srgbClr val="FF0000"/>
                </a:solidFill>
                <a:cs typeface="Arial"/>
              </a:rPr>
              <a:t>compass! </a:t>
            </a:r>
          </a:p>
        </p:txBody>
      </p:sp>
    </p:spTree>
    <p:extLst>
      <p:ext uri="{BB962C8B-B14F-4D97-AF65-F5344CB8AC3E}">
        <p14:creationId xmlns:p14="http://schemas.microsoft.com/office/powerpoint/2010/main" val="659319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animEffect transition="in" filter="fade">
                                      <p:cBhvr>
                                        <p:cTn id="7" dur="1000"/>
                                        <p:tgtEl>
                                          <p:spTgt spid="5">
                                            <p:txEl>
                                              <p:pRg st="5" end="5"/>
                                            </p:txEl>
                                          </p:spTgt>
                                        </p:tgtEl>
                                      </p:cBhvr>
                                    </p:animEffect>
                                    <p:anim calcmode="lin" valueType="num">
                                      <p:cBhvr>
                                        <p:cTn id="8"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6" end="6"/>
                                            </p:txEl>
                                          </p:spTgt>
                                        </p:tgtEl>
                                        <p:attrNameLst>
                                          <p:attrName>style.visibility</p:attrName>
                                        </p:attrNameLst>
                                      </p:cBhvr>
                                      <p:to>
                                        <p:strVal val="visible"/>
                                      </p:to>
                                    </p:set>
                                    <p:animEffect transition="in" filter="fade">
                                      <p:cBhvr>
                                        <p:cTn id="14" dur="1000"/>
                                        <p:tgtEl>
                                          <p:spTgt spid="5">
                                            <p:txEl>
                                              <p:pRg st="6" end="6"/>
                                            </p:txEl>
                                          </p:spTgt>
                                        </p:tgtEl>
                                      </p:cBhvr>
                                    </p:animEffect>
                                    <p:anim calcmode="lin" valueType="num">
                                      <p:cBhvr>
                                        <p:cTn id="15"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 presetClass="entr" presetSubtype="0" fill="hold" nodeType="afterEffect">
                                  <p:stCondLst>
                                    <p:cond delay="0"/>
                                  </p:stCondLst>
                                  <p:childTnLst>
                                    <p:set>
                                      <p:cBhvr>
                                        <p:cTn id="19"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352800" y="1803400"/>
            <a:ext cx="8636000" cy="3556000"/>
          </a:xfrm>
        </p:spPr>
        <p:txBody>
          <a:bodyPr>
            <a:noAutofit/>
          </a:bodyPr>
          <a:lstStyle/>
          <a:p>
            <a:pPr marL="60958" indent="0">
              <a:buNone/>
            </a:pPr>
            <a:r>
              <a:rPr lang="en-GB" i="1">
                <a:cs typeface="Arial"/>
              </a:rPr>
              <a:t>When asked why it is that mankind has stretched so far as to discover the structure of the atom, but we have not been able to devise the political means to keep the atom from destroying us he replied: </a:t>
            </a:r>
          </a:p>
          <a:p>
            <a:pPr marL="60958" indent="0">
              <a:buNone/>
            </a:pPr>
            <a:r>
              <a:rPr lang="en-GB" i="1">
                <a:solidFill>
                  <a:srgbClr val="FF0000"/>
                </a:solidFill>
                <a:cs typeface="Arial"/>
              </a:rPr>
              <a:t>“That is simple, my friend. It is because politics is more difficult than physics” </a:t>
            </a:r>
          </a:p>
        </p:txBody>
      </p:sp>
      <p:sp>
        <p:nvSpPr>
          <p:cNvPr id="3" name="TextBox 2"/>
          <p:cNvSpPr txBox="1"/>
          <p:nvPr/>
        </p:nvSpPr>
        <p:spPr>
          <a:xfrm>
            <a:off x="1976960" y="515701"/>
            <a:ext cx="9910240" cy="913007"/>
          </a:xfrm>
          <a:prstGeom prst="rect">
            <a:avLst/>
          </a:prstGeom>
          <a:noFill/>
        </p:spPr>
        <p:txBody>
          <a:bodyPr wrap="square" rtlCol="0">
            <a:spAutoFit/>
          </a:bodyPr>
          <a:lstStyle/>
          <a:p>
            <a:pPr algn="ctr"/>
            <a:r>
              <a:rPr lang="en-GB" sz="5333" i="1">
                <a:cs typeface="Arial"/>
              </a:rPr>
              <a:t>But … It will not be easy </a:t>
            </a:r>
          </a:p>
        </p:txBody>
      </p:sp>
      <p:pic>
        <p:nvPicPr>
          <p:cNvPr id="4" name="Picture 3"/>
          <p:cNvPicPr>
            <a:picLocks noChangeAspect="1"/>
          </p:cNvPicPr>
          <p:nvPr/>
        </p:nvPicPr>
        <p:blipFill>
          <a:blip r:embed="rId2"/>
          <a:stretch>
            <a:fillRect/>
          </a:stretch>
        </p:blipFill>
        <p:spPr>
          <a:xfrm>
            <a:off x="548640" y="1911685"/>
            <a:ext cx="2397760" cy="3549316"/>
          </a:xfrm>
          <a:prstGeom prst="rect">
            <a:avLst/>
          </a:prstGeom>
        </p:spPr>
      </p:pic>
      <p:sp>
        <p:nvSpPr>
          <p:cNvPr id="5" name="TextBox 4"/>
          <p:cNvSpPr txBox="1"/>
          <p:nvPr/>
        </p:nvSpPr>
        <p:spPr>
          <a:xfrm>
            <a:off x="101600" y="1412558"/>
            <a:ext cx="3251200" cy="461665"/>
          </a:xfrm>
          <a:prstGeom prst="rect">
            <a:avLst/>
          </a:prstGeom>
          <a:noFill/>
        </p:spPr>
        <p:txBody>
          <a:bodyPr wrap="square" rtlCol="0">
            <a:spAutoFit/>
          </a:bodyPr>
          <a:lstStyle/>
          <a:p>
            <a:pPr algn="ctr"/>
            <a:r>
              <a:rPr lang="en-GB" sz="2400" i="1">
                <a:solidFill>
                  <a:srgbClr val="FF0000"/>
                </a:solidFill>
                <a:latin typeface="+mj-lt"/>
                <a:cs typeface="Arial"/>
              </a:rPr>
              <a:t>ALBERT EINSTEIN</a:t>
            </a:r>
          </a:p>
        </p:txBody>
      </p:sp>
    </p:spTree>
    <p:extLst>
      <p:ext uri="{BB962C8B-B14F-4D97-AF65-F5344CB8AC3E}">
        <p14:creationId xmlns:p14="http://schemas.microsoft.com/office/powerpoint/2010/main" val="130215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063" y="955976"/>
            <a:ext cx="11957540" cy="5478423"/>
          </a:xfrm>
          <a:prstGeom prst="rect">
            <a:avLst/>
          </a:prstGeom>
          <a:noFill/>
        </p:spPr>
        <p:txBody>
          <a:bodyPr wrap="square" rtlCol="0">
            <a:spAutoFit/>
          </a:bodyPr>
          <a:lstStyle/>
          <a:p>
            <a:pPr marL="457189" indent="-457189" algn="just">
              <a:buClr>
                <a:srgbClr val="FF0000"/>
              </a:buClr>
              <a:buFont typeface="Arial" panose="020B0604020202020204" pitchFamily="34" charset="0"/>
              <a:buChar char="•"/>
            </a:pPr>
            <a:r>
              <a:rPr lang="en-GB" sz="2500" i="1"/>
              <a:t>While the challenges we face require a deep systemic change and long-term rethinking of the way how we govern our societies, political cycles, public and financial institutions, to a large extent also private companies, have inbuilt </a:t>
            </a:r>
            <a:r>
              <a:rPr lang="en-GB" sz="2500" i="1">
                <a:solidFill>
                  <a:srgbClr val="FF0000"/>
                </a:solidFill>
              </a:rPr>
              <a:t>short-term focus and logic. </a:t>
            </a:r>
            <a:r>
              <a:rPr lang="en-GB" sz="2500" i="1"/>
              <a:t>This inconsistency limits our ability for efficient and strategic action.</a:t>
            </a:r>
          </a:p>
          <a:p>
            <a:pPr marL="457189" indent="-457189" algn="just">
              <a:buClr>
                <a:srgbClr val="FF0000"/>
              </a:buClr>
              <a:buFont typeface="Arial" panose="020B0604020202020204" pitchFamily="34" charset="0"/>
              <a:buChar char="•"/>
            </a:pPr>
            <a:r>
              <a:rPr lang="en-GB" sz="2500" i="1"/>
              <a:t>Production and consumption systems are based on the </a:t>
            </a:r>
            <a:r>
              <a:rPr lang="en-GB" sz="2500" i="1">
                <a:solidFill>
                  <a:srgbClr val="FF0000"/>
                </a:solidFill>
              </a:rPr>
              <a:t>logic of consumerism fuelled by quantity-driven profits and growth measured by GDP.</a:t>
            </a:r>
            <a:r>
              <a:rPr lang="en-GB" sz="2500" i="1"/>
              <a:t> GDP could be best explained by saying, that one </a:t>
            </a:r>
            <a:r>
              <a:rPr lang="en-US" sz="2500" i="1"/>
              <a:t>will not reach the goal by walking faster, </a:t>
            </a:r>
            <a:r>
              <a:rPr lang="en-GB" sz="2500" i="1"/>
              <a:t>if walking in the wrong direction!</a:t>
            </a:r>
            <a:r>
              <a:rPr lang="en-US" sz="2500" i="1"/>
              <a:t> We have to fix a broken compass! </a:t>
            </a:r>
            <a:r>
              <a:rPr lang="en-GB" sz="2500" i="1"/>
              <a:t>There is a lack of strategic identification of risks and long-term, even mid-term, risk management and there is a clear lack of understanding what really matters for our wellbeing.</a:t>
            </a:r>
            <a:endParaRPr lang="en-US" sz="2500"/>
          </a:p>
          <a:p>
            <a:pPr marL="457189" indent="-457189" algn="just">
              <a:buClr>
                <a:srgbClr val="FF0000"/>
              </a:buClr>
              <a:buFont typeface="Arial" panose="020B0604020202020204" pitchFamily="34" charset="0"/>
              <a:buChar char="•"/>
            </a:pPr>
            <a:r>
              <a:rPr lang="en-GB" sz="2500" i="1"/>
              <a:t>A transition to a more sustainable economy and society will only be possible if it is </a:t>
            </a:r>
            <a:r>
              <a:rPr lang="en-GB" sz="2500" i="1">
                <a:solidFill>
                  <a:srgbClr val="FF0000"/>
                </a:solidFill>
              </a:rPr>
              <a:t>just, fair and inclusive.</a:t>
            </a:r>
            <a:r>
              <a:rPr lang="en-GB" sz="2500" i="1"/>
              <a:t> We have to make our societies more equitable and do more in the fight against poverty. Social unrest is growing even in high-income countries and it is high time to hear the echo of the streets and the voice of a frustrated young generation.</a:t>
            </a:r>
            <a:endParaRPr lang="en-US" sz="2500"/>
          </a:p>
        </p:txBody>
      </p:sp>
      <p:sp>
        <p:nvSpPr>
          <p:cNvPr id="9" name="Rectangle 8">
            <a:extLst>
              <a:ext uri="{FF2B5EF4-FFF2-40B4-BE49-F238E27FC236}">
                <a16:creationId xmlns:a16="http://schemas.microsoft.com/office/drawing/2014/main" id="{614F5732-5F88-A943-B33E-2412C1D88143}"/>
              </a:ext>
            </a:extLst>
          </p:cNvPr>
          <p:cNvSpPr/>
          <p:nvPr/>
        </p:nvSpPr>
        <p:spPr>
          <a:xfrm>
            <a:off x="414343" y="56252"/>
            <a:ext cx="11543197" cy="830997"/>
          </a:xfrm>
          <a:prstGeom prst="rect">
            <a:avLst/>
          </a:prstGeom>
        </p:spPr>
        <p:txBody>
          <a:bodyPr wrap="square">
            <a:spAutoFit/>
          </a:bodyPr>
          <a:lstStyle/>
          <a:p>
            <a:pPr algn="ctr"/>
            <a:r>
              <a:rPr lang="en-US" sz="4800" i="1">
                <a:solidFill>
                  <a:srgbClr val="C00000"/>
                </a:solidFill>
              </a:rPr>
              <a:t>Why the changes are so difficult in practice?</a:t>
            </a:r>
          </a:p>
        </p:txBody>
      </p:sp>
    </p:spTree>
    <p:extLst>
      <p:ext uri="{BB962C8B-B14F-4D97-AF65-F5344CB8AC3E}">
        <p14:creationId xmlns:p14="http://schemas.microsoft.com/office/powerpoint/2010/main" val="109702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5D6E4C8B-9267-DE40-AB9A-0153AB827D8E}"/>
              </a:ext>
            </a:extLst>
          </p:cNvPr>
          <p:cNvSpPr txBox="1">
            <a:spLocks/>
          </p:cNvSpPr>
          <p:nvPr/>
        </p:nvSpPr>
        <p:spPr>
          <a:xfrm>
            <a:off x="214860" y="3481151"/>
            <a:ext cx="11684000" cy="3158723"/>
          </a:xfrm>
          <a:prstGeom prst="rect">
            <a:avLst/>
          </a:prstGeom>
        </p:spPr>
        <p:txBody>
          <a:bodyPr>
            <a:noAutofit/>
          </a:bodyPr>
          <a:lstStyle>
            <a:lvl1pPr marL="342852" indent="-342852" algn="l" defTabSz="457136" rtl="0" eaLnBrk="1" latinLnBrk="0" hangingPunct="1">
              <a:spcBef>
                <a:spcPct val="20000"/>
              </a:spcBef>
              <a:buFont typeface="Arial"/>
              <a:buChar char="•"/>
              <a:defRPr sz="3200" kern="1200">
                <a:solidFill>
                  <a:schemeClr val="tx1"/>
                </a:solidFill>
                <a:latin typeface="Roboto Regular"/>
                <a:ea typeface="+mn-ea"/>
                <a:cs typeface="Roboto Regular"/>
              </a:defRPr>
            </a:lvl1pPr>
            <a:lvl2pPr marL="742845" indent="-285710" algn="l" defTabSz="457136" rtl="0" eaLnBrk="1" latinLnBrk="0" hangingPunct="1">
              <a:spcBef>
                <a:spcPct val="20000"/>
              </a:spcBef>
              <a:buFont typeface="Arial"/>
              <a:buChar char="–"/>
              <a:defRPr sz="2800" kern="1200">
                <a:solidFill>
                  <a:schemeClr val="tx1"/>
                </a:solidFill>
                <a:latin typeface="Roboto Regular"/>
                <a:ea typeface="+mn-ea"/>
                <a:cs typeface="Roboto Regular"/>
              </a:defRPr>
            </a:lvl2pPr>
            <a:lvl3pPr marL="1142840" indent="-228568" algn="l" defTabSz="457136" rtl="0" eaLnBrk="1" latinLnBrk="0" hangingPunct="1">
              <a:spcBef>
                <a:spcPct val="20000"/>
              </a:spcBef>
              <a:buFont typeface="Arial"/>
              <a:buChar char="•"/>
              <a:defRPr sz="2400" kern="1200">
                <a:solidFill>
                  <a:schemeClr val="tx1"/>
                </a:solidFill>
                <a:latin typeface="Roboto Regular"/>
                <a:ea typeface="+mn-ea"/>
                <a:cs typeface="Roboto Regular"/>
              </a:defRPr>
            </a:lvl3pPr>
            <a:lvl4pPr marL="1599975" indent="-228568" algn="l" defTabSz="457136" rtl="0" eaLnBrk="1" latinLnBrk="0" hangingPunct="1">
              <a:spcBef>
                <a:spcPct val="20000"/>
              </a:spcBef>
              <a:buFont typeface="Arial"/>
              <a:buChar char="–"/>
              <a:defRPr sz="2000" kern="1200">
                <a:solidFill>
                  <a:schemeClr val="tx1"/>
                </a:solidFill>
                <a:latin typeface="Roboto Regular"/>
                <a:ea typeface="+mn-ea"/>
                <a:cs typeface="Roboto Regular"/>
              </a:defRPr>
            </a:lvl4pPr>
            <a:lvl5pPr marL="2171395" indent="-342852" algn="l" defTabSz="457136" rtl="0" eaLnBrk="1" latinLnBrk="0" hangingPunct="1">
              <a:spcBef>
                <a:spcPct val="20000"/>
              </a:spcBef>
              <a:buFont typeface="Wingdings" charset="2"/>
              <a:buChar char="v"/>
              <a:defRPr sz="2000" kern="1200">
                <a:solidFill>
                  <a:schemeClr val="tx1"/>
                </a:solidFill>
                <a:latin typeface="Roboto Regular"/>
                <a:ea typeface="+mn-ea"/>
                <a:cs typeface="Roboto Regular"/>
              </a:defRPr>
            </a:lvl5pPr>
            <a:lvl6pPr marL="2514247" indent="-228568" algn="l" defTabSz="457136" rtl="0" eaLnBrk="1" latinLnBrk="0" hangingPunct="1">
              <a:spcBef>
                <a:spcPct val="20000"/>
              </a:spcBef>
              <a:buFont typeface="Arial"/>
              <a:buChar char="•"/>
              <a:defRPr sz="2000" kern="1200">
                <a:solidFill>
                  <a:schemeClr val="tx1"/>
                </a:solidFill>
                <a:latin typeface="+mn-lt"/>
                <a:ea typeface="+mn-ea"/>
                <a:cs typeface="+mn-cs"/>
              </a:defRPr>
            </a:lvl6pPr>
            <a:lvl7pPr marL="2971383" indent="-228568" algn="l" defTabSz="457136" rtl="0" eaLnBrk="1" latinLnBrk="0" hangingPunct="1">
              <a:spcBef>
                <a:spcPct val="20000"/>
              </a:spcBef>
              <a:buFont typeface="Arial"/>
              <a:buChar char="•"/>
              <a:defRPr sz="2000" kern="1200">
                <a:solidFill>
                  <a:schemeClr val="tx1"/>
                </a:solidFill>
                <a:latin typeface="+mn-lt"/>
                <a:ea typeface="+mn-ea"/>
                <a:cs typeface="+mn-cs"/>
              </a:defRPr>
            </a:lvl7pPr>
            <a:lvl8pPr marL="3428519" indent="-228568" algn="l" defTabSz="457136" rtl="0" eaLnBrk="1" latinLnBrk="0" hangingPunct="1">
              <a:spcBef>
                <a:spcPct val="20000"/>
              </a:spcBef>
              <a:buFont typeface="Arial"/>
              <a:buChar char="•"/>
              <a:defRPr sz="2000" kern="1200">
                <a:solidFill>
                  <a:schemeClr val="tx1"/>
                </a:solidFill>
                <a:latin typeface="+mn-lt"/>
                <a:ea typeface="+mn-ea"/>
                <a:cs typeface="+mn-cs"/>
              </a:defRPr>
            </a:lvl8pPr>
            <a:lvl9pPr marL="3885655" indent="-228568" algn="l" defTabSz="457136"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rgbClr val="C00000"/>
              </a:buClr>
              <a:buSzPct val="130000"/>
              <a:buFont typeface="Arial"/>
              <a:buNone/>
            </a:pPr>
            <a:r>
              <a:rPr lang="en-GB" sz="2800" i="1" dirty="0"/>
              <a:t>“North Star” guiding our policies and behaviour</a:t>
            </a:r>
            <a:endParaRPr lang="en-GB" sz="2000" i="1" dirty="0">
              <a:solidFill>
                <a:srgbClr val="FF0000"/>
              </a:solidFill>
            </a:endParaRPr>
          </a:p>
          <a:p>
            <a:pPr marL="0" indent="0" algn="ctr">
              <a:buClr>
                <a:srgbClr val="C00000"/>
              </a:buClr>
              <a:buSzPct val="130000"/>
              <a:buFont typeface="Arial"/>
              <a:buNone/>
            </a:pPr>
            <a:r>
              <a:rPr lang="en-GB" sz="4400" i="1" dirty="0">
                <a:solidFill>
                  <a:srgbClr val="00B400"/>
                </a:solidFill>
                <a:latin typeface="+mn-lt"/>
                <a:cs typeface="Sana" pitchFamily="2" charset="-78"/>
              </a:rPr>
              <a:t>GREEN DEAL: </a:t>
            </a:r>
            <a:r>
              <a:rPr lang="en-GB" sz="4400" i="1" dirty="0">
                <a:solidFill>
                  <a:srgbClr val="C00000"/>
                </a:solidFill>
                <a:latin typeface="+mn-lt"/>
                <a:cs typeface="Sana" pitchFamily="2" charset="-78"/>
              </a:rPr>
              <a:t>INTER-GENERATIONAL AGREEMENT </a:t>
            </a:r>
          </a:p>
          <a:p>
            <a:pPr marL="0" indent="0" algn="ctr">
              <a:buClr>
                <a:srgbClr val="C00000"/>
              </a:buClr>
              <a:buSzPct val="130000"/>
              <a:buFont typeface="Arial"/>
              <a:buNone/>
            </a:pPr>
            <a:r>
              <a:rPr lang="en-GB" sz="3600" i="1" dirty="0">
                <a:solidFill>
                  <a:srgbClr val="C00000"/>
                </a:solidFill>
                <a:latin typeface="+mn-lt"/>
                <a:cs typeface="Sana" pitchFamily="2" charset="-78"/>
              </a:rPr>
              <a:t>A Program for the Future Generations  </a:t>
            </a:r>
          </a:p>
          <a:p>
            <a:pPr marL="0" indent="0" algn="ctr">
              <a:buClr>
                <a:srgbClr val="C00000"/>
              </a:buClr>
              <a:buSzPct val="130000"/>
              <a:buFont typeface="Arial"/>
              <a:buNone/>
            </a:pPr>
            <a:r>
              <a:rPr lang="en-GB" sz="3600" i="1" dirty="0">
                <a:solidFill>
                  <a:srgbClr val="C00000"/>
                </a:solidFill>
                <a:latin typeface="+mn-lt"/>
                <a:cs typeface="Sana" pitchFamily="2" charset="-78"/>
              </a:rPr>
              <a:t>“Sustainability First”</a:t>
            </a:r>
          </a:p>
        </p:txBody>
      </p:sp>
      <p:pic>
        <p:nvPicPr>
          <p:cNvPr id="2" name="Picture 1">
            <a:extLst>
              <a:ext uri="{FF2B5EF4-FFF2-40B4-BE49-F238E27FC236}">
                <a16:creationId xmlns:a16="http://schemas.microsoft.com/office/drawing/2014/main" id="{89634EC0-A397-5E4E-A47F-6CC9BE42565B}"/>
              </a:ext>
            </a:extLst>
          </p:cNvPr>
          <p:cNvPicPr>
            <a:picLocks noChangeAspect="1"/>
          </p:cNvPicPr>
          <p:nvPr/>
        </p:nvPicPr>
        <p:blipFill>
          <a:blip r:embed="rId3"/>
          <a:stretch>
            <a:fillRect/>
          </a:stretch>
        </p:blipFill>
        <p:spPr>
          <a:xfrm>
            <a:off x="3420019" y="790772"/>
            <a:ext cx="5325396" cy="2515678"/>
          </a:xfrm>
          <a:prstGeom prst="rect">
            <a:avLst/>
          </a:prstGeom>
        </p:spPr>
      </p:pic>
    </p:spTree>
    <p:extLst>
      <p:ext uri="{BB962C8B-B14F-4D97-AF65-F5344CB8AC3E}">
        <p14:creationId xmlns:p14="http://schemas.microsoft.com/office/powerpoint/2010/main" val="97655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1000"/>
                                        <p:tgtEl>
                                          <p:spTgt spid="4">
                                            <p:txEl>
                                              <p:pRg st="2" end="2"/>
                                            </p:txEl>
                                          </p:spTgt>
                                        </p:tgtEl>
                                      </p:cBhvr>
                                    </p:animEffect>
                                    <p:anim calcmode="lin" valueType="num">
                                      <p:cBhvr>
                                        <p:cTn id="21"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1000"/>
                                        <p:tgtEl>
                                          <p:spTgt spid="4">
                                            <p:txEl>
                                              <p:pRg st="3" end="3"/>
                                            </p:txEl>
                                          </p:spTgt>
                                        </p:tgtEl>
                                      </p:cBhvr>
                                    </p:animEffect>
                                    <p:anim calcmode="lin" valueType="num">
                                      <p:cBhvr>
                                        <p:cTn id="26"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70326" y="2792427"/>
            <a:ext cx="10288954" cy="3693319"/>
          </a:xfrm>
          <a:prstGeom prst="rect">
            <a:avLst/>
          </a:prstGeom>
          <a:noFill/>
        </p:spPr>
        <p:txBody>
          <a:bodyPr wrap="square" rtlCol="0">
            <a:spAutoFit/>
          </a:bodyPr>
          <a:lstStyle/>
          <a:p>
            <a:pPr algn="ctr">
              <a:buClr>
                <a:srgbClr val="FF0000"/>
              </a:buClr>
            </a:pPr>
            <a:r>
              <a:rPr lang="en-US" sz="3000" i="1" dirty="0"/>
              <a:t>They are the oldest concepts on the earth. All </a:t>
            </a:r>
            <a:r>
              <a:rPr lang="en-US" sz="3000" i="1" dirty="0">
                <a:solidFill>
                  <a:srgbClr val="C00000"/>
                </a:solidFill>
              </a:rPr>
              <a:t>nature is bio-based and organized on the principles of the circular economy</a:t>
            </a:r>
            <a:r>
              <a:rPr lang="en-US" sz="3000" i="1" dirty="0"/>
              <a:t>. Nothing is lost and everything has its purpose. That is why it would make common sense to </a:t>
            </a:r>
            <a:r>
              <a:rPr lang="en-US" sz="3000" i="1" dirty="0">
                <a:solidFill>
                  <a:srgbClr val="C00000"/>
                </a:solidFill>
              </a:rPr>
              <a:t>embrace both </a:t>
            </a:r>
            <a:r>
              <a:rPr lang="en-US" sz="3000" i="1" dirty="0"/>
              <a:t>and finally start to </a:t>
            </a:r>
            <a:r>
              <a:rPr lang="en-US" sz="3000" i="1" dirty="0">
                <a:solidFill>
                  <a:srgbClr val="C00000"/>
                </a:solidFill>
              </a:rPr>
              <a:t>behave accordingly</a:t>
            </a:r>
            <a:r>
              <a:rPr lang="en-US" sz="3000" i="1" dirty="0"/>
              <a:t>. </a:t>
            </a:r>
          </a:p>
          <a:p>
            <a:pPr algn="ctr">
              <a:buClr>
                <a:srgbClr val="FF0000"/>
              </a:buClr>
            </a:pPr>
            <a:endParaRPr lang="en-US" sz="2800" i="1" dirty="0"/>
          </a:p>
          <a:p>
            <a:pPr algn="ctr">
              <a:buClr>
                <a:srgbClr val="FF0000"/>
              </a:buClr>
            </a:pPr>
            <a:r>
              <a:rPr lang="en-US" sz="3200" i="1" dirty="0"/>
              <a:t>In essence there is only question we have to answer: </a:t>
            </a:r>
          </a:p>
          <a:p>
            <a:pPr algn="ctr">
              <a:buClr>
                <a:srgbClr val="FF0000"/>
              </a:buClr>
            </a:pPr>
            <a:r>
              <a:rPr lang="en-US" sz="2400" i="1" dirty="0">
                <a:solidFill>
                  <a:srgbClr val="C00000"/>
                </a:solidFill>
              </a:rPr>
              <a:t>Do we agree that we humans are part of the nature too?</a:t>
            </a:r>
          </a:p>
        </p:txBody>
      </p:sp>
      <p:pic>
        <p:nvPicPr>
          <p:cNvPr id="2" name="Picture 1">
            <a:extLst>
              <a:ext uri="{FF2B5EF4-FFF2-40B4-BE49-F238E27FC236}">
                <a16:creationId xmlns:a16="http://schemas.microsoft.com/office/drawing/2014/main" id="{78E5D993-D841-DC48-B836-E3C5CC78908E}"/>
              </a:ext>
            </a:extLst>
          </p:cNvPr>
          <p:cNvPicPr>
            <a:picLocks noChangeAspect="1"/>
          </p:cNvPicPr>
          <p:nvPr/>
        </p:nvPicPr>
        <p:blipFill>
          <a:blip r:embed="rId3"/>
          <a:stretch>
            <a:fillRect/>
          </a:stretch>
        </p:blipFill>
        <p:spPr>
          <a:xfrm>
            <a:off x="4829910" y="832952"/>
            <a:ext cx="2695312" cy="2026708"/>
          </a:xfrm>
          <a:prstGeom prst="rect">
            <a:avLst/>
          </a:prstGeom>
        </p:spPr>
      </p:pic>
      <p:sp>
        <p:nvSpPr>
          <p:cNvPr id="4" name="TextBox 3">
            <a:extLst>
              <a:ext uri="{FF2B5EF4-FFF2-40B4-BE49-F238E27FC236}">
                <a16:creationId xmlns:a16="http://schemas.microsoft.com/office/drawing/2014/main" id="{F11E4496-104A-2D48-94A6-12E45CDA6C8D}"/>
              </a:ext>
            </a:extLst>
          </p:cNvPr>
          <p:cNvSpPr txBox="1"/>
          <p:nvPr/>
        </p:nvSpPr>
        <p:spPr>
          <a:xfrm>
            <a:off x="509661" y="240477"/>
            <a:ext cx="11192084" cy="646331"/>
          </a:xfrm>
          <a:prstGeom prst="rect">
            <a:avLst/>
          </a:prstGeom>
          <a:noFill/>
        </p:spPr>
        <p:txBody>
          <a:bodyPr wrap="square" rtlCol="0">
            <a:spAutoFit/>
          </a:bodyPr>
          <a:lstStyle>
            <a:defPPr>
              <a:defRPr lang="en-US"/>
            </a:defPPr>
            <a:lvl1pPr>
              <a:defRPr sz="2800">
                <a:solidFill>
                  <a:srgbClr val="5D924C"/>
                </a:solidFill>
              </a:defRPr>
            </a:lvl1pPr>
          </a:lstStyle>
          <a:p>
            <a:pPr algn="ctr"/>
            <a:r>
              <a:rPr lang="en-GB" sz="3600" i="1" dirty="0">
                <a:solidFill>
                  <a:srgbClr val="C00000"/>
                </a:solidFill>
              </a:rPr>
              <a:t>Circular Economy and Bio-economy are not a new concept </a:t>
            </a:r>
          </a:p>
        </p:txBody>
      </p:sp>
    </p:spTree>
    <p:extLst>
      <p:ext uri="{BB962C8B-B14F-4D97-AF65-F5344CB8AC3E}">
        <p14:creationId xmlns:p14="http://schemas.microsoft.com/office/powerpoint/2010/main" val="1035498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1000"/>
                                        <p:tgtEl>
                                          <p:spTgt spid="5">
                                            <p:txEl>
                                              <p:pRg st="3" end="3"/>
                                            </p:txEl>
                                          </p:spTgt>
                                        </p:tgtEl>
                                      </p:cBhvr>
                                    </p:animEffect>
                                    <p:anim calcmode="lin" valueType="num">
                                      <p:cBhvr>
                                        <p:cTn id="21"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2"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6" presetClass="emph" presetSubtype="0" fill="hold" nodeType="afterEffect">
                                  <p:stCondLst>
                                    <p:cond delay="0"/>
                                  </p:stCondLst>
                                  <p:childTnLst>
                                    <p:animScale>
                                      <p:cBhvr>
                                        <p:cTn id="25" dur="2000" fill="hold"/>
                                        <p:tgtEl>
                                          <p:spTgt spid="5">
                                            <p:txEl>
                                              <p:pRg st="3" end="3"/>
                                            </p:txEl>
                                          </p:spTgt>
                                        </p:tgtEl>
                                      </p:cBhvr>
                                      <p:by x="150000" y="150000"/>
                                    </p:animScale>
                                  </p:childTnLst>
                                </p:cTn>
                              </p:par>
                            </p:childTnLst>
                          </p:cTn>
                        </p:par>
                        <p:par>
                          <p:cTn id="26" fill="hold">
                            <p:stCondLst>
                              <p:cond delay="4000"/>
                            </p:stCondLst>
                            <p:childTnLst>
                              <p:par>
                                <p:cTn id="27" presetID="26" presetClass="emph" presetSubtype="0" fill="hold" nodeType="afterEffect">
                                  <p:stCondLst>
                                    <p:cond delay="0"/>
                                  </p:stCondLst>
                                  <p:childTnLst>
                                    <p:animEffect transition="out" filter="fade">
                                      <p:cBhvr>
                                        <p:cTn id="28" dur="1000" tmFilter="0, 0; .2, .5; .8, .5; 1, 0"/>
                                        <p:tgtEl>
                                          <p:spTgt spid="5">
                                            <p:txEl>
                                              <p:pRg st="3" end="3"/>
                                            </p:txEl>
                                          </p:spTgt>
                                        </p:tgtEl>
                                      </p:cBhvr>
                                    </p:animEffect>
                                    <p:animScale>
                                      <p:cBhvr>
                                        <p:cTn id="29" dur="500" autoRev="1" fill="hold"/>
                                        <p:tgtEl>
                                          <p:spTgt spid="5">
                                            <p:txEl>
                                              <p:pRg st="3" end="3"/>
                                            </p:txEl>
                                          </p:spTgt>
                                        </p:tgtEl>
                                      </p:cBhvr>
                                      <p:by x="105000" y="105000"/>
                                    </p:animScale>
                                  </p:childTnLst>
                                </p:cTn>
                              </p:par>
                            </p:childTnLst>
                          </p:cTn>
                        </p:par>
                        <p:par>
                          <p:cTn id="30" fill="hold">
                            <p:stCondLst>
                              <p:cond delay="5000"/>
                            </p:stCondLst>
                            <p:childTnLst>
                              <p:par>
                                <p:cTn id="31" presetID="26" presetClass="emph" presetSubtype="0" fill="hold" nodeType="afterEffect">
                                  <p:stCondLst>
                                    <p:cond delay="0"/>
                                  </p:stCondLst>
                                  <p:childTnLst>
                                    <p:animEffect transition="out" filter="fade">
                                      <p:cBhvr>
                                        <p:cTn id="32" dur="1000" tmFilter="0, 0; .2, .5; .8, .5; 1, 0"/>
                                        <p:tgtEl>
                                          <p:spTgt spid="5">
                                            <p:txEl>
                                              <p:pRg st="3" end="3"/>
                                            </p:txEl>
                                          </p:spTgt>
                                        </p:tgtEl>
                                      </p:cBhvr>
                                    </p:animEffect>
                                    <p:animScale>
                                      <p:cBhvr>
                                        <p:cTn id="33" dur="500" autoRev="1" fill="hold"/>
                                        <p:tgtEl>
                                          <p:spTgt spid="5">
                                            <p:txEl>
                                              <p:pRg st="3" end="3"/>
                                            </p:txEl>
                                          </p:spTgt>
                                        </p:tgtEl>
                                      </p:cBhvr>
                                      <p:by x="105000" y="105000"/>
                                    </p:animScale>
                                  </p:childTnLst>
                                </p:cTn>
                              </p:par>
                            </p:childTnLst>
                          </p:cTn>
                        </p:par>
                        <p:par>
                          <p:cTn id="34" fill="hold">
                            <p:stCondLst>
                              <p:cond delay="6000"/>
                            </p:stCondLst>
                            <p:childTnLst>
                              <p:par>
                                <p:cTn id="35" presetID="26" presetClass="emph" presetSubtype="0" fill="hold" nodeType="afterEffect">
                                  <p:stCondLst>
                                    <p:cond delay="0"/>
                                  </p:stCondLst>
                                  <p:childTnLst>
                                    <p:animEffect transition="out" filter="fade">
                                      <p:cBhvr>
                                        <p:cTn id="36" dur="1000" tmFilter="0, 0; .2, .5; .8, .5; 1, 0"/>
                                        <p:tgtEl>
                                          <p:spTgt spid="5">
                                            <p:txEl>
                                              <p:pRg st="3" end="3"/>
                                            </p:txEl>
                                          </p:spTgt>
                                        </p:tgtEl>
                                      </p:cBhvr>
                                    </p:animEffect>
                                    <p:animScale>
                                      <p:cBhvr>
                                        <p:cTn id="37" dur="500" autoRev="1" fill="hold"/>
                                        <p:tgtEl>
                                          <p:spTgt spid="5">
                                            <p:txEl>
                                              <p:pRg st="3" end="3"/>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962400" y="2389506"/>
            <a:ext cx="7924800" cy="3274695"/>
          </a:xfrm>
        </p:spPr>
        <p:txBody>
          <a:bodyPr>
            <a:noAutofit/>
          </a:bodyPr>
          <a:lstStyle/>
          <a:p>
            <a:pPr marL="60958" indent="0">
              <a:buNone/>
            </a:pPr>
            <a:r>
              <a:rPr lang="en-GB" i="1">
                <a:cs typeface="Arial"/>
              </a:rPr>
              <a:t>When asked why he is speaking about himself always in a third person he replied something like that: </a:t>
            </a:r>
          </a:p>
          <a:p>
            <a:pPr marL="60958" indent="0">
              <a:buNone/>
            </a:pPr>
            <a:r>
              <a:rPr lang="en-US" i="1">
                <a:solidFill>
                  <a:srgbClr val="FF0000"/>
                </a:solidFill>
              </a:rPr>
              <a:t>If one is such a genius like myself, it is very important to establish a healthy distance to himself.</a:t>
            </a:r>
          </a:p>
        </p:txBody>
      </p:sp>
      <p:sp>
        <p:nvSpPr>
          <p:cNvPr id="5" name="TextBox 4"/>
          <p:cNvSpPr txBox="1"/>
          <p:nvPr/>
        </p:nvSpPr>
        <p:spPr>
          <a:xfrm>
            <a:off x="304800" y="1576706"/>
            <a:ext cx="3251200" cy="461665"/>
          </a:xfrm>
          <a:prstGeom prst="rect">
            <a:avLst/>
          </a:prstGeom>
          <a:noFill/>
        </p:spPr>
        <p:txBody>
          <a:bodyPr wrap="square" rtlCol="0">
            <a:spAutoFit/>
          </a:bodyPr>
          <a:lstStyle/>
          <a:p>
            <a:pPr algn="ctr"/>
            <a:r>
              <a:rPr lang="en-GB" sz="2400" i="1">
                <a:solidFill>
                  <a:srgbClr val="FF0000"/>
                </a:solidFill>
                <a:latin typeface="+mj-lt"/>
                <a:cs typeface="Arial"/>
              </a:rPr>
              <a:t>HERCULE POIROT</a:t>
            </a:r>
          </a:p>
        </p:txBody>
      </p:sp>
      <p:pic>
        <p:nvPicPr>
          <p:cNvPr id="6" name="Picture 5">
            <a:extLst>
              <a:ext uri="{FF2B5EF4-FFF2-40B4-BE49-F238E27FC236}">
                <a16:creationId xmlns:a16="http://schemas.microsoft.com/office/drawing/2014/main" id="{0C5B4B00-9FE1-E34F-B720-9B6E9903BB48}"/>
              </a:ext>
            </a:extLst>
          </p:cNvPr>
          <p:cNvPicPr>
            <a:picLocks noChangeAspect="1"/>
          </p:cNvPicPr>
          <p:nvPr/>
        </p:nvPicPr>
        <p:blipFill>
          <a:blip r:embed="rId2"/>
          <a:stretch>
            <a:fillRect/>
          </a:stretch>
        </p:blipFill>
        <p:spPr>
          <a:xfrm>
            <a:off x="321700" y="2209800"/>
            <a:ext cx="3333192" cy="3454400"/>
          </a:xfrm>
          <a:prstGeom prst="rect">
            <a:avLst/>
          </a:prstGeom>
        </p:spPr>
      </p:pic>
      <p:sp>
        <p:nvSpPr>
          <p:cNvPr id="7" name="TextBox 6">
            <a:extLst>
              <a:ext uri="{FF2B5EF4-FFF2-40B4-BE49-F238E27FC236}">
                <a16:creationId xmlns:a16="http://schemas.microsoft.com/office/drawing/2014/main" id="{F1FBDCB6-B0E6-F042-8250-392D6D03D8DC}"/>
              </a:ext>
            </a:extLst>
          </p:cNvPr>
          <p:cNvSpPr txBox="1"/>
          <p:nvPr/>
        </p:nvSpPr>
        <p:spPr>
          <a:xfrm>
            <a:off x="609600" y="279401"/>
            <a:ext cx="10972800" cy="1046440"/>
          </a:xfrm>
          <a:prstGeom prst="rect">
            <a:avLst/>
          </a:prstGeom>
          <a:noFill/>
        </p:spPr>
        <p:txBody>
          <a:bodyPr wrap="square" rtlCol="0">
            <a:spAutoFit/>
          </a:bodyPr>
          <a:lstStyle/>
          <a:p>
            <a:pPr algn="ctr"/>
            <a:r>
              <a:rPr lang="en-GB" sz="3100" i="1">
                <a:solidFill>
                  <a:srgbClr val="C00000"/>
                </a:solidFill>
                <a:cs typeface="Arial"/>
              </a:rPr>
              <a:t>To answer this question we probably do not need the help of the most famous Belgium detective, but his advise is always useful </a:t>
            </a:r>
          </a:p>
        </p:txBody>
      </p:sp>
    </p:spTree>
    <p:extLst>
      <p:ext uri="{BB962C8B-B14F-4D97-AF65-F5344CB8AC3E}">
        <p14:creationId xmlns:p14="http://schemas.microsoft.com/office/powerpoint/2010/main" val="360117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1000"/>
                                        <p:tgtEl>
                                          <p:spTgt spid="2">
                                            <p:txEl>
                                              <p:pRg st="0" end="0"/>
                                            </p:txEl>
                                          </p:spTgt>
                                        </p:tgtEl>
                                      </p:cBhvr>
                                    </p:animEffect>
                                    <p:anim calcmode="lin" valueType="num">
                                      <p:cBhvr>
                                        <p:cTn id="14"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1000"/>
                                        <p:tgtEl>
                                          <p:spTgt spid="2">
                                            <p:txEl>
                                              <p:pRg st="1" end="1"/>
                                            </p:txEl>
                                          </p:spTgt>
                                        </p:tgtEl>
                                      </p:cBhvr>
                                    </p:animEffect>
                                    <p:anim calcmode="lin" valueType="num">
                                      <p:cBhvr>
                                        <p:cTn id="21"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764880-19DA-A641-9593-89F51AEF69B8}"/>
              </a:ext>
            </a:extLst>
          </p:cNvPr>
          <p:cNvSpPr/>
          <p:nvPr/>
        </p:nvSpPr>
        <p:spPr>
          <a:xfrm>
            <a:off x="101600" y="3117930"/>
            <a:ext cx="11988800" cy="2636363"/>
          </a:xfrm>
          <a:prstGeom prst="rect">
            <a:avLst/>
          </a:prstGeom>
        </p:spPr>
        <p:txBody>
          <a:bodyPr wrap="square">
            <a:spAutoFit/>
          </a:bodyPr>
          <a:lstStyle/>
          <a:p>
            <a:pPr algn="ctr"/>
            <a:r>
              <a:rPr lang="en-US" sz="4133" i="1">
                <a:solidFill>
                  <a:srgbClr val="FF0000"/>
                </a:solidFill>
              </a:rPr>
              <a:t>Advise of Prof. Guy McPherson: </a:t>
            </a:r>
          </a:p>
          <a:p>
            <a:pPr algn="ctr"/>
            <a:r>
              <a:rPr lang="en-US" sz="4133" i="1">
                <a:solidFill>
                  <a:srgbClr val="000000"/>
                </a:solidFill>
              </a:rPr>
              <a:t>”If you think the economy is more important than the environment </a:t>
            </a:r>
            <a:r>
              <a:rPr lang="en-US" sz="4133" i="1">
                <a:solidFill>
                  <a:schemeClr val="accent1">
                    <a:lumMod val="75000"/>
                  </a:schemeClr>
                </a:solidFill>
              </a:rPr>
              <a:t>(and health), </a:t>
            </a:r>
            <a:r>
              <a:rPr lang="en-US" sz="4133" i="1">
                <a:solidFill>
                  <a:srgbClr val="000000"/>
                </a:solidFill>
              </a:rPr>
              <a:t>try holding your breath while counting your money".</a:t>
            </a:r>
            <a:endParaRPr lang="en-US" sz="4133" i="1"/>
          </a:p>
        </p:txBody>
      </p:sp>
      <p:pic>
        <p:nvPicPr>
          <p:cNvPr id="3" name="Picture 2">
            <a:extLst>
              <a:ext uri="{FF2B5EF4-FFF2-40B4-BE49-F238E27FC236}">
                <a16:creationId xmlns:a16="http://schemas.microsoft.com/office/drawing/2014/main" id="{9BD1B30B-53BC-D342-9544-5012141EB1B2}"/>
              </a:ext>
            </a:extLst>
          </p:cNvPr>
          <p:cNvPicPr>
            <a:picLocks noChangeAspect="1"/>
          </p:cNvPicPr>
          <p:nvPr/>
        </p:nvPicPr>
        <p:blipFill>
          <a:blip r:embed="rId2"/>
          <a:stretch>
            <a:fillRect/>
          </a:stretch>
        </p:blipFill>
        <p:spPr>
          <a:xfrm>
            <a:off x="4165600" y="561664"/>
            <a:ext cx="3657600" cy="2460937"/>
          </a:xfrm>
          <a:prstGeom prst="rect">
            <a:avLst/>
          </a:prstGeom>
        </p:spPr>
      </p:pic>
    </p:spTree>
    <p:extLst>
      <p:ext uri="{BB962C8B-B14F-4D97-AF65-F5344CB8AC3E}">
        <p14:creationId xmlns:p14="http://schemas.microsoft.com/office/powerpoint/2010/main" val="137764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651" y="611113"/>
            <a:ext cx="10623549" cy="3230240"/>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a:effectLst>
            <a:softEdge rad="112500"/>
          </a:effectLst>
        </p:spPr>
      </p:pic>
      <p:sp>
        <p:nvSpPr>
          <p:cNvPr id="5" name="Title 4"/>
          <p:cNvSpPr>
            <a:spLocks noGrp="1"/>
          </p:cNvSpPr>
          <p:nvPr>
            <p:ph type="ctrTitle"/>
          </p:nvPr>
        </p:nvSpPr>
        <p:spPr>
          <a:xfrm>
            <a:off x="1016001" y="3769434"/>
            <a:ext cx="9567135" cy="1285167"/>
          </a:xfrm>
        </p:spPr>
        <p:txBody>
          <a:bodyPr>
            <a:normAutofit fontScale="90000"/>
          </a:bodyPr>
          <a:lstStyle/>
          <a:p>
            <a:pPr marL="243834" algn="ctr"/>
            <a:r>
              <a:rPr lang="en-US" sz="8000" i="1">
                <a:solidFill>
                  <a:srgbClr val="000000"/>
                </a:solidFill>
                <a:cs typeface="Arial"/>
              </a:rPr>
              <a:t>THANK YOU</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020" y="217085"/>
            <a:ext cx="2228874" cy="1046418"/>
          </a:xfrm>
          <a:prstGeom prst="rect">
            <a:avLst/>
          </a:prstGeom>
        </p:spPr>
      </p:pic>
      <p:sp>
        <p:nvSpPr>
          <p:cNvPr id="11" name="Subtitle 2"/>
          <p:cNvSpPr txBox="1">
            <a:spLocks/>
          </p:cNvSpPr>
          <p:nvPr/>
        </p:nvSpPr>
        <p:spPr>
          <a:xfrm>
            <a:off x="508001" y="4953001"/>
            <a:ext cx="11006647" cy="1525279"/>
          </a:xfrm>
          <a:prstGeom prst="rect">
            <a:avLst/>
          </a:prstGeom>
        </p:spPr>
        <p:txBody>
          <a:bodyPr vert="horz" lIns="0" tIns="192000" rIns="0" bIns="60951" rtlCol="0">
            <a:noAutofit/>
          </a:bodyPr>
          <a:lstStyle>
            <a:lvl1pPr marL="0" indent="0" algn="l" defTabSz="457200" rtl="0" eaLnBrk="1" latinLnBrk="0" hangingPunct="1">
              <a:spcBef>
                <a:spcPct val="20000"/>
              </a:spcBef>
              <a:buFont typeface="Arial"/>
              <a:buNone/>
              <a:defRPr sz="3200" kern="1200">
                <a:solidFill>
                  <a:schemeClr val="tx1">
                    <a:tint val="75000"/>
                  </a:schemeClr>
                </a:solidFill>
                <a:latin typeface="Roboto Regular"/>
                <a:ea typeface="+mn-ea"/>
                <a:cs typeface="Roboto Regular"/>
              </a:defRPr>
            </a:lvl1pPr>
            <a:lvl2pPr marL="457200" indent="0" algn="ctr" defTabSz="457200" rtl="0" eaLnBrk="1" latinLnBrk="0" hangingPunct="1">
              <a:spcBef>
                <a:spcPct val="20000"/>
              </a:spcBef>
              <a:buFont typeface="Arial"/>
              <a:buNone/>
              <a:defRPr sz="2800" kern="1200">
                <a:solidFill>
                  <a:schemeClr val="tx1">
                    <a:tint val="75000"/>
                  </a:schemeClr>
                </a:solidFill>
                <a:latin typeface="Roboto Regular"/>
                <a:ea typeface="+mn-ea"/>
                <a:cs typeface="Roboto Regular"/>
              </a:defRPr>
            </a:lvl2pPr>
            <a:lvl3pPr marL="914400" indent="0" algn="ctr" defTabSz="457200" rtl="0" eaLnBrk="1" latinLnBrk="0" hangingPunct="1">
              <a:spcBef>
                <a:spcPct val="20000"/>
              </a:spcBef>
              <a:buFont typeface="Arial"/>
              <a:buNone/>
              <a:defRPr sz="2400" kern="1200">
                <a:solidFill>
                  <a:schemeClr val="tx1">
                    <a:tint val="75000"/>
                  </a:schemeClr>
                </a:solidFill>
                <a:latin typeface="Roboto Regular"/>
                <a:ea typeface="+mn-ea"/>
                <a:cs typeface="Roboto Regular"/>
              </a:defRPr>
            </a:lvl3pPr>
            <a:lvl4pPr marL="1371600" indent="0" algn="ctr" defTabSz="457200" rtl="0" eaLnBrk="1" latinLnBrk="0" hangingPunct="1">
              <a:spcBef>
                <a:spcPct val="20000"/>
              </a:spcBef>
              <a:buFont typeface="Arial"/>
              <a:buNone/>
              <a:defRPr sz="2000" kern="1200">
                <a:solidFill>
                  <a:schemeClr val="tx1">
                    <a:tint val="75000"/>
                  </a:schemeClr>
                </a:solidFill>
                <a:latin typeface="Roboto Regular"/>
                <a:ea typeface="+mn-ea"/>
                <a:cs typeface="Roboto Regular"/>
              </a:defRPr>
            </a:lvl4pPr>
            <a:lvl5pPr marL="1828800" indent="0" algn="ctr" defTabSz="457200" rtl="0" eaLnBrk="1" latinLnBrk="0" hangingPunct="1">
              <a:spcBef>
                <a:spcPct val="20000"/>
              </a:spcBef>
              <a:buFont typeface="Arial"/>
              <a:buNone/>
              <a:defRPr sz="2000" kern="1200">
                <a:solidFill>
                  <a:schemeClr val="tx1">
                    <a:tint val="75000"/>
                  </a:schemeClr>
                </a:solidFill>
                <a:latin typeface="Roboto Regular"/>
                <a:ea typeface="+mn-ea"/>
                <a:cs typeface="Roboto Regular"/>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GB" altLang="en-US" sz="2400" i="1">
                <a:solidFill>
                  <a:schemeClr val="tx1"/>
                </a:solidFill>
                <a:latin typeface="+mn-lt"/>
              </a:rPr>
              <a:t>For more information</a:t>
            </a:r>
          </a:p>
          <a:p>
            <a:pPr algn="ctr"/>
            <a:r>
              <a:rPr lang="en-GB" altLang="en-US" sz="2400" i="1">
                <a:solidFill>
                  <a:schemeClr val="tx1"/>
                </a:solidFill>
                <a:latin typeface="+mn-lt"/>
              </a:rPr>
              <a:t>Contact IRP Secretariat at </a:t>
            </a:r>
            <a:r>
              <a:rPr lang="en-GB" altLang="en-US" sz="2400" i="1">
                <a:solidFill>
                  <a:srgbClr val="FF0000"/>
                </a:solidFill>
                <a:latin typeface="+mn-lt"/>
              </a:rPr>
              <a:t>resourcepanel@un.org </a:t>
            </a:r>
          </a:p>
          <a:p>
            <a:pPr algn="ctr"/>
            <a:r>
              <a:rPr lang="en-GB" altLang="en-US" sz="2400" i="1">
                <a:solidFill>
                  <a:schemeClr val="tx1"/>
                </a:solidFill>
                <a:latin typeface="+mn-lt"/>
              </a:rPr>
              <a:t>Visit our website at </a:t>
            </a:r>
            <a:r>
              <a:rPr lang="en-GB" altLang="en-US" sz="2400" i="1">
                <a:solidFill>
                  <a:srgbClr val="FF0000"/>
                </a:solidFill>
                <a:latin typeface="+mn-lt"/>
              </a:rPr>
              <a:t>http://resourcepanel.org/</a:t>
            </a:r>
          </a:p>
          <a:p>
            <a:endParaRPr lang="en-GB" altLang="en-US" sz="1400">
              <a:solidFill>
                <a:srgbClr val="FF0000"/>
              </a:solidFill>
            </a:endParaRPr>
          </a:p>
        </p:txBody>
      </p:sp>
      <p:pic>
        <p:nvPicPr>
          <p:cNvPr id="9" name="Picture 8">
            <a:extLst>
              <a:ext uri="{FF2B5EF4-FFF2-40B4-BE49-F238E27FC236}">
                <a16:creationId xmlns:a16="http://schemas.microsoft.com/office/drawing/2014/main" id="{4BD7FBA3-B0A8-1442-B673-9CB3174FEC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24657" y="22610"/>
            <a:ext cx="1883323" cy="1222278"/>
          </a:xfrm>
          <a:prstGeom prst="rect">
            <a:avLst/>
          </a:prstGeom>
        </p:spPr>
      </p:pic>
      <p:pic>
        <p:nvPicPr>
          <p:cNvPr id="10" name="Picture 9">
            <a:extLst>
              <a:ext uri="{FF2B5EF4-FFF2-40B4-BE49-F238E27FC236}">
                <a16:creationId xmlns:a16="http://schemas.microsoft.com/office/drawing/2014/main" id="{6F8BAE99-A9E5-3146-AF37-79F44A0CAB84}"/>
              </a:ext>
            </a:extLst>
          </p:cNvPr>
          <p:cNvPicPr>
            <a:picLocks noChangeAspect="1"/>
          </p:cNvPicPr>
          <p:nvPr/>
        </p:nvPicPr>
        <p:blipFill>
          <a:blip r:embed="rId6"/>
          <a:stretch>
            <a:fillRect/>
          </a:stretch>
        </p:blipFill>
        <p:spPr>
          <a:xfrm>
            <a:off x="4421467" y="307025"/>
            <a:ext cx="3083995" cy="815309"/>
          </a:xfrm>
          <a:prstGeom prst="rect">
            <a:avLst/>
          </a:prstGeom>
        </p:spPr>
      </p:pic>
    </p:spTree>
    <p:extLst>
      <p:ext uri="{BB962C8B-B14F-4D97-AF65-F5344CB8AC3E}">
        <p14:creationId xmlns:p14="http://schemas.microsoft.com/office/powerpoint/2010/main" val="3397705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91DB40-3CA3-3B48-85A4-4A1FD452F14B}"/>
              </a:ext>
            </a:extLst>
          </p:cNvPr>
          <p:cNvPicPr>
            <a:picLocks noChangeAspect="1"/>
          </p:cNvPicPr>
          <p:nvPr/>
        </p:nvPicPr>
        <p:blipFill rotWithShape="1">
          <a:blip r:embed="rId3">
            <a:alphaModFix/>
          </a:blip>
          <a:srcRect r="28067"/>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2" name="Content Placeholder 1"/>
          <p:cNvSpPr>
            <a:spLocks noGrp="1"/>
          </p:cNvSpPr>
          <p:nvPr>
            <p:ph sz="quarter" idx="13"/>
          </p:nvPr>
        </p:nvSpPr>
        <p:spPr>
          <a:xfrm>
            <a:off x="5662725" y="1162050"/>
            <a:ext cx="6129225" cy="4765571"/>
          </a:xfrm>
        </p:spPr>
        <p:txBody>
          <a:bodyPr anchor="ctr">
            <a:normAutofit lnSpcReduction="10000"/>
          </a:bodyPr>
          <a:lstStyle/>
          <a:p>
            <a:pPr marL="60958" indent="0">
              <a:buNone/>
            </a:pPr>
            <a:r>
              <a:rPr lang="en-US" i="1">
                <a:solidFill>
                  <a:srgbClr val="000000"/>
                </a:solidFill>
                <a:latin typeface="+mn-lt"/>
              </a:rPr>
              <a:t>For the first time in a human history we face the emergence of a single, tightly coupled human </a:t>
            </a:r>
            <a:r>
              <a:rPr lang="en-US" i="1">
                <a:solidFill>
                  <a:srgbClr val="C00000"/>
                </a:solidFill>
                <a:latin typeface="+mn-lt"/>
              </a:rPr>
              <a:t>social-ecological system of planetary scope</a:t>
            </a:r>
            <a:r>
              <a:rPr lang="en-US" i="1">
                <a:solidFill>
                  <a:srgbClr val="000000"/>
                </a:solidFill>
                <a:latin typeface="+mn-lt"/>
              </a:rPr>
              <a:t>. </a:t>
            </a:r>
          </a:p>
          <a:p>
            <a:pPr marL="60958" indent="0">
              <a:buNone/>
            </a:pPr>
            <a:r>
              <a:rPr lang="en-GB" i="1">
                <a:solidFill>
                  <a:srgbClr val="000000"/>
                </a:solidFill>
                <a:latin typeface="+mn-lt"/>
                <a:cs typeface="Arial"/>
              </a:rPr>
              <a:t>We are more </a:t>
            </a:r>
            <a:r>
              <a:rPr lang="en-GB" i="1">
                <a:solidFill>
                  <a:srgbClr val="C00000"/>
                </a:solidFill>
                <a:latin typeface="+mn-lt"/>
                <a:cs typeface="Arial"/>
              </a:rPr>
              <a:t>interconnected</a:t>
            </a:r>
            <a:r>
              <a:rPr lang="en-GB" i="1">
                <a:solidFill>
                  <a:srgbClr val="000000"/>
                </a:solidFill>
                <a:latin typeface="+mn-lt"/>
                <a:cs typeface="Arial"/>
              </a:rPr>
              <a:t> and </a:t>
            </a:r>
            <a:r>
              <a:rPr lang="en-GB" i="1">
                <a:solidFill>
                  <a:srgbClr val="C00000"/>
                </a:solidFill>
                <a:latin typeface="+mn-lt"/>
                <a:cs typeface="Arial"/>
              </a:rPr>
              <a:t>interdependent</a:t>
            </a:r>
            <a:r>
              <a:rPr lang="en-GB" i="1">
                <a:solidFill>
                  <a:srgbClr val="000000"/>
                </a:solidFill>
                <a:latin typeface="+mn-lt"/>
                <a:cs typeface="Arial"/>
              </a:rPr>
              <a:t> than ever. </a:t>
            </a:r>
          </a:p>
          <a:p>
            <a:pPr marL="60958" indent="0">
              <a:buNone/>
            </a:pPr>
            <a:r>
              <a:rPr lang="en-GB" i="1">
                <a:solidFill>
                  <a:srgbClr val="000000"/>
                </a:solidFill>
                <a:latin typeface="+mn-lt"/>
                <a:cs typeface="Arial"/>
              </a:rPr>
              <a:t>Our individual and collective </a:t>
            </a:r>
            <a:r>
              <a:rPr lang="en-GB" i="1">
                <a:solidFill>
                  <a:srgbClr val="C00000"/>
                </a:solidFill>
                <a:latin typeface="+mn-lt"/>
                <a:cs typeface="Arial"/>
              </a:rPr>
              <a:t>responsibility</a:t>
            </a:r>
            <a:r>
              <a:rPr lang="en-GB" i="1">
                <a:solidFill>
                  <a:srgbClr val="000000"/>
                </a:solidFill>
                <a:latin typeface="+mn-lt"/>
                <a:cs typeface="Arial"/>
              </a:rPr>
              <a:t> has enormously increased.</a:t>
            </a:r>
          </a:p>
        </p:txBody>
      </p:sp>
    </p:spTree>
    <p:extLst>
      <p:ext uri="{BB962C8B-B14F-4D97-AF65-F5344CB8AC3E}">
        <p14:creationId xmlns:p14="http://schemas.microsoft.com/office/powerpoint/2010/main" val="291597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2">
            <a:extLst>
              <a:ext uri="{FF2B5EF4-FFF2-40B4-BE49-F238E27FC236}">
                <a16:creationId xmlns:a16="http://schemas.microsoft.com/office/drawing/2014/main" id="{A1B73D47-FAC5-5340-A904-4C643B2A3E28}"/>
              </a:ext>
            </a:extLst>
          </p:cNvPr>
          <p:cNvPicPr/>
          <p:nvPr/>
        </p:nvPicPr>
        <p:blipFill rotWithShape="1">
          <a:blip r:embed="rId2"/>
          <a:srcRect t="19333"/>
          <a:stretch/>
        </p:blipFill>
        <p:spPr bwMode="auto">
          <a:xfrm>
            <a:off x="2743200" y="990600"/>
            <a:ext cx="6705600" cy="3860800"/>
          </a:xfrm>
          <a:prstGeom prst="rect">
            <a:avLst/>
          </a:prstGeom>
          <a:ln>
            <a:noFill/>
          </a:ln>
          <a:extLst>
            <a:ext uri="{53640926-AAD7-44D8-BBD7-CCE9431645EC}">
              <a14:shadowObscured xmlns:a14="http://schemas.microsoft.com/office/drawing/2010/main"/>
            </a:ext>
          </a:extLst>
        </p:spPr>
      </p:pic>
      <p:sp>
        <p:nvSpPr>
          <p:cNvPr id="5" name="Rectangle 4">
            <a:extLst>
              <a:ext uri="{FF2B5EF4-FFF2-40B4-BE49-F238E27FC236}">
                <a16:creationId xmlns:a16="http://schemas.microsoft.com/office/drawing/2014/main" id="{89870A36-3F90-6149-8989-91012EDD086C}"/>
              </a:ext>
            </a:extLst>
          </p:cNvPr>
          <p:cNvSpPr/>
          <p:nvPr/>
        </p:nvSpPr>
        <p:spPr>
          <a:xfrm>
            <a:off x="406400" y="177801"/>
            <a:ext cx="11277600" cy="748988"/>
          </a:xfrm>
          <a:prstGeom prst="rect">
            <a:avLst/>
          </a:prstGeom>
        </p:spPr>
        <p:txBody>
          <a:bodyPr wrap="square">
            <a:spAutoFit/>
          </a:bodyPr>
          <a:lstStyle/>
          <a:p>
            <a:pPr algn="ctr"/>
            <a:r>
              <a:rPr lang="en-US" sz="4267" b="1" i="1">
                <a:solidFill>
                  <a:srgbClr val="C00000"/>
                </a:solidFill>
                <a:latin typeface="+mj-lt"/>
                <a:ea typeface="Times New Roman" panose="02020603050405020304" pitchFamily="18" charset="0"/>
                <a:cs typeface="Times New Roman" panose="02020603050405020304" pitchFamily="18" charset="0"/>
              </a:rPr>
              <a:t>Empty World and Full World</a:t>
            </a:r>
          </a:p>
        </p:txBody>
      </p:sp>
      <p:sp>
        <p:nvSpPr>
          <p:cNvPr id="7" name="Rectangle 6">
            <a:extLst>
              <a:ext uri="{FF2B5EF4-FFF2-40B4-BE49-F238E27FC236}">
                <a16:creationId xmlns:a16="http://schemas.microsoft.com/office/drawing/2014/main" id="{24037B89-99A7-9843-A818-DCA1B376DFD9}"/>
              </a:ext>
            </a:extLst>
          </p:cNvPr>
          <p:cNvSpPr/>
          <p:nvPr/>
        </p:nvSpPr>
        <p:spPr>
          <a:xfrm>
            <a:off x="3106919" y="4851400"/>
            <a:ext cx="5778057" cy="420564"/>
          </a:xfrm>
          <a:prstGeom prst="rect">
            <a:avLst/>
          </a:prstGeom>
        </p:spPr>
        <p:txBody>
          <a:bodyPr wrap="none">
            <a:spAutoFit/>
          </a:bodyPr>
          <a:lstStyle/>
          <a:p>
            <a:pPr algn="ctr"/>
            <a:r>
              <a:rPr lang="en-US" sz="2133" i="1">
                <a:latin typeface="+mj-lt"/>
                <a:ea typeface="Times New Roman" panose="02020603050405020304" pitchFamily="18" charset="0"/>
                <a:cs typeface="Times New Roman" panose="02020603050405020304" pitchFamily="18" charset="0"/>
              </a:rPr>
              <a:t>Source: Club of Rome: Simplified after Herman Daly</a:t>
            </a:r>
          </a:p>
        </p:txBody>
      </p:sp>
      <p:sp>
        <p:nvSpPr>
          <p:cNvPr id="6" name="Rectangle 5">
            <a:extLst>
              <a:ext uri="{FF2B5EF4-FFF2-40B4-BE49-F238E27FC236}">
                <a16:creationId xmlns:a16="http://schemas.microsoft.com/office/drawing/2014/main" id="{92997568-0468-1743-8067-8D3D01BD48E3}"/>
              </a:ext>
            </a:extLst>
          </p:cNvPr>
          <p:cNvSpPr/>
          <p:nvPr/>
        </p:nvSpPr>
        <p:spPr>
          <a:xfrm>
            <a:off x="406401" y="5359400"/>
            <a:ext cx="5190699" cy="913199"/>
          </a:xfrm>
          <a:prstGeom prst="rect">
            <a:avLst/>
          </a:prstGeom>
        </p:spPr>
        <p:txBody>
          <a:bodyPr wrap="square">
            <a:spAutoFit/>
          </a:bodyPr>
          <a:lstStyle/>
          <a:p>
            <a:pPr algn="ctr"/>
            <a:r>
              <a:rPr lang="en-GB" sz="2667" i="1">
                <a:solidFill>
                  <a:srgbClr val="C00000"/>
                </a:solidFill>
                <a:latin typeface="+mj-lt"/>
                <a:ea typeface="Times New Roman" panose="02020603050405020304" pitchFamily="18" charset="0"/>
                <a:cs typeface="Times New Roman" panose="02020603050405020304" pitchFamily="18" charset="0"/>
              </a:rPr>
              <a:t>Labour and Infrastructure </a:t>
            </a:r>
            <a:r>
              <a:rPr lang="en-GB" sz="2667" i="1">
                <a:latin typeface="+mj-lt"/>
                <a:ea typeface="Times New Roman" panose="02020603050405020304" pitchFamily="18" charset="0"/>
                <a:cs typeface="Times New Roman" panose="02020603050405020304" pitchFamily="18" charset="0"/>
              </a:rPr>
              <a:t>limiting factors of human wellbeing</a:t>
            </a:r>
          </a:p>
        </p:txBody>
      </p:sp>
      <p:sp>
        <p:nvSpPr>
          <p:cNvPr id="8" name="Rectangle 7">
            <a:extLst>
              <a:ext uri="{FF2B5EF4-FFF2-40B4-BE49-F238E27FC236}">
                <a16:creationId xmlns:a16="http://schemas.microsoft.com/office/drawing/2014/main" id="{38079FF3-1B64-614E-9DDA-D9DCF15F22F5}"/>
              </a:ext>
            </a:extLst>
          </p:cNvPr>
          <p:cNvSpPr/>
          <p:nvPr/>
        </p:nvSpPr>
        <p:spPr>
          <a:xfrm>
            <a:off x="6400800" y="5359400"/>
            <a:ext cx="5588000" cy="1323632"/>
          </a:xfrm>
          <a:prstGeom prst="rect">
            <a:avLst/>
          </a:prstGeom>
        </p:spPr>
        <p:txBody>
          <a:bodyPr wrap="square">
            <a:spAutoFit/>
          </a:bodyPr>
          <a:lstStyle/>
          <a:p>
            <a:pPr algn="ctr"/>
            <a:r>
              <a:rPr lang="en-GB" sz="2667" i="1">
                <a:solidFill>
                  <a:srgbClr val="C00000"/>
                </a:solidFill>
                <a:latin typeface="+mj-lt"/>
                <a:ea typeface="Times New Roman" panose="02020603050405020304" pitchFamily="18" charset="0"/>
                <a:cs typeface="Times New Roman" panose="02020603050405020304" pitchFamily="18" charset="0"/>
              </a:rPr>
              <a:t>Natural resources and Environmental sinks </a:t>
            </a:r>
            <a:r>
              <a:rPr lang="en-GB" sz="2667" i="1">
                <a:latin typeface="+mj-lt"/>
                <a:ea typeface="Times New Roman" panose="02020603050405020304" pitchFamily="18" charset="0"/>
                <a:cs typeface="Times New Roman" panose="02020603050405020304" pitchFamily="18" charset="0"/>
              </a:rPr>
              <a:t>limiting factors of human wellbeing</a:t>
            </a:r>
          </a:p>
        </p:txBody>
      </p:sp>
      <p:sp>
        <p:nvSpPr>
          <p:cNvPr id="9" name="Right Arrow 8">
            <a:extLst>
              <a:ext uri="{FF2B5EF4-FFF2-40B4-BE49-F238E27FC236}">
                <a16:creationId xmlns:a16="http://schemas.microsoft.com/office/drawing/2014/main" id="{38D47E1E-996C-FA47-BE75-1D179D7884F0}"/>
              </a:ext>
            </a:extLst>
          </p:cNvPr>
          <p:cNvSpPr/>
          <p:nvPr/>
        </p:nvSpPr>
        <p:spPr>
          <a:xfrm>
            <a:off x="5226570" y="5562601"/>
            <a:ext cx="1524000" cy="1049417"/>
          </a:xfrm>
          <a:prstGeom prs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Tree>
    <p:extLst>
      <p:ext uri="{BB962C8B-B14F-4D97-AF65-F5344CB8AC3E}">
        <p14:creationId xmlns:p14="http://schemas.microsoft.com/office/powerpoint/2010/main" val="406127435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14:presetBounceEnd="50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50000">
                                          <p:cBhvr additive="base">
                                            <p:cTn id="11" dur="1000" fill="hold"/>
                                            <p:tgtEl>
                                              <p:spTgt spid="9"/>
                                            </p:tgtEl>
                                            <p:attrNameLst>
                                              <p:attrName>ppt_x</p:attrName>
                                            </p:attrNameLst>
                                          </p:cBhvr>
                                          <p:tavLst>
                                            <p:tav tm="0">
                                              <p:val>
                                                <p:strVal val="0-#ppt_w/2"/>
                                              </p:val>
                                            </p:tav>
                                            <p:tav tm="100000">
                                              <p:val>
                                                <p:strVal val="#ppt_x"/>
                                              </p:val>
                                            </p:tav>
                                          </p:tavLst>
                                        </p:anim>
                                        <p:anim calcmode="lin" valueType="num" p14:bounceEnd="50000">
                                          <p:cBhvr additive="base">
                                            <p:cTn id="12" dur="10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0-#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29274B-18C0-814D-BF53-692E7E89A0CA}"/>
              </a:ext>
            </a:extLst>
          </p:cNvPr>
          <p:cNvPicPr>
            <a:picLocks noChangeAspect="1"/>
          </p:cNvPicPr>
          <p:nvPr/>
        </p:nvPicPr>
        <p:blipFill>
          <a:blip r:embed="rId2"/>
          <a:stretch>
            <a:fillRect/>
          </a:stretch>
        </p:blipFill>
        <p:spPr>
          <a:xfrm>
            <a:off x="3879761" y="750072"/>
            <a:ext cx="4775656" cy="5013646"/>
          </a:xfrm>
          <a:prstGeom prst="rect">
            <a:avLst/>
          </a:prstGeom>
        </p:spPr>
      </p:pic>
      <p:sp>
        <p:nvSpPr>
          <p:cNvPr id="18" name="Rectangle 17">
            <a:extLst>
              <a:ext uri="{FF2B5EF4-FFF2-40B4-BE49-F238E27FC236}">
                <a16:creationId xmlns:a16="http://schemas.microsoft.com/office/drawing/2014/main" id="{365BD0B8-DACD-8E47-8BDC-FE7F86226490}"/>
              </a:ext>
            </a:extLst>
          </p:cNvPr>
          <p:cNvSpPr/>
          <p:nvPr/>
        </p:nvSpPr>
        <p:spPr>
          <a:xfrm>
            <a:off x="3457730" y="364760"/>
            <a:ext cx="4712677" cy="107427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06D733C-70FB-9C41-83E4-05971876E747}"/>
              </a:ext>
            </a:extLst>
          </p:cNvPr>
          <p:cNvSpPr txBox="1"/>
          <p:nvPr/>
        </p:nvSpPr>
        <p:spPr>
          <a:xfrm>
            <a:off x="3734406" y="439710"/>
            <a:ext cx="4435999" cy="1053383"/>
          </a:xfrm>
          <a:prstGeom prst="rect">
            <a:avLst/>
          </a:prstGeom>
          <a:solidFill>
            <a:schemeClr val="bg1"/>
          </a:solidFill>
        </p:spPr>
        <p:txBody>
          <a:bodyPr wrap="square" rtlCol="0">
            <a:spAutoFit/>
          </a:bodyPr>
          <a:lstStyle/>
          <a:p>
            <a:endParaRPr lang="en-US"/>
          </a:p>
        </p:txBody>
      </p:sp>
      <p:pic>
        <p:nvPicPr>
          <p:cNvPr id="25" name="Picture 24">
            <a:extLst>
              <a:ext uri="{FF2B5EF4-FFF2-40B4-BE49-F238E27FC236}">
                <a16:creationId xmlns:a16="http://schemas.microsoft.com/office/drawing/2014/main" id="{859D78FC-8343-8D4E-B12E-B33E7C686496}"/>
              </a:ext>
            </a:extLst>
          </p:cNvPr>
          <p:cNvPicPr>
            <a:picLocks noChangeAspect="1"/>
          </p:cNvPicPr>
          <p:nvPr/>
        </p:nvPicPr>
        <p:blipFill>
          <a:blip r:embed="rId3"/>
          <a:stretch>
            <a:fillRect/>
          </a:stretch>
        </p:blipFill>
        <p:spPr>
          <a:xfrm>
            <a:off x="4442085" y="5600612"/>
            <a:ext cx="3173246" cy="1074276"/>
          </a:xfrm>
          <a:prstGeom prst="rect">
            <a:avLst/>
          </a:prstGeom>
        </p:spPr>
      </p:pic>
      <p:grpSp>
        <p:nvGrpSpPr>
          <p:cNvPr id="47" name="Group 46">
            <a:extLst>
              <a:ext uri="{FF2B5EF4-FFF2-40B4-BE49-F238E27FC236}">
                <a16:creationId xmlns:a16="http://schemas.microsoft.com/office/drawing/2014/main" id="{4278602F-6345-314D-856E-B63E64A6D065}"/>
              </a:ext>
            </a:extLst>
          </p:cNvPr>
          <p:cNvGrpSpPr/>
          <p:nvPr/>
        </p:nvGrpSpPr>
        <p:grpSpPr>
          <a:xfrm>
            <a:off x="4265800" y="88714"/>
            <a:ext cx="3420288" cy="1588934"/>
            <a:chOff x="3936020" y="28754"/>
            <a:chExt cx="3420288" cy="1588934"/>
          </a:xfrm>
        </p:grpSpPr>
        <p:grpSp>
          <p:nvGrpSpPr>
            <p:cNvPr id="15" name="Group 14">
              <a:extLst>
                <a:ext uri="{FF2B5EF4-FFF2-40B4-BE49-F238E27FC236}">
                  <a16:creationId xmlns:a16="http://schemas.microsoft.com/office/drawing/2014/main" id="{7C8543E0-E06E-B048-89D7-6481184F55D3}"/>
                </a:ext>
              </a:extLst>
            </p:cNvPr>
            <p:cNvGrpSpPr/>
            <p:nvPr/>
          </p:nvGrpSpPr>
          <p:grpSpPr>
            <a:xfrm>
              <a:off x="5617843" y="474867"/>
              <a:ext cx="1738465" cy="771008"/>
              <a:chOff x="2359080" y="5694720"/>
              <a:chExt cx="1958577" cy="908162"/>
            </a:xfrm>
          </p:grpSpPr>
          <p:pic>
            <p:nvPicPr>
              <p:cNvPr id="16" name="Picture 15">
                <a:extLst>
                  <a:ext uri="{FF2B5EF4-FFF2-40B4-BE49-F238E27FC236}">
                    <a16:creationId xmlns:a16="http://schemas.microsoft.com/office/drawing/2014/main" id="{2368D370-685B-0644-B90D-A9A328FE5F3E}"/>
                  </a:ext>
                </a:extLst>
              </p:cNvPr>
              <p:cNvPicPr>
                <a:picLocks noChangeAspect="1"/>
              </p:cNvPicPr>
              <p:nvPr/>
            </p:nvPicPr>
            <p:blipFill rotWithShape="1">
              <a:blip r:embed="rId4">
                <a:extLst>
                  <a:ext uri="{28A0092B-C50C-407E-A947-70E740481C1C}">
                    <a14:useLocalDpi xmlns:a14="http://schemas.microsoft.com/office/drawing/2010/main" val="0"/>
                  </a:ext>
                </a:extLst>
              </a:blip>
              <a:srcRect r="2447" b="35842"/>
              <a:stretch/>
            </p:blipFill>
            <p:spPr>
              <a:xfrm>
                <a:off x="2359080" y="5694720"/>
                <a:ext cx="906852" cy="908162"/>
              </a:xfrm>
              <a:prstGeom prst="rect">
                <a:avLst/>
              </a:prstGeom>
            </p:spPr>
          </p:pic>
          <p:pic>
            <p:nvPicPr>
              <p:cNvPr id="17" name="Picture 16">
                <a:extLst>
                  <a:ext uri="{FF2B5EF4-FFF2-40B4-BE49-F238E27FC236}">
                    <a16:creationId xmlns:a16="http://schemas.microsoft.com/office/drawing/2014/main" id="{6B412DEA-C6E3-9E45-8FA6-4D50F1788A15}"/>
                  </a:ext>
                </a:extLst>
              </p:cNvPr>
              <p:cNvPicPr>
                <a:picLocks noChangeAspect="1"/>
              </p:cNvPicPr>
              <p:nvPr/>
            </p:nvPicPr>
            <p:blipFill rotWithShape="1">
              <a:blip r:embed="rId4">
                <a:extLst>
                  <a:ext uri="{28A0092B-C50C-407E-A947-70E740481C1C}">
                    <a14:useLocalDpi xmlns:a14="http://schemas.microsoft.com/office/drawing/2010/main" val="0"/>
                  </a:ext>
                </a:extLst>
              </a:blip>
              <a:srcRect t="65019" r="-4011"/>
              <a:stretch/>
            </p:blipFill>
            <p:spPr>
              <a:xfrm>
                <a:off x="3351275" y="5900627"/>
                <a:ext cx="966382" cy="494905"/>
              </a:xfrm>
              <a:prstGeom prst="rect">
                <a:avLst/>
              </a:prstGeom>
            </p:spPr>
          </p:pic>
        </p:grpSp>
        <p:pic>
          <p:nvPicPr>
            <p:cNvPr id="24" name="Picture 23">
              <a:extLst>
                <a:ext uri="{FF2B5EF4-FFF2-40B4-BE49-F238E27FC236}">
                  <a16:creationId xmlns:a16="http://schemas.microsoft.com/office/drawing/2014/main" id="{46AE211C-4A59-DB4E-A137-C195CF041324}"/>
                </a:ext>
              </a:extLst>
            </p:cNvPr>
            <p:cNvPicPr>
              <a:picLocks noChangeAspect="1"/>
            </p:cNvPicPr>
            <p:nvPr/>
          </p:nvPicPr>
          <p:blipFill>
            <a:blip r:embed="rId5"/>
            <a:stretch>
              <a:fillRect/>
            </a:stretch>
          </p:blipFill>
          <p:spPr>
            <a:xfrm>
              <a:off x="3936020" y="28754"/>
              <a:ext cx="1588934" cy="1588934"/>
            </a:xfrm>
            <a:prstGeom prst="rect">
              <a:avLst/>
            </a:prstGeom>
          </p:spPr>
        </p:pic>
      </p:grpSp>
      <p:grpSp>
        <p:nvGrpSpPr>
          <p:cNvPr id="48" name="Group 47">
            <a:extLst>
              <a:ext uri="{FF2B5EF4-FFF2-40B4-BE49-F238E27FC236}">
                <a16:creationId xmlns:a16="http://schemas.microsoft.com/office/drawing/2014/main" id="{6F7F1A08-4271-B14D-8023-AE9EA6727B85}"/>
              </a:ext>
            </a:extLst>
          </p:cNvPr>
          <p:cNvGrpSpPr/>
          <p:nvPr/>
        </p:nvGrpSpPr>
        <p:grpSpPr>
          <a:xfrm>
            <a:off x="7615331" y="1148269"/>
            <a:ext cx="3746794" cy="2148729"/>
            <a:chOff x="7615331" y="1148269"/>
            <a:chExt cx="3746794" cy="2148729"/>
          </a:xfrm>
        </p:grpSpPr>
        <p:grpSp>
          <p:nvGrpSpPr>
            <p:cNvPr id="27" name="Group 26">
              <a:extLst>
                <a:ext uri="{FF2B5EF4-FFF2-40B4-BE49-F238E27FC236}">
                  <a16:creationId xmlns:a16="http://schemas.microsoft.com/office/drawing/2014/main" id="{28B4E7D3-FEF6-374C-A07F-44E9E724A9BD}"/>
                </a:ext>
              </a:extLst>
            </p:cNvPr>
            <p:cNvGrpSpPr/>
            <p:nvPr/>
          </p:nvGrpSpPr>
          <p:grpSpPr>
            <a:xfrm>
              <a:off x="8517327" y="1148269"/>
              <a:ext cx="2844798" cy="2148729"/>
              <a:chOff x="8412397" y="1088309"/>
              <a:chExt cx="2844798" cy="2148729"/>
            </a:xfrm>
          </p:grpSpPr>
          <p:pic>
            <p:nvPicPr>
              <p:cNvPr id="11" name="Picture 10">
                <a:extLst>
                  <a:ext uri="{FF2B5EF4-FFF2-40B4-BE49-F238E27FC236}">
                    <a16:creationId xmlns:a16="http://schemas.microsoft.com/office/drawing/2014/main" id="{4F4FE342-9BE0-6F49-BCE7-F75929E8CDD2}"/>
                  </a:ext>
                </a:extLst>
              </p:cNvPr>
              <p:cNvPicPr>
                <a:picLocks noChangeAspect="1"/>
              </p:cNvPicPr>
              <p:nvPr/>
            </p:nvPicPr>
            <p:blipFill>
              <a:blip r:embed="rId6"/>
              <a:stretch>
                <a:fillRect/>
              </a:stretch>
            </p:blipFill>
            <p:spPr>
              <a:xfrm>
                <a:off x="10188126" y="1263057"/>
                <a:ext cx="1067488" cy="530387"/>
              </a:xfrm>
              <a:prstGeom prst="rect">
                <a:avLst/>
              </a:prstGeom>
            </p:spPr>
          </p:pic>
          <p:pic>
            <p:nvPicPr>
              <p:cNvPr id="2" name="Picture 1">
                <a:extLst>
                  <a:ext uri="{FF2B5EF4-FFF2-40B4-BE49-F238E27FC236}">
                    <a16:creationId xmlns:a16="http://schemas.microsoft.com/office/drawing/2014/main" id="{2CA1A49D-B09F-654A-BDB1-D6ACBBA56756}"/>
                  </a:ext>
                </a:extLst>
              </p:cNvPr>
              <p:cNvPicPr>
                <a:picLocks noChangeAspect="1"/>
              </p:cNvPicPr>
              <p:nvPr/>
            </p:nvPicPr>
            <p:blipFill>
              <a:blip r:embed="rId7"/>
              <a:stretch>
                <a:fillRect/>
              </a:stretch>
            </p:blipFill>
            <p:spPr>
              <a:xfrm>
                <a:off x="8412397" y="1918717"/>
                <a:ext cx="2844798" cy="1318321"/>
              </a:xfrm>
              <a:prstGeom prst="rect">
                <a:avLst/>
              </a:prstGeom>
            </p:spPr>
          </p:pic>
          <p:pic>
            <p:nvPicPr>
              <p:cNvPr id="6" name="Picture 5">
                <a:extLst>
                  <a:ext uri="{FF2B5EF4-FFF2-40B4-BE49-F238E27FC236}">
                    <a16:creationId xmlns:a16="http://schemas.microsoft.com/office/drawing/2014/main" id="{962B8400-446C-6042-91C2-00C726A6001F}"/>
                  </a:ext>
                </a:extLst>
              </p:cNvPr>
              <p:cNvPicPr>
                <a:picLocks noChangeAspect="1"/>
              </p:cNvPicPr>
              <p:nvPr/>
            </p:nvPicPr>
            <p:blipFill>
              <a:blip r:embed="rId8"/>
              <a:stretch>
                <a:fillRect/>
              </a:stretch>
            </p:blipFill>
            <p:spPr>
              <a:xfrm>
                <a:off x="8435044" y="1088309"/>
                <a:ext cx="1803602" cy="830750"/>
              </a:xfrm>
              <a:prstGeom prst="rect">
                <a:avLst/>
              </a:prstGeom>
            </p:spPr>
          </p:pic>
        </p:grpSp>
        <p:cxnSp>
          <p:nvCxnSpPr>
            <p:cNvPr id="29" name="Straight Arrow Connector 28">
              <a:extLst>
                <a:ext uri="{FF2B5EF4-FFF2-40B4-BE49-F238E27FC236}">
                  <a16:creationId xmlns:a16="http://schemas.microsoft.com/office/drawing/2014/main" id="{176005B3-F3D1-0342-9729-9BD523559152}"/>
                </a:ext>
              </a:extLst>
            </p:cNvPr>
            <p:cNvCxnSpPr>
              <a:cxnSpLocks/>
            </p:cNvCxnSpPr>
            <p:nvPr/>
          </p:nvCxnSpPr>
          <p:spPr>
            <a:xfrm flipV="1">
              <a:off x="7615331" y="1978679"/>
              <a:ext cx="901995" cy="620584"/>
            </a:xfrm>
            <a:prstGeom prst="straightConnector1">
              <a:avLst/>
            </a:prstGeom>
            <a:ln w="76200">
              <a:solidFill>
                <a:srgbClr val="C00000"/>
              </a:solidFill>
              <a:headEnd w="lg" len="lg"/>
              <a:tailEnd type="triangle" w="lg" len="lg"/>
            </a:ln>
          </p:spPr>
          <p:style>
            <a:lnRef idx="2">
              <a:schemeClr val="accent1"/>
            </a:lnRef>
            <a:fillRef idx="0">
              <a:schemeClr val="accent1"/>
            </a:fillRef>
            <a:effectRef idx="1">
              <a:schemeClr val="accent1"/>
            </a:effectRef>
            <a:fontRef idx="minor">
              <a:schemeClr val="tx1"/>
            </a:fontRef>
          </p:style>
        </p:cxnSp>
      </p:grpSp>
      <p:grpSp>
        <p:nvGrpSpPr>
          <p:cNvPr id="49" name="Group 48">
            <a:extLst>
              <a:ext uri="{FF2B5EF4-FFF2-40B4-BE49-F238E27FC236}">
                <a16:creationId xmlns:a16="http://schemas.microsoft.com/office/drawing/2014/main" id="{E3F43A11-B817-414A-BFF6-930A5C2F9BC7}"/>
              </a:ext>
            </a:extLst>
          </p:cNvPr>
          <p:cNvGrpSpPr/>
          <p:nvPr/>
        </p:nvGrpSpPr>
        <p:grpSpPr>
          <a:xfrm>
            <a:off x="7615331" y="3943643"/>
            <a:ext cx="3746794" cy="2144910"/>
            <a:chOff x="7615331" y="3943643"/>
            <a:chExt cx="3746794" cy="2144910"/>
          </a:xfrm>
        </p:grpSpPr>
        <p:grpSp>
          <p:nvGrpSpPr>
            <p:cNvPr id="28" name="Group 27">
              <a:extLst>
                <a:ext uri="{FF2B5EF4-FFF2-40B4-BE49-F238E27FC236}">
                  <a16:creationId xmlns:a16="http://schemas.microsoft.com/office/drawing/2014/main" id="{13B46D84-7950-4D43-A98A-9BF096AB0ABD}"/>
                </a:ext>
              </a:extLst>
            </p:cNvPr>
            <p:cNvGrpSpPr/>
            <p:nvPr/>
          </p:nvGrpSpPr>
          <p:grpSpPr>
            <a:xfrm>
              <a:off x="8517326" y="3943643"/>
              <a:ext cx="2844799" cy="2144910"/>
              <a:chOff x="8412396" y="3883683"/>
              <a:chExt cx="2844799" cy="2144910"/>
            </a:xfrm>
          </p:grpSpPr>
          <p:pic>
            <p:nvPicPr>
              <p:cNvPr id="3" name="Picture 2">
                <a:extLst>
                  <a:ext uri="{FF2B5EF4-FFF2-40B4-BE49-F238E27FC236}">
                    <a16:creationId xmlns:a16="http://schemas.microsoft.com/office/drawing/2014/main" id="{78BA7A69-9132-7F41-888D-293F4B29E171}"/>
                  </a:ext>
                </a:extLst>
              </p:cNvPr>
              <p:cNvPicPr>
                <a:picLocks noChangeAspect="1"/>
              </p:cNvPicPr>
              <p:nvPr/>
            </p:nvPicPr>
            <p:blipFill>
              <a:blip r:embed="rId9"/>
              <a:stretch>
                <a:fillRect/>
              </a:stretch>
            </p:blipFill>
            <p:spPr>
              <a:xfrm>
                <a:off x="8412396" y="3883683"/>
                <a:ext cx="2844799" cy="1318321"/>
              </a:xfrm>
              <a:prstGeom prst="rect">
                <a:avLst/>
              </a:prstGeom>
            </p:spPr>
          </p:pic>
          <p:pic>
            <p:nvPicPr>
              <p:cNvPr id="10" name="Picture 9">
                <a:extLst>
                  <a:ext uri="{FF2B5EF4-FFF2-40B4-BE49-F238E27FC236}">
                    <a16:creationId xmlns:a16="http://schemas.microsoft.com/office/drawing/2014/main" id="{CD9BF606-BD03-4048-B67D-9A70CD3F6162}"/>
                  </a:ext>
                </a:extLst>
              </p:cNvPr>
              <p:cNvPicPr>
                <a:picLocks noChangeAspect="1"/>
              </p:cNvPicPr>
              <p:nvPr/>
            </p:nvPicPr>
            <p:blipFill>
              <a:blip r:embed="rId10"/>
              <a:stretch>
                <a:fillRect/>
              </a:stretch>
            </p:blipFill>
            <p:spPr>
              <a:xfrm>
                <a:off x="8505382" y="5246624"/>
                <a:ext cx="1803602" cy="683783"/>
              </a:xfrm>
              <a:prstGeom prst="rect">
                <a:avLst/>
              </a:prstGeom>
            </p:spPr>
          </p:pic>
          <p:pic>
            <p:nvPicPr>
              <p:cNvPr id="14" name="Picture 13">
                <a:extLst>
                  <a:ext uri="{FF2B5EF4-FFF2-40B4-BE49-F238E27FC236}">
                    <a16:creationId xmlns:a16="http://schemas.microsoft.com/office/drawing/2014/main" id="{F4FA58E8-61FD-C441-BC3F-8A7831DEA4F8}"/>
                  </a:ext>
                </a:extLst>
              </p:cNvPr>
              <p:cNvPicPr>
                <a:picLocks noChangeAspect="1"/>
              </p:cNvPicPr>
              <p:nvPr/>
            </p:nvPicPr>
            <p:blipFill>
              <a:blip r:embed="rId11"/>
              <a:stretch>
                <a:fillRect/>
              </a:stretch>
            </p:blipFill>
            <p:spPr>
              <a:xfrm>
                <a:off x="10292859" y="5210909"/>
                <a:ext cx="817684" cy="817684"/>
              </a:xfrm>
              <a:prstGeom prst="rect">
                <a:avLst/>
              </a:prstGeom>
            </p:spPr>
          </p:pic>
        </p:grpSp>
        <p:cxnSp>
          <p:nvCxnSpPr>
            <p:cNvPr id="32" name="Straight Arrow Connector 31">
              <a:extLst>
                <a:ext uri="{FF2B5EF4-FFF2-40B4-BE49-F238E27FC236}">
                  <a16:creationId xmlns:a16="http://schemas.microsoft.com/office/drawing/2014/main" id="{EE20897A-5715-B542-ACCD-B7C974012E8B}"/>
                </a:ext>
              </a:extLst>
            </p:cNvPr>
            <p:cNvCxnSpPr>
              <a:cxnSpLocks/>
            </p:cNvCxnSpPr>
            <p:nvPr/>
          </p:nvCxnSpPr>
          <p:spPr>
            <a:xfrm>
              <a:off x="7615331" y="4704574"/>
              <a:ext cx="965001" cy="456570"/>
            </a:xfrm>
            <a:prstGeom prst="straightConnector1">
              <a:avLst/>
            </a:prstGeom>
            <a:ln w="76200">
              <a:solidFill>
                <a:srgbClr val="C00000"/>
              </a:solidFill>
              <a:headEnd w="lg" len="lg"/>
              <a:tailEnd type="triangle" w="lg" len="lg"/>
            </a:ln>
          </p:spPr>
          <p:style>
            <a:lnRef idx="2">
              <a:schemeClr val="accent1"/>
            </a:lnRef>
            <a:fillRef idx="0">
              <a:schemeClr val="accent1"/>
            </a:fillRef>
            <a:effectRef idx="1">
              <a:schemeClr val="accent1"/>
            </a:effectRef>
            <a:fontRef idx="minor">
              <a:schemeClr val="tx1"/>
            </a:fontRef>
          </p:style>
        </p:cxnSp>
      </p:grpSp>
      <p:sp>
        <p:nvSpPr>
          <p:cNvPr id="41" name="Bent Arrow 40">
            <a:extLst>
              <a:ext uri="{FF2B5EF4-FFF2-40B4-BE49-F238E27FC236}">
                <a16:creationId xmlns:a16="http://schemas.microsoft.com/office/drawing/2014/main" id="{C3B34A7A-9040-4A49-A893-67636E232779}"/>
              </a:ext>
            </a:extLst>
          </p:cNvPr>
          <p:cNvSpPr/>
          <p:nvPr/>
        </p:nvSpPr>
        <p:spPr>
          <a:xfrm>
            <a:off x="2242121" y="534827"/>
            <a:ext cx="1122719" cy="1053383"/>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50" name="Group 49">
            <a:extLst>
              <a:ext uri="{FF2B5EF4-FFF2-40B4-BE49-F238E27FC236}">
                <a16:creationId xmlns:a16="http://schemas.microsoft.com/office/drawing/2014/main" id="{F1C6FB2E-E24A-224D-8A2F-962D0C952C69}"/>
              </a:ext>
            </a:extLst>
          </p:cNvPr>
          <p:cNvGrpSpPr/>
          <p:nvPr/>
        </p:nvGrpSpPr>
        <p:grpSpPr>
          <a:xfrm>
            <a:off x="767626" y="2023648"/>
            <a:ext cx="3387573" cy="3148378"/>
            <a:chOff x="767626" y="2023648"/>
            <a:chExt cx="3387573" cy="3148378"/>
          </a:xfrm>
        </p:grpSpPr>
        <p:grpSp>
          <p:nvGrpSpPr>
            <p:cNvPr id="26" name="Group 25">
              <a:extLst>
                <a:ext uri="{FF2B5EF4-FFF2-40B4-BE49-F238E27FC236}">
                  <a16:creationId xmlns:a16="http://schemas.microsoft.com/office/drawing/2014/main" id="{D1521F91-FDE1-0942-870F-EBE7697087CB}"/>
                </a:ext>
              </a:extLst>
            </p:cNvPr>
            <p:cNvGrpSpPr/>
            <p:nvPr/>
          </p:nvGrpSpPr>
          <p:grpSpPr>
            <a:xfrm>
              <a:off x="767626" y="2023648"/>
              <a:ext cx="2767365" cy="3148378"/>
              <a:chOff x="1007466" y="2218548"/>
              <a:chExt cx="2257289" cy="2848547"/>
            </a:xfrm>
          </p:grpSpPr>
          <p:pic>
            <p:nvPicPr>
              <p:cNvPr id="21" name="Picture 20">
                <a:extLst>
                  <a:ext uri="{FF2B5EF4-FFF2-40B4-BE49-F238E27FC236}">
                    <a16:creationId xmlns:a16="http://schemas.microsoft.com/office/drawing/2014/main" id="{588DE2ED-74D8-5D43-9990-E5068F4B9B1B}"/>
                  </a:ext>
                </a:extLst>
              </p:cNvPr>
              <p:cNvPicPr>
                <a:picLocks noChangeAspect="1"/>
              </p:cNvPicPr>
              <p:nvPr/>
            </p:nvPicPr>
            <p:blipFill>
              <a:blip r:embed="rId12"/>
              <a:stretch>
                <a:fillRect/>
              </a:stretch>
            </p:blipFill>
            <p:spPr>
              <a:xfrm>
                <a:off x="1007466" y="2218548"/>
                <a:ext cx="2257289" cy="1488502"/>
              </a:xfrm>
              <a:prstGeom prst="rect">
                <a:avLst/>
              </a:prstGeom>
            </p:spPr>
          </p:pic>
          <p:pic>
            <p:nvPicPr>
              <p:cNvPr id="23" name="Picture 22">
                <a:extLst>
                  <a:ext uri="{FF2B5EF4-FFF2-40B4-BE49-F238E27FC236}">
                    <a16:creationId xmlns:a16="http://schemas.microsoft.com/office/drawing/2014/main" id="{68604377-511D-B94C-ABA4-EEBF1CEBA560}"/>
                  </a:ext>
                </a:extLst>
              </p:cNvPr>
              <p:cNvPicPr>
                <a:picLocks noChangeAspect="1"/>
              </p:cNvPicPr>
              <p:nvPr/>
            </p:nvPicPr>
            <p:blipFill>
              <a:blip r:embed="rId13"/>
              <a:stretch>
                <a:fillRect/>
              </a:stretch>
            </p:blipFill>
            <p:spPr>
              <a:xfrm>
                <a:off x="1007466" y="3712721"/>
                <a:ext cx="2257289" cy="1354374"/>
              </a:xfrm>
              <a:prstGeom prst="rect">
                <a:avLst/>
              </a:prstGeom>
            </p:spPr>
          </p:pic>
        </p:grpSp>
        <p:cxnSp>
          <p:nvCxnSpPr>
            <p:cNvPr id="43" name="Straight Arrow Connector 42">
              <a:extLst>
                <a:ext uri="{FF2B5EF4-FFF2-40B4-BE49-F238E27FC236}">
                  <a16:creationId xmlns:a16="http://schemas.microsoft.com/office/drawing/2014/main" id="{76F405C0-C494-8A40-B8E7-F4EF9773ECE9}"/>
                </a:ext>
              </a:extLst>
            </p:cNvPr>
            <p:cNvCxnSpPr>
              <a:cxnSpLocks/>
            </p:cNvCxnSpPr>
            <p:nvPr/>
          </p:nvCxnSpPr>
          <p:spPr>
            <a:xfrm flipH="1">
              <a:off x="3424168" y="3607520"/>
              <a:ext cx="731031" cy="27268"/>
            </a:xfrm>
            <a:prstGeom prst="straightConnector1">
              <a:avLst/>
            </a:prstGeom>
            <a:ln w="76200">
              <a:solidFill>
                <a:srgbClr val="C00000"/>
              </a:solidFill>
              <a:headEnd w="lg" len="lg"/>
              <a:tailEnd type="triangle" w="lg" len="lg"/>
            </a:ln>
          </p:spPr>
          <p:style>
            <a:lnRef idx="2">
              <a:schemeClr val="accent1"/>
            </a:lnRef>
            <a:fillRef idx="0">
              <a:schemeClr val="accent1"/>
            </a:fillRef>
            <a:effectRef idx="1">
              <a:schemeClr val="accent1"/>
            </a:effectRef>
            <a:fontRef idx="minor">
              <a:schemeClr val="tx1"/>
            </a:fontRef>
          </p:style>
        </p:cxnSp>
      </p:grpSp>
      <p:sp>
        <p:nvSpPr>
          <p:cNvPr id="4" name="Rectangle 3">
            <a:extLst>
              <a:ext uri="{FF2B5EF4-FFF2-40B4-BE49-F238E27FC236}">
                <a16:creationId xmlns:a16="http://schemas.microsoft.com/office/drawing/2014/main" id="{F6722BD1-6DBD-324D-8C7F-B36A0287152C}"/>
              </a:ext>
            </a:extLst>
          </p:cNvPr>
          <p:cNvSpPr/>
          <p:nvPr/>
        </p:nvSpPr>
        <p:spPr>
          <a:xfrm>
            <a:off x="654085" y="5073136"/>
            <a:ext cx="2942985" cy="707886"/>
          </a:xfrm>
          <a:prstGeom prst="rect">
            <a:avLst/>
          </a:prstGeom>
        </p:spPr>
        <p:txBody>
          <a:bodyPr wrap="none">
            <a:spAutoFit/>
          </a:bodyPr>
          <a:lstStyle/>
          <a:p>
            <a:pPr lvl="0" algn="ctr">
              <a:defRPr/>
            </a:pPr>
            <a:r>
              <a:rPr lang="en-US" sz="4000" i="1">
                <a:solidFill>
                  <a:srgbClr val="C00000"/>
                </a:solidFill>
                <a:cs typeface="Arial"/>
              </a:rPr>
              <a:t>Our Economy</a:t>
            </a:r>
          </a:p>
        </p:txBody>
      </p:sp>
      <p:sp>
        <p:nvSpPr>
          <p:cNvPr id="7" name="Down Arrow 6">
            <a:extLst>
              <a:ext uri="{FF2B5EF4-FFF2-40B4-BE49-F238E27FC236}">
                <a16:creationId xmlns:a16="http://schemas.microsoft.com/office/drawing/2014/main" id="{2E214D5B-9947-7D45-8071-5AC1CE2DF7C2}"/>
              </a:ext>
            </a:extLst>
          </p:cNvPr>
          <p:cNvSpPr/>
          <p:nvPr/>
        </p:nvSpPr>
        <p:spPr>
          <a:xfrm>
            <a:off x="1778086" y="5672801"/>
            <a:ext cx="772609" cy="892628"/>
          </a:xfrm>
          <a:prstGeom prst="downArrow">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18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4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1" nodeType="clickEffect">
                                  <p:stCondLst>
                                    <p:cond delay="0"/>
                                  </p:stCondLst>
                                  <p:childTnLst>
                                    <p:set>
                                      <p:cBhvr>
                                        <p:cTn id="27" dur="1" fill="hold">
                                          <p:stCondLst>
                                            <p:cond delay="0"/>
                                          </p:stCondLst>
                                        </p:cTn>
                                        <p:tgtEl>
                                          <p:spTgt spid="4"/>
                                        </p:tgtEl>
                                        <p:attrNameLst>
                                          <p:attrName>style.visibility</p:attrName>
                                        </p:attrNameLst>
                                      </p:cBhvr>
                                      <p:to>
                                        <p:strVal val="visible"/>
                                      </p:to>
                                    </p:set>
                                  </p:childTnLst>
                                </p:cTn>
                              </p:par>
                              <p:par>
                                <p:cTn id="28" presetID="26" presetClass="emph" presetSubtype="0" repeatCount="5000" fill="hold" grpId="0" nodeType="withEffect">
                                  <p:stCondLst>
                                    <p:cond delay="0"/>
                                  </p:stCondLst>
                                  <p:childTnLst>
                                    <p:animEffect transition="out" filter="fade">
                                      <p:cBhvr>
                                        <p:cTn id="29" dur="500" tmFilter="0, 0; .2, .5; .8, .5; 1, 0"/>
                                        <p:tgtEl>
                                          <p:spTgt spid="4"/>
                                        </p:tgtEl>
                                      </p:cBhvr>
                                    </p:animEffect>
                                    <p:animScale>
                                      <p:cBhvr>
                                        <p:cTn id="30" dur="250" autoRev="1" fill="hold"/>
                                        <p:tgtEl>
                                          <p:spTgt spid="4"/>
                                        </p:tgtEl>
                                      </p:cBhvr>
                                      <p:by x="105000" y="105000"/>
                                    </p:animScale>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26" presetClass="emph" presetSubtype="0" repeatCount="5000" fill="hold" grpId="1" nodeType="withEffect">
                                  <p:stCondLst>
                                    <p:cond delay="0"/>
                                  </p:stCondLst>
                                  <p:childTnLst>
                                    <p:animEffect transition="out" filter="fade">
                                      <p:cBhvr>
                                        <p:cTn id="34" dur="500" tmFilter="0, 0; .2, .5; .8, .5; 1, 0"/>
                                        <p:tgtEl>
                                          <p:spTgt spid="7"/>
                                        </p:tgtEl>
                                      </p:cBhvr>
                                    </p:animEffect>
                                    <p:animScale>
                                      <p:cBhvr>
                                        <p:cTn id="35"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 grpId="0"/>
      <p:bldP spid="4" grpId="1"/>
      <p:bldP spid="7" grpId="0" animBg="1"/>
      <p:bldP spid="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B386E019-7249-4B6E-90AF-39007591D644}"/>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4966" name="think-cell Slide" r:id="rId5" imgW="395" imgH="394" progId="TCLayout.ActiveDocument.1">
                  <p:embed/>
                </p:oleObj>
              </mc:Choice>
              <mc:Fallback>
                <p:oleObj name="think-cell Slide" r:id="rId5" imgW="395" imgH="394" progId="TCLayout.ActiveDocument.1">
                  <p:embed/>
                  <p:pic>
                    <p:nvPicPr>
                      <p:cNvPr id="11" name="Object 10" hidden="1">
                        <a:extLst>
                          <a:ext uri="{FF2B5EF4-FFF2-40B4-BE49-F238E27FC236}">
                            <a16:creationId xmlns:a16="http://schemas.microsoft.com/office/drawing/2014/main" id="{B386E019-7249-4B6E-90AF-39007591D64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Rectangle 9" hidden="1">
            <a:extLst>
              <a:ext uri="{FF2B5EF4-FFF2-40B4-BE49-F238E27FC236}">
                <a16:creationId xmlns:a16="http://schemas.microsoft.com/office/drawing/2014/main" id="{C27ACA15-162C-4953-9F59-BB2C24D6546E}"/>
              </a:ext>
            </a:extLst>
          </p:cNvPr>
          <p:cNvSpPr/>
          <p:nvPr>
            <p:custDataLst>
              <p:tags r:id="rId3"/>
            </p:custDataLst>
          </p:nvPr>
        </p:nvSpPr>
        <p:spPr>
          <a:xfrm>
            <a:off x="0" y="0"/>
            <a:ext cx="158750" cy="158750"/>
          </a:xfrm>
          <a:prstGeom prst="rect">
            <a:avLst/>
          </a:prstGeom>
          <a:solidFill>
            <a:schemeClr val="accent3"/>
          </a:solidFill>
          <a:ln w="28575"/>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spcBef>
                <a:spcPct val="0"/>
              </a:spcBef>
              <a:spcAft>
                <a:spcPct val="0"/>
              </a:spcAft>
            </a:pPr>
            <a:endParaRPr lang="en-GB" sz="1800" b="1" err="1">
              <a:solidFill>
                <a:schemeClr val="tx1"/>
              </a:solidFill>
              <a:latin typeface="Verdana" panose="020B0604030504040204" pitchFamily="34" charset="0"/>
              <a:ea typeface="Verdana" panose="020B0604030504040204" pitchFamily="34" charset="0"/>
              <a:cs typeface="Arial" panose="020B0604020202020204" pitchFamily="34" charset="0"/>
              <a:sym typeface="Verdana" panose="020B0604030504040204" pitchFamily="34" charset="0"/>
            </a:endParaRPr>
          </a:p>
        </p:txBody>
      </p:sp>
      <p:sp>
        <p:nvSpPr>
          <p:cNvPr id="3" name="Footer Placeholder 2">
            <a:extLst>
              <a:ext uri="{FF2B5EF4-FFF2-40B4-BE49-F238E27FC236}">
                <a16:creationId xmlns:a16="http://schemas.microsoft.com/office/drawing/2014/main" id="{6920C18B-7B3E-4A2E-9415-76B38124B23E}"/>
              </a:ext>
            </a:extLst>
          </p:cNvPr>
          <p:cNvSpPr>
            <a:spLocks noGrp="1"/>
          </p:cNvSpPr>
          <p:nvPr>
            <p:ph type="ftr" sz="quarter" idx="3"/>
          </p:nvPr>
        </p:nvSpPr>
        <p:spPr>
          <a:xfrm>
            <a:off x="1483974" y="633241"/>
            <a:ext cx="9420727" cy="276999"/>
          </a:xfrm>
        </p:spPr>
        <p:txBody>
          <a:bodyPr/>
          <a:lstStyle/>
          <a:p>
            <a:pPr marL="399336" indent="-399336" algn="ctr"/>
            <a:r>
              <a:rPr lang="en-GB" sz="1800" i="1">
                <a:latin typeface="+mn-lt"/>
              </a:rPr>
              <a:t>Source: UN, 2018 Inclusive Wealth Report 2018 </a:t>
            </a:r>
          </a:p>
        </p:txBody>
      </p:sp>
      <p:sp>
        <p:nvSpPr>
          <p:cNvPr id="6" name="Text Placeholder 3">
            <a:extLst>
              <a:ext uri="{FF2B5EF4-FFF2-40B4-BE49-F238E27FC236}">
                <a16:creationId xmlns:a16="http://schemas.microsoft.com/office/drawing/2014/main" id="{973F45F4-5FC2-4D48-8C7C-2818909FBE26}"/>
              </a:ext>
            </a:extLst>
          </p:cNvPr>
          <p:cNvSpPr txBox="1">
            <a:spLocks/>
          </p:cNvSpPr>
          <p:nvPr/>
        </p:nvSpPr>
        <p:spPr>
          <a:xfrm>
            <a:off x="146755" y="296032"/>
            <a:ext cx="11893362" cy="288031"/>
          </a:xfrm>
          <a:prstGeom prst="rect">
            <a:avLst/>
          </a:prstGeom>
        </p:spPr>
        <p:txBody>
          <a:bodyPr vert="horz" lIns="0" tIns="0" rIns="0" bIns="0" rtlCol="0" anchor="ctr">
            <a:noAutofit/>
          </a:bodyPr>
          <a:lstStyle>
            <a:lvl1pPr marL="0" indent="0" algn="l" defTabSz="603706" rtl="0" eaLnBrk="1" latinLnBrk="0" hangingPunct="1">
              <a:spcBef>
                <a:spcPts val="397"/>
              </a:spcBef>
              <a:buFontTx/>
              <a:buNone/>
              <a:defRPr sz="1600" kern="1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175034" indent="-175034" algn="l" defTabSz="603706" rtl="0" eaLnBrk="1" latinLnBrk="0" hangingPunct="1">
              <a:spcBef>
                <a:spcPts val="397"/>
              </a:spcBef>
              <a:buClr>
                <a:schemeClr val="tx2"/>
              </a:buClr>
              <a:buSzPct val="120000"/>
              <a:buFont typeface="Wingdings" panose="05000000000000000000" pitchFamily="2" charset="2"/>
              <a:buChar char="§"/>
              <a:defRPr sz="1600" kern="1200">
                <a:solidFill>
                  <a:schemeClr val="tx1"/>
                </a:solidFill>
                <a:latin typeface="Helv"/>
                <a:ea typeface="Verdana" panose="020B0604030504040204" pitchFamily="34" charset="0"/>
                <a:cs typeface="Verdana" panose="020B0604030504040204" pitchFamily="34" charset="0"/>
              </a:defRPr>
            </a:lvl2pPr>
            <a:lvl3pPr marL="357403" indent="-182370" algn="l" defTabSz="603706" rtl="0" eaLnBrk="1" latinLnBrk="0" hangingPunct="1">
              <a:spcBef>
                <a:spcPts val="397"/>
              </a:spcBef>
              <a:buSzPct val="100000"/>
              <a:buFont typeface="Symbol" panose="05050102010706020507" pitchFamily="18" charset="2"/>
              <a:buChar char="-"/>
              <a:defRPr sz="1600" kern="1200">
                <a:solidFill>
                  <a:schemeClr val="tx1"/>
                </a:solidFill>
                <a:latin typeface="Helv"/>
                <a:ea typeface="Verdana" panose="020B0604030504040204" pitchFamily="34" charset="0"/>
                <a:cs typeface="Verdana" panose="020B0604030504040204" pitchFamily="34" charset="0"/>
              </a:defRPr>
            </a:lvl3pPr>
            <a:lvl4pPr marL="532436" indent="-175034" algn="l" defTabSz="603706" rtl="0" eaLnBrk="1" latinLnBrk="0" hangingPunct="1">
              <a:spcBef>
                <a:spcPts val="397"/>
              </a:spcBef>
              <a:buClr>
                <a:schemeClr val="tx2"/>
              </a:buClr>
              <a:buSzPct val="90000"/>
              <a:buFont typeface="Wingdings" panose="05000000000000000000" pitchFamily="2" charset="2"/>
              <a:buChar char="§"/>
              <a:defRPr sz="1600" kern="1200">
                <a:solidFill>
                  <a:schemeClr val="tx1"/>
                </a:solidFill>
                <a:latin typeface="Helv"/>
                <a:ea typeface="Verdana" panose="020B0604030504040204" pitchFamily="34" charset="0"/>
                <a:cs typeface="Verdana" panose="020B0604030504040204" pitchFamily="34" charset="0"/>
              </a:defRPr>
            </a:lvl4pPr>
            <a:lvl5pPr marL="707468" indent="-175034" algn="l" defTabSz="603706" rtl="0" eaLnBrk="1" latinLnBrk="0" hangingPunct="1">
              <a:spcBef>
                <a:spcPts val="397"/>
              </a:spcBef>
              <a:buSzPct val="80000"/>
              <a:buFont typeface="Symbol" panose="05050102010706020507" pitchFamily="18" charset="2"/>
              <a:buChar char="-"/>
              <a:defRPr sz="1600" kern="1200">
                <a:solidFill>
                  <a:schemeClr val="tx1"/>
                </a:solidFill>
                <a:latin typeface="Helv"/>
                <a:ea typeface="Verdana" panose="020B0604030504040204" pitchFamily="34" charset="0"/>
                <a:cs typeface="Verdana" panose="020B0604030504040204" pitchFamily="34" charset="0"/>
              </a:defRPr>
            </a:lvl5pPr>
            <a:lvl6pPr marL="1660192" indent="-150926" algn="l" defTabSz="603706" rtl="0" eaLnBrk="1" latinLnBrk="0" hangingPunct="1">
              <a:spcBef>
                <a:spcPct val="20000"/>
              </a:spcBef>
              <a:buFont typeface="Arial" pitchFamily="34" charset="0"/>
              <a:buChar char="•"/>
              <a:defRPr sz="1320" kern="1200">
                <a:solidFill>
                  <a:schemeClr val="tx1"/>
                </a:solidFill>
                <a:latin typeface="+mn-lt"/>
                <a:ea typeface="+mn-ea"/>
                <a:cs typeface="+mn-cs"/>
              </a:defRPr>
            </a:lvl6pPr>
            <a:lvl7pPr marL="1962045" indent="-150926" algn="l" defTabSz="603706" rtl="0" eaLnBrk="1" latinLnBrk="0" hangingPunct="1">
              <a:spcBef>
                <a:spcPct val="20000"/>
              </a:spcBef>
              <a:buFont typeface="Arial" pitchFamily="34" charset="0"/>
              <a:buChar char="•"/>
              <a:defRPr sz="1320" kern="1200">
                <a:solidFill>
                  <a:schemeClr val="tx1"/>
                </a:solidFill>
                <a:latin typeface="+mn-lt"/>
                <a:ea typeface="+mn-ea"/>
                <a:cs typeface="+mn-cs"/>
              </a:defRPr>
            </a:lvl7pPr>
            <a:lvl8pPr marL="2263898" indent="-150926" algn="l" defTabSz="603706" rtl="0" eaLnBrk="1" latinLnBrk="0" hangingPunct="1">
              <a:spcBef>
                <a:spcPct val="20000"/>
              </a:spcBef>
              <a:buFont typeface="Arial" pitchFamily="34" charset="0"/>
              <a:buChar char="•"/>
              <a:defRPr sz="1320" kern="1200">
                <a:solidFill>
                  <a:schemeClr val="tx1"/>
                </a:solidFill>
                <a:latin typeface="+mn-lt"/>
                <a:ea typeface="+mn-ea"/>
                <a:cs typeface="+mn-cs"/>
              </a:defRPr>
            </a:lvl8pPr>
            <a:lvl9pPr marL="2565751" indent="-150926" algn="l" defTabSz="603706" rtl="0" eaLnBrk="1" latinLnBrk="0" hangingPunct="1">
              <a:spcBef>
                <a:spcPct val="20000"/>
              </a:spcBef>
              <a:buFont typeface="Arial" pitchFamily="34" charset="0"/>
              <a:buChar char="•"/>
              <a:defRPr sz="1320" kern="1200">
                <a:solidFill>
                  <a:schemeClr val="tx1"/>
                </a:solidFill>
                <a:latin typeface="+mn-lt"/>
                <a:ea typeface="+mn-ea"/>
                <a:cs typeface="+mn-cs"/>
              </a:defRPr>
            </a:lvl9pPr>
          </a:lstStyle>
          <a:p>
            <a:pPr algn="ctr"/>
            <a:r>
              <a:rPr lang="en-GB" sz="2800" i="1">
                <a:solidFill>
                  <a:srgbClr val="C00000"/>
                </a:solidFill>
                <a:latin typeface="+mn-lt"/>
              </a:rPr>
              <a:t>Inclusive Wealth (IW) Index (and its components) evolution - 1992 to 2014 </a:t>
            </a:r>
          </a:p>
        </p:txBody>
      </p:sp>
      <p:sp>
        <p:nvSpPr>
          <p:cNvPr id="7" name="TextBox 6">
            <a:extLst>
              <a:ext uri="{FF2B5EF4-FFF2-40B4-BE49-F238E27FC236}">
                <a16:creationId xmlns:a16="http://schemas.microsoft.com/office/drawing/2014/main" id="{825114BE-F5BD-429F-AAFB-1876B0CF331D}"/>
              </a:ext>
            </a:extLst>
          </p:cNvPr>
          <p:cNvSpPr txBox="1"/>
          <p:nvPr/>
        </p:nvSpPr>
        <p:spPr>
          <a:xfrm>
            <a:off x="1624645" y="5387690"/>
            <a:ext cx="2817434" cy="1231106"/>
          </a:xfrm>
          <a:prstGeom prst="rect">
            <a:avLst/>
          </a:prstGeom>
        </p:spPr>
        <p:txBody>
          <a:bodyPr vert="horz" wrap="square" lIns="0" tIns="0" rIns="0" bIns="0" rtlCol="0">
            <a:spAutoFit/>
          </a:bodyPr>
          <a:lstStyle/>
          <a:p>
            <a:r>
              <a:rPr lang="en-GB" sz="2000" i="1"/>
              <a:t>IW – Inclusive Wealth</a:t>
            </a:r>
          </a:p>
          <a:p>
            <a:r>
              <a:rPr lang="en-GB" sz="2000" i="1">
                <a:solidFill>
                  <a:schemeClr val="bg1">
                    <a:lumMod val="50000"/>
                  </a:schemeClr>
                </a:solidFill>
              </a:rPr>
              <a:t>PC – Production capital</a:t>
            </a:r>
          </a:p>
          <a:p>
            <a:r>
              <a:rPr lang="en-GB" sz="2000" i="1">
                <a:solidFill>
                  <a:srgbClr val="0070C0"/>
                </a:solidFill>
              </a:rPr>
              <a:t>HC – Human capital  </a:t>
            </a:r>
          </a:p>
          <a:p>
            <a:r>
              <a:rPr lang="en-GB" sz="2000" i="1">
                <a:solidFill>
                  <a:srgbClr val="00B400"/>
                </a:solidFill>
              </a:rPr>
              <a:t>NC – Natural capital </a:t>
            </a:r>
          </a:p>
        </p:txBody>
      </p:sp>
      <p:pic>
        <p:nvPicPr>
          <p:cNvPr id="8" name="Picture 7">
            <a:extLst>
              <a:ext uri="{FF2B5EF4-FFF2-40B4-BE49-F238E27FC236}">
                <a16:creationId xmlns:a16="http://schemas.microsoft.com/office/drawing/2014/main" id="{9677E483-6404-4D13-9EB6-279972B9F5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1366" y="919096"/>
            <a:ext cx="11430923" cy="4284576"/>
          </a:xfrm>
          <a:prstGeom prst="rect">
            <a:avLst/>
          </a:prstGeom>
        </p:spPr>
      </p:pic>
      <p:sp>
        <p:nvSpPr>
          <p:cNvPr id="12" name="Speech Bubble: Rectangle 11">
            <a:extLst>
              <a:ext uri="{FF2B5EF4-FFF2-40B4-BE49-F238E27FC236}">
                <a16:creationId xmlns:a16="http://schemas.microsoft.com/office/drawing/2014/main" id="{7FD90D97-F2B2-4943-BB01-BB4C6424AD6C}"/>
              </a:ext>
            </a:extLst>
          </p:cNvPr>
          <p:cNvSpPr/>
          <p:nvPr/>
        </p:nvSpPr>
        <p:spPr>
          <a:xfrm>
            <a:off x="6295869" y="5321508"/>
            <a:ext cx="3522687" cy="1473713"/>
          </a:xfrm>
          <a:prstGeom prst="wedgeRectCallout">
            <a:avLst>
              <a:gd name="adj1" fmla="val -16097"/>
              <a:gd name="adj2" fmla="val -141037"/>
            </a:avLst>
          </a:prstGeom>
          <a:solidFill>
            <a:srgbClr val="C00000"/>
          </a:solidFill>
          <a:ln w="28575">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72000" rIns="36000" bIns="72000" numCol="1" spcCol="0" rtlCol="0" fromWordArt="0" anchor="ctr" anchorCtr="0" forceAA="0" compatLnSpc="1">
            <a:prstTxWarp prst="textNoShape">
              <a:avLst/>
            </a:prstTxWarp>
            <a:noAutofit/>
          </a:bodyPr>
          <a:lstStyle/>
          <a:p>
            <a:pPr algn="ctr"/>
            <a:r>
              <a:rPr lang="en-GB" sz="2200" b="0" i="1">
                <a:solidFill>
                  <a:srgbClr val="FFFFFF"/>
                </a:solidFill>
                <a:cs typeface="Arial" panose="020B0604020202020204" pitchFamily="34" charset="0"/>
              </a:rPr>
              <a:t>Growt</a:t>
            </a:r>
            <a:r>
              <a:rPr lang="en-GB" sz="2200" i="1">
                <a:solidFill>
                  <a:srgbClr val="FFFFFF"/>
                </a:solidFill>
                <a:cs typeface="Arial" panose="020B0604020202020204" pitchFamily="34" charset="0"/>
              </a:rPr>
              <a:t>h of GDP in the past decades has been achieved at the cost of depleting natural capital </a:t>
            </a:r>
            <a:endParaRPr lang="en-GB" sz="2200" b="0" i="1">
              <a:solidFill>
                <a:srgbClr val="FFFFFF"/>
              </a:solidFill>
              <a:cs typeface="Arial" panose="020B0604020202020204" pitchFamily="34" charset="0"/>
            </a:endParaRPr>
          </a:p>
        </p:txBody>
      </p:sp>
    </p:spTree>
    <p:extLst>
      <p:ext uri="{BB962C8B-B14F-4D97-AF65-F5344CB8AC3E}">
        <p14:creationId xmlns:p14="http://schemas.microsoft.com/office/powerpoint/2010/main" val="313904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19214E1-2058-C546-96BC-5FE523998ABB}"/>
              </a:ext>
            </a:extLst>
          </p:cNvPr>
          <p:cNvPicPr>
            <a:picLocks noChangeAspect="1"/>
          </p:cNvPicPr>
          <p:nvPr/>
        </p:nvPicPr>
        <p:blipFill>
          <a:blip r:embed="rId2" cstate="print"/>
          <a:stretch>
            <a:fillRect/>
          </a:stretch>
        </p:blipFill>
        <p:spPr>
          <a:xfrm>
            <a:off x="328245" y="1445853"/>
            <a:ext cx="5844809" cy="4383606"/>
          </a:xfrm>
          <a:prstGeom prst="rect">
            <a:avLst/>
          </a:prstGeom>
        </p:spPr>
      </p:pic>
      <p:sp>
        <p:nvSpPr>
          <p:cNvPr id="10" name="Oval 9">
            <a:extLst>
              <a:ext uri="{FF2B5EF4-FFF2-40B4-BE49-F238E27FC236}">
                <a16:creationId xmlns:a16="http://schemas.microsoft.com/office/drawing/2014/main" id="{1A59364E-471B-A742-BFE2-EBCBFF0E2D19}"/>
              </a:ext>
            </a:extLst>
          </p:cNvPr>
          <p:cNvSpPr/>
          <p:nvPr/>
        </p:nvSpPr>
        <p:spPr>
          <a:xfrm>
            <a:off x="5711354" y="778227"/>
            <a:ext cx="5207903" cy="1808636"/>
          </a:xfrm>
          <a:prstGeom prst="ellipse">
            <a:avLst/>
          </a:pr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sp>
      <p:sp>
        <p:nvSpPr>
          <p:cNvPr id="11" name="Down Arrow 10">
            <a:extLst>
              <a:ext uri="{FF2B5EF4-FFF2-40B4-BE49-F238E27FC236}">
                <a16:creationId xmlns:a16="http://schemas.microsoft.com/office/drawing/2014/main" id="{0BDAFC39-4AAA-A440-8B44-CAAEF1DAF5CC}"/>
              </a:ext>
            </a:extLst>
          </p:cNvPr>
          <p:cNvSpPr/>
          <p:nvPr/>
        </p:nvSpPr>
        <p:spPr>
          <a:xfrm>
            <a:off x="7865629" y="5160072"/>
            <a:ext cx="1009283" cy="645941"/>
          </a:xfrm>
          <a:prstGeom prst="downArrow">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12" name="Freeform 11">
            <a:extLst>
              <a:ext uri="{FF2B5EF4-FFF2-40B4-BE49-F238E27FC236}">
                <a16:creationId xmlns:a16="http://schemas.microsoft.com/office/drawing/2014/main" id="{C0415F6F-58B4-634C-A7CA-5D55191E2467}"/>
              </a:ext>
            </a:extLst>
          </p:cNvPr>
          <p:cNvSpPr/>
          <p:nvPr/>
        </p:nvSpPr>
        <p:spPr>
          <a:xfrm>
            <a:off x="5439496" y="5606487"/>
            <a:ext cx="6142903" cy="1211140"/>
          </a:xfrm>
          <a:custGeom>
            <a:avLst/>
            <a:gdLst>
              <a:gd name="connsiteX0" fmla="*/ 0 w 6142903"/>
              <a:gd name="connsiteY0" fmla="*/ 0 h 1211140"/>
              <a:gd name="connsiteX1" fmla="*/ 6142903 w 6142903"/>
              <a:gd name="connsiteY1" fmla="*/ 0 h 1211140"/>
              <a:gd name="connsiteX2" fmla="*/ 6142903 w 6142903"/>
              <a:gd name="connsiteY2" fmla="*/ 1211140 h 1211140"/>
              <a:gd name="connsiteX3" fmla="*/ 0 w 6142903"/>
              <a:gd name="connsiteY3" fmla="*/ 1211140 h 1211140"/>
              <a:gd name="connsiteX4" fmla="*/ 0 w 6142903"/>
              <a:gd name="connsiteY4" fmla="*/ 0 h 1211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2903" h="1211140">
                <a:moveTo>
                  <a:pt x="0" y="0"/>
                </a:moveTo>
                <a:lnTo>
                  <a:pt x="6142903" y="0"/>
                </a:lnTo>
                <a:lnTo>
                  <a:pt x="6142903" y="1211140"/>
                </a:lnTo>
                <a:lnTo>
                  <a:pt x="0" y="12111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400" i="1" kern="1200">
                <a:solidFill>
                  <a:srgbClr val="C00000"/>
                </a:solidFill>
              </a:rPr>
              <a:t>Economic, social and environmental (in)balance</a:t>
            </a:r>
          </a:p>
        </p:txBody>
      </p:sp>
      <p:sp>
        <p:nvSpPr>
          <p:cNvPr id="13" name="Freeform 12">
            <a:extLst>
              <a:ext uri="{FF2B5EF4-FFF2-40B4-BE49-F238E27FC236}">
                <a16:creationId xmlns:a16="http://schemas.microsoft.com/office/drawing/2014/main" id="{F4E319CF-23D2-5143-B065-72A6B6F41CC2}"/>
              </a:ext>
            </a:extLst>
          </p:cNvPr>
          <p:cNvSpPr/>
          <p:nvPr/>
        </p:nvSpPr>
        <p:spPr>
          <a:xfrm>
            <a:off x="7507112" y="2726548"/>
            <a:ext cx="2012025" cy="1816710"/>
          </a:xfrm>
          <a:custGeom>
            <a:avLst/>
            <a:gdLst>
              <a:gd name="connsiteX0" fmla="*/ 0 w 2012025"/>
              <a:gd name="connsiteY0" fmla="*/ 908355 h 1816710"/>
              <a:gd name="connsiteX1" fmla="*/ 1006013 w 2012025"/>
              <a:gd name="connsiteY1" fmla="*/ 0 h 1816710"/>
              <a:gd name="connsiteX2" fmla="*/ 2012026 w 2012025"/>
              <a:gd name="connsiteY2" fmla="*/ 908355 h 1816710"/>
              <a:gd name="connsiteX3" fmla="*/ 1006013 w 2012025"/>
              <a:gd name="connsiteY3" fmla="*/ 1816710 h 1816710"/>
              <a:gd name="connsiteX4" fmla="*/ 0 w 2012025"/>
              <a:gd name="connsiteY4" fmla="*/ 908355 h 181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025" h="1816710">
                <a:moveTo>
                  <a:pt x="0" y="908355"/>
                </a:moveTo>
                <a:cubicBezTo>
                  <a:pt x="0" y="406684"/>
                  <a:pt x="450407" y="0"/>
                  <a:pt x="1006013" y="0"/>
                </a:cubicBezTo>
                <a:cubicBezTo>
                  <a:pt x="1561619" y="0"/>
                  <a:pt x="2012026" y="406684"/>
                  <a:pt x="2012026" y="908355"/>
                </a:cubicBezTo>
                <a:cubicBezTo>
                  <a:pt x="2012026" y="1410026"/>
                  <a:pt x="1561619" y="1816710"/>
                  <a:pt x="1006013" y="1816710"/>
                </a:cubicBezTo>
                <a:cubicBezTo>
                  <a:pt x="450407" y="1816710"/>
                  <a:pt x="0" y="1410026"/>
                  <a:pt x="0" y="908355"/>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0054" tIns="291451" rIns="320054" bIns="291451" numCol="1" spcCol="1270" anchor="ctr" anchorCtr="0">
            <a:noAutofit/>
          </a:bodyPr>
          <a:lstStyle/>
          <a:p>
            <a:pPr marL="0" lvl="0" indent="0" algn="ctr" defTabSz="889000">
              <a:lnSpc>
                <a:spcPct val="90000"/>
              </a:lnSpc>
              <a:spcBef>
                <a:spcPct val="0"/>
              </a:spcBef>
              <a:spcAft>
                <a:spcPct val="35000"/>
              </a:spcAft>
              <a:buNone/>
            </a:pPr>
            <a:r>
              <a:rPr lang="en-US" sz="2400" i="1" kern="1200">
                <a:solidFill>
                  <a:srgbClr val="FFFF00"/>
                </a:solidFill>
              </a:rPr>
              <a:t>Natural capital not valued</a:t>
            </a:r>
          </a:p>
        </p:txBody>
      </p:sp>
      <p:sp>
        <p:nvSpPr>
          <p:cNvPr id="14" name="Freeform 13">
            <a:extLst>
              <a:ext uri="{FF2B5EF4-FFF2-40B4-BE49-F238E27FC236}">
                <a16:creationId xmlns:a16="http://schemas.microsoft.com/office/drawing/2014/main" id="{C30690BB-A446-AA4B-89AB-A9558514CB0E}"/>
              </a:ext>
            </a:extLst>
          </p:cNvPr>
          <p:cNvSpPr/>
          <p:nvPr/>
        </p:nvSpPr>
        <p:spPr>
          <a:xfrm>
            <a:off x="6055824" y="1028541"/>
            <a:ext cx="2204178" cy="2034551"/>
          </a:xfrm>
          <a:custGeom>
            <a:avLst/>
            <a:gdLst>
              <a:gd name="connsiteX0" fmla="*/ 0 w 2046778"/>
              <a:gd name="connsiteY0" fmla="*/ 908355 h 1816710"/>
              <a:gd name="connsiteX1" fmla="*/ 1023389 w 2046778"/>
              <a:gd name="connsiteY1" fmla="*/ 0 h 1816710"/>
              <a:gd name="connsiteX2" fmla="*/ 2046778 w 2046778"/>
              <a:gd name="connsiteY2" fmla="*/ 908355 h 1816710"/>
              <a:gd name="connsiteX3" fmla="*/ 1023389 w 2046778"/>
              <a:gd name="connsiteY3" fmla="*/ 1816710 h 1816710"/>
              <a:gd name="connsiteX4" fmla="*/ 0 w 2046778"/>
              <a:gd name="connsiteY4" fmla="*/ 908355 h 181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6778" h="1816710">
                <a:moveTo>
                  <a:pt x="0" y="908355"/>
                </a:moveTo>
                <a:cubicBezTo>
                  <a:pt x="0" y="406684"/>
                  <a:pt x="458187" y="0"/>
                  <a:pt x="1023389" y="0"/>
                </a:cubicBezTo>
                <a:cubicBezTo>
                  <a:pt x="1588591" y="0"/>
                  <a:pt x="2046778" y="406684"/>
                  <a:pt x="2046778" y="908355"/>
                </a:cubicBezTo>
                <a:cubicBezTo>
                  <a:pt x="2046778" y="1410026"/>
                  <a:pt x="1588591" y="1816710"/>
                  <a:pt x="1023389" y="1816710"/>
                </a:cubicBezTo>
                <a:cubicBezTo>
                  <a:pt x="458187" y="1816710"/>
                  <a:pt x="0" y="1410026"/>
                  <a:pt x="0" y="908355"/>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5144" tIns="291451" rIns="325144" bIns="291451" numCol="1" spcCol="1270" anchor="ctr" anchorCtr="0">
            <a:noAutofit/>
          </a:bodyPr>
          <a:lstStyle/>
          <a:p>
            <a:pPr marL="0" lvl="0" indent="0" algn="ctr" defTabSz="889000">
              <a:lnSpc>
                <a:spcPct val="90000"/>
              </a:lnSpc>
              <a:spcBef>
                <a:spcPct val="0"/>
              </a:spcBef>
              <a:spcAft>
                <a:spcPct val="35000"/>
              </a:spcAft>
              <a:buNone/>
            </a:pPr>
            <a:r>
              <a:rPr lang="en-US" sz="2400" i="1" kern="1200">
                <a:solidFill>
                  <a:srgbClr val="FFFF00"/>
                </a:solidFill>
              </a:rPr>
              <a:t>Human capital undervalued</a:t>
            </a:r>
            <a:endParaRPr lang="en-US" sz="2000" i="1" kern="1200">
              <a:solidFill>
                <a:srgbClr val="FFFF00"/>
              </a:solidFill>
            </a:endParaRPr>
          </a:p>
        </p:txBody>
      </p:sp>
      <p:sp>
        <p:nvSpPr>
          <p:cNvPr id="15" name="Freeform 14">
            <a:extLst>
              <a:ext uri="{FF2B5EF4-FFF2-40B4-BE49-F238E27FC236}">
                <a16:creationId xmlns:a16="http://schemas.microsoft.com/office/drawing/2014/main" id="{BA8EB147-27DD-6F4C-BB23-101916759F0A}"/>
              </a:ext>
            </a:extLst>
          </p:cNvPr>
          <p:cNvSpPr/>
          <p:nvPr/>
        </p:nvSpPr>
        <p:spPr>
          <a:xfrm>
            <a:off x="8293166" y="727565"/>
            <a:ext cx="2204178" cy="2107324"/>
          </a:xfrm>
          <a:custGeom>
            <a:avLst/>
            <a:gdLst>
              <a:gd name="connsiteX0" fmla="*/ 0 w 2023179"/>
              <a:gd name="connsiteY0" fmla="*/ 908355 h 1816710"/>
              <a:gd name="connsiteX1" fmla="*/ 1011590 w 2023179"/>
              <a:gd name="connsiteY1" fmla="*/ 0 h 1816710"/>
              <a:gd name="connsiteX2" fmla="*/ 2023180 w 2023179"/>
              <a:gd name="connsiteY2" fmla="*/ 908355 h 1816710"/>
              <a:gd name="connsiteX3" fmla="*/ 1011590 w 2023179"/>
              <a:gd name="connsiteY3" fmla="*/ 1816710 h 1816710"/>
              <a:gd name="connsiteX4" fmla="*/ 0 w 2023179"/>
              <a:gd name="connsiteY4" fmla="*/ 908355 h 181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179" h="1816710">
                <a:moveTo>
                  <a:pt x="0" y="908355"/>
                </a:moveTo>
                <a:cubicBezTo>
                  <a:pt x="0" y="406684"/>
                  <a:pt x="452904" y="0"/>
                  <a:pt x="1011590" y="0"/>
                </a:cubicBezTo>
                <a:cubicBezTo>
                  <a:pt x="1570276" y="0"/>
                  <a:pt x="2023180" y="406684"/>
                  <a:pt x="2023180" y="908355"/>
                </a:cubicBezTo>
                <a:cubicBezTo>
                  <a:pt x="2023180" y="1410026"/>
                  <a:pt x="1570276" y="1816710"/>
                  <a:pt x="1011590" y="1816710"/>
                </a:cubicBezTo>
                <a:cubicBezTo>
                  <a:pt x="452904" y="1816710"/>
                  <a:pt x="0" y="1410026"/>
                  <a:pt x="0" y="908355"/>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1688" tIns="291451" rIns="321688" bIns="291451" numCol="1" spcCol="1270" anchor="ctr" anchorCtr="0">
            <a:noAutofit/>
          </a:bodyPr>
          <a:lstStyle/>
          <a:p>
            <a:pPr marL="0" lvl="0" indent="0" algn="ctr" defTabSz="889000">
              <a:lnSpc>
                <a:spcPct val="90000"/>
              </a:lnSpc>
              <a:spcBef>
                <a:spcPct val="0"/>
              </a:spcBef>
              <a:spcAft>
                <a:spcPct val="35000"/>
              </a:spcAft>
              <a:buNone/>
            </a:pPr>
            <a:r>
              <a:rPr lang="en-US" sz="2400" i="1" kern="1200" dirty="0">
                <a:solidFill>
                  <a:srgbClr val="FFFF00"/>
                </a:solidFill>
              </a:rPr>
              <a:t>Production capital overvalued</a:t>
            </a:r>
          </a:p>
        </p:txBody>
      </p:sp>
      <p:sp>
        <p:nvSpPr>
          <p:cNvPr id="16" name="Shape 15">
            <a:extLst>
              <a:ext uri="{FF2B5EF4-FFF2-40B4-BE49-F238E27FC236}">
                <a16:creationId xmlns:a16="http://schemas.microsoft.com/office/drawing/2014/main" id="{920AAAA3-24FA-DF46-8BE2-C311E25450A4}"/>
              </a:ext>
            </a:extLst>
          </p:cNvPr>
          <p:cNvSpPr/>
          <p:nvPr/>
        </p:nvSpPr>
        <p:spPr>
          <a:xfrm>
            <a:off x="5497385" y="534502"/>
            <a:ext cx="5651988" cy="4521590"/>
          </a:xfrm>
          <a:prstGeom prst="funnel">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19" name="Rectangle 18">
            <a:extLst>
              <a:ext uri="{FF2B5EF4-FFF2-40B4-BE49-F238E27FC236}">
                <a16:creationId xmlns:a16="http://schemas.microsoft.com/office/drawing/2014/main" id="{424936BF-3154-3749-B6D3-19B136B46F50}"/>
              </a:ext>
            </a:extLst>
          </p:cNvPr>
          <p:cNvSpPr/>
          <p:nvPr/>
        </p:nvSpPr>
        <p:spPr>
          <a:xfrm>
            <a:off x="620023" y="-27671"/>
            <a:ext cx="5207903" cy="1138773"/>
          </a:xfrm>
          <a:prstGeom prst="rect">
            <a:avLst/>
          </a:prstGeom>
        </p:spPr>
        <p:txBody>
          <a:bodyPr wrap="square">
            <a:spAutoFit/>
          </a:bodyPr>
          <a:lstStyle/>
          <a:p>
            <a:pPr algn="ctr"/>
            <a:r>
              <a:rPr lang="sl-SI" sz="3400" i="1">
                <a:solidFill>
                  <a:srgbClr val="000000"/>
                </a:solidFill>
                <a:cs typeface="Arial"/>
              </a:rPr>
              <a:t>Producers/Consumers </a:t>
            </a:r>
          </a:p>
          <a:p>
            <a:pPr algn="ctr"/>
            <a:r>
              <a:rPr lang="sl-SI" sz="3400" i="1">
                <a:solidFill>
                  <a:srgbClr val="000000"/>
                </a:solidFill>
                <a:cs typeface="Arial"/>
              </a:rPr>
              <a:t>Rational Behaviour</a:t>
            </a:r>
          </a:p>
        </p:txBody>
      </p:sp>
      <p:sp>
        <p:nvSpPr>
          <p:cNvPr id="20" name="Rectangle 19">
            <a:extLst>
              <a:ext uri="{FF2B5EF4-FFF2-40B4-BE49-F238E27FC236}">
                <a16:creationId xmlns:a16="http://schemas.microsoft.com/office/drawing/2014/main" id="{CAF7A359-7464-A549-B097-62AA8B74EE2B}"/>
              </a:ext>
            </a:extLst>
          </p:cNvPr>
          <p:cNvSpPr/>
          <p:nvPr/>
        </p:nvSpPr>
        <p:spPr>
          <a:xfrm>
            <a:off x="5005019" y="-27673"/>
            <a:ext cx="6626882" cy="615553"/>
          </a:xfrm>
          <a:prstGeom prst="rect">
            <a:avLst/>
          </a:prstGeom>
        </p:spPr>
        <p:txBody>
          <a:bodyPr wrap="square">
            <a:spAutoFit/>
          </a:bodyPr>
          <a:lstStyle/>
          <a:p>
            <a:pPr algn="ctr"/>
            <a:r>
              <a:rPr lang="sl-SI" sz="3400" i="1">
                <a:solidFill>
                  <a:srgbClr val="000000"/>
                </a:solidFill>
                <a:cs typeface="Arial"/>
              </a:rPr>
              <a:t>Market Economy</a:t>
            </a:r>
          </a:p>
        </p:txBody>
      </p:sp>
      <p:sp>
        <p:nvSpPr>
          <p:cNvPr id="21" name="Down Arrow 20">
            <a:extLst>
              <a:ext uri="{FF2B5EF4-FFF2-40B4-BE49-F238E27FC236}">
                <a16:creationId xmlns:a16="http://schemas.microsoft.com/office/drawing/2014/main" id="{1644E998-0C9B-4542-89A9-E73BDE4A11C3}"/>
              </a:ext>
            </a:extLst>
          </p:cNvPr>
          <p:cNvSpPr/>
          <p:nvPr/>
        </p:nvSpPr>
        <p:spPr>
          <a:xfrm flipV="1">
            <a:off x="719013" y="3962405"/>
            <a:ext cx="851877" cy="1829409"/>
          </a:xfrm>
          <a:prstGeom prst="downArrow">
            <a:avLst>
              <a:gd name="adj1" fmla="val 50000"/>
              <a:gd name="adj2" fmla="val 54959"/>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42661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par>
                          <p:cTn id="15" fill="hold">
                            <p:stCondLst>
                              <p:cond delay="0"/>
                            </p:stCondLst>
                            <p:childTnLst>
                              <p:par>
                                <p:cTn id="16" presetID="2" presetClass="entr" presetSubtype="4"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1000" fill="hold"/>
                                        <p:tgtEl>
                                          <p:spTgt spid="21"/>
                                        </p:tgtEl>
                                        <p:attrNameLst>
                                          <p:attrName>ppt_x</p:attrName>
                                        </p:attrNameLst>
                                      </p:cBhvr>
                                      <p:tavLst>
                                        <p:tav tm="0">
                                          <p:val>
                                            <p:strVal val="#ppt_x"/>
                                          </p:val>
                                        </p:tav>
                                        <p:tav tm="100000">
                                          <p:val>
                                            <p:strVal val="#ppt_x"/>
                                          </p:val>
                                        </p:tav>
                                      </p:tavLst>
                                    </p:anim>
                                    <p:anim calcmode="lin" valueType="num">
                                      <p:cBhvr additive="base">
                                        <p:cTn id="19"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P spid="15" grpId="0" animBg="1"/>
      <p:bldP spid="19" grpId="0"/>
      <p:bldP spid="20" grpId="0"/>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8341" y="6336324"/>
            <a:ext cx="2688299" cy="405045"/>
          </a:xfrm>
          <a:prstGeom prst="rect">
            <a:avLst/>
          </a:prstGeom>
        </p:spPr>
      </p:pic>
      <p:sp>
        <p:nvSpPr>
          <p:cNvPr id="2" name="TextBox 1"/>
          <p:cNvSpPr txBox="1"/>
          <p:nvPr/>
        </p:nvSpPr>
        <p:spPr>
          <a:xfrm>
            <a:off x="0" y="76200"/>
            <a:ext cx="12192000" cy="1159228"/>
          </a:xfrm>
          <a:prstGeom prst="rect">
            <a:avLst/>
          </a:prstGeom>
          <a:noFill/>
        </p:spPr>
        <p:txBody>
          <a:bodyPr wrap="square" rtlCol="0">
            <a:spAutoFit/>
          </a:bodyPr>
          <a:lstStyle/>
          <a:p>
            <a:pPr algn="ctr"/>
            <a:r>
              <a:rPr lang="en-GB" sz="3733" i="1">
                <a:solidFill>
                  <a:srgbClr val="FF0000"/>
                </a:solidFill>
                <a:latin typeface="+mj-lt"/>
                <a:ea typeface="Verdana" panose="020B0604030504040204" pitchFamily="34" charset="0"/>
                <a:cs typeface="Verdana" panose="020B0604030504040204" pitchFamily="34" charset="0"/>
              </a:rPr>
              <a:t>LIVING WELL WITHIN ECOLOGICAL LIMITS</a:t>
            </a:r>
          </a:p>
          <a:p>
            <a:pPr algn="ctr"/>
            <a:r>
              <a:rPr lang="en-GB" sz="3200" i="1">
                <a:latin typeface="+mj-lt"/>
                <a:ea typeface="Verdana" panose="020B0604030504040204" pitchFamily="34" charset="0"/>
                <a:cs typeface="Verdana" panose="020B0604030504040204" pitchFamily="34" charset="0"/>
              </a:rPr>
              <a:t>ECONOMIC SYSTEM FUNCTION OF ECOSYSTEM</a:t>
            </a:r>
            <a:endParaRPr lang="en-GB" sz="3200" i="1">
              <a:latin typeface="+mj-lt"/>
            </a:endParaRPr>
          </a:p>
        </p:txBody>
      </p:sp>
      <p:grpSp>
        <p:nvGrpSpPr>
          <p:cNvPr id="3" name="Group 2"/>
          <p:cNvGrpSpPr/>
          <p:nvPr/>
        </p:nvGrpSpPr>
        <p:grpSpPr>
          <a:xfrm>
            <a:off x="401305" y="1270765"/>
            <a:ext cx="11521280" cy="5263569"/>
            <a:chOff x="300979" y="1270764"/>
            <a:chExt cx="8640960" cy="5263569"/>
          </a:xfrm>
        </p:grpSpPr>
        <p:sp>
          <p:nvSpPr>
            <p:cNvPr id="50" name="Oval 49"/>
            <p:cNvSpPr/>
            <p:nvPr/>
          </p:nvSpPr>
          <p:spPr>
            <a:xfrm>
              <a:off x="300979" y="1270764"/>
              <a:ext cx="8640960" cy="5263569"/>
            </a:xfrm>
            <a:prstGeom prst="ellipse">
              <a:avLst/>
            </a:prstGeom>
            <a:solidFill>
              <a:srgbClr val="008173">
                <a:alpha val="34902"/>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i="1">
                <a:latin typeface="+mj-lt"/>
                <a:ea typeface="Verdana" pitchFamily="34" charset="0"/>
                <a:cs typeface="Verdana" pitchFamily="34" charset="0"/>
              </a:endParaRPr>
            </a:p>
          </p:txBody>
        </p:sp>
        <p:grpSp>
          <p:nvGrpSpPr>
            <p:cNvPr id="17" name="Group 16"/>
            <p:cNvGrpSpPr/>
            <p:nvPr/>
          </p:nvGrpSpPr>
          <p:grpSpPr>
            <a:xfrm>
              <a:off x="877275" y="1295400"/>
              <a:ext cx="7809525" cy="4727750"/>
              <a:chOff x="827816" y="1210738"/>
              <a:chExt cx="7809525" cy="4727750"/>
            </a:xfrm>
          </p:grpSpPr>
          <p:sp>
            <p:nvSpPr>
              <p:cNvPr id="18" name="Oval 17"/>
              <p:cNvSpPr/>
              <p:nvPr/>
            </p:nvSpPr>
            <p:spPr>
              <a:xfrm>
                <a:off x="1907704" y="1802088"/>
                <a:ext cx="5256583" cy="4136400"/>
              </a:xfrm>
              <a:prstGeom prst="ellipse">
                <a:avLst/>
              </a:prstGeom>
              <a:solidFill>
                <a:schemeClr val="bg1">
                  <a:lumMod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i="1">
                  <a:solidFill>
                    <a:schemeClr val="bg1"/>
                  </a:solidFill>
                  <a:latin typeface="+mj-lt"/>
                  <a:ea typeface="Verdana" pitchFamily="34" charset="0"/>
                  <a:cs typeface="Verdana" pitchFamily="34" charset="0"/>
                </a:endParaRPr>
              </a:p>
            </p:txBody>
          </p:sp>
          <p:sp>
            <p:nvSpPr>
              <p:cNvPr id="31" name="TextBox 30"/>
              <p:cNvSpPr txBox="1"/>
              <p:nvPr/>
            </p:nvSpPr>
            <p:spPr>
              <a:xfrm>
                <a:off x="827816" y="3127057"/>
                <a:ext cx="2088000" cy="1394724"/>
              </a:xfrm>
              <a:prstGeom prst="rightArrow">
                <a:avLst>
                  <a:gd name="adj1" fmla="val 66496"/>
                  <a:gd name="adj2" fmla="val 50000"/>
                </a:avLst>
              </a:prstGeom>
              <a:solidFill>
                <a:schemeClr val="bg1"/>
              </a:solidFill>
              <a:ln w="6350">
                <a:noFill/>
              </a:ln>
            </p:spPr>
            <p:txBody>
              <a:bodyPr wrap="square" lIns="96000" rIns="96000" rtlCol="0" anchor="ctr" anchorCtr="0">
                <a:noAutofit/>
              </a:bodyPr>
              <a:lstStyle/>
              <a:p>
                <a:pPr marL="364058" lvl="1"/>
                <a:r>
                  <a:rPr lang="en-GB" sz="2400" i="1">
                    <a:latin typeface="+mj-lt"/>
                    <a:ea typeface="Verdana" pitchFamily="34" charset="0"/>
                    <a:cs typeface="Verdana" pitchFamily="34" charset="0"/>
                  </a:rPr>
                  <a:t>Ecosystem</a:t>
                </a:r>
              </a:p>
              <a:p>
                <a:pPr marL="370408" lvl="1"/>
                <a:r>
                  <a:rPr lang="en-GB" sz="2400" i="1">
                    <a:latin typeface="+mj-lt"/>
                    <a:ea typeface="Verdana" pitchFamily="34" charset="0"/>
                    <a:cs typeface="Verdana" pitchFamily="34" charset="0"/>
                  </a:rPr>
                  <a:t>services</a:t>
                </a:r>
              </a:p>
            </p:txBody>
          </p:sp>
          <p:grpSp>
            <p:nvGrpSpPr>
              <p:cNvPr id="32" name="Group 31"/>
              <p:cNvGrpSpPr/>
              <p:nvPr/>
            </p:nvGrpSpPr>
            <p:grpSpPr>
              <a:xfrm>
                <a:off x="886689" y="1210738"/>
                <a:ext cx="7750652" cy="4627264"/>
                <a:chOff x="886689" y="1210738"/>
                <a:chExt cx="7750652" cy="4627264"/>
              </a:xfrm>
            </p:grpSpPr>
            <p:sp>
              <p:nvSpPr>
                <p:cNvPr id="39" name="TextBox 38"/>
                <p:cNvSpPr txBox="1"/>
                <p:nvPr/>
              </p:nvSpPr>
              <p:spPr>
                <a:xfrm>
                  <a:off x="3491879" y="1210738"/>
                  <a:ext cx="2088232" cy="584775"/>
                </a:xfrm>
                <a:prstGeom prst="rect">
                  <a:avLst/>
                </a:prstGeom>
                <a:noFill/>
              </p:spPr>
              <p:txBody>
                <a:bodyPr wrap="square" rtlCol="0">
                  <a:spAutoFit/>
                </a:bodyPr>
                <a:lstStyle/>
                <a:p>
                  <a:pPr algn="ctr"/>
                  <a:r>
                    <a:rPr lang="en-GB" sz="3200" i="1">
                      <a:solidFill>
                        <a:schemeClr val="tx1">
                          <a:lumMod val="95000"/>
                          <a:lumOff val="5000"/>
                        </a:schemeClr>
                      </a:solidFill>
                      <a:latin typeface="+mj-lt"/>
                      <a:ea typeface="Verdana" pitchFamily="34" charset="0"/>
                      <a:cs typeface="Verdana" pitchFamily="34" charset="0"/>
                    </a:rPr>
                    <a:t>ECOSYSTEMS</a:t>
                  </a:r>
                </a:p>
              </p:txBody>
            </p:sp>
            <p:sp>
              <p:nvSpPr>
                <p:cNvPr id="40" name="TextBox 39"/>
                <p:cNvSpPr txBox="1"/>
                <p:nvPr/>
              </p:nvSpPr>
              <p:spPr>
                <a:xfrm>
                  <a:off x="2565749" y="2937936"/>
                  <a:ext cx="1728192" cy="461665"/>
                </a:xfrm>
                <a:prstGeom prst="rect">
                  <a:avLst/>
                </a:prstGeom>
                <a:noFill/>
              </p:spPr>
              <p:txBody>
                <a:bodyPr wrap="square" rtlCol="0">
                  <a:spAutoFit/>
                </a:bodyPr>
                <a:lstStyle/>
                <a:p>
                  <a:r>
                    <a:rPr lang="en-GB" sz="2400" i="1">
                      <a:solidFill>
                        <a:schemeClr val="tx1">
                          <a:lumMod val="75000"/>
                          <a:lumOff val="25000"/>
                        </a:schemeClr>
                      </a:solidFill>
                      <a:latin typeface="+mj-lt"/>
                      <a:ea typeface="Verdana" pitchFamily="34" charset="0"/>
                      <a:cs typeface="Verdana" pitchFamily="34" charset="0"/>
                    </a:rPr>
                    <a:t>Policy</a:t>
                  </a:r>
                </a:p>
              </p:txBody>
            </p:sp>
            <p:sp>
              <p:nvSpPr>
                <p:cNvPr id="41" name="TextBox 40"/>
                <p:cNvSpPr txBox="1"/>
                <p:nvPr/>
              </p:nvSpPr>
              <p:spPr>
                <a:xfrm>
                  <a:off x="2411760" y="4581128"/>
                  <a:ext cx="1728192" cy="461665"/>
                </a:xfrm>
                <a:prstGeom prst="rect">
                  <a:avLst/>
                </a:prstGeom>
                <a:noFill/>
              </p:spPr>
              <p:txBody>
                <a:bodyPr wrap="square" rtlCol="0">
                  <a:spAutoFit/>
                </a:bodyPr>
                <a:lstStyle/>
                <a:p>
                  <a:r>
                    <a:rPr lang="en-GB" sz="2400" i="1">
                      <a:solidFill>
                        <a:schemeClr val="tx1">
                          <a:lumMod val="75000"/>
                          <a:lumOff val="25000"/>
                        </a:schemeClr>
                      </a:solidFill>
                      <a:latin typeface="+mj-lt"/>
                      <a:ea typeface="Verdana" pitchFamily="34" charset="0"/>
                      <a:cs typeface="Verdana" pitchFamily="34" charset="0"/>
                    </a:rPr>
                    <a:t>Values</a:t>
                  </a:r>
                </a:p>
              </p:txBody>
            </p:sp>
            <p:sp>
              <p:nvSpPr>
                <p:cNvPr id="42" name="TextBox 41"/>
                <p:cNvSpPr txBox="1"/>
                <p:nvPr/>
              </p:nvSpPr>
              <p:spPr>
                <a:xfrm>
                  <a:off x="3477777" y="5376337"/>
                  <a:ext cx="1728192" cy="461665"/>
                </a:xfrm>
                <a:prstGeom prst="rect">
                  <a:avLst/>
                </a:prstGeom>
                <a:noFill/>
              </p:spPr>
              <p:txBody>
                <a:bodyPr wrap="square" rtlCol="0">
                  <a:spAutoFit/>
                </a:bodyPr>
                <a:lstStyle/>
                <a:p>
                  <a:r>
                    <a:rPr lang="en-GB" sz="2400" i="1">
                      <a:solidFill>
                        <a:schemeClr val="tx1">
                          <a:lumMod val="75000"/>
                          <a:lumOff val="25000"/>
                        </a:schemeClr>
                      </a:solidFill>
                      <a:latin typeface="+mj-lt"/>
                      <a:ea typeface="Verdana" pitchFamily="34" charset="0"/>
                      <a:cs typeface="Verdana" pitchFamily="34" charset="0"/>
                    </a:rPr>
                    <a:t>Technology</a:t>
                  </a:r>
                </a:p>
              </p:txBody>
            </p:sp>
            <p:sp>
              <p:nvSpPr>
                <p:cNvPr id="43" name="TextBox 42"/>
                <p:cNvSpPr txBox="1"/>
                <p:nvPr/>
              </p:nvSpPr>
              <p:spPr>
                <a:xfrm>
                  <a:off x="5238143" y="5103361"/>
                  <a:ext cx="1113197" cy="461665"/>
                </a:xfrm>
                <a:prstGeom prst="rect">
                  <a:avLst/>
                </a:prstGeom>
                <a:noFill/>
              </p:spPr>
              <p:txBody>
                <a:bodyPr wrap="square" rtlCol="0">
                  <a:spAutoFit/>
                </a:bodyPr>
                <a:lstStyle/>
                <a:p>
                  <a:r>
                    <a:rPr lang="en-GB" sz="2400" i="1">
                      <a:solidFill>
                        <a:schemeClr val="tx1">
                          <a:lumMod val="75000"/>
                          <a:lumOff val="25000"/>
                        </a:schemeClr>
                      </a:solidFill>
                      <a:latin typeface="+mj-lt"/>
                      <a:ea typeface="Verdana" pitchFamily="34" charset="0"/>
                      <a:cs typeface="Verdana" pitchFamily="34" charset="0"/>
                    </a:rPr>
                    <a:t>Science</a:t>
                  </a:r>
                </a:p>
              </p:txBody>
            </p:sp>
            <p:sp>
              <p:nvSpPr>
                <p:cNvPr id="44" name="TextBox 43"/>
                <p:cNvSpPr txBox="1"/>
                <p:nvPr/>
              </p:nvSpPr>
              <p:spPr>
                <a:xfrm>
                  <a:off x="5894141" y="4579095"/>
                  <a:ext cx="1728192" cy="461665"/>
                </a:xfrm>
                <a:prstGeom prst="rect">
                  <a:avLst/>
                </a:prstGeom>
                <a:noFill/>
              </p:spPr>
              <p:txBody>
                <a:bodyPr wrap="square" rtlCol="0">
                  <a:spAutoFit/>
                </a:bodyPr>
                <a:lstStyle/>
                <a:p>
                  <a:r>
                    <a:rPr lang="en-GB" sz="2400" i="1">
                      <a:solidFill>
                        <a:schemeClr val="tx1">
                          <a:lumMod val="75000"/>
                          <a:lumOff val="25000"/>
                        </a:schemeClr>
                      </a:solidFill>
                      <a:latin typeface="+mj-lt"/>
                      <a:ea typeface="Verdana" pitchFamily="34" charset="0"/>
                      <a:cs typeface="Verdana" pitchFamily="34" charset="0"/>
                    </a:rPr>
                    <a:t>Market</a:t>
                  </a:r>
                </a:p>
              </p:txBody>
            </p:sp>
            <p:sp>
              <p:nvSpPr>
                <p:cNvPr id="45" name="TextBox 44"/>
                <p:cNvSpPr txBox="1"/>
                <p:nvPr/>
              </p:nvSpPr>
              <p:spPr>
                <a:xfrm>
                  <a:off x="5741741" y="2937937"/>
                  <a:ext cx="1728192" cy="461665"/>
                </a:xfrm>
                <a:prstGeom prst="rect">
                  <a:avLst/>
                </a:prstGeom>
                <a:noFill/>
              </p:spPr>
              <p:txBody>
                <a:bodyPr wrap="square" rtlCol="0">
                  <a:spAutoFit/>
                </a:bodyPr>
                <a:lstStyle/>
                <a:p>
                  <a:r>
                    <a:rPr lang="en-GB" sz="2400" i="1">
                      <a:solidFill>
                        <a:schemeClr val="tx1">
                          <a:lumMod val="75000"/>
                          <a:lumOff val="25000"/>
                        </a:schemeClr>
                      </a:solidFill>
                      <a:latin typeface="+mj-lt"/>
                      <a:ea typeface="Verdana" pitchFamily="34" charset="0"/>
                      <a:cs typeface="Verdana" pitchFamily="34" charset="0"/>
                    </a:rPr>
                    <a:t>Industry</a:t>
                  </a:r>
                </a:p>
              </p:txBody>
            </p:sp>
            <p:sp>
              <p:nvSpPr>
                <p:cNvPr id="46" name="TextBox 45"/>
                <p:cNvSpPr txBox="1"/>
                <p:nvPr/>
              </p:nvSpPr>
              <p:spPr>
                <a:xfrm>
                  <a:off x="2537772" y="1921938"/>
                  <a:ext cx="3996445" cy="796468"/>
                </a:xfrm>
                <a:prstGeom prst="rect">
                  <a:avLst/>
                </a:prstGeom>
                <a:noFill/>
              </p:spPr>
              <p:txBody>
                <a:bodyPr wrap="square" lIns="0" tIns="0" rIns="0" bIns="0" rtlCol="0">
                  <a:noAutofit/>
                </a:bodyPr>
                <a:lstStyle/>
                <a:p>
                  <a:pPr algn="ctr"/>
                  <a:r>
                    <a:rPr lang="en-GB" sz="3200" i="1">
                      <a:solidFill>
                        <a:schemeClr val="tx1">
                          <a:lumMod val="95000"/>
                          <a:lumOff val="5000"/>
                        </a:schemeClr>
                      </a:solidFill>
                      <a:latin typeface="+mj-lt"/>
                      <a:ea typeface="Verdana" pitchFamily="34" charset="0"/>
                      <a:cs typeface="Verdana" pitchFamily="34" charset="0"/>
                    </a:rPr>
                    <a:t>SOCIO-TECHNICAL SYSTEMS</a:t>
                  </a:r>
                </a:p>
                <a:p>
                  <a:pPr algn="ctr"/>
                  <a:r>
                    <a:rPr lang="en-GB" sz="2667" i="1">
                      <a:solidFill>
                        <a:schemeClr val="tx1">
                          <a:lumMod val="95000"/>
                          <a:lumOff val="5000"/>
                        </a:schemeClr>
                      </a:solidFill>
                      <a:latin typeface="+mj-lt"/>
                      <a:ea typeface="Verdana" pitchFamily="34" charset="0"/>
                      <a:cs typeface="Verdana" pitchFamily="34" charset="0"/>
                    </a:rPr>
                    <a:t>providing social needs and value</a:t>
                  </a:r>
                </a:p>
              </p:txBody>
            </p:sp>
            <p:sp>
              <p:nvSpPr>
                <p:cNvPr id="47" name="TextBox 46"/>
                <p:cNvSpPr txBox="1"/>
                <p:nvPr/>
              </p:nvSpPr>
              <p:spPr>
                <a:xfrm>
                  <a:off x="6427541" y="3168813"/>
                  <a:ext cx="2209800" cy="1394724"/>
                </a:xfrm>
                <a:prstGeom prst="rightArrow">
                  <a:avLst>
                    <a:gd name="adj1" fmla="val 64663"/>
                    <a:gd name="adj2" fmla="val 50000"/>
                  </a:avLst>
                </a:prstGeom>
                <a:solidFill>
                  <a:schemeClr val="bg1"/>
                </a:solidFill>
                <a:ln w="9525">
                  <a:noFill/>
                </a:ln>
              </p:spPr>
              <p:txBody>
                <a:bodyPr wrap="square" lIns="96000" rIns="96000" rtlCol="0" anchor="ctr" anchorCtr="0">
                  <a:noAutofit/>
                </a:bodyPr>
                <a:lstStyle/>
                <a:p>
                  <a:pPr marL="110064"/>
                  <a:r>
                    <a:rPr lang="en-GB" sz="2400" i="1">
                      <a:latin typeface="+mj-lt"/>
                      <a:ea typeface="Verdana" pitchFamily="34" charset="0"/>
                      <a:cs typeface="Verdana" pitchFamily="34" charset="0"/>
                    </a:rPr>
                    <a:t>Environmental externalities</a:t>
                  </a:r>
                </a:p>
              </p:txBody>
            </p:sp>
            <p:sp>
              <p:nvSpPr>
                <p:cNvPr id="48" name="TextBox 47"/>
                <p:cNvSpPr txBox="1"/>
                <p:nvPr/>
              </p:nvSpPr>
              <p:spPr>
                <a:xfrm>
                  <a:off x="886689" y="2214831"/>
                  <a:ext cx="1491179" cy="1200329"/>
                </a:xfrm>
                <a:prstGeom prst="rect">
                  <a:avLst/>
                </a:prstGeom>
                <a:noFill/>
              </p:spPr>
              <p:txBody>
                <a:bodyPr wrap="square" rtlCol="0">
                  <a:spAutoFit/>
                </a:bodyPr>
                <a:lstStyle/>
                <a:p>
                  <a:r>
                    <a:rPr lang="en-GB" sz="2400" i="1">
                      <a:solidFill>
                        <a:schemeClr val="tx1">
                          <a:lumMod val="85000"/>
                          <a:lumOff val="15000"/>
                        </a:schemeClr>
                      </a:solidFill>
                      <a:latin typeface="+mj-lt"/>
                      <a:ea typeface="Verdana" pitchFamily="34" charset="0"/>
                      <a:cs typeface="Verdana" pitchFamily="34" charset="0"/>
                    </a:rPr>
                    <a:t>Withdrawals from the ecosystems</a:t>
                  </a:r>
                </a:p>
              </p:txBody>
            </p:sp>
            <p:sp>
              <p:nvSpPr>
                <p:cNvPr id="49" name="TextBox 48"/>
                <p:cNvSpPr txBox="1"/>
                <p:nvPr/>
              </p:nvSpPr>
              <p:spPr>
                <a:xfrm>
                  <a:off x="6980774" y="1546653"/>
                  <a:ext cx="970767" cy="954300"/>
                </a:xfrm>
                <a:prstGeom prst="rect">
                  <a:avLst/>
                </a:prstGeom>
                <a:noFill/>
              </p:spPr>
              <p:txBody>
                <a:bodyPr wrap="square" rtlCol="0">
                  <a:spAutoFit/>
                </a:bodyPr>
                <a:lstStyle/>
                <a:p>
                  <a:r>
                    <a:rPr lang="en-GB" sz="1867" i="1">
                      <a:solidFill>
                        <a:schemeClr val="tx1">
                          <a:lumMod val="85000"/>
                          <a:lumOff val="15000"/>
                        </a:schemeClr>
                      </a:solidFill>
                      <a:latin typeface="+mj-lt"/>
                      <a:ea typeface="Verdana" pitchFamily="34" charset="0"/>
                      <a:cs typeface="Verdana" pitchFamily="34" charset="0"/>
                    </a:rPr>
                    <a:t>Deposits Emissions Pollution</a:t>
                  </a:r>
                </a:p>
              </p:txBody>
            </p:sp>
          </p:grpSp>
          <p:sp>
            <p:nvSpPr>
              <p:cNvPr id="33" name="TextBox 32"/>
              <p:cNvSpPr txBox="1"/>
              <p:nvPr/>
            </p:nvSpPr>
            <p:spPr>
              <a:xfrm>
                <a:off x="3978144" y="2912445"/>
                <a:ext cx="1260000" cy="1311981"/>
              </a:xfrm>
              <a:prstGeom prst="ellipse">
                <a:avLst/>
              </a:prstGeom>
              <a:solidFill>
                <a:srgbClr val="EAEAEA"/>
              </a:solidFill>
              <a:ln>
                <a:solidFill>
                  <a:schemeClr val="bg1">
                    <a:lumMod val="65000"/>
                  </a:schemeClr>
                </a:solidFill>
              </a:ln>
            </p:spPr>
            <p:txBody>
              <a:bodyPr wrap="square" lIns="48000" tIns="48000" rIns="48000" bIns="48000" rtlCol="0" anchor="ctr" anchorCtr="0">
                <a:noAutofit/>
              </a:bodyPr>
              <a:lstStyle/>
              <a:p>
                <a:pPr algn="ctr"/>
                <a:endParaRPr lang="en-GB" sz="1867" i="1">
                  <a:solidFill>
                    <a:schemeClr val="bg1">
                      <a:lumMod val="65000"/>
                    </a:schemeClr>
                  </a:solidFill>
                  <a:latin typeface="+mj-lt"/>
                  <a:ea typeface="Verdana" pitchFamily="34" charset="0"/>
                  <a:cs typeface="Verdana" pitchFamily="34" charset="0"/>
                </a:endParaRPr>
              </a:p>
              <a:p>
                <a:pPr algn="ctr"/>
                <a:r>
                  <a:rPr lang="en-GB" sz="1867" i="1">
                    <a:solidFill>
                      <a:schemeClr val="bg1">
                        <a:lumMod val="65000"/>
                      </a:schemeClr>
                    </a:solidFill>
                    <a:latin typeface="+mj-lt"/>
                    <a:ea typeface="Verdana" pitchFamily="34" charset="0"/>
                    <a:cs typeface="Verdana" pitchFamily="34" charset="0"/>
                  </a:rPr>
                  <a:t>system</a:t>
                </a:r>
              </a:p>
            </p:txBody>
          </p:sp>
          <p:sp>
            <p:nvSpPr>
              <p:cNvPr id="34" name="TextBox 33"/>
              <p:cNvSpPr txBox="1"/>
              <p:nvPr/>
            </p:nvSpPr>
            <p:spPr>
              <a:xfrm>
                <a:off x="3268751" y="3861070"/>
                <a:ext cx="1260000" cy="1311981"/>
              </a:xfrm>
              <a:prstGeom prst="ellipse">
                <a:avLst/>
              </a:prstGeom>
              <a:solidFill>
                <a:srgbClr val="EAEAEA"/>
              </a:solidFill>
              <a:ln>
                <a:solidFill>
                  <a:schemeClr val="bg1">
                    <a:lumMod val="65000"/>
                  </a:schemeClr>
                </a:solidFill>
              </a:ln>
            </p:spPr>
            <p:txBody>
              <a:bodyPr wrap="square" lIns="48000" tIns="48000" rIns="48000" bIns="48000" rtlCol="0" anchor="ctr" anchorCtr="0">
                <a:noAutofit/>
              </a:bodyPr>
              <a:lstStyle/>
              <a:p>
                <a:pPr algn="ctr"/>
                <a:endParaRPr lang="en-GB" sz="1867" i="1">
                  <a:solidFill>
                    <a:schemeClr val="bg1">
                      <a:lumMod val="65000"/>
                    </a:schemeClr>
                  </a:solidFill>
                  <a:latin typeface="+mj-lt"/>
                  <a:ea typeface="Verdana" pitchFamily="34" charset="0"/>
                  <a:cs typeface="Verdana" pitchFamily="34" charset="0"/>
                </a:endParaRPr>
              </a:p>
              <a:p>
                <a:pPr algn="ctr"/>
                <a:r>
                  <a:rPr lang="en-GB" sz="1867" i="1">
                    <a:solidFill>
                      <a:schemeClr val="bg1">
                        <a:lumMod val="65000"/>
                      </a:schemeClr>
                    </a:solidFill>
                    <a:latin typeface="+mj-lt"/>
                    <a:ea typeface="Verdana" pitchFamily="34" charset="0"/>
                    <a:cs typeface="Verdana" pitchFamily="34" charset="0"/>
                  </a:rPr>
                  <a:t>system</a:t>
                </a:r>
              </a:p>
            </p:txBody>
          </p:sp>
          <p:sp>
            <p:nvSpPr>
              <p:cNvPr id="35" name="TextBox 34"/>
              <p:cNvSpPr txBox="1"/>
              <p:nvPr/>
            </p:nvSpPr>
            <p:spPr>
              <a:xfrm>
                <a:off x="4634299" y="3817887"/>
                <a:ext cx="1260000" cy="1311981"/>
              </a:xfrm>
              <a:prstGeom prst="ellipse">
                <a:avLst/>
              </a:prstGeom>
              <a:solidFill>
                <a:srgbClr val="EAEAEA"/>
              </a:solidFill>
              <a:ln>
                <a:solidFill>
                  <a:schemeClr val="bg1">
                    <a:lumMod val="65000"/>
                  </a:schemeClr>
                </a:solidFill>
              </a:ln>
            </p:spPr>
            <p:txBody>
              <a:bodyPr wrap="square" lIns="48000" tIns="48000" rIns="48000" bIns="48000" rtlCol="0" anchor="ctr" anchorCtr="0">
                <a:noAutofit/>
              </a:bodyPr>
              <a:lstStyle/>
              <a:p>
                <a:pPr algn="ctr"/>
                <a:endParaRPr lang="en-GB" sz="1867" i="1">
                  <a:solidFill>
                    <a:schemeClr val="bg1">
                      <a:lumMod val="65000"/>
                    </a:schemeClr>
                  </a:solidFill>
                  <a:latin typeface="+mj-lt"/>
                  <a:ea typeface="Verdana" pitchFamily="34" charset="0"/>
                  <a:cs typeface="Verdana" pitchFamily="34" charset="0"/>
                </a:endParaRPr>
              </a:p>
              <a:p>
                <a:pPr algn="ctr"/>
                <a:r>
                  <a:rPr lang="en-GB" sz="1867" i="1">
                    <a:solidFill>
                      <a:schemeClr val="bg1">
                        <a:lumMod val="65000"/>
                      </a:schemeClr>
                    </a:solidFill>
                    <a:latin typeface="+mj-lt"/>
                    <a:ea typeface="Verdana" pitchFamily="34" charset="0"/>
                    <a:cs typeface="Verdana" pitchFamily="34" charset="0"/>
                  </a:rPr>
                  <a:t>system</a:t>
                </a:r>
              </a:p>
            </p:txBody>
          </p:sp>
          <p:sp>
            <p:nvSpPr>
              <p:cNvPr id="36" name="TextBox 35"/>
              <p:cNvSpPr txBox="1"/>
              <p:nvPr/>
            </p:nvSpPr>
            <p:spPr>
              <a:xfrm>
                <a:off x="4634299" y="3063654"/>
                <a:ext cx="1260000" cy="1311981"/>
              </a:xfrm>
              <a:prstGeom prst="ellipse">
                <a:avLst/>
              </a:prstGeom>
              <a:solidFill>
                <a:srgbClr val="EAEAEA"/>
              </a:solidFill>
              <a:ln>
                <a:solidFill>
                  <a:schemeClr val="bg1">
                    <a:lumMod val="65000"/>
                  </a:schemeClr>
                </a:solidFill>
              </a:ln>
            </p:spPr>
            <p:txBody>
              <a:bodyPr wrap="square" lIns="48000" tIns="48000" rIns="48000" bIns="48000" rtlCol="0" anchor="ctr" anchorCtr="0">
                <a:noAutofit/>
              </a:bodyPr>
              <a:lstStyle/>
              <a:p>
                <a:pPr algn="ctr"/>
                <a:r>
                  <a:rPr lang="en-GB" sz="1867" i="1">
                    <a:solidFill>
                      <a:srgbClr val="005384"/>
                    </a:solidFill>
                    <a:latin typeface="+mj-lt"/>
                    <a:ea typeface="Verdana" pitchFamily="34" charset="0"/>
                    <a:cs typeface="Verdana" pitchFamily="34" charset="0"/>
                  </a:rPr>
                  <a:t>Food</a:t>
                </a:r>
              </a:p>
              <a:p>
                <a:pPr algn="ctr"/>
                <a:r>
                  <a:rPr lang="en-GB" sz="1867" i="1">
                    <a:solidFill>
                      <a:srgbClr val="005384"/>
                    </a:solidFill>
                    <a:latin typeface="+mj-lt"/>
                    <a:ea typeface="Verdana" pitchFamily="34" charset="0"/>
                    <a:cs typeface="Verdana" pitchFamily="34" charset="0"/>
                  </a:rPr>
                  <a:t>system</a:t>
                </a:r>
                <a:endParaRPr lang="en-GB" sz="2400" i="1">
                  <a:solidFill>
                    <a:srgbClr val="005384"/>
                  </a:solidFill>
                  <a:latin typeface="+mj-lt"/>
                  <a:ea typeface="Verdana" pitchFamily="34" charset="0"/>
                  <a:cs typeface="Verdana" pitchFamily="34" charset="0"/>
                </a:endParaRPr>
              </a:p>
            </p:txBody>
          </p:sp>
          <p:sp>
            <p:nvSpPr>
              <p:cNvPr id="37" name="TextBox 36"/>
              <p:cNvSpPr txBox="1"/>
              <p:nvPr/>
            </p:nvSpPr>
            <p:spPr>
              <a:xfrm>
                <a:off x="3234938" y="3085683"/>
                <a:ext cx="1260000" cy="1311981"/>
              </a:xfrm>
              <a:prstGeom prst="ellipse">
                <a:avLst/>
              </a:prstGeom>
              <a:solidFill>
                <a:srgbClr val="EAEAEA"/>
              </a:solidFill>
              <a:ln>
                <a:solidFill>
                  <a:schemeClr val="bg1">
                    <a:lumMod val="65000"/>
                  </a:schemeClr>
                </a:solidFill>
              </a:ln>
            </p:spPr>
            <p:txBody>
              <a:bodyPr wrap="square" lIns="48000" tIns="48000" rIns="48000" bIns="48000" rtlCol="0" anchor="ctr" anchorCtr="0">
                <a:noAutofit/>
              </a:bodyPr>
              <a:lstStyle/>
              <a:p>
                <a:pPr algn="ctr"/>
                <a:r>
                  <a:rPr lang="en-GB" sz="1867" i="1">
                    <a:solidFill>
                      <a:srgbClr val="005384"/>
                    </a:solidFill>
                    <a:latin typeface="+mj-lt"/>
                    <a:ea typeface="Verdana" pitchFamily="34" charset="0"/>
                    <a:cs typeface="Verdana" pitchFamily="34" charset="0"/>
                  </a:rPr>
                  <a:t>Energy</a:t>
                </a:r>
              </a:p>
              <a:p>
                <a:pPr algn="ctr"/>
                <a:r>
                  <a:rPr lang="en-GB" sz="1867" i="1">
                    <a:solidFill>
                      <a:srgbClr val="005384"/>
                    </a:solidFill>
                    <a:latin typeface="+mj-lt"/>
                    <a:ea typeface="Verdana" pitchFamily="34" charset="0"/>
                    <a:cs typeface="Verdana" pitchFamily="34" charset="0"/>
                  </a:rPr>
                  <a:t>system</a:t>
                </a:r>
                <a:endParaRPr lang="en-GB" sz="2400" i="1">
                  <a:solidFill>
                    <a:srgbClr val="005384"/>
                  </a:solidFill>
                  <a:latin typeface="+mj-lt"/>
                  <a:ea typeface="Verdana" pitchFamily="34" charset="0"/>
                  <a:cs typeface="Verdana" pitchFamily="34" charset="0"/>
                </a:endParaRPr>
              </a:p>
            </p:txBody>
          </p:sp>
          <p:sp>
            <p:nvSpPr>
              <p:cNvPr id="38" name="TextBox 37"/>
              <p:cNvSpPr txBox="1"/>
              <p:nvPr/>
            </p:nvSpPr>
            <p:spPr>
              <a:xfrm>
                <a:off x="3942000" y="4172445"/>
                <a:ext cx="1260000" cy="1311981"/>
              </a:xfrm>
              <a:prstGeom prst="ellipse">
                <a:avLst/>
              </a:prstGeom>
              <a:solidFill>
                <a:srgbClr val="EAEAEA"/>
              </a:solidFill>
              <a:ln>
                <a:solidFill>
                  <a:schemeClr val="bg1">
                    <a:lumMod val="65000"/>
                  </a:schemeClr>
                </a:solidFill>
              </a:ln>
            </p:spPr>
            <p:txBody>
              <a:bodyPr wrap="square" lIns="48000" tIns="48000" rIns="48000" bIns="48000" rtlCol="0" anchor="ctr" anchorCtr="0">
                <a:noAutofit/>
              </a:bodyPr>
              <a:lstStyle/>
              <a:p>
                <a:pPr algn="ctr"/>
                <a:r>
                  <a:rPr lang="en-GB" sz="1867" i="1">
                    <a:solidFill>
                      <a:srgbClr val="005384"/>
                    </a:solidFill>
                    <a:latin typeface="+mj-lt"/>
                    <a:ea typeface="Verdana" pitchFamily="34" charset="0"/>
                    <a:cs typeface="Verdana" pitchFamily="34" charset="0"/>
                  </a:rPr>
                  <a:t>Mobility</a:t>
                </a:r>
              </a:p>
              <a:p>
                <a:pPr algn="ctr"/>
                <a:r>
                  <a:rPr lang="en-GB" sz="1867" i="1">
                    <a:solidFill>
                      <a:srgbClr val="005384"/>
                    </a:solidFill>
                    <a:latin typeface="+mj-lt"/>
                    <a:ea typeface="Verdana" pitchFamily="34" charset="0"/>
                    <a:cs typeface="Verdana" pitchFamily="34" charset="0"/>
                  </a:rPr>
                  <a:t>system</a:t>
                </a:r>
                <a:endParaRPr lang="en-GB" sz="2400" i="1">
                  <a:solidFill>
                    <a:srgbClr val="005384"/>
                  </a:solidFill>
                  <a:latin typeface="+mj-lt"/>
                  <a:ea typeface="Verdana" pitchFamily="34" charset="0"/>
                  <a:cs typeface="Verdana" pitchFamily="34" charset="0"/>
                </a:endParaRPr>
              </a:p>
            </p:txBody>
          </p:sp>
        </p:grpSp>
      </p:grpSp>
      <p:sp>
        <p:nvSpPr>
          <p:cNvPr id="27" name="TextBox 26"/>
          <p:cNvSpPr txBox="1"/>
          <p:nvPr/>
        </p:nvSpPr>
        <p:spPr>
          <a:xfrm>
            <a:off x="8636000" y="3253477"/>
            <a:ext cx="2946400" cy="1394724"/>
          </a:xfrm>
          <a:prstGeom prst="rightArrow">
            <a:avLst>
              <a:gd name="adj1" fmla="val 64663"/>
              <a:gd name="adj2" fmla="val 50000"/>
            </a:avLst>
          </a:prstGeom>
          <a:solidFill>
            <a:srgbClr val="FF0000"/>
          </a:solidFill>
          <a:ln w="9525">
            <a:noFill/>
          </a:ln>
        </p:spPr>
        <p:txBody>
          <a:bodyPr wrap="square" lIns="96000" rIns="96000" rtlCol="0" anchor="ctr" anchorCtr="0">
            <a:noAutofit/>
          </a:bodyPr>
          <a:lstStyle/>
          <a:p>
            <a:pPr marL="110064"/>
            <a:r>
              <a:rPr lang="en-GB" sz="2400" i="1">
                <a:latin typeface="+mj-lt"/>
                <a:ea typeface="Verdana" pitchFamily="34" charset="0"/>
                <a:cs typeface="Verdana" pitchFamily="34" charset="0"/>
              </a:rPr>
              <a:t>Environmental externalities</a:t>
            </a:r>
          </a:p>
        </p:txBody>
      </p:sp>
      <p:sp>
        <p:nvSpPr>
          <p:cNvPr id="5" name="TextBox 4">
            <a:extLst>
              <a:ext uri="{FF2B5EF4-FFF2-40B4-BE49-F238E27FC236}">
                <a16:creationId xmlns:a16="http://schemas.microsoft.com/office/drawing/2014/main" id="{BE05791F-EB9D-0141-86ED-DECFC874FD9E}"/>
              </a:ext>
            </a:extLst>
          </p:cNvPr>
          <p:cNvSpPr txBox="1"/>
          <p:nvPr/>
        </p:nvSpPr>
        <p:spPr>
          <a:xfrm>
            <a:off x="9168341" y="2834958"/>
            <a:ext cx="2981928" cy="502766"/>
          </a:xfrm>
          <a:prstGeom prst="rect">
            <a:avLst/>
          </a:prstGeom>
          <a:noFill/>
        </p:spPr>
        <p:txBody>
          <a:bodyPr wrap="square" rtlCol="0">
            <a:spAutoFit/>
          </a:bodyPr>
          <a:lstStyle/>
          <a:p>
            <a:r>
              <a:rPr lang="en-US" sz="2667" i="1">
                <a:solidFill>
                  <a:srgbClr val="FF0000"/>
                </a:solidFill>
              </a:rPr>
              <a:t>Profits privatized</a:t>
            </a:r>
          </a:p>
        </p:txBody>
      </p:sp>
      <p:sp>
        <p:nvSpPr>
          <p:cNvPr id="29" name="TextBox 28">
            <a:extLst>
              <a:ext uri="{FF2B5EF4-FFF2-40B4-BE49-F238E27FC236}">
                <a16:creationId xmlns:a16="http://schemas.microsoft.com/office/drawing/2014/main" id="{FFB69CE5-1B90-744B-86C8-33EDACCDA2ED}"/>
              </a:ext>
            </a:extLst>
          </p:cNvPr>
          <p:cNvSpPr txBox="1"/>
          <p:nvPr/>
        </p:nvSpPr>
        <p:spPr>
          <a:xfrm>
            <a:off x="9245600" y="4562158"/>
            <a:ext cx="2676985" cy="502766"/>
          </a:xfrm>
          <a:prstGeom prst="rect">
            <a:avLst/>
          </a:prstGeom>
          <a:noFill/>
        </p:spPr>
        <p:txBody>
          <a:bodyPr wrap="square" rtlCol="0">
            <a:spAutoFit/>
          </a:bodyPr>
          <a:lstStyle/>
          <a:p>
            <a:r>
              <a:rPr lang="en-US" sz="2667" i="1">
                <a:solidFill>
                  <a:srgbClr val="FF0000"/>
                </a:solidFill>
              </a:rPr>
              <a:t>Costs socialized </a:t>
            </a:r>
          </a:p>
        </p:txBody>
      </p:sp>
    </p:spTree>
    <p:extLst>
      <p:ext uri="{BB962C8B-B14F-4D97-AF65-F5344CB8AC3E}">
        <p14:creationId xmlns:p14="http://schemas.microsoft.com/office/powerpoint/2010/main" val="179143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par>
                          <p:cTn id="7" fill="hold">
                            <p:stCondLst>
                              <p:cond delay="0"/>
                            </p:stCondLst>
                            <p:childTnLst>
                              <p:par>
                                <p:cTn id="8" presetID="26" presetClass="emph" presetSubtype="0" fill="hold" grpId="1" nodeType="afterEffect">
                                  <p:stCondLst>
                                    <p:cond delay="0"/>
                                  </p:stCondLst>
                                  <p:childTnLst>
                                    <p:animEffect transition="out" filter="fade">
                                      <p:cBhvr>
                                        <p:cTn id="9" dur="500" tmFilter="0, 0; .2, .5; .8, .5; 1, 0"/>
                                        <p:tgtEl>
                                          <p:spTgt spid="27"/>
                                        </p:tgtEl>
                                      </p:cBhvr>
                                    </p:animEffect>
                                    <p:animScale>
                                      <p:cBhvr>
                                        <p:cTn id="10" dur="250" autoRev="1" fill="hold"/>
                                        <p:tgtEl>
                                          <p:spTgt spid="27"/>
                                        </p:tgtEl>
                                      </p:cBhvr>
                                      <p:by x="105000" y="105000"/>
                                    </p:animScale>
                                  </p:childTnLst>
                                </p:cTn>
                              </p:par>
                            </p:childTnLst>
                          </p:cTn>
                        </p:par>
                        <p:par>
                          <p:cTn id="11" fill="hold">
                            <p:stCondLst>
                              <p:cond delay="500"/>
                            </p:stCondLst>
                            <p:childTnLst>
                              <p:par>
                                <p:cTn id="12" presetID="26" presetClass="emph" presetSubtype="0" fill="hold" grpId="2" nodeType="afterEffect">
                                  <p:stCondLst>
                                    <p:cond delay="0"/>
                                  </p:stCondLst>
                                  <p:childTnLst>
                                    <p:animEffect transition="out" filter="fade">
                                      <p:cBhvr>
                                        <p:cTn id="13" dur="500" tmFilter="0, 0; .2, .5; .8, .5; 1, 0"/>
                                        <p:tgtEl>
                                          <p:spTgt spid="27"/>
                                        </p:tgtEl>
                                      </p:cBhvr>
                                    </p:animEffect>
                                    <p:animScale>
                                      <p:cBhvr>
                                        <p:cTn id="14" dur="250" autoRev="1" fill="hold"/>
                                        <p:tgtEl>
                                          <p:spTgt spid="27"/>
                                        </p:tgtEl>
                                      </p:cBhvr>
                                      <p:by x="105000" y="105000"/>
                                    </p:animScale>
                                  </p:childTnLst>
                                </p:cTn>
                              </p:par>
                            </p:childTnLst>
                          </p:cTn>
                        </p:par>
                        <p:par>
                          <p:cTn id="15" fill="hold">
                            <p:stCondLst>
                              <p:cond delay="1000"/>
                            </p:stCondLst>
                            <p:childTnLst>
                              <p:par>
                                <p:cTn id="16" presetID="26" presetClass="emph" presetSubtype="0" fill="hold" grpId="3" nodeType="afterEffect">
                                  <p:stCondLst>
                                    <p:cond delay="0"/>
                                  </p:stCondLst>
                                  <p:childTnLst>
                                    <p:animEffect transition="out" filter="fade">
                                      <p:cBhvr>
                                        <p:cTn id="17" dur="500" tmFilter="0, 0; .2, .5; .8, .5; 1, 0"/>
                                        <p:tgtEl>
                                          <p:spTgt spid="27"/>
                                        </p:tgtEl>
                                      </p:cBhvr>
                                    </p:animEffect>
                                    <p:animScale>
                                      <p:cBhvr>
                                        <p:cTn id="18" dur="250" autoRev="1" fill="hold"/>
                                        <p:tgtEl>
                                          <p:spTgt spid="27"/>
                                        </p:tgtEl>
                                      </p:cBhvr>
                                      <p:by x="105000" y="105000"/>
                                    </p:animScale>
                                  </p:childTnLst>
                                </p:cTn>
                              </p:par>
                            </p:childTnLst>
                          </p:cTn>
                        </p:par>
                        <p:par>
                          <p:cTn id="19" fill="hold">
                            <p:stCondLst>
                              <p:cond delay="1500"/>
                            </p:stCondLst>
                            <p:childTnLst>
                              <p:par>
                                <p:cTn id="20" presetID="26" presetClass="emph" presetSubtype="0" fill="hold" grpId="4" nodeType="afterEffect">
                                  <p:stCondLst>
                                    <p:cond delay="0"/>
                                  </p:stCondLst>
                                  <p:childTnLst>
                                    <p:animEffect transition="out" filter="fade">
                                      <p:cBhvr>
                                        <p:cTn id="21" dur="500" tmFilter="0, 0; .2, .5; .8, .5; 1, 0"/>
                                        <p:tgtEl>
                                          <p:spTgt spid="27"/>
                                        </p:tgtEl>
                                      </p:cBhvr>
                                    </p:animEffect>
                                    <p:animScale>
                                      <p:cBhvr>
                                        <p:cTn id="22" dur="250" autoRev="1" fill="hold"/>
                                        <p:tgtEl>
                                          <p:spTgt spid="27"/>
                                        </p:tgtEl>
                                      </p:cBhvr>
                                      <p:by x="105000" y="105000"/>
                                    </p:animScale>
                                  </p:childTnLst>
                                </p:cTn>
                              </p:par>
                            </p:childTnLst>
                          </p:cTn>
                        </p:par>
                        <p:par>
                          <p:cTn id="23" fill="hold">
                            <p:stCondLst>
                              <p:cond delay="2000"/>
                            </p:stCondLst>
                            <p:childTnLst>
                              <p:par>
                                <p:cTn id="24" presetID="26" presetClass="emph" presetSubtype="0" fill="hold" grpId="5" nodeType="afterEffect">
                                  <p:stCondLst>
                                    <p:cond delay="0"/>
                                  </p:stCondLst>
                                  <p:childTnLst>
                                    <p:animEffect transition="out" filter="fade">
                                      <p:cBhvr>
                                        <p:cTn id="25" dur="500" tmFilter="0, 0; .2, .5; .8, .5; 1, 0"/>
                                        <p:tgtEl>
                                          <p:spTgt spid="27"/>
                                        </p:tgtEl>
                                      </p:cBhvr>
                                    </p:animEffect>
                                    <p:animScale>
                                      <p:cBhvr>
                                        <p:cTn id="26" dur="250" autoRev="1" fill="hold"/>
                                        <p:tgtEl>
                                          <p:spTgt spid="27"/>
                                        </p:tgtEl>
                                      </p:cBhvr>
                                      <p:by x="105000" y="105000"/>
                                    </p:animScale>
                                  </p:childTnLst>
                                </p:cTn>
                              </p:par>
                            </p:childTnLst>
                          </p:cTn>
                        </p:par>
                        <p:par>
                          <p:cTn id="27" fill="hold">
                            <p:stCondLst>
                              <p:cond delay="2500"/>
                            </p:stCondLst>
                            <p:childTnLst>
                              <p:par>
                                <p:cTn id="28" presetID="26" presetClass="emph" presetSubtype="0" fill="hold" grpId="6" nodeType="afterEffect">
                                  <p:stCondLst>
                                    <p:cond delay="0"/>
                                  </p:stCondLst>
                                  <p:childTnLst>
                                    <p:animEffect transition="out" filter="fade">
                                      <p:cBhvr>
                                        <p:cTn id="29" dur="500" tmFilter="0, 0; .2, .5; .8, .5; 1, 0"/>
                                        <p:tgtEl>
                                          <p:spTgt spid="27"/>
                                        </p:tgtEl>
                                      </p:cBhvr>
                                    </p:animEffect>
                                    <p:animScale>
                                      <p:cBhvr>
                                        <p:cTn id="30" dur="250" autoRev="1" fill="hold"/>
                                        <p:tgtEl>
                                          <p:spTgt spid="27"/>
                                        </p:tgtEl>
                                      </p:cBhvr>
                                      <p:by x="105000" y="105000"/>
                                    </p:animScale>
                                  </p:childTnLst>
                                </p:cTn>
                              </p:par>
                            </p:childTnLst>
                          </p:cTn>
                        </p:par>
                        <p:par>
                          <p:cTn id="31" fill="hold">
                            <p:stCondLst>
                              <p:cond delay="3000"/>
                            </p:stCondLst>
                            <p:childTnLst>
                              <p:par>
                                <p:cTn id="32" presetID="26" presetClass="emph" presetSubtype="0" fill="hold" grpId="7" nodeType="afterEffect">
                                  <p:stCondLst>
                                    <p:cond delay="0"/>
                                  </p:stCondLst>
                                  <p:childTnLst>
                                    <p:animEffect transition="out" filter="fade">
                                      <p:cBhvr>
                                        <p:cTn id="33" dur="500" tmFilter="0, 0; .2, .5; .8, .5; 1, 0"/>
                                        <p:tgtEl>
                                          <p:spTgt spid="27"/>
                                        </p:tgtEl>
                                      </p:cBhvr>
                                    </p:animEffect>
                                    <p:animScale>
                                      <p:cBhvr>
                                        <p:cTn id="34" dur="250" autoRev="1" fill="hold"/>
                                        <p:tgtEl>
                                          <p:spTgt spid="27"/>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fltVal val="0"/>
                                          </p:val>
                                        </p:tav>
                                        <p:tav tm="100000">
                                          <p:val>
                                            <p:strVal val="#ppt_w"/>
                                          </p:val>
                                        </p:tav>
                                      </p:tavLst>
                                    </p:anim>
                                    <p:anim calcmode="lin" valueType="num">
                                      <p:cBhvr>
                                        <p:cTn id="40" dur="500" fill="hold"/>
                                        <p:tgtEl>
                                          <p:spTgt spid="5"/>
                                        </p:tgtEl>
                                        <p:attrNameLst>
                                          <p:attrName>ppt_h</p:attrName>
                                        </p:attrNameLst>
                                      </p:cBhvr>
                                      <p:tavLst>
                                        <p:tav tm="0">
                                          <p:val>
                                            <p:fltVal val="0"/>
                                          </p:val>
                                        </p:tav>
                                        <p:tav tm="100000">
                                          <p:val>
                                            <p:strVal val="#ppt_h"/>
                                          </p:val>
                                        </p:tav>
                                      </p:tavLst>
                                    </p:anim>
                                    <p:animEffect transition="in" filter="fade">
                                      <p:cBhvr>
                                        <p:cTn id="41" dur="500"/>
                                        <p:tgtEl>
                                          <p:spTgt spid="5"/>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 calcmode="lin" valueType="num">
                                      <p:cBhvr>
                                        <p:cTn id="44" dur="500" fill="hold"/>
                                        <p:tgtEl>
                                          <p:spTgt spid="29"/>
                                        </p:tgtEl>
                                        <p:attrNameLst>
                                          <p:attrName>ppt_w</p:attrName>
                                        </p:attrNameLst>
                                      </p:cBhvr>
                                      <p:tavLst>
                                        <p:tav tm="0">
                                          <p:val>
                                            <p:fltVal val="0"/>
                                          </p:val>
                                        </p:tav>
                                        <p:tav tm="100000">
                                          <p:val>
                                            <p:strVal val="#ppt_w"/>
                                          </p:val>
                                        </p:tav>
                                      </p:tavLst>
                                    </p:anim>
                                    <p:anim calcmode="lin" valueType="num">
                                      <p:cBhvr>
                                        <p:cTn id="45" dur="500" fill="hold"/>
                                        <p:tgtEl>
                                          <p:spTgt spid="29"/>
                                        </p:tgtEl>
                                        <p:attrNameLst>
                                          <p:attrName>ppt_h</p:attrName>
                                        </p:attrNameLst>
                                      </p:cBhvr>
                                      <p:tavLst>
                                        <p:tav tm="0">
                                          <p:val>
                                            <p:fltVal val="0"/>
                                          </p:val>
                                        </p:tav>
                                        <p:tav tm="100000">
                                          <p:val>
                                            <p:strVal val="#ppt_h"/>
                                          </p:val>
                                        </p:tav>
                                      </p:tavLst>
                                    </p:anim>
                                    <p:animEffect transition="in" filter="fade">
                                      <p:cBhvr>
                                        <p:cTn id="4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7" grpId="2" animBg="1"/>
      <p:bldP spid="27" grpId="3" animBg="1"/>
      <p:bldP spid="27" grpId="4" animBg="1"/>
      <p:bldP spid="27" grpId="5" animBg="1"/>
      <p:bldP spid="27" grpId="6" animBg="1"/>
      <p:bldP spid="27" grpId="7" animBg="1"/>
      <p:bldP spid="5" grpId="0"/>
      <p:bldP spid="29"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VmxtXX8KQNCT5qX5hSVBg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uEfLfaptQimts8EYjlzNb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1007</TotalTime>
  <Words>2260</Words>
  <Application>Microsoft Macintosh PowerPoint</Application>
  <PresentationFormat>Widescreen</PresentationFormat>
  <Paragraphs>244</Paragraphs>
  <Slides>39</Slides>
  <Notes>15</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8" baseType="lpstr">
      <vt:lpstr>Arial</vt:lpstr>
      <vt:lpstr>Calibri</vt:lpstr>
      <vt:lpstr>Georgia</vt:lpstr>
      <vt:lpstr>Helv</vt:lpstr>
      <vt:lpstr>Roboto Regular</vt:lpstr>
      <vt:lpstr>Verdana</vt:lpstr>
      <vt:lpstr>Wingdings</vt:lpstr>
      <vt:lpstr>1_Office Theme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NATURAL RESOURCES FOR THE FUTURE WE WANT</vt:lpstr>
      <vt:lpstr>PowerPoint Presentation</vt:lpstr>
      <vt:lpstr>PowerPoint Presentation</vt:lpstr>
      <vt:lpstr>PowerPoint Presentation</vt:lpstr>
      <vt:lpstr>PowerPoint Presentation</vt:lpstr>
      <vt:lpstr>PowerPoint Presentation</vt:lpstr>
      <vt:lpstr>CIRCULAR ECONOMY</vt:lpstr>
      <vt:lpstr>PowerPoint Presentation</vt:lpstr>
      <vt:lpstr>PowerPoint Presentation</vt:lpstr>
      <vt:lpstr>PowerPoint Presentation</vt:lpstr>
      <vt:lpstr>PowerPoint Presentation</vt:lpstr>
      <vt:lpstr>PowerPoint Presentation</vt:lpstr>
      <vt:lpstr>SOME OBSTACLES AND CHALLENGES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113</cp:revision>
  <dcterms:created xsi:type="dcterms:W3CDTF">2019-04-19T17:08:31Z</dcterms:created>
  <dcterms:modified xsi:type="dcterms:W3CDTF">2019-09-22T21:36:16Z</dcterms:modified>
</cp:coreProperties>
</file>