
<file path=[Content_Types].xml><?xml version="1.0" encoding="utf-8"?>
<Types xmlns="http://schemas.openxmlformats.org/package/2006/content-types">
  <Default Extension="bin" ContentType="application/vnd.openxmlformats-officedocument.oleObject"/>
  <Default Extension="png" ContentType="image/png"/>
  <Default Extension="xlsm" ContentType="application/vnd.ms-excel.sheet.macroEnabled.12"/>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harts/chart2.xml" ContentType="application/vnd.openxmlformats-officedocument.drawingml.chart+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ags/tag6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2"/>
  </p:notesMasterIdLst>
  <p:handoutMasterIdLst>
    <p:handoutMasterId r:id="rId53"/>
  </p:handoutMasterIdLst>
  <p:sldIdLst>
    <p:sldId id="1151" r:id="rId2"/>
    <p:sldId id="1329" r:id="rId3"/>
    <p:sldId id="1418" r:id="rId4"/>
    <p:sldId id="1362" r:id="rId5"/>
    <p:sldId id="1421" r:id="rId6"/>
    <p:sldId id="1364" r:id="rId7"/>
    <p:sldId id="1365" r:id="rId8"/>
    <p:sldId id="1060" r:id="rId9"/>
    <p:sldId id="1363" r:id="rId10"/>
    <p:sldId id="1352" r:id="rId11"/>
    <p:sldId id="1285" r:id="rId12"/>
    <p:sldId id="1222" r:id="rId13"/>
    <p:sldId id="1300" r:id="rId14"/>
    <p:sldId id="1098" r:id="rId15"/>
    <p:sldId id="1099" r:id="rId16"/>
    <p:sldId id="1100" r:id="rId17"/>
    <p:sldId id="1361" r:id="rId18"/>
    <p:sldId id="1142" r:id="rId19"/>
    <p:sldId id="1216" r:id="rId20"/>
    <p:sldId id="1419" r:id="rId21"/>
    <p:sldId id="1249" r:id="rId22"/>
    <p:sldId id="1302" r:id="rId23"/>
    <p:sldId id="1254" r:id="rId24"/>
    <p:sldId id="1440" r:id="rId25"/>
    <p:sldId id="1429" r:id="rId26"/>
    <p:sldId id="1414" r:id="rId27"/>
    <p:sldId id="1369" r:id="rId28"/>
    <p:sldId id="1093" r:id="rId29"/>
    <p:sldId id="1155" r:id="rId30"/>
    <p:sldId id="1177" r:id="rId31"/>
    <p:sldId id="1393" r:id="rId32"/>
    <p:sldId id="1436" r:id="rId33"/>
    <p:sldId id="1437" r:id="rId34"/>
    <p:sldId id="1438" r:id="rId35"/>
    <p:sldId id="1432" r:id="rId36"/>
    <p:sldId id="1338" r:id="rId37"/>
    <p:sldId id="1318" r:id="rId38"/>
    <p:sldId id="1425" r:id="rId39"/>
    <p:sldId id="1389" r:id="rId40"/>
    <p:sldId id="1390" r:id="rId41"/>
    <p:sldId id="1260" r:id="rId42"/>
    <p:sldId id="1328" r:id="rId43"/>
    <p:sldId id="1264" r:id="rId44"/>
    <p:sldId id="1295" r:id="rId45"/>
    <p:sldId id="1434" r:id="rId46"/>
    <p:sldId id="1401" r:id="rId47"/>
    <p:sldId id="1424" r:id="rId48"/>
    <p:sldId id="1244" r:id="rId49"/>
    <p:sldId id="1439" r:id="rId50"/>
    <p:sldId id="1342" r:id="rId51"/>
  </p:sldIdLst>
  <p:sldSz cx="9144000" cy="5143500" type="screen16x9"/>
  <p:notesSz cx="9931400" cy="681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144" autoAdjust="0"/>
    <p:restoredTop sz="50000" autoAdjust="0"/>
  </p:normalViewPr>
  <p:slideViewPr>
    <p:cSldViewPr>
      <p:cViewPr varScale="1">
        <p:scale>
          <a:sx n="83" d="100"/>
          <a:sy n="83" d="100"/>
        </p:scale>
        <p:origin x="200" y="856"/>
      </p:cViewPr>
      <p:guideLst>
        <p:guide orient="horz" pos="1620"/>
        <p:guide pos="2880"/>
      </p:guideLst>
    </p:cSldViewPr>
  </p:slideViewPr>
  <p:outlineViewPr>
    <p:cViewPr>
      <p:scale>
        <a:sx n="33" d="100"/>
        <a:sy n="33" d="100"/>
      </p:scale>
      <p:origin x="0" y="144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86776859504099E-2"/>
          <c:y val="2.0661157024793399E-2"/>
          <c:w val="0.93388429752066104"/>
          <c:h val="0.97107438016528902"/>
        </c:manualLayout>
      </c:layout>
      <c:barChart>
        <c:barDir val="bar"/>
        <c:grouping val="stacked"/>
        <c:varyColors val="0"/>
        <c:ser>
          <c:idx val="0"/>
          <c:order val="0"/>
          <c:tx>
            <c:strRef>
              <c:f>Sheet1!$B$1</c:f>
              <c:strCache>
                <c:ptCount val="1"/>
              </c:strCache>
            </c:strRef>
          </c:tx>
          <c:spPr>
            <a:solidFill>
              <a:srgbClr val="DD2D32"/>
            </a:solidFill>
            <a:ln w="9505">
              <a:solidFill>
                <a:srgbClr val="DD2D32"/>
              </a:solidFill>
              <a:prstDash val="solid"/>
            </a:ln>
          </c:spPr>
          <c:invertIfNegative val="0"/>
          <c:cat>
            <c:numRef>
              <c:f>Sheet1!$A$2:$A$5</c:f>
              <c:numCache>
                <c:formatCode>General</c:formatCode>
                <c:ptCount val="4"/>
              </c:numCache>
            </c:numRef>
          </c:cat>
          <c:val>
            <c:numRef>
              <c:f>Sheet1!$B$2:$B$5</c:f>
              <c:numCache>
                <c:formatCode>General</c:formatCode>
                <c:ptCount val="4"/>
                <c:pt idx="0">
                  <c:v>2.0000000000002269</c:v>
                </c:pt>
                <c:pt idx="1">
                  <c:v>0.80000000000009097</c:v>
                </c:pt>
                <c:pt idx="2">
                  <c:v>-0.100000000000011</c:v>
                </c:pt>
                <c:pt idx="3">
                  <c:v>-0.20000000000002299</c:v>
                </c:pt>
              </c:numCache>
            </c:numRef>
          </c:val>
          <c:extLst>
            <c:ext xmlns:c16="http://schemas.microsoft.com/office/drawing/2014/chart" uri="{C3380CC4-5D6E-409C-BE32-E72D297353CC}">
              <c16:uniqueId val="{00000000-BE0A-F142-B21D-4CC58E9E618D}"/>
            </c:ext>
          </c:extLst>
        </c:ser>
        <c:dLbls>
          <c:showLegendKey val="0"/>
          <c:showVal val="0"/>
          <c:showCatName val="0"/>
          <c:showSerName val="0"/>
          <c:showPercent val="0"/>
          <c:showBubbleSize val="0"/>
        </c:dLbls>
        <c:gapWidth val="40"/>
        <c:overlap val="100"/>
        <c:axId val="-1990373824"/>
        <c:axId val="-1990372048"/>
      </c:barChart>
      <c:catAx>
        <c:axId val="-1990373824"/>
        <c:scaling>
          <c:orientation val="maxMin"/>
        </c:scaling>
        <c:delete val="0"/>
        <c:axPos val="l"/>
        <c:numFmt formatCode="General" sourceLinked="1"/>
        <c:majorTickMark val="none"/>
        <c:minorTickMark val="none"/>
        <c:tickLblPos val="none"/>
        <c:spPr>
          <a:ln w="9505">
            <a:solidFill>
              <a:srgbClr val="000000"/>
            </a:solidFill>
            <a:prstDash val="solid"/>
          </a:ln>
        </c:spPr>
        <c:crossAx val="-1990372048"/>
        <c:crossesAt val="0"/>
        <c:auto val="1"/>
        <c:lblAlgn val="ctr"/>
        <c:lblOffset val="100"/>
        <c:tickLblSkip val="1"/>
        <c:tickMarkSkip val="1"/>
        <c:noMultiLvlLbl val="0"/>
      </c:catAx>
      <c:valAx>
        <c:axId val="-1990372048"/>
        <c:scaling>
          <c:orientation val="minMax"/>
          <c:max val="2"/>
          <c:min val="-0.2"/>
        </c:scaling>
        <c:delete val="0"/>
        <c:axPos val="t"/>
        <c:numFmt formatCode="General" sourceLinked="0"/>
        <c:majorTickMark val="none"/>
        <c:minorTickMark val="none"/>
        <c:tickLblPos val="none"/>
        <c:spPr>
          <a:ln w="4752">
            <a:noFill/>
          </a:ln>
        </c:spPr>
        <c:crossAx val="-1990373824"/>
        <c:crosses val="autoZero"/>
        <c:crossBetween val="between"/>
      </c:valAx>
      <c:spPr>
        <a:noFill/>
        <a:ln w="19009">
          <a:noFill/>
        </a:ln>
      </c:spPr>
    </c:plotArea>
    <c:plotVisOnly val="1"/>
    <c:dispBlanksAs val="gap"/>
    <c:showDLblsOverMax val="0"/>
  </c:chart>
  <c:spPr>
    <a:solidFill>
      <a:schemeClr val="bg1"/>
    </a:solidFill>
    <a:ln>
      <a:noFill/>
    </a:ln>
  </c:spPr>
  <c:txPr>
    <a:bodyPr/>
    <a:lstStyle/>
    <a:p>
      <a:pPr>
        <a:defRPr sz="898" b="1"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091641490433032E-2"/>
          <c:y val="2.4821002386634844E-2"/>
          <c:w val="0.97381671701913397"/>
          <c:h val="0.95035799522673026"/>
        </c:manualLayout>
      </c:layout>
      <c:barChart>
        <c:barDir val="col"/>
        <c:grouping val="stacked"/>
        <c:varyColors val="0"/>
        <c:ser>
          <c:idx val="0"/>
          <c:order val="0"/>
          <c:spPr>
            <a:noFill/>
            <a:ln>
              <a:noFill/>
            </a:ln>
          </c:spPr>
          <c:invertIfNegative val="0"/>
          <c:dPt>
            <c:idx val="0"/>
            <c:invertIfNegative val="0"/>
            <c:bubble3D val="0"/>
            <c:spPr>
              <a:solidFill>
                <a:srgbClr val="09325C"/>
              </a:solidFill>
              <a:ln>
                <a:noFill/>
              </a:ln>
            </c:spPr>
            <c:extLst>
              <c:ext xmlns:c16="http://schemas.microsoft.com/office/drawing/2014/chart" uri="{C3380CC4-5D6E-409C-BE32-E72D297353CC}">
                <c16:uniqueId val="{00000000-392D-4312-B1B5-7B534304D35E}"/>
              </c:ext>
            </c:extLst>
          </c:dPt>
          <c:dPt>
            <c:idx val="4"/>
            <c:invertIfNegative val="0"/>
            <c:bubble3D val="0"/>
            <c:spPr>
              <a:solidFill>
                <a:srgbClr val="09325C"/>
              </a:solidFill>
              <a:ln>
                <a:noFill/>
              </a:ln>
            </c:spPr>
            <c:extLst>
              <c:ext xmlns:c16="http://schemas.microsoft.com/office/drawing/2014/chart" uri="{C3380CC4-5D6E-409C-BE32-E72D297353CC}">
                <c16:uniqueId val="{00000001-392D-4312-B1B5-7B534304D35E}"/>
              </c:ext>
            </c:extLst>
          </c:dPt>
          <c:val>
            <c:numRef>
              <c:f>Sheet1!$A$1:$E$1</c:f>
              <c:numCache>
                <c:formatCode>General</c:formatCode>
                <c:ptCount val="5"/>
                <c:pt idx="0">
                  <c:v>113.11545612804768</c:v>
                </c:pt>
                <c:pt idx="1">
                  <c:v>351.70804554124771</c:v>
                </c:pt>
                <c:pt idx="2">
                  <c:v>295.99028114393627</c:v>
                </c:pt>
                <c:pt idx="3">
                  <c:v>233.73393693197534</c:v>
                </c:pt>
                <c:pt idx="4">
                  <c:v>63.576094219897492</c:v>
                </c:pt>
              </c:numCache>
            </c:numRef>
          </c:val>
          <c:extLst>
            <c:ext xmlns:c16="http://schemas.microsoft.com/office/drawing/2014/chart" uri="{C3380CC4-5D6E-409C-BE32-E72D297353CC}">
              <c16:uniqueId val="{00000002-392D-4312-B1B5-7B534304D35E}"/>
            </c:ext>
          </c:extLst>
        </c:ser>
        <c:ser>
          <c:idx val="1"/>
          <c:order val="1"/>
          <c:spPr>
            <a:solidFill>
              <a:srgbClr val="09325C"/>
            </a:solidFill>
            <a:ln>
              <a:noFill/>
            </a:ln>
          </c:spPr>
          <c:invertIfNegative val="0"/>
          <c:dPt>
            <c:idx val="0"/>
            <c:invertIfNegative val="0"/>
            <c:bubble3D val="0"/>
            <c:spPr>
              <a:solidFill>
                <a:srgbClr val="005C8A"/>
              </a:solidFill>
              <a:ln>
                <a:noFill/>
              </a:ln>
            </c:spPr>
            <c:extLst>
              <c:ext xmlns:c16="http://schemas.microsoft.com/office/drawing/2014/chart" uri="{C3380CC4-5D6E-409C-BE32-E72D297353CC}">
                <c16:uniqueId val="{00000003-392D-4312-B1B5-7B534304D35E}"/>
              </c:ext>
            </c:extLst>
          </c:dPt>
          <c:dPt>
            <c:idx val="4"/>
            <c:invertIfNegative val="0"/>
            <c:bubble3D val="0"/>
            <c:spPr>
              <a:solidFill>
                <a:srgbClr val="005C8A"/>
              </a:solidFill>
              <a:ln>
                <a:noFill/>
              </a:ln>
            </c:spPr>
            <c:extLst>
              <c:ext xmlns:c16="http://schemas.microsoft.com/office/drawing/2014/chart" uri="{C3380CC4-5D6E-409C-BE32-E72D297353CC}">
                <c16:uniqueId val="{00000004-392D-4312-B1B5-7B534304D35E}"/>
              </c:ext>
            </c:extLst>
          </c:dPt>
          <c:val>
            <c:numRef>
              <c:f>Sheet1!$A$2:$E$2</c:f>
              <c:numCache>
                <c:formatCode>General</c:formatCode>
                <c:ptCount val="5"/>
                <c:pt idx="0">
                  <c:v>79.627018366725011</c:v>
                </c:pt>
                <c:pt idx="1">
                  <c:v>24.662902580736215</c:v>
                </c:pt>
                <c:pt idx="2">
                  <c:v>12.438229663706977</c:v>
                </c:pt>
                <c:pt idx="3">
                  <c:v>12.438229663706977</c:v>
                </c:pt>
                <c:pt idx="4">
                  <c:v>34.924518301341728</c:v>
                </c:pt>
              </c:numCache>
            </c:numRef>
          </c:val>
          <c:extLst>
            <c:ext xmlns:c16="http://schemas.microsoft.com/office/drawing/2014/chart" uri="{C3380CC4-5D6E-409C-BE32-E72D297353CC}">
              <c16:uniqueId val="{00000005-392D-4312-B1B5-7B534304D35E}"/>
            </c:ext>
          </c:extLst>
        </c:ser>
        <c:ser>
          <c:idx val="2"/>
          <c:order val="2"/>
          <c:spPr>
            <a:solidFill>
              <a:srgbClr val="005C8A"/>
            </a:solidFill>
            <a:ln>
              <a:noFill/>
            </a:ln>
          </c:spPr>
          <c:invertIfNegative val="0"/>
          <c:dPt>
            <c:idx val="0"/>
            <c:invertIfNegative val="0"/>
            <c:bubble3D val="0"/>
            <c:spPr>
              <a:solidFill>
                <a:srgbClr val="308B9C"/>
              </a:solidFill>
              <a:ln>
                <a:noFill/>
              </a:ln>
            </c:spPr>
            <c:extLst>
              <c:ext xmlns:c16="http://schemas.microsoft.com/office/drawing/2014/chart" uri="{C3380CC4-5D6E-409C-BE32-E72D297353CC}">
                <c16:uniqueId val="{00000006-392D-4312-B1B5-7B534304D35E}"/>
              </c:ext>
            </c:extLst>
          </c:dPt>
          <c:dPt>
            <c:idx val="4"/>
            <c:invertIfNegative val="0"/>
            <c:bubble3D val="0"/>
            <c:spPr>
              <a:solidFill>
                <a:srgbClr val="308B9C"/>
              </a:solidFill>
              <a:ln>
                <a:noFill/>
              </a:ln>
            </c:spPr>
            <c:extLst>
              <c:ext xmlns:c16="http://schemas.microsoft.com/office/drawing/2014/chart" uri="{C3380CC4-5D6E-409C-BE32-E72D297353CC}">
                <c16:uniqueId val="{00000007-392D-4312-B1B5-7B534304D35E}"/>
              </c:ext>
            </c:extLst>
          </c:dPt>
          <c:val>
            <c:numRef>
              <c:f>Sheet1!$A$3:$E$3</c:f>
              <c:numCache>
                <c:formatCode>General</c:formatCode>
                <c:ptCount val="5"/>
                <c:pt idx="0">
                  <c:v>232.79094609497724</c:v>
                </c:pt>
                <c:pt idx="1">
                  <c:v>22.023638921548866</c:v>
                </c:pt>
                <c:pt idx="2">
                  <c:v>7.6449918412208717</c:v>
                </c:pt>
                <c:pt idx="3">
                  <c:v>15.033869302613596</c:v>
                </c:pt>
                <c:pt idx="4">
                  <c:v>100.58432823200809</c:v>
                </c:pt>
              </c:numCache>
            </c:numRef>
          </c:val>
          <c:extLst>
            <c:ext xmlns:c16="http://schemas.microsoft.com/office/drawing/2014/chart" uri="{C3380CC4-5D6E-409C-BE32-E72D297353CC}">
              <c16:uniqueId val="{00000008-392D-4312-B1B5-7B534304D35E}"/>
            </c:ext>
          </c:extLst>
        </c:ser>
        <c:ser>
          <c:idx val="3"/>
          <c:order val="3"/>
          <c:spPr>
            <a:solidFill>
              <a:srgbClr val="308B9C"/>
            </a:solidFill>
            <a:ln>
              <a:noFill/>
            </a:ln>
          </c:spPr>
          <c:invertIfNegative val="0"/>
          <c:dPt>
            <c:idx val="0"/>
            <c:invertIfNegative val="0"/>
            <c:bubble3D val="0"/>
            <c:spPr>
              <a:solidFill>
                <a:srgbClr val="F9AB00"/>
              </a:solidFill>
              <a:ln>
                <a:noFill/>
              </a:ln>
            </c:spPr>
            <c:extLst>
              <c:ext xmlns:c16="http://schemas.microsoft.com/office/drawing/2014/chart" uri="{C3380CC4-5D6E-409C-BE32-E72D297353CC}">
                <c16:uniqueId val="{00000009-392D-4312-B1B5-7B534304D35E}"/>
              </c:ext>
            </c:extLst>
          </c:dPt>
          <c:dPt>
            <c:idx val="4"/>
            <c:invertIfNegative val="0"/>
            <c:bubble3D val="0"/>
            <c:spPr>
              <a:solidFill>
                <a:srgbClr val="F9AB00"/>
              </a:solidFill>
              <a:ln>
                <a:noFill/>
              </a:ln>
            </c:spPr>
            <c:extLst>
              <c:ext xmlns:c16="http://schemas.microsoft.com/office/drawing/2014/chart" uri="{C3380CC4-5D6E-409C-BE32-E72D297353CC}">
                <c16:uniqueId val="{0000000A-392D-4312-B1B5-7B534304D35E}"/>
              </c:ext>
            </c:extLst>
          </c:dPt>
          <c:val>
            <c:numRef>
              <c:f>Sheet1!$A$4:$E$4</c:f>
              <c:numCache>
                <c:formatCode>General</c:formatCode>
                <c:ptCount val="5"/>
                <c:pt idx="0">
                  <c:v>104.13483518826393</c:v>
                </c:pt>
                <c:pt idx="1">
                  <c:v>100.72912731362771</c:v>
                </c:pt>
                <c:pt idx="2">
                  <c:v>19.701072329086173</c:v>
                </c:pt>
                <c:pt idx="3">
                  <c:v>11.776418220255209</c:v>
                </c:pt>
                <c:pt idx="4">
                  <c:v>34.648996178727941</c:v>
                </c:pt>
              </c:numCache>
            </c:numRef>
          </c:val>
          <c:extLst>
            <c:ext xmlns:c16="http://schemas.microsoft.com/office/drawing/2014/chart" uri="{C3380CC4-5D6E-409C-BE32-E72D297353CC}">
              <c16:uniqueId val="{0000000B-392D-4312-B1B5-7B534304D35E}"/>
            </c:ext>
          </c:extLst>
        </c:ser>
        <c:ser>
          <c:idx val="4"/>
          <c:order val="4"/>
          <c:spPr>
            <a:solidFill>
              <a:srgbClr val="F9AB00"/>
            </a:solidFill>
            <a:ln>
              <a:noFill/>
            </a:ln>
          </c:spPr>
          <c:invertIfNegative val="0"/>
          <c:val>
            <c:numRef>
              <c:f>Sheet1!$A$5:$E$5</c:f>
              <c:numCache>
                <c:formatCode>General</c:formatCode>
                <c:ptCount val="5"/>
                <c:pt idx="1">
                  <c:v>30.544541420853363</c:v>
                </c:pt>
                <c:pt idx="2">
                  <c:v>15.933470563297419</c:v>
                </c:pt>
                <c:pt idx="3">
                  <c:v>23.007827025385154</c:v>
                </c:pt>
              </c:numCache>
            </c:numRef>
          </c:val>
          <c:extLst>
            <c:ext xmlns:c16="http://schemas.microsoft.com/office/drawing/2014/chart" uri="{C3380CC4-5D6E-409C-BE32-E72D297353CC}">
              <c16:uniqueId val="{0000000C-392D-4312-B1B5-7B534304D35E}"/>
            </c:ext>
          </c:extLst>
        </c:ser>
        <c:dLbls>
          <c:showLegendKey val="0"/>
          <c:showVal val="0"/>
          <c:showCatName val="0"/>
          <c:showSerName val="0"/>
          <c:showPercent val="0"/>
          <c:showBubbleSize val="0"/>
        </c:dLbls>
        <c:gapWidth val="80"/>
        <c:overlap val="100"/>
        <c:axId val="765350480"/>
        <c:axId val="1"/>
      </c:barChart>
      <c:catAx>
        <c:axId val="765350480"/>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1"/>
        <c:crosses val="min"/>
        <c:auto val="0"/>
        <c:lblAlgn val="ctr"/>
        <c:lblOffset val="100"/>
        <c:noMultiLvlLbl val="0"/>
      </c:catAx>
      <c:valAx>
        <c:axId val="1"/>
        <c:scaling>
          <c:orientation val="minMax"/>
          <c:max val="529.66825577801387"/>
          <c:min val="0"/>
        </c:scaling>
        <c:delete val="1"/>
        <c:axPos val="l"/>
        <c:numFmt formatCode="General" sourceLinked="1"/>
        <c:majorTickMark val="out"/>
        <c:minorTickMark val="none"/>
        <c:tickLblPos val="nextTo"/>
        <c:crossAx val="765350480"/>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444444444444446E-2"/>
          <c:y val="8.0748399803052678E-2"/>
          <c:w val="0.91111111111111109"/>
          <c:h val="0.89364844903988183"/>
        </c:manualLayout>
      </c:layout>
      <c:barChart>
        <c:barDir val="col"/>
        <c:grouping val="stacked"/>
        <c:varyColors val="0"/>
        <c:ser>
          <c:idx val="0"/>
          <c:order val="0"/>
          <c:spPr>
            <a:solidFill>
              <a:srgbClr val="308B9C"/>
            </a:solidFill>
            <a:ln>
              <a:noFill/>
            </a:ln>
          </c:spPr>
          <c:invertIfNegative val="0"/>
          <c:dPt>
            <c:idx val="1"/>
            <c:invertIfNegative val="0"/>
            <c:bubble3D val="0"/>
            <c:spPr>
              <a:solidFill>
                <a:srgbClr val="80B7C1"/>
              </a:solidFill>
              <a:ln>
                <a:noFill/>
              </a:ln>
            </c:spPr>
            <c:extLst>
              <c:ext xmlns:c16="http://schemas.microsoft.com/office/drawing/2014/chart" uri="{C3380CC4-5D6E-409C-BE32-E72D297353CC}">
                <c16:uniqueId val="{00000000-B326-4025-8EF8-F54980661063}"/>
              </c:ext>
            </c:extLst>
          </c:dPt>
          <c:dLbls>
            <c:dLbl>
              <c:idx val="0"/>
              <c:layout>
                <c:manualLayout>
                  <c:x val="0"/>
                  <c:y val="-0.48744460856720828"/>
                </c:manualLayout>
              </c:layout>
              <c:tx>
                <c:rich>
                  <a:bodyPr wrap="none"/>
                  <a:lstStyle/>
                  <a:p>
                    <a:pPr>
                      <a:defRPr sz="1400">
                        <a:solidFill>
                          <a:schemeClr val="tx1"/>
                        </a:solidFill>
                        <a:latin typeface="+mn-lt"/>
                        <a:ea typeface="+mn-ea"/>
                        <a:cs typeface="Arial"/>
                        <a:sym typeface="+mn-lt"/>
                      </a:defRPr>
                    </a:pPr>
                    <a:fld id="{AD3296C7-0916-124D-9A07-37641EAB44E7}" type="VALUE">
                      <a:rPr lang="en-US" i="1"/>
                      <a:pPr>
                        <a:defRPr sz="1400">
                          <a:solidFill>
                            <a:schemeClr val="tx1"/>
                          </a:solidFill>
                          <a:latin typeface="+mn-lt"/>
                          <a:ea typeface="+mn-ea"/>
                          <a:cs typeface="Arial"/>
                          <a:sym typeface="+mn-lt"/>
                        </a:defRPr>
                      </a:pPr>
                      <a:t>[VALUE]</a:t>
                    </a:fld>
                    <a:endParaRPr lang="en-US"/>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B326-4025-8EF8-F54980661063}"/>
                </c:ext>
              </c:extLst>
            </c:dLbl>
            <c:dLbl>
              <c:idx val="1"/>
              <c:layout>
                <c:manualLayout>
                  <c:x val="0"/>
                  <c:y val="-0.15558838010832102"/>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326-4025-8EF8-F5498066106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264.33560895881078</c:v>
                </c:pt>
                <c:pt idx="1">
                  <c:v>68.052286628476267</c:v>
                </c:pt>
              </c:numCache>
            </c:numRef>
          </c:val>
          <c:extLst>
            <c:ext xmlns:c16="http://schemas.microsoft.com/office/drawing/2014/chart" uri="{C3380CC4-5D6E-409C-BE32-E72D297353CC}">
              <c16:uniqueId val="{00000002-B326-4025-8EF8-F54980661063}"/>
            </c:ext>
          </c:extLst>
        </c:ser>
        <c:dLbls>
          <c:showLegendKey val="0"/>
          <c:showVal val="0"/>
          <c:showCatName val="0"/>
          <c:showSerName val="0"/>
          <c:showPercent val="0"/>
          <c:showBubbleSize val="0"/>
        </c:dLbls>
        <c:gapWidth val="80"/>
        <c:overlap val="100"/>
        <c:axId val="896740640"/>
        <c:axId val="1"/>
      </c:barChart>
      <c:catAx>
        <c:axId val="896740640"/>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1"/>
        <c:crosses val="min"/>
        <c:auto val="0"/>
        <c:lblAlgn val="ctr"/>
        <c:lblOffset val="100"/>
        <c:noMultiLvlLbl val="0"/>
      </c:catAx>
      <c:valAx>
        <c:axId val="1"/>
        <c:scaling>
          <c:orientation val="minMax"/>
          <c:max val="264.33560895881078"/>
          <c:min val="0"/>
        </c:scaling>
        <c:delete val="1"/>
        <c:axPos val="l"/>
        <c:numFmt formatCode="General" sourceLinked="1"/>
        <c:majorTickMark val="out"/>
        <c:minorTickMark val="none"/>
        <c:tickLblPos val="nextTo"/>
        <c:crossAx val="896740640"/>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444444444444446E-2"/>
          <c:y val="8.0748399803052678E-2"/>
          <c:w val="0.91039426523297495"/>
          <c:h val="0.89364844903988183"/>
        </c:manualLayout>
      </c:layout>
      <c:barChart>
        <c:barDir val="col"/>
        <c:grouping val="stacked"/>
        <c:varyColors val="0"/>
        <c:ser>
          <c:idx val="0"/>
          <c:order val="0"/>
          <c:spPr>
            <a:solidFill>
              <a:srgbClr val="A51521"/>
            </a:solidFill>
            <a:ln>
              <a:noFill/>
            </a:ln>
          </c:spPr>
          <c:invertIfNegative val="0"/>
          <c:dPt>
            <c:idx val="1"/>
            <c:invertIfNegative val="0"/>
            <c:bubble3D val="0"/>
            <c:spPr>
              <a:solidFill>
                <a:srgbClr val="D11939"/>
              </a:solidFill>
              <a:ln>
                <a:noFill/>
              </a:ln>
            </c:spPr>
            <c:extLst>
              <c:ext xmlns:c16="http://schemas.microsoft.com/office/drawing/2014/chart" uri="{C3380CC4-5D6E-409C-BE32-E72D297353CC}">
                <c16:uniqueId val="{00000000-4362-4ED2-AF43-80C447E69DE2}"/>
              </c:ext>
            </c:extLst>
          </c:dPt>
          <c:dLbls>
            <c:dLbl>
              <c:idx val="0"/>
              <c:layout>
                <c:manualLayout>
                  <c:x val="0"/>
                  <c:y val="-0.48744460856720828"/>
                </c:manualLayout>
              </c:layout>
              <c:tx>
                <c:rich>
                  <a:bodyPr wrap="none"/>
                  <a:lstStyle/>
                  <a:p>
                    <a:pPr>
                      <a:defRPr sz="1400">
                        <a:solidFill>
                          <a:schemeClr val="tx1"/>
                        </a:solidFill>
                        <a:latin typeface="+mn-lt"/>
                        <a:ea typeface="+mn-ea"/>
                        <a:cs typeface="Arial"/>
                        <a:sym typeface="+mn-lt"/>
                      </a:defRPr>
                    </a:pPr>
                    <a:fld id="{14A58155-BB03-D24C-9405-EC894E3A0638}" type="VALUE">
                      <a:rPr lang="en-US" i="1"/>
                      <a:pPr>
                        <a:defRPr sz="1400">
                          <a:solidFill>
                            <a:schemeClr val="tx1"/>
                          </a:solidFill>
                          <a:latin typeface="+mn-lt"/>
                          <a:ea typeface="+mn-ea"/>
                          <a:cs typeface="Arial"/>
                          <a:sym typeface="+mn-lt"/>
                        </a:defRPr>
                      </a:pPr>
                      <a:t>[VALUE]</a:t>
                    </a:fld>
                    <a:endParaRPr lang="en-US"/>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4362-4ED2-AF43-80C447E69DE2}"/>
                </c:ext>
              </c:extLst>
            </c:dLbl>
            <c:dLbl>
              <c:idx val="1"/>
              <c:layout>
                <c:manualLayout>
                  <c:x val="0"/>
                  <c:y val="-0.14180206794682423"/>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362-4ED2-AF43-80C447E69D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154.74994544778426</c:v>
                </c:pt>
                <c:pt idx="1">
                  <c:v>34.942801674202272</c:v>
                </c:pt>
              </c:numCache>
            </c:numRef>
          </c:val>
          <c:extLst>
            <c:ext xmlns:c16="http://schemas.microsoft.com/office/drawing/2014/chart" uri="{C3380CC4-5D6E-409C-BE32-E72D297353CC}">
              <c16:uniqueId val="{00000002-4362-4ED2-AF43-80C447E69DE2}"/>
            </c:ext>
          </c:extLst>
        </c:ser>
        <c:dLbls>
          <c:showLegendKey val="0"/>
          <c:showVal val="0"/>
          <c:showCatName val="0"/>
          <c:showSerName val="0"/>
          <c:showPercent val="0"/>
          <c:showBubbleSize val="0"/>
        </c:dLbls>
        <c:gapWidth val="80"/>
        <c:overlap val="100"/>
        <c:axId val="1204921456"/>
        <c:axId val="1"/>
      </c:barChart>
      <c:catAx>
        <c:axId val="1204921456"/>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1"/>
        <c:crosses val="min"/>
        <c:auto val="0"/>
        <c:lblAlgn val="ctr"/>
        <c:lblOffset val="100"/>
        <c:noMultiLvlLbl val="0"/>
      </c:catAx>
      <c:valAx>
        <c:axId val="1"/>
        <c:scaling>
          <c:orientation val="minMax"/>
          <c:max val="154.74994544778426"/>
          <c:min val="0"/>
        </c:scaling>
        <c:delete val="1"/>
        <c:axPos val="l"/>
        <c:numFmt formatCode="General" sourceLinked="1"/>
        <c:majorTickMark val="out"/>
        <c:minorTickMark val="none"/>
        <c:tickLblPos val="nextTo"/>
        <c:crossAx val="1204921456"/>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81818181818182E-2"/>
          <c:y val="2.709744658676394E-2"/>
          <c:w val="0.92436363636363639"/>
          <c:h val="0.94580510682647212"/>
        </c:manualLayout>
      </c:layout>
      <c:barChart>
        <c:barDir val="col"/>
        <c:grouping val="stacked"/>
        <c:varyColors val="0"/>
        <c:ser>
          <c:idx val="0"/>
          <c:order val="0"/>
          <c:spPr>
            <a:solidFill>
              <a:srgbClr val="9D9E9E"/>
            </a:solidFill>
            <a:ln>
              <a:noFill/>
            </a:ln>
          </c:spPr>
          <c:invertIfNegative val="0"/>
          <c:val>
            <c:numRef>
              <c:f>Sheet1!$A$1:$B$1</c:f>
              <c:numCache>
                <c:formatCode>General</c:formatCode>
                <c:ptCount val="2"/>
                <c:pt idx="0">
                  <c:v>7.1911289662231237</c:v>
                </c:pt>
                <c:pt idx="1">
                  <c:v>2.1258107530670669</c:v>
                </c:pt>
              </c:numCache>
            </c:numRef>
          </c:val>
          <c:extLst>
            <c:ext xmlns:c16="http://schemas.microsoft.com/office/drawing/2014/chart" uri="{C3380CC4-5D6E-409C-BE32-E72D297353CC}">
              <c16:uniqueId val="{00000000-A1F8-47A9-84E9-F796A3D4086C}"/>
            </c:ext>
          </c:extLst>
        </c:ser>
        <c:ser>
          <c:idx val="1"/>
          <c:order val="1"/>
          <c:spPr>
            <a:solidFill>
              <a:srgbClr val="F9AB00"/>
            </a:solidFill>
            <a:ln>
              <a:noFill/>
            </a:ln>
          </c:spPr>
          <c:invertIfNegative val="0"/>
          <c:val>
            <c:numRef>
              <c:f>Sheet1!$A$2:$B$2</c:f>
              <c:numCache>
                <c:formatCode>General</c:formatCode>
                <c:ptCount val="2"/>
                <c:pt idx="0">
                  <c:v>6.6112213315343809</c:v>
                </c:pt>
                <c:pt idx="1">
                  <c:v>1.9543809412256463</c:v>
                </c:pt>
              </c:numCache>
            </c:numRef>
          </c:val>
          <c:extLst>
            <c:ext xmlns:c16="http://schemas.microsoft.com/office/drawing/2014/chart" uri="{C3380CC4-5D6E-409C-BE32-E72D297353CC}">
              <c16:uniqueId val="{00000001-A1F8-47A9-84E9-F796A3D4086C}"/>
            </c:ext>
          </c:extLst>
        </c:ser>
        <c:ser>
          <c:idx val="2"/>
          <c:order val="2"/>
          <c:spPr>
            <a:solidFill>
              <a:srgbClr val="09325C"/>
            </a:solidFill>
            <a:ln>
              <a:noFill/>
            </a:ln>
          </c:spPr>
          <c:invertIfNegative val="0"/>
          <c:val>
            <c:numRef>
              <c:f>Sheet1!$A$3:$B$3</c:f>
              <c:numCache>
                <c:formatCode>General</c:formatCode>
                <c:ptCount val="2"/>
                <c:pt idx="0">
                  <c:v>16.604056201730707</c:v>
                </c:pt>
                <c:pt idx="1">
                  <c:v>4.9084199969101032</c:v>
                </c:pt>
              </c:numCache>
            </c:numRef>
          </c:val>
          <c:extLst>
            <c:ext xmlns:c16="http://schemas.microsoft.com/office/drawing/2014/chart" uri="{C3380CC4-5D6E-409C-BE32-E72D297353CC}">
              <c16:uniqueId val="{00000002-A1F8-47A9-84E9-F796A3D4086C}"/>
            </c:ext>
          </c:extLst>
        </c:ser>
        <c:ser>
          <c:idx val="3"/>
          <c:order val="3"/>
          <c:spPr>
            <a:solidFill>
              <a:srgbClr val="005C8A"/>
            </a:solidFill>
            <a:ln>
              <a:noFill/>
            </a:ln>
          </c:spPr>
          <c:invertIfNegative val="0"/>
          <c:val>
            <c:numRef>
              <c:f>Sheet1!$A$4:$B$4</c:f>
              <c:numCache>
                <c:formatCode>General</c:formatCode>
                <c:ptCount val="2"/>
                <c:pt idx="0">
                  <c:v>29.942160379640825</c:v>
                </c:pt>
                <c:pt idx="1">
                  <c:v>8.851373241124012</c:v>
                </c:pt>
              </c:numCache>
            </c:numRef>
          </c:val>
          <c:extLst>
            <c:ext xmlns:c16="http://schemas.microsoft.com/office/drawing/2014/chart" uri="{C3380CC4-5D6E-409C-BE32-E72D297353CC}">
              <c16:uniqueId val="{00000003-A1F8-47A9-84E9-F796A3D4086C}"/>
            </c:ext>
          </c:extLst>
        </c:ser>
        <c:dLbls>
          <c:showLegendKey val="0"/>
          <c:showVal val="0"/>
          <c:showCatName val="0"/>
          <c:showSerName val="0"/>
          <c:showPercent val="0"/>
          <c:showBubbleSize val="0"/>
        </c:dLbls>
        <c:gapWidth val="80"/>
        <c:overlap val="100"/>
        <c:axId val="1204908008"/>
        <c:axId val="1"/>
      </c:barChart>
      <c:catAx>
        <c:axId val="1204908008"/>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1"/>
        <c:crosses val="min"/>
        <c:auto val="0"/>
        <c:lblAlgn val="ctr"/>
        <c:lblOffset val="100"/>
        <c:noMultiLvlLbl val="0"/>
      </c:catAx>
      <c:valAx>
        <c:axId val="1"/>
        <c:scaling>
          <c:orientation val="minMax"/>
          <c:max val="60.348566879129038"/>
          <c:min val="0"/>
        </c:scaling>
        <c:delete val="1"/>
        <c:axPos val="l"/>
        <c:numFmt formatCode="General" sourceLinked="1"/>
        <c:majorTickMark val="out"/>
        <c:minorTickMark val="none"/>
        <c:tickLblPos val="nextTo"/>
        <c:crossAx val="1204908008"/>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531" cy="34230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558" y="0"/>
            <a:ext cx="4304531" cy="342303"/>
          </a:xfrm>
          <a:prstGeom prst="rect">
            <a:avLst/>
          </a:prstGeom>
        </p:spPr>
        <p:txBody>
          <a:bodyPr vert="horz" lIns="91440" tIns="45720" rIns="91440" bIns="45720" rtlCol="0"/>
          <a:lstStyle>
            <a:lvl1pPr algn="r">
              <a:defRPr sz="1200"/>
            </a:lvl1pPr>
          </a:lstStyle>
          <a:p>
            <a:fld id="{2318808E-6F56-2A46-9B87-6E062B8ECC1B}" type="datetimeFigureOut">
              <a:rPr lang="en-GB" smtClean="0"/>
              <a:t>09/10/2018</a:t>
            </a:fld>
            <a:endParaRPr lang="en-GB"/>
          </a:p>
        </p:txBody>
      </p:sp>
      <p:sp>
        <p:nvSpPr>
          <p:cNvPr id="4" name="Footer Placeholder 3"/>
          <p:cNvSpPr>
            <a:spLocks noGrp="1"/>
          </p:cNvSpPr>
          <p:nvPr>
            <p:ph type="ftr" sz="quarter" idx="2"/>
          </p:nvPr>
        </p:nvSpPr>
        <p:spPr>
          <a:xfrm>
            <a:off x="1" y="6477597"/>
            <a:ext cx="4304531" cy="34230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558" y="6477597"/>
            <a:ext cx="4304531" cy="342303"/>
          </a:xfrm>
          <a:prstGeom prst="rect">
            <a:avLst/>
          </a:prstGeom>
        </p:spPr>
        <p:txBody>
          <a:bodyPr vert="horz" lIns="91440" tIns="45720" rIns="91440" bIns="45720" rtlCol="0" anchor="b"/>
          <a:lstStyle>
            <a:lvl1pPr algn="r">
              <a:defRPr sz="1200"/>
            </a:lvl1pPr>
          </a:lstStyle>
          <a:p>
            <a:fld id="{963CF14B-6066-5B4B-96C4-BBFC99E88366}" type="slidenum">
              <a:rPr lang="en-GB" smtClean="0"/>
              <a:t>‹#›</a:t>
            </a:fld>
            <a:endParaRPr lang="en-GB"/>
          </a:p>
        </p:txBody>
      </p:sp>
    </p:spTree>
    <p:extLst>
      <p:ext uri="{BB962C8B-B14F-4D97-AF65-F5344CB8AC3E}">
        <p14:creationId xmlns:p14="http://schemas.microsoft.com/office/powerpoint/2010/main" val="1944349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531" cy="3412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558" y="0"/>
            <a:ext cx="4304531" cy="341213"/>
          </a:xfrm>
          <a:prstGeom prst="rect">
            <a:avLst/>
          </a:prstGeom>
        </p:spPr>
        <p:txBody>
          <a:bodyPr vert="horz" lIns="91440" tIns="45720" rIns="91440" bIns="45720" rtlCol="0"/>
          <a:lstStyle>
            <a:lvl1pPr algn="r">
              <a:defRPr sz="1200"/>
            </a:lvl1pPr>
          </a:lstStyle>
          <a:p>
            <a:fld id="{98623D57-49F8-48F2-AC32-FF166394BE5C}" type="datetimeFigureOut">
              <a:rPr lang="en-GB" smtClean="0"/>
              <a:t>09/10/2018</a:t>
            </a:fld>
            <a:endParaRPr lang="en-GB"/>
          </a:p>
        </p:txBody>
      </p:sp>
      <p:sp>
        <p:nvSpPr>
          <p:cNvPr id="4" name="Slide Image Placeholder 3"/>
          <p:cNvSpPr>
            <a:spLocks noGrp="1" noRot="1" noChangeAspect="1"/>
          </p:cNvSpPr>
          <p:nvPr>
            <p:ph type="sldImg" idx="2"/>
          </p:nvPr>
        </p:nvSpPr>
        <p:spPr>
          <a:xfrm>
            <a:off x="2692400" y="511175"/>
            <a:ext cx="4546600" cy="2557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4065" y="3239889"/>
            <a:ext cx="7943271" cy="30687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77597"/>
            <a:ext cx="4304531" cy="34121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558" y="6477597"/>
            <a:ext cx="4304531" cy="341213"/>
          </a:xfrm>
          <a:prstGeom prst="rect">
            <a:avLst/>
          </a:prstGeom>
        </p:spPr>
        <p:txBody>
          <a:bodyPr vert="horz" lIns="91440" tIns="45720" rIns="91440" bIns="45720" rtlCol="0" anchor="b"/>
          <a:lstStyle>
            <a:lvl1pPr algn="r">
              <a:defRPr sz="1200"/>
            </a:lvl1pPr>
          </a:lstStyle>
          <a:p>
            <a:fld id="{2E56A003-D0DC-418D-B66A-79768570DC6B}" type="slidenum">
              <a:rPr lang="en-GB" smtClean="0"/>
              <a:t>‹#›</a:t>
            </a:fld>
            <a:endParaRPr lang="en-GB"/>
          </a:p>
        </p:txBody>
      </p:sp>
    </p:spTree>
    <p:extLst>
      <p:ext uri="{BB962C8B-B14F-4D97-AF65-F5344CB8AC3E}">
        <p14:creationId xmlns:p14="http://schemas.microsoft.com/office/powerpoint/2010/main" val="133032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1</a:t>
            </a:fld>
            <a:endParaRPr lang="en-GB"/>
          </a:p>
        </p:txBody>
      </p:sp>
    </p:spTree>
    <p:extLst>
      <p:ext uri="{BB962C8B-B14F-4D97-AF65-F5344CB8AC3E}">
        <p14:creationId xmlns:p14="http://schemas.microsoft.com/office/powerpoint/2010/main" val="855342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36</a:t>
            </a:fld>
            <a:endParaRPr lang="en-GB"/>
          </a:p>
        </p:txBody>
      </p:sp>
    </p:spTree>
    <p:extLst>
      <p:ext uri="{BB962C8B-B14F-4D97-AF65-F5344CB8AC3E}">
        <p14:creationId xmlns:p14="http://schemas.microsoft.com/office/powerpoint/2010/main" val="130429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37</a:t>
            </a:fld>
            <a:endParaRPr lang="en-GB"/>
          </a:p>
        </p:txBody>
      </p:sp>
    </p:spTree>
    <p:extLst>
      <p:ext uri="{BB962C8B-B14F-4D97-AF65-F5344CB8AC3E}">
        <p14:creationId xmlns:p14="http://schemas.microsoft.com/office/powerpoint/2010/main" val="2943716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pPr/>
              <a:t>39</a:t>
            </a:fld>
            <a:endParaRPr lang="en-GB"/>
          </a:p>
        </p:txBody>
      </p:sp>
    </p:spTree>
    <p:extLst>
      <p:ext uri="{BB962C8B-B14F-4D97-AF65-F5344CB8AC3E}">
        <p14:creationId xmlns:p14="http://schemas.microsoft.com/office/powerpoint/2010/main" val="388133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56A003-D0DC-418D-B66A-79768570DC6B}" type="slidenum">
              <a:rPr lang="en-GB" smtClean="0"/>
              <a:t>45</a:t>
            </a:fld>
            <a:endParaRPr lang="en-GB"/>
          </a:p>
        </p:txBody>
      </p:sp>
    </p:spTree>
    <p:extLst>
      <p:ext uri="{BB962C8B-B14F-4D97-AF65-F5344CB8AC3E}">
        <p14:creationId xmlns:p14="http://schemas.microsoft.com/office/powerpoint/2010/main" val="3995963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56A003-D0DC-418D-B66A-79768570DC6B}" type="slidenum">
              <a:rPr lang="en-GB" smtClean="0"/>
              <a:t>50</a:t>
            </a:fld>
            <a:endParaRPr lang="en-GB"/>
          </a:p>
        </p:txBody>
      </p:sp>
    </p:spTree>
    <p:extLst>
      <p:ext uri="{BB962C8B-B14F-4D97-AF65-F5344CB8AC3E}">
        <p14:creationId xmlns:p14="http://schemas.microsoft.com/office/powerpoint/2010/main" val="382813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3</a:t>
            </a:fld>
            <a:endParaRPr lang="en-GB"/>
          </a:p>
        </p:txBody>
      </p:sp>
    </p:spTree>
    <p:extLst>
      <p:ext uri="{BB962C8B-B14F-4D97-AF65-F5344CB8AC3E}">
        <p14:creationId xmlns:p14="http://schemas.microsoft.com/office/powerpoint/2010/main" val="118698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a:solidFill>
                  <a:schemeClr val="tx1"/>
                </a:solidFill>
                <a:effectLst/>
                <a:latin typeface="+mn-lt"/>
                <a:ea typeface="+mn-ea"/>
                <a:cs typeface="+mn-cs"/>
              </a:rPr>
              <a:t>it was taken from the UN GEO 5 report. Page 424 of this report indicates the graph was created by plotting UNDP 20009 HDI figures against 2010 Global Footprint Network Figures. The Global Footprint Network site indicates that UK's 2010 footprint is about 5 hectares per person. The 2009 UNDP report indicates that the UK's HDO is at about 0.95. The cluster at the intersection of 5 and 0.9 is thus where the UK is. </a:t>
            </a:r>
          </a:p>
          <a:p>
            <a:pPr lvl="0"/>
            <a:endParaRPr lang="en-GB"/>
          </a:p>
          <a:p>
            <a:pPr marL="171450" lvl="0" indent="-171450">
              <a:buFont typeface="Arial" pitchFamily="34" charset="0"/>
              <a:buChar char="•"/>
            </a:pPr>
            <a:r>
              <a:rPr lang="en-GB"/>
              <a:t>This figure plots countries on the basis of two indicators: the Human Development Index (HDI) and the ecological footprint per person.</a:t>
            </a:r>
          </a:p>
          <a:p>
            <a:pPr lvl="0"/>
            <a:endParaRPr lang="en-GB"/>
          </a:p>
          <a:p>
            <a:pPr marL="171450" lvl="0" indent="-171450">
              <a:buFont typeface="Arial" pitchFamily="34" charset="0"/>
              <a:buChar char="•"/>
            </a:pPr>
            <a:r>
              <a:rPr lang="en-GB"/>
              <a:t>In order to achieve sustainability, countries must move towards the bottom right hand corner marked in green and as such decouple human development from natural resource use and environmental impacts.</a:t>
            </a:r>
          </a:p>
          <a:p>
            <a:pPr lvl="0"/>
            <a:endParaRPr lang="en-GB"/>
          </a:p>
          <a:p>
            <a:pPr marL="171450" lvl="0" indent="-171450">
              <a:buFont typeface="Arial" pitchFamily="34" charset="0"/>
              <a:buChar char="•"/>
            </a:pPr>
            <a:r>
              <a:rPr lang="en-GB"/>
              <a:t>The figure shows that worldwide, no country held that position in 2007.</a:t>
            </a:r>
          </a:p>
          <a:p>
            <a:pPr marL="171450" lvl="0" indent="-171450">
              <a:buFont typeface="Arial" pitchFamily="34" charset="0"/>
              <a:buChar char="•"/>
            </a:pPr>
            <a:endParaRPr lang="en-GB"/>
          </a:p>
          <a:p>
            <a:pPr marL="171450" lvl="0" indent="-171450">
              <a:buFont typeface="Arial" pitchFamily="34" charset="0"/>
              <a:buChar char="•"/>
            </a:pPr>
            <a:r>
              <a:rPr lang="en-GB"/>
              <a:t>We should also look to avoid the path the arrows take us: higher human wellbeing yet an increase in the ecological footprint followed by a realisation for the need for change, leading to a  decrease in the footprint. </a:t>
            </a:r>
          </a:p>
        </p:txBody>
      </p:sp>
      <p:sp>
        <p:nvSpPr>
          <p:cNvPr id="4" name="Slide Number Placeholder 3"/>
          <p:cNvSpPr>
            <a:spLocks noGrp="1"/>
          </p:cNvSpPr>
          <p:nvPr>
            <p:ph type="sldNum" sz="quarter" idx="10"/>
          </p:nvPr>
        </p:nvSpPr>
        <p:spPr/>
        <p:txBody>
          <a:bodyPr/>
          <a:lstStyle/>
          <a:p>
            <a:fld id="{8FC59575-128D-4F51-93CB-DA844BCF21F9}" type="slidenum">
              <a:rPr lang="en-GB" smtClean="0"/>
              <a:t>8</a:t>
            </a:fld>
            <a:endParaRPr lang="en-GB"/>
          </a:p>
        </p:txBody>
      </p:sp>
    </p:spTree>
    <p:extLst>
      <p:ext uri="{BB962C8B-B14F-4D97-AF65-F5344CB8AC3E}">
        <p14:creationId xmlns:p14="http://schemas.microsoft.com/office/powerpoint/2010/main" val="354523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992" y="4533447"/>
            <a:ext cx="5785924" cy="5006448"/>
          </a:xfrm>
        </p:spPr>
        <p:txBody>
          <a:bodyPr/>
          <a:lstStyle/>
          <a:p>
            <a:pPr lvl="0"/>
            <a:r>
              <a:rPr lang="en-GB"/>
              <a:t>We therefore need a new model of change that will allow us to live well within planetary boundaries. This is what the green economy should be. It aims not only at efficiency, but also at ecosystem resilience and at human well-being.  </a:t>
            </a:r>
          </a:p>
          <a:p>
            <a:pPr lvl="0"/>
            <a:endParaRPr lang="en-GB"/>
          </a:p>
          <a:p>
            <a:r>
              <a:rPr lang="en-GB" altLang="en-US">
                <a:ea typeface="ＭＳ Ｐゴシック" pitchFamily="34" charset="-128"/>
              </a:rPr>
              <a:t>We need instead to completely rethink our systems and the business models that support them, and a transition to new systems that fulfil societal needs but do so in an </a:t>
            </a:r>
            <a:r>
              <a:rPr lang="en-GB" altLang="en-US" i="1">
                <a:ea typeface="ＭＳ Ｐゴシック" pitchFamily="34" charset="-128"/>
              </a:rPr>
              <a:t>essentially</a:t>
            </a:r>
            <a:r>
              <a:rPr lang="en-GB" altLang="en-US">
                <a:ea typeface="ＭＳ Ｐゴシック" pitchFamily="34" charset="-128"/>
              </a:rPr>
              <a:t> </a:t>
            </a:r>
            <a:r>
              <a:rPr lang="en-GB" altLang="en-US" i="1">
                <a:ea typeface="ＭＳ Ｐゴシック" pitchFamily="34" charset="-128"/>
              </a:rPr>
              <a:t>sustainable</a:t>
            </a:r>
            <a:r>
              <a:rPr lang="en-GB" altLang="en-US">
                <a:ea typeface="ＭＳ Ｐゴシック" pitchFamily="34" charset="-128"/>
              </a:rPr>
              <a:t> way. </a:t>
            </a:r>
          </a:p>
          <a:p>
            <a:endParaRPr lang="en-GB" altLang="en-US">
              <a:ea typeface="ＭＳ Ｐゴシック" pitchFamily="34" charset="-128"/>
            </a:endParaRPr>
          </a:p>
          <a:p>
            <a:r>
              <a:rPr lang="en-GB" altLang="en-US">
                <a:ea typeface="ＭＳ Ｐゴシック" pitchFamily="34" charset="-128"/>
              </a:rPr>
              <a:t>The circular economy is a fundamental part of this transition, and it is a crucial element of the 2050 vision in the 7</a:t>
            </a:r>
            <a:r>
              <a:rPr lang="en-GB" altLang="en-US" baseline="30000">
                <a:ea typeface="ＭＳ Ｐゴシック" pitchFamily="34" charset="-128"/>
              </a:rPr>
              <a:t>th</a:t>
            </a:r>
            <a:r>
              <a:rPr lang="en-GB" altLang="en-US">
                <a:ea typeface="ＭＳ Ｐゴシック" pitchFamily="34" charset="-128"/>
              </a:rPr>
              <a:t> EAP. The upcoming communication of the European Commission on circular economy will propose some important steps towards this transition.</a:t>
            </a:r>
          </a:p>
          <a:p>
            <a:endParaRPr lang="en-GB" altLang="en-US">
              <a:ea typeface="ＭＳ Ｐゴシック" pitchFamily="34" charset="-128"/>
            </a:endParaRPr>
          </a:p>
          <a:p>
            <a:r>
              <a:rPr lang="en-GB" altLang="en-US">
                <a:ea typeface="ＭＳ Ｐゴシック" pitchFamily="34" charset="-128"/>
              </a:rPr>
              <a:t>Transitions in our socio-technical systems will not occur all at once. Historically, changes in these systems and the business models that support them did not occur in a big bang. Instead, socio-technical systems often emerged via small ‘niche’ innovations in business and other places. Niche innovations happen all the time, but only a few of these niche innovations are successful enough to be up-scaled and distributed more widely. </a:t>
            </a:r>
            <a:endParaRPr lang="en-GB" altLang="en-US" sz="1000">
              <a:ea typeface="ＭＳ Ｐゴシック" pitchFamily="34" charset="-128"/>
            </a:endParaRPr>
          </a:p>
          <a:p>
            <a:pPr lvl="0"/>
            <a:endParaRPr lang="en-GB"/>
          </a:p>
        </p:txBody>
      </p:sp>
      <p:sp>
        <p:nvSpPr>
          <p:cNvPr id="4" name="Slide Number Placeholder 3"/>
          <p:cNvSpPr>
            <a:spLocks noGrp="1"/>
          </p:cNvSpPr>
          <p:nvPr>
            <p:ph type="sldNum" sz="quarter" idx="10"/>
          </p:nvPr>
        </p:nvSpPr>
        <p:spPr/>
        <p:txBody>
          <a:bodyPr/>
          <a:lstStyle/>
          <a:p>
            <a:fld id="{1AA812F5-4E9D-4A9C-BED5-E1C681DB6CAF}" type="slidenum">
              <a:rPr lang="en-GB" smtClean="0"/>
              <a:pPr/>
              <a:t>10</a:t>
            </a:fld>
            <a:endParaRPr lang="en-GB"/>
          </a:p>
        </p:txBody>
      </p:sp>
    </p:spTree>
    <p:extLst>
      <p:ext uri="{BB962C8B-B14F-4D97-AF65-F5344CB8AC3E}">
        <p14:creationId xmlns:p14="http://schemas.microsoft.com/office/powerpoint/2010/main" val="1434017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9509261" y="6151135"/>
            <a:ext cx="127899" cy="126310"/>
          </a:xfrm>
          <a:ln/>
        </p:spPr>
        <p:txBody>
          <a:bodyPr/>
          <a:lstStyle/>
          <a:p>
            <a:fld id="{4B01DC2E-F68C-441B-A599-4DBBC13B2956}" type="slidenum">
              <a:rPr lang="en-US">
                <a:solidFill>
                  <a:prstClr val="black"/>
                </a:solidFill>
              </a:rPr>
              <a:pPr/>
              <a:t>22</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837809" y="3441977"/>
            <a:ext cx="8816393" cy="168413"/>
          </a:xfrm>
        </p:spPr>
        <p:txBody>
          <a:bodyPr/>
          <a:lstStyle/>
          <a:p>
            <a:pPr lvl="0"/>
            <a:r>
              <a:rPr lang="en-GB">
                <a:latin typeface="Arial" charset="0"/>
              </a:rPr>
              <a:t>Aim to decouple growth and dev from consumption of finite resources</a:t>
            </a:r>
          </a:p>
          <a:p>
            <a:pPr lvl="0"/>
            <a:r>
              <a:rPr lang="en-GB">
                <a:latin typeface="Arial" charset="0"/>
              </a:rPr>
              <a:t>Maximisation of asset utilisation (presupposes design + reverse logistics)</a:t>
            </a:r>
          </a:p>
          <a:p>
            <a:pPr lvl="0"/>
            <a:r>
              <a:rPr lang="en-GB">
                <a:latin typeface="Arial" charset="0"/>
              </a:rPr>
              <a:t>On the left side, notion of regeneration means that nutrient loops need to be addressed (currently fragmentation).</a:t>
            </a:r>
          </a:p>
          <a:p>
            <a:endParaRPr lang="en-US"/>
          </a:p>
        </p:txBody>
      </p:sp>
    </p:spTree>
    <p:extLst>
      <p:ext uri="{BB962C8B-B14F-4D97-AF65-F5344CB8AC3E}">
        <p14:creationId xmlns:p14="http://schemas.microsoft.com/office/powerpoint/2010/main" val="272870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03888" y="344488"/>
            <a:ext cx="3049587" cy="1716087"/>
          </a:xfrm>
        </p:spPr>
      </p:sp>
      <p:sp>
        <p:nvSpPr>
          <p:cNvPr id="4198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419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200">
                <a:solidFill>
                  <a:srgbClr val="0F5494"/>
                </a:solidFill>
                <a:latin typeface="Verdana" pitchFamily="34" charset="0"/>
                <a:ea typeface="MS PGothic" pitchFamily="34" charset="-128"/>
              </a:defRPr>
            </a:lvl1pPr>
            <a:lvl2pPr marL="736115" indent="-283121" eaLnBrk="0" hangingPunct="0">
              <a:defRPr sz="1200">
                <a:solidFill>
                  <a:srgbClr val="0F5494"/>
                </a:solidFill>
                <a:latin typeface="Verdana" pitchFamily="34" charset="0"/>
                <a:ea typeface="MS PGothic" pitchFamily="34" charset="-128"/>
              </a:defRPr>
            </a:lvl2pPr>
            <a:lvl3pPr marL="1132484" indent="-226497" eaLnBrk="0" hangingPunct="0">
              <a:defRPr sz="1200">
                <a:solidFill>
                  <a:srgbClr val="0F5494"/>
                </a:solidFill>
                <a:latin typeface="Verdana" pitchFamily="34" charset="0"/>
                <a:ea typeface="MS PGothic" pitchFamily="34" charset="-128"/>
              </a:defRPr>
            </a:lvl3pPr>
            <a:lvl4pPr marL="1585478" indent="-226497" eaLnBrk="0" hangingPunct="0">
              <a:defRPr sz="1200">
                <a:solidFill>
                  <a:srgbClr val="0F5494"/>
                </a:solidFill>
                <a:latin typeface="Verdana" pitchFamily="34" charset="0"/>
                <a:ea typeface="MS PGothic" pitchFamily="34" charset="-128"/>
              </a:defRPr>
            </a:lvl4pPr>
            <a:lvl5pPr marL="2038472" indent="-226497" eaLnBrk="0" hangingPunct="0">
              <a:defRPr sz="1200">
                <a:solidFill>
                  <a:srgbClr val="0F5494"/>
                </a:solidFill>
                <a:latin typeface="Verdana" pitchFamily="34" charset="0"/>
                <a:ea typeface="MS PGothic" pitchFamily="34" charset="-128"/>
              </a:defRPr>
            </a:lvl5pPr>
            <a:lvl6pPr marL="2491466" indent="-226497" eaLnBrk="0" fontAlgn="base" hangingPunct="0">
              <a:spcBef>
                <a:spcPct val="0"/>
              </a:spcBef>
              <a:spcAft>
                <a:spcPct val="0"/>
              </a:spcAft>
              <a:defRPr sz="1200">
                <a:solidFill>
                  <a:srgbClr val="0F5494"/>
                </a:solidFill>
                <a:latin typeface="Verdana" pitchFamily="34" charset="0"/>
                <a:ea typeface="MS PGothic" pitchFamily="34" charset="-128"/>
              </a:defRPr>
            </a:lvl6pPr>
            <a:lvl7pPr marL="2944459" indent="-226497" eaLnBrk="0" fontAlgn="base" hangingPunct="0">
              <a:spcBef>
                <a:spcPct val="0"/>
              </a:spcBef>
              <a:spcAft>
                <a:spcPct val="0"/>
              </a:spcAft>
              <a:defRPr sz="1200">
                <a:solidFill>
                  <a:srgbClr val="0F5494"/>
                </a:solidFill>
                <a:latin typeface="Verdana" pitchFamily="34" charset="0"/>
                <a:ea typeface="MS PGothic" pitchFamily="34" charset="-128"/>
              </a:defRPr>
            </a:lvl7pPr>
            <a:lvl8pPr marL="3397453" indent="-226497" eaLnBrk="0" fontAlgn="base" hangingPunct="0">
              <a:spcBef>
                <a:spcPct val="0"/>
              </a:spcBef>
              <a:spcAft>
                <a:spcPct val="0"/>
              </a:spcAft>
              <a:defRPr sz="1200">
                <a:solidFill>
                  <a:srgbClr val="0F5494"/>
                </a:solidFill>
                <a:latin typeface="Verdana" pitchFamily="34" charset="0"/>
                <a:ea typeface="MS PGothic" pitchFamily="34" charset="-128"/>
              </a:defRPr>
            </a:lvl8pPr>
            <a:lvl9pPr marL="3850447" indent="-226497"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6E9D0E2C-D2BA-414A-A4E5-78BF1245324B}" type="slidenum">
              <a:rPr lang="en-GB">
                <a:solidFill>
                  <a:schemeClr val="tx1"/>
                </a:solidFill>
                <a:latin typeface="Arial" pitchFamily="34" charset="0"/>
              </a:rPr>
              <a:pPr eaLnBrk="1" hangingPunct="1"/>
              <a:t>23</a:t>
            </a:fld>
            <a:endParaRPr lang="en-GB">
              <a:solidFill>
                <a:schemeClr val="tx1"/>
              </a:solidFill>
              <a:latin typeface="Arial" pitchFamily="34" charset="0"/>
            </a:endParaRPr>
          </a:p>
        </p:txBody>
      </p:sp>
    </p:spTree>
    <p:extLst>
      <p:ext uri="{BB962C8B-B14F-4D97-AF65-F5344CB8AC3E}">
        <p14:creationId xmlns:p14="http://schemas.microsoft.com/office/powerpoint/2010/main" val="46714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03888" y="344488"/>
            <a:ext cx="3049587" cy="1716087"/>
          </a:xfrm>
        </p:spPr>
      </p:sp>
      <p:sp>
        <p:nvSpPr>
          <p:cNvPr id="4198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419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200">
                <a:solidFill>
                  <a:srgbClr val="0F5494"/>
                </a:solidFill>
                <a:latin typeface="Verdana" pitchFamily="34" charset="0"/>
                <a:ea typeface="MS PGothic" pitchFamily="34" charset="-128"/>
              </a:defRPr>
            </a:lvl1pPr>
            <a:lvl2pPr marL="736115" indent="-283121" eaLnBrk="0" hangingPunct="0">
              <a:defRPr sz="1200">
                <a:solidFill>
                  <a:srgbClr val="0F5494"/>
                </a:solidFill>
                <a:latin typeface="Verdana" pitchFamily="34" charset="0"/>
                <a:ea typeface="MS PGothic" pitchFamily="34" charset="-128"/>
              </a:defRPr>
            </a:lvl2pPr>
            <a:lvl3pPr marL="1132484" indent="-226497" eaLnBrk="0" hangingPunct="0">
              <a:defRPr sz="1200">
                <a:solidFill>
                  <a:srgbClr val="0F5494"/>
                </a:solidFill>
                <a:latin typeface="Verdana" pitchFamily="34" charset="0"/>
                <a:ea typeface="MS PGothic" pitchFamily="34" charset="-128"/>
              </a:defRPr>
            </a:lvl3pPr>
            <a:lvl4pPr marL="1585478" indent="-226497" eaLnBrk="0" hangingPunct="0">
              <a:defRPr sz="1200">
                <a:solidFill>
                  <a:srgbClr val="0F5494"/>
                </a:solidFill>
                <a:latin typeface="Verdana" pitchFamily="34" charset="0"/>
                <a:ea typeface="MS PGothic" pitchFamily="34" charset="-128"/>
              </a:defRPr>
            </a:lvl4pPr>
            <a:lvl5pPr marL="2038472" indent="-226497" eaLnBrk="0" hangingPunct="0">
              <a:defRPr sz="1200">
                <a:solidFill>
                  <a:srgbClr val="0F5494"/>
                </a:solidFill>
                <a:latin typeface="Verdana" pitchFamily="34" charset="0"/>
                <a:ea typeface="MS PGothic" pitchFamily="34" charset="-128"/>
              </a:defRPr>
            </a:lvl5pPr>
            <a:lvl6pPr marL="2491466" indent="-226497" eaLnBrk="0" fontAlgn="base" hangingPunct="0">
              <a:spcBef>
                <a:spcPct val="0"/>
              </a:spcBef>
              <a:spcAft>
                <a:spcPct val="0"/>
              </a:spcAft>
              <a:defRPr sz="1200">
                <a:solidFill>
                  <a:srgbClr val="0F5494"/>
                </a:solidFill>
                <a:latin typeface="Verdana" pitchFamily="34" charset="0"/>
                <a:ea typeface="MS PGothic" pitchFamily="34" charset="-128"/>
              </a:defRPr>
            </a:lvl6pPr>
            <a:lvl7pPr marL="2944459" indent="-226497" eaLnBrk="0" fontAlgn="base" hangingPunct="0">
              <a:spcBef>
                <a:spcPct val="0"/>
              </a:spcBef>
              <a:spcAft>
                <a:spcPct val="0"/>
              </a:spcAft>
              <a:defRPr sz="1200">
                <a:solidFill>
                  <a:srgbClr val="0F5494"/>
                </a:solidFill>
                <a:latin typeface="Verdana" pitchFamily="34" charset="0"/>
                <a:ea typeface="MS PGothic" pitchFamily="34" charset="-128"/>
              </a:defRPr>
            </a:lvl7pPr>
            <a:lvl8pPr marL="3397453" indent="-226497" eaLnBrk="0" fontAlgn="base" hangingPunct="0">
              <a:spcBef>
                <a:spcPct val="0"/>
              </a:spcBef>
              <a:spcAft>
                <a:spcPct val="0"/>
              </a:spcAft>
              <a:defRPr sz="1200">
                <a:solidFill>
                  <a:srgbClr val="0F5494"/>
                </a:solidFill>
                <a:latin typeface="Verdana" pitchFamily="34" charset="0"/>
                <a:ea typeface="MS PGothic" pitchFamily="34" charset="-128"/>
              </a:defRPr>
            </a:lvl8pPr>
            <a:lvl9pPr marL="3850447" indent="-226497"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6E9D0E2C-D2BA-414A-A4E5-78BF1245324B}" type="slidenum">
              <a:rPr lang="en-GB">
                <a:solidFill>
                  <a:schemeClr val="tx1"/>
                </a:solidFill>
                <a:latin typeface="Arial" pitchFamily="34" charset="0"/>
              </a:rPr>
              <a:pPr eaLnBrk="1" hangingPunct="1"/>
              <a:t>24</a:t>
            </a:fld>
            <a:endParaRPr lang="en-GB">
              <a:solidFill>
                <a:schemeClr val="tx1"/>
              </a:solidFill>
              <a:latin typeface="Arial" pitchFamily="34" charset="0"/>
            </a:endParaRPr>
          </a:p>
        </p:txBody>
      </p:sp>
    </p:spTree>
    <p:extLst>
      <p:ext uri="{BB962C8B-B14F-4D97-AF65-F5344CB8AC3E}">
        <p14:creationId xmlns:p14="http://schemas.microsoft.com/office/powerpoint/2010/main" val="279245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9509261" y="6151135"/>
            <a:ext cx="127899" cy="126310"/>
          </a:xfrm>
          <a:ln/>
        </p:spPr>
        <p:txBody>
          <a:bodyPr/>
          <a:lstStyle/>
          <a:p>
            <a:fld id="{4B01DC2E-F68C-441B-A599-4DBBC13B2956}" type="slidenum">
              <a:rPr lang="en-US">
                <a:solidFill>
                  <a:prstClr val="black"/>
                </a:solidFill>
              </a:rPr>
              <a:pPr/>
              <a:t>31</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837809" y="3441977"/>
            <a:ext cx="8816393" cy="168413"/>
          </a:xfrm>
        </p:spPr>
        <p:txBody>
          <a:bodyPr/>
          <a:lstStyle/>
          <a:p>
            <a:pPr lvl="0"/>
            <a:r>
              <a:rPr lang="en-GB">
                <a:latin typeface="Arial" charset="0"/>
              </a:rPr>
              <a:t>Aim to decouple growth and dev from consumption of finite resources</a:t>
            </a:r>
          </a:p>
          <a:p>
            <a:pPr lvl="0"/>
            <a:r>
              <a:rPr lang="en-GB">
                <a:latin typeface="Arial" charset="0"/>
              </a:rPr>
              <a:t>Maximisation of asset utilisation (presupposes design + reverse logistics)</a:t>
            </a:r>
          </a:p>
          <a:p>
            <a:pPr lvl="0"/>
            <a:r>
              <a:rPr lang="en-GB">
                <a:latin typeface="Arial" charset="0"/>
              </a:rPr>
              <a:t>On the left side, notion of regeneration means that nutrient loops need to be addressed (currently fragmentation).</a:t>
            </a:r>
          </a:p>
          <a:p>
            <a:endParaRPr lang="en-US"/>
          </a:p>
        </p:txBody>
      </p:sp>
    </p:spTree>
    <p:extLst>
      <p:ext uri="{BB962C8B-B14F-4D97-AF65-F5344CB8AC3E}">
        <p14:creationId xmlns:p14="http://schemas.microsoft.com/office/powerpoint/2010/main" val="1581193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35</a:t>
            </a:fld>
            <a:endParaRPr lang="en-GB"/>
          </a:p>
        </p:txBody>
      </p:sp>
    </p:spTree>
    <p:extLst>
      <p:ext uri="{BB962C8B-B14F-4D97-AF65-F5344CB8AC3E}">
        <p14:creationId xmlns:p14="http://schemas.microsoft.com/office/powerpoint/2010/main" val="1167126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10"/>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ctrTitle"/>
          </p:nvPr>
        </p:nvSpPr>
        <p:spPr>
          <a:xfrm>
            <a:off x="817584" y="2349219"/>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6" y="548641"/>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597" y="595"/>
          <a:ext cx="595" cy="596"/>
        </p:xfrm>
        <a:graphic>
          <a:graphicData uri="http://schemas.openxmlformats.org/presentationml/2006/ole">
            <mc:AlternateContent xmlns:mc="http://schemas.openxmlformats.org/markup-compatibility/2006">
              <mc:Choice xmlns:v="urn:schemas-microsoft-com:vml" Requires="v">
                <p:oleObj spid="_x0000_s83025" name="think-cell Slide" r:id="rId4" imgW="493" imgH="493" progId="TCLayout.ActiveDocument.1">
                  <p:embed/>
                </p:oleObj>
              </mc:Choice>
              <mc:Fallback>
                <p:oleObj name="think-cell Slide" r:id="rId4" imgW="493" imgH="493" progId="TCLayout.ActiveDocument.1">
                  <p:embed/>
                  <p:pic>
                    <p:nvPicPr>
                      <p:cNvPr id="3" name="Object 2" hidden="1"/>
                      <p:cNvPicPr/>
                      <p:nvPr/>
                    </p:nvPicPr>
                    <p:blipFill>
                      <a:blip r:embed="rId5"/>
                      <a:stretch>
                        <a:fillRect/>
                      </a:stretch>
                    </p:blipFill>
                    <p:spPr>
                      <a:xfrm>
                        <a:off x="597" y="595"/>
                        <a:ext cx="595" cy="596"/>
                      </a:xfrm>
                      <a:prstGeom prst="rect">
                        <a:avLst/>
                      </a:prstGeom>
                    </p:spPr>
                  </p:pic>
                </p:oleObj>
              </mc:Fallback>
            </mc:AlternateContent>
          </a:graphicData>
        </a:graphic>
      </p:graphicFrame>
      <p:sp>
        <p:nvSpPr>
          <p:cNvPr id="2" name="Title 1"/>
          <p:cNvSpPr>
            <a:spLocks noGrp="1"/>
          </p:cNvSpPr>
          <p:nvPr>
            <p:ph type="title"/>
          </p:nvPr>
        </p:nvSpPr>
        <p:spPr>
          <a:xfrm>
            <a:off x="110067" y="141480"/>
            <a:ext cx="8921875" cy="216024"/>
          </a:xfrm>
        </p:spPr>
        <p:txBody>
          <a:bodyPr/>
          <a:lstStyle>
            <a:lvl1pPr>
              <a:defRPr sz="135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Footer Placeholder 4"/>
          <p:cNvSpPr>
            <a:spLocks noGrp="1"/>
          </p:cNvSpPr>
          <p:nvPr>
            <p:ph type="ftr" sz="quarter" idx="3"/>
          </p:nvPr>
        </p:nvSpPr>
        <p:spPr>
          <a:xfrm>
            <a:off x="785061" y="4966905"/>
            <a:ext cx="7065545" cy="115416"/>
          </a:xfrm>
          <a:prstGeom prst="rect">
            <a:avLst/>
          </a:prstGeom>
        </p:spPr>
        <p:txBody>
          <a:bodyPr vert="horz" wrap="square" lIns="0" tIns="0" rIns="0" bIns="0" rtlCol="0" anchor="b" anchorCtr="0">
            <a:spAutoFit/>
          </a:bodyP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299502" indent="-299502"/>
            <a:r>
              <a:rPr lang="en-US"/>
              <a:t>Source:</a:t>
            </a:r>
          </a:p>
        </p:txBody>
      </p:sp>
      <p:sp>
        <p:nvSpPr>
          <p:cNvPr id="8" name="Text Placeholder 7"/>
          <p:cNvSpPr>
            <a:spLocks noGrp="1"/>
          </p:cNvSpPr>
          <p:nvPr>
            <p:ph type="body" sz="quarter" idx="10" hasCustomPrompt="1"/>
          </p:nvPr>
        </p:nvSpPr>
        <p:spPr>
          <a:xfrm>
            <a:off x="111919" y="411511"/>
            <a:ext cx="8920022" cy="216023"/>
          </a:xfrm>
        </p:spPr>
        <p:txBody>
          <a:bodyPr anchor="ctr">
            <a:noAutofit/>
          </a:bodyPr>
          <a:lstStyle>
            <a:lvl1pPr>
              <a:defRPr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latin typeface="Helv"/>
              </a:defRPr>
            </a:lvl2pPr>
            <a:lvl3pPr>
              <a:defRPr>
                <a:latin typeface="Helv"/>
              </a:defRPr>
            </a:lvl3pPr>
            <a:lvl4pPr>
              <a:defRPr>
                <a:latin typeface="Helv"/>
              </a:defRPr>
            </a:lvl4pPr>
            <a:lvl5pPr>
              <a:defRPr>
                <a:latin typeface="Helv"/>
              </a:defRPr>
            </a:lvl5pPr>
          </a:lstStyle>
          <a:p>
            <a:pPr lvl="0"/>
            <a:r>
              <a:rPr lang="en-US" dirty="0"/>
              <a:t>Text</a:t>
            </a:r>
          </a:p>
        </p:txBody>
      </p:sp>
      <p:pic>
        <p:nvPicPr>
          <p:cNvPr id="5" name="Picture 4" descr="Screen Clippi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62099" y="4906719"/>
            <a:ext cx="805860" cy="216884"/>
          </a:xfrm>
          <a:prstGeom prst="rect">
            <a:avLst/>
          </a:prstGeom>
        </p:spPr>
      </p:pic>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919" y="4930968"/>
            <a:ext cx="586871" cy="178426"/>
          </a:xfrm>
          <a:prstGeom prst="rect">
            <a:avLst/>
          </a:prstGeom>
        </p:spPr>
      </p:pic>
    </p:spTree>
    <p:extLst>
      <p:ext uri="{BB962C8B-B14F-4D97-AF65-F5344CB8AC3E}">
        <p14:creationId xmlns:p14="http://schemas.microsoft.com/office/powerpoint/2010/main" val="2400174009"/>
      </p:ext>
    </p:extLst>
  </p:cSld>
  <p:clrMapOvr>
    <a:masterClrMapping/>
  </p:clrMapOvr>
  <p:hf sldNum="0"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45415" name="think-cell Slide" r:id="rId5" imgW="395" imgH="396" progId="TCLayout.ActiveDocument.1">
                  <p:embed/>
                </p:oleObj>
              </mc:Choice>
              <mc:Fallback>
                <p:oleObj name="think-cell Slide" r:id="rId5" imgW="395" imgH="396" progId="TCLayout.ActiveDocument.1">
                  <p:embed/>
                  <p:pic>
                    <p:nvPicPr>
                      <p:cNvPr id="5" name="Objekt 4" hidden="1"/>
                      <p:cNvPicPr/>
                      <p:nvPr/>
                    </p:nvPicPr>
                    <p:blipFill>
                      <a:blip r:embed="rId6"/>
                      <a:stretch>
                        <a:fillRect/>
                      </a:stretch>
                    </p:blipFill>
                    <p:spPr>
                      <a:xfrm>
                        <a:off x="1589" y="1192"/>
                        <a:ext cx="1587"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B1CC35-1674-49D7-A1DB-9036CE906313}"/>
              </a:ext>
            </a:extLst>
          </p:cNvPr>
          <p:cNvSpPr/>
          <p:nvPr userDrawn="1">
            <p:custDataLst>
              <p:tags r:id="rId3"/>
            </p:custDataLst>
          </p:nvPr>
        </p:nvSpPr>
        <p:spPr>
          <a:xfrm>
            <a:off x="0" y="0"/>
            <a:ext cx="158750"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1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Rectangle 1">
            <a:extLst>
              <a:ext uri="{FF2B5EF4-FFF2-40B4-BE49-F238E27FC236}">
                <a16:creationId xmlns:a16="http://schemas.microsoft.com/office/drawing/2014/main" id="{39B335E9-8498-4947-93C8-8702235EB650}"/>
              </a:ext>
            </a:extLst>
          </p:cNvPr>
          <p:cNvSpPr/>
          <p:nvPr userDrawn="1"/>
        </p:nvSpPr>
        <p:spPr>
          <a:xfrm>
            <a:off x="108000" y="146657"/>
            <a:ext cx="8928000" cy="4644000"/>
          </a:xfrm>
          <a:prstGeom prst="rect">
            <a:avLst/>
          </a:prstGeom>
          <a:solidFill>
            <a:srgbClr val="F8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1"/>
          <p:cNvSpPr>
            <a:spLocks noGrp="1"/>
          </p:cNvSpPr>
          <p:nvPr>
            <p:ph type="title"/>
          </p:nvPr>
        </p:nvSpPr>
        <p:spPr>
          <a:xfrm>
            <a:off x="161360" y="275663"/>
            <a:ext cx="8841495" cy="587119"/>
          </a:xfrm>
        </p:spPr>
        <p:txBody>
          <a:bodyPr/>
          <a:lstStyle/>
          <a:p>
            <a:r>
              <a:rPr kumimoji="0" lang="en-US"/>
              <a:t>Click to edit Master title style</a:t>
            </a:r>
            <a:endParaRPr kumimoji="0" lang="en-US" dirty="0"/>
          </a:p>
        </p:txBody>
      </p:sp>
      <p:sp>
        <p:nvSpPr>
          <p:cNvPr id="7" name="Content Placeholder 2"/>
          <p:cNvSpPr>
            <a:spLocks noGrp="1"/>
          </p:cNvSpPr>
          <p:nvPr>
            <p:ph idx="1"/>
          </p:nvPr>
        </p:nvSpPr>
        <p:spPr>
          <a:xfrm>
            <a:off x="3777684" y="1626400"/>
            <a:ext cx="5225170" cy="3160754"/>
          </a:xfrm>
        </p:spPr>
        <p:txBody>
          <a:bodyPr/>
          <a:lstStyle>
            <a:lvl1pPr marL="135000" indent="-135000">
              <a:buClrTx/>
              <a:buFont typeface="Arial" panose="020B0604020202020204" pitchFamily="34" charset="0"/>
              <a:buChar char="•"/>
              <a:defRPr sz="1200"/>
            </a:lvl1pPr>
            <a:lvl2pPr marL="270000" indent="-135000">
              <a:buClrTx/>
              <a:buFont typeface="Arial" panose="020B0604020202020204" pitchFamily="34" charset="0"/>
              <a:buChar char="•"/>
              <a:defRPr sz="1200"/>
            </a:lvl2pPr>
            <a:lvl3pPr marL="405000" indent="-135000">
              <a:buClrTx/>
              <a:buFont typeface="Arial" panose="020B0604020202020204" pitchFamily="34" charset="0"/>
              <a:buChar char="•"/>
              <a:defRPr sz="1200"/>
            </a:lvl3pPr>
            <a:lvl4pPr marL="540000" indent="-135000">
              <a:buClrTx/>
              <a:buFont typeface="Arial" panose="020B0604020202020204" pitchFamily="34" charset="0"/>
              <a:buChar char="•"/>
              <a:defRPr sz="1200"/>
            </a:lvl4pPr>
            <a:lvl5pPr marL="675000" indent="-135000">
              <a:buClrTx/>
              <a:buFont typeface="Arial" panose="020B0604020202020204" pitchFamily="34" charset="0"/>
              <a:buChar char="•"/>
              <a:defRPr sz="1200"/>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Text Placeholder 10">
            <a:extLst>
              <a:ext uri="{FF2B5EF4-FFF2-40B4-BE49-F238E27FC236}">
                <a16:creationId xmlns:a16="http://schemas.microsoft.com/office/drawing/2014/main" id="{8182A65A-7015-499E-910C-092C323BE84F}"/>
              </a:ext>
            </a:extLst>
          </p:cNvPr>
          <p:cNvSpPr>
            <a:spLocks noGrp="1"/>
          </p:cNvSpPr>
          <p:nvPr>
            <p:ph type="body" sz="quarter" idx="13"/>
          </p:nvPr>
        </p:nvSpPr>
        <p:spPr>
          <a:xfrm>
            <a:off x="161360" y="1106091"/>
            <a:ext cx="3616325" cy="348853"/>
          </a:xfrm>
        </p:spPr>
        <p:txBody>
          <a:bodyPr/>
          <a:lstStyle>
            <a:lvl1pPr marL="0" indent="0">
              <a:spcBef>
                <a:spcPts val="150"/>
              </a:spcBef>
              <a:buNone/>
              <a:defRPr sz="1200" b="1"/>
            </a:lvl1pPr>
            <a:lvl2pPr marL="135000" indent="0">
              <a:buNone/>
              <a:defRPr/>
            </a:lvl2pPr>
            <a:lvl3pPr marL="270000" indent="0">
              <a:buNone/>
              <a:defRPr/>
            </a:lvl3pPr>
            <a:lvl4pPr marL="405000" indent="0">
              <a:buNone/>
              <a:defRPr/>
            </a:lvl4pPr>
            <a:lvl5pPr marL="540000" indent="0">
              <a:buNone/>
              <a:defRPr/>
            </a:lvl5pPr>
          </a:lstStyle>
          <a:p>
            <a:pPr lvl="0"/>
            <a:r>
              <a:rPr lang="en-US" dirty="0"/>
              <a:t>Edit Master text styles</a:t>
            </a:r>
          </a:p>
        </p:txBody>
      </p:sp>
    </p:spTree>
    <p:extLst>
      <p:ext uri="{BB962C8B-B14F-4D97-AF65-F5344CB8AC3E}">
        <p14:creationId xmlns:p14="http://schemas.microsoft.com/office/powerpoint/2010/main" val="261040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7"/>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8"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8" y="548641"/>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2"/>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1"/>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2"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D8BD707-D9CF-40AE-B4C6-C98DA3205C09}" type="datetimeFigureOut">
              <a:rPr lang="en-US" smtClean="0"/>
              <a:pPr/>
              <a:t>10/9/18</a:t>
            </a:fld>
            <a:endParaRPr lang="en-US"/>
          </a:p>
        </p:txBody>
      </p:sp>
      <p:sp>
        <p:nvSpPr>
          <p:cNvPr id="5" name="Footer Placeholder 4"/>
          <p:cNvSpPr>
            <a:spLocks noGrp="1"/>
          </p:cNvSpPr>
          <p:nvPr>
            <p:ph type="ftr" sz="quarter" idx="3"/>
          </p:nvPr>
        </p:nvSpPr>
        <p:spPr>
          <a:xfrm>
            <a:off x="457202"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chart" Target="../charts/chart1.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18.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tags" Target="../tags/tag8.xml"/><Relationship Id="rId11" Type="http://schemas.openxmlformats.org/officeDocument/2006/relationships/image" Target="../media/image17.emf"/><Relationship Id="rId5" Type="http://schemas.openxmlformats.org/officeDocument/2006/relationships/tags" Target="../tags/tag7.xml"/><Relationship Id="rId10" Type="http://schemas.openxmlformats.org/officeDocument/2006/relationships/oleObject" Target="../embeddings/oleObject3.bin"/><Relationship Id="rId4" Type="http://schemas.openxmlformats.org/officeDocument/2006/relationships/tags" Target="../tags/tag6.xml"/><Relationship Id="rId9"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slideLayout" Target="../slideLayouts/slideLayout6.xml"/><Relationship Id="rId7" Type="http://schemas.openxmlformats.org/officeDocument/2006/relationships/image" Target="../media/image25.tiff"/><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image" Target="../media/image41.emf"/><Relationship Id="rId5" Type="http://schemas.openxmlformats.org/officeDocument/2006/relationships/oleObject" Target="../embeddings/oleObject4.bin"/><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tags" Target="../tags/tag36.xml"/><Relationship Id="rId3" Type="http://schemas.openxmlformats.org/officeDocument/2006/relationships/tags" Target="../tags/tag13.xml"/><Relationship Id="rId21" Type="http://schemas.openxmlformats.org/officeDocument/2006/relationships/tags" Target="../tags/tag31.xml"/><Relationship Id="rId34" Type="http://schemas.openxmlformats.org/officeDocument/2006/relationships/image" Target="../media/image44.tiff"/><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33" Type="http://schemas.openxmlformats.org/officeDocument/2006/relationships/chart" Target="../charts/chart2.xml"/><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tags" Target="../tags/tag39.xml"/><Relationship Id="rId1" Type="http://schemas.openxmlformats.org/officeDocument/2006/relationships/vmlDrawing" Target="../drawings/vmlDrawing5.v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32" Type="http://schemas.openxmlformats.org/officeDocument/2006/relationships/image" Target="../media/image43.emf"/><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tags" Target="../tags/tag38.xml"/><Relationship Id="rId10" Type="http://schemas.openxmlformats.org/officeDocument/2006/relationships/tags" Target="../tags/tag20.xml"/><Relationship Id="rId19" Type="http://schemas.openxmlformats.org/officeDocument/2006/relationships/tags" Target="../tags/tag29.xml"/><Relationship Id="rId31" Type="http://schemas.openxmlformats.org/officeDocument/2006/relationships/oleObject" Target="../embeddings/oleObject5.bin"/><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slideLayout" Target="../slideLayouts/slideLayout13.xml"/><Relationship Id="rId8" Type="http://schemas.openxmlformats.org/officeDocument/2006/relationships/tags" Target="../tags/tag18.xml"/></Relationships>
</file>

<file path=ppt/slides/_rels/slide26.xml.rels><?xml version="1.0" encoding="UTF-8" standalone="yes"?>
<Relationships xmlns="http://schemas.openxmlformats.org/package/2006/relationships"><Relationship Id="rId13" Type="http://schemas.openxmlformats.org/officeDocument/2006/relationships/tags" Target="../tags/tag51.xml"/><Relationship Id="rId18" Type="http://schemas.openxmlformats.org/officeDocument/2006/relationships/tags" Target="../tags/tag56.xml"/><Relationship Id="rId26" Type="http://schemas.openxmlformats.org/officeDocument/2006/relationships/tags" Target="../tags/tag64.xml"/><Relationship Id="rId3" Type="http://schemas.openxmlformats.org/officeDocument/2006/relationships/tags" Target="../tags/tag41.xml"/><Relationship Id="rId21" Type="http://schemas.openxmlformats.org/officeDocument/2006/relationships/tags" Target="../tags/tag59.xml"/><Relationship Id="rId34" Type="http://schemas.openxmlformats.org/officeDocument/2006/relationships/image" Target="../media/image44.tiff"/><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5" Type="http://schemas.openxmlformats.org/officeDocument/2006/relationships/tags" Target="../tags/tag63.xml"/><Relationship Id="rId33" Type="http://schemas.openxmlformats.org/officeDocument/2006/relationships/chart" Target="../charts/chart5.xml"/><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tags" Target="../tags/tag58.xml"/><Relationship Id="rId29" Type="http://schemas.openxmlformats.org/officeDocument/2006/relationships/oleObject" Target="../embeddings/oleObject6.bin"/><Relationship Id="rId1" Type="http://schemas.openxmlformats.org/officeDocument/2006/relationships/vmlDrawing" Target="../drawings/vmlDrawing6.vml"/><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tags" Target="../tags/tag62.xml"/><Relationship Id="rId32" Type="http://schemas.openxmlformats.org/officeDocument/2006/relationships/chart" Target="../charts/chart4.xml"/><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tags" Target="../tags/tag61.xml"/><Relationship Id="rId28" Type="http://schemas.openxmlformats.org/officeDocument/2006/relationships/slideLayout" Target="../slideLayouts/slideLayout13.xml"/><Relationship Id="rId10" Type="http://schemas.openxmlformats.org/officeDocument/2006/relationships/tags" Target="../tags/tag48.xml"/><Relationship Id="rId19" Type="http://schemas.openxmlformats.org/officeDocument/2006/relationships/tags" Target="../tags/tag57.xml"/><Relationship Id="rId31" Type="http://schemas.openxmlformats.org/officeDocument/2006/relationships/chart" Target="../charts/chart3.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tags" Target="../tags/tag60.xml"/><Relationship Id="rId27" Type="http://schemas.openxmlformats.org/officeDocument/2006/relationships/tags" Target="../tags/tag65.xml"/><Relationship Id="rId30" Type="http://schemas.openxmlformats.org/officeDocument/2006/relationships/image" Target="../media/image43.emf"/><Relationship Id="rId8" Type="http://schemas.openxmlformats.org/officeDocument/2006/relationships/tags" Target="../tags/tag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slideLayout" Target="../slideLayouts/slideLayout6.xml"/><Relationship Id="rId7" Type="http://schemas.openxmlformats.org/officeDocument/2006/relationships/image" Target="../media/image25.tiff"/><Relationship Id="rId2" Type="http://schemas.openxmlformats.org/officeDocument/2006/relationships/tags" Target="../tags/tag66.xml"/><Relationship Id="rId1" Type="http://schemas.openxmlformats.org/officeDocument/2006/relationships/vmlDrawing" Target="../drawings/vmlDrawing7.vml"/><Relationship Id="rId6" Type="http://schemas.openxmlformats.org/officeDocument/2006/relationships/image" Target="../media/image41.emf"/><Relationship Id="rId5" Type="http://schemas.openxmlformats.org/officeDocument/2006/relationships/oleObject" Target="../embeddings/oleObject7.bin"/><Relationship Id="rId4"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36.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55.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3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85800"/>
            <a:ext cx="3886200" cy="3771900"/>
          </a:xfrm>
          <a:prstGeom prst="rect">
            <a:avLst/>
          </a:prstGeom>
        </p:spPr>
      </p:pic>
      <p:sp>
        <p:nvSpPr>
          <p:cNvPr id="2" name="TextBox 1"/>
          <p:cNvSpPr txBox="1"/>
          <p:nvPr/>
        </p:nvSpPr>
        <p:spPr>
          <a:xfrm>
            <a:off x="228600" y="1200150"/>
            <a:ext cx="8763000" cy="3354765"/>
          </a:xfrm>
          <a:prstGeom prst="rect">
            <a:avLst/>
          </a:prstGeom>
          <a:noFill/>
        </p:spPr>
        <p:txBody>
          <a:bodyPr wrap="square" rtlCol="0">
            <a:spAutoFit/>
          </a:bodyPr>
          <a:lstStyle/>
          <a:p>
            <a:pPr algn="ctr"/>
            <a:r>
              <a:rPr lang="en-US" sz="3200" i="1" dirty="0"/>
              <a:t>EWRC 2018</a:t>
            </a:r>
          </a:p>
          <a:p>
            <a:pPr algn="ctr"/>
            <a:r>
              <a:rPr lang="en-US" sz="4800" i="1" dirty="0">
                <a:solidFill>
                  <a:srgbClr val="FF0000"/>
                </a:solidFill>
              </a:rPr>
              <a:t>CIRCULAR ECONOMY  </a:t>
            </a:r>
          </a:p>
          <a:p>
            <a:pPr algn="ctr"/>
            <a:r>
              <a:rPr lang="en-US" sz="3600" i="1" dirty="0">
                <a:solidFill>
                  <a:srgbClr val="FF0000"/>
                </a:solidFill>
              </a:rPr>
              <a:t>FOR SUSTAINABLE REGIONS AND CITIES  </a:t>
            </a:r>
          </a:p>
          <a:p>
            <a:pPr algn="ctr"/>
            <a:r>
              <a:rPr lang="sl-SI" sz="2400" b="1" i="1" dirty="0">
                <a:cs typeface="Arial"/>
              </a:rPr>
              <a:t>10</a:t>
            </a:r>
            <a:r>
              <a:rPr lang="en-US" sz="2400" b="1" i="1" baseline="30000" dirty="0" err="1">
                <a:cs typeface="Arial"/>
              </a:rPr>
              <a:t>th</a:t>
            </a:r>
            <a:r>
              <a:rPr lang="en-US" sz="2400" b="1" i="1" dirty="0">
                <a:cs typeface="Arial"/>
              </a:rPr>
              <a:t> October 2018</a:t>
            </a:r>
          </a:p>
          <a:p>
            <a:pPr algn="ctr"/>
            <a:r>
              <a:rPr lang="en-US" sz="2400" b="1" i="1" dirty="0">
                <a:cs typeface="Arial"/>
              </a:rPr>
              <a:t>JANEZ POTOČNIK </a:t>
            </a:r>
          </a:p>
          <a:p>
            <a:pPr algn="ctr"/>
            <a:r>
              <a:rPr lang="en-US" sz="2400" b="1" i="1" dirty="0">
                <a:cs typeface="Arial"/>
              </a:rPr>
              <a:t>Co-chair UNEP International Resource Panel (IRP)</a:t>
            </a:r>
          </a:p>
          <a:p>
            <a:pPr algn="ctr"/>
            <a:r>
              <a:rPr lang="en-US" sz="2400" b="1" i="1" dirty="0">
                <a:cs typeface="Arial"/>
              </a:rPr>
              <a:t>Partner SYSTEMIQ</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92503"/>
            <a:ext cx="1230583" cy="650447"/>
          </a:xfrm>
          <a:prstGeom prst="rect">
            <a:avLst/>
          </a:prstGeom>
        </p:spPr>
      </p:pic>
      <p:pic>
        <p:nvPicPr>
          <p:cNvPr id="7" name="Picture 6"/>
          <p:cNvPicPr>
            <a:picLocks noChangeAspect="1"/>
          </p:cNvPicPr>
          <p:nvPr/>
        </p:nvPicPr>
        <p:blipFill>
          <a:blip r:embed="rId5"/>
          <a:stretch>
            <a:fillRect/>
          </a:stretch>
        </p:blipFill>
        <p:spPr>
          <a:xfrm>
            <a:off x="88139" y="57150"/>
            <a:ext cx="1435861" cy="746980"/>
          </a:xfrm>
          <a:prstGeom prst="rect">
            <a:avLst/>
          </a:prstGeom>
        </p:spPr>
      </p:pic>
      <p:pic>
        <p:nvPicPr>
          <p:cNvPr id="4" name="Picture 3">
            <a:extLst>
              <a:ext uri="{FF2B5EF4-FFF2-40B4-BE49-F238E27FC236}">
                <a16:creationId xmlns:a16="http://schemas.microsoft.com/office/drawing/2014/main" id="{C37EAE55-791C-154A-82DB-8E0604C4C71E}"/>
              </a:ext>
            </a:extLst>
          </p:cNvPr>
          <p:cNvPicPr>
            <a:picLocks noChangeAspect="1"/>
          </p:cNvPicPr>
          <p:nvPr/>
        </p:nvPicPr>
        <p:blipFill>
          <a:blip r:embed="rId6"/>
          <a:stretch>
            <a:fillRect/>
          </a:stretch>
        </p:blipFill>
        <p:spPr>
          <a:xfrm>
            <a:off x="3308350" y="361950"/>
            <a:ext cx="2527300" cy="800100"/>
          </a:xfrm>
          <a:prstGeom prst="rect">
            <a:avLst/>
          </a:prstGeom>
        </p:spPr>
      </p:pic>
    </p:spTree>
    <p:extLst>
      <p:ext uri="{BB962C8B-B14F-4D97-AF65-F5344CB8AC3E}">
        <p14:creationId xmlns:p14="http://schemas.microsoft.com/office/powerpoint/2010/main" val="1196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ppt_w</p:attrName>
                                        </p:attrNameLst>
                                      </p:cBhvr>
                                      <p:tavLst>
                                        <p:tav tm="0" fmla="#ppt_w*sin(2.5*pi*$)">
                                          <p:val>
                                            <p:fltVal val="0"/>
                                          </p:val>
                                        </p:tav>
                                        <p:tav tm="100000">
                                          <p:val>
                                            <p:fltVal val="1"/>
                                          </p:val>
                                        </p:tav>
                                      </p:tavLst>
                                    </p:anim>
                                    <p:anim calcmode="lin" valueType="num">
                                      <p:cBhvr>
                                        <p:cTn id="9"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4752243"/>
            <a:ext cx="2016224" cy="303784"/>
          </a:xfrm>
          <a:prstGeom prst="rect">
            <a:avLst/>
          </a:prstGeom>
        </p:spPr>
      </p:pic>
      <p:sp>
        <p:nvSpPr>
          <p:cNvPr id="2" name="TextBox 1"/>
          <p:cNvSpPr txBox="1"/>
          <p:nvPr/>
        </p:nvSpPr>
        <p:spPr>
          <a:xfrm>
            <a:off x="0" y="57150"/>
            <a:ext cx="9144000" cy="954107"/>
          </a:xfrm>
          <a:prstGeom prst="rect">
            <a:avLst/>
          </a:prstGeom>
          <a:noFill/>
        </p:spPr>
        <p:txBody>
          <a:bodyPr wrap="square" rtlCol="0">
            <a:spAutoFit/>
          </a:bodyPr>
          <a:lstStyle/>
          <a:p>
            <a:pPr algn="ctr"/>
            <a:r>
              <a:rPr lang="en-GB" sz="3200" i="1">
                <a:solidFill>
                  <a:srgbClr val="FF0000"/>
                </a:solidFill>
                <a:latin typeface="+mj-lt"/>
                <a:ea typeface="Verdana" panose="020B0604030504040204" pitchFamily="34" charset="0"/>
                <a:cs typeface="Verdana" panose="020B0604030504040204" pitchFamily="34" charset="0"/>
              </a:rPr>
              <a:t>SAFE OPERATING SPACE</a:t>
            </a:r>
            <a:endParaRPr lang="en-GB" sz="2800" i="1">
              <a:solidFill>
                <a:srgbClr val="FF0000"/>
              </a:solidFill>
              <a:latin typeface="+mj-lt"/>
              <a:ea typeface="Verdana" panose="020B0604030504040204" pitchFamily="34" charset="0"/>
              <a:cs typeface="Verdana" panose="020B0604030504040204" pitchFamily="34" charset="0"/>
            </a:endParaRPr>
          </a:p>
          <a:p>
            <a:pPr algn="ctr"/>
            <a:r>
              <a:rPr lang="en-GB" sz="2400" i="1">
                <a:solidFill>
                  <a:srgbClr val="FF0000"/>
                </a:solidFill>
                <a:latin typeface="+mj-lt"/>
                <a:ea typeface="Verdana" panose="020B0604030504040204" pitchFamily="34" charset="0"/>
                <a:cs typeface="Verdana" panose="020B0604030504040204" pitchFamily="34" charset="0"/>
              </a:rPr>
              <a:t>ECONOMIC SYSTEM FUNCTION OF ECOSYSTEM</a:t>
            </a:r>
            <a:endParaRPr lang="en-GB" sz="2400" i="1">
              <a:solidFill>
                <a:srgbClr val="FF0000"/>
              </a:solidFill>
              <a:latin typeface="+mj-lt"/>
            </a:endParaRPr>
          </a:p>
        </p:txBody>
      </p:sp>
      <p:grpSp>
        <p:nvGrpSpPr>
          <p:cNvPr id="3" name="Group 2"/>
          <p:cNvGrpSpPr/>
          <p:nvPr/>
        </p:nvGrpSpPr>
        <p:grpSpPr>
          <a:xfrm>
            <a:off x="300979" y="986273"/>
            <a:ext cx="8640960" cy="3947677"/>
            <a:chOff x="300979" y="1270764"/>
            <a:chExt cx="8640960" cy="5263569"/>
          </a:xfrm>
        </p:grpSpPr>
        <p:sp>
          <p:nvSpPr>
            <p:cNvPr id="50" name="Oval 49"/>
            <p:cNvSpPr/>
            <p:nvPr/>
          </p:nvSpPr>
          <p:spPr>
            <a:xfrm>
              <a:off x="300979" y="1270764"/>
              <a:ext cx="8640960" cy="5263569"/>
            </a:xfrm>
            <a:prstGeom prst="ellipse">
              <a:avLst/>
            </a:prstGeom>
            <a:solidFill>
              <a:srgbClr val="008173">
                <a:alpha val="3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latin typeface="+mj-lt"/>
                <a:ea typeface="Verdana" pitchFamily="34" charset="0"/>
                <a:cs typeface="Verdana" pitchFamily="34" charset="0"/>
              </a:endParaRPr>
            </a:p>
          </p:txBody>
        </p:sp>
        <p:grpSp>
          <p:nvGrpSpPr>
            <p:cNvPr id="17" name="Group 16"/>
            <p:cNvGrpSpPr/>
            <p:nvPr/>
          </p:nvGrpSpPr>
          <p:grpSpPr>
            <a:xfrm>
              <a:off x="877275" y="1295400"/>
              <a:ext cx="7809525" cy="4727750"/>
              <a:chOff x="827816" y="1210738"/>
              <a:chExt cx="7809525" cy="4727750"/>
            </a:xfrm>
          </p:grpSpPr>
          <p:sp>
            <p:nvSpPr>
              <p:cNvPr id="18" name="Oval 17"/>
              <p:cNvSpPr/>
              <p:nvPr/>
            </p:nvSpPr>
            <p:spPr>
              <a:xfrm>
                <a:off x="1907704" y="1802088"/>
                <a:ext cx="5256583" cy="4136400"/>
              </a:xfrm>
              <a:prstGeom prst="ellipse">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solidFill>
                    <a:schemeClr val="bg1"/>
                  </a:solidFill>
                  <a:latin typeface="+mj-lt"/>
                  <a:ea typeface="Verdana" pitchFamily="34" charset="0"/>
                  <a:cs typeface="Verdana" pitchFamily="34" charset="0"/>
                </a:endParaRPr>
              </a:p>
            </p:txBody>
          </p:sp>
          <p:sp>
            <p:nvSpPr>
              <p:cNvPr id="31" name="TextBox 30"/>
              <p:cNvSpPr txBox="1"/>
              <p:nvPr/>
            </p:nvSpPr>
            <p:spPr>
              <a:xfrm>
                <a:off x="827816" y="3127057"/>
                <a:ext cx="2088000" cy="1394724"/>
              </a:xfrm>
              <a:prstGeom prst="rightArrow">
                <a:avLst>
                  <a:gd name="adj1" fmla="val 66496"/>
                  <a:gd name="adj2" fmla="val 50000"/>
                </a:avLst>
              </a:prstGeom>
              <a:solidFill>
                <a:schemeClr val="bg1"/>
              </a:solidFill>
              <a:ln w="6350">
                <a:noFill/>
              </a:ln>
            </p:spPr>
            <p:txBody>
              <a:bodyPr wrap="square" lIns="72000" rIns="72000" rtlCol="0" anchor="ctr" anchorCtr="0">
                <a:noAutofit/>
              </a:bodyPr>
              <a:lstStyle/>
              <a:p>
                <a:pPr marL="273050" lvl="1"/>
                <a:r>
                  <a:rPr lang="en-GB" i="1">
                    <a:latin typeface="+mj-lt"/>
                    <a:ea typeface="Verdana" pitchFamily="34" charset="0"/>
                    <a:cs typeface="Verdana" pitchFamily="34" charset="0"/>
                  </a:rPr>
                  <a:t>Ecosystem</a:t>
                </a:r>
              </a:p>
              <a:p>
                <a:pPr marL="277813" lvl="1"/>
                <a:r>
                  <a:rPr lang="en-GB" i="1">
                    <a:latin typeface="+mj-lt"/>
                    <a:ea typeface="Verdana" pitchFamily="34" charset="0"/>
                    <a:cs typeface="Verdana" pitchFamily="34" charset="0"/>
                  </a:rPr>
                  <a:t>services</a:t>
                </a:r>
              </a:p>
            </p:txBody>
          </p:sp>
          <p:grpSp>
            <p:nvGrpSpPr>
              <p:cNvPr id="32" name="Group 31"/>
              <p:cNvGrpSpPr/>
              <p:nvPr/>
            </p:nvGrpSpPr>
            <p:grpSpPr>
              <a:xfrm>
                <a:off x="886689" y="1210738"/>
                <a:ext cx="7750652" cy="4658042"/>
                <a:chOff x="886689" y="1210738"/>
                <a:chExt cx="7750652" cy="4658042"/>
              </a:xfrm>
            </p:grpSpPr>
            <p:sp>
              <p:nvSpPr>
                <p:cNvPr id="39" name="TextBox 38"/>
                <p:cNvSpPr txBox="1"/>
                <p:nvPr/>
              </p:nvSpPr>
              <p:spPr>
                <a:xfrm>
                  <a:off x="3491879" y="1210738"/>
                  <a:ext cx="2088232" cy="615553"/>
                </a:xfrm>
                <a:prstGeom prst="rect">
                  <a:avLst/>
                </a:prstGeom>
                <a:noFill/>
              </p:spPr>
              <p:txBody>
                <a:bodyPr wrap="square" rtlCol="0">
                  <a:spAutoFit/>
                </a:bodyPr>
                <a:lstStyle/>
                <a:p>
                  <a:pPr algn="ctr"/>
                  <a:r>
                    <a:rPr lang="en-GB" sz="2400" i="1">
                      <a:solidFill>
                        <a:schemeClr val="tx1">
                          <a:lumMod val="95000"/>
                          <a:lumOff val="5000"/>
                        </a:schemeClr>
                      </a:solidFill>
                      <a:latin typeface="+mj-lt"/>
                      <a:ea typeface="Verdana" pitchFamily="34" charset="0"/>
                      <a:cs typeface="Verdana" pitchFamily="34" charset="0"/>
                    </a:rPr>
                    <a:t>ECOSYSTEMS</a:t>
                  </a:r>
                </a:p>
              </p:txBody>
            </p:sp>
            <p:sp>
              <p:nvSpPr>
                <p:cNvPr id="40" name="TextBox 39"/>
                <p:cNvSpPr txBox="1"/>
                <p:nvPr/>
              </p:nvSpPr>
              <p:spPr>
                <a:xfrm>
                  <a:off x="2565749" y="2937937"/>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Policy</a:t>
                  </a:r>
                </a:p>
              </p:txBody>
            </p:sp>
            <p:sp>
              <p:nvSpPr>
                <p:cNvPr id="41" name="TextBox 40"/>
                <p:cNvSpPr txBox="1"/>
                <p:nvPr/>
              </p:nvSpPr>
              <p:spPr>
                <a:xfrm>
                  <a:off x="2411760" y="4581128"/>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Values</a:t>
                  </a:r>
                </a:p>
              </p:txBody>
            </p:sp>
            <p:sp>
              <p:nvSpPr>
                <p:cNvPr id="42" name="TextBox 41"/>
                <p:cNvSpPr txBox="1"/>
                <p:nvPr/>
              </p:nvSpPr>
              <p:spPr>
                <a:xfrm>
                  <a:off x="3477777" y="5376337"/>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Technology</a:t>
                  </a:r>
                </a:p>
              </p:txBody>
            </p:sp>
            <p:sp>
              <p:nvSpPr>
                <p:cNvPr id="43" name="TextBox 42"/>
                <p:cNvSpPr txBox="1"/>
                <p:nvPr/>
              </p:nvSpPr>
              <p:spPr>
                <a:xfrm>
                  <a:off x="5238143" y="5103360"/>
                  <a:ext cx="1113197"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Science</a:t>
                  </a:r>
                </a:p>
              </p:txBody>
            </p:sp>
            <p:sp>
              <p:nvSpPr>
                <p:cNvPr id="44" name="TextBox 43"/>
                <p:cNvSpPr txBox="1"/>
                <p:nvPr/>
              </p:nvSpPr>
              <p:spPr>
                <a:xfrm>
                  <a:off x="5894141" y="4579095"/>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Market</a:t>
                  </a:r>
                </a:p>
              </p:txBody>
            </p:sp>
            <p:sp>
              <p:nvSpPr>
                <p:cNvPr id="45" name="TextBox 44"/>
                <p:cNvSpPr txBox="1"/>
                <p:nvPr/>
              </p:nvSpPr>
              <p:spPr>
                <a:xfrm>
                  <a:off x="5741741" y="2937937"/>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Industry</a:t>
                  </a:r>
                </a:p>
              </p:txBody>
            </p:sp>
            <p:sp>
              <p:nvSpPr>
                <p:cNvPr id="46" name="TextBox 45"/>
                <p:cNvSpPr txBox="1"/>
                <p:nvPr/>
              </p:nvSpPr>
              <p:spPr>
                <a:xfrm>
                  <a:off x="2537772" y="1921938"/>
                  <a:ext cx="3996445" cy="796468"/>
                </a:xfrm>
                <a:prstGeom prst="rect">
                  <a:avLst/>
                </a:prstGeom>
                <a:noFill/>
              </p:spPr>
              <p:txBody>
                <a:bodyPr wrap="square" lIns="0" tIns="0" rIns="0" bIns="0" rtlCol="0">
                  <a:noAutofit/>
                </a:bodyPr>
                <a:lstStyle/>
                <a:p>
                  <a:pPr algn="ctr"/>
                  <a:r>
                    <a:rPr lang="en-GB" sz="2400" i="1">
                      <a:solidFill>
                        <a:schemeClr val="tx1">
                          <a:lumMod val="95000"/>
                          <a:lumOff val="5000"/>
                        </a:schemeClr>
                      </a:solidFill>
                      <a:latin typeface="+mj-lt"/>
                      <a:ea typeface="Verdana" pitchFamily="34" charset="0"/>
                      <a:cs typeface="Verdana" pitchFamily="34" charset="0"/>
                    </a:rPr>
                    <a:t>SOCIO-TECHNICAL SYSTEMS</a:t>
                  </a:r>
                </a:p>
                <a:p>
                  <a:pPr algn="ctr"/>
                  <a:r>
                    <a:rPr lang="en-GB" sz="2000" i="1">
                      <a:solidFill>
                        <a:schemeClr val="tx1">
                          <a:lumMod val="95000"/>
                          <a:lumOff val="5000"/>
                        </a:schemeClr>
                      </a:solidFill>
                      <a:latin typeface="+mj-lt"/>
                      <a:ea typeface="Verdana" pitchFamily="34" charset="0"/>
                      <a:cs typeface="Verdana" pitchFamily="34" charset="0"/>
                    </a:rPr>
                    <a:t>providing social needs and value</a:t>
                  </a:r>
                </a:p>
              </p:txBody>
            </p:sp>
            <p:sp>
              <p:nvSpPr>
                <p:cNvPr id="47" name="TextBox 46"/>
                <p:cNvSpPr txBox="1"/>
                <p:nvPr/>
              </p:nvSpPr>
              <p:spPr>
                <a:xfrm>
                  <a:off x="6427541" y="3168813"/>
                  <a:ext cx="2209800" cy="1394724"/>
                </a:xfrm>
                <a:prstGeom prst="rightArrow">
                  <a:avLst>
                    <a:gd name="adj1" fmla="val 64663"/>
                    <a:gd name="adj2" fmla="val 50000"/>
                  </a:avLst>
                </a:prstGeom>
                <a:solidFill>
                  <a:schemeClr val="bg1"/>
                </a:solidFill>
                <a:ln w="9525">
                  <a:noFill/>
                </a:ln>
              </p:spPr>
              <p:txBody>
                <a:bodyPr wrap="square" lIns="72000" rIns="72000" rtlCol="0" anchor="ctr" anchorCtr="0">
                  <a:noAutofit/>
                </a:bodyPr>
                <a:lstStyle/>
                <a:p>
                  <a:pPr marL="82550"/>
                  <a:r>
                    <a:rPr lang="en-GB" i="1">
                      <a:latin typeface="+mj-lt"/>
                      <a:ea typeface="Verdana" pitchFamily="34" charset="0"/>
                      <a:cs typeface="Verdana" pitchFamily="34" charset="0"/>
                    </a:rPr>
                    <a:t>Environmental externalities</a:t>
                  </a:r>
                </a:p>
              </p:txBody>
            </p:sp>
            <p:sp>
              <p:nvSpPr>
                <p:cNvPr id="48" name="TextBox 47"/>
                <p:cNvSpPr txBox="1"/>
                <p:nvPr/>
              </p:nvSpPr>
              <p:spPr>
                <a:xfrm>
                  <a:off x="886689" y="2214831"/>
                  <a:ext cx="1491179" cy="1231107"/>
                </a:xfrm>
                <a:prstGeom prst="rect">
                  <a:avLst/>
                </a:prstGeom>
                <a:noFill/>
              </p:spPr>
              <p:txBody>
                <a:bodyPr wrap="square" rtlCol="0">
                  <a:spAutoFit/>
                </a:bodyPr>
                <a:lstStyle/>
                <a:p>
                  <a:r>
                    <a:rPr lang="en-GB" i="1">
                      <a:solidFill>
                        <a:schemeClr val="tx1">
                          <a:lumMod val="85000"/>
                          <a:lumOff val="15000"/>
                        </a:schemeClr>
                      </a:solidFill>
                      <a:latin typeface="+mj-lt"/>
                      <a:ea typeface="Verdana" pitchFamily="34" charset="0"/>
                      <a:cs typeface="Verdana" pitchFamily="34" charset="0"/>
                    </a:rPr>
                    <a:t>Withdrawals from the ecosystems</a:t>
                  </a:r>
                </a:p>
              </p:txBody>
            </p:sp>
            <p:sp>
              <p:nvSpPr>
                <p:cNvPr id="49" name="TextBox 48"/>
                <p:cNvSpPr txBox="1"/>
                <p:nvPr/>
              </p:nvSpPr>
              <p:spPr>
                <a:xfrm>
                  <a:off x="6980774" y="1546653"/>
                  <a:ext cx="970767" cy="984885"/>
                </a:xfrm>
                <a:prstGeom prst="rect">
                  <a:avLst/>
                </a:prstGeom>
                <a:noFill/>
              </p:spPr>
              <p:txBody>
                <a:bodyPr wrap="square" rtlCol="0">
                  <a:spAutoFit/>
                </a:bodyPr>
                <a:lstStyle/>
                <a:p>
                  <a:r>
                    <a:rPr lang="en-GB" sz="1400" i="1">
                      <a:solidFill>
                        <a:schemeClr val="tx1">
                          <a:lumMod val="85000"/>
                          <a:lumOff val="15000"/>
                        </a:schemeClr>
                      </a:solidFill>
                      <a:latin typeface="+mj-lt"/>
                      <a:ea typeface="Verdana" pitchFamily="34" charset="0"/>
                      <a:cs typeface="Verdana" pitchFamily="34" charset="0"/>
                    </a:rPr>
                    <a:t>Deposits Emissions Pollution</a:t>
                  </a:r>
                </a:p>
              </p:txBody>
            </p:sp>
          </p:grpSp>
          <p:sp>
            <p:nvSpPr>
              <p:cNvPr id="33" name="TextBox 32"/>
              <p:cNvSpPr txBox="1"/>
              <p:nvPr/>
            </p:nvSpPr>
            <p:spPr>
              <a:xfrm>
                <a:off x="3978144" y="2912445"/>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endParaRPr lang="en-GB" sz="1400" i="1">
                  <a:solidFill>
                    <a:schemeClr val="bg1">
                      <a:lumMod val="65000"/>
                    </a:schemeClr>
                  </a:solidFill>
                  <a:latin typeface="+mj-lt"/>
                  <a:ea typeface="Verdana" pitchFamily="34" charset="0"/>
                  <a:cs typeface="Verdana" pitchFamily="34" charset="0"/>
                </a:endParaRPr>
              </a:p>
              <a:p>
                <a:pPr algn="ctr"/>
                <a:r>
                  <a:rPr lang="en-GB" sz="1400" i="1">
                    <a:solidFill>
                      <a:schemeClr val="bg1">
                        <a:lumMod val="65000"/>
                      </a:schemeClr>
                    </a:solidFill>
                    <a:latin typeface="+mj-lt"/>
                    <a:ea typeface="Verdana" pitchFamily="34" charset="0"/>
                    <a:cs typeface="Verdana" pitchFamily="34" charset="0"/>
                  </a:rPr>
                  <a:t>system</a:t>
                </a:r>
              </a:p>
            </p:txBody>
          </p:sp>
          <p:sp>
            <p:nvSpPr>
              <p:cNvPr id="34" name="TextBox 33"/>
              <p:cNvSpPr txBox="1"/>
              <p:nvPr/>
            </p:nvSpPr>
            <p:spPr>
              <a:xfrm>
                <a:off x="3268751" y="3861070"/>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endParaRPr lang="en-GB" sz="1400" i="1">
                  <a:solidFill>
                    <a:schemeClr val="bg1">
                      <a:lumMod val="65000"/>
                    </a:schemeClr>
                  </a:solidFill>
                  <a:latin typeface="+mj-lt"/>
                  <a:ea typeface="Verdana" pitchFamily="34" charset="0"/>
                  <a:cs typeface="Verdana" pitchFamily="34" charset="0"/>
                </a:endParaRPr>
              </a:p>
              <a:p>
                <a:pPr algn="ctr"/>
                <a:r>
                  <a:rPr lang="en-GB" sz="1400" i="1">
                    <a:solidFill>
                      <a:schemeClr val="bg1">
                        <a:lumMod val="65000"/>
                      </a:schemeClr>
                    </a:solidFill>
                    <a:latin typeface="+mj-lt"/>
                    <a:ea typeface="Verdana" pitchFamily="34" charset="0"/>
                    <a:cs typeface="Verdana" pitchFamily="34" charset="0"/>
                  </a:rPr>
                  <a:t>system</a:t>
                </a:r>
              </a:p>
            </p:txBody>
          </p:sp>
          <p:sp>
            <p:nvSpPr>
              <p:cNvPr id="35" name="TextBox 34"/>
              <p:cNvSpPr txBox="1"/>
              <p:nvPr/>
            </p:nvSpPr>
            <p:spPr>
              <a:xfrm>
                <a:off x="4634299" y="3817887"/>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endParaRPr lang="en-GB" sz="1400" i="1">
                  <a:solidFill>
                    <a:schemeClr val="bg1">
                      <a:lumMod val="65000"/>
                    </a:schemeClr>
                  </a:solidFill>
                  <a:latin typeface="+mj-lt"/>
                  <a:ea typeface="Verdana" pitchFamily="34" charset="0"/>
                  <a:cs typeface="Verdana" pitchFamily="34" charset="0"/>
                </a:endParaRPr>
              </a:p>
              <a:p>
                <a:pPr algn="ctr"/>
                <a:r>
                  <a:rPr lang="en-GB" sz="1400" i="1">
                    <a:solidFill>
                      <a:schemeClr val="bg1">
                        <a:lumMod val="65000"/>
                      </a:schemeClr>
                    </a:solidFill>
                    <a:latin typeface="+mj-lt"/>
                    <a:ea typeface="Verdana" pitchFamily="34" charset="0"/>
                    <a:cs typeface="Verdana" pitchFamily="34" charset="0"/>
                  </a:rPr>
                  <a:t>system</a:t>
                </a:r>
              </a:p>
            </p:txBody>
          </p:sp>
          <p:sp>
            <p:nvSpPr>
              <p:cNvPr id="36" name="TextBox 35"/>
              <p:cNvSpPr txBox="1"/>
              <p:nvPr/>
            </p:nvSpPr>
            <p:spPr>
              <a:xfrm>
                <a:off x="4634299" y="3063654"/>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r>
                  <a:rPr lang="en-GB" sz="1400" i="1">
                    <a:solidFill>
                      <a:srgbClr val="005384"/>
                    </a:solidFill>
                    <a:latin typeface="+mj-lt"/>
                    <a:ea typeface="Verdana" pitchFamily="34" charset="0"/>
                    <a:cs typeface="Verdana" pitchFamily="34" charset="0"/>
                  </a:rPr>
                  <a:t>Food</a:t>
                </a:r>
              </a:p>
              <a:p>
                <a:pPr algn="ctr"/>
                <a:r>
                  <a:rPr lang="en-GB" sz="1400" i="1">
                    <a:solidFill>
                      <a:srgbClr val="005384"/>
                    </a:solidFill>
                    <a:latin typeface="+mj-lt"/>
                    <a:ea typeface="Verdana" pitchFamily="34" charset="0"/>
                    <a:cs typeface="Verdana" pitchFamily="34" charset="0"/>
                  </a:rPr>
                  <a:t>system</a:t>
                </a:r>
                <a:endParaRPr lang="en-GB" i="1">
                  <a:solidFill>
                    <a:srgbClr val="005384"/>
                  </a:solidFill>
                  <a:latin typeface="+mj-lt"/>
                  <a:ea typeface="Verdana" pitchFamily="34" charset="0"/>
                  <a:cs typeface="Verdana" pitchFamily="34" charset="0"/>
                </a:endParaRPr>
              </a:p>
            </p:txBody>
          </p:sp>
          <p:sp>
            <p:nvSpPr>
              <p:cNvPr id="37" name="TextBox 36"/>
              <p:cNvSpPr txBox="1"/>
              <p:nvPr/>
            </p:nvSpPr>
            <p:spPr>
              <a:xfrm>
                <a:off x="3234938" y="3085683"/>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r>
                  <a:rPr lang="en-GB" sz="1400" i="1">
                    <a:solidFill>
                      <a:srgbClr val="005384"/>
                    </a:solidFill>
                    <a:latin typeface="+mj-lt"/>
                    <a:ea typeface="Verdana" pitchFamily="34" charset="0"/>
                    <a:cs typeface="Verdana" pitchFamily="34" charset="0"/>
                  </a:rPr>
                  <a:t>Energy</a:t>
                </a:r>
              </a:p>
              <a:p>
                <a:pPr algn="ctr"/>
                <a:r>
                  <a:rPr lang="en-GB" sz="1400" i="1">
                    <a:solidFill>
                      <a:srgbClr val="005384"/>
                    </a:solidFill>
                    <a:latin typeface="+mj-lt"/>
                    <a:ea typeface="Verdana" pitchFamily="34" charset="0"/>
                    <a:cs typeface="Verdana" pitchFamily="34" charset="0"/>
                  </a:rPr>
                  <a:t>system</a:t>
                </a:r>
                <a:endParaRPr lang="en-GB" i="1">
                  <a:solidFill>
                    <a:srgbClr val="005384"/>
                  </a:solidFill>
                  <a:latin typeface="+mj-lt"/>
                  <a:ea typeface="Verdana" pitchFamily="34" charset="0"/>
                  <a:cs typeface="Verdana" pitchFamily="34" charset="0"/>
                </a:endParaRPr>
              </a:p>
            </p:txBody>
          </p:sp>
          <p:sp>
            <p:nvSpPr>
              <p:cNvPr id="38" name="TextBox 37"/>
              <p:cNvSpPr txBox="1"/>
              <p:nvPr/>
            </p:nvSpPr>
            <p:spPr>
              <a:xfrm>
                <a:off x="3942000" y="4172445"/>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r>
                  <a:rPr lang="en-GB" sz="1400" i="1">
                    <a:solidFill>
                      <a:srgbClr val="005384"/>
                    </a:solidFill>
                    <a:latin typeface="+mj-lt"/>
                    <a:ea typeface="Verdana" pitchFamily="34" charset="0"/>
                    <a:cs typeface="Verdana" pitchFamily="34" charset="0"/>
                  </a:rPr>
                  <a:t>Mobility</a:t>
                </a:r>
              </a:p>
              <a:p>
                <a:pPr algn="ctr"/>
                <a:r>
                  <a:rPr lang="en-GB" sz="1400" i="1">
                    <a:solidFill>
                      <a:srgbClr val="005384"/>
                    </a:solidFill>
                    <a:latin typeface="+mj-lt"/>
                    <a:ea typeface="Verdana" pitchFamily="34" charset="0"/>
                    <a:cs typeface="Verdana" pitchFamily="34" charset="0"/>
                  </a:rPr>
                  <a:t>system</a:t>
                </a:r>
                <a:endParaRPr lang="en-GB" i="1">
                  <a:solidFill>
                    <a:srgbClr val="005384"/>
                  </a:solidFill>
                  <a:latin typeface="+mj-lt"/>
                  <a:ea typeface="Verdana" pitchFamily="34" charset="0"/>
                  <a:cs typeface="Verdana" pitchFamily="34" charset="0"/>
                </a:endParaRPr>
              </a:p>
            </p:txBody>
          </p:sp>
        </p:grpSp>
      </p:grpSp>
      <p:sp>
        <p:nvSpPr>
          <p:cNvPr id="27" name="TextBox 26"/>
          <p:cNvSpPr txBox="1"/>
          <p:nvPr/>
        </p:nvSpPr>
        <p:spPr>
          <a:xfrm>
            <a:off x="6477000" y="2495550"/>
            <a:ext cx="2209800" cy="1046043"/>
          </a:xfrm>
          <a:prstGeom prst="rightArrow">
            <a:avLst>
              <a:gd name="adj1" fmla="val 64663"/>
              <a:gd name="adj2" fmla="val 50000"/>
            </a:avLst>
          </a:prstGeom>
          <a:solidFill>
            <a:srgbClr val="FF0000"/>
          </a:solidFill>
          <a:ln w="9525">
            <a:noFill/>
          </a:ln>
        </p:spPr>
        <p:txBody>
          <a:bodyPr wrap="square" lIns="72000" rIns="72000" rtlCol="0" anchor="ctr" anchorCtr="0">
            <a:noAutofit/>
          </a:bodyPr>
          <a:lstStyle/>
          <a:p>
            <a:pPr marL="82550"/>
            <a:r>
              <a:rPr lang="en-GB" i="1">
                <a:latin typeface="+mj-lt"/>
                <a:ea typeface="Verdana" pitchFamily="34" charset="0"/>
                <a:cs typeface="Verdana" pitchFamily="34" charset="0"/>
              </a:rPr>
              <a:t>Environmental externalities</a:t>
            </a:r>
          </a:p>
        </p:txBody>
      </p:sp>
      <p:sp>
        <p:nvSpPr>
          <p:cNvPr id="5" name="TextBox 4">
            <a:extLst>
              <a:ext uri="{FF2B5EF4-FFF2-40B4-BE49-F238E27FC236}">
                <a16:creationId xmlns:a16="http://schemas.microsoft.com/office/drawing/2014/main" id="{BE05791F-EB9D-0141-86ED-DECFC874FD9E}"/>
              </a:ext>
            </a:extLst>
          </p:cNvPr>
          <p:cNvSpPr txBox="1"/>
          <p:nvPr/>
        </p:nvSpPr>
        <p:spPr>
          <a:xfrm>
            <a:off x="6876256" y="2126218"/>
            <a:ext cx="2236446" cy="400110"/>
          </a:xfrm>
          <a:prstGeom prst="rect">
            <a:avLst/>
          </a:prstGeom>
          <a:noFill/>
        </p:spPr>
        <p:txBody>
          <a:bodyPr wrap="square" rtlCol="0">
            <a:spAutoFit/>
          </a:bodyPr>
          <a:lstStyle/>
          <a:p>
            <a:r>
              <a:rPr lang="en-US" sz="2000" i="1">
                <a:solidFill>
                  <a:srgbClr val="FF0000"/>
                </a:solidFill>
              </a:rPr>
              <a:t>Profits privatized</a:t>
            </a:r>
          </a:p>
        </p:txBody>
      </p:sp>
      <p:sp>
        <p:nvSpPr>
          <p:cNvPr id="29" name="TextBox 28">
            <a:extLst>
              <a:ext uri="{FF2B5EF4-FFF2-40B4-BE49-F238E27FC236}">
                <a16:creationId xmlns:a16="http://schemas.microsoft.com/office/drawing/2014/main" id="{FFB69CE5-1B90-744B-86C8-33EDACCDA2ED}"/>
              </a:ext>
            </a:extLst>
          </p:cNvPr>
          <p:cNvSpPr txBox="1"/>
          <p:nvPr/>
        </p:nvSpPr>
        <p:spPr>
          <a:xfrm>
            <a:off x="6934199" y="3421618"/>
            <a:ext cx="2007739" cy="400110"/>
          </a:xfrm>
          <a:prstGeom prst="rect">
            <a:avLst/>
          </a:prstGeom>
          <a:noFill/>
        </p:spPr>
        <p:txBody>
          <a:bodyPr wrap="square" rtlCol="0">
            <a:spAutoFit/>
          </a:bodyPr>
          <a:lstStyle/>
          <a:p>
            <a:r>
              <a:rPr lang="en-US" sz="2000" i="1">
                <a:solidFill>
                  <a:srgbClr val="FF0000"/>
                </a:solidFill>
              </a:rPr>
              <a:t>Costs socialized </a:t>
            </a:r>
          </a:p>
        </p:txBody>
      </p:sp>
    </p:spTree>
    <p:extLst>
      <p:ext uri="{BB962C8B-B14F-4D97-AF65-F5344CB8AC3E}">
        <p14:creationId xmlns:p14="http://schemas.microsoft.com/office/powerpoint/2010/main" val="375521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7"/>
                                        </p:tgtEl>
                                      </p:cBhvr>
                                    </p:animEffect>
                                    <p:animScale>
                                      <p:cBhvr>
                                        <p:cTn id="10" dur="250" autoRev="1" fill="hold"/>
                                        <p:tgtEl>
                                          <p:spTgt spid="27"/>
                                        </p:tgtEl>
                                      </p:cBhvr>
                                      <p:by x="105000" y="105000"/>
                                    </p:animScale>
                                  </p:childTnLst>
                                </p:cTn>
                              </p:par>
                            </p:childTnLst>
                          </p:cTn>
                        </p:par>
                        <p:par>
                          <p:cTn id="11" fill="hold">
                            <p:stCondLst>
                              <p:cond delay="500"/>
                            </p:stCondLst>
                            <p:childTnLst>
                              <p:par>
                                <p:cTn id="12" presetID="26" presetClass="emph" presetSubtype="0" fill="hold" grpId="2" nodeType="afterEffect">
                                  <p:stCondLst>
                                    <p:cond delay="0"/>
                                  </p:stCondLst>
                                  <p:childTnLst>
                                    <p:animEffect transition="out" filter="fade">
                                      <p:cBhvr>
                                        <p:cTn id="13" dur="500" tmFilter="0, 0; .2, .5; .8, .5; 1, 0"/>
                                        <p:tgtEl>
                                          <p:spTgt spid="27"/>
                                        </p:tgtEl>
                                      </p:cBhvr>
                                    </p:animEffect>
                                    <p:animScale>
                                      <p:cBhvr>
                                        <p:cTn id="14" dur="250" autoRev="1" fill="hold"/>
                                        <p:tgtEl>
                                          <p:spTgt spid="27"/>
                                        </p:tgtEl>
                                      </p:cBhvr>
                                      <p:by x="105000" y="105000"/>
                                    </p:animScale>
                                  </p:childTnLst>
                                </p:cTn>
                              </p:par>
                            </p:childTnLst>
                          </p:cTn>
                        </p:par>
                        <p:par>
                          <p:cTn id="15" fill="hold">
                            <p:stCondLst>
                              <p:cond delay="1000"/>
                            </p:stCondLst>
                            <p:childTnLst>
                              <p:par>
                                <p:cTn id="16" presetID="26" presetClass="emph" presetSubtype="0" fill="hold" grpId="3" nodeType="after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childTnLst>
                          </p:cTn>
                        </p:par>
                        <p:par>
                          <p:cTn id="19" fill="hold">
                            <p:stCondLst>
                              <p:cond delay="1500"/>
                            </p:stCondLst>
                            <p:childTnLst>
                              <p:par>
                                <p:cTn id="20" presetID="26" presetClass="emph" presetSubtype="0" fill="hold" grpId="4" nodeType="afterEffect">
                                  <p:stCondLst>
                                    <p:cond delay="0"/>
                                  </p:stCondLst>
                                  <p:childTnLst>
                                    <p:animEffect transition="out" filter="fade">
                                      <p:cBhvr>
                                        <p:cTn id="21" dur="500" tmFilter="0, 0; .2, .5; .8, .5; 1, 0"/>
                                        <p:tgtEl>
                                          <p:spTgt spid="27"/>
                                        </p:tgtEl>
                                      </p:cBhvr>
                                    </p:animEffect>
                                    <p:animScale>
                                      <p:cBhvr>
                                        <p:cTn id="22" dur="250" autoRev="1" fill="hold"/>
                                        <p:tgtEl>
                                          <p:spTgt spid="27"/>
                                        </p:tgtEl>
                                      </p:cBhvr>
                                      <p:by x="105000" y="105000"/>
                                    </p:animScale>
                                  </p:childTnLst>
                                </p:cTn>
                              </p:par>
                            </p:childTnLst>
                          </p:cTn>
                        </p:par>
                        <p:par>
                          <p:cTn id="23" fill="hold">
                            <p:stCondLst>
                              <p:cond delay="2000"/>
                            </p:stCondLst>
                            <p:childTnLst>
                              <p:par>
                                <p:cTn id="24" presetID="26" presetClass="emph" presetSubtype="0" fill="hold" grpId="5" nodeType="afterEffect">
                                  <p:stCondLst>
                                    <p:cond delay="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childTnLst>
                          </p:cTn>
                        </p:par>
                        <p:par>
                          <p:cTn id="27" fill="hold">
                            <p:stCondLst>
                              <p:cond delay="2500"/>
                            </p:stCondLst>
                            <p:childTnLst>
                              <p:par>
                                <p:cTn id="28" presetID="26" presetClass="emph" presetSubtype="0" fill="hold" grpId="6" nodeType="afterEffect">
                                  <p:stCondLst>
                                    <p:cond delay="0"/>
                                  </p:stCondLst>
                                  <p:childTnLst>
                                    <p:animEffect transition="out" filter="fade">
                                      <p:cBhvr>
                                        <p:cTn id="29" dur="500" tmFilter="0, 0; .2, .5; .8, .5; 1, 0"/>
                                        <p:tgtEl>
                                          <p:spTgt spid="27"/>
                                        </p:tgtEl>
                                      </p:cBhvr>
                                    </p:animEffect>
                                    <p:animScale>
                                      <p:cBhvr>
                                        <p:cTn id="30" dur="250" autoRev="1" fill="hold"/>
                                        <p:tgtEl>
                                          <p:spTgt spid="27"/>
                                        </p:tgtEl>
                                      </p:cBhvr>
                                      <p:by x="105000" y="105000"/>
                                    </p:animScale>
                                  </p:childTnLst>
                                </p:cTn>
                              </p:par>
                            </p:childTnLst>
                          </p:cTn>
                        </p:par>
                        <p:par>
                          <p:cTn id="31" fill="hold">
                            <p:stCondLst>
                              <p:cond delay="3000"/>
                            </p:stCondLst>
                            <p:childTnLst>
                              <p:par>
                                <p:cTn id="32" presetID="26" presetClass="emph" presetSubtype="0" fill="hold" grpId="7" nodeType="afterEffect">
                                  <p:stCondLst>
                                    <p:cond delay="0"/>
                                  </p:stCondLst>
                                  <p:childTnLst>
                                    <p:animEffect transition="out" filter="fade">
                                      <p:cBhvr>
                                        <p:cTn id="33" dur="500" tmFilter="0, 0; .2, .5; .8, .5; 1, 0"/>
                                        <p:tgtEl>
                                          <p:spTgt spid="27"/>
                                        </p:tgtEl>
                                      </p:cBhvr>
                                    </p:animEffect>
                                    <p:animScale>
                                      <p:cBhvr>
                                        <p:cTn id="34" dur="250" autoRev="1" fill="hold"/>
                                        <p:tgtEl>
                                          <p:spTgt spid="27"/>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7" grpId="4" animBg="1"/>
      <p:bldP spid="27" grpId="5" animBg="1"/>
      <p:bldP spid="27" grpId="6" animBg="1"/>
      <p:bldP spid="27" grpId="7" animBg="1"/>
      <p:bldP spid="5"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84049" name="think-cell Slide" r:id="rId10" imgW="395" imgH="394" progId="TCLayout.ActiveDocument.1">
                  <p:embed/>
                </p:oleObj>
              </mc:Choice>
              <mc:Fallback>
                <p:oleObj name="think-cell Slide" r:id="rId10" imgW="395" imgH="394" progId="TCLayout.ActiveDocument.1">
                  <p:embed/>
                  <p:pic>
                    <p:nvPicPr>
                      <p:cNvPr id="23" name="Object 22" hidden="1"/>
                      <p:cNvPicPr/>
                      <p:nvPr/>
                    </p:nvPicPr>
                    <p:blipFill>
                      <a:blip r:embed="rId11"/>
                      <a:stretch>
                        <a:fillRect/>
                      </a:stretch>
                    </p:blipFill>
                    <p:spPr>
                      <a:xfrm>
                        <a:off x="1192" y="1192"/>
                        <a:ext cx="1190" cy="1190"/>
                      </a:xfrm>
                      <a:prstGeom prst="rect">
                        <a:avLst/>
                      </a:prstGeom>
                    </p:spPr>
                  </p:pic>
                </p:oleObj>
              </mc:Fallback>
            </mc:AlternateContent>
          </a:graphicData>
        </a:graphic>
      </p:graphicFrame>
      <p:sp>
        <p:nvSpPr>
          <p:cNvPr id="4" name="Rectangle 3" hidden="1"/>
          <p:cNvSpPr/>
          <p:nvPr>
            <p:custDataLst>
              <p:tags r:id="rId3"/>
            </p:custDataLst>
          </p:nvPr>
        </p:nvSpPr>
        <p:spPr bwMode="auto">
          <a:xfrm>
            <a:off x="0" y="0"/>
            <a:ext cx="119063" cy="119063"/>
          </a:xfrm>
          <a:prstGeom prst="rect">
            <a:avLst/>
          </a:prstGeom>
          <a:solidFill>
            <a:schemeClr val="accent3"/>
          </a:solidFill>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en-US" sz="1200">
              <a:solidFill>
                <a:schemeClr val="tx1"/>
              </a:solidFill>
              <a:latin typeface="Verdana" panose="020B0604030504040204" pitchFamily="34" charset="0"/>
              <a:sym typeface="Verdana" panose="020B0604030504040204" pitchFamily="34" charset="0"/>
            </a:endParaRPr>
          </a:p>
        </p:txBody>
      </p:sp>
      <p:sp>
        <p:nvSpPr>
          <p:cNvPr id="2" name="Title 1"/>
          <p:cNvSpPr>
            <a:spLocks noGrp="1"/>
          </p:cNvSpPr>
          <p:nvPr>
            <p:ph type="title"/>
          </p:nvPr>
        </p:nvSpPr>
        <p:spPr>
          <a:xfrm>
            <a:off x="-152400" y="57150"/>
            <a:ext cx="8921875" cy="540366"/>
          </a:xfrm>
        </p:spPr>
        <p:txBody>
          <a:bodyPr/>
          <a:lstStyle/>
          <a:p>
            <a:pPr marL="404813" indent="0" algn="ctr">
              <a:buNone/>
            </a:pPr>
            <a:r>
              <a:rPr lang="en-GB" sz="2000" b="0" i="1">
                <a:latin typeface="+mj-lt"/>
              </a:rPr>
              <a:t>MEASURES OF SOCIETAL DEVELOPMENT THAT INCLUDE NATURAL CAPITAL DEPLETION GROW MUCH SLOWER THAN GDP</a:t>
            </a:r>
          </a:p>
        </p:txBody>
      </p:sp>
      <p:pic>
        <p:nvPicPr>
          <p:cNvPr id="28" name="Picture 27"/>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2382" y="990600"/>
            <a:ext cx="9141619" cy="3693651"/>
          </a:xfrm>
          <a:prstGeom prst="rect">
            <a:avLst/>
          </a:prstGeom>
        </p:spPr>
      </p:pic>
      <p:sp>
        <p:nvSpPr>
          <p:cNvPr id="29" name="Rectangle 28"/>
          <p:cNvSpPr>
            <a:spLocks/>
          </p:cNvSpPr>
          <p:nvPr/>
        </p:nvSpPr>
        <p:spPr>
          <a:xfrm>
            <a:off x="2382" y="990600"/>
            <a:ext cx="9141619" cy="3693651"/>
          </a:xfrm>
          <a:prstGeom prst="rect">
            <a:avLst/>
          </a:prstGeom>
          <a:solidFill>
            <a:schemeClr val="bg1">
              <a:alpha val="8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50000"/>
                </a:schemeClr>
              </a:solidFill>
            </a:endParaRPr>
          </a:p>
        </p:txBody>
      </p:sp>
      <p:sp>
        <p:nvSpPr>
          <p:cNvPr id="30" name="3. Unit of measure"/>
          <p:cNvSpPr txBox="1">
            <a:spLocks noChangeArrowheads="1"/>
          </p:cNvSpPr>
          <p:nvPr/>
        </p:nvSpPr>
        <p:spPr bwMode="gray">
          <a:xfrm>
            <a:off x="2428890" y="756106"/>
            <a:ext cx="53435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GB" sz="1400" i="1">
                <a:latin typeface="+mn-lt"/>
              </a:rPr>
              <a:t>Progress per capita</a:t>
            </a:r>
            <a:r>
              <a:rPr lang="en-GB" sz="1400" i="1" baseline="30000">
                <a:latin typeface="+mn-lt"/>
              </a:rPr>
              <a:t>3</a:t>
            </a:r>
            <a:r>
              <a:rPr lang="en-GB" sz="1400" i="1">
                <a:latin typeface="+mn-lt"/>
              </a:rPr>
              <a:t>, globally, 1990-2010, real terms</a:t>
            </a:r>
          </a:p>
        </p:txBody>
      </p:sp>
      <p:sp>
        <p:nvSpPr>
          <p:cNvPr id="31" name="Shape 2105"/>
          <p:cNvSpPr/>
          <p:nvPr/>
        </p:nvSpPr>
        <p:spPr>
          <a:xfrm>
            <a:off x="1401366" y="2006933"/>
            <a:ext cx="1441847" cy="415498"/>
          </a:xfrm>
          <a:prstGeom prst="rect">
            <a:avLst/>
          </a:prstGeom>
          <a:noFill/>
          <a:ln>
            <a:noFill/>
          </a:ln>
        </p:spPr>
        <p:txBody>
          <a:bodyPr lIns="0" tIns="0" rIns="0" bIns="0" anchor="ctr" anchorCtr="0">
            <a:spAutoFit/>
          </a:bodyPr>
          <a:lstStyle/>
          <a:p>
            <a:pPr>
              <a:buSzPct val="25000"/>
            </a:pPr>
            <a:r>
              <a:rPr lang="en-GB" sz="1350" b="1" i="1">
                <a:solidFill>
                  <a:schemeClr val="tx2"/>
                </a:solidFill>
                <a:latin typeface="+mj-lt"/>
                <a:ea typeface="Arial"/>
                <a:cs typeface="Arial"/>
                <a:sym typeface="Arial"/>
              </a:rPr>
              <a:t>Gross Domestic Product</a:t>
            </a:r>
          </a:p>
        </p:txBody>
      </p:sp>
      <p:sp>
        <p:nvSpPr>
          <p:cNvPr id="32" name="Shape 2107"/>
          <p:cNvSpPr/>
          <p:nvPr/>
        </p:nvSpPr>
        <p:spPr>
          <a:xfrm>
            <a:off x="1401367" y="2517711"/>
            <a:ext cx="1610915" cy="415498"/>
          </a:xfrm>
          <a:prstGeom prst="rect">
            <a:avLst/>
          </a:prstGeom>
          <a:noFill/>
          <a:ln>
            <a:noFill/>
          </a:ln>
        </p:spPr>
        <p:txBody>
          <a:bodyPr lIns="0" tIns="0" rIns="0" bIns="0" anchor="ctr" anchorCtr="0">
            <a:spAutoFit/>
          </a:bodyPr>
          <a:lstStyle/>
          <a:p>
            <a:pPr>
              <a:buSzPct val="25000"/>
            </a:pPr>
            <a:r>
              <a:rPr lang="en-GB" sz="1350" b="1" i="1">
                <a:solidFill>
                  <a:schemeClr val="tx2"/>
                </a:solidFill>
                <a:latin typeface="+mj-lt"/>
                <a:ea typeface="Arial"/>
                <a:cs typeface="Arial"/>
                <a:sym typeface="Arial"/>
              </a:rPr>
              <a:t>Human Development Index</a:t>
            </a:r>
          </a:p>
        </p:txBody>
      </p:sp>
      <p:sp>
        <p:nvSpPr>
          <p:cNvPr id="33" name="Shape 2109"/>
          <p:cNvSpPr/>
          <p:nvPr/>
        </p:nvSpPr>
        <p:spPr>
          <a:xfrm>
            <a:off x="1401367" y="3047539"/>
            <a:ext cx="1704974" cy="415498"/>
          </a:xfrm>
          <a:prstGeom prst="rect">
            <a:avLst/>
          </a:prstGeom>
          <a:noFill/>
          <a:ln>
            <a:noFill/>
          </a:ln>
        </p:spPr>
        <p:txBody>
          <a:bodyPr lIns="0" tIns="0" rIns="0" bIns="0" anchor="ctr" anchorCtr="0">
            <a:spAutoFit/>
          </a:bodyPr>
          <a:lstStyle/>
          <a:p>
            <a:pPr>
              <a:buSzPct val="25000"/>
            </a:pPr>
            <a:r>
              <a:rPr lang="en-GB" sz="1350" b="1" i="1">
                <a:solidFill>
                  <a:schemeClr val="tx2"/>
                </a:solidFill>
                <a:latin typeface="+mj-lt"/>
                <a:ea typeface="Arial"/>
                <a:cs typeface="Arial"/>
                <a:sym typeface="Arial"/>
              </a:rPr>
              <a:t>Genuine Progress Indicator</a:t>
            </a:r>
            <a:r>
              <a:rPr lang="en-GB" sz="1350" b="1" i="1" baseline="30000">
                <a:solidFill>
                  <a:schemeClr val="tx2"/>
                </a:solidFill>
                <a:latin typeface="+mj-lt"/>
                <a:ea typeface="Arial"/>
                <a:cs typeface="Arial"/>
                <a:sym typeface="Arial"/>
              </a:rPr>
              <a:t>1</a:t>
            </a:r>
            <a:r>
              <a:rPr lang="en-GB" sz="1350" b="1" i="1">
                <a:solidFill>
                  <a:schemeClr val="tx2"/>
                </a:solidFill>
                <a:latin typeface="+mj-lt"/>
                <a:ea typeface="Arial"/>
                <a:cs typeface="Arial"/>
                <a:sym typeface="Arial"/>
              </a:rPr>
              <a:t> </a:t>
            </a:r>
          </a:p>
        </p:txBody>
      </p:sp>
      <p:sp>
        <p:nvSpPr>
          <p:cNvPr id="34" name="Shape 2111"/>
          <p:cNvSpPr/>
          <p:nvPr/>
        </p:nvSpPr>
        <p:spPr>
          <a:xfrm>
            <a:off x="1401366" y="3577367"/>
            <a:ext cx="1378744" cy="415498"/>
          </a:xfrm>
          <a:prstGeom prst="rect">
            <a:avLst/>
          </a:prstGeom>
          <a:noFill/>
          <a:ln>
            <a:noFill/>
          </a:ln>
        </p:spPr>
        <p:txBody>
          <a:bodyPr lIns="0" tIns="0" rIns="0" bIns="0" anchor="ctr" anchorCtr="0">
            <a:spAutoFit/>
          </a:bodyPr>
          <a:lstStyle/>
          <a:p>
            <a:pPr>
              <a:buSzPct val="25000"/>
            </a:pPr>
            <a:r>
              <a:rPr lang="en-GB" sz="1350" b="1" i="1">
                <a:solidFill>
                  <a:schemeClr val="tx2"/>
                </a:solidFill>
                <a:latin typeface="+mj-lt"/>
                <a:ea typeface="Arial"/>
                <a:cs typeface="Arial"/>
                <a:sym typeface="Arial"/>
              </a:rPr>
              <a:t>Inclusive Wealth Index</a:t>
            </a:r>
            <a:r>
              <a:rPr lang="en-GB" sz="1350" b="1" i="1" baseline="30000">
                <a:solidFill>
                  <a:schemeClr val="tx2"/>
                </a:solidFill>
                <a:latin typeface="+mj-lt"/>
                <a:ea typeface="Arial"/>
                <a:cs typeface="Arial"/>
                <a:sym typeface="Arial"/>
              </a:rPr>
              <a:t>2</a:t>
            </a:r>
          </a:p>
        </p:txBody>
      </p:sp>
      <p:cxnSp>
        <p:nvCxnSpPr>
          <p:cNvPr id="35" name="Shape 2113"/>
          <p:cNvCxnSpPr/>
          <p:nvPr/>
        </p:nvCxnSpPr>
        <p:spPr>
          <a:xfrm>
            <a:off x="4643438" y="1463279"/>
            <a:ext cx="2680923" cy="0"/>
          </a:xfrm>
          <a:prstGeom prst="straightConnector1">
            <a:avLst/>
          </a:prstGeom>
          <a:noFill/>
          <a:ln w="9525" cap="flat" cmpd="sng">
            <a:solidFill>
              <a:schemeClr val="accent1"/>
            </a:solidFill>
            <a:prstDash val="solid"/>
            <a:round/>
            <a:headEnd type="none" w="med" len="med"/>
            <a:tailEnd type="none" w="med" len="med"/>
          </a:ln>
        </p:spPr>
      </p:cxnSp>
      <p:sp>
        <p:nvSpPr>
          <p:cNvPr id="36" name="Shape 2117"/>
          <p:cNvSpPr txBox="1"/>
          <p:nvPr/>
        </p:nvSpPr>
        <p:spPr>
          <a:xfrm>
            <a:off x="4903420" y="1123950"/>
            <a:ext cx="2030780" cy="161582"/>
          </a:xfrm>
          <a:prstGeom prst="rect">
            <a:avLst/>
          </a:prstGeom>
          <a:noFill/>
          <a:ln>
            <a:noFill/>
          </a:ln>
        </p:spPr>
        <p:txBody>
          <a:bodyPr lIns="0" tIns="0" rIns="0" bIns="0" anchor="t" anchorCtr="0">
            <a:noAutofit/>
          </a:bodyPr>
          <a:lstStyle/>
          <a:p>
            <a:pPr algn="ctr">
              <a:buSzPct val="25000"/>
            </a:pPr>
            <a:r>
              <a:rPr lang="en-GB" i="1">
                <a:latin typeface="+mj-lt"/>
                <a:ea typeface="Arial"/>
                <a:cs typeface="Arial"/>
                <a:sym typeface="Arial"/>
              </a:rPr>
              <a:t>Considerations</a:t>
            </a:r>
          </a:p>
        </p:txBody>
      </p:sp>
      <p:cxnSp>
        <p:nvCxnSpPr>
          <p:cNvPr id="37" name="Shape 2118"/>
          <p:cNvCxnSpPr/>
          <p:nvPr/>
        </p:nvCxnSpPr>
        <p:spPr>
          <a:xfrm>
            <a:off x="4643438" y="1900238"/>
            <a:ext cx="839883" cy="0"/>
          </a:xfrm>
          <a:prstGeom prst="straightConnector1">
            <a:avLst/>
          </a:prstGeom>
          <a:noFill/>
          <a:ln w="9525" cap="flat" cmpd="sng">
            <a:solidFill>
              <a:schemeClr val="accent1"/>
            </a:solidFill>
            <a:prstDash val="solid"/>
            <a:round/>
            <a:headEnd type="none" w="med" len="med"/>
            <a:tailEnd type="none" w="med" len="med"/>
          </a:ln>
        </p:spPr>
      </p:cxnSp>
      <p:sp>
        <p:nvSpPr>
          <p:cNvPr id="38" name="Shape 2149"/>
          <p:cNvSpPr txBox="1"/>
          <p:nvPr/>
        </p:nvSpPr>
        <p:spPr>
          <a:xfrm>
            <a:off x="5660181" y="1657350"/>
            <a:ext cx="664419" cy="161582"/>
          </a:xfrm>
          <a:prstGeom prst="rect">
            <a:avLst/>
          </a:prstGeom>
          <a:noFill/>
          <a:ln>
            <a:noFill/>
          </a:ln>
        </p:spPr>
        <p:txBody>
          <a:bodyPr lIns="0" tIns="0" rIns="0" bIns="0" anchor="t" anchorCtr="0">
            <a:noAutofit/>
          </a:bodyPr>
          <a:lstStyle/>
          <a:p>
            <a:pPr>
              <a:buSzPct val="25000"/>
            </a:pPr>
            <a:r>
              <a:rPr lang="en-GB" sz="1350" b="1" i="1">
                <a:latin typeface="+mj-lt"/>
                <a:ea typeface="Arial"/>
                <a:cs typeface="Arial"/>
                <a:sym typeface="Arial"/>
              </a:rPr>
              <a:t>Social</a:t>
            </a:r>
          </a:p>
        </p:txBody>
      </p:sp>
      <p:sp>
        <p:nvSpPr>
          <p:cNvPr id="39" name="Shape 2150"/>
          <p:cNvSpPr txBox="1"/>
          <p:nvPr/>
        </p:nvSpPr>
        <p:spPr>
          <a:xfrm>
            <a:off x="4648200" y="1652995"/>
            <a:ext cx="839884" cy="232955"/>
          </a:xfrm>
          <a:prstGeom prst="rect">
            <a:avLst/>
          </a:prstGeom>
          <a:noFill/>
          <a:ln>
            <a:noFill/>
          </a:ln>
        </p:spPr>
        <p:txBody>
          <a:bodyPr lIns="0" tIns="0" rIns="0" bIns="0" anchor="t" anchorCtr="0">
            <a:noAutofit/>
          </a:bodyPr>
          <a:lstStyle/>
          <a:p>
            <a:pPr>
              <a:buSzPct val="25000"/>
            </a:pPr>
            <a:r>
              <a:rPr lang="en-GB" sz="1350" b="1" i="1">
                <a:latin typeface="+mj-lt"/>
                <a:ea typeface="Arial"/>
                <a:cs typeface="Arial"/>
                <a:sym typeface="Arial"/>
              </a:rPr>
              <a:t>Economic </a:t>
            </a:r>
          </a:p>
        </p:txBody>
      </p:sp>
      <p:sp>
        <p:nvSpPr>
          <p:cNvPr id="40" name="Shape 2151"/>
          <p:cNvSpPr txBox="1"/>
          <p:nvPr/>
        </p:nvSpPr>
        <p:spPr>
          <a:xfrm>
            <a:off x="6518672" y="1658542"/>
            <a:ext cx="664419" cy="161582"/>
          </a:xfrm>
          <a:prstGeom prst="rect">
            <a:avLst/>
          </a:prstGeom>
          <a:noFill/>
          <a:ln>
            <a:noFill/>
          </a:ln>
        </p:spPr>
        <p:txBody>
          <a:bodyPr lIns="0" tIns="0" rIns="0" bIns="0" anchor="t" anchorCtr="0">
            <a:noAutofit/>
          </a:bodyPr>
          <a:lstStyle/>
          <a:p>
            <a:pPr>
              <a:buSzPct val="25000"/>
            </a:pPr>
            <a:r>
              <a:rPr lang="en-GB" sz="1350" b="1" i="1">
                <a:latin typeface="+mj-lt"/>
                <a:ea typeface="Arial"/>
                <a:cs typeface="Arial"/>
                <a:sym typeface="Arial"/>
              </a:rPr>
              <a:t>Natural</a:t>
            </a:r>
          </a:p>
        </p:txBody>
      </p:sp>
      <p:cxnSp>
        <p:nvCxnSpPr>
          <p:cNvPr id="41" name="Shape 2152"/>
          <p:cNvCxnSpPr/>
          <p:nvPr/>
        </p:nvCxnSpPr>
        <p:spPr>
          <a:xfrm>
            <a:off x="5603082" y="1900238"/>
            <a:ext cx="799835" cy="0"/>
          </a:xfrm>
          <a:prstGeom prst="straightConnector1">
            <a:avLst/>
          </a:prstGeom>
          <a:noFill/>
          <a:ln w="9525" cap="flat" cmpd="sng">
            <a:solidFill>
              <a:schemeClr val="accent1"/>
            </a:solidFill>
            <a:prstDash val="solid"/>
            <a:round/>
            <a:headEnd type="none" w="med" len="med"/>
            <a:tailEnd type="none" w="med" len="med"/>
          </a:ln>
        </p:spPr>
      </p:cxnSp>
      <p:cxnSp>
        <p:nvCxnSpPr>
          <p:cNvPr id="42" name="Shape 2153"/>
          <p:cNvCxnSpPr/>
          <p:nvPr/>
        </p:nvCxnSpPr>
        <p:spPr>
          <a:xfrm>
            <a:off x="6518673" y="1900238"/>
            <a:ext cx="777296" cy="0"/>
          </a:xfrm>
          <a:prstGeom prst="straightConnector1">
            <a:avLst/>
          </a:prstGeom>
          <a:noFill/>
          <a:ln w="9525" cap="flat" cmpd="sng">
            <a:solidFill>
              <a:schemeClr val="accent1"/>
            </a:solidFill>
            <a:prstDash val="solid"/>
            <a:round/>
            <a:headEnd type="none" w="med" len="med"/>
            <a:tailEnd type="none" w="med" len="med"/>
          </a:ln>
        </p:spPr>
      </p:cxnSp>
      <p:graphicFrame>
        <p:nvGraphicFramePr>
          <p:cNvPr id="3" name="Object 42"/>
          <p:cNvGraphicFramePr>
            <a:graphicFrameLocks/>
          </p:cNvGraphicFramePr>
          <p:nvPr>
            <p:custDataLst>
              <p:tags r:id="rId4"/>
            </p:custDataLst>
            <p:extLst/>
          </p:nvPr>
        </p:nvGraphicFramePr>
        <p:xfrm>
          <a:off x="3298824" y="1936750"/>
          <a:ext cx="1089025" cy="2131980"/>
        </p:xfrm>
        <a:graphic>
          <a:graphicData uri="http://schemas.openxmlformats.org/drawingml/2006/chart">
            <c:chart xmlns:c="http://schemas.openxmlformats.org/drawingml/2006/chart" xmlns:r="http://schemas.openxmlformats.org/officeDocument/2006/relationships" r:id="rId13"/>
          </a:graphicData>
        </a:graphic>
      </p:graphicFrame>
      <p:sp>
        <p:nvSpPr>
          <p:cNvPr id="46" name="Text Placeholder 2"/>
          <p:cNvSpPr>
            <a:spLocks noGrp="1"/>
          </p:cNvSpPr>
          <p:nvPr>
            <p:custDataLst>
              <p:tags r:id="rId5"/>
            </p:custDataLst>
          </p:nvPr>
        </p:nvSpPr>
        <p:spPr bwMode="gray">
          <a:xfrm>
            <a:off x="2953941" y="3694510"/>
            <a:ext cx="360760" cy="183356"/>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1431" tIns="0" rIns="21431" bIns="0" numCol="1" spcCol="0" rtlCol="0" anchor="ctr" anchorCtr="0">
            <a:noAutofit/>
          </a:bodyPr>
          <a:lstStyle>
            <a:lvl1pPr marL="0" indent="0" algn="l" defTabSz="1193860" rtl="0" eaLnBrk="1" fontAlgn="base" hangingPunct="1">
              <a:spcBef>
                <a:spcPct val="0"/>
              </a:spcBef>
              <a:spcAft>
                <a:spcPct val="0"/>
              </a:spcAft>
              <a:buClr>
                <a:schemeClr val="accent2"/>
              </a:buClr>
              <a:buSzPct val="100000"/>
              <a:defRPr lang="x-none" sz="1600" baseline="0">
                <a:solidFill>
                  <a:schemeClr val="bg2"/>
                </a:solidFill>
                <a:latin typeface="+mn-lt"/>
                <a:ea typeface="+mn-ea"/>
                <a:cs typeface="+mn-cs"/>
              </a:defRPr>
            </a:lvl1pPr>
            <a:lvl2pPr marL="194400" indent="-190800" algn="l" defTabSz="1193860" rtl="0" eaLnBrk="1" fontAlgn="base" hangingPunct="1">
              <a:spcBef>
                <a:spcPct val="0"/>
              </a:spcBef>
              <a:spcAft>
                <a:spcPct val="0"/>
              </a:spcAft>
              <a:buClr>
                <a:schemeClr val="accent2"/>
              </a:buClr>
              <a:buSzPct val="125000"/>
              <a:buFont typeface="Arial" charset="0"/>
              <a:buChar char="▪"/>
              <a:defRPr lang="x-none" sz="1600" baseline="0">
                <a:solidFill>
                  <a:schemeClr val="bg2"/>
                </a:solidFill>
                <a:latin typeface="+mn-lt"/>
              </a:defRPr>
            </a:lvl2pPr>
            <a:lvl3pPr marL="609630" indent="-349268"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3pPr>
            <a:lvl4pPr marL="819192" indent="-207444"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4pPr>
            <a:lvl5pPr marL="999794" indent="-173575" algn="l" defTabSz="1193860" rtl="0" eaLnBrk="1" fontAlgn="base" hangingPunct="1">
              <a:spcBef>
                <a:spcPct val="0"/>
              </a:spcBef>
              <a:spcAft>
                <a:spcPct val="0"/>
              </a:spcAft>
              <a:buClr>
                <a:schemeClr val="accent2"/>
              </a:buClr>
              <a:buSzPct val="89000"/>
              <a:buFont typeface="Arial" charset="0"/>
              <a:buChar char="-"/>
              <a:defRPr lang="x-none" sz="1600" baseline="0">
                <a:solidFill>
                  <a:schemeClr val="bg2"/>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a:lstStyle>
          <a:p>
            <a:pPr algn="r"/>
            <a:fld id="{1ED88E10-FF95-4F47-8AF4-0A52F3887555}" type="datetime'-''''''0'''''''''''''''''',''''2'''''''''">
              <a:rPr lang="en-GB" altLang="en-US" sz="1400" b="1" i="1" smtClean="0">
                <a:solidFill>
                  <a:schemeClr val="tx1"/>
                </a:solidFill>
              </a:rPr>
              <a:pPr/>
              <a:t>-0,2</a:t>
            </a:fld>
            <a:endParaRPr lang="en-GB" sz="1200" b="1" i="1">
              <a:solidFill>
                <a:schemeClr val="tx1"/>
              </a:solidFill>
              <a:sym typeface="+mn-lt"/>
            </a:endParaRPr>
          </a:p>
        </p:txBody>
      </p:sp>
      <p:sp>
        <p:nvSpPr>
          <p:cNvPr id="45" name="Text Placeholder 2"/>
          <p:cNvSpPr>
            <a:spLocks noGrp="1"/>
          </p:cNvSpPr>
          <p:nvPr>
            <p:custDataLst>
              <p:tags r:id="rId6"/>
            </p:custDataLst>
          </p:nvPr>
        </p:nvSpPr>
        <p:spPr bwMode="gray">
          <a:xfrm>
            <a:off x="3823096" y="2651523"/>
            <a:ext cx="291704" cy="183356"/>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1431" tIns="0" rIns="21431" bIns="0" numCol="1" spcCol="0" rtlCol="0" anchor="ctr" anchorCtr="0">
            <a:noAutofit/>
          </a:bodyPr>
          <a:lstStyle>
            <a:lvl1pPr marL="0" indent="0" algn="l" defTabSz="1193860" rtl="0" eaLnBrk="1" fontAlgn="base" hangingPunct="1">
              <a:spcBef>
                <a:spcPct val="0"/>
              </a:spcBef>
              <a:spcAft>
                <a:spcPct val="0"/>
              </a:spcAft>
              <a:buClr>
                <a:schemeClr val="accent2"/>
              </a:buClr>
              <a:buSzPct val="100000"/>
              <a:defRPr lang="x-none" sz="1600" baseline="0">
                <a:solidFill>
                  <a:schemeClr val="bg2"/>
                </a:solidFill>
                <a:latin typeface="+mn-lt"/>
                <a:ea typeface="+mn-ea"/>
                <a:cs typeface="+mn-cs"/>
              </a:defRPr>
            </a:lvl1pPr>
            <a:lvl2pPr marL="194400" indent="-190800" algn="l" defTabSz="1193860" rtl="0" eaLnBrk="1" fontAlgn="base" hangingPunct="1">
              <a:spcBef>
                <a:spcPct val="0"/>
              </a:spcBef>
              <a:spcAft>
                <a:spcPct val="0"/>
              </a:spcAft>
              <a:buClr>
                <a:schemeClr val="accent2"/>
              </a:buClr>
              <a:buSzPct val="125000"/>
              <a:buFont typeface="Arial" charset="0"/>
              <a:buChar char="▪"/>
              <a:defRPr lang="x-none" sz="1600" baseline="0">
                <a:solidFill>
                  <a:schemeClr val="bg2"/>
                </a:solidFill>
                <a:latin typeface="+mn-lt"/>
              </a:defRPr>
            </a:lvl2pPr>
            <a:lvl3pPr marL="609630" indent="-349268"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3pPr>
            <a:lvl4pPr marL="819192" indent="-207444"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4pPr>
            <a:lvl5pPr marL="999794" indent="-173575" algn="l" defTabSz="1193860" rtl="0" eaLnBrk="1" fontAlgn="base" hangingPunct="1">
              <a:spcBef>
                <a:spcPct val="0"/>
              </a:spcBef>
              <a:spcAft>
                <a:spcPct val="0"/>
              </a:spcAft>
              <a:buClr>
                <a:schemeClr val="accent2"/>
              </a:buClr>
              <a:buSzPct val="89000"/>
              <a:buFont typeface="Arial" charset="0"/>
              <a:buChar char="-"/>
              <a:defRPr lang="x-none" sz="1600" baseline="0">
                <a:solidFill>
                  <a:schemeClr val="bg2"/>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a:lstStyle>
          <a:p>
            <a:fld id="{3CFBE7E9-8B10-484F-BCF7-C4C694FB5F6F}" type="datetime'''''0'''''',''''''''''''''''''''''''''''''''''''8'''">
              <a:rPr lang="en-GB" altLang="en-US" sz="1400" b="1" i="1" smtClean="0">
                <a:solidFill>
                  <a:schemeClr val="tx1"/>
                </a:solidFill>
              </a:rPr>
              <a:pPr/>
              <a:t>0,8</a:t>
            </a:fld>
            <a:endParaRPr lang="en-GB" sz="1200" b="1" i="1">
              <a:solidFill>
                <a:schemeClr val="tx1"/>
              </a:solidFill>
              <a:sym typeface="+mn-lt"/>
            </a:endParaRPr>
          </a:p>
        </p:txBody>
      </p:sp>
      <p:sp>
        <p:nvSpPr>
          <p:cNvPr id="44" name="Text Placeholder 2"/>
          <p:cNvSpPr>
            <a:spLocks noGrp="1"/>
          </p:cNvSpPr>
          <p:nvPr>
            <p:custDataLst>
              <p:tags r:id="rId7"/>
            </p:custDataLst>
          </p:nvPr>
        </p:nvSpPr>
        <p:spPr bwMode="gray">
          <a:xfrm>
            <a:off x="2996804" y="3173017"/>
            <a:ext cx="360760" cy="183356"/>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1431" tIns="0" rIns="21431" bIns="0" numCol="1" spcCol="0" rtlCol="0" anchor="ctr" anchorCtr="0">
            <a:noAutofit/>
          </a:bodyPr>
          <a:lstStyle>
            <a:lvl1pPr marL="0" indent="0" algn="l" defTabSz="1193860" rtl="0" eaLnBrk="1" fontAlgn="base" hangingPunct="1">
              <a:spcBef>
                <a:spcPct val="0"/>
              </a:spcBef>
              <a:spcAft>
                <a:spcPct val="0"/>
              </a:spcAft>
              <a:buClr>
                <a:schemeClr val="accent2"/>
              </a:buClr>
              <a:buSzPct val="100000"/>
              <a:defRPr lang="x-none" sz="1600" baseline="0">
                <a:solidFill>
                  <a:schemeClr val="bg2"/>
                </a:solidFill>
                <a:latin typeface="+mn-lt"/>
                <a:ea typeface="+mn-ea"/>
                <a:cs typeface="+mn-cs"/>
              </a:defRPr>
            </a:lvl1pPr>
            <a:lvl2pPr marL="194400" indent="-190800" algn="l" defTabSz="1193860" rtl="0" eaLnBrk="1" fontAlgn="base" hangingPunct="1">
              <a:spcBef>
                <a:spcPct val="0"/>
              </a:spcBef>
              <a:spcAft>
                <a:spcPct val="0"/>
              </a:spcAft>
              <a:buClr>
                <a:schemeClr val="accent2"/>
              </a:buClr>
              <a:buSzPct val="125000"/>
              <a:buFont typeface="Arial" charset="0"/>
              <a:buChar char="▪"/>
              <a:defRPr lang="x-none" sz="1600" baseline="0">
                <a:solidFill>
                  <a:schemeClr val="bg2"/>
                </a:solidFill>
                <a:latin typeface="+mn-lt"/>
              </a:defRPr>
            </a:lvl2pPr>
            <a:lvl3pPr marL="609630" indent="-349268"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3pPr>
            <a:lvl4pPr marL="819192" indent="-207444"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4pPr>
            <a:lvl5pPr marL="999794" indent="-173575" algn="l" defTabSz="1193860" rtl="0" eaLnBrk="1" fontAlgn="base" hangingPunct="1">
              <a:spcBef>
                <a:spcPct val="0"/>
              </a:spcBef>
              <a:spcAft>
                <a:spcPct val="0"/>
              </a:spcAft>
              <a:buClr>
                <a:schemeClr val="accent2"/>
              </a:buClr>
              <a:buSzPct val="89000"/>
              <a:buFont typeface="Arial" charset="0"/>
              <a:buChar char="-"/>
              <a:defRPr lang="x-none" sz="1600" baseline="0">
                <a:solidFill>
                  <a:schemeClr val="bg2"/>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a:lstStyle>
          <a:p>
            <a:pPr algn="r"/>
            <a:fld id="{4DAE882A-DBA4-453E-AB31-2C9FC7C37DB9}" type="datetime'''''''''''''''-''''''''0'''''''''''',''''''1'''''''">
              <a:rPr lang="en-GB" altLang="en-US" sz="1400" b="1" i="1" smtClean="0">
                <a:solidFill>
                  <a:schemeClr val="tx1"/>
                </a:solidFill>
              </a:rPr>
              <a:pPr/>
              <a:t>-0,1</a:t>
            </a:fld>
            <a:endParaRPr lang="en-GB" sz="1200" b="1" i="1">
              <a:solidFill>
                <a:schemeClr val="tx1"/>
              </a:solidFill>
              <a:sym typeface="+mn-lt"/>
            </a:endParaRPr>
          </a:p>
        </p:txBody>
      </p:sp>
      <p:sp>
        <p:nvSpPr>
          <p:cNvPr id="47" name="Text Placeholder 2"/>
          <p:cNvSpPr>
            <a:spLocks noGrp="1"/>
          </p:cNvSpPr>
          <p:nvPr>
            <p:custDataLst>
              <p:tags r:id="rId8"/>
            </p:custDataLst>
          </p:nvPr>
        </p:nvSpPr>
        <p:spPr bwMode="gray">
          <a:xfrm>
            <a:off x="4419600" y="2130029"/>
            <a:ext cx="291704" cy="183356"/>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1431" tIns="0" rIns="21431" bIns="0" numCol="1" spcCol="0" rtlCol="0" anchor="ctr" anchorCtr="0">
            <a:noAutofit/>
          </a:bodyPr>
          <a:lstStyle>
            <a:lvl1pPr marL="0" indent="0" algn="l" defTabSz="1193860" rtl="0" eaLnBrk="1" fontAlgn="base" hangingPunct="1">
              <a:spcBef>
                <a:spcPct val="0"/>
              </a:spcBef>
              <a:spcAft>
                <a:spcPct val="0"/>
              </a:spcAft>
              <a:buClr>
                <a:schemeClr val="accent2"/>
              </a:buClr>
              <a:buSzPct val="100000"/>
              <a:defRPr lang="x-none" sz="1600" baseline="0">
                <a:solidFill>
                  <a:schemeClr val="bg2"/>
                </a:solidFill>
                <a:latin typeface="+mn-lt"/>
                <a:ea typeface="+mn-ea"/>
                <a:cs typeface="+mn-cs"/>
              </a:defRPr>
            </a:lvl1pPr>
            <a:lvl2pPr marL="194400" indent="-190800" algn="l" defTabSz="1193860" rtl="0" eaLnBrk="1" fontAlgn="base" hangingPunct="1">
              <a:spcBef>
                <a:spcPct val="0"/>
              </a:spcBef>
              <a:spcAft>
                <a:spcPct val="0"/>
              </a:spcAft>
              <a:buClr>
                <a:schemeClr val="accent2"/>
              </a:buClr>
              <a:buSzPct val="125000"/>
              <a:buFont typeface="Arial" charset="0"/>
              <a:buChar char="▪"/>
              <a:defRPr lang="x-none" sz="1600" baseline="0">
                <a:solidFill>
                  <a:schemeClr val="bg2"/>
                </a:solidFill>
                <a:latin typeface="+mn-lt"/>
              </a:defRPr>
            </a:lvl2pPr>
            <a:lvl3pPr marL="609630" indent="-349268"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3pPr>
            <a:lvl4pPr marL="819192" indent="-207444"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4pPr>
            <a:lvl5pPr marL="999794" indent="-173575" algn="l" defTabSz="1193860" rtl="0" eaLnBrk="1" fontAlgn="base" hangingPunct="1">
              <a:spcBef>
                <a:spcPct val="0"/>
              </a:spcBef>
              <a:spcAft>
                <a:spcPct val="0"/>
              </a:spcAft>
              <a:buClr>
                <a:schemeClr val="accent2"/>
              </a:buClr>
              <a:buSzPct val="89000"/>
              <a:buFont typeface="Arial" charset="0"/>
              <a:buChar char="-"/>
              <a:defRPr lang="x-none" sz="1600" baseline="0">
                <a:solidFill>
                  <a:schemeClr val="bg2"/>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a:lstStyle>
          <a:p>
            <a:fld id="{80682778-BF4A-45D2-97A8-D31995D52909}" type="datetime'''''''''''''''''2'''',''0'''''''''''''''''''''''''''''">
              <a:rPr lang="en-GB" altLang="en-US" sz="1400" b="1" i="1" smtClean="0">
                <a:solidFill>
                  <a:schemeClr val="tx1"/>
                </a:solidFill>
              </a:rPr>
              <a:pPr/>
              <a:t>2,0</a:t>
            </a:fld>
            <a:endParaRPr lang="en-GB" sz="1200" b="1" i="1">
              <a:solidFill>
                <a:schemeClr val="tx1"/>
              </a:solidFill>
              <a:sym typeface="+mn-lt"/>
            </a:endParaRPr>
          </a:p>
        </p:txBody>
      </p:sp>
      <p:sp>
        <p:nvSpPr>
          <p:cNvPr id="48" name="Shape 2151"/>
          <p:cNvSpPr txBox="1"/>
          <p:nvPr/>
        </p:nvSpPr>
        <p:spPr>
          <a:xfrm>
            <a:off x="4953001" y="1900238"/>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49" name="Shape 2151"/>
          <p:cNvSpPr txBox="1"/>
          <p:nvPr/>
        </p:nvSpPr>
        <p:spPr>
          <a:xfrm>
            <a:off x="4953001" y="2447926"/>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0" name="Shape 2151"/>
          <p:cNvSpPr txBox="1"/>
          <p:nvPr/>
        </p:nvSpPr>
        <p:spPr>
          <a:xfrm>
            <a:off x="4953001" y="3003948"/>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1" name="Shape 2151"/>
          <p:cNvSpPr txBox="1"/>
          <p:nvPr/>
        </p:nvSpPr>
        <p:spPr>
          <a:xfrm>
            <a:off x="4953001" y="3504010"/>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2" name="Shape 2151"/>
          <p:cNvSpPr txBox="1"/>
          <p:nvPr/>
        </p:nvSpPr>
        <p:spPr>
          <a:xfrm>
            <a:off x="5868592" y="2447926"/>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3" name="Shape 2151"/>
          <p:cNvSpPr txBox="1"/>
          <p:nvPr/>
        </p:nvSpPr>
        <p:spPr>
          <a:xfrm>
            <a:off x="5868592" y="3003948"/>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4" name="Shape 2151"/>
          <p:cNvSpPr txBox="1"/>
          <p:nvPr/>
        </p:nvSpPr>
        <p:spPr>
          <a:xfrm>
            <a:off x="5868592" y="3504010"/>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5" name="Shape 2151"/>
          <p:cNvSpPr txBox="1"/>
          <p:nvPr/>
        </p:nvSpPr>
        <p:spPr>
          <a:xfrm>
            <a:off x="6742510" y="3003948"/>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6" name="Shape 2151"/>
          <p:cNvSpPr txBox="1"/>
          <p:nvPr/>
        </p:nvSpPr>
        <p:spPr>
          <a:xfrm>
            <a:off x="6742510" y="3504010"/>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7" name="5. Source"/>
          <p:cNvSpPr>
            <a:spLocks noChangeArrowheads="1"/>
          </p:cNvSpPr>
          <p:nvPr/>
        </p:nvSpPr>
        <p:spPr bwMode="gray">
          <a:xfrm>
            <a:off x="720172" y="5002083"/>
            <a:ext cx="746475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70285" indent="-370285" defTabSz="895395"/>
            <a:r>
              <a:rPr lang="x-none" sz="600"/>
              <a:t>SOURCE: </a:t>
            </a:r>
            <a:r>
              <a:rPr lang="en-US" sz="600"/>
              <a:t>UNEP (2014a), </a:t>
            </a:r>
            <a:r>
              <a:rPr lang="en-US" sz="600" err="1"/>
              <a:t>Kubiszewski</a:t>
            </a:r>
            <a:r>
              <a:rPr lang="en-US" sz="600"/>
              <a:t> et al. (2013)</a:t>
            </a:r>
          </a:p>
        </p:txBody>
      </p:sp>
      <p:sp>
        <p:nvSpPr>
          <p:cNvPr id="58" name="Shape 2145"/>
          <p:cNvSpPr txBox="1"/>
          <p:nvPr/>
        </p:nvSpPr>
        <p:spPr>
          <a:xfrm>
            <a:off x="720172" y="4524063"/>
            <a:ext cx="6892227" cy="461665"/>
          </a:xfrm>
          <a:prstGeom prst="rect">
            <a:avLst/>
          </a:prstGeom>
          <a:noFill/>
          <a:ln>
            <a:noFill/>
          </a:ln>
        </p:spPr>
        <p:txBody>
          <a:bodyPr lIns="0" tIns="0" rIns="0" bIns="0" anchor="b" anchorCtr="0">
            <a:noAutofit/>
          </a:bodyPr>
          <a:lstStyle/>
          <a:p>
            <a:pPr marL="78581" indent="-78581">
              <a:buSzPct val="25000"/>
            </a:pPr>
            <a:r>
              <a:rPr lang="de-DE" sz="600">
                <a:latin typeface="Arial"/>
                <a:ea typeface="Arial"/>
                <a:cs typeface="Arial"/>
                <a:sym typeface="Arial"/>
              </a:rPr>
              <a:t>1	1990-2005, as later data not available globally,</a:t>
            </a:r>
          </a:p>
          <a:p>
            <a:pPr marL="78581" indent="-78581">
              <a:buSzPct val="25000"/>
            </a:pPr>
            <a:r>
              <a:rPr lang="de-DE" sz="600">
                <a:latin typeface="Arial"/>
                <a:ea typeface="Arial"/>
                <a:cs typeface="Arial"/>
                <a:sym typeface="Arial"/>
              </a:rPr>
              <a:t>2	IWI exists in two versions, one unadjusted, and one where adjustments are made for environmental damage, oil capital gains, and total factor productivity. The adjusted version is shown here,</a:t>
            </a:r>
          </a:p>
          <a:p>
            <a:pPr marL="78581" indent="-78581">
              <a:buSzPct val="25000"/>
            </a:pPr>
            <a:r>
              <a:rPr lang="de-DE" sz="600">
                <a:latin typeface="Arial"/>
                <a:ea typeface="Arial"/>
                <a:cs typeface="Arial"/>
                <a:sym typeface="Arial"/>
              </a:rPr>
              <a:t>3	Global population growth was 1.6 percent per year during the period</a:t>
            </a:r>
          </a:p>
        </p:txBody>
      </p:sp>
      <p:sp>
        <p:nvSpPr>
          <p:cNvPr id="59" name="Shape 2150"/>
          <p:cNvSpPr txBox="1"/>
          <p:nvPr/>
        </p:nvSpPr>
        <p:spPr>
          <a:xfrm>
            <a:off x="4943839" y="1461075"/>
            <a:ext cx="1914161" cy="196275"/>
          </a:xfrm>
          <a:prstGeom prst="rect">
            <a:avLst/>
          </a:prstGeom>
          <a:noFill/>
          <a:ln>
            <a:noFill/>
          </a:ln>
        </p:spPr>
        <p:txBody>
          <a:bodyPr lIns="0" tIns="0" rIns="0" bIns="0" anchor="t" anchorCtr="0">
            <a:noAutofit/>
          </a:bodyPr>
          <a:lstStyle/>
          <a:p>
            <a:pPr algn="ctr">
              <a:buSzPct val="25000"/>
            </a:pPr>
            <a:r>
              <a:rPr lang="en-GB" sz="1400" b="1" i="1">
                <a:latin typeface="+mj-lt"/>
                <a:ea typeface="Arial"/>
                <a:cs typeface="Arial"/>
                <a:sym typeface="Arial"/>
              </a:rPr>
              <a:t>C a p </a:t>
            </a:r>
            <a:r>
              <a:rPr lang="en-GB" sz="1400" b="1" i="1" err="1">
                <a:latin typeface="+mj-lt"/>
                <a:ea typeface="Arial"/>
                <a:cs typeface="Arial"/>
                <a:sym typeface="Arial"/>
              </a:rPr>
              <a:t>i</a:t>
            </a:r>
            <a:r>
              <a:rPr lang="en-GB" sz="1400" b="1" i="1">
                <a:latin typeface="+mj-lt"/>
                <a:ea typeface="Arial"/>
                <a:cs typeface="Arial"/>
                <a:sym typeface="Arial"/>
              </a:rPr>
              <a:t> t a l</a:t>
            </a:r>
          </a:p>
        </p:txBody>
      </p:sp>
    </p:spTree>
    <p:extLst>
      <p:ext uri="{BB962C8B-B14F-4D97-AF65-F5344CB8AC3E}">
        <p14:creationId xmlns:p14="http://schemas.microsoft.com/office/powerpoint/2010/main" val="3933838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191000" y="1047750"/>
            <a:ext cx="4724400" cy="3200400"/>
          </a:xfrm>
        </p:spPr>
        <p:txBody>
          <a:bodyPr>
            <a:noAutofit/>
          </a:bodyPr>
          <a:lstStyle/>
          <a:p>
            <a:pPr marL="45720" indent="0" algn="ctr">
              <a:buNone/>
            </a:pPr>
            <a:r>
              <a:rPr lang="en-GB" sz="3600" i="1">
                <a:solidFill>
                  <a:schemeClr val="tx1"/>
                </a:solidFill>
                <a:latin typeface="+mj-lt"/>
                <a:cs typeface="Arial"/>
              </a:rPr>
              <a:t>It is not helping if you are walking faster, </a:t>
            </a:r>
          </a:p>
          <a:p>
            <a:pPr marL="45720" indent="0" algn="ctr">
              <a:buNone/>
            </a:pPr>
            <a:r>
              <a:rPr lang="en-GB" sz="3600" i="1">
                <a:solidFill>
                  <a:srgbClr val="FF0000"/>
                </a:solidFill>
                <a:latin typeface="+mj-lt"/>
                <a:cs typeface="Arial"/>
              </a:rPr>
              <a:t>if you are walking in the wrong direction!</a:t>
            </a:r>
          </a:p>
        </p:txBody>
      </p:sp>
      <p:pic>
        <p:nvPicPr>
          <p:cNvPr id="6" name="Picture 5"/>
          <p:cNvPicPr>
            <a:picLocks noChangeAspect="1"/>
          </p:cNvPicPr>
          <p:nvPr/>
        </p:nvPicPr>
        <p:blipFill>
          <a:blip r:embed="rId2"/>
          <a:stretch>
            <a:fillRect/>
          </a:stretch>
        </p:blipFill>
        <p:spPr>
          <a:xfrm>
            <a:off x="304800" y="1295400"/>
            <a:ext cx="3706434" cy="2571750"/>
          </a:xfrm>
          <a:prstGeom prst="rect">
            <a:avLst/>
          </a:prstGeom>
        </p:spPr>
      </p:pic>
    </p:spTree>
    <p:extLst>
      <p:ext uri="{BB962C8B-B14F-4D97-AF65-F5344CB8AC3E}">
        <p14:creationId xmlns:p14="http://schemas.microsoft.com/office/powerpoint/2010/main" val="23774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anim calcmode="lin" valueType="num">
                                      <p:cBhvr>
                                        <p:cTn id="1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381000" y="1352550"/>
            <a:ext cx="8305800" cy="23622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6600" b="0" i="1">
                <a:solidFill>
                  <a:srgbClr val="FF0000"/>
                </a:solidFill>
                <a:cs typeface="Arial"/>
              </a:rPr>
              <a:t>   OUR COMMITMENT </a:t>
            </a:r>
          </a:p>
          <a:p>
            <a:pPr marL="0" indent="0" algn="l">
              <a:buNone/>
            </a:pPr>
            <a:r>
              <a:rPr lang="fr-BE" sz="2800" b="0" i="1">
                <a:solidFill>
                  <a:srgbClr val="FF0000"/>
                </a:solidFill>
                <a:cs typeface="Arial"/>
              </a:rPr>
              <a:t>AND</a:t>
            </a:r>
            <a:r>
              <a:rPr lang="fr-BE" sz="6600" b="0" i="1">
                <a:solidFill>
                  <a:srgbClr val="FF0000"/>
                </a:solidFill>
                <a:cs typeface="Arial"/>
              </a:rPr>
              <a:t> OUR OBLIGATION</a:t>
            </a:r>
            <a:endParaRPr lang="fr-BE" sz="4800" b="0" i="1">
              <a:solidFill>
                <a:schemeClr val="tx1"/>
              </a:solidFill>
              <a:cs typeface="Arial"/>
            </a:endParaRPr>
          </a:p>
        </p:txBody>
      </p:sp>
    </p:spTree>
    <p:extLst>
      <p:ext uri="{BB962C8B-B14F-4D97-AF65-F5344CB8AC3E}">
        <p14:creationId xmlns:p14="http://schemas.microsoft.com/office/powerpoint/2010/main" val="512207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0"/>
            <a:ext cx="9144000" cy="5143500"/>
          </a:xfrm>
          <a:prstGeom prst="rect">
            <a:avLst/>
          </a:prstGeom>
        </p:spPr>
      </p:pic>
    </p:spTree>
    <p:extLst>
      <p:ext uri="{BB962C8B-B14F-4D97-AF65-F5344CB8AC3E}">
        <p14:creationId xmlns:p14="http://schemas.microsoft.com/office/powerpoint/2010/main" val="143244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2"/>
          <p:cNvSpPr txBox="1">
            <a:spLocks noChangeArrowheads="1"/>
          </p:cNvSpPr>
          <p:nvPr/>
        </p:nvSpPr>
        <p:spPr bwMode="auto">
          <a:xfrm>
            <a:off x="990600" y="2690158"/>
            <a:ext cx="7467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Times New Roman" charset="0"/>
                <a:ea typeface="ＭＳ Ｐゴシック" charset="0"/>
                <a:cs typeface="ＭＳ Ｐゴシック" charset="0"/>
              </a:defRPr>
            </a:lvl1pPr>
            <a:lvl2pPr marL="742950" indent="-285750">
              <a:defRPr sz="1400">
                <a:solidFill>
                  <a:schemeClr val="tx1"/>
                </a:solidFill>
                <a:latin typeface="Times New Roman" charset="0"/>
                <a:ea typeface="ＭＳ Ｐゴシック" charset="0"/>
              </a:defRPr>
            </a:lvl2pPr>
            <a:lvl3pPr marL="1143000" indent="-228600">
              <a:defRPr sz="1400">
                <a:solidFill>
                  <a:schemeClr val="tx1"/>
                </a:solidFill>
                <a:latin typeface="Times New Roman" charset="0"/>
                <a:ea typeface="ＭＳ Ｐゴシック" charset="0"/>
              </a:defRPr>
            </a:lvl3pPr>
            <a:lvl4pPr marL="1600200" indent="-228600">
              <a:defRPr sz="1400">
                <a:solidFill>
                  <a:schemeClr val="tx1"/>
                </a:solidFill>
                <a:latin typeface="Times New Roman" charset="0"/>
                <a:ea typeface="ＭＳ Ｐゴシック" charset="0"/>
              </a:defRPr>
            </a:lvl4pPr>
            <a:lvl5pPr marL="2057400" indent="-228600">
              <a:defRPr sz="1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a:solidFill>
                  <a:schemeClr val="tx1"/>
                </a:solidFill>
                <a:latin typeface="Times New Roman" charset="0"/>
                <a:ea typeface="ＭＳ Ｐゴシック" charset="0"/>
              </a:defRPr>
            </a:lvl9pPr>
          </a:lstStyle>
          <a:p>
            <a:pPr algn="ctr">
              <a:buClr>
                <a:schemeClr val="tx1"/>
              </a:buClr>
            </a:pPr>
            <a:r>
              <a:rPr lang="en-GB" sz="2400" i="1">
                <a:latin typeface="+mj-lt"/>
                <a:cs typeface="Arial"/>
              </a:rPr>
              <a:t>Trade-offs among various SDGs are unavoidable. </a:t>
            </a:r>
            <a:r>
              <a:rPr lang="en-GB" sz="2400" i="1">
                <a:solidFill>
                  <a:srgbClr val="FF0000"/>
                </a:solidFill>
                <a:latin typeface="+mn-lt"/>
                <a:cs typeface="Trebuchet MS"/>
              </a:rPr>
              <a:t>Sustainable Consumption and Production </a:t>
            </a:r>
            <a:r>
              <a:rPr lang="en-GB" sz="2400" i="1">
                <a:latin typeface="+mn-lt"/>
                <a:cs typeface="Arial"/>
              </a:rPr>
              <a:t>is the most efficient strategy to mitigate trade-offs and create synergies to resolve the development and environmental challenges articulated in the SDGs.</a:t>
            </a:r>
            <a:endParaRPr lang="en-GB" sz="2400" i="1">
              <a:latin typeface="+mn-lt"/>
              <a:cs typeface="Trebuchet MS"/>
            </a:endParaRPr>
          </a:p>
        </p:txBody>
      </p:sp>
      <p:pic>
        <p:nvPicPr>
          <p:cNvPr id="2" name="Picture 1"/>
          <p:cNvPicPr>
            <a:picLocks noChangeAspect="1"/>
          </p:cNvPicPr>
          <p:nvPr/>
        </p:nvPicPr>
        <p:blipFill>
          <a:blip r:embed="rId2" cstate="print"/>
          <a:stretch>
            <a:fillRect/>
          </a:stretch>
        </p:blipFill>
        <p:spPr>
          <a:xfrm>
            <a:off x="3429000" y="707146"/>
            <a:ext cx="2438400" cy="172387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6" name="Picture 5"/>
          <p:cNvPicPr>
            <a:picLocks noChangeAspect="1"/>
          </p:cNvPicPr>
          <p:nvPr/>
        </p:nvPicPr>
        <p:blipFill>
          <a:blip r:embed="rId4" cstate="print"/>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2337988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bodouroc\Documents\UNEP-IRP\Reports\G7\Summary for Policy Makers (for G7)\final drafts\12 of 17 SD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22" y="1047750"/>
            <a:ext cx="7593578" cy="376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1447800" y="57150"/>
            <a:ext cx="6400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FontTx/>
              <a:buNone/>
            </a:pPr>
            <a:r>
              <a:rPr lang="en-GB" altLang="en-US" sz="2800" i="1">
                <a:latin typeface="+mn-lt"/>
              </a:rPr>
              <a:t>SDGs DIRECTLY DEPENDENT ON NATURAL RESOURCES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sp>
        <p:nvSpPr>
          <p:cNvPr id="2" name="Right Arrow 1"/>
          <p:cNvSpPr/>
          <p:nvPr/>
        </p:nvSpPr>
        <p:spPr>
          <a:xfrm>
            <a:off x="5791200" y="2571750"/>
            <a:ext cx="1676400" cy="7620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print"/>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3783147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1123950"/>
            <a:ext cx="8153400" cy="2667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7200" b="0" i="1">
                <a:solidFill>
                  <a:srgbClr val="FF0000"/>
                </a:solidFill>
                <a:cs typeface="Arial"/>
              </a:rPr>
              <a:t>RESOURCES </a:t>
            </a:r>
          </a:p>
          <a:p>
            <a:pPr marL="0" indent="0" algn="ctr">
              <a:buNone/>
            </a:pPr>
            <a:r>
              <a:rPr lang="fr-BE" sz="7200" b="0" i="1">
                <a:solidFill>
                  <a:srgbClr val="FF0000"/>
                </a:solidFill>
                <a:cs typeface="Arial"/>
              </a:rPr>
              <a:t>THE MISSING LINK</a:t>
            </a:r>
          </a:p>
        </p:txBody>
      </p:sp>
    </p:spTree>
    <p:extLst>
      <p:ext uri="{BB962C8B-B14F-4D97-AF65-F5344CB8AC3E}">
        <p14:creationId xmlns:p14="http://schemas.microsoft.com/office/powerpoint/2010/main" val="381637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580">
                                          <p:stCondLst>
                                            <p:cond delay="0"/>
                                          </p:stCondLst>
                                        </p:cTn>
                                        <p:tgtEl>
                                          <p:spTgt spid="6">
                                            <p:txEl>
                                              <p:pRg st="1" end="1"/>
                                            </p:txEl>
                                          </p:spTgt>
                                        </p:tgtEl>
                                      </p:cBhvr>
                                    </p:animEffect>
                                    <p:anim calcmode="lin" valueType="num">
                                      <p:cBhvr>
                                        <p:cTn id="24"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1" end="1"/>
                                            </p:txEl>
                                          </p:spTgt>
                                        </p:tgtEl>
                                      </p:cBhvr>
                                      <p:to x="100000" y="60000"/>
                                    </p:animScale>
                                    <p:animScale>
                                      <p:cBhvr>
                                        <p:cTn id="30" dur="166" decel="50000">
                                          <p:stCondLst>
                                            <p:cond delay="676"/>
                                          </p:stCondLst>
                                        </p:cTn>
                                        <p:tgtEl>
                                          <p:spTgt spid="6">
                                            <p:txEl>
                                              <p:pRg st="1" end="1"/>
                                            </p:txEl>
                                          </p:spTgt>
                                        </p:tgtEl>
                                      </p:cBhvr>
                                      <p:to x="100000" y="100000"/>
                                    </p:animScale>
                                    <p:animScale>
                                      <p:cBhvr>
                                        <p:cTn id="31" dur="26">
                                          <p:stCondLst>
                                            <p:cond delay="1312"/>
                                          </p:stCondLst>
                                        </p:cTn>
                                        <p:tgtEl>
                                          <p:spTgt spid="6">
                                            <p:txEl>
                                              <p:pRg st="1" end="1"/>
                                            </p:txEl>
                                          </p:spTgt>
                                        </p:tgtEl>
                                      </p:cBhvr>
                                      <p:to x="100000" y="80000"/>
                                    </p:animScale>
                                    <p:animScale>
                                      <p:cBhvr>
                                        <p:cTn id="32" dur="166" decel="50000">
                                          <p:stCondLst>
                                            <p:cond delay="1338"/>
                                          </p:stCondLst>
                                        </p:cTn>
                                        <p:tgtEl>
                                          <p:spTgt spid="6">
                                            <p:txEl>
                                              <p:pRg st="1" end="1"/>
                                            </p:txEl>
                                          </p:spTgt>
                                        </p:tgtEl>
                                      </p:cBhvr>
                                      <p:to x="100000" y="100000"/>
                                    </p:animScale>
                                    <p:animScale>
                                      <p:cBhvr>
                                        <p:cTn id="33" dur="26">
                                          <p:stCondLst>
                                            <p:cond delay="1642"/>
                                          </p:stCondLst>
                                        </p:cTn>
                                        <p:tgtEl>
                                          <p:spTgt spid="6">
                                            <p:txEl>
                                              <p:pRg st="1" end="1"/>
                                            </p:txEl>
                                          </p:spTgt>
                                        </p:tgtEl>
                                      </p:cBhvr>
                                      <p:to x="100000" y="90000"/>
                                    </p:animScale>
                                    <p:animScale>
                                      <p:cBhvr>
                                        <p:cTn id="34" dur="166" decel="50000">
                                          <p:stCondLst>
                                            <p:cond delay="1668"/>
                                          </p:stCondLst>
                                        </p:cTn>
                                        <p:tgtEl>
                                          <p:spTgt spid="6">
                                            <p:txEl>
                                              <p:pRg st="1" end="1"/>
                                            </p:txEl>
                                          </p:spTgt>
                                        </p:tgtEl>
                                      </p:cBhvr>
                                      <p:to x="100000" y="100000"/>
                                    </p:animScale>
                                    <p:animScale>
                                      <p:cBhvr>
                                        <p:cTn id="35" dur="26">
                                          <p:stCondLst>
                                            <p:cond delay="1808"/>
                                          </p:stCondLst>
                                        </p:cTn>
                                        <p:tgtEl>
                                          <p:spTgt spid="6">
                                            <p:txEl>
                                              <p:pRg st="1" end="1"/>
                                            </p:txEl>
                                          </p:spTgt>
                                        </p:tgtEl>
                                      </p:cBhvr>
                                      <p:to x="100000" y="95000"/>
                                    </p:animScale>
                                    <p:animScale>
                                      <p:cBhvr>
                                        <p:cTn id="36" dur="166" decel="50000">
                                          <p:stCondLst>
                                            <p:cond delay="1834"/>
                                          </p:stCondLst>
                                        </p:cTn>
                                        <p:tgtEl>
                                          <p:spTgt spid="6">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l="371" b="18199"/>
          <a:stretch>
            <a:fillRect/>
          </a:stretch>
        </p:blipFill>
        <p:spPr bwMode="auto">
          <a:xfrm>
            <a:off x="567795" y="971550"/>
            <a:ext cx="8119005" cy="3991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sp>
        <p:nvSpPr>
          <p:cNvPr id="6" name="Title 1"/>
          <p:cNvSpPr>
            <a:spLocks noGrp="1"/>
          </p:cNvSpPr>
          <p:nvPr>
            <p:ph type="title"/>
          </p:nvPr>
        </p:nvSpPr>
        <p:spPr>
          <a:xfrm>
            <a:off x="1143000" y="133350"/>
            <a:ext cx="6781800" cy="961616"/>
          </a:xfrm>
        </p:spPr>
        <p:txBody>
          <a:bodyPr>
            <a:noAutofit/>
          </a:bodyPr>
          <a:lstStyle/>
          <a:p>
            <a:pPr marL="0" indent="0" algn="ctr">
              <a:buNone/>
            </a:pPr>
            <a:r>
              <a:rPr lang="en-AU" sz="2100" b="0" i="1">
                <a:solidFill>
                  <a:schemeClr val="tx1"/>
                </a:solidFill>
              </a:rPr>
              <a:t>DECOUPLING IS THE IMPERATIVE </a:t>
            </a:r>
            <a:br>
              <a:rPr lang="en-AU" sz="2100" b="0" i="1">
                <a:solidFill>
                  <a:schemeClr val="tx1"/>
                </a:solidFill>
              </a:rPr>
            </a:br>
            <a:r>
              <a:rPr lang="en-AU" sz="2100" b="0" i="1">
                <a:solidFill>
                  <a:schemeClr val="tx1"/>
                </a:solidFill>
              </a:rPr>
              <a:t>OF MODERN ENVIRONMENTAL AND ECONOMIC POLICY</a:t>
            </a:r>
          </a:p>
        </p:txBody>
      </p:sp>
      <p:pic>
        <p:nvPicPr>
          <p:cNvPr id="8" name="Picture 7"/>
          <p:cNvPicPr>
            <a:picLocks noChangeAspect="1"/>
          </p:cNvPicPr>
          <p:nvPr/>
        </p:nvPicPr>
        <p:blipFill>
          <a:blip r:embed="rId4"/>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70007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15807"/>
            <a:ext cx="7620000" cy="3108543"/>
          </a:xfrm>
          <a:prstGeom prst="rect">
            <a:avLst/>
          </a:prstGeom>
        </p:spPr>
        <p:txBody>
          <a:bodyPr wrap="square">
            <a:spAutoFit/>
          </a:bodyPr>
          <a:lstStyle/>
          <a:p>
            <a:pPr algn="ctr">
              <a:buClr>
                <a:srgbClr val="FF0000"/>
              </a:buClr>
              <a:buSzPct val="120000"/>
            </a:pPr>
            <a:r>
              <a:rPr lang="en-US" sz="2800" i="1">
                <a:latin typeface="+mj-lt"/>
              </a:rPr>
              <a:t>In the mid-term, except in specific cases, </a:t>
            </a:r>
            <a:r>
              <a:rPr lang="en-US" sz="2800" i="1"/>
              <a:t>resource shortage </a:t>
            </a:r>
            <a:r>
              <a:rPr lang="en-US" sz="2800" i="1">
                <a:latin typeface="+mj-lt"/>
              </a:rPr>
              <a:t>will not be the core limiting factor of our (economic) development </a:t>
            </a:r>
            <a:r>
              <a:rPr lang="mr-IN" sz="2800" i="1">
                <a:latin typeface="+mj-lt"/>
              </a:rPr>
              <a:t>…</a:t>
            </a:r>
            <a:r>
              <a:rPr lang="en-US" sz="2800" i="1">
                <a:latin typeface="+mj-lt"/>
              </a:rPr>
              <a:t> </a:t>
            </a:r>
          </a:p>
          <a:p>
            <a:pPr algn="ctr">
              <a:buClr>
                <a:srgbClr val="FF0000"/>
              </a:buClr>
              <a:buSzPct val="120000"/>
            </a:pPr>
            <a:r>
              <a:rPr lang="mr-IN" sz="2800" i="1">
                <a:solidFill>
                  <a:srgbClr val="FF0000"/>
                </a:solidFill>
                <a:latin typeface="+mj-lt"/>
              </a:rPr>
              <a:t>…</a:t>
            </a:r>
            <a:r>
              <a:rPr lang="sl-SI" sz="2800" i="1">
                <a:solidFill>
                  <a:srgbClr val="FF0000"/>
                </a:solidFill>
                <a:latin typeface="+mj-lt"/>
              </a:rPr>
              <a:t> </a:t>
            </a:r>
            <a:r>
              <a:rPr lang="en-US" sz="2800" i="1">
                <a:solidFill>
                  <a:srgbClr val="FF0000"/>
                </a:solidFill>
                <a:latin typeface="+mj-lt"/>
              </a:rPr>
              <a:t>but the environmental and health consequences caused by this excessive and irresponsible use of resources will be!</a:t>
            </a:r>
            <a:endParaRPr lang="en-US" sz="2000">
              <a:latin typeface="ArialMT"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5" name="Picture 4"/>
          <p:cNvPicPr>
            <a:picLocks noChangeAspect="1"/>
          </p:cNvPicPr>
          <p:nvPr/>
        </p:nvPicPr>
        <p:blipFill>
          <a:blip r:embed="rId3"/>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200526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1BD336-9168-7740-9ACD-524B18F52995}"/>
              </a:ext>
            </a:extLst>
          </p:cNvPr>
          <p:cNvSpPr>
            <a:spLocks noGrp="1"/>
          </p:cNvSpPr>
          <p:nvPr>
            <p:ph type="body" idx="1"/>
          </p:nvPr>
        </p:nvSpPr>
        <p:spPr>
          <a:xfrm>
            <a:off x="304800" y="3181350"/>
            <a:ext cx="8534400" cy="1295399"/>
          </a:xfrm>
        </p:spPr>
        <p:txBody>
          <a:bodyPr>
            <a:normAutofit lnSpcReduction="10000"/>
          </a:bodyPr>
          <a:lstStyle/>
          <a:p>
            <a:pPr algn="ctr"/>
            <a:r>
              <a:rPr lang="en-US" sz="3600" i="1"/>
              <a:t>WE WANT CHANGES …</a:t>
            </a:r>
          </a:p>
          <a:p>
            <a:pPr algn="ctr"/>
            <a:r>
              <a:rPr lang="en-US" sz="3600" i="1"/>
              <a:t>BUT WE DO NOT WANT TO CHANGE</a:t>
            </a:r>
            <a:endParaRPr lang="en-US" i="1"/>
          </a:p>
        </p:txBody>
      </p:sp>
      <p:pic>
        <p:nvPicPr>
          <p:cNvPr id="5" name="Picture 4">
            <a:extLst>
              <a:ext uri="{FF2B5EF4-FFF2-40B4-BE49-F238E27FC236}">
                <a16:creationId xmlns:a16="http://schemas.microsoft.com/office/drawing/2014/main" id="{32018CB8-8BE0-7F4E-90D1-A757763D3859}"/>
              </a:ext>
            </a:extLst>
          </p:cNvPr>
          <p:cNvPicPr>
            <a:picLocks noChangeAspect="1"/>
          </p:cNvPicPr>
          <p:nvPr/>
        </p:nvPicPr>
        <p:blipFill>
          <a:blip r:embed="rId2"/>
          <a:stretch>
            <a:fillRect/>
          </a:stretch>
        </p:blipFill>
        <p:spPr>
          <a:xfrm>
            <a:off x="1828800" y="514350"/>
            <a:ext cx="5397500" cy="2540000"/>
          </a:xfrm>
          <a:prstGeom prst="rect">
            <a:avLst/>
          </a:prstGeom>
        </p:spPr>
      </p:pic>
    </p:spTree>
    <p:extLst>
      <p:ext uri="{BB962C8B-B14F-4D97-AF65-F5344CB8AC3E}">
        <p14:creationId xmlns:p14="http://schemas.microsoft.com/office/powerpoint/2010/main" val="12764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364C167B-7874-3446-9F0D-8B60A29F8192}"/>
              </a:ext>
            </a:extLst>
          </p:cNvPr>
          <p:cNvSpPr>
            <a:spLocks noGrp="1"/>
          </p:cNvSpPr>
          <p:nvPr>
            <p:ph sz="quarter" idx="13"/>
          </p:nvPr>
        </p:nvSpPr>
        <p:spPr>
          <a:xfrm>
            <a:off x="2914061" y="1200150"/>
            <a:ext cx="5848939" cy="3200400"/>
          </a:xfrm>
        </p:spPr>
        <p:txBody>
          <a:bodyPr>
            <a:noAutofit/>
          </a:bodyPr>
          <a:lstStyle/>
          <a:p>
            <a:pPr>
              <a:buFont typeface="Arial" panose="020B0604020202020204" pitchFamily="34" charset="0"/>
              <a:buChar char="•"/>
            </a:pPr>
            <a:r>
              <a:rPr lang="en-GB" i="1">
                <a:solidFill>
                  <a:schemeClr val="tx1"/>
                </a:solidFill>
                <a:cs typeface="Arial"/>
              </a:rPr>
              <a:t>Started as an </a:t>
            </a:r>
            <a:r>
              <a:rPr lang="en-GB" i="1">
                <a:solidFill>
                  <a:srgbClr val="FF0000"/>
                </a:solidFill>
                <a:cs typeface="Arial"/>
              </a:rPr>
              <a:t>environmental initiative </a:t>
            </a:r>
          </a:p>
          <a:p>
            <a:pPr>
              <a:buFont typeface="Arial" panose="020B0604020202020204" pitchFamily="34" charset="0"/>
              <a:buChar char="•"/>
            </a:pPr>
            <a:r>
              <a:rPr lang="en-GB" i="1">
                <a:solidFill>
                  <a:schemeClr val="tx1"/>
                </a:solidFill>
                <a:cs typeface="Arial"/>
              </a:rPr>
              <a:t>In two years it was </a:t>
            </a:r>
            <a:r>
              <a:rPr lang="en-GB" i="1">
                <a:solidFill>
                  <a:srgbClr val="FF0000"/>
                </a:solidFill>
                <a:cs typeface="Arial"/>
              </a:rPr>
              <a:t>transformed to an economic based initiative </a:t>
            </a:r>
            <a:r>
              <a:rPr lang="en-GB" i="1">
                <a:solidFill>
                  <a:schemeClr val="tx1"/>
                </a:solidFill>
                <a:cs typeface="Arial"/>
              </a:rPr>
              <a:t>with positive environmental and health consequences </a:t>
            </a:r>
          </a:p>
          <a:p>
            <a:pPr>
              <a:buFont typeface="Arial" panose="020B0604020202020204" pitchFamily="34" charset="0"/>
              <a:buChar char="•"/>
            </a:pPr>
            <a:r>
              <a:rPr lang="en-GB" i="1">
                <a:solidFill>
                  <a:schemeClr val="tx1"/>
                </a:solidFill>
                <a:cs typeface="Arial"/>
              </a:rPr>
              <a:t>In reality is should be seen as a </a:t>
            </a:r>
            <a:r>
              <a:rPr lang="en-GB" i="1">
                <a:solidFill>
                  <a:srgbClr val="FF0000"/>
                </a:solidFill>
                <a:cs typeface="Arial"/>
              </a:rPr>
              <a:t>part of the bigger picture of societal and cultural transformation </a:t>
            </a:r>
            <a:r>
              <a:rPr lang="en-GB" i="1">
                <a:solidFill>
                  <a:schemeClr val="tx1"/>
                </a:solidFill>
                <a:cs typeface="Arial"/>
              </a:rPr>
              <a:t>needed to sustain the humanity and its prosperity. </a:t>
            </a:r>
            <a:endParaRPr lang="sl-SI" i="1">
              <a:solidFill>
                <a:schemeClr val="tx1"/>
              </a:solidFill>
              <a:cs typeface="Arial"/>
            </a:endParaRPr>
          </a:p>
          <a:p>
            <a:pPr marL="45720" indent="0">
              <a:buNone/>
            </a:pPr>
            <a:endParaRPr lang="en-US" sz="2000" i="1">
              <a:solidFill>
                <a:srgbClr val="FF0000"/>
              </a:solidFill>
            </a:endParaRPr>
          </a:p>
        </p:txBody>
      </p:sp>
      <p:pic>
        <p:nvPicPr>
          <p:cNvPr id="4" name="Picture 3">
            <a:extLst>
              <a:ext uri="{FF2B5EF4-FFF2-40B4-BE49-F238E27FC236}">
                <a16:creationId xmlns:a16="http://schemas.microsoft.com/office/drawing/2014/main" id="{7C2B2BB4-252C-1B4F-ADF8-99BF516B2412}"/>
              </a:ext>
            </a:extLst>
          </p:cNvPr>
          <p:cNvPicPr>
            <a:picLocks noChangeAspect="1"/>
          </p:cNvPicPr>
          <p:nvPr/>
        </p:nvPicPr>
        <p:blipFill>
          <a:blip r:embed="rId2"/>
          <a:stretch>
            <a:fillRect/>
          </a:stretch>
        </p:blipFill>
        <p:spPr>
          <a:xfrm>
            <a:off x="57740" y="1581150"/>
            <a:ext cx="2837860" cy="2190750"/>
          </a:xfrm>
          <a:prstGeom prst="rect">
            <a:avLst/>
          </a:prstGeom>
        </p:spPr>
      </p:pic>
      <p:sp>
        <p:nvSpPr>
          <p:cNvPr id="5" name="Title 1">
            <a:extLst>
              <a:ext uri="{FF2B5EF4-FFF2-40B4-BE49-F238E27FC236}">
                <a16:creationId xmlns:a16="http://schemas.microsoft.com/office/drawing/2014/main" id="{C04E25D2-F6B0-9C40-B007-3149FCE456AD}"/>
              </a:ext>
            </a:extLst>
          </p:cNvPr>
          <p:cNvSpPr>
            <a:spLocks noGrp="1"/>
          </p:cNvSpPr>
          <p:nvPr>
            <p:ph type="title"/>
          </p:nvPr>
        </p:nvSpPr>
        <p:spPr>
          <a:xfrm>
            <a:off x="1447800" y="438150"/>
            <a:ext cx="6781800" cy="533400"/>
          </a:xfrm>
        </p:spPr>
        <p:txBody>
          <a:bodyPr>
            <a:noAutofit/>
          </a:bodyPr>
          <a:lstStyle/>
          <a:p>
            <a:pPr marL="0" indent="0" algn="ctr">
              <a:buNone/>
            </a:pPr>
            <a:r>
              <a:rPr lang="en-AU" sz="2800" b="0" i="1">
                <a:solidFill>
                  <a:schemeClr val="tx1"/>
                </a:solidFill>
              </a:rPr>
              <a:t>CIRCULAR ECONOMY</a:t>
            </a:r>
          </a:p>
        </p:txBody>
      </p:sp>
    </p:spTree>
    <p:extLst>
      <p:ext uri="{BB962C8B-B14F-4D97-AF65-F5344CB8AC3E}">
        <p14:creationId xmlns:p14="http://schemas.microsoft.com/office/powerpoint/2010/main" val="310827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9550"/>
            <a:ext cx="6510947" cy="425405"/>
          </a:xfrm>
        </p:spPr>
        <p:txBody>
          <a:bodyPr anchor="t"/>
          <a:lstStyle/>
          <a:p>
            <a:pPr marL="0" indent="0" algn="ctr">
              <a:buNone/>
            </a:pPr>
            <a:r>
              <a:rPr lang="en-GB" sz="2000" i="1">
                <a:latin typeface="+mj-lt"/>
              </a:rPr>
              <a:t>OUTLINE OF A CIRCULAR ECONOMY SYSTEM </a:t>
            </a:r>
          </a:p>
        </p:txBody>
      </p:sp>
      <p:sp>
        <p:nvSpPr>
          <p:cNvPr id="91" name="TextBox 90"/>
          <p:cNvSpPr txBox="1">
            <a:spLocks/>
          </p:cNvSpPr>
          <p:nvPr/>
        </p:nvSpPr>
        <p:spPr>
          <a:xfrm>
            <a:off x="203084" y="4095750"/>
            <a:ext cx="1735410" cy="522920"/>
          </a:xfrm>
          <a:prstGeom prst="rect">
            <a:avLst/>
          </a:prstGeom>
          <a:solidFill>
            <a:schemeClr val="tx2"/>
          </a:solidFill>
          <a:ln w="9525">
            <a:noFill/>
            <a:miter lim="800000"/>
            <a:headEnd/>
            <a:tailEnd/>
          </a:ln>
          <a:effectLst/>
          <a:extLst/>
        </p:spPr>
        <p:txBody>
          <a:bodyPr vert="horz" wrap="square" lIns="135000"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800" b="1" i="1">
                <a:solidFill>
                  <a:schemeClr val="bg1"/>
                </a:solidFill>
              </a:rPr>
              <a:t>Foster system effectiveness by revealing and designing out negative externalities </a:t>
            </a:r>
          </a:p>
        </p:txBody>
      </p:sp>
      <p:cxnSp>
        <p:nvCxnSpPr>
          <p:cNvPr id="92" name="Straight Connector 91"/>
          <p:cNvCxnSpPr>
            <a:cxnSpLocks/>
          </p:cNvCxnSpPr>
          <p:nvPr/>
        </p:nvCxnSpPr>
        <p:spPr bwMode="auto">
          <a:xfrm flipH="1">
            <a:off x="189852" y="1581150"/>
            <a:ext cx="8330652" cy="0"/>
          </a:xfrm>
          <a:prstGeom prst="line">
            <a:avLst/>
          </a:prstGeom>
          <a:ln w="317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93" name="TextBox 92"/>
          <p:cNvSpPr txBox="1">
            <a:spLocks/>
          </p:cNvSpPr>
          <p:nvPr/>
        </p:nvSpPr>
        <p:spPr>
          <a:xfrm>
            <a:off x="203084" y="1635241"/>
            <a:ext cx="1735410" cy="2384309"/>
          </a:xfrm>
          <a:prstGeom prst="rect">
            <a:avLst/>
          </a:prstGeom>
          <a:solidFill>
            <a:schemeClr val="tx2"/>
          </a:solidFill>
          <a:ln w="9525">
            <a:noFill/>
            <a:miter lim="800000"/>
            <a:headEnd/>
            <a:tailEnd/>
          </a:ln>
          <a:effectLst/>
        </p:spPr>
        <p:txBody>
          <a:bodyPr vert="horz" wrap="square" lIns="135000"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800" b="1" i="1">
                <a:solidFill>
                  <a:schemeClr val="bg1"/>
                </a:solidFill>
              </a:rPr>
              <a:t>Optimise resource yields by circulating products, components and materials in use at the highest utility at all times in both technical and biological cycles</a:t>
            </a:r>
          </a:p>
        </p:txBody>
      </p:sp>
      <p:sp>
        <p:nvSpPr>
          <p:cNvPr id="94" name="TextBox 93"/>
          <p:cNvSpPr txBox="1">
            <a:spLocks/>
          </p:cNvSpPr>
          <p:nvPr/>
        </p:nvSpPr>
        <p:spPr>
          <a:xfrm>
            <a:off x="228600" y="590550"/>
            <a:ext cx="1016115"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defTabSz="603443">
              <a:buSzPct val="25000"/>
            </a:pPr>
            <a:r>
              <a:rPr lang="en-GB" sz="1200" b="1" i="1"/>
              <a:t>Principles</a:t>
            </a:r>
            <a:endParaRPr lang="en-GB" sz="800" b="1" i="1">
              <a:solidFill>
                <a:schemeClr val="accent5"/>
              </a:solidFill>
            </a:endParaRPr>
          </a:p>
        </p:txBody>
      </p:sp>
      <p:sp>
        <p:nvSpPr>
          <p:cNvPr id="95" name="TextBox 94"/>
          <p:cNvSpPr txBox="1"/>
          <p:nvPr/>
        </p:nvSpPr>
        <p:spPr>
          <a:xfrm>
            <a:off x="110066" y="2882406"/>
            <a:ext cx="189000" cy="189000"/>
          </a:xfrm>
          <a:prstGeom prst="ellipse">
            <a:avLst/>
          </a:prstGeom>
          <a:solidFill>
            <a:schemeClr val="tx2"/>
          </a:solidFill>
          <a:ln w="19050">
            <a:solidFill>
              <a:schemeClr val="bg1"/>
            </a:solidFill>
            <a:miter lim="800000"/>
            <a:headEnd/>
            <a:tailEnd/>
          </a:ln>
          <a:effectLst/>
        </p:spPr>
        <p:txBody>
          <a:bodyPr vert="horz" wrap="square" lIns="54007"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a:r>
              <a:rPr lang="en-GB" sz="800" b="1" i="1">
                <a:solidFill>
                  <a:schemeClr val="bg1"/>
                </a:solidFill>
              </a:rPr>
              <a:t>2</a:t>
            </a:r>
          </a:p>
        </p:txBody>
      </p:sp>
      <p:sp>
        <p:nvSpPr>
          <p:cNvPr id="96" name="TextBox 95"/>
          <p:cNvSpPr txBox="1"/>
          <p:nvPr/>
        </p:nvSpPr>
        <p:spPr>
          <a:xfrm>
            <a:off x="110066" y="4338864"/>
            <a:ext cx="189000" cy="189000"/>
          </a:xfrm>
          <a:prstGeom prst="ellipse">
            <a:avLst/>
          </a:prstGeom>
          <a:solidFill>
            <a:schemeClr val="tx2"/>
          </a:solidFill>
          <a:ln w="19050">
            <a:solidFill>
              <a:schemeClr val="bg1"/>
            </a:solidFill>
            <a:miter lim="800000"/>
            <a:headEnd/>
            <a:tailEnd/>
          </a:ln>
          <a:effectLst/>
        </p:spPr>
        <p:txBody>
          <a:bodyPr vert="horz" wrap="square" lIns="54007"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a:r>
              <a:rPr lang="en-GB" sz="800" b="1" i="1">
                <a:solidFill>
                  <a:schemeClr val="bg1"/>
                </a:solidFill>
              </a:rPr>
              <a:t>3</a:t>
            </a:r>
          </a:p>
        </p:txBody>
      </p:sp>
      <p:cxnSp>
        <p:nvCxnSpPr>
          <p:cNvPr id="163" name="Straight Connector 162"/>
          <p:cNvCxnSpPr>
            <a:cxnSpLocks/>
          </p:cNvCxnSpPr>
          <p:nvPr/>
        </p:nvCxnSpPr>
        <p:spPr bwMode="auto">
          <a:xfrm flipH="1">
            <a:off x="203084" y="4035812"/>
            <a:ext cx="7180555" cy="0"/>
          </a:xfrm>
          <a:prstGeom prst="line">
            <a:avLst/>
          </a:prstGeom>
          <a:ln w="317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a:spLocks/>
          </p:cNvSpPr>
          <p:nvPr/>
        </p:nvSpPr>
        <p:spPr>
          <a:xfrm>
            <a:off x="203084" y="819150"/>
            <a:ext cx="1735410" cy="744044"/>
          </a:xfrm>
          <a:prstGeom prst="rect">
            <a:avLst/>
          </a:prstGeom>
          <a:solidFill>
            <a:schemeClr val="tx2"/>
          </a:solidFill>
          <a:ln w="9525">
            <a:noFill/>
            <a:miter lim="800000"/>
            <a:headEnd/>
            <a:tailEnd/>
          </a:ln>
          <a:effectLst/>
        </p:spPr>
        <p:txBody>
          <a:bodyPr vert="horz" wrap="square" lIns="135000"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800" b="1" i="1">
                <a:solidFill>
                  <a:schemeClr val="bg1"/>
                </a:solidFill>
              </a:rPr>
              <a:t>Preserve and enhance natural capital by controlling finite stocks and balancing renewable resource flows </a:t>
            </a:r>
          </a:p>
        </p:txBody>
      </p:sp>
      <p:sp>
        <p:nvSpPr>
          <p:cNvPr id="166" name="TextBox 165"/>
          <p:cNvSpPr txBox="1"/>
          <p:nvPr/>
        </p:nvSpPr>
        <p:spPr>
          <a:xfrm>
            <a:off x="110066" y="1164068"/>
            <a:ext cx="189000" cy="189000"/>
          </a:xfrm>
          <a:prstGeom prst="ellipse">
            <a:avLst/>
          </a:prstGeom>
          <a:solidFill>
            <a:schemeClr val="tx2"/>
          </a:solidFill>
          <a:ln w="19050">
            <a:solidFill>
              <a:schemeClr val="bg1"/>
            </a:solidFill>
            <a:miter lim="800000"/>
            <a:headEnd/>
            <a:tailEnd/>
          </a:ln>
          <a:effectLst/>
        </p:spPr>
        <p:txBody>
          <a:bodyPr vert="horz" wrap="square" lIns="54007"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a:r>
              <a:rPr lang="en-GB" sz="800" b="1" i="1">
                <a:solidFill>
                  <a:schemeClr val="bg1"/>
                </a:solidFill>
              </a:rPr>
              <a:t>1</a:t>
            </a:r>
          </a:p>
        </p:txBody>
      </p:sp>
      <p:grpSp>
        <p:nvGrpSpPr>
          <p:cNvPr id="3" name="Group 2">
            <a:extLst>
              <a:ext uri="{FF2B5EF4-FFF2-40B4-BE49-F238E27FC236}">
                <a16:creationId xmlns:a16="http://schemas.microsoft.com/office/drawing/2014/main" id="{827BEF3D-EDD8-044C-BBFC-5A2799732F9E}"/>
              </a:ext>
            </a:extLst>
          </p:cNvPr>
          <p:cNvGrpSpPr/>
          <p:nvPr/>
        </p:nvGrpSpPr>
        <p:grpSpPr>
          <a:xfrm>
            <a:off x="2051802" y="765708"/>
            <a:ext cx="6483606" cy="3711042"/>
            <a:chOff x="2051802" y="966281"/>
            <a:chExt cx="6483606" cy="3711042"/>
          </a:xfrm>
        </p:grpSpPr>
        <p:sp>
          <p:nvSpPr>
            <p:cNvPr id="97" name="Rectangle 80"/>
            <p:cNvSpPr>
              <a:spLocks noChangeArrowheads="1"/>
            </p:cNvSpPr>
            <p:nvPr/>
          </p:nvSpPr>
          <p:spPr bwMode="gray">
            <a:xfrm>
              <a:off x="4092805" y="4423407"/>
              <a:ext cx="2729974" cy="253916"/>
            </a:xfrm>
            <a:prstGeom prst="rect">
              <a:avLst/>
            </a:prstGeom>
            <a:noFill/>
            <a:ln>
              <a:noFill/>
            </a:ln>
            <a:effectLst/>
          </p:spPr>
          <p:txBody>
            <a:bodyPr wrap="square" lIns="0" tIns="0" rIns="0" bIns="0" anchor="ctr">
              <a:spAutoFit/>
            </a:bodyPr>
            <a:lstStyle/>
            <a:p>
              <a:pPr algn="ctr" defTabSz="671513">
                <a:buClr>
                  <a:srgbClr val="22649D"/>
                </a:buClr>
                <a:defRPr>
                  <a:uFillTx/>
                </a:defRPr>
              </a:pPr>
              <a:r>
                <a:rPr lang="en-GB" altLang="zh-CN" sz="825" b="1" i="1">
                  <a:solidFill>
                    <a:schemeClr val="tx2"/>
                  </a:solidFill>
                  <a:ea typeface="SimSun" charset="0"/>
                  <a:cs typeface="SimSun" charset="0"/>
                </a:rPr>
                <a:t>Minimise systematic leakage </a:t>
              </a:r>
              <a:br>
                <a:rPr lang="en-GB" altLang="zh-CN" sz="825" b="1" i="1">
                  <a:solidFill>
                    <a:schemeClr val="tx2"/>
                  </a:solidFill>
                  <a:ea typeface="SimSun" charset="0"/>
                  <a:cs typeface="SimSun" charset="0"/>
                </a:rPr>
              </a:br>
              <a:r>
                <a:rPr lang="en-GB" altLang="zh-CN" sz="825" b="1" i="1">
                  <a:solidFill>
                    <a:schemeClr val="tx2"/>
                  </a:solidFill>
                  <a:ea typeface="SimSun" charset="0"/>
                  <a:cs typeface="SimSun" charset="0"/>
                </a:rPr>
                <a:t>and negative externalities</a:t>
              </a:r>
            </a:p>
          </p:txBody>
        </p:sp>
        <p:sp>
          <p:nvSpPr>
            <p:cNvPr id="98" name="Arc 10"/>
            <p:cNvSpPr>
              <a:spLocks/>
            </p:cNvSpPr>
            <p:nvPr/>
          </p:nvSpPr>
          <p:spPr bwMode="gray">
            <a:xfrm>
              <a:off x="5732383" y="2691667"/>
              <a:ext cx="1095567" cy="1296719"/>
            </a:xfrm>
            <a:custGeom>
              <a:avLst/>
              <a:gdLst>
                <a:gd name="G0" fmla="+- 14123 0 0"/>
                <a:gd name="G1" fmla="+- 21600 0 0"/>
                <a:gd name="G2" fmla="+- 21600 0 0"/>
                <a:gd name="T0" fmla="*/ 0 w 35723"/>
                <a:gd name="T1" fmla="*/ 5257 h 43193"/>
                <a:gd name="T2" fmla="*/ 14676 w 35723"/>
                <a:gd name="T3" fmla="*/ 43193 h 43193"/>
                <a:gd name="T4" fmla="*/ 14123 w 35723"/>
                <a:gd name="T5" fmla="*/ 21600 h 43193"/>
              </a:gdLst>
              <a:ahLst/>
              <a:cxnLst>
                <a:cxn ang="0">
                  <a:pos x="T0" y="T1"/>
                </a:cxn>
                <a:cxn ang="0">
                  <a:pos x="T2" y="T3"/>
                </a:cxn>
                <a:cxn ang="0">
                  <a:pos x="T4" y="T5"/>
                </a:cxn>
              </a:cxnLst>
              <a:rect l="0" t="0" r="r" b="b"/>
              <a:pathLst>
                <a:path w="35723" h="43193" fill="none" extrusionOk="0">
                  <a:moveTo>
                    <a:pt x="-1" y="5256"/>
                  </a:moveTo>
                  <a:cubicBezTo>
                    <a:pt x="3923" y="1865"/>
                    <a:pt x="8936" y="-1"/>
                    <a:pt x="14123" y="-1"/>
                  </a:cubicBezTo>
                  <a:cubicBezTo>
                    <a:pt x="26052" y="0"/>
                    <a:pt x="35723" y="9670"/>
                    <a:pt x="35723" y="21600"/>
                  </a:cubicBezTo>
                  <a:cubicBezTo>
                    <a:pt x="35723" y="33313"/>
                    <a:pt x="26386" y="42893"/>
                    <a:pt x="14675" y="43192"/>
                  </a:cubicBezTo>
                </a:path>
                <a:path w="35723" h="43193" stroke="0" extrusionOk="0">
                  <a:moveTo>
                    <a:pt x="-1" y="5256"/>
                  </a:moveTo>
                  <a:cubicBezTo>
                    <a:pt x="3923" y="1865"/>
                    <a:pt x="8936" y="-1"/>
                    <a:pt x="14123" y="-1"/>
                  </a:cubicBezTo>
                  <a:cubicBezTo>
                    <a:pt x="26052" y="0"/>
                    <a:pt x="35723" y="9670"/>
                    <a:pt x="35723" y="21600"/>
                  </a:cubicBezTo>
                  <a:cubicBezTo>
                    <a:pt x="35723" y="33313"/>
                    <a:pt x="26386" y="42893"/>
                    <a:pt x="14675" y="43192"/>
                  </a:cubicBezTo>
                  <a:lnTo>
                    <a:pt x="14123" y="21600"/>
                  </a:lnTo>
                  <a:close/>
                </a:path>
              </a:pathLst>
            </a:custGeom>
            <a:noFill/>
            <a:ln w="19050">
              <a:solidFill>
                <a:srgbClr val="3374AD"/>
              </a:solidFill>
              <a:round/>
              <a:headEnd type="triangle" w="med" len="med"/>
            </a:ln>
            <a:effectLst/>
          </p:spPr>
          <p:txBody>
            <a:bodyPr wrap="none" anchor="ctr"/>
            <a:lstStyle/>
            <a:p>
              <a:pPr>
                <a:defRPr>
                  <a:uFillTx/>
                </a:defRPr>
              </a:pPr>
              <a:endParaRPr lang="en-GB" sz="750" i="1">
                <a:solidFill>
                  <a:srgbClr val="000000"/>
                </a:solidFill>
              </a:endParaRPr>
            </a:p>
          </p:txBody>
        </p:sp>
        <p:pic>
          <p:nvPicPr>
            <p:cNvPr id="99" name="Picture 26" descr="Blau_Zahnrad"/>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77006" y="1818688"/>
              <a:ext cx="358402" cy="358404"/>
            </a:xfrm>
            <a:prstGeom prst="rect">
              <a:avLst/>
            </a:prstGeom>
            <a:noFill/>
            <a:ln>
              <a:noFill/>
            </a:ln>
          </p:spPr>
        </p:pic>
        <p:sp>
          <p:nvSpPr>
            <p:cNvPr id="100" name="Arc 11"/>
            <p:cNvSpPr>
              <a:spLocks/>
            </p:cNvSpPr>
            <p:nvPr/>
          </p:nvSpPr>
          <p:spPr bwMode="gray">
            <a:xfrm>
              <a:off x="5733581" y="2282176"/>
              <a:ext cx="1412861" cy="1719382"/>
            </a:xfrm>
            <a:custGeom>
              <a:avLst/>
              <a:gdLst>
                <a:gd name="G0" fmla="+- 14123 0 0"/>
                <a:gd name="G1" fmla="+- 21600 0 0"/>
                <a:gd name="G2" fmla="+- 21600 0 0"/>
                <a:gd name="T0" fmla="*/ 0 w 35723"/>
                <a:gd name="T1" fmla="*/ 5257 h 43200"/>
                <a:gd name="T2" fmla="*/ 11356 w 35723"/>
                <a:gd name="T3" fmla="*/ 43022 h 43200"/>
                <a:gd name="T4" fmla="*/ 14123 w 35723"/>
                <a:gd name="T5" fmla="*/ 21600 h 43200"/>
              </a:gdLst>
              <a:ahLst/>
              <a:cxnLst>
                <a:cxn ang="0">
                  <a:pos x="T0" y="T1"/>
                </a:cxn>
                <a:cxn ang="0">
                  <a:pos x="T2" y="T3"/>
                </a:cxn>
                <a:cxn ang="0">
                  <a:pos x="T4" y="T5"/>
                </a:cxn>
              </a:cxnLst>
              <a:rect l="0" t="0" r="r" b="b"/>
              <a:pathLst>
                <a:path w="35723" h="43200" fill="none" extrusionOk="0">
                  <a:moveTo>
                    <a:pt x="-1" y="5256"/>
                  </a:moveTo>
                  <a:cubicBezTo>
                    <a:pt x="3923" y="1865"/>
                    <a:pt x="8936" y="-1"/>
                    <a:pt x="14123" y="-1"/>
                  </a:cubicBezTo>
                  <a:cubicBezTo>
                    <a:pt x="26052" y="0"/>
                    <a:pt x="35723" y="9670"/>
                    <a:pt x="35723" y="21600"/>
                  </a:cubicBezTo>
                  <a:cubicBezTo>
                    <a:pt x="35723" y="33529"/>
                    <a:pt x="26052" y="43200"/>
                    <a:pt x="14123" y="43200"/>
                  </a:cubicBezTo>
                  <a:cubicBezTo>
                    <a:pt x="13197" y="43199"/>
                    <a:pt x="12273" y="43140"/>
                    <a:pt x="11355" y="43022"/>
                  </a:cubicBezTo>
                </a:path>
                <a:path w="35723" h="43200" stroke="0" extrusionOk="0">
                  <a:moveTo>
                    <a:pt x="-1" y="5256"/>
                  </a:moveTo>
                  <a:cubicBezTo>
                    <a:pt x="3923" y="1865"/>
                    <a:pt x="8936" y="-1"/>
                    <a:pt x="14123" y="-1"/>
                  </a:cubicBezTo>
                  <a:cubicBezTo>
                    <a:pt x="26052" y="0"/>
                    <a:pt x="35723" y="9670"/>
                    <a:pt x="35723" y="21600"/>
                  </a:cubicBezTo>
                  <a:cubicBezTo>
                    <a:pt x="35723" y="33529"/>
                    <a:pt x="26052" y="43200"/>
                    <a:pt x="14123" y="43200"/>
                  </a:cubicBezTo>
                  <a:cubicBezTo>
                    <a:pt x="13197" y="43199"/>
                    <a:pt x="12273" y="43140"/>
                    <a:pt x="11355" y="43022"/>
                  </a:cubicBezTo>
                  <a:lnTo>
                    <a:pt x="14123" y="21600"/>
                  </a:lnTo>
                  <a:close/>
                </a:path>
              </a:pathLst>
            </a:custGeom>
            <a:noFill/>
            <a:ln w="19050">
              <a:solidFill>
                <a:srgbClr val="3374AD"/>
              </a:solidFill>
              <a:round/>
              <a:headEnd type="triangle" w="med" len="med"/>
            </a:ln>
            <a:effectLst/>
          </p:spPr>
          <p:txBody>
            <a:bodyPr wrap="none" anchor="ctr"/>
            <a:lstStyle/>
            <a:p>
              <a:pPr>
                <a:defRPr>
                  <a:uFillTx/>
                </a:defRPr>
              </a:pPr>
              <a:endParaRPr lang="en-GB" sz="750" i="1">
                <a:solidFill>
                  <a:srgbClr val="000000"/>
                </a:solidFill>
              </a:endParaRPr>
            </a:p>
          </p:txBody>
        </p:sp>
        <p:sp>
          <p:nvSpPr>
            <p:cNvPr id="101" name="Arc 12"/>
            <p:cNvSpPr>
              <a:spLocks/>
            </p:cNvSpPr>
            <p:nvPr/>
          </p:nvSpPr>
          <p:spPr bwMode="gray">
            <a:xfrm>
              <a:off x="5746750" y="1763727"/>
              <a:ext cx="1748117" cy="2261777"/>
            </a:xfrm>
            <a:custGeom>
              <a:avLst/>
              <a:gdLst>
                <a:gd name="G0" fmla="+- 13826 0 0"/>
                <a:gd name="G1" fmla="+- 21600 0 0"/>
                <a:gd name="G2" fmla="+- 21600 0 0"/>
                <a:gd name="T0" fmla="*/ 0 w 35426"/>
                <a:gd name="T1" fmla="*/ 5005 h 43200"/>
                <a:gd name="T2" fmla="*/ 9085 w 35426"/>
                <a:gd name="T3" fmla="*/ 42673 h 43200"/>
                <a:gd name="T4" fmla="*/ 13826 w 35426"/>
                <a:gd name="T5" fmla="*/ 21600 h 43200"/>
                <a:gd name="connsiteX0" fmla="*/ 0 w 35427"/>
                <a:gd name="connsiteY0" fmla="*/ 6873 h 45069"/>
                <a:gd name="connsiteX1" fmla="*/ 13827 w 35427"/>
                <a:gd name="connsiteY1" fmla="*/ 1868 h 45069"/>
                <a:gd name="connsiteX2" fmla="*/ 35427 w 35427"/>
                <a:gd name="connsiteY2" fmla="*/ 23469 h 45069"/>
                <a:gd name="connsiteX3" fmla="*/ 13827 w 35427"/>
                <a:gd name="connsiteY3" fmla="*/ 45069 h 45069"/>
                <a:gd name="connsiteX4" fmla="*/ 9085 w 35427"/>
                <a:gd name="connsiteY4" fmla="*/ 44542 h 45069"/>
                <a:gd name="connsiteX0" fmla="*/ 6794 w 35427"/>
                <a:gd name="connsiteY0" fmla="*/ 3328 h 45069"/>
                <a:gd name="connsiteX1" fmla="*/ 13827 w 35427"/>
                <a:gd name="connsiteY1" fmla="*/ 1868 h 45069"/>
                <a:gd name="connsiteX2" fmla="*/ 35427 w 35427"/>
                <a:gd name="connsiteY2" fmla="*/ 23469 h 45069"/>
                <a:gd name="connsiteX3" fmla="*/ 13827 w 35427"/>
                <a:gd name="connsiteY3" fmla="*/ 45069 h 45069"/>
                <a:gd name="connsiteX4" fmla="*/ 9085 w 35427"/>
                <a:gd name="connsiteY4" fmla="*/ 44542 h 45069"/>
                <a:gd name="connsiteX5" fmla="*/ 13827 w 35427"/>
                <a:gd name="connsiteY5" fmla="*/ 23469 h 45069"/>
                <a:gd name="connsiteX6" fmla="*/ 6794 w 35427"/>
                <a:gd name="connsiteY6" fmla="*/ 3328 h 4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7" h="45069" fill="none" extrusionOk="0">
                  <a:moveTo>
                    <a:pt x="0" y="6873"/>
                  </a:moveTo>
                  <a:cubicBezTo>
                    <a:pt x="3882" y="3639"/>
                    <a:pt x="8774" y="1868"/>
                    <a:pt x="13827" y="1868"/>
                  </a:cubicBezTo>
                  <a:cubicBezTo>
                    <a:pt x="25756" y="1869"/>
                    <a:pt x="35427" y="11539"/>
                    <a:pt x="35427" y="23469"/>
                  </a:cubicBezTo>
                  <a:cubicBezTo>
                    <a:pt x="35427" y="35398"/>
                    <a:pt x="25756" y="45069"/>
                    <a:pt x="13827" y="45069"/>
                  </a:cubicBezTo>
                  <a:cubicBezTo>
                    <a:pt x="12232" y="45068"/>
                    <a:pt x="10641" y="44892"/>
                    <a:pt x="9085" y="44542"/>
                  </a:cubicBezTo>
                </a:path>
                <a:path w="35427" h="45069" stroke="0" extrusionOk="0">
                  <a:moveTo>
                    <a:pt x="6794" y="3328"/>
                  </a:moveTo>
                  <a:cubicBezTo>
                    <a:pt x="10676" y="94"/>
                    <a:pt x="9055" y="-1489"/>
                    <a:pt x="13827" y="1868"/>
                  </a:cubicBezTo>
                  <a:cubicBezTo>
                    <a:pt x="18599" y="5225"/>
                    <a:pt x="35427" y="11539"/>
                    <a:pt x="35427" y="23469"/>
                  </a:cubicBezTo>
                  <a:cubicBezTo>
                    <a:pt x="35427" y="35398"/>
                    <a:pt x="25756" y="45069"/>
                    <a:pt x="13827" y="45069"/>
                  </a:cubicBezTo>
                  <a:cubicBezTo>
                    <a:pt x="12232" y="45068"/>
                    <a:pt x="10641" y="44892"/>
                    <a:pt x="9085" y="44542"/>
                  </a:cubicBezTo>
                  <a:cubicBezTo>
                    <a:pt x="10666" y="37518"/>
                    <a:pt x="14209" y="30338"/>
                    <a:pt x="13827" y="23469"/>
                  </a:cubicBezTo>
                  <a:cubicBezTo>
                    <a:pt x="13445" y="16600"/>
                    <a:pt x="11403" y="8860"/>
                    <a:pt x="6794" y="3328"/>
                  </a:cubicBezTo>
                  <a:close/>
                </a:path>
              </a:pathLst>
            </a:custGeom>
            <a:noFill/>
            <a:ln w="19050">
              <a:solidFill>
                <a:srgbClr val="3374AD"/>
              </a:solidFill>
              <a:round/>
              <a:headEnd type="triangle" w="med" len="med"/>
            </a:ln>
            <a:effectLst/>
          </p:spPr>
          <p:txBody>
            <a:bodyPr wrap="none" anchor="ctr"/>
            <a:lstStyle/>
            <a:p>
              <a:pPr>
                <a:defRPr>
                  <a:uFillTx/>
                </a:defRPr>
              </a:pPr>
              <a:endParaRPr lang="en-GB" sz="750" i="1">
                <a:solidFill>
                  <a:srgbClr val="000000"/>
                </a:solidFill>
              </a:endParaRPr>
            </a:p>
          </p:txBody>
        </p:sp>
        <p:sp>
          <p:nvSpPr>
            <p:cNvPr id="102" name="Arc 13"/>
            <p:cNvSpPr>
              <a:spLocks/>
            </p:cNvSpPr>
            <p:nvPr/>
          </p:nvSpPr>
          <p:spPr bwMode="gray">
            <a:xfrm>
              <a:off x="5874866" y="3212509"/>
              <a:ext cx="592684" cy="669314"/>
            </a:xfrm>
            <a:custGeom>
              <a:avLst/>
              <a:gdLst>
                <a:gd name="G0" fmla="+- 17461 0 0"/>
                <a:gd name="G1" fmla="+- 21600 0 0"/>
                <a:gd name="G2" fmla="+- 21600 0 0"/>
                <a:gd name="T0" fmla="*/ 2097 w 39061"/>
                <a:gd name="T1" fmla="*/ 6417 h 43200"/>
                <a:gd name="T2" fmla="*/ 0 w 39061"/>
                <a:gd name="T3" fmla="*/ 34316 h 43200"/>
                <a:gd name="T4" fmla="*/ 17461 w 39061"/>
                <a:gd name="T5" fmla="*/ 21600 h 43200"/>
                <a:gd name="connsiteX0" fmla="*/ 2097 w 39061"/>
                <a:gd name="connsiteY0" fmla="*/ 6418 h 44324"/>
                <a:gd name="connsiteX1" fmla="*/ 17461 w 39061"/>
                <a:gd name="connsiteY1" fmla="*/ 0 h 44324"/>
                <a:gd name="connsiteX2" fmla="*/ 39061 w 39061"/>
                <a:gd name="connsiteY2" fmla="*/ 21601 h 44324"/>
                <a:gd name="connsiteX3" fmla="*/ 17461 w 39061"/>
                <a:gd name="connsiteY3" fmla="*/ 43201 h 44324"/>
                <a:gd name="connsiteX4" fmla="*/ 0 w 39061"/>
                <a:gd name="connsiteY4" fmla="*/ 34316 h 44324"/>
                <a:gd name="connsiteX0" fmla="*/ 2097 w 39061"/>
                <a:gd name="connsiteY0" fmla="*/ 6418 h 44324"/>
                <a:gd name="connsiteX1" fmla="*/ 17461 w 39061"/>
                <a:gd name="connsiteY1" fmla="*/ 0 h 44324"/>
                <a:gd name="connsiteX2" fmla="*/ 39061 w 39061"/>
                <a:gd name="connsiteY2" fmla="*/ 21601 h 44324"/>
                <a:gd name="connsiteX3" fmla="*/ 17461 w 39061"/>
                <a:gd name="connsiteY3" fmla="*/ 43201 h 44324"/>
                <a:gd name="connsiteX4" fmla="*/ 12185 w 39061"/>
                <a:gd name="connsiteY4" fmla="*/ 37935 h 44324"/>
                <a:gd name="connsiteX5" fmla="*/ 17461 w 39061"/>
                <a:gd name="connsiteY5" fmla="*/ 21601 h 44324"/>
                <a:gd name="connsiteX6" fmla="*/ 2097 w 39061"/>
                <a:gd name="connsiteY6" fmla="*/ 6418 h 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61" h="44324" fill="none" extrusionOk="0">
                  <a:moveTo>
                    <a:pt x="2097" y="6418"/>
                  </a:moveTo>
                  <a:cubicBezTo>
                    <a:pt x="6155" y="2311"/>
                    <a:pt x="11687" y="0"/>
                    <a:pt x="17461" y="0"/>
                  </a:cubicBezTo>
                  <a:cubicBezTo>
                    <a:pt x="29390" y="1"/>
                    <a:pt x="39061" y="9671"/>
                    <a:pt x="39061" y="21601"/>
                  </a:cubicBezTo>
                  <a:cubicBezTo>
                    <a:pt x="39061" y="33530"/>
                    <a:pt x="29390" y="43201"/>
                    <a:pt x="17461" y="43201"/>
                  </a:cubicBezTo>
                  <a:cubicBezTo>
                    <a:pt x="10555" y="43200"/>
                    <a:pt x="4065" y="39899"/>
                    <a:pt x="0" y="34316"/>
                  </a:cubicBezTo>
                </a:path>
                <a:path w="39061" h="44324" stroke="0" extrusionOk="0">
                  <a:moveTo>
                    <a:pt x="2097" y="6418"/>
                  </a:moveTo>
                  <a:cubicBezTo>
                    <a:pt x="6155" y="2311"/>
                    <a:pt x="11687" y="0"/>
                    <a:pt x="17461" y="0"/>
                  </a:cubicBezTo>
                  <a:cubicBezTo>
                    <a:pt x="29390" y="1"/>
                    <a:pt x="39061" y="9671"/>
                    <a:pt x="39061" y="21601"/>
                  </a:cubicBezTo>
                  <a:cubicBezTo>
                    <a:pt x="39061" y="33530"/>
                    <a:pt x="21940" y="40479"/>
                    <a:pt x="17461" y="43201"/>
                  </a:cubicBezTo>
                  <a:cubicBezTo>
                    <a:pt x="12982" y="45923"/>
                    <a:pt x="16250" y="43518"/>
                    <a:pt x="12185" y="37935"/>
                  </a:cubicBezTo>
                  <a:cubicBezTo>
                    <a:pt x="18005" y="33697"/>
                    <a:pt x="19142" y="26854"/>
                    <a:pt x="17461" y="21601"/>
                  </a:cubicBezTo>
                  <a:cubicBezTo>
                    <a:pt x="15780" y="16348"/>
                    <a:pt x="7218" y="11479"/>
                    <a:pt x="2097" y="6418"/>
                  </a:cubicBezTo>
                  <a:close/>
                </a:path>
              </a:pathLst>
            </a:custGeom>
            <a:noFill/>
            <a:ln w="19050">
              <a:solidFill>
                <a:srgbClr val="3374AD"/>
              </a:solidFill>
              <a:round/>
              <a:headEnd type="triangle" w="med" len="med"/>
            </a:ln>
            <a:effectLst/>
          </p:spPr>
          <p:txBody>
            <a:bodyPr wrap="none" anchor="ctr"/>
            <a:lstStyle/>
            <a:p>
              <a:pPr>
                <a:defRPr>
                  <a:uFillTx/>
                </a:defRPr>
              </a:pPr>
              <a:endParaRPr lang="en-GB" sz="750" i="1">
                <a:solidFill>
                  <a:srgbClr val="000000"/>
                </a:solidFill>
              </a:endParaRPr>
            </a:p>
          </p:txBody>
        </p:sp>
        <p:sp>
          <p:nvSpPr>
            <p:cNvPr id="103" name="Rectangle 102"/>
            <p:cNvSpPr>
              <a:spLocks noChangeArrowheads="1"/>
            </p:cNvSpPr>
            <p:nvPr/>
          </p:nvSpPr>
          <p:spPr bwMode="gray">
            <a:xfrm>
              <a:off x="7036507" y="3099145"/>
              <a:ext cx="1393362" cy="126958"/>
            </a:xfrm>
            <a:prstGeom prst="rect">
              <a:avLst/>
            </a:prstGeom>
            <a:solidFill>
              <a:schemeClr val="bg1"/>
            </a:solidFill>
            <a:ln>
              <a:noFill/>
            </a:ln>
            <a:effectLst/>
          </p:spPr>
          <p:txBody>
            <a:bodyPr wrap="square" lIns="0" tIns="0" rIns="0" bIns="0">
              <a:spAutoFit/>
            </a:bodyPr>
            <a:lstStyle/>
            <a:p>
              <a:pPr defTabSz="671513">
                <a:buClr>
                  <a:srgbClr val="22649D"/>
                </a:buClr>
                <a:defRPr>
                  <a:uFillTx/>
                </a:defRPr>
              </a:pPr>
              <a:r>
                <a:rPr lang="en-GB" altLang="zh-CN" sz="825" i="1">
                  <a:solidFill>
                    <a:srgbClr val="3374AD"/>
                  </a:solidFill>
                  <a:ea typeface="SimSun" charset="0"/>
                  <a:cs typeface="SimSun" charset="0"/>
                </a:rPr>
                <a:t>Refurbish/remanufacture</a:t>
              </a:r>
            </a:p>
          </p:txBody>
        </p:sp>
        <p:pic>
          <p:nvPicPr>
            <p:cNvPr id="104" name="Picture 103" descr="Blau_Fabri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8988" y="2729112"/>
              <a:ext cx="358470" cy="358474"/>
            </a:xfrm>
            <a:prstGeom prst="rect">
              <a:avLst/>
            </a:prstGeom>
            <a:noFill/>
            <a:ln>
              <a:noFill/>
            </a:ln>
          </p:spPr>
        </p:pic>
        <p:pic>
          <p:nvPicPr>
            <p:cNvPr id="105" name="Picture 19" descr="Blau_Kreislauf"/>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88798" y="2519246"/>
              <a:ext cx="358402" cy="358404"/>
            </a:xfrm>
            <a:prstGeom prst="rect">
              <a:avLst/>
            </a:prstGeom>
            <a:noFill/>
            <a:ln>
              <a:noFill/>
            </a:ln>
          </p:spPr>
        </p:pic>
        <p:sp>
          <p:nvSpPr>
            <p:cNvPr id="106" name="Rectangle 21"/>
            <p:cNvSpPr>
              <a:spLocks noChangeArrowheads="1"/>
            </p:cNvSpPr>
            <p:nvPr/>
          </p:nvSpPr>
          <p:spPr bwMode="gray">
            <a:xfrm>
              <a:off x="6755227" y="3333395"/>
              <a:ext cx="1143973" cy="126958"/>
            </a:xfrm>
            <a:prstGeom prst="rect">
              <a:avLst/>
            </a:prstGeom>
            <a:solidFill>
              <a:schemeClr val="bg1"/>
            </a:solidFill>
            <a:ln>
              <a:noFill/>
            </a:ln>
          </p:spPr>
          <p:txBody>
            <a:bodyPr wrap="square" lIns="0" tIns="0" rIns="0" bIns="0">
              <a:spAutoFit/>
            </a:bodyPr>
            <a:lstStyle/>
            <a:p>
              <a:pPr defTabSz="671513">
                <a:buClr>
                  <a:srgbClr val="22649D"/>
                </a:buClr>
              </a:pPr>
              <a:r>
                <a:rPr lang="en-GB" altLang="zh-CN" sz="825" i="1">
                  <a:solidFill>
                    <a:srgbClr val="3374AD"/>
                  </a:solidFill>
                  <a:ea typeface="SimSun" charset="0"/>
                  <a:cs typeface="SimSun" charset="0"/>
                </a:rPr>
                <a:t>Reuse/redistribute</a:t>
              </a:r>
            </a:p>
          </p:txBody>
        </p:sp>
        <p:pic>
          <p:nvPicPr>
            <p:cNvPr id="107" name="Picture 22" descr="Blau_Logistik"/>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1866" y="2960533"/>
              <a:ext cx="358469" cy="358473"/>
            </a:xfrm>
            <a:prstGeom prst="rect">
              <a:avLst/>
            </a:prstGeom>
            <a:noFill/>
            <a:ln>
              <a:noFill/>
            </a:ln>
          </p:spPr>
        </p:pic>
        <p:pic>
          <p:nvPicPr>
            <p:cNvPr id="108" name="Picture 25" descr="Blau_Werkzeu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13571" y="3193330"/>
              <a:ext cx="358469" cy="358472"/>
            </a:xfrm>
            <a:prstGeom prst="rect">
              <a:avLst/>
            </a:prstGeom>
            <a:noFill/>
            <a:ln>
              <a:noFill/>
            </a:ln>
          </p:spPr>
        </p:pic>
        <p:sp>
          <p:nvSpPr>
            <p:cNvPr id="109" name="Rectangle 24"/>
            <p:cNvSpPr>
              <a:spLocks noChangeArrowheads="1"/>
            </p:cNvSpPr>
            <p:nvPr/>
          </p:nvSpPr>
          <p:spPr bwMode="gray">
            <a:xfrm>
              <a:off x="6215827" y="3054872"/>
              <a:ext cx="442757" cy="126958"/>
            </a:xfrm>
            <a:prstGeom prst="rect">
              <a:avLst/>
            </a:prstGeom>
            <a:noFill/>
            <a:ln>
              <a:noFill/>
            </a:ln>
          </p:spPr>
          <p:txBody>
            <a:bodyPr wrap="square" lIns="0" tIns="0" rIns="0" bIns="0">
              <a:spAutoFit/>
            </a:bodyPr>
            <a:lstStyle/>
            <a:p>
              <a:pPr defTabSz="671513">
                <a:buClr>
                  <a:srgbClr val="22649D"/>
                </a:buClr>
              </a:pPr>
              <a:r>
                <a:rPr lang="en-GB" altLang="zh-CN" sz="825" i="1">
                  <a:solidFill>
                    <a:srgbClr val="3374AD"/>
                  </a:solidFill>
                  <a:ea typeface="SimSun" charset="0"/>
                  <a:cs typeface="SimSun" charset="0"/>
                </a:rPr>
                <a:t>Share</a:t>
              </a:r>
            </a:p>
          </p:txBody>
        </p:sp>
        <p:sp>
          <p:nvSpPr>
            <p:cNvPr id="110" name="Rectangle 24"/>
            <p:cNvSpPr>
              <a:spLocks noChangeArrowheads="1"/>
            </p:cNvSpPr>
            <p:nvPr/>
          </p:nvSpPr>
          <p:spPr bwMode="gray">
            <a:xfrm>
              <a:off x="7306547" y="1631474"/>
              <a:ext cx="1184424" cy="126958"/>
            </a:xfrm>
            <a:prstGeom prst="rect">
              <a:avLst/>
            </a:prstGeom>
            <a:noFill/>
            <a:ln>
              <a:noFill/>
            </a:ln>
          </p:spPr>
          <p:txBody>
            <a:bodyPr wrap="square" lIns="0" tIns="0" rIns="0" bIns="0">
              <a:spAutoFit/>
            </a:bodyPr>
            <a:lstStyle/>
            <a:p>
              <a:pPr algn="r" defTabSz="671513">
                <a:buClr>
                  <a:srgbClr val="22649D"/>
                </a:buClr>
              </a:pPr>
              <a:r>
                <a:rPr lang="en-GB" altLang="zh-CN" sz="825" i="1">
                  <a:solidFill>
                    <a:srgbClr val="3374AD"/>
                  </a:solidFill>
                  <a:ea typeface="SimSun" charset="0"/>
                  <a:cs typeface="SimSun" charset="0"/>
                </a:rPr>
                <a:t>Stock management</a:t>
              </a:r>
            </a:p>
          </p:txBody>
        </p:sp>
        <p:sp>
          <p:nvSpPr>
            <p:cNvPr id="111" name="Rectangle 24"/>
            <p:cNvSpPr>
              <a:spLocks noChangeArrowheads="1"/>
            </p:cNvSpPr>
            <p:nvPr/>
          </p:nvSpPr>
          <p:spPr bwMode="gray">
            <a:xfrm>
              <a:off x="6549992" y="1337968"/>
              <a:ext cx="851073" cy="126958"/>
            </a:xfrm>
            <a:prstGeom prst="rect">
              <a:avLst/>
            </a:prstGeom>
            <a:noFill/>
            <a:ln>
              <a:noFill/>
            </a:ln>
          </p:spPr>
          <p:txBody>
            <a:bodyPr wrap="square" lIns="0" tIns="0" rIns="0" bIns="0">
              <a:spAutoFit/>
            </a:bodyPr>
            <a:lstStyle/>
            <a:p>
              <a:pPr algn="ctr" defTabSz="671513">
                <a:buClr>
                  <a:srgbClr val="22649D"/>
                </a:buClr>
              </a:pPr>
              <a:r>
                <a:rPr lang="en-GB" altLang="zh-CN" sz="825" b="1" i="1">
                  <a:solidFill>
                    <a:srgbClr val="3374AD"/>
                  </a:solidFill>
                  <a:ea typeface="Helvetica Neue" charset="0"/>
                  <a:cs typeface="Helvetica Neue" charset="0"/>
                </a:rPr>
                <a:t>Restore</a:t>
              </a:r>
            </a:p>
          </p:txBody>
        </p:sp>
        <p:sp>
          <p:nvSpPr>
            <p:cNvPr id="112" name="Rectangle 111"/>
            <p:cNvSpPr>
              <a:spLocks noChangeArrowheads="1"/>
            </p:cNvSpPr>
            <p:nvPr/>
          </p:nvSpPr>
          <p:spPr bwMode="gray">
            <a:xfrm>
              <a:off x="5961129" y="1337968"/>
              <a:ext cx="588863" cy="126958"/>
            </a:xfrm>
            <a:prstGeom prst="rect">
              <a:avLst/>
            </a:prstGeom>
            <a:noFill/>
            <a:ln>
              <a:noFill/>
            </a:ln>
          </p:spPr>
          <p:txBody>
            <a:bodyPr wrap="square" lIns="0" tIns="0" rIns="0" bIns="0">
              <a:spAutoFit/>
            </a:bodyPr>
            <a:lstStyle/>
            <a:p>
              <a:pPr algn="ctr" defTabSz="671513">
                <a:buClr>
                  <a:srgbClr val="22649D"/>
                </a:buClr>
              </a:pPr>
              <a:r>
                <a:rPr lang="en-GB" altLang="zh-CN" sz="825" b="1" i="1">
                  <a:solidFill>
                    <a:srgbClr val="3374AD"/>
                  </a:solidFill>
                  <a:ea typeface="Helvetica Neue" charset="0"/>
                  <a:cs typeface="Helvetica Neue" charset="0"/>
                </a:rPr>
                <a:t>Virtualise</a:t>
              </a:r>
            </a:p>
          </p:txBody>
        </p:sp>
        <p:sp>
          <p:nvSpPr>
            <p:cNvPr id="113" name="Rectangle 28"/>
            <p:cNvSpPr>
              <a:spLocks noChangeArrowheads="1"/>
            </p:cNvSpPr>
            <p:nvPr/>
          </p:nvSpPr>
          <p:spPr bwMode="gray">
            <a:xfrm>
              <a:off x="7351075" y="1847884"/>
              <a:ext cx="764226" cy="276999"/>
            </a:xfrm>
            <a:prstGeom prst="rect">
              <a:avLst/>
            </a:prstGeom>
            <a:noFill/>
            <a:ln>
              <a:noFill/>
            </a:ln>
          </p:spPr>
          <p:txBody>
            <a:bodyPr wrap="square" lIns="0" tIns="0" rIns="0" bIns="0">
              <a:spAutoFit/>
            </a:bodyPr>
            <a:lstStyle/>
            <a:p>
              <a:pPr algn="r" defTabSz="671513">
                <a:buClr>
                  <a:srgbClr val="22649D"/>
                </a:buClr>
              </a:pPr>
              <a:r>
                <a:rPr lang="en-GB" sz="900" b="1" i="1">
                  <a:solidFill>
                    <a:srgbClr val="3374AD"/>
                  </a:solidFill>
                  <a:ea typeface="SimSun" charset="0"/>
                </a:rPr>
                <a:t>Technical materials</a:t>
              </a:r>
            </a:p>
          </p:txBody>
        </p:sp>
        <p:sp>
          <p:nvSpPr>
            <p:cNvPr id="114" name="Rectangle 24"/>
            <p:cNvSpPr>
              <a:spLocks noChangeArrowheads="1"/>
            </p:cNvSpPr>
            <p:nvPr/>
          </p:nvSpPr>
          <p:spPr bwMode="gray">
            <a:xfrm>
              <a:off x="6241201" y="3575677"/>
              <a:ext cx="452697" cy="126958"/>
            </a:xfrm>
            <a:prstGeom prst="rect">
              <a:avLst/>
            </a:prstGeom>
            <a:solidFill>
              <a:schemeClr val="bg1"/>
            </a:solidFill>
            <a:ln>
              <a:noFill/>
            </a:ln>
          </p:spPr>
          <p:txBody>
            <a:bodyPr wrap="square" lIns="0" tIns="0" rIns="0" bIns="0">
              <a:spAutoFit/>
            </a:bodyPr>
            <a:lstStyle/>
            <a:p>
              <a:pPr defTabSz="671513">
                <a:buClr>
                  <a:srgbClr val="22649D"/>
                </a:buClr>
              </a:pPr>
              <a:r>
                <a:rPr lang="en-GB" altLang="zh-CN" sz="825" i="1">
                  <a:solidFill>
                    <a:srgbClr val="3374AD"/>
                  </a:solidFill>
                  <a:ea typeface="SimSun" charset="0"/>
                  <a:cs typeface="SimSun" charset="0"/>
                </a:rPr>
                <a:t>Maintain</a:t>
              </a:r>
            </a:p>
          </p:txBody>
        </p:sp>
        <p:sp>
          <p:nvSpPr>
            <p:cNvPr id="115" name="Arc 60"/>
            <p:cNvSpPr>
              <a:spLocks/>
            </p:cNvSpPr>
            <p:nvPr/>
          </p:nvSpPr>
          <p:spPr bwMode="gray">
            <a:xfrm flipH="1">
              <a:off x="3514907" y="1806832"/>
              <a:ext cx="1793616" cy="2167187"/>
            </a:xfrm>
            <a:custGeom>
              <a:avLst/>
              <a:gdLst>
                <a:gd name="G0" fmla="+- 13954 0 0"/>
                <a:gd name="G1" fmla="+- 21600 0 0"/>
                <a:gd name="G2" fmla="+- 21600 0 0"/>
                <a:gd name="T0" fmla="*/ 0 w 35554"/>
                <a:gd name="T1" fmla="*/ 5112 h 43200"/>
                <a:gd name="T2" fmla="*/ 8481 w 35554"/>
                <a:gd name="T3" fmla="*/ 42495 h 43200"/>
                <a:gd name="T4" fmla="*/ 13954 w 35554"/>
                <a:gd name="T5" fmla="*/ 21600 h 43200"/>
              </a:gdLst>
              <a:ahLst/>
              <a:cxnLst>
                <a:cxn ang="0">
                  <a:pos x="T0" y="T1"/>
                </a:cxn>
                <a:cxn ang="0">
                  <a:pos x="T2" y="T3"/>
                </a:cxn>
                <a:cxn ang="0">
                  <a:pos x="T4" y="T5"/>
                </a:cxn>
              </a:cxnLst>
              <a:rect l="0" t="0" r="r" b="b"/>
              <a:pathLst>
                <a:path w="35554" h="43200" fill="none" extrusionOk="0">
                  <a:moveTo>
                    <a:pt x="0" y="5112"/>
                  </a:moveTo>
                  <a:cubicBezTo>
                    <a:pt x="3900" y="1811"/>
                    <a:pt x="8844" y="-1"/>
                    <a:pt x="13954" y="-1"/>
                  </a:cubicBezTo>
                  <a:cubicBezTo>
                    <a:pt x="25883" y="0"/>
                    <a:pt x="35554" y="9670"/>
                    <a:pt x="35554" y="21600"/>
                  </a:cubicBezTo>
                  <a:cubicBezTo>
                    <a:pt x="35554" y="33529"/>
                    <a:pt x="25883" y="43200"/>
                    <a:pt x="13954" y="43200"/>
                  </a:cubicBezTo>
                  <a:cubicBezTo>
                    <a:pt x="12107" y="43199"/>
                    <a:pt x="10267" y="42963"/>
                    <a:pt x="8480" y="42495"/>
                  </a:cubicBezTo>
                </a:path>
                <a:path w="35554" h="43200" stroke="0" extrusionOk="0">
                  <a:moveTo>
                    <a:pt x="0" y="5112"/>
                  </a:moveTo>
                  <a:cubicBezTo>
                    <a:pt x="3900" y="1811"/>
                    <a:pt x="8844" y="-1"/>
                    <a:pt x="13954" y="-1"/>
                  </a:cubicBezTo>
                  <a:cubicBezTo>
                    <a:pt x="25883" y="0"/>
                    <a:pt x="35554" y="9670"/>
                    <a:pt x="35554" y="21600"/>
                  </a:cubicBezTo>
                  <a:cubicBezTo>
                    <a:pt x="35554" y="33529"/>
                    <a:pt x="25883" y="43200"/>
                    <a:pt x="13954" y="43200"/>
                  </a:cubicBezTo>
                  <a:cubicBezTo>
                    <a:pt x="12107" y="43199"/>
                    <a:pt x="10267" y="42963"/>
                    <a:pt x="8480" y="42495"/>
                  </a:cubicBezTo>
                  <a:lnTo>
                    <a:pt x="13954" y="21600"/>
                  </a:lnTo>
                  <a:close/>
                </a:path>
              </a:pathLst>
            </a:custGeom>
            <a:noFill/>
            <a:ln w="19050">
              <a:solidFill>
                <a:srgbClr val="8E9E65"/>
              </a:solidFill>
              <a:round/>
              <a:tailEnd type="triangle" w="med" len="med"/>
            </a:ln>
            <a:effectLst/>
          </p:spPr>
          <p:txBody>
            <a:bodyPr wrap="none" anchor="ctr"/>
            <a:lstStyle/>
            <a:p>
              <a:endParaRPr lang="en-GB" sz="750" i="1">
                <a:solidFill>
                  <a:srgbClr val="000000"/>
                </a:solidFill>
              </a:endParaRPr>
            </a:p>
          </p:txBody>
        </p:sp>
        <p:sp>
          <p:nvSpPr>
            <p:cNvPr id="116" name="Arc 5"/>
            <p:cNvSpPr>
              <a:spLocks/>
            </p:cNvSpPr>
            <p:nvPr/>
          </p:nvSpPr>
          <p:spPr bwMode="gray">
            <a:xfrm flipH="1">
              <a:off x="3882205" y="1938429"/>
              <a:ext cx="1315904" cy="1827529"/>
            </a:xfrm>
            <a:custGeom>
              <a:avLst/>
              <a:gdLst>
                <a:gd name="G0" fmla="+- 10203 0 0"/>
                <a:gd name="G1" fmla="+- 21600 0 0"/>
                <a:gd name="G2" fmla="+- 21600 0 0"/>
                <a:gd name="T0" fmla="*/ 0 w 31803"/>
                <a:gd name="T1" fmla="*/ 2562 h 37678"/>
                <a:gd name="T2" fmla="*/ 24627 w 31803"/>
                <a:gd name="T3" fmla="*/ 37678 h 37678"/>
                <a:gd name="T4" fmla="*/ 10203 w 31803"/>
                <a:gd name="T5" fmla="*/ 21600 h 37678"/>
              </a:gdLst>
              <a:ahLst/>
              <a:cxnLst>
                <a:cxn ang="0">
                  <a:pos x="T0" y="T1"/>
                </a:cxn>
                <a:cxn ang="0">
                  <a:pos x="T2" y="T3"/>
                </a:cxn>
                <a:cxn ang="0">
                  <a:pos x="T4" y="T5"/>
                </a:cxn>
              </a:cxnLst>
              <a:rect l="0" t="0" r="r" b="b"/>
              <a:pathLst>
                <a:path w="31803" h="37678" fill="none" extrusionOk="0">
                  <a:moveTo>
                    <a:pt x="-1" y="2561"/>
                  </a:moveTo>
                  <a:cubicBezTo>
                    <a:pt x="3137" y="880"/>
                    <a:pt x="6642" y="-1"/>
                    <a:pt x="10203" y="-1"/>
                  </a:cubicBezTo>
                  <a:cubicBezTo>
                    <a:pt x="22132" y="0"/>
                    <a:pt x="31803" y="9670"/>
                    <a:pt x="31803" y="21600"/>
                  </a:cubicBezTo>
                  <a:cubicBezTo>
                    <a:pt x="31803" y="27735"/>
                    <a:pt x="29193" y="33581"/>
                    <a:pt x="24627" y="37678"/>
                  </a:cubicBezTo>
                </a:path>
                <a:path w="31803" h="37678" stroke="0" extrusionOk="0">
                  <a:moveTo>
                    <a:pt x="-1" y="2561"/>
                  </a:moveTo>
                  <a:cubicBezTo>
                    <a:pt x="3137" y="880"/>
                    <a:pt x="6642" y="-1"/>
                    <a:pt x="10203" y="-1"/>
                  </a:cubicBezTo>
                  <a:cubicBezTo>
                    <a:pt x="22132" y="0"/>
                    <a:pt x="31803" y="9670"/>
                    <a:pt x="31803" y="21600"/>
                  </a:cubicBezTo>
                  <a:cubicBezTo>
                    <a:pt x="31803" y="27735"/>
                    <a:pt x="29193" y="33581"/>
                    <a:pt x="24627" y="37678"/>
                  </a:cubicBezTo>
                  <a:lnTo>
                    <a:pt x="10203" y="21600"/>
                  </a:lnTo>
                  <a:close/>
                </a:path>
              </a:pathLst>
            </a:custGeom>
            <a:noFill/>
            <a:ln w="19050">
              <a:solidFill>
                <a:srgbClr val="8E9E65"/>
              </a:solidFill>
              <a:round/>
              <a:headEnd type="triangle" w="med" len="med"/>
            </a:ln>
            <a:effectLst/>
          </p:spPr>
          <p:txBody>
            <a:bodyPr wrap="none" anchor="ctr"/>
            <a:lstStyle/>
            <a:p>
              <a:pPr>
                <a:defRPr>
                  <a:uFillTx/>
                </a:defRPr>
              </a:pPr>
              <a:endParaRPr lang="en-GB" sz="750" i="1">
                <a:solidFill>
                  <a:srgbClr val="000000"/>
                </a:solidFill>
              </a:endParaRPr>
            </a:p>
          </p:txBody>
        </p:sp>
        <p:sp>
          <p:nvSpPr>
            <p:cNvPr id="117" name="Rectangle 6"/>
            <p:cNvSpPr>
              <a:spLocks noChangeArrowheads="1"/>
            </p:cNvSpPr>
            <p:nvPr/>
          </p:nvSpPr>
          <p:spPr bwMode="gray">
            <a:xfrm>
              <a:off x="4026273" y="2480675"/>
              <a:ext cx="812230" cy="240494"/>
            </a:xfrm>
            <a:prstGeom prst="rect">
              <a:avLst/>
            </a:prstGeom>
            <a:noFill/>
            <a:ln>
              <a:noFill/>
            </a:ln>
            <a:effectLst/>
          </p:spPr>
          <p:txBody>
            <a:bodyPr lIns="0" tIns="0" rIns="0" bIns="0" anchor="ctr"/>
            <a:lstStyle/>
            <a:p>
              <a:pPr defTabSz="671513">
                <a:buClr>
                  <a:srgbClr val="22649D"/>
                </a:buClr>
                <a:defRPr>
                  <a:uFillTx/>
                </a:defRPr>
              </a:pPr>
              <a:r>
                <a:rPr lang="en-GB" altLang="zh-CN" sz="825" i="1">
                  <a:solidFill>
                    <a:srgbClr val="8E9E65"/>
                  </a:solidFill>
                  <a:ea typeface="SimSun" charset="0"/>
                  <a:cs typeface="SimSun" charset="0"/>
                </a:rPr>
                <a:t>Biochemical feedstock</a:t>
              </a:r>
            </a:p>
          </p:txBody>
        </p:sp>
        <p:sp>
          <p:nvSpPr>
            <p:cNvPr id="118" name="Rectangle 117"/>
            <p:cNvSpPr>
              <a:spLocks noChangeArrowheads="1"/>
            </p:cNvSpPr>
            <p:nvPr/>
          </p:nvSpPr>
          <p:spPr bwMode="gray">
            <a:xfrm>
              <a:off x="4301933" y="3344577"/>
              <a:ext cx="431208" cy="126958"/>
            </a:xfrm>
            <a:prstGeom prst="rect">
              <a:avLst/>
            </a:prstGeom>
            <a:noFill/>
            <a:ln>
              <a:noFill/>
            </a:ln>
            <a:effectLst/>
          </p:spPr>
          <p:txBody>
            <a:bodyPr wrap="none" lIns="0" tIns="0" rIns="0" bIns="0" anchor="ctr">
              <a:spAutoFit/>
            </a:bodyPr>
            <a:lstStyle/>
            <a:p>
              <a:pPr defTabSz="671513">
                <a:buClr>
                  <a:srgbClr val="22649D"/>
                </a:buClr>
                <a:defRPr>
                  <a:uFillTx/>
                </a:defRPr>
              </a:pPr>
              <a:r>
                <a:rPr lang="en-GB" altLang="zh-CN" sz="825" i="1">
                  <a:solidFill>
                    <a:srgbClr val="8E9E65"/>
                  </a:solidFill>
                  <a:ea typeface="SimSun" charset="0"/>
                  <a:cs typeface="SimSun" charset="0"/>
                </a:rPr>
                <a:t>Cascades</a:t>
              </a:r>
            </a:p>
          </p:txBody>
        </p:sp>
        <p:grpSp>
          <p:nvGrpSpPr>
            <p:cNvPr id="119" name="Group 118"/>
            <p:cNvGrpSpPr/>
            <p:nvPr/>
          </p:nvGrpSpPr>
          <p:grpSpPr>
            <a:xfrm>
              <a:off x="4434658" y="3484628"/>
              <a:ext cx="451491" cy="476451"/>
              <a:chOff x="1904" y="2586"/>
              <a:chExt cx="398" cy="420"/>
            </a:xfrm>
          </p:grpSpPr>
          <p:sp>
            <p:nvSpPr>
              <p:cNvPr id="120" name="Arc 32"/>
              <p:cNvSpPr>
                <a:spLocks/>
              </p:cNvSpPr>
              <p:nvPr/>
            </p:nvSpPr>
            <p:spPr bwMode="gray">
              <a:xfrm flipH="1">
                <a:off x="2078" y="2769"/>
                <a:ext cx="224" cy="236"/>
              </a:xfrm>
              <a:custGeom>
                <a:avLst/>
                <a:gdLst>
                  <a:gd name="G0" fmla="+- 20732 0 0"/>
                  <a:gd name="G1" fmla="+- 21600 0 0"/>
                  <a:gd name="G2" fmla="+- 21600 0 0"/>
                  <a:gd name="T0" fmla="*/ 0 w 42332"/>
                  <a:gd name="T1" fmla="*/ 15538 h 43200"/>
                  <a:gd name="T2" fmla="*/ 17115 w 42332"/>
                  <a:gd name="T3" fmla="*/ 42895 h 43200"/>
                  <a:gd name="T4" fmla="*/ 20732 w 42332"/>
                  <a:gd name="T5" fmla="*/ 21600 h 43200"/>
                </a:gdLst>
                <a:ahLst/>
                <a:cxnLst>
                  <a:cxn ang="0">
                    <a:pos x="T0" y="T1"/>
                  </a:cxn>
                  <a:cxn ang="0">
                    <a:pos x="T2" y="T3"/>
                  </a:cxn>
                  <a:cxn ang="0">
                    <a:pos x="T4" y="T5"/>
                  </a:cxn>
                </a:cxnLst>
                <a:rect l="0" t="0" r="r" b="b"/>
                <a:pathLst>
                  <a:path w="42332" h="43200" fill="none" extrusionOk="0">
                    <a:moveTo>
                      <a:pt x="0" y="15538"/>
                    </a:moveTo>
                    <a:cubicBezTo>
                      <a:pt x="2692" y="6329"/>
                      <a:pt x="11137" y="-1"/>
                      <a:pt x="20732" y="-1"/>
                    </a:cubicBezTo>
                    <a:cubicBezTo>
                      <a:pt x="32661" y="0"/>
                      <a:pt x="42332" y="9670"/>
                      <a:pt x="42332" y="21600"/>
                    </a:cubicBezTo>
                    <a:cubicBezTo>
                      <a:pt x="42332" y="33529"/>
                      <a:pt x="32661" y="43200"/>
                      <a:pt x="20732" y="43200"/>
                    </a:cubicBezTo>
                    <a:cubicBezTo>
                      <a:pt x="19519" y="43199"/>
                      <a:pt x="18309" y="43097"/>
                      <a:pt x="17114" y="42895"/>
                    </a:cubicBezTo>
                  </a:path>
                  <a:path w="42332" h="43200" stroke="0" extrusionOk="0">
                    <a:moveTo>
                      <a:pt x="0" y="15538"/>
                    </a:moveTo>
                    <a:cubicBezTo>
                      <a:pt x="2692" y="6329"/>
                      <a:pt x="11137" y="-1"/>
                      <a:pt x="20732" y="-1"/>
                    </a:cubicBezTo>
                    <a:cubicBezTo>
                      <a:pt x="32661" y="0"/>
                      <a:pt x="42332" y="9670"/>
                      <a:pt x="42332" y="21600"/>
                    </a:cubicBezTo>
                    <a:cubicBezTo>
                      <a:pt x="42332" y="33529"/>
                      <a:pt x="32661" y="43200"/>
                      <a:pt x="20732" y="43200"/>
                    </a:cubicBezTo>
                    <a:cubicBezTo>
                      <a:pt x="19519" y="43199"/>
                      <a:pt x="18309" y="43097"/>
                      <a:pt x="17114" y="42895"/>
                    </a:cubicBezTo>
                    <a:lnTo>
                      <a:pt x="20732" y="21600"/>
                    </a:lnTo>
                    <a:close/>
                  </a:path>
                </a:pathLst>
              </a:custGeom>
              <a:noFill/>
              <a:ln w="19050">
                <a:solidFill>
                  <a:srgbClr val="8E9E65"/>
                </a:solidFill>
                <a:round/>
                <a:headEnd type="triangle" w="med" len="med"/>
              </a:ln>
              <a:effectLst/>
            </p:spPr>
            <p:txBody>
              <a:bodyPr wrap="none" anchor="ctr"/>
              <a:lstStyle/>
              <a:p>
                <a:pPr>
                  <a:defRPr>
                    <a:uFillTx/>
                  </a:defRPr>
                </a:pPr>
                <a:endParaRPr lang="en-GB" sz="750" i="1">
                  <a:solidFill>
                    <a:srgbClr val="000000"/>
                  </a:solidFill>
                </a:endParaRPr>
              </a:p>
            </p:txBody>
          </p:sp>
          <p:sp>
            <p:nvSpPr>
              <p:cNvPr id="121" name="Arc 33"/>
              <p:cNvSpPr>
                <a:spLocks/>
              </p:cNvSpPr>
              <p:nvPr/>
            </p:nvSpPr>
            <p:spPr bwMode="gray">
              <a:xfrm flipH="1">
                <a:off x="1981" y="2678"/>
                <a:ext cx="300" cy="328"/>
              </a:xfrm>
              <a:custGeom>
                <a:avLst/>
                <a:gdLst>
                  <a:gd name="G0" fmla="+- 19062 0 0"/>
                  <a:gd name="G1" fmla="+- 21600 0 0"/>
                  <a:gd name="G2" fmla="+- 21600 0 0"/>
                  <a:gd name="T0" fmla="*/ 0 w 40662"/>
                  <a:gd name="T1" fmla="*/ 11441 h 43200"/>
                  <a:gd name="T2" fmla="*/ 15445 w 40662"/>
                  <a:gd name="T3" fmla="*/ 42895 h 43200"/>
                  <a:gd name="T4" fmla="*/ 19062 w 40662"/>
                  <a:gd name="T5" fmla="*/ 21600 h 43200"/>
                </a:gdLst>
                <a:ahLst/>
                <a:cxnLst>
                  <a:cxn ang="0">
                    <a:pos x="T0" y="T1"/>
                  </a:cxn>
                  <a:cxn ang="0">
                    <a:pos x="T2" y="T3"/>
                  </a:cxn>
                  <a:cxn ang="0">
                    <a:pos x="T4" y="T5"/>
                  </a:cxn>
                </a:cxnLst>
                <a:rect l="0" t="0" r="r" b="b"/>
                <a:pathLst>
                  <a:path w="40662" h="43200" fill="none" extrusionOk="0">
                    <a:moveTo>
                      <a:pt x="0" y="11441"/>
                    </a:moveTo>
                    <a:cubicBezTo>
                      <a:pt x="3753" y="4399"/>
                      <a:pt x="11082" y="-1"/>
                      <a:pt x="19062" y="-1"/>
                    </a:cubicBezTo>
                    <a:cubicBezTo>
                      <a:pt x="30991" y="0"/>
                      <a:pt x="40662" y="9670"/>
                      <a:pt x="40662" y="21600"/>
                    </a:cubicBezTo>
                    <a:cubicBezTo>
                      <a:pt x="40662" y="33529"/>
                      <a:pt x="30991" y="43200"/>
                      <a:pt x="19062" y="43200"/>
                    </a:cubicBezTo>
                    <a:cubicBezTo>
                      <a:pt x="17849" y="43199"/>
                      <a:pt x="16639" y="43097"/>
                      <a:pt x="15444" y="42895"/>
                    </a:cubicBezTo>
                  </a:path>
                  <a:path w="40662" h="43200" stroke="0" extrusionOk="0">
                    <a:moveTo>
                      <a:pt x="0" y="11441"/>
                    </a:moveTo>
                    <a:cubicBezTo>
                      <a:pt x="3753" y="4399"/>
                      <a:pt x="11082" y="-1"/>
                      <a:pt x="19062" y="-1"/>
                    </a:cubicBezTo>
                    <a:cubicBezTo>
                      <a:pt x="30991" y="0"/>
                      <a:pt x="40662" y="9670"/>
                      <a:pt x="40662" y="21600"/>
                    </a:cubicBezTo>
                    <a:cubicBezTo>
                      <a:pt x="40662" y="33529"/>
                      <a:pt x="30991" y="43200"/>
                      <a:pt x="19062" y="43200"/>
                    </a:cubicBezTo>
                    <a:cubicBezTo>
                      <a:pt x="17849" y="43199"/>
                      <a:pt x="16639" y="43097"/>
                      <a:pt x="15444" y="42895"/>
                    </a:cubicBezTo>
                    <a:lnTo>
                      <a:pt x="19062" y="21600"/>
                    </a:lnTo>
                    <a:close/>
                  </a:path>
                </a:pathLst>
              </a:custGeom>
              <a:noFill/>
              <a:ln w="19050">
                <a:solidFill>
                  <a:srgbClr val="8E9E65"/>
                </a:solidFill>
                <a:round/>
                <a:headEnd type="triangle" w="med" len="med"/>
              </a:ln>
              <a:effectLst/>
            </p:spPr>
            <p:txBody>
              <a:bodyPr wrap="none" anchor="ctr"/>
              <a:lstStyle/>
              <a:p>
                <a:pPr>
                  <a:defRPr>
                    <a:uFillTx/>
                  </a:defRPr>
                </a:pPr>
                <a:endParaRPr lang="en-GB" sz="750" i="1">
                  <a:solidFill>
                    <a:srgbClr val="000000"/>
                  </a:solidFill>
                </a:endParaRPr>
              </a:p>
            </p:txBody>
          </p:sp>
          <p:sp>
            <p:nvSpPr>
              <p:cNvPr id="122" name="Arc 34"/>
              <p:cNvSpPr>
                <a:spLocks/>
              </p:cNvSpPr>
              <p:nvPr/>
            </p:nvSpPr>
            <p:spPr bwMode="gray">
              <a:xfrm flipH="1">
                <a:off x="1904" y="2586"/>
                <a:ext cx="366" cy="420"/>
              </a:xfrm>
              <a:custGeom>
                <a:avLst/>
                <a:gdLst>
                  <a:gd name="G0" fmla="+- 17246 0 0"/>
                  <a:gd name="G1" fmla="+- 21600 0 0"/>
                  <a:gd name="G2" fmla="+- 21600 0 0"/>
                  <a:gd name="T0" fmla="*/ 0 w 38846"/>
                  <a:gd name="T1" fmla="*/ 8594 h 43200"/>
                  <a:gd name="T2" fmla="*/ 13629 w 38846"/>
                  <a:gd name="T3" fmla="*/ 42895 h 43200"/>
                  <a:gd name="T4" fmla="*/ 17246 w 38846"/>
                  <a:gd name="T5" fmla="*/ 21600 h 43200"/>
                </a:gdLst>
                <a:ahLst/>
                <a:cxnLst>
                  <a:cxn ang="0">
                    <a:pos x="T0" y="T1"/>
                  </a:cxn>
                  <a:cxn ang="0">
                    <a:pos x="T2" y="T3"/>
                  </a:cxn>
                  <a:cxn ang="0">
                    <a:pos x="T4" y="T5"/>
                  </a:cxn>
                </a:cxnLst>
                <a:rect l="0" t="0" r="r" b="b"/>
                <a:pathLst>
                  <a:path w="38846" h="43200" fill="none" extrusionOk="0">
                    <a:moveTo>
                      <a:pt x="0" y="8594"/>
                    </a:moveTo>
                    <a:cubicBezTo>
                      <a:pt x="4081" y="3182"/>
                      <a:pt x="10467" y="-1"/>
                      <a:pt x="17246" y="-1"/>
                    </a:cubicBezTo>
                    <a:cubicBezTo>
                      <a:pt x="29175" y="0"/>
                      <a:pt x="38846" y="9670"/>
                      <a:pt x="38846" y="21600"/>
                    </a:cubicBezTo>
                    <a:cubicBezTo>
                      <a:pt x="38846" y="33529"/>
                      <a:pt x="29175" y="43200"/>
                      <a:pt x="17246" y="43200"/>
                    </a:cubicBezTo>
                    <a:cubicBezTo>
                      <a:pt x="16033" y="43199"/>
                      <a:pt x="14823" y="43097"/>
                      <a:pt x="13628" y="42895"/>
                    </a:cubicBezTo>
                  </a:path>
                  <a:path w="38846" h="43200" stroke="0" extrusionOk="0">
                    <a:moveTo>
                      <a:pt x="0" y="8594"/>
                    </a:moveTo>
                    <a:cubicBezTo>
                      <a:pt x="4081" y="3182"/>
                      <a:pt x="10467" y="-1"/>
                      <a:pt x="17246" y="-1"/>
                    </a:cubicBezTo>
                    <a:cubicBezTo>
                      <a:pt x="29175" y="0"/>
                      <a:pt x="38846" y="9670"/>
                      <a:pt x="38846" y="21600"/>
                    </a:cubicBezTo>
                    <a:cubicBezTo>
                      <a:pt x="38846" y="33529"/>
                      <a:pt x="29175" y="43200"/>
                      <a:pt x="17246" y="43200"/>
                    </a:cubicBezTo>
                    <a:cubicBezTo>
                      <a:pt x="16033" y="43199"/>
                      <a:pt x="14823" y="43097"/>
                      <a:pt x="13628" y="42895"/>
                    </a:cubicBezTo>
                    <a:lnTo>
                      <a:pt x="17246" y="21600"/>
                    </a:lnTo>
                    <a:close/>
                  </a:path>
                </a:pathLst>
              </a:custGeom>
              <a:noFill/>
              <a:ln w="19050">
                <a:solidFill>
                  <a:srgbClr val="8E9E65"/>
                </a:solidFill>
                <a:round/>
                <a:headEnd type="triangle" w="med" len="med"/>
              </a:ln>
              <a:effectLst/>
            </p:spPr>
            <p:txBody>
              <a:bodyPr wrap="none" anchor="ctr"/>
              <a:lstStyle/>
              <a:p>
                <a:pPr>
                  <a:defRPr>
                    <a:uFillTx/>
                  </a:defRPr>
                </a:pPr>
                <a:endParaRPr lang="en-GB" sz="750" i="1">
                  <a:solidFill>
                    <a:srgbClr val="000000"/>
                  </a:solidFill>
                </a:endParaRPr>
              </a:p>
            </p:txBody>
          </p:sp>
        </p:grpSp>
        <p:sp>
          <p:nvSpPr>
            <p:cNvPr id="123" name="Rectangle 62"/>
            <p:cNvSpPr>
              <a:spLocks noChangeArrowheads="1"/>
            </p:cNvSpPr>
            <p:nvPr/>
          </p:nvSpPr>
          <p:spPr bwMode="gray">
            <a:xfrm>
              <a:off x="2899816" y="3804624"/>
              <a:ext cx="1061797" cy="253916"/>
            </a:xfrm>
            <a:prstGeom prst="rect">
              <a:avLst/>
            </a:prstGeom>
            <a:noFill/>
            <a:ln>
              <a:noFill/>
            </a:ln>
            <a:effectLst/>
          </p:spPr>
          <p:txBody>
            <a:bodyPr wrap="square" lIns="0" tIns="0" rIns="0" bIns="0" anchor="ctr">
              <a:spAutoFit/>
            </a:bodyPr>
            <a:lstStyle/>
            <a:p>
              <a:pPr algn="r" defTabSz="671513">
                <a:buClr>
                  <a:srgbClr val="22649D"/>
                </a:buClr>
                <a:defRPr>
                  <a:uFillTx/>
                </a:defRPr>
              </a:pPr>
              <a:r>
                <a:rPr lang="en-GB" altLang="zh-CN" sz="825" i="1">
                  <a:solidFill>
                    <a:srgbClr val="8E9E65"/>
                  </a:solidFill>
                  <a:ea typeface="SimSun" charset="0"/>
                  <a:cs typeface="SimSun" charset="0"/>
                </a:rPr>
                <a:t>Extraction of</a:t>
              </a:r>
              <a:br>
                <a:rPr lang="en-GB" altLang="zh-CN" sz="825" i="1">
                  <a:solidFill>
                    <a:srgbClr val="8E9E65"/>
                  </a:solidFill>
                  <a:ea typeface="SimSun" charset="0"/>
                  <a:cs typeface="SimSun" charset="0"/>
                </a:rPr>
              </a:br>
              <a:r>
                <a:rPr lang="en-GB" altLang="zh-CN" sz="825" i="1">
                  <a:solidFill>
                    <a:srgbClr val="8E9E65"/>
                  </a:solidFill>
                  <a:ea typeface="SimSun" charset="0"/>
                  <a:cs typeface="SimSun" charset="0"/>
                </a:rPr>
                <a:t>biochemical feedstock</a:t>
              </a:r>
              <a:endParaRPr lang="en-GB" altLang="zh-CN" sz="825" i="1" baseline="30000">
                <a:solidFill>
                  <a:srgbClr val="8E9E65"/>
                </a:solidFill>
                <a:ea typeface="SimSun" charset="0"/>
                <a:cs typeface="SimSun" charset="0"/>
              </a:endParaRPr>
            </a:p>
          </p:txBody>
        </p:sp>
        <p:pic>
          <p:nvPicPr>
            <p:cNvPr id="124" name="Picture 63" descr="Grün_Reagenzgla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26274" y="3738733"/>
              <a:ext cx="358469" cy="358472"/>
            </a:xfrm>
            <a:prstGeom prst="rect">
              <a:avLst/>
            </a:prstGeom>
            <a:noFill/>
            <a:ln>
              <a:noFill/>
            </a:ln>
          </p:spPr>
        </p:pic>
        <p:sp>
          <p:nvSpPr>
            <p:cNvPr id="125" name="Rectangle 65"/>
            <p:cNvSpPr>
              <a:spLocks noChangeArrowheads="1"/>
            </p:cNvSpPr>
            <p:nvPr/>
          </p:nvSpPr>
          <p:spPr bwMode="gray">
            <a:xfrm>
              <a:off x="2520995" y="2472161"/>
              <a:ext cx="680682" cy="253916"/>
            </a:xfrm>
            <a:prstGeom prst="rect">
              <a:avLst/>
            </a:prstGeom>
            <a:noFill/>
            <a:ln>
              <a:noFill/>
            </a:ln>
            <a:effectLst/>
          </p:spPr>
          <p:txBody>
            <a:bodyPr wrap="square" lIns="0" tIns="0" rIns="0" bIns="0" anchor="ctr">
              <a:spAutoFit/>
            </a:bodyPr>
            <a:lstStyle/>
            <a:p>
              <a:pPr defTabSz="671513">
                <a:buClr>
                  <a:srgbClr val="22649D"/>
                </a:buClr>
                <a:defRPr>
                  <a:uFillTx/>
                </a:defRPr>
              </a:pPr>
              <a:r>
                <a:rPr lang="en-GB" altLang="zh-CN" sz="825" i="1">
                  <a:solidFill>
                    <a:srgbClr val="8E9E65"/>
                  </a:solidFill>
                  <a:ea typeface="SimSun" charset="0"/>
                  <a:cs typeface="SimSun" charset="0"/>
                </a:rPr>
                <a:t>Soil restauration</a:t>
              </a:r>
            </a:p>
          </p:txBody>
        </p:sp>
        <p:pic>
          <p:nvPicPr>
            <p:cNvPr id="126" name="Picture 66" descr="Grün_Biosphere"/>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23114" y="2367232"/>
              <a:ext cx="632999" cy="632999"/>
            </a:xfrm>
            <a:prstGeom prst="rect">
              <a:avLst/>
            </a:prstGeom>
            <a:noFill/>
            <a:ln>
              <a:noFill/>
            </a:ln>
          </p:spPr>
        </p:pic>
        <p:sp>
          <p:nvSpPr>
            <p:cNvPr id="127" name="Rectangle 71"/>
            <p:cNvSpPr>
              <a:spLocks noChangeArrowheads="1"/>
            </p:cNvSpPr>
            <p:nvPr/>
          </p:nvSpPr>
          <p:spPr bwMode="gray">
            <a:xfrm>
              <a:off x="2931578" y="3362463"/>
              <a:ext cx="384561" cy="126958"/>
            </a:xfrm>
            <a:prstGeom prst="rect">
              <a:avLst/>
            </a:prstGeom>
            <a:noFill/>
            <a:ln>
              <a:noFill/>
            </a:ln>
            <a:effectLst/>
          </p:spPr>
          <p:txBody>
            <a:bodyPr lIns="0" tIns="0" rIns="0" bIns="0" anchor="ctr">
              <a:spAutoFit/>
            </a:bodyPr>
            <a:lstStyle/>
            <a:p>
              <a:pPr algn="ctr" defTabSz="671513">
                <a:buClr>
                  <a:srgbClr val="22649D"/>
                </a:buClr>
                <a:defRPr>
                  <a:uFillTx/>
                </a:defRPr>
              </a:pPr>
              <a:r>
                <a:rPr lang="en-GB" altLang="zh-CN" sz="825" i="1">
                  <a:solidFill>
                    <a:srgbClr val="8E9E65"/>
                  </a:solidFill>
                  <a:ea typeface="SimSun" charset="0"/>
                  <a:cs typeface="SimSun" charset="0"/>
                </a:rPr>
                <a:t>Biogas</a:t>
              </a:r>
            </a:p>
          </p:txBody>
        </p:sp>
        <p:pic>
          <p:nvPicPr>
            <p:cNvPr id="128" name="Picture 72" descr="Grün_Flamme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48595" y="2992293"/>
              <a:ext cx="358469" cy="358472"/>
            </a:xfrm>
            <a:prstGeom prst="rect">
              <a:avLst/>
            </a:prstGeom>
            <a:noFill/>
            <a:ln>
              <a:noFill/>
            </a:ln>
          </p:spPr>
        </p:pic>
        <p:sp>
          <p:nvSpPr>
            <p:cNvPr id="129" name="Rectangle 74"/>
            <p:cNvSpPr>
              <a:spLocks noChangeArrowheads="1"/>
            </p:cNvSpPr>
            <p:nvPr/>
          </p:nvSpPr>
          <p:spPr bwMode="gray">
            <a:xfrm>
              <a:off x="4135011" y="2001319"/>
              <a:ext cx="703492" cy="253916"/>
            </a:xfrm>
            <a:prstGeom prst="rect">
              <a:avLst/>
            </a:prstGeom>
            <a:solidFill>
              <a:schemeClr val="bg1"/>
            </a:solidFill>
            <a:ln>
              <a:noFill/>
            </a:ln>
          </p:spPr>
          <p:txBody>
            <a:bodyPr lIns="0" tIns="0" rIns="0" bIns="0" anchor="ctr">
              <a:spAutoFit/>
            </a:bodyPr>
            <a:lstStyle/>
            <a:p>
              <a:pPr defTabSz="671513">
                <a:buClr>
                  <a:srgbClr val="22649D"/>
                </a:buClr>
              </a:pPr>
              <a:r>
                <a:rPr lang="en-GB" altLang="zh-CN" sz="825" i="1">
                  <a:solidFill>
                    <a:srgbClr val="8E9E65"/>
                  </a:solidFill>
                  <a:ea typeface="SimSun" charset="0"/>
                  <a:cs typeface="SimSun" charset="0"/>
                </a:rPr>
                <a:t>Farming/ collection</a:t>
              </a:r>
              <a:endParaRPr lang="en-GB" altLang="zh-CN" sz="825" i="1" baseline="30000">
                <a:solidFill>
                  <a:srgbClr val="8E9E65"/>
                </a:solidFill>
                <a:ea typeface="SimSun" charset="0"/>
                <a:cs typeface="SimSun" charset="0"/>
              </a:endParaRPr>
            </a:p>
          </p:txBody>
        </p:sp>
        <p:pic>
          <p:nvPicPr>
            <p:cNvPr id="130" name="Picture 75" descr="Grün_Nahru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15447" y="1945236"/>
              <a:ext cx="358469" cy="358472"/>
            </a:xfrm>
            <a:prstGeom prst="rect">
              <a:avLst/>
            </a:prstGeom>
            <a:noFill/>
            <a:ln>
              <a:noFill/>
            </a:ln>
          </p:spPr>
        </p:pic>
        <p:sp>
          <p:nvSpPr>
            <p:cNvPr id="131" name="Rectangle 24"/>
            <p:cNvSpPr>
              <a:spLocks noChangeArrowheads="1"/>
            </p:cNvSpPr>
            <p:nvPr/>
          </p:nvSpPr>
          <p:spPr bwMode="gray">
            <a:xfrm>
              <a:off x="4230025" y="1337424"/>
              <a:ext cx="733104" cy="124811"/>
            </a:xfrm>
            <a:prstGeom prst="rect">
              <a:avLst/>
            </a:prstGeom>
            <a:noFill/>
            <a:ln>
              <a:noFill/>
            </a:ln>
            <a:effectLst/>
          </p:spPr>
          <p:txBody>
            <a:bodyPr lIns="0" tIns="0" rIns="0" bIns="0" anchor="ctr"/>
            <a:lstStyle/>
            <a:p>
              <a:pPr algn="ctr" defTabSz="671513">
                <a:buClr>
                  <a:srgbClr val="22649D"/>
                </a:buClr>
                <a:defRPr>
                  <a:uFillTx/>
                </a:defRPr>
              </a:pPr>
              <a:r>
                <a:rPr lang="en-GB" altLang="zh-CN" sz="825" b="1" i="1">
                  <a:solidFill>
                    <a:srgbClr val="8E9E65"/>
                  </a:solidFill>
                  <a:ea typeface="SimSun" charset="0"/>
                  <a:cs typeface="Helvetica Neue"/>
                </a:rPr>
                <a:t>Renewables</a:t>
              </a:r>
            </a:p>
          </p:txBody>
        </p:sp>
        <p:sp>
          <p:nvSpPr>
            <p:cNvPr id="132" name="Rectangle 27"/>
            <p:cNvSpPr>
              <a:spLocks noChangeArrowheads="1"/>
            </p:cNvSpPr>
            <p:nvPr/>
          </p:nvSpPr>
          <p:spPr bwMode="gray">
            <a:xfrm>
              <a:off x="2470597" y="1847884"/>
              <a:ext cx="707373" cy="253916"/>
            </a:xfrm>
            <a:prstGeom prst="rect">
              <a:avLst/>
            </a:prstGeom>
            <a:noFill/>
            <a:ln>
              <a:noFill/>
            </a:ln>
            <a:effectLst/>
          </p:spPr>
          <p:txBody>
            <a:bodyPr wrap="square" lIns="0" tIns="0" rIns="0" bIns="0" anchor="ctr">
              <a:spAutoFit/>
            </a:bodyPr>
            <a:lstStyle/>
            <a:p>
              <a:pPr defTabSz="671513">
                <a:buClr>
                  <a:srgbClr val="22649D"/>
                </a:buClr>
                <a:defRPr>
                  <a:uFillTx/>
                </a:defRPr>
              </a:pPr>
              <a:r>
                <a:rPr lang="en-GB" sz="825" b="1" i="1">
                  <a:solidFill>
                    <a:srgbClr val="8E9E65"/>
                  </a:solidFill>
                  <a:ea typeface="SimSun" charset="0"/>
                  <a:cs typeface="Helvetica Neue"/>
                </a:rPr>
                <a:t>Biological materials</a:t>
              </a:r>
            </a:p>
          </p:txBody>
        </p:sp>
        <p:pic>
          <p:nvPicPr>
            <p:cNvPr id="133" name="Picture 56" descr="Grün_Blat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58052" y="1804023"/>
              <a:ext cx="358402" cy="358404"/>
            </a:xfrm>
            <a:prstGeom prst="rect">
              <a:avLst/>
            </a:prstGeom>
            <a:noFill/>
            <a:ln>
              <a:noFill/>
            </a:ln>
          </p:spPr>
        </p:pic>
        <p:sp>
          <p:nvSpPr>
            <p:cNvPr id="134" name="Rectangle 24"/>
            <p:cNvSpPr>
              <a:spLocks noChangeArrowheads="1"/>
            </p:cNvSpPr>
            <p:nvPr/>
          </p:nvSpPr>
          <p:spPr bwMode="gray">
            <a:xfrm>
              <a:off x="2051802" y="1619587"/>
              <a:ext cx="1668952" cy="126958"/>
            </a:xfrm>
            <a:prstGeom prst="rect">
              <a:avLst/>
            </a:prstGeom>
            <a:noFill/>
            <a:ln>
              <a:noFill/>
            </a:ln>
            <a:effectLst/>
          </p:spPr>
          <p:txBody>
            <a:bodyPr wrap="square" lIns="0" tIns="0" rIns="0" bIns="0" anchor="ctr">
              <a:spAutoFit/>
            </a:bodyPr>
            <a:lstStyle/>
            <a:p>
              <a:pPr defTabSz="671513">
                <a:buClr>
                  <a:srgbClr val="22649D"/>
                </a:buClr>
                <a:defRPr>
                  <a:uFillTx/>
                </a:defRPr>
              </a:pPr>
              <a:r>
                <a:rPr lang="en-GB" altLang="zh-CN" sz="825" i="1">
                  <a:solidFill>
                    <a:srgbClr val="8E9E65"/>
                  </a:solidFill>
                  <a:ea typeface="SimSun" charset="0"/>
                  <a:cs typeface="SimSun" charset="0"/>
                </a:rPr>
                <a:t>Renewables flow management</a:t>
              </a:r>
            </a:p>
          </p:txBody>
        </p:sp>
        <p:sp>
          <p:nvSpPr>
            <p:cNvPr id="135" name="Arc 134"/>
            <p:cNvSpPr>
              <a:spLocks/>
            </p:cNvSpPr>
            <p:nvPr/>
          </p:nvSpPr>
          <p:spPr>
            <a:xfrm>
              <a:off x="3105841" y="3243102"/>
              <a:ext cx="524155" cy="321847"/>
            </a:xfrm>
            <a:prstGeom prst="arc">
              <a:avLst>
                <a:gd name="adj1" fmla="val 15159568"/>
                <a:gd name="adj2" fmla="val 20963868"/>
              </a:avLst>
            </a:prstGeom>
            <a:noFill/>
            <a:ln w="19050">
              <a:solidFill>
                <a:srgbClr val="8E9E65"/>
              </a:solidFill>
              <a:round/>
              <a:headEnd type="triangle"/>
              <a:tailEnd type="none" w="med" len="med"/>
            </a:ln>
            <a:effectLst/>
          </p:spPr>
          <p:txBody>
            <a:bodyPr wrap="none" anchor="ctr"/>
            <a:lstStyle/>
            <a:p>
              <a:endParaRPr lang="en-GB" sz="750" i="1">
                <a:solidFill>
                  <a:srgbClr val="000000"/>
                </a:solidFill>
              </a:endParaRPr>
            </a:p>
          </p:txBody>
        </p:sp>
        <p:sp>
          <p:nvSpPr>
            <p:cNvPr id="136" name="Textfeld 108"/>
            <p:cNvSpPr txBox="1"/>
            <p:nvPr/>
          </p:nvSpPr>
          <p:spPr>
            <a:xfrm>
              <a:off x="3273308" y="2637656"/>
              <a:ext cx="447238" cy="115416"/>
            </a:xfrm>
            <a:prstGeom prst="rect">
              <a:avLst/>
            </a:prstGeom>
            <a:solidFill>
              <a:srgbClr val="61B6CB"/>
            </a:solidFill>
          </p:spPr>
          <p:txBody>
            <a:bodyPr wrap="none" lIns="0" tIns="0" rIns="0" bIns="0" rtlCol="0">
              <a:spAutoFit/>
            </a:bodyPr>
            <a:lstStyle/>
            <a:p>
              <a:r>
                <a:rPr lang="en-GB" sz="750" b="1" i="1">
                  <a:solidFill>
                    <a:schemeClr val="bg1"/>
                  </a:solidFill>
                </a:rPr>
                <a:t>Biosphere</a:t>
              </a:r>
            </a:p>
          </p:txBody>
        </p:sp>
        <p:sp>
          <p:nvSpPr>
            <p:cNvPr id="137" name="Rectangle 50"/>
            <p:cNvSpPr>
              <a:spLocks noChangeArrowheads="1"/>
            </p:cNvSpPr>
            <p:nvPr/>
          </p:nvSpPr>
          <p:spPr bwMode="gray">
            <a:xfrm>
              <a:off x="4929541" y="2510365"/>
              <a:ext cx="1081826" cy="212943"/>
            </a:xfrm>
            <a:prstGeom prst="rect">
              <a:avLst/>
            </a:prstGeom>
            <a:solidFill>
              <a:schemeClr val="bg1">
                <a:lumMod val="85000"/>
              </a:schemeClr>
            </a:solidFill>
            <a:ln>
              <a:solidFill>
                <a:schemeClr val="bg1"/>
              </a:solidFill>
            </a:ln>
            <a:effectLst/>
          </p:spPr>
          <p:txBody>
            <a:bodyPr wrap="square" lIns="54007" tIns="54007" rIns="54007" bIns="54007" anchor="ctr" anchorCtr="0">
              <a:noAutofit/>
            </a:bodyPr>
            <a:lstStyle/>
            <a:p>
              <a:pPr algn="ctr" defTabSz="671513">
                <a:lnSpc>
                  <a:spcPct val="85000"/>
                </a:lnSpc>
                <a:buClr>
                  <a:srgbClr val="22649D"/>
                </a:buClr>
                <a:defRPr>
                  <a:uFillTx/>
                </a:defRPr>
              </a:pPr>
              <a:r>
                <a:rPr lang="en-GB" sz="675" i="1">
                  <a:solidFill>
                    <a:srgbClr val="000000"/>
                  </a:solidFill>
                </a:rPr>
                <a:t>Product manufacturer</a:t>
              </a:r>
            </a:p>
          </p:txBody>
        </p:sp>
        <p:sp>
          <p:nvSpPr>
            <p:cNvPr id="138" name="Rectangle 51"/>
            <p:cNvSpPr>
              <a:spLocks noChangeArrowheads="1"/>
            </p:cNvSpPr>
            <p:nvPr/>
          </p:nvSpPr>
          <p:spPr bwMode="gray">
            <a:xfrm>
              <a:off x="4929347" y="2891974"/>
              <a:ext cx="1081826" cy="212943"/>
            </a:xfrm>
            <a:prstGeom prst="rect">
              <a:avLst/>
            </a:prstGeom>
            <a:solidFill>
              <a:schemeClr val="bg1">
                <a:lumMod val="85000"/>
              </a:schemeClr>
            </a:solidFill>
            <a:ln>
              <a:solidFill>
                <a:schemeClr val="bg1"/>
              </a:solidFill>
            </a:ln>
            <a:effectLst/>
          </p:spPr>
          <p:txBody>
            <a:bodyPr wrap="square" lIns="54007" tIns="54007" rIns="54007" bIns="54007" anchor="ctr" anchorCtr="0">
              <a:spAutoFit/>
            </a:bodyPr>
            <a:lstStyle/>
            <a:p>
              <a:pPr algn="ctr" defTabSz="671513">
                <a:buClr>
                  <a:srgbClr val="22649D"/>
                </a:buClr>
                <a:defRPr>
                  <a:uFillTx/>
                </a:defRPr>
              </a:pPr>
              <a:r>
                <a:rPr lang="en-GB" sz="675" i="1">
                  <a:solidFill>
                    <a:srgbClr val="000000"/>
                  </a:solidFill>
                </a:rPr>
                <a:t>Service provider</a:t>
              </a:r>
            </a:p>
          </p:txBody>
        </p:sp>
        <p:sp>
          <p:nvSpPr>
            <p:cNvPr id="139" name="Rectangle 49"/>
            <p:cNvSpPr>
              <a:spLocks noChangeArrowheads="1"/>
            </p:cNvSpPr>
            <p:nvPr/>
          </p:nvSpPr>
          <p:spPr bwMode="gray">
            <a:xfrm>
              <a:off x="4929541" y="2119500"/>
              <a:ext cx="1081826" cy="212943"/>
            </a:xfrm>
            <a:prstGeom prst="rect">
              <a:avLst/>
            </a:prstGeom>
            <a:solidFill>
              <a:schemeClr val="bg1">
                <a:lumMod val="85000"/>
              </a:schemeClr>
            </a:solidFill>
            <a:ln>
              <a:solidFill>
                <a:schemeClr val="bg1"/>
              </a:solidFill>
            </a:ln>
            <a:effectLst/>
          </p:spPr>
          <p:txBody>
            <a:bodyPr wrap="square" lIns="54007" tIns="27000" rIns="54007" bIns="27000" anchor="ctr" anchorCtr="0">
              <a:noAutofit/>
            </a:bodyPr>
            <a:lstStyle/>
            <a:p>
              <a:pPr algn="ctr" defTabSz="671513">
                <a:lnSpc>
                  <a:spcPct val="85000"/>
                </a:lnSpc>
                <a:buClr>
                  <a:srgbClr val="22649D"/>
                </a:buClr>
                <a:defRPr>
                  <a:uFillTx/>
                </a:defRPr>
              </a:pPr>
              <a:r>
                <a:rPr lang="en-GB" sz="675" i="1">
                  <a:solidFill>
                    <a:srgbClr val="000000"/>
                  </a:solidFill>
                </a:rPr>
                <a:t>Parts manufacturer</a:t>
              </a:r>
            </a:p>
          </p:txBody>
        </p:sp>
        <p:pic>
          <p:nvPicPr>
            <p:cNvPr id="140" name="Picture 36" descr="Blau_Us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50380" y="3305389"/>
              <a:ext cx="542243" cy="542246"/>
            </a:xfrm>
            <a:prstGeom prst="rect">
              <a:avLst/>
            </a:prstGeom>
            <a:noFill/>
            <a:ln>
              <a:noFill/>
            </a:ln>
          </p:spPr>
        </p:pic>
        <p:pic>
          <p:nvPicPr>
            <p:cNvPr id="141" name="Picture 37" descr="Grün_Consume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876838" y="3305389"/>
              <a:ext cx="542243" cy="542246"/>
            </a:xfrm>
            <a:prstGeom prst="rect">
              <a:avLst/>
            </a:prstGeom>
            <a:noFill/>
            <a:ln>
              <a:noFill/>
            </a:ln>
          </p:spPr>
        </p:pic>
        <p:sp>
          <p:nvSpPr>
            <p:cNvPr id="142" name="Freeform 38"/>
            <p:cNvSpPr>
              <a:spLocks/>
            </p:cNvSpPr>
            <p:nvPr/>
          </p:nvSpPr>
          <p:spPr bwMode="gray">
            <a:xfrm>
              <a:off x="5119344" y="3114328"/>
              <a:ext cx="162839" cy="177206"/>
            </a:xfrm>
            <a:custGeom>
              <a:avLst/>
              <a:gdLst>
                <a:gd name="T0" fmla="*/ 156 w 156"/>
                <a:gd name="T1" fmla="*/ 0 h 223"/>
                <a:gd name="T2" fmla="*/ 156 w 156"/>
                <a:gd name="T3" fmla="*/ 129 h 223"/>
                <a:gd name="T4" fmla="*/ 0 w 156"/>
                <a:gd name="T5" fmla="*/ 129 h 223"/>
                <a:gd name="T6" fmla="*/ 0 w 156"/>
                <a:gd name="T7" fmla="*/ 223 h 223"/>
              </a:gdLst>
              <a:ahLst/>
              <a:cxnLst>
                <a:cxn ang="0">
                  <a:pos x="T0" y="T1"/>
                </a:cxn>
                <a:cxn ang="0">
                  <a:pos x="T2" y="T3"/>
                </a:cxn>
                <a:cxn ang="0">
                  <a:pos x="T4" y="T5"/>
                </a:cxn>
                <a:cxn ang="0">
                  <a:pos x="T6" y="T7"/>
                </a:cxn>
              </a:cxnLst>
              <a:rect l="0" t="0" r="r" b="b"/>
              <a:pathLst>
                <a:path w="156" h="223">
                  <a:moveTo>
                    <a:pt x="156" y="0"/>
                  </a:moveTo>
                  <a:lnTo>
                    <a:pt x="156" y="129"/>
                  </a:lnTo>
                  <a:lnTo>
                    <a:pt x="0" y="129"/>
                  </a:lnTo>
                  <a:lnTo>
                    <a:pt x="0" y="223"/>
                  </a:lnTo>
                </a:path>
              </a:pathLst>
            </a:custGeom>
            <a:noFill/>
            <a:ln w="19050" cmpd="sng">
              <a:solidFill>
                <a:srgbClr val="8E9E65"/>
              </a:solidFill>
              <a:round/>
              <a:headEnd type="none" w="med" len="med"/>
              <a:tailEnd type="triangle" w="med" len="med"/>
            </a:ln>
            <a:effectLst/>
          </p:spPr>
          <p:txBody>
            <a:bodyPr/>
            <a:lstStyle/>
            <a:p>
              <a:pPr>
                <a:defRPr>
                  <a:uFillTx/>
                </a:defRPr>
              </a:pPr>
              <a:endParaRPr lang="en-GB" sz="750" i="1">
                <a:solidFill>
                  <a:srgbClr val="000000"/>
                </a:solidFill>
              </a:endParaRPr>
            </a:p>
          </p:txBody>
        </p:sp>
        <p:sp>
          <p:nvSpPr>
            <p:cNvPr id="143" name="Freeform 39"/>
            <p:cNvSpPr>
              <a:spLocks/>
            </p:cNvSpPr>
            <p:nvPr/>
          </p:nvSpPr>
          <p:spPr bwMode="gray">
            <a:xfrm flipH="1">
              <a:off x="5672515" y="3114328"/>
              <a:ext cx="162839" cy="177206"/>
            </a:xfrm>
            <a:custGeom>
              <a:avLst/>
              <a:gdLst>
                <a:gd name="T0" fmla="*/ 156 w 156"/>
                <a:gd name="T1" fmla="*/ 0 h 223"/>
                <a:gd name="T2" fmla="*/ 156 w 156"/>
                <a:gd name="T3" fmla="*/ 129 h 223"/>
                <a:gd name="T4" fmla="*/ 0 w 156"/>
                <a:gd name="T5" fmla="*/ 129 h 223"/>
                <a:gd name="T6" fmla="*/ 0 w 156"/>
                <a:gd name="T7" fmla="*/ 223 h 223"/>
              </a:gdLst>
              <a:ahLst/>
              <a:cxnLst>
                <a:cxn ang="0">
                  <a:pos x="T0" y="T1"/>
                </a:cxn>
                <a:cxn ang="0">
                  <a:pos x="T2" y="T3"/>
                </a:cxn>
                <a:cxn ang="0">
                  <a:pos x="T4" y="T5"/>
                </a:cxn>
                <a:cxn ang="0">
                  <a:pos x="T6" y="T7"/>
                </a:cxn>
              </a:cxnLst>
              <a:rect l="0" t="0" r="r" b="b"/>
              <a:pathLst>
                <a:path w="156" h="223">
                  <a:moveTo>
                    <a:pt x="156" y="0"/>
                  </a:moveTo>
                  <a:lnTo>
                    <a:pt x="156" y="129"/>
                  </a:lnTo>
                  <a:lnTo>
                    <a:pt x="0" y="129"/>
                  </a:lnTo>
                  <a:lnTo>
                    <a:pt x="0" y="223"/>
                  </a:lnTo>
                </a:path>
              </a:pathLst>
            </a:custGeom>
            <a:noFill/>
            <a:ln w="19050" cmpd="sng">
              <a:solidFill>
                <a:srgbClr val="3374AD"/>
              </a:solidFill>
              <a:round/>
              <a:headEnd type="none" w="med" len="med"/>
              <a:tailEnd type="triangle" w="med" len="med"/>
            </a:ln>
            <a:effectLst/>
          </p:spPr>
          <p:txBody>
            <a:bodyPr/>
            <a:lstStyle/>
            <a:p>
              <a:pPr>
                <a:defRPr>
                  <a:uFillTx/>
                </a:defRPr>
              </a:pPr>
              <a:endParaRPr lang="en-GB" sz="750" i="1">
                <a:solidFill>
                  <a:srgbClr val="000000"/>
                </a:solidFill>
              </a:endParaRPr>
            </a:p>
          </p:txBody>
        </p:sp>
        <p:sp>
          <p:nvSpPr>
            <p:cNvPr id="144" name="Line 52"/>
            <p:cNvSpPr>
              <a:spLocks noChangeShapeType="1"/>
            </p:cNvSpPr>
            <p:nvPr/>
          </p:nvSpPr>
          <p:spPr bwMode="auto">
            <a:xfrm>
              <a:off x="5672516" y="2361201"/>
              <a:ext cx="0" cy="120931"/>
            </a:xfrm>
            <a:prstGeom prst="line">
              <a:avLst/>
            </a:prstGeom>
            <a:noFill/>
            <a:ln w="19050">
              <a:solidFill>
                <a:srgbClr val="3374AD"/>
              </a:solidFill>
              <a:round/>
              <a:tailEnd type="triangle" w="med" len="med"/>
            </a:ln>
            <a:effectLst/>
          </p:spPr>
          <p:txBody>
            <a:bodyPr/>
            <a:lstStyle/>
            <a:p>
              <a:pPr>
                <a:defRPr>
                  <a:uFillTx/>
                </a:defRPr>
              </a:pPr>
              <a:endParaRPr lang="en-GB" sz="750" i="1">
                <a:solidFill>
                  <a:srgbClr val="000000"/>
                </a:solidFill>
              </a:endParaRPr>
            </a:p>
          </p:txBody>
        </p:sp>
        <p:sp>
          <p:nvSpPr>
            <p:cNvPr id="145" name="Line 53"/>
            <p:cNvSpPr>
              <a:spLocks noChangeShapeType="1"/>
            </p:cNvSpPr>
            <p:nvPr/>
          </p:nvSpPr>
          <p:spPr bwMode="auto">
            <a:xfrm>
              <a:off x="5282183" y="2361201"/>
              <a:ext cx="0" cy="120931"/>
            </a:xfrm>
            <a:prstGeom prst="line">
              <a:avLst/>
            </a:prstGeom>
            <a:noFill/>
            <a:ln w="19050">
              <a:solidFill>
                <a:srgbClr val="8E9E65"/>
              </a:solidFill>
              <a:round/>
              <a:tailEnd type="triangle" w="med" len="med"/>
            </a:ln>
            <a:effectLst/>
          </p:spPr>
          <p:txBody>
            <a:bodyPr/>
            <a:lstStyle/>
            <a:p>
              <a:pPr>
                <a:defRPr>
                  <a:uFillTx/>
                </a:defRPr>
              </a:pPr>
              <a:endParaRPr lang="en-GB" sz="750" i="1">
                <a:solidFill>
                  <a:srgbClr val="000000"/>
                </a:solidFill>
              </a:endParaRPr>
            </a:p>
          </p:txBody>
        </p:sp>
        <p:sp>
          <p:nvSpPr>
            <p:cNvPr id="146" name="Line 54"/>
            <p:cNvSpPr>
              <a:spLocks noChangeShapeType="1"/>
            </p:cNvSpPr>
            <p:nvPr/>
          </p:nvSpPr>
          <p:spPr bwMode="auto">
            <a:xfrm>
              <a:off x="5672516" y="2740757"/>
              <a:ext cx="0" cy="120932"/>
            </a:xfrm>
            <a:prstGeom prst="line">
              <a:avLst/>
            </a:prstGeom>
            <a:noFill/>
            <a:ln w="19050">
              <a:solidFill>
                <a:srgbClr val="3374AD"/>
              </a:solidFill>
              <a:round/>
              <a:tailEnd type="triangle" w="med" len="med"/>
            </a:ln>
            <a:effectLst/>
          </p:spPr>
          <p:txBody>
            <a:bodyPr/>
            <a:lstStyle/>
            <a:p>
              <a:pPr>
                <a:defRPr>
                  <a:uFillTx/>
                </a:defRPr>
              </a:pPr>
              <a:endParaRPr lang="en-GB" sz="750" i="1">
                <a:solidFill>
                  <a:srgbClr val="000000"/>
                </a:solidFill>
              </a:endParaRPr>
            </a:p>
          </p:txBody>
        </p:sp>
        <p:sp>
          <p:nvSpPr>
            <p:cNvPr id="147" name="Line 55"/>
            <p:cNvSpPr>
              <a:spLocks noChangeShapeType="1"/>
            </p:cNvSpPr>
            <p:nvPr/>
          </p:nvSpPr>
          <p:spPr bwMode="auto">
            <a:xfrm>
              <a:off x="5282183" y="2740757"/>
              <a:ext cx="0" cy="120932"/>
            </a:xfrm>
            <a:prstGeom prst="line">
              <a:avLst/>
            </a:prstGeom>
            <a:noFill/>
            <a:ln w="19050">
              <a:solidFill>
                <a:srgbClr val="8E9E65"/>
              </a:solidFill>
              <a:round/>
              <a:tailEnd type="triangle" w="med" len="med"/>
            </a:ln>
            <a:effectLst/>
          </p:spPr>
          <p:txBody>
            <a:bodyPr/>
            <a:lstStyle/>
            <a:p>
              <a:pPr>
                <a:defRPr>
                  <a:uFillTx/>
                </a:defRPr>
              </a:pPr>
              <a:endParaRPr lang="en-GB" sz="750" i="1">
                <a:solidFill>
                  <a:srgbClr val="000000"/>
                </a:solidFill>
              </a:endParaRPr>
            </a:p>
          </p:txBody>
        </p:sp>
        <p:sp>
          <p:nvSpPr>
            <p:cNvPr id="148" name="Line 86"/>
            <p:cNvSpPr>
              <a:spLocks noChangeShapeType="1"/>
            </p:cNvSpPr>
            <p:nvPr/>
          </p:nvSpPr>
          <p:spPr bwMode="gray">
            <a:xfrm rot="16200000">
              <a:off x="4936691" y="4204331"/>
              <a:ext cx="408756" cy="0"/>
            </a:xfrm>
            <a:prstGeom prst="line">
              <a:avLst/>
            </a:prstGeom>
            <a:noFill/>
            <a:ln w="19050">
              <a:solidFill>
                <a:srgbClr val="8E9E65"/>
              </a:solidFill>
              <a:round/>
              <a:headEnd type="triangle" w="med" len="med"/>
            </a:ln>
            <a:effectLst/>
          </p:spPr>
          <p:txBody>
            <a:bodyPr/>
            <a:lstStyle/>
            <a:p>
              <a:pPr>
                <a:defRPr>
                  <a:uFillTx/>
                </a:defRPr>
              </a:pPr>
              <a:endParaRPr lang="en-GB" sz="750" i="1">
                <a:solidFill>
                  <a:srgbClr val="000000"/>
                </a:solidFill>
              </a:endParaRPr>
            </a:p>
          </p:txBody>
        </p:sp>
        <p:sp>
          <p:nvSpPr>
            <p:cNvPr id="149" name="Line 87"/>
            <p:cNvSpPr>
              <a:spLocks noChangeShapeType="1"/>
            </p:cNvSpPr>
            <p:nvPr/>
          </p:nvSpPr>
          <p:spPr bwMode="gray">
            <a:xfrm rot="16200000">
              <a:off x="5630976" y="4204331"/>
              <a:ext cx="408756" cy="0"/>
            </a:xfrm>
            <a:prstGeom prst="line">
              <a:avLst/>
            </a:prstGeom>
            <a:noFill/>
            <a:ln w="19050">
              <a:solidFill>
                <a:srgbClr val="3374AD"/>
              </a:solidFill>
              <a:round/>
              <a:headEnd type="triangle" w="med" len="med"/>
            </a:ln>
            <a:effectLst/>
          </p:spPr>
          <p:txBody>
            <a:bodyPr/>
            <a:lstStyle/>
            <a:p>
              <a:pPr>
                <a:defRPr>
                  <a:uFillTx/>
                </a:defRPr>
              </a:pPr>
              <a:endParaRPr lang="en-GB" sz="750" i="1">
                <a:solidFill>
                  <a:srgbClr val="000000"/>
                </a:solidFill>
              </a:endParaRPr>
            </a:p>
          </p:txBody>
        </p:sp>
        <p:sp>
          <p:nvSpPr>
            <p:cNvPr id="150" name="Rectangle 79"/>
            <p:cNvSpPr>
              <a:spLocks noChangeArrowheads="1"/>
            </p:cNvSpPr>
            <p:nvPr/>
          </p:nvSpPr>
          <p:spPr bwMode="gray">
            <a:xfrm>
              <a:off x="4888654" y="3875345"/>
              <a:ext cx="525237" cy="117738"/>
            </a:xfrm>
            <a:prstGeom prst="rect">
              <a:avLst/>
            </a:prstGeom>
            <a:noFill/>
            <a:ln>
              <a:noFill/>
            </a:ln>
            <a:effectLst/>
          </p:spPr>
          <p:txBody>
            <a:bodyPr lIns="0" tIns="0" rIns="0" bIns="0" anchor="ctr"/>
            <a:lstStyle/>
            <a:p>
              <a:pPr algn="ctr" defTabSz="671513">
                <a:buClr>
                  <a:srgbClr val="22649D"/>
                </a:buClr>
                <a:defRPr>
                  <a:uFillTx/>
                </a:defRPr>
              </a:pPr>
              <a:r>
                <a:rPr lang="en-GB" sz="825" i="1">
                  <a:solidFill>
                    <a:srgbClr val="8E9E65"/>
                  </a:solidFill>
                </a:rPr>
                <a:t>Collection</a:t>
              </a:r>
            </a:p>
          </p:txBody>
        </p:sp>
        <p:sp>
          <p:nvSpPr>
            <p:cNvPr id="151" name="Rectangle 91"/>
            <p:cNvSpPr>
              <a:spLocks noChangeArrowheads="1"/>
            </p:cNvSpPr>
            <p:nvPr/>
          </p:nvSpPr>
          <p:spPr bwMode="gray">
            <a:xfrm>
              <a:off x="5593507" y="3876648"/>
              <a:ext cx="512285" cy="116435"/>
            </a:xfrm>
            <a:prstGeom prst="rect">
              <a:avLst/>
            </a:prstGeom>
            <a:noFill/>
            <a:ln>
              <a:noFill/>
            </a:ln>
            <a:effectLst/>
          </p:spPr>
          <p:txBody>
            <a:bodyPr lIns="0" tIns="0" rIns="0" bIns="0" anchor="ctr"/>
            <a:lstStyle/>
            <a:p>
              <a:pPr algn="ctr" defTabSz="671513">
                <a:buClr>
                  <a:srgbClr val="22649D"/>
                </a:buClr>
                <a:defRPr>
                  <a:uFillTx/>
                </a:defRPr>
              </a:pPr>
              <a:r>
                <a:rPr lang="en-GB" sz="825" i="1">
                  <a:solidFill>
                    <a:srgbClr val="3374AD"/>
                  </a:solidFill>
                </a:rPr>
                <a:t>Collection</a:t>
              </a:r>
            </a:p>
          </p:txBody>
        </p:sp>
        <p:sp>
          <p:nvSpPr>
            <p:cNvPr id="152" name="Line 45"/>
            <p:cNvSpPr>
              <a:spLocks noChangeShapeType="1"/>
            </p:cNvSpPr>
            <p:nvPr/>
          </p:nvSpPr>
          <p:spPr bwMode="auto">
            <a:xfrm>
              <a:off x="5672516" y="1860376"/>
              <a:ext cx="0" cy="236345"/>
            </a:xfrm>
            <a:prstGeom prst="line">
              <a:avLst/>
            </a:prstGeom>
            <a:noFill/>
            <a:ln w="19050">
              <a:solidFill>
                <a:srgbClr val="3374AD"/>
              </a:solidFill>
              <a:round/>
              <a:tailEnd type="triangle" w="med" len="med"/>
            </a:ln>
            <a:effectLst/>
          </p:spPr>
          <p:txBody>
            <a:bodyPr/>
            <a:lstStyle/>
            <a:p>
              <a:pPr>
                <a:defRPr>
                  <a:uFillTx/>
                </a:defRPr>
              </a:pPr>
              <a:endParaRPr lang="en-GB" sz="750" i="1">
                <a:solidFill>
                  <a:srgbClr val="000000"/>
                </a:solidFill>
              </a:endParaRPr>
            </a:p>
          </p:txBody>
        </p:sp>
        <p:sp>
          <p:nvSpPr>
            <p:cNvPr id="153" name="Line 53"/>
            <p:cNvSpPr>
              <a:spLocks noChangeShapeType="1"/>
            </p:cNvSpPr>
            <p:nvPr/>
          </p:nvSpPr>
          <p:spPr bwMode="auto">
            <a:xfrm>
              <a:off x="5379167" y="1860376"/>
              <a:ext cx="0" cy="236345"/>
            </a:xfrm>
            <a:prstGeom prst="line">
              <a:avLst/>
            </a:prstGeom>
            <a:noFill/>
            <a:ln w="19050">
              <a:solidFill>
                <a:srgbClr val="8E9E65"/>
              </a:solidFill>
              <a:round/>
              <a:tailEnd type="triangle" w="med" len="med"/>
            </a:ln>
            <a:effectLst/>
          </p:spPr>
          <p:txBody>
            <a:bodyPr/>
            <a:lstStyle/>
            <a:p>
              <a:pPr>
                <a:defRPr>
                  <a:uFillTx/>
                </a:defRPr>
              </a:pPr>
              <a:endParaRPr lang="en-GB" sz="750" i="1">
                <a:solidFill>
                  <a:srgbClr val="000000"/>
                </a:solidFill>
              </a:endParaRPr>
            </a:p>
          </p:txBody>
        </p:sp>
        <p:sp>
          <p:nvSpPr>
            <p:cNvPr id="154" name="Line 53"/>
            <p:cNvSpPr>
              <a:spLocks noChangeShapeType="1"/>
            </p:cNvSpPr>
            <p:nvPr/>
          </p:nvSpPr>
          <p:spPr bwMode="auto">
            <a:xfrm>
              <a:off x="5445021" y="1860376"/>
              <a:ext cx="0" cy="236345"/>
            </a:xfrm>
            <a:prstGeom prst="line">
              <a:avLst/>
            </a:prstGeom>
            <a:noFill/>
            <a:ln w="19050">
              <a:solidFill>
                <a:srgbClr val="8E9E65"/>
              </a:solidFill>
              <a:round/>
              <a:headEnd type="triangle"/>
              <a:tailEnd type="none" w="med" len="med"/>
            </a:ln>
            <a:effectLst/>
          </p:spPr>
          <p:txBody>
            <a:bodyPr/>
            <a:lstStyle/>
            <a:p>
              <a:pPr>
                <a:defRPr>
                  <a:uFillTx/>
                </a:defRPr>
              </a:pPr>
              <a:endParaRPr lang="en-GB" sz="750" i="1">
                <a:solidFill>
                  <a:srgbClr val="000000"/>
                </a:solidFill>
              </a:endParaRPr>
            </a:p>
          </p:txBody>
        </p:sp>
        <p:sp>
          <p:nvSpPr>
            <p:cNvPr id="155" name="Rectangle 24"/>
            <p:cNvSpPr>
              <a:spLocks noChangeArrowheads="1"/>
            </p:cNvSpPr>
            <p:nvPr/>
          </p:nvSpPr>
          <p:spPr bwMode="gray">
            <a:xfrm>
              <a:off x="5004542" y="1337968"/>
              <a:ext cx="928865" cy="253916"/>
            </a:xfrm>
            <a:prstGeom prst="rect">
              <a:avLst/>
            </a:prstGeom>
            <a:noFill/>
            <a:ln>
              <a:noFill/>
            </a:ln>
          </p:spPr>
          <p:txBody>
            <a:bodyPr lIns="0" tIns="0" rIns="0" bIns="0">
              <a:spAutoFit/>
            </a:bodyPr>
            <a:lstStyle/>
            <a:p>
              <a:pPr algn="ctr" defTabSz="671513">
                <a:buClr>
                  <a:srgbClr val="22649D"/>
                </a:buClr>
              </a:pPr>
              <a:r>
                <a:rPr lang="en-GB" altLang="zh-CN" sz="825" b="1" i="1">
                  <a:solidFill>
                    <a:schemeClr val="tx2"/>
                  </a:solidFill>
                  <a:ea typeface="Helvetica Neue" charset="0"/>
                  <a:cs typeface="Helvetica Neue" charset="0"/>
                </a:rPr>
                <a:t>Substitute materials</a:t>
              </a:r>
            </a:p>
          </p:txBody>
        </p:sp>
        <p:sp>
          <p:nvSpPr>
            <p:cNvPr id="156" name="Rectangle 42"/>
            <p:cNvSpPr>
              <a:spLocks noChangeArrowheads="1"/>
            </p:cNvSpPr>
            <p:nvPr/>
          </p:nvSpPr>
          <p:spPr bwMode="gray">
            <a:xfrm>
              <a:off x="6019576" y="995447"/>
              <a:ext cx="581719" cy="253916"/>
            </a:xfrm>
            <a:prstGeom prst="rect">
              <a:avLst/>
            </a:prstGeom>
            <a:noFill/>
            <a:ln>
              <a:noFill/>
            </a:ln>
            <a:effectLst/>
          </p:spPr>
          <p:txBody>
            <a:bodyPr wrap="square" lIns="0" tIns="0" rIns="0" bIns="0" anchor="ctr">
              <a:spAutoFit/>
            </a:bodyPr>
            <a:lstStyle/>
            <a:p>
              <a:pPr defTabSz="671513">
                <a:buClr>
                  <a:srgbClr val="22649D"/>
                </a:buClr>
                <a:defRPr>
                  <a:uFillTx/>
                </a:defRPr>
              </a:pPr>
              <a:r>
                <a:rPr lang="en-GB" altLang="zh-CN" sz="825" i="1">
                  <a:solidFill>
                    <a:srgbClr val="3374AD"/>
                  </a:solidFill>
                  <a:ea typeface="SimSun" charset="0"/>
                  <a:cs typeface="Helvetica Neue Light"/>
                </a:rPr>
                <a:t>Finite materials</a:t>
              </a:r>
            </a:p>
          </p:txBody>
        </p:sp>
        <p:sp>
          <p:nvSpPr>
            <p:cNvPr id="157" name="Rectangle 80"/>
            <p:cNvSpPr>
              <a:spLocks noChangeArrowheads="1"/>
            </p:cNvSpPr>
            <p:nvPr/>
          </p:nvSpPr>
          <p:spPr bwMode="gray">
            <a:xfrm>
              <a:off x="4111353" y="998640"/>
              <a:ext cx="797054" cy="253916"/>
            </a:xfrm>
            <a:prstGeom prst="rect">
              <a:avLst/>
            </a:prstGeom>
            <a:noFill/>
            <a:ln>
              <a:noFill/>
            </a:ln>
            <a:effectLst/>
          </p:spPr>
          <p:txBody>
            <a:bodyPr wrap="square" lIns="0" tIns="0" rIns="0" bIns="0" anchor="ctr">
              <a:spAutoFit/>
            </a:bodyPr>
            <a:lstStyle/>
            <a:p>
              <a:pPr algn="r" defTabSz="671513">
                <a:buClr>
                  <a:srgbClr val="22649D"/>
                </a:buClr>
                <a:defRPr>
                  <a:uFillTx/>
                </a:defRPr>
              </a:pPr>
              <a:r>
                <a:rPr lang="en-GB" altLang="zh-CN" sz="825" i="1">
                  <a:solidFill>
                    <a:srgbClr val="8E9E65"/>
                  </a:solidFill>
                  <a:ea typeface="SimSun" charset="0"/>
                  <a:cs typeface="Helvetica Neue"/>
                </a:rPr>
                <a:t>Renewable materials</a:t>
              </a:r>
            </a:p>
          </p:txBody>
        </p:sp>
        <p:pic>
          <p:nvPicPr>
            <p:cNvPr id="158" name="Picture 157" descr="Screen Shot 2015-02-03 at 15.25.15.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953424" y="966281"/>
              <a:ext cx="329609" cy="312245"/>
            </a:xfrm>
            <a:prstGeom prst="rect">
              <a:avLst/>
            </a:prstGeom>
            <a:noFill/>
            <a:ln>
              <a:noFill/>
            </a:ln>
          </p:spPr>
        </p:pic>
        <p:pic>
          <p:nvPicPr>
            <p:cNvPr id="159" name="Picture 43" descr="Grau_Förderturm"/>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299233" y="966281"/>
              <a:ext cx="312062" cy="311029"/>
            </a:xfrm>
            <a:prstGeom prst="rect">
              <a:avLst/>
            </a:prstGeom>
            <a:noFill/>
            <a:ln>
              <a:noFill/>
            </a:ln>
          </p:spPr>
        </p:pic>
        <p:pic>
          <p:nvPicPr>
            <p:cNvPr id="160" name="Picture 44" descr="Blau_Lkw"/>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627494" y="967265"/>
              <a:ext cx="312062" cy="311029"/>
            </a:xfrm>
            <a:prstGeom prst="rect">
              <a:avLst/>
            </a:prstGeom>
            <a:noFill/>
            <a:ln>
              <a:noFill/>
            </a:ln>
          </p:spPr>
        </p:pic>
        <p:sp>
          <p:nvSpPr>
            <p:cNvPr id="161" name="Textfeld 109"/>
            <p:cNvSpPr txBox="1"/>
            <p:nvPr/>
          </p:nvSpPr>
          <p:spPr>
            <a:xfrm>
              <a:off x="4883354" y="3686179"/>
              <a:ext cx="464871" cy="126958"/>
            </a:xfrm>
            <a:prstGeom prst="rect">
              <a:avLst/>
            </a:prstGeom>
            <a:solidFill>
              <a:schemeClr val="bg1"/>
            </a:solidFill>
          </p:spPr>
          <p:txBody>
            <a:bodyPr wrap="none" lIns="0" tIns="0" rIns="0" bIns="0" rtlCol="0">
              <a:spAutoFit/>
            </a:bodyPr>
            <a:lstStyle/>
            <a:p>
              <a:r>
                <a:rPr lang="en-GB" sz="825" i="1">
                  <a:solidFill>
                    <a:schemeClr val="accent6">
                      <a:lumMod val="75000"/>
                    </a:schemeClr>
                  </a:solidFill>
                </a:rPr>
                <a:t>Consumer</a:t>
              </a:r>
            </a:p>
          </p:txBody>
        </p:sp>
        <p:sp>
          <p:nvSpPr>
            <p:cNvPr id="162" name="Textfeld 110"/>
            <p:cNvSpPr txBox="1"/>
            <p:nvPr/>
          </p:nvSpPr>
          <p:spPr>
            <a:xfrm>
              <a:off x="5565690" y="3686179"/>
              <a:ext cx="502373" cy="126958"/>
            </a:xfrm>
            <a:prstGeom prst="rect">
              <a:avLst/>
            </a:prstGeom>
            <a:solidFill>
              <a:schemeClr val="bg1"/>
            </a:solidFill>
          </p:spPr>
          <p:txBody>
            <a:bodyPr wrap="square" lIns="0" tIns="0" rIns="0" bIns="0" rtlCol="0">
              <a:spAutoFit/>
            </a:bodyPr>
            <a:lstStyle/>
            <a:p>
              <a:pPr algn="ctr"/>
              <a:r>
                <a:rPr lang="en-GB" sz="825" i="1">
                  <a:solidFill>
                    <a:srgbClr val="3374AD"/>
                  </a:solidFill>
                </a:rPr>
                <a:t>User</a:t>
              </a:r>
            </a:p>
          </p:txBody>
        </p:sp>
        <p:sp>
          <p:nvSpPr>
            <p:cNvPr id="165" name="Rectangle 18"/>
            <p:cNvSpPr>
              <a:spLocks noChangeArrowheads="1"/>
            </p:cNvSpPr>
            <p:nvPr/>
          </p:nvSpPr>
          <p:spPr bwMode="gray">
            <a:xfrm>
              <a:off x="7429660" y="2894615"/>
              <a:ext cx="613073" cy="126958"/>
            </a:xfrm>
            <a:prstGeom prst="rect">
              <a:avLst/>
            </a:prstGeom>
            <a:solidFill>
              <a:schemeClr val="bg1"/>
            </a:solidFill>
            <a:ln>
              <a:noFill/>
            </a:ln>
            <a:effectLst/>
          </p:spPr>
          <p:txBody>
            <a:bodyPr wrap="square" lIns="0" tIns="0" rIns="0" bIns="0">
              <a:spAutoFit/>
            </a:bodyPr>
            <a:lstStyle/>
            <a:p>
              <a:pPr defTabSz="671513">
                <a:buClr>
                  <a:srgbClr val="22649D"/>
                </a:buClr>
                <a:defRPr>
                  <a:uFillTx/>
                </a:defRPr>
              </a:pPr>
              <a:r>
                <a:rPr lang="en-GB" altLang="zh-CN" sz="825" i="1">
                  <a:solidFill>
                    <a:srgbClr val="3374AD"/>
                  </a:solidFill>
                  <a:ea typeface="SimSun" charset="0"/>
                  <a:cs typeface="SimSun" charset="0"/>
                </a:rPr>
                <a:t>Recycle</a:t>
              </a:r>
            </a:p>
          </p:txBody>
        </p:sp>
        <p:sp>
          <p:nvSpPr>
            <p:cNvPr id="181" name="Rectangle 24"/>
            <p:cNvSpPr>
              <a:spLocks noChangeArrowheads="1"/>
            </p:cNvSpPr>
            <p:nvPr/>
          </p:nvSpPr>
          <p:spPr bwMode="gray">
            <a:xfrm>
              <a:off x="3470321" y="1337424"/>
              <a:ext cx="733104" cy="124811"/>
            </a:xfrm>
            <a:prstGeom prst="rect">
              <a:avLst/>
            </a:prstGeom>
            <a:noFill/>
            <a:ln>
              <a:noFill/>
            </a:ln>
            <a:effectLst/>
          </p:spPr>
          <p:txBody>
            <a:bodyPr lIns="0" tIns="0" rIns="0" bIns="0" anchor="ctr"/>
            <a:lstStyle/>
            <a:p>
              <a:pPr algn="ctr" defTabSz="671513">
                <a:buClr>
                  <a:srgbClr val="22649D"/>
                </a:buClr>
                <a:defRPr>
                  <a:uFillTx/>
                </a:defRPr>
              </a:pPr>
              <a:r>
                <a:rPr lang="en-GB" altLang="zh-CN" sz="825" b="1" i="1">
                  <a:solidFill>
                    <a:srgbClr val="8E9E65"/>
                  </a:solidFill>
                  <a:ea typeface="SimSun" charset="0"/>
                  <a:cs typeface="Helvetica Neue"/>
                </a:rPr>
                <a:t>Regenerate</a:t>
              </a:r>
            </a:p>
          </p:txBody>
        </p:sp>
      </p:grpSp>
      <p:sp>
        <p:nvSpPr>
          <p:cNvPr id="173" name="Footer Placeholder 2">
            <a:extLst>
              <a:ext uri="{FF2B5EF4-FFF2-40B4-BE49-F238E27FC236}">
                <a16:creationId xmlns:a16="http://schemas.microsoft.com/office/drawing/2014/main" id="{4F2E4814-3FA0-4998-BD39-4E2B8E1DA9CE}"/>
              </a:ext>
            </a:extLst>
          </p:cNvPr>
          <p:cNvSpPr>
            <a:spLocks noGrp="1"/>
          </p:cNvSpPr>
          <p:nvPr>
            <p:ph type="ftr" sz="quarter" idx="3"/>
          </p:nvPr>
        </p:nvSpPr>
        <p:spPr>
          <a:xfrm>
            <a:off x="2057400" y="4476750"/>
            <a:ext cx="6713204" cy="123111"/>
          </a:xfrm>
        </p:spPr>
        <p:txBody>
          <a:bodyPr/>
          <a:lstStyle/>
          <a:p>
            <a:r>
              <a:rPr lang="en-GB" sz="800" b="0" i="1">
                <a:latin typeface="+mj-lt"/>
              </a:rPr>
              <a:t>Source: Ellen MacArthur Foundation; McKinsey </a:t>
            </a:r>
            <a:r>
              <a:rPr lang="en-GB" sz="800" b="0" i="1" err="1">
                <a:latin typeface="+mj-lt"/>
              </a:rPr>
              <a:t>Center</a:t>
            </a:r>
            <a:r>
              <a:rPr lang="en-GB" sz="800" b="0" i="1">
                <a:latin typeface="+mj-lt"/>
              </a:rPr>
              <a:t> for Business and </a:t>
            </a:r>
            <a:r>
              <a:rPr lang="en-GB" sz="800" b="0" i="1" err="1">
                <a:latin typeface="+mj-lt"/>
              </a:rPr>
              <a:t>EnvironmenStiftungsfonds</a:t>
            </a:r>
            <a:r>
              <a:rPr lang="en-GB" sz="800" b="0" i="1">
                <a:latin typeface="+mj-lt"/>
              </a:rPr>
              <a:t> </a:t>
            </a:r>
            <a:r>
              <a:rPr lang="en-GB" sz="800" b="0" i="1" err="1">
                <a:latin typeface="+mj-lt"/>
              </a:rPr>
              <a:t>für</a:t>
            </a:r>
            <a:r>
              <a:rPr lang="en-GB" sz="800" b="0" i="1">
                <a:latin typeface="+mj-lt"/>
              </a:rPr>
              <a:t> </a:t>
            </a:r>
            <a:r>
              <a:rPr lang="en-GB" sz="800" b="0" i="1" err="1">
                <a:latin typeface="+mj-lt"/>
              </a:rPr>
              <a:t>Umweltökonomie</a:t>
            </a:r>
            <a:r>
              <a:rPr lang="en-GB" sz="800" b="0" i="1">
                <a:latin typeface="+mj-lt"/>
              </a:rPr>
              <a:t> und </a:t>
            </a:r>
            <a:r>
              <a:rPr lang="en-GB" sz="800" b="0" i="1" err="1">
                <a:latin typeface="+mj-lt"/>
              </a:rPr>
              <a:t>Nachhaltigkeit</a:t>
            </a:r>
            <a:r>
              <a:rPr lang="en-GB" sz="800" b="0" i="1">
                <a:latin typeface="+mj-lt"/>
              </a:rPr>
              <a:t>;</a:t>
            </a:r>
          </a:p>
        </p:txBody>
      </p:sp>
    </p:spTree>
    <p:extLst>
      <p:ext uri="{BB962C8B-B14F-4D97-AF65-F5344CB8AC3E}">
        <p14:creationId xmlns:p14="http://schemas.microsoft.com/office/powerpoint/2010/main" val="2464709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hidden="1"/>
          <p:cNvGraphicFramePr>
            <a:graphicFrameLocks noChangeAspect="1"/>
          </p:cNvGraphicFramePr>
          <p:nvPr>
            <p:custDataLst>
              <p:tags r:id="rId2"/>
            </p:custDataLst>
            <p:extLst/>
          </p:nvPr>
        </p:nvGraphicFramePr>
        <p:xfrm>
          <a:off x="270" y="1"/>
          <a:ext cx="161974" cy="121481"/>
        </p:xfrm>
        <a:graphic>
          <a:graphicData uri="http://schemas.openxmlformats.org/presentationml/2006/ole">
            <mc:AlternateContent xmlns:mc="http://schemas.openxmlformats.org/markup-compatibility/2006">
              <mc:Choice xmlns:v="urn:schemas-microsoft-com:vml" Requires="v">
                <p:oleObj spid="_x0000_s144391" name="think-cell Slide" r:id="rId5" imgW="381" imgH="381" progId="TCLayout.ActiveDocument.1">
                  <p:embed/>
                </p:oleObj>
              </mc:Choice>
              <mc:Fallback>
                <p:oleObj name="think-cell Slide" r:id="rId5" imgW="381" imgH="381" progId="TCLayout.ActiveDocument.1">
                  <p:embed/>
                  <p:pic>
                    <p:nvPicPr>
                      <p:cNvPr id="83970"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270" y="1"/>
                        <a:ext cx="161974" cy="1214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pic>
        <p:nvPicPr>
          <p:cNvPr id="22" name="Picture 21"/>
          <p:cNvPicPr>
            <a:picLocks noChangeAspect="1"/>
          </p:cNvPicPr>
          <p:nvPr/>
        </p:nvPicPr>
        <p:blipFill>
          <a:blip r:embed="rId7"/>
          <a:stretch>
            <a:fillRect/>
          </a:stretch>
        </p:blipFill>
        <p:spPr>
          <a:xfrm>
            <a:off x="0" y="0"/>
            <a:ext cx="6662801" cy="5143500"/>
          </a:xfrm>
          <a:prstGeom prst="rect">
            <a:avLst/>
          </a:prstGeom>
        </p:spPr>
      </p:pic>
      <p:sp>
        <p:nvSpPr>
          <p:cNvPr id="7" name="TextBox 6">
            <a:extLst>
              <a:ext uri="{FF2B5EF4-FFF2-40B4-BE49-F238E27FC236}">
                <a16:creationId xmlns:a16="http://schemas.microsoft.com/office/drawing/2014/main" id="{1811B26B-1EF3-0941-A3CC-D43CE179DE08}"/>
              </a:ext>
            </a:extLst>
          </p:cNvPr>
          <p:cNvSpPr txBox="1"/>
          <p:nvPr/>
        </p:nvSpPr>
        <p:spPr>
          <a:xfrm>
            <a:off x="6934200" y="500955"/>
            <a:ext cx="2023999" cy="1384995"/>
          </a:xfrm>
          <a:prstGeom prst="rect">
            <a:avLst/>
          </a:prstGeom>
          <a:noFill/>
        </p:spPr>
        <p:txBody>
          <a:bodyPr wrap="square" rtlCol="0">
            <a:spAutoFit/>
          </a:bodyPr>
          <a:lstStyle/>
          <a:p>
            <a:r>
              <a:rPr lang="sl-SI" sz="2100" b="1" i="1">
                <a:solidFill>
                  <a:srgbClr val="C00000"/>
                </a:solidFill>
              </a:rPr>
              <a:t>CIRCULAR ECONOMY AND CLIMATE CHANGE</a:t>
            </a:r>
            <a:endParaRPr lang="en-US" sz="2100" b="1" i="1">
              <a:solidFill>
                <a:srgbClr val="C00000"/>
              </a:solidFill>
            </a:endParaRPr>
          </a:p>
        </p:txBody>
      </p:sp>
      <p:pic>
        <p:nvPicPr>
          <p:cNvPr id="2" name="Picture 1">
            <a:extLst>
              <a:ext uri="{FF2B5EF4-FFF2-40B4-BE49-F238E27FC236}">
                <a16:creationId xmlns:a16="http://schemas.microsoft.com/office/drawing/2014/main" id="{45FC151D-91F8-C747-ACC3-FEEE513BED86}"/>
              </a:ext>
            </a:extLst>
          </p:cNvPr>
          <p:cNvPicPr>
            <a:picLocks noChangeAspect="1"/>
          </p:cNvPicPr>
          <p:nvPr/>
        </p:nvPicPr>
        <p:blipFill>
          <a:blip r:embed="rId8"/>
          <a:stretch>
            <a:fillRect/>
          </a:stretch>
        </p:blipFill>
        <p:spPr>
          <a:xfrm>
            <a:off x="6662801" y="2254169"/>
            <a:ext cx="2501981" cy="2501981"/>
          </a:xfrm>
          <a:prstGeom prst="rect">
            <a:avLst/>
          </a:prstGeom>
        </p:spPr>
      </p:pic>
    </p:spTree>
    <p:extLst>
      <p:ext uri="{BB962C8B-B14F-4D97-AF65-F5344CB8AC3E}">
        <p14:creationId xmlns:p14="http://schemas.microsoft.com/office/powerpoint/2010/main" val="1595388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752" y="2082402"/>
            <a:ext cx="1871663"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i="1">
                <a:solidFill>
                  <a:schemeClr val="bg1"/>
                </a:solidFill>
                <a:latin typeface="+mj-lt"/>
                <a:cs typeface="Arial"/>
              </a:rPr>
              <a:t>LAND</a:t>
            </a:r>
            <a:endParaRPr lang="en-GB" sz="2000" i="1">
              <a:solidFill>
                <a:schemeClr val="bg1"/>
              </a:solidFill>
              <a:latin typeface="+mj-lt"/>
              <a:cs typeface="Arial"/>
            </a:endParaRPr>
          </a:p>
        </p:txBody>
      </p:sp>
      <p:sp>
        <p:nvSpPr>
          <p:cNvPr id="7" name="Rectangle 6"/>
          <p:cNvSpPr/>
          <p:nvPr/>
        </p:nvSpPr>
        <p:spPr>
          <a:xfrm>
            <a:off x="6751638" y="2069307"/>
            <a:ext cx="1871662"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i="1">
                <a:solidFill>
                  <a:srgbClr val="FFFFFF"/>
                </a:solidFill>
                <a:latin typeface="+mj-lt"/>
                <a:cs typeface="Arial"/>
              </a:rPr>
              <a:t>MATERIALS</a:t>
            </a:r>
            <a:endParaRPr lang="en-GB" sz="2000" i="1">
              <a:solidFill>
                <a:srgbClr val="FFFFFF"/>
              </a:solidFill>
              <a:latin typeface="+mj-lt"/>
              <a:cs typeface="Arial"/>
            </a:endParaRPr>
          </a:p>
        </p:txBody>
      </p:sp>
      <p:sp>
        <p:nvSpPr>
          <p:cNvPr id="8" name="Rectangle 7"/>
          <p:cNvSpPr/>
          <p:nvPr/>
        </p:nvSpPr>
        <p:spPr>
          <a:xfrm>
            <a:off x="4643438" y="2069307"/>
            <a:ext cx="1873250" cy="91797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i="1">
                <a:solidFill>
                  <a:srgbClr val="000090"/>
                </a:solidFill>
                <a:latin typeface="+mj-lt"/>
                <a:cs typeface="Arial"/>
              </a:rPr>
              <a:t>ENERGY</a:t>
            </a:r>
            <a:endParaRPr lang="en-GB" sz="2000" i="1">
              <a:solidFill>
                <a:srgbClr val="000090"/>
              </a:solidFill>
              <a:latin typeface="+mj-lt"/>
              <a:cs typeface="Arial"/>
            </a:endParaRPr>
          </a:p>
        </p:txBody>
      </p:sp>
      <p:sp>
        <p:nvSpPr>
          <p:cNvPr id="9" name="Rectangle 8"/>
          <p:cNvSpPr/>
          <p:nvPr/>
        </p:nvSpPr>
        <p:spPr>
          <a:xfrm>
            <a:off x="2581275" y="2082402"/>
            <a:ext cx="1873250"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i="1">
                <a:solidFill>
                  <a:srgbClr val="FFFFFF"/>
                </a:solidFill>
                <a:latin typeface="+mj-lt"/>
                <a:cs typeface="Arial"/>
              </a:rPr>
              <a:t>WATER</a:t>
            </a:r>
            <a:endParaRPr lang="en-GB" sz="2000" i="1">
              <a:solidFill>
                <a:srgbClr val="FFFFFF"/>
              </a:solidFill>
              <a:latin typeface="+mj-lt"/>
              <a:cs typeface="Arial"/>
            </a:endParaRPr>
          </a:p>
        </p:txBody>
      </p:sp>
      <p:sp>
        <p:nvSpPr>
          <p:cNvPr id="10" name="Rectangle 9"/>
          <p:cNvSpPr/>
          <p:nvPr/>
        </p:nvSpPr>
        <p:spPr>
          <a:xfrm>
            <a:off x="539750" y="1044178"/>
            <a:ext cx="8102600" cy="91797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i="1">
                <a:solidFill>
                  <a:srgbClr val="000090"/>
                </a:solidFill>
                <a:latin typeface="+mj-lt"/>
                <a:cs typeface="Arial"/>
              </a:rPr>
              <a:t>CARBON MANAGEMENT</a:t>
            </a:r>
            <a:endParaRPr lang="en-GB" sz="2400" i="1">
              <a:solidFill>
                <a:srgbClr val="000090"/>
              </a:solidFill>
              <a:latin typeface="+mj-lt"/>
              <a:cs typeface="Arial"/>
            </a:endParaRPr>
          </a:p>
        </p:txBody>
      </p:sp>
      <p:sp>
        <p:nvSpPr>
          <p:cNvPr id="13" name="Rectangle 12"/>
          <p:cNvSpPr/>
          <p:nvPr/>
        </p:nvSpPr>
        <p:spPr>
          <a:xfrm>
            <a:off x="533400" y="3105150"/>
            <a:ext cx="8102600" cy="91797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i="1">
                <a:solidFill>
                  <a:srgbClr val="FFFFFF"/>
                </a:solidFill>
                <a:latin typeface="+mj-lt"/>
                <a:cs typeface="Arial"/>
              </a:rPr>
              <a:t>DECOUPLING</a:t>
            </a:r>
            <a:endParaRPr lang="en-GB" sz="2400" i="1">
              <a:solidFill>
                <a:srgbClr val="FFFFFF"/>
              </a:solidFill>
              <a:latin typeface="+mj-lt"/>
              <a:cs typeface="Arial"/>
            </a:endParaRPr>
          </a:p>
        </p:txBody>
      </p:sp>
      <p:sp>
        <p:nvSpPr>
          <p:cNvPr id="2" name="TextBox 1"/>
          <p:cNvSpPr txBox="1"/>
          <p:nvPr/>
        </p:nvSpPr>
        <p:spPr>
          <a:xfrm>
            <a:off x="2590800" y="514350"/>
            <a:ext cx="3886200" cy="461665"/>
          </a:xfrm>
          <a:prstGeom prst="rect">
            <a:avLst/>
          </a:prstGeom>
          <a:noFill/>
          <a:ln w="38100" cmpd="sng">
            <a:solidFill>
              <a:srgbClr val="FF8021"/>
            </a:solidFill>
          </a:ln>
        </p:spPr>
        <p:txBody>
          <a:bodyPr wrap="square" rtlCol="0">
            <a:spAutoFit/>
          </a:bodyPr>
          <a:lstStyle/>
          <a:p>
            <a:pPr algn="ctr"/>
            <a:r>
              <a:rPr lang="en-GB" sz="2400" i="1">
                <a:solidFill>
                  <a:srgbClr val="000090"/>
                </a:solidFill>
                <a:latin typeface="+mj-lt"/>
                <a:cs typeface="Arial"/>
              </a:rPr>
              <a:t>CLIMATE </a:t>
            </a:r>
          </a:p>
        </p:txBody>
      </p:sp>
      <p:sp>
        <p:nvSpPr>
          <p:cNvPr id="11" name="TextBox 10"/>
          <p:cNvSpPr txBox="1"/>
          <p:nvPr/>
        </p:nvSpPr>
        <p:spPr>
          <a:xfrm>
            <a:off x="2590800" y="4091285"/>
            <a:ext cx="3886200" cy="461665"/>
          </a:xfrm>
          <a:prstGeom prst="rect">
            <a:avLst/>
          </a:prstGeom>
          <a:noFill/>
          <a:ln w="38100" cmpd="sng">
            <a:solidFill>
              <a:schemeClr val="tx2">
                <a:lumMod val="60000"/>
                <a:lumOff val="40000"/>
              </a:schemeClr>
            </a:solidFill>
          </a:ln>
        </p:spPr>
        <p:txBody>
          <a:bodyPr wrap="square" rtlCol="0">
            <a:spAutoFit/>
          </a:bodyPr>
          <a:lstStyle/>
          <a:p>
            <a:pPr algn="ctr"/>
            <a:r>
              <a:rPr lang="en-GB" sz="2400" i="1">
                <a:solidFill>
                  <a:srgbClr val="000090"/>
                </a:solidFill>
                <a:latin typeface="+mj-lt"/>
                <a:cs typeface="Arial"/>
              </a:rPr>
              <a:t>RESOURCES</a:t>
            </a:r>
            <a:endParaRPr lang="en-GB" sz="2400" i="1">
              <a:solidFill>
                <a:schemeClr val="bg1"/>
              </a:solidFill>
              <a:latin typeface="+mj-lt"/>
              <a:cs typeface="Arial"/>
            </a:endParaRPr>
          </a:p>
        </p:txBody>
      </p:sp>
    </p:spTree>
    <p:extLst>
      <p:ext uri="{BB962C8B-B14F-4D97-AF65-F5344CB8AC3E}">
        <p14:creationId xmlns:p14="http://schemas.microsoft.com/office/powerpoint/2010/main" val="337483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2"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4950" y="3013775"/>
            <a:ext cx="2736850" cy="168631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i="1" dirty="0">
                <a:solidFill>
                  <a:schemeClr val="accent1">
                    <a:lumMod val="75000"/>
                  </a:schemeClr>
                </a:solidFill>
                <a:latin typeface="+mj-lt"/>
                <a:cs typeface="Arial"/>
              </a:rPr>
              <a:t>Energy,</a:t>
            </a:r>
          </a:p>
          <a:p>
            <a:pPr algn="ctr">
              <a:defRPr/>
            </a:pPr>
            <a:r>
              <a:rPr lang="en-GB" sz="2000" i="1" dirty="0">
                <a:solidFill>
                  <a:schemeClr val="accent1">
                    <a:lumMod val="75000"/>
                  </a:schemeClr>
                </a:solidFill>
                <a:latin typeface="+mj-lt"/>
                <a:cs typeface="Arial"/>
              </a:rPr>
              <a:t>Carbon management</a:t>
            </a:r>
          </a:p>
        </p:txBody>
      </p:sp>
      <p:sp>
        <p:nvSpPr>
          <p:cNvPr id="7" name="Rectangle 6"/>
          <p:cNvSpPr/>
          <p:nvPr/>
        </p:nvSpPr>
        <p:spPr>
          <a:xfrm>
            <a:off x="6178550" y="3044733"/>
            <a:ext cx="2730500" cy="165905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i="1" dirty="0">
                <a:solidFill>
                  <a:srgbClr val="FFFFFF"/>
                </a:solidFill>
                <a:latin typeface="+mj-lt"/>
                <a:cs typeface="Arial"/>
              </a:rPr>
              <a:t>Eco-system services</a:t>
            </a:r>
          </a:p>
          <a:p>
            <a:pPr algn="ctr">
              <a:defRPr/>
            </a:pPr>
            <a:r>
              <a:rPr lang="en-GB" sz="2000" i="1" dirty="0">
                <a:solidFill>
                  <a:srgbClr val="FFFFFF"/>
                </a:solidFill>
                <a:latin typeface="+mj-lt"/>
                <a:cs typeface="Arial"/>
              </a:rPr>
              <a:t>Environmental sinks </a:t>
            </a:r>
          </a:p>
        </p:txBody>
      </p:sp>
      <p:sp>
        <p:nvSpPr>
          <p:cNvPr id="9" name="Rectangle 8"/>
          <p:cNvSpPr/>
          <p:nvPr/>
        </p:nvSpPr>
        <p:spPr>
          <a:xfrm>
            <a:off x="3206750" y="3057827"/>
            <a:ext cx="2736850" cy="1647523"/>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i="1" dirty="0">
                <a:solidFill>
                  <a:srgbClr val="FFFFFF"/>
                </a:solidFill>
                <a:latin typeface="+mj-lt"/>
                <a:cs typeface="Arial"/>
              </a:rPr>
              <a:t>Circular Economy,</a:t>
            </a:r>
          </a:p>
          <a:p>
            <a:pPr algn="ctr">
              <a:defRPr/>
            </a:pPr>
            <a:r>
              <a:rPr lang="en-GB" sz="2000" i="1" dirty="0">
                <a:solidFill>
                  <a:srgbClr val="FFFFFF"/>
                </a:solidFill>
                <a:latin typeface="+mj-lt"/>
                <a:cs typeface="Arial"/>
              </a:rPr>
              <a:t>Land, Water,</a:t>
            </a:r>
          </a:p>
          <a:p>
            <a:pPr algn="ctr">
              <a:defRPr/>
            </a:pPr>
            <a:r>
              <a:rPr lang="en-GB" sz="2000" i="1" dirty="0">
                <a:solidFill>
                  <a:srgbClr val="FFFFFF"/>
                </a:solidFill>
                <a:latin typeface="+mj-lt"/>
                <a:cs typeface="Arial"/>
              </a:rPr>
              <a:t>Materials</a:t>
            </a:r>
          </a:p>
          <a:p>
            <a:pPr algn="ctr">
              <a:defRPr/>
            </a:pPr>
            <a:r>
              <a:rPr lang="en-GB" sz="2000" i="1" dirty="0">
                <a:solidFill>
                  <a:srgbClr val="FFFFFF"/>
                </a:solidFill>
                <a:latin typeface="+mj-lt"/>
                <a:cs typeface="Arial"/>
              </a:rPr>
              <a:t>Management</a:t>
            </a:r>
          </a:p>
        </p:txBody>
      </p:sp>
      <p:sp>
        <p:nvSpPr>
          <p:cNvPr id="10" name="Rectangle 9"/>
          <p:cNvSpPr/>
          <p:nvPr/>
        </p:nvSpPr>
        <p:spPr>
          <a:xfrm>
            <a:off x="234950" y="1032575"/>
            <a:ext cx="2736850" cy="176664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000" i="1" dirty="0">
                <a:solidFill>
                  <a:srgbClr val="000090"/>
                </a:solidFill>
                <a:latin typeface="+mj-lt"/>
                <a:cs typeface="Arial"/>
              </a:rPr>
              <a:t>SUPPLY SIDE SOLUTIONS</a:t>
            </a:r>
          </a:p>
        </p:txBody>
      </p:sp>
      <p:sp>
        <p:nvSpPr>
          <p:cNvPr id="12" name="Rectangle 11">
            <a:extLst>
              <a:ext uri="{FF2B5EF4-FFF2-40B4-BE49-F238E27FC236}">
                <a16:creationId xmlns:a16="http://schemas.microsoft.com/office/drawing/2014/main" id="{A5CA4D70-B379-7249-8377-96C358269B58}"/>
              </a:ext>
            </a:extLst>
          </p:cNvPr>
          <p:cNvSpPr/>
          <p:nvPr/>
        </p:nvSpPr>
        <p:spPr>
          <a:xfrm>
            <a:off x="3206750" y="1032575"/>
            <a:ext cx="2736850" cy="17666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000" i="1" dirty="0">
                <a:solidFill>
                  <a:schemeClr val="bg1"/>
                </a:solidFill>
                <a:latin typeface="+mj-lt"/>
                <a:cs typeface="Arial"/>
              </a:rPr>
              <a:t>DEMAND SIDE SOLUTIONS</a:t>
            </a:r>
          </a:p>
        </p:txBody>
      </p:sp>
      <p:sp>
        <p:nvSpPr>
          <p:cNvPr id="14" name="Rectangle 13">
            <a:extLst>
              <a:ext uri="{FF2B5EF4-FFF2-40B4-BE49-F238E27FC236}">
                <a16:creationId xmlns:a16="http://schemas.microsoft.com/office/drawing/2014/main" id="{CE903258-401E-2D4B-BFFC-2DA76094866A}"/>
              </a:ext>
            </a:extLst>
          </p:cNvPr>
          <p:cNvSpPr/>
          <p:nvPr/>
        </p:nvSpPr>
        <p:spPr>
          <a:xfrm>
            <a:off x="6172200" y="1032575"/>
            <a:ext cx="2736850" cy="176664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000" i="1" dirty="0">
                <a:solidFill>
                  <a:schemeClr val="bg1"/>
                </a:solidFill>
                <a:latin typeface="+mj-lt"/>
                <a:cs typeface="Arial"/>
              </a:rPr>
              <a:t>NATURE BASED</a:t>
            </a:r>
          </a:p>
          <a:p>
            <a:pPr algn="ctr">
              <a:defRPr/>
            </a:pPr>
            <a:r>
              <a:rPr lang="en-GB" sz="3000" i="1" dirty="0">
                <a:solidFill>
                  <a:schemeClr val="bg1"/>
                </a:solidFill>
                <a:latin typeface="+mj-lt"/>
                <a:cs typeface="Arial"/>
              </a:rPr>
              <a:t>SOLUTIONS</a:t>
            </a:r>
          </a:p>
        </p:txBody>
      </p:sp>
      <p:sp>
        <p:nvSpPr>
          <p:cNvPr id="8" name="Title 1">
            <a:extLst>
              <a:ext uri="{FF2B5EF4-FFF2-40B4-BE49-F238E27FC236}">
                <a16:creationId xmlns:a16="http://schemas.microsoft.com/office/drawing/2014/main" id="{86ED533B-1462-BA4C-AE0D-E9D017B6AA45}"/>
              </a:ext>
            </a:extLst>
          </p:cNvPr>
          <p:cNvSpPr>
            <a:spLocks noGrp="1"/>
          </p:cNvSpPr>
          <p:nvPr>
            <p:ph type="title"/>
          </p:nvPr>
        </p:nvSpPr>
        <p:spPr>
          <a:xfrm>
            <a:off x="457200" y="285750"/>
            <a:ext cx="8153400" cy="533400"/>
          </a:xfrm>
        </p:spPr>
        <p:txBody>
          <a:bodyPr>
            <a:noAutofit/>
          </a:bodyPr>
          <a:lstStyle/>
          <a:p>
            <a:pPr marL="0" indent="0" algn="ctr">
              <a:buNone/>
            </a:pPr>
            <a:r>
              <a:rPr lang="en-AU" sz="2800" b="0" i="1" dirty="0">
                <a:solidFill>
                  <a:schemeClr val="tx1"/>
                </a:solidFill>
              </a:rPr>
              <a:t>PILLARS FOR EFFICIENT CLIMATE CHANGE POLICY</a:t>
            </a:r>
          </a:p>
        </p:txBody>
      </p:sp>
      <p:sp>
        <p:nvSpPr>
          <p:cNvPr id="11" name="Rectangle 10">
            <a:extLst>
              <a:ext uri="{FF2B5EF4-FFF2-40B4-BE49-F238E27FC236}">
                <a16:creationId xmlns:a16="http://schemas.microsoft.com/office/drawing/2014/main" id="{7111E304-B9C5-AF4D-866C-8205A1066F2C}"/>
              </a:ext>
            </a:extLst>
          </p:cNvPr>
          <p:cNvSpPr/>
          <p:nvPr/>
        </p:nvSpPr>
        <p:spPr>
          <a:xfrm>
            <a:off x="3200400" y="1047750"/>
            <a:ext cx="2736850" cy="17666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000" i="1" dirty="0">
                <a:solidFill>
                  <a:srgbClr val="FFFF00"/>
                </a:solidFill>
                <a:latin typeface="+mj-lt"/>
                <a:cs typeface="Arial"/>
              </a:rPr>
              <a:t>DEMAND SIDE SOLUTIONS</a:t>
            </a:r>
          </a:p>
        </p:txBody>
      </p:sp>
      <p:sp>
        <p:nvSpPr>
          <p:cNvPr id="13" name="Rectangle 12">
            <a:extLst>
              <a:ext uri="{FF2B5EF4-FFF2-40B4-BE49-F238E27FC236}">
                <a16:creationId xmlns:a16="http://schemas.microsoft.com/office/drawing/2014/main" id="{9587C3E9-B21E-CA42-8A8B-CCD0D95D8C00}"/>
              </a:ext>
            </a:extLst>
          </p:cNvPr>
          <p:cNvSpPr/>
          <p:nvPr/>
        </p:nvSpPr>
        <p:spPr>
          <a:xfrm>
            <a:off x="3200400" y="3057827"/>
            <a:ext cx="2736850" cy="1647523"/>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i="1" dirty="0">
                <a:solidFill>
                  <a:srgbClr val="FFFF00"/>
                </a:solidFill>
                <a:latin typeface="+mj-lt"/>
                <a:cs typeface="Arial"/>
              </a:rPr>
              <a:t>Circular Economy,</a:t>
            </a:r>
          </a:p>
          <a:p>
            <a:pPr algn="ctr">
              <a:defRPr/>
            </a:pPr>
            <a:r>
              <a:rPr lang="en-GB" sz="2000" i="1" dirty="0">
                <a:solidFill>
                  <a:srgbClr val="FFFF00"/>
                </a:solidFill>
                <a:latin typeface="+mj-lt"/>
                <a:cs typeface="Arial"/>
              </a:rPr>
              <a:t>Land, Water,</a:t>
            </a:r>
          </a:p>
          <a:p>
            <a:pPr algn="ctr">
              <a:defRPr/>
            </a:pPr>
            <a:r>
              <a:rPr lang="en-GB" sz="2000" i="1" dirty="0">
                <a:solidFill>
                  <a:srgbClr val="FFFF00"/>
                </a:solidFill>
                <a:latin typeface="+mj-lt"/>
                <a:cs typeface="Arial"/>
              </a:rPr>
              <a:t>Materials</a:t>
            </a:r>
          </a:p>
          <a:p>
            <a:pPr algn="ctr">
              <a:defRPr/>
            </a:pPr>
            <a:r>
              <a:rPr lang="en-GB" sz="2000" i="1" dirty="0">
                <a:solidFill>
                  <a:srgbClr val="FFFF00"/>
                </a:solidFill>
                <a:latin typeface="+mj-lt"/>
                <a:cs typeface="Arial"/>
              </a:rPr>
              <a:t>Management</a:t>
            </a:r>
          </a:p>
        </p:txBody>
      </p:sp>
    </p:spTree>
    <p:extLst>
      <p:ext uri="{BB962C8B-B14F-4D97-AF65-F5344CB8AC3E}">
        <p14:creationId xmlns:p14="http://schemas.microsoft.com/office/powerpoint/2010/main" val="139624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4" grpId="0" animBg="1"/>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2C5FCE5-EE87-481E-8F42-3E1166EB1ED6}"/>
              </a:ext>
            </a:extLst>
          </p:cNvPr>
          <p:cNvGraphicFramePr>
            <a:graphicFrameLocks noChangeAspect="1"/>
          </p:cNvGraphicFramePr>
          <p:nvPr>
            <p:custDataLst>
              <p:tags r:id="rId2"/>
            </p:custDataLst>
            <p:extLst/>
          </p:nvPr>
        </p:nvGraphicFramePr>
        <p:xfrm>
          <a:off x="1144191" y="1191"/>
          <a:ext cx="1191" cy="1191"/>
        </p:xfrm>
        <a:graphic>
          <a:graphicData uri="http://schemas.openxmlformats.org/presentationml/2006/ole">
            <mc:AlternateContent xmlns:mc="http://schemas.openxmlformats.org/markup-compatibility/2006">
              <mc:Choice xmlns:v="urn:schemas-microsoft-com:vml" Requires="v">
                <p:oleObj spid="_x0000_s146439" name="think-cell Slide" r:id="rId31" imgW="231" imgH="232" progId="TCLayout.ActiveDocument.1">
                  <p:embed/>
                </p:oleObj>
              </mc:Choice>
              <mc:Fallback>
                <p:oleObj name="think-cell Slide" r:id="rId31" imgW="231" imgH="232" progId="TCLayout.ActiveDocument.1">
                  <p:embed/>
                  <p:pic>
                    <p:nvPicPr>
                      <p:cNvPr id="8" name="Object 7" hidden="1">
                        <a:extLst>
                          <a:ext uri="{FF2B5EF4-FFF2-40B4-BE49-F238E27FC236}">
                            <a16:creationId xmlns:a16="http://schemas.microsoft.com/office/drawing/2014/main" id="{D2C5FCE5-EE87-481E-8F42-3E1166EB1ED6}"/>
                          </a:ext>
                        </a:extLst>
                      </p:cNvPr>
                      <p:cNvPicPr/>
                      <p:nvPr/>
                    </p:nvPicPr>
                    <p:blipFill>
                      <a:blip r:embed="rId32"/>
                      <a:stretch>
                        <a:fillRect/>
                      </a:stretch>
                    </p:blipFill>
                    <p:spPr>
                      <a:xfrm>
                        <a:off x="1144191" y="1191"/>
                        <a:ext cx="1191" cy="1191"/>
                      </a:xfrm>
                      <a:prstGeom prst="rect">
                        <a:avLst/>
                      </a:prstGeom>
                    </p:spPr>
                  </p:pic>
                </p:oleObj>
              </mc:Fallback>
            </mc:AlternateContent>
          </a:graphicData>
        </a:graphic>
      </p:graphicFrame>
      <p:sp>
        <p:nvSpPr>
          <p:cNvPr id="35" name="Rectangle 34" hidden="1">
            <a:extLst>
              <a:ext uri="{FF2B5EF4-FFF2-40B4-BE49-F238E27FC236}">
                <a16:creationId xmlns:a16="http://schemas.microsoft.com/office/drawing/2014/main" id="{254B3ABD-A89B-4F69-9AF5-D767DF255E27}"/>
              </a:ext>
            </a:extLst>
          </p:cNvPr>
          <p:cNvSpPr/>
          <p:nvPr>
            <p:custDataLst>
              <p:tags r:id="rId3"/>
            </p:custDataLst>
          </p:nvPr>
        </p:nvSpPr>
        <p:spPr>
          <a:xfrm>
            <a:off x="114300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1050" b="1">
              <a:latin typeface="Arial" panose="020B0604020202020204" pitchFamily="34" charset="0"/>
              <a:cs typeface="Arial" panose="020B0604020202020204" pitchFamily="34" charset="0"/>
              <a:sym typeface="Arial" panose="020B0604020202020204" pitchFamily="34" charset="0"/>
            </a:endParaRPr>
          </a:p>
        </p:txBody>
      </p:sp>
      <p:sp>
        <p:nvSpPr>
          <p:cNvPr id="5" name="Title 4">
            <a:extLst>
              <a:ext uri="{FF2B5EF4-FFF2-40B4-BE49-F238E27FC236}">
                <a16:creationId xmlns:a16="http://schemas.microsoft.com/office/drawing/2014/main" id="{D0237E82-A0CB-4438-8241-0FC961C3C5AC}"/>
              </a:ext>
            </a:extLst>
          </p:cNvPr>
          <p:cNvSpPr>
            <a:spLocks noGrp="1"/>
          </p:cNvSpPr>
          <p:nvPr>
            <p:ph type="title"/>
          </p:nvPr>
        </p:nvSpPr>
        <p:spPr/>
        <p:txBody>
          <a:bodyPr/>
          <a:lstStyle/>
          <a:p>
            <a:pPr marL="0" indent="0" algn="ctr">
              <a:buNone/>
            </a:pPr>
            <a:r>
              <a:rPr lang="en-GB" sz="2400" b="0" i="1" dirty="0"/>
              <a:t>A MORE CIRCULAR ECONOMY CAN REDUCE EU EMISSIONS FROM </a:t>
            </a:r>
            <a:r>
              <a:rPr lang="en-GB" sz="2400" b="0" i="1" dirty="0">
                <a:solidFill>
                  <a:srgbClr val="FF0000"/>
                </a:solidFill>
              </a:rPr>
              <a:t>MATERIALS</a:t>
            </a:r>
            <a:r>
              <a:rPr lang="en-GB" sz="2400" b="0" i="1" dirty="0"/>
              <a:t> BY 56%</a:t>
            </a:r>
          </a:p>
        </p:txBody>
      </p:sp>
      <p:sp>
        <p:nvSpPr>
          <p:cNvPr id="7" name="Text Placeholder 6">
            <a:extLst>
              <a:ext uri="{FF2B5EF4-FFF2-40B4-BE49-F238E27FC236}">
                <a16:creationId xmlns:a16="http://schemas.microsoft.com/office/drawing/2014/main" id="{B4DA21CC-ACEF-4056-B1BF-73961729DFC6}"/>
              </a:ext>
            </a:extLst>
          </p:cNvPr>
          <p:cNvSpPr>
            <a:spLocks noGrp="1"/>
          </p:cNvSpPr>
          <p:nvPr>
            <p:ph type="body" sz="quarter" idx="13"/>
          </p:nvPr>
        </p:nvSpPr>
        <p:spPr>
          <a:xfrm>
            <a:off x="1828800" y="1106091"/>
            <a:ext cx="6631121" cy="490538"/>
          </a:xfrm>
        </p:spPr>
        <p:txBody>
          <a:bodyPr>
            <a:normAutofit/>
          </a:bodyPr>
          <a:lstStyle/>
          <a:p>
            <a:r>
              <a:rPr lang="en-GB" sz="1100" i="1"/>
              <a:t>EU emissions reductions potential from a more circular economy, 2050</a:t>
            </a:r>
            <a:br>
              <a:rPr lang="en-GB" sz="1100" i="1"/>
            </a:br>
            <a:r>
              <a:rPr lang="en-GB" sz="1100" b="0" i="1"/>
              <a:t>Mt CO</a:t>
            </a:r>
            <a:r>
              <a:rPr lang="en-GB" sz="1100" b="0" i="1" baseline="-25000"/>
              <a:t>2 </a:t>
            </a:r>
            <a:r>
              <a:rPr lang="en-GB" sz="1100" b="0" i="1"/>
              <a:t>per year</a:t>
            </a:r>
            <a:endParaRPr lang="en-GB" sz="1100" i="1"/>
          </a:p>
        </p:txBody>
      </p:sp>
      <p:cxnSp>
        <p:nvCxnSpPr>
          <p:cNvPr id="9" name="Straight Connector 8">
            <a:extLst>
              <a:ext uri="{FF2B5EF4-FFF2-40B4-BE49-F238E27FC236}">
                <a16:creationId xmlns:a16="http://schemas.microsoft.com/office/drawing/2014/main" id="{FD224F49-29C7-4DCE-A48E-5DF9D63C452B}"/>
              </a:ext>
            </a:extLst>
          </p:cNvPr>
          <p:cNvCxnSpPr/>
          <p:nvPr>
            <p:custDataLst>
              <p:tags r:id="rId4"/>
            </p:custDataLst>
          </p:nvPr>
        </p:nvCxnSpPr>
        <p:spPr bwMode="auto">
          <a:xfrm>
            <a:off x="5317331" y="3124200"/>
            <a:ext cx="40957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302C60-CCCC-4183-B184-229680A44E98}"/>
              </a:ext>
            </a:extLst>
          </p:cNvPr>
          <p:cNvCxnSpPr/>
          <p:nvPr>
            <p:custDataLst>
              <p:tags r:id="rId5"/>
            </p:custDataLst>
          </p:nvPr>
        </p:nvCxnSpPr>
        <p:spPr bwMode="auto">
          <a:xfrm>
            <a:off x="2555082" y="1800225"/>
            <a:ext cx="40838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302CE1-CA5A-471E-897B-04B520412ADE}"/>
              </a:ext>
            </a:extLst>
          </p:cNvPr>
          <p:cNvCxnSpPr/>
          <p:nvPr>
            <p:custDataLst>
              <p:tags r:id="rId6"/>
            </p:custDataLst>
          </p:nvPr>
        </p:nvCxnSpPr>
        <p:spPr bwMode="auto">
          <a:xfrm>
            <a:off x="3475435" y="2596754"/>
            <a:ext cx="40957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E6E2434-5CA8-4DE1-9A07-C3A27299FCF6}"/>
              </a:ext>
            </a:extLst>
          </p:cNvPr>
          <p:cNvCxnSpPr/>
          <p:nvPr>
            <p:custDataLst>
              <p:tags r:id="rId7"/>
            </p:custDataLst>
          </p:nvPr>
        </p:nvCxnSpPr>
        <p:spPr bwMode="auto">
          <a:xfrm>
            <a:off x="4396979" y="2845594"/>
            <a:ext cx="408385"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36" name="Chart 35">
            <a:extLst>
              <a:ext uri="{FF2B5EF4-FFF2-40B4-BE49-F238E27FC236}">
                <a16:creationId xmlns:a16="http://schemas.microsoft.com/office/drawing/2014/main" id="{7100E85D-7C4B-46F0-A13B-32EBD4E94AD3}"/>
              </a:ext>
            </a:extLst>
          </p:cNvPr>
          <p:cNvGraphicFramePr/>
          <p:nvPr>
            <p:custDataLst>
              <p:tags r:id="rId8"/>
            </p:custDataLst>
            <p:extLst/>
          </p:nvPr>
        </p:nvGraphicFramePr>
        <p:xfrm>
          <a:off x="1776412" y="1738313"/>
          <a:ext cx="4729163" cy="2494360"/>
        </p:xfrm>
        <a:graphic>
          <a:graphicData uri="http://schemas.openxmlformats.org/drawingml/2006/chart">
            <c:chart xmlns:c="http://schemas.openxmlformats.org/drawingml/2006/chart" xmlns:r="http://schemas.openxmlformats.org/officeDocument/2006/relationships" r:id="rId33"/>
          </a:graphicData>
        </a:graphic>
      </p:graphicFrame>
      <p:cxnSp>
        <p:nvCxnSpPr>
          <p:cNvPr id="14" name="Straight Connector 13">
            <a:extLst>
              <a:ext uri="{FF2B5EF4-FFF2-40B4-BE49-F238E27FC236}">
                <a16:creationId xmlns:a16="http://schemas.microsoft.com/office/drawing/2014/main" id="{99EEC593-13D8-420E-9FE4-A022C9994235}"/>
              </a:ext>
            </a:extLst>
          </p:cNvPr>
          <p:cNvCxnSpPr/>
          <p:nvPr>
            <p:custDataLst>
              <p:tags r:id="rId9"/>
            </p:custDataLst>
          </p:nvPr>
        </p:nvCxnSpPr>
        <p:spPr bwMode="auto">
          <a:xfrm>
            <a:off x="5982891" y="1797844"/>
            <a:ext cx="0" cy="1147763"/>
          </a:xfrm>
          <a:prstGeom prst="line">
            <a:avLst/>
          </a:prstGeom>
          <a:ln w="2540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F0229C-CB5E-40C8-B4F6-71E4E97C9974}"/>
              </a:ext>
            </a:extLst>
          </p:cNvPr>
          <p:cNvCxnSpPr/>
          <p:nvPr>
            <p:custDataLst>
              <p:tags r:id="rId10"/>
            </p:custDataLst>
          </p:nvPr>
        </p:nvCxnSpPr>
        <p:spPr bwMode="auto">
          <a:xfrm>
            <a:off x="3475435" y="1800225"/>
            <a:ext cx="2536031" cy="0"/>
          </a:xfrm>
          <a:prstGeom prst="line">
            <a:avLst/>
          </a:prstGeom>
          <a:ln w="63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76CEE856-3249-4C52-8088-EBD0DEDD8ABD}"/>
              </a:ext>
            </a:extLst>
          </p:cNvPr>
          <p:cNvSpPr>
            <a:spLocks noGrp="1"/>
          </p:cNvSpPr>
          <p:nvPr>
            <p:custDataLst>
              <p:tags r:id="rId11"/>
            </p:custDataLst>
          </p:nvPr>
        </p:nvSpPr>
        <p:spPr bwMode="auto">
          <a:xfrm>
            <a:off x="4674394" y="4214813"/>
            <a:ext cx="699264" cy="478631"/>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6EC982D8-64FA-4D70-9261-E64FD80B9922}" type="datetime'''Ci''rc''ul''a''r busi''''''''''ness mod''e''''''''l''''s'">
              <a:rPr lang="en-GB" altLang="en-US" sz="1100" i="1">
                <a:latin typeface="+mj-lt"/>
              </a:rPr>
              <a:pPr marL="0" indent="0" algn="ctr">
                <a:spcBef>
                  <a:spcPct val="0"/>
                </a:spcBef>
                <a:spcAft>
                  <a:spcPct val="0"/>
                </a:spcAft>
                <a:buNone/>
              </a:pPr>
              <a:t>Circular business models</a:t>
            </a:fld>
            <a:endParaRPr lang="en-GB" sz="1100" i="1">
              <a:latin typeface="+mj-lt"/>
              <a:sym typeface="+mn-lt"/>
            </a:endParaRPr>
          </a:p>
        </p:txBody>
      </p:sp>
      <p:sp>
        <p:nvSpPr>
          <p:cNvPr id="26" name="Text Placeholder 12">
            <a:extLst>
              <a:ext uri="{FF2B5EF4-FFF2-40B4-BE49-F238E27FC236}">
                <a16:creationId xmlns:a16="http://schemas.microsoft.com/office/drawing/2014/main" id="{7E73DF4E-DA43-491D-BC9F-CCB8316342F8}"/>
              </a:ext>
            </a:extLst>
          </p:cNvPr>
          <p:cNvSpPr>
            <a:spLocks noGrp="1"/>
          </p:cNvSpPr>
          <p:nvPr>
            <p:custDataLst>
              <p:tags r:id="rId12"/>
            </p:custDataLst>
          </p:nvPr>
        </p:nvSpPr>
        <p:spPr bwMode="gray">
          <a:xfrm>
            <a:off x="3089673" y="1621632"/>
            <a:ext cx="259556"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anchor="b"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0E353D6D-293C-4E22-9E1C-13E75AA47ED2}" type="datetime'1''''''''''''7''''8'''''''''''''">
              <a:rPr lang="en-GB" altLang="en-US" sz="1200" i="1">
                <a:latin typeface="+mj-lt"/>
              </a:rPr>
              <a:pPr marL="0" indent="0" algn="ctr">
                <a:spcBef>
                  <a:spcPct val="0"/>
                </a:spcBef>
                <a:spcAft>
                  <a:spcPct val="0"/>
                </a:spcAft>
                <a:buNone/>
              </a:pPr>
              <a:t>178</a:t>
            </a:fld>
            <a:endParaRPr lang="en-GB" sz="1100" i="1">
              <a:latin typeface="+mj-lt"/>
              <a:sym typeface="+mn-lt"/>
            </a:endParaRPr>
          </a:p>
        </p:txBody>
      </p:sp>
      <p:sp>
        <p:nvSpPr>
          <p:cNvPr id="23" name="Text Placeholder 12">
            <a:extLst>
              <a:ext uri="{FF2B5EF4-FFF2-40B4-BE49-F238E27FC236}">
                <a16:creationId xmlns:a16="http://schemas.microsoft.com/office/drawing/2014/main" id="{205C9CAB-117D-4341-9F34-BF4D0E5C7936}"/>
              </a:ext>
            </a:extLst>
          </p:cNvPr>
          <p:cNvSpPr>
            <a:spLocks noGrp="1"/>
          </p:cNvSpPr>
          <p:nvPr>
            <p:custDataLst>
              <p:tags r:id="rId13"/>
            </p:custDataLst>
          </p:nvPr>
        </p:nvSpPr>
        <p:spPr bwMode="auto">
          <a:xfrm>
            <a:off x="2736057" y="4214812"/>
            <a:ext cx="950001" cy="31908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35E17A0D-AAFD-416A-A7FD-4E5DFEBC5909}" type="datetime'M''''ate''''''rials re''''c''i''rcul''a''tio''n'''''''">
              <a:rPr lang="en-GB" altLang="en-US" sz="1100" i="1">
                <a:latin typeface="+mj-lt"/>
              </a:rPr>
              <a:pPr marL="0" indent="0" algn="ctr">
                <a:spcBef>
                  <a:spcPct val="0"/>
                </a:spcBef>
                <a:spcAft>
                  <a:spcPct val="0"/>
                </a:spcAft>
                <a:buNone/>
              </a:pPr>
              <a:t>Materials recirculation</a:t>
            </a:fld>
            <a:endParaRPr lang="en-GB" sz="1100" i="1">
              <a:latin typeface="+mj-lt"/>
              <a:sym typeface="+mn-lt"/>
            </a:endParaRPr>
          </a:p>
        </p:txBody>
      </p:sp>
      <p:sp>
        <p:nvSpPr>
          <p:cNvPr id="24" name="Text Placeholder 12">
            <a:extLst>
              <a:ext uri="{FF2B5EF4-FFF2-40B4-BE49-F238E27FC236}">
                <a16:creationId xmlns:a16="http://schemas.microsoft.com/office/drawing/2014/main" id="{6B1AE055-F90B-4C6B-A6AD-AAEF1CC6968C}"/>
              </a:ext>
            </a:extLst>
          </p:cNvPr>
          <p:cNvSpPr>
            <a:spLocks noGrp="1"/>
          </p:cNvSpPr>
          <p:nvPr>
            <p:custDataLst>
              <p:tags r:id="rId14"/>
            </p:custDataLst>
          </p:nvPr>
        </p:nvSpPr>
        <p:spPr bwMode="auto">
          <a:xfrm>
            <a:off x="1752600" y="4214813"/>
            <a:ext cx="1115084"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361BEB30-C4FF-4309-A22B-2EFE042146ED}" type="datetime'''20''5''''''''''''''''0'''''' ''B''''''''as''e''li''ne'''">
              <a:rPr lang="en-GB" altLang="en-US" sz="1200" i="1">
                <a:latin typeface="+mj-lt"/>
              </a:rPr>
              <a:pPr marL="0" indent="0" algn="ctr">
                <a:spcBef>
                  <a:spcPct val="0"/>
                </a:spcBef>
                <a:spcAft>
                  <a:spcPct val="0"/>
                </a:spcAft>
                <a:buNone/>
              </a:pPr>
              <a:t>2050 Baseline</a:t>
            </a:fld>
            <a:endParaRPr lang="en-GB" sz="1200" i="1">
              <a:latin typeface="+mj-lt"/>
              <a:sym typeface="+mn-lt"/>
            </a:endParaRPr>
          </a:p>
        </p:txBody>
      </p:sp>
      <p:sp>
        <p:nvSpPr>
          <p:cNvPr id="21" name="Text Placeholder 12">
            <a:extLst>
              <a:ext uri="{FF2B5EF4-FFF2-40B4-BE49-F238E27FC236}">
                <a16:creationId xmlns:a16="http://schemas.microsoft.com/office/drawing/2014/main" id="{0B663E45-0B94-4B67-A1C3-0D86F61B56B5}"/>
              </a:ext>
            </a:extLst>
          </p:cNvPr>
          <p:cNvSpPr>
            <a:spLocks noGrp="1"/>
          </p:cNvSpPr>
          <p:nvPr>
            <p:custDataLst>
              <p:tags r:id="rId15"/>
            </p:custDataLst>
          </p:nvPr>
        </p:nvSpPr>
        <p:spPr bwMode="auto">
          <a:xfrm>
            <a:off x="3739753" y="4214813"/>
            <a:ext cx="735083" cy="478631"/>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r>
              <a:rPr lang="en-GB" altLang="en-US" sz="1100" i="1">
                <a:latin typeface="+mj-lt"/>
              </a:rPr>
              <a:t>Product materials efficiency</a:t>
            </a:r>
            <a:endParaRPr lang="en-GB" sz="1100" i="1">
              <a:latin typeface="+mj-lt"/>
              <a:sym typeface="+mn-lt"/>
            </a:endParaRPr>
          </a:p>
        </p:txBody>
      </p:sp>
      <p:sp>
        <p:nvSpPr>
          <p:cNvPr id="22" name="Text Placeholder 12">
            <a:extLst>
              <a:ext uri="{FF2B5EF4-FFF2-40B4-BE49-F238E27FC236}">
                <a16:creationId xmlns:a16="http://schemas.microsoft.com/office/drawing/2014/main" id="{E49D4BA8-2B03-46EE-BC51-13F673DDB6B9}"/>
              </a:ext>
            </a:extLst>
          </p:cNvPr>
          <p:cNvSpPr>
            <a:spLocks noGrp="1"/>
          </p:cNvSpPr>
          <p:nvPr>
            <p:custDataLst>
              <p:tags r:id="rId16"/>
            </p:custDataLst>
          </p:nvPr>
        </p:nvSpPr>
        <p:spPr bwMode="auto">
          <a:xfrm>
            <a:off x="5462587" y="4214812"/>
            <a:ext cx="1046559" cy="31908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FD3D1F5F-4845-4F43-AA53-263EC9CE405A}" type="datetime'''''205''''''0 Ci''rcu''l''a''''r s''cena''''r''io'''">
              <a:rPr lang="en-GB" altLang="en-US" sz="1100" i="1">
                <a:latin typeface="+mj-lt"/>
              </a:rPr>
              <a:pPr marL="0" indent="0" algn="ctr">
                <a:spcBef>
                  <a:spcPct val="0"/>
                </a:spcBef>
                <a:spcAft>
                  <a:spcPct val="0"/>
                </a:spcAft>
                <a:buNone/>
              </a:pPr>
              <a:t>2050 Circular scenario</a:t>
            </a:fld>
            <a:endParaRPr lang="en-GB" sz="1100" i="1">
              <a:latin typeface="+mj-lt"/>
              <a:sym typeface="+mn-lt"/>
            </a:endParaRPr>
          </a:p>
        </p:txBody>
      </p:sp>
      <p:sp>
        <p:nvSpPr>
          <p:cNvPr id="19" name="Text Placeholder 12">
            <a:extLst>
              <a:ext uri="{FF2B5EF4-FFF2-40B4-BE49-F238E27FC236}">
                <a16:creationId xmlns:a16="http://schemas.microsoft.com/office/drawing/2014/main" id="{AB5086EE-C3CA-4284-BC62-11CE62F21C56}"/>
              </a:ext>
            </a:extLst>
          </p:cNvPr>
          <p:cNvSpPr>
            <a:spLocks noGrp="1"/>
          </p:cNvSpPr>
          <p:nvPr>
            <p:custDataLst>
              <p:tags r:id="rId17"/>
            </p:custDataLst>
          </p:nvPr>
        </p:nvSpPr>
        <p:spPr bwMode="gray">
          <a:xfrm>
            <a:off x="2169319" y="1621632"/>
            <a:ext cx="259556"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anchor="b"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4638552A-0A0D-48AB-8727-EF45AFE6BB67}" type="datetime'''''''''''''''''''5''''''''''''''''''''3''''''''''''''''0'''">
              <a:rPr lang="en-GB" altLang="en-US" sz="1200" i="1">
                <a:latin typeface="+mj-lt"/>
              </a:rPr>
              <a:pPr marL="0" indent="0" algn="ctr">
                <a:spcBef>
                  <a:spcPct val="0"/>
                </a:spcBef>
                <a:spcAft>
                  <a:spcPct val="0"/>
                </a:spcAft>
                <a:buNone/>
              </a:pPr>
              <a:t>530</a:t>
            </a:fld>
            <a:endParaRPr lang="en-GB" sz="1100" i="1">
              <a:latin typeface="+mj-lt"/>
              <a:sym typeface="+mn-lt"/>
            </a:endParaRPr>
          </a:p>
        </p:txBody>
      </p:sp>
      <p:sp>
        <p:nvSpPr>
          <p:cNvPr id="17" name="Text Placeholder 12">
            <a:extLst>
              <a:ext uri="{FF2B5EF4-FFF2-40B4-BE49-F238E27FC236}">
                <a16:creationId xmlns:a16="http://schemas.microsoft.com/office/drawing/2014/main" id="{658D12F5-13A7-4702-B7E6-59A59D45EFA1}"/>
              </a:ext>
            </a:extLst>
          </p:cNvPr>
          <p:cNvSpPr>
            <a:spLocks noGrp="1"/>
          </p:cNvSpPr>
          <p:nvPr>
            <p:custDataLst>
              <p:tags r:id="rId18"/>
            </p:custDataLst>
          </p:nvPr>
        </p:nvSpPr>
        <p:spPr bwMode="gray">
          <a:xfrm>
            <a:off x="4048125" y="2418160"/>
            <a:ext cx="185738"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anchor="b"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5D7FDAD9-15A1-467D-8199-723A5403717F}" type="datetime'5''''''''''''''''''''''''''''''''''''''''''''''''6'''''''''">
              <a:rPr lang="en-GB" altLang="en-US" sz="1200" i="1">
                <a:latin typeface="+mj-lt"/>
              </a:rPr>
              <a:pPr marL="0" indent="0" algn="ctr">
                <a:spcBef>
                  <a:spcPct val="0"/>
                </a:spcBef>
                <a:spcAft>
                  <a:spcPct val="0"/>
                </a:spcAft>
                <a:buNone/>
              </a:pPr>
              <a:t>56</a:t>
            </a:fld>
            <a:endParaRPr lang="en-GB" sz="1100" i="1">
              <a:latin typeface="+mj-lt"/>
              <a:sym typeface="+mn-lt"/>
            </a:endParaRPr>
          </a:p>
        </p:txBody>
      </p:sp>
      <p:sp>
        <p:nvSpPr>
          <p:cNvPr id="18" name="Text Placeholder 12">
            <a:extLst>
              <a:ext uri="{FF2B5EF4-FFF2-40B4-BE49-F238E27FC236}">
                <a16:creationId xmlns:a16="http://schemas.microsoft.com/office/drawing/2014/main" id="{1C6EDFE7-BFEB-4521-9FD8-4E8971DDF224}"/>
              </a:ext>
            </a:extLst>
          </p:cNvPr>
          <p:cNvSpPr>
            <a:spLocks noGrp="1"/>
          </p:cNvSpPr>
          <p:nvPr>
            <p:custDataLst>
              <p:tags r:id="rId19"/>
            </p:custDataLst>
          </p:nvPr>
        </p:nvSpPr>
        <p:spPr bwMode="gray">
          <a:xfrm>
            <a:off x="4968478" y="2667000"/>
            <a:ext cx="185738"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anchor="b"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5B991A14-74FD-4D09-88FC-2959C2A35D53}" type="datetime'''''6''''''''''''''''''''''''''''''''''''''2'''''''''''''''">
              <a:rPr lang="en-GB" altLang="en-US" sz="1200" i="1">
                <a:latin typeface="+mj-lt"/>
              </a:rPr>
              <a:pPr marL="0" indent="0" algn="ctr">
                <a:spcBef>
                  <a:spcPct val="0"/>
                </a:spcBef>
                <a:spcAft>
                  <a:spcPct val="0"/>
                </a:spcAft>
                <a:buNone/>
              </a:pPr>
              <a:t>62</a:t>
            </a:fld>
            <a:endParaRPr lang="en-GB" sz="1100" i="1">
              <a:latin typeface="+mj-lt"/>
              <a:sym typeface="+mn-lt"/>
            </a:endParaRPr>
          </a:p>
        </p:txBody>
      </p:sp>
      <p:sp>
        <p:nvSpPr>
          <p:cNvPr id="25" name="Text Placeholder 12">
            <a:extLst>
              <a:ext uri="{FF2B5EF4-FFF2-40B4-BE49-F238E27FC236}">
                <a16:creationId xmlns:a16="http://schemas.microsoft.com/office/drawing/2014/main" id="{FFFD533C-E6C6-49AF-9F9E-A96C90E96E5B}"/>
              </a:ext>
            </a:extLst>
          </p:cNvPr>
          <p:cNvSpPr>
            <a:spLocks noGrp="1"/>
          </p:cNvSpPr>
          <p:nvPr>
            <p:custDataLst>
              <p:tags r:id="rId20"/>
            </p:custDataLst>
          </p:nvPr>
        </p:nvSpPr>
        <p:spPr bwMode="gray">
          <a:xfrm>
            <a:off x="5853113" y="2945607"/>
            <a:ext cx="259556"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anchor="b"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E2EA1AA6-4D50-4114-A80B-1991B8006EE5}" type="datetime'''''''2''''3''''4'''''''''''''''''''''''''''''''''">
              <a:rPr lang="en-GB" altLang="en-US" sz="1200" i="1">
                <a:latin typeface="+mj-lt"/>
              </a:rPr>
              <a:pPr marL="0" indent="0" algn="ctr">
                <a:spcBef>
                  <a:spcPct val="0"/>
                </a:spcBef>
                <a:spcAft>
                  <a:spcPct val="0"/>
                </a:spcAft>
                <a:buNone/>
              </a:pPr>
              <a:t>234</a:t>
            </a:fld>
            <a:endParaRPr lang="en-GB" sz="1200" i="1">
              <a:latin typeface="+mj-lt"/>
              <a:sym typeface="+mn-lt"/>
            </a:endParaRPr>
          </a:p>
        </p:txBody>
      </p:sp>
      <p:sp>
        <p:nvSpPr>
          <p:cNvPr id="20" name="Text Placeholder 12">
            <a:extLst>
              <a:ext uri="{FF2B5EF4-FFF2-40B4-BE49-F238E27FC236}">
                <a16:creationId xmlns:a16="http://schemas.microsoft.com/office/drawing/2014/main" id="{6DBCF6F7-5FB7-4CC8-9E44-322788FA3F3B}"/>
              </a:ext>
            </a:extLst>
          </p:cNvPr>
          <p:cNvSpPr>
            <a:spLocks noGrp="1"/>
          </p:cNvSpPr>
          <p:nvPr>
            <p:custDataLst>
              <p:tags r:id="rId21"/>
            </p:custDataLst>
          </p:nvPr>
        </p:nvSpPr>
        <p:spPr bwMode="auto">
          <a:xfrm>
            <a:off x="5762626" y="2241947"/>
            <a:ext cx="440531" cy="204788"/>
          </a:xfrm>
          <a:prstGeom prst="ellipse">
            <a:avLst/>
          </a:prstGeom>
          <a:solidFill>
            <a:schemeClr val="bg1"/>
          </a:solidFill>
          <a:ln w="9525">
            <a:solidFill>
              <a:schemeClr val="tx1"/>
            </a:solidFill>
          </a:ln>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lnSpc>
                <a:spcPct val="90000"/>
              </a:lnSpc>
              <a:spcBef>
                <a:spcPct val="0"/>
              </a:spcBef>
              <a:spcAft>
                <a:spcPct val="0"/>
              </a:spcAft>
              <a:buNone/>
            </a:pPr>
            <a:fld id="{C160EBE8-F15A-45A1-AC69-B496FD28BB7A}" type="datetime'''''''''''-''''''''''''''5''6''%'''">
              <a:rPr lang="en-GB" altLang="en-US" sz="1200" i="1"/>
              <a:pPr marL="0" indent="0" algn="ctr">
                <a:lnSpc>
                  <a:spcPct val="90000"/>
                </a:lnSpc>
                <a:spcBef>
                  <a:spcPct val="0"/>
                </a:spcBef>
                <a:spcAft>
                  <a:spcPct val="0"/>
                </a:spcAft>
                <a:buNone/>
              </a:pPr>
              <a:t>-56%</a:t>
            </a:fld>
            <a:endParaRPr lang="en-GB" sz="1100" i="1">
              <a:latin typeface="+mn-lt"/>
              <a:sym typeface="+mn-lt"/>
            </a:endParaRPr>
          </a:p>
        </p:txBody>
      </p:sp>
      <p:sp>
        <p:nvSpPr>
          <p:cNvPr id="27" name="Rectangle 26">
            <a:extLst>
              <a:ext uri="{FF2B5EF4-FFF2-40B4-BE49-F238E27FC236}">
                <a16:creationId xmlns:a16="http://schemas.microsoft.com/office/drawing/2014/main" id="{7EBCC713-4A7C-4916-B5F8-ED770E6EFAB9}"/>
              </a:ext>
            </a:extLst>
          </p:cNvPr>
          <p:cNvSpPr/>
          <p:nvPr>
            <p:custDataLst>
              <p:tags r:id="rId22"/>
            </p:custDataLst>
          </p:nvPr>
        </p:nvSpPr>
        <p:spPr bwMode="auto">
          <a:xfrm>
            <a:off x="6891338" y="2450307"/>
            <a:ext cx="188119" cy="140494"/>
          </a:xfrm>
          <a:prstGeom prst="rect">
            <a:avLst/>
          </a:prstGeom>
          <a:solidFill>
            <a:srgbClr val="0932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i="1">
              <a:solidFill>
                <a:schemeClr val="tx1"/>
              </a:solidFill>
            </a:endParaRPr>
          </a:p>
        </p:txBody>
      </p:sp>
      <p:sp>
        <p:nvSpPr>
          <p:cNvPr id="29" name="Rectangle 28">
            <a:extLst>
              <a:ext uri="{FF2B5EF4-FFF2-40B4-BE49-F238E27FC236}">
                <a16:creationId xmlns:a16="http://schemas.microsoft.com/office/drawing/2014/main" id="{570F6CC0-81DE-4A31-AE96-EA645D41DECA}"/>
              </a:ext>
            </a:extLst>
          </p:cNvPr>
          <p:cNvSpPr/>
          <p:nvPr>
            <p:custDataLst>
              <p:tags r:id="rId23"/>
            </p:custDataLst>
          </p:nvPr>
        </p:nvSpPr>
        <p:spPr bwMode="auto">
          <a:xfrm>
            <a:off x="6891338" y="1857375"/>
            <a:ext cx="188119" cy="140494"/>
          </a:xfrm>
          <a:prstGeom prst="rect">
            <a:avLst/>
          </a:prstGeom>
          <a:solidFill>
            <a:srgbClr val="F9AB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i="1">
              <a:solidFill>
                <a:schemeClr val="tx1"/>
              </a:solidFill>
            </a:endParaRPr>
          </a:p>
        </p:txBody>
      </p:sp>
      <p:sp>
        <p:nvSpPr>
          <p:cNvPr id="30" name="Rectangle 29">
            <a:extLst>
              <a:ext uri="{FF2B5EF4-FFF2-40B4-BE49-F238E27FC236}">
                <a16:creationId xmlns:a16="http://schemas.microsoft.com/office/drawing/2014/main" id="{CB912E63-47EF-4340-AB0C-3B295C3EDD80}"/>
              </a:ext>
            </a:extLst>
          </p:cNvPr>
          <p:cNvSpPr/>
          <p:nvPr>
            <p:custDataLst>
              <p:tags r:id="rId24"/>
            </p:custDataLst>
          </p:nvPr>
        </p:nvSpPr>
        <p:spPr bwMode="auto">
          <a:xfrm>
            <a:off x="6891338" y="2252663"/>
            <a:ext cx="188119" cy="140494"/>
          </a:xfrm>
          <a:prstGeom prst="rect">
            <a:avLst/>
          </a:prstGeom>
          <a:solidFill>
            <a:srgbClr val="005C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i="1">
              <a:solidFill>
                <a:schemeClr val="tx1"/>
              </a:solidFill>
            </a:endParaRPr>
          </a:p>
        </p:txBody>
      </p:sp>
      <p:sp>
        <p:nvSpPr>
          <p:cNvPr id="28" name="Rectangle 27">
            <a:extLst>
              <a:ext uri="{FF2B5EF4-FFF2-40B4-BE49-F238E27FC236}">
                <a16:creationId xmlns:a16="http://schemas.microsoft.com/office/drawing/2014/main" id="{532602C3-4097-4017-857E-520F01495C7B}"/>
              </a:ext>
            </a:extLst>
          </p:cNvPr>
          <p:cNvSpPr/>
          <p:nvPr>
            <p:custDataLst>
              <p:tags r:id="rId25"/>
            </p:custDataLst>
          </p:nvPr>
        </p:nvSpPr>
        <p:spPr bwMode="auto">
          <a:xfrm>
            <a:off x="6891338" y="2055019"/>
            <a:ext cx="188119" cy="140494"/>
          </a:xfrm>
          <a:prstGeom prst="rect">
            <a:avLst/>
          </a:prstGeom>
          <a:solidFill>
            <a:srgbClr val="308B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400" i="1">
              <a:solidFill>
                <a:schemeClr val="tx1"/>
              </a:solidFill>
            </a:endParaRPr>
          </a:p>
        </p:txBody>
      </p:sp>
      <p:sp>
        <p:nvSpPr>
          <p:cNvPr id="32" name="Text Placeholder 12">
            <a:extLst>
              <a:ext uri="{FF2B5EF4-FFF2-40B4-BE49-F238E27FC236}">
                <a16:creationId xmlns:a16="http://schemas.microsoft.com/office/drawing/2014/main" id="{4EAACE08-C5B1-4CDC-9BEB-CE66B4FE025B}"/>
              </a:ext>
            </a:extLst>
          </p:cNvPr>
          <p:cNvSpPr>
            <a:spLocks noGrp="1"/>
          </p:cNvSpPr>
          <p:nvPr>
            <p:custDataLst>
              <p:tags r:id="rId26"/>
            </p:custDataLst>
          </p:nvPr>
        </p:nvSpPr>
        <p:spPr bwMode="auto">
          <a:xfrm>
            <a:off x="7117557" y="1853804"/>
            <a:ext cx="303610"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spcBef>
                <a:spcPct val="0"/>
              </a:spcBef>
              <a:spcAft>
                <a:spcPct val="0"/>
              </a:spcAft>
              <a:buNone/>
            </a:pPr>
            <a:fld id="{3F95A1EB-289F-4A6D-94F1-B9AC953CA0FD}" type="datetime'''S''''''''''t''''''''''''''''''e''e''''''''l'''''''''''''''''">
              <a:rPr lang="en-GB" altLang="en-US" sz="1100" i="1"/>
              <a:pPr marL="0" indent="0">
                <a:spcBef>
                  <a:spcPct val="0"/>
                </a:spcBef>
                <a:spcAft>
                  <a:spcPct val="0"/>
                </a:spcAft>
                <a:buNone/>
              </a:pPr>
              <a:t>Steel</a:t>
            </a:fld>
            <a:endParaRPr lang="en-GB" sz="1100" i="1">
              <a:sym typeface="+mn-lt"/>
            </a:endParaRPr>
          </a:p>
        </p:txBody>
      </p:sp>
      <p:sp>
        <p:nvSpPr>
          <p:cNvPr id="31" name="Text Placeholder 12">
            <a:extLst>
              <a:ext uri="{FF2B5EF4-FFF2-40B4-BE49-F238E27FC236}">
                <a16:creationId xmlns:a16="http://schemas.microsoft.com/office/drawing/2014/main" id="{E8775608-83E6-404C-B46C-F304399BAC6A}"/>
              </a:ext>
            </a:extLst>
          </p:cNvPr>
          <p:cNvSpPr>
            <a:spLocks noGrp="1"/>
          </p:cNvSpPr>
          <p:nvPr>
            <p:custDataLst>
              <p:tags r:id="rId27"/>
            </p:custDataLst>
          </p:nvPr>
        </p:nvSpPr>
        <p:spPr bwMode="auto">
          <a:xfrm>
            <a:off x="7117557" y="2051448"/>
            <a:ext cx="459581"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spcBef>
                <a:spcPct val="0"/>
              </a:spcBef>
              <a:spcAft>
                <a:spcPct val="0"/>
              </a:spcAft>
              <a:buNone/>
            </a:pPr>
            <a:fld id="{70CAE8D3-4235-4E6D-8FD9-EE801FE615F6}" type="datetime'''''P''''''''''''''las''''ti''''''c''''''''''''''''''s'''">
              <a:rPr lang="en-GB" altLang="en-US" sz="1100" i="1"/>
              <a:pPr marL="0" indent="0">
                <a:spcBef>
                  <a:spcPct val="0"/>
                </a:spcBef>
                <a:spcAft>
                  <a:spcPct val="0"/>
                </a:spcAft>
                <a:buNone/>
              </a:pPr>
              <a:t>Plastics</a:t>
            </a:fld>
            <a:endParaRPr lang="en-GB" sz="1100" i="1">
              <a:sym typeface="+mn-lt"/>
            </a:endParaRPr>
          </a:p>
        </p:txBody>
      </p:sp>
      <p:sp>
        <p:nvSpPr>
          <p:cNvPr id="33" name="Text Placeholder 12">
            <a:extLst>
              <a:ext uri="{FF2B5EF4-FFF2-40B4-BE49-F238E27FC236}">
                <a16:creationId xmlns:a16="http://schemas.microsoft.com/office/drawing/2014/main" id="{CD507BAC-A21E-46BA-BBE1-8373A2CA2B13}"/>
              </a:ext>
            </a:extLst>
          </p:cNvPr>
          <p:cNvSpPr>
            <a:spLocks noGrp="1"/>
          </p:cNvSpPr>
          <p:nvPr>
            <p:custDataLst>
              <p:tags r:id="rId28"/>
            </p:custDataLst>
          </p:nvPr>
        </p:nvSpPr>
        <p:spPr bwMode="auto">
          <a:xfrm>
            <a:off x="7117557" y="2249091"/>
            <a:ext cx="621506"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spcBef>
                <a:spcPct val="0"/>
              </a:spcBef>
              <a:spcAft>
                <a:spcPct val="0"/>
              </a:spcAft>
              <a:buNone/>
            </a:pPr>
            <a:fld id="{A2CDDBC2-BE53-4023-A7D2-0C54AA4D6D75}" type="datetime'''''''''A''''''''''''l''''u''''m''i''''''''''niu''''m'">
              <a:rPr lang="en-GB" altLang="en-US" sz="1100" i="1"/>
              <a:pPr marL="0" indent="0">
                <a:spcBef>
                  <a:spcPct val="0"/>
                </a:spcBef>
                <a:spcAft>
                  <a:spcPct val="0"/>
                </a:spcAft>
                <a:buNone/>
              </a:pPr>
              <a:t>Aluminium</a:t>
            </a:fld>
            <a:endParaRPr lang="en-GB" sz="1100" i="1">
              <a:sym typeface="+mn-lt"/>
            </a:endParaRPr>
          </a:p>
        </p:txBody>
      </p:sp>
      <p:sp>
        <p:nvSpPr>
          <p:cNvPr id="34" name="Text Placeholder 12">
            <a:extLst>
              <a:ext uri="{FF2B5EF4-FFF2-40B4-BE49-F238E27FC236}">
                <a16:creationId xmlns:a16="http://schemas.microsoft.com/office/drawing/2014/main" id="{1CFAB338-5FFE-4C63-8782-0BAE3CC05294}"/>
              </a:ext>
            </a:extLst>
          </p:cNvPr>
          <p:cNvSpPr>
            <a:spLocks noGrp="1"/>
          </p:cNvSpPr>
          <p:nvPr>
            <p:custDataLst>
              <p:tags r:id="rId29"/>
            </p:custDataLst>
          </p:nvPr>
        </p:nvSpPr>
        <p:spPr bwMode="auto">
          <a:xfrm>
            <a:off x="7117557" y="2446735"/>
            <a:ext cx="465535"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spcBef>
                <a:spcPct val="0"/>
              </a:spcBef>
              <a:spcAft>
                <a:spcPct val="0"/>
              </a:spcAft>
              <a:buNone/>
            </a:pPr>
            <a:fld id="{ED1C6C36-C542-418B-92C4-51CE15E5634F}" type="datetime'''''C''''''''''''''''em''e''''''''''''''n''''''''''t'''''''''">
              <a:rPr lang="en-GB" altLang="en-US" sz="1100" i="1"/>
              <a:pPr marL="0" indent="0">
                <a:spcBef>
                  <a:spcPct val="0"/>
                </a:spcBef>
                <a:spcAft>
                  <a:spcPct val="0"/>
                </a:spcAft>
                <a:buNone/>
              </a:pPr>
              <a:t>Cement</a:t>
            </a:fld>
            <a:endParaRPr lang="en-GB" sz="1100" i="1">
              <a:sym typeface="+mn-lt"/>
            </a:endParaRPr>
          </a:p>
        </p:txBody>
      </p:sp>
      <p:pic>
        <p:nvPicPr>
          <p:cNvPr id="37" name="Picture 36">
            <a:extLst>
              <a:ext uri="{FF2B5EF4-FFF2-40B4-BE49-F238E27FC236}">
                <a16:creationId xmlns:a16="http://schemas.microsoft.com/office/drawing/2014/main" id="{33740B4D-B201-6A4C-B5DA-0F003BBB82AD}"/>
              </a:ext>
            </a:extLst>
          </p:cNvPr>
          <p:cNvPicPr>
            <a:picLocks noChangeAspect="1"/>
          </p:cNvPicPr>
          <p:nvPr/>
        </p:nvPicPr>
        <p:blipFill>
          <a:blip r:embed="rId34"/>
          <a:stretch>
            <a:fillRect/>
          </a:stretch>
        </p:blipFill>
        <p:spPr>
          <a:xfrm>
            <a:off x="7620000" y="3359150"/>
            <a:ext cx="1422400" cy="1422400"/>
          </a:xfrm>
          <a:prstGeom prst="rect">
            <a:avLst/>
          </a:prstGeom>
        </p:spPr>
      </p:pic>
      <p:sp>
        <p:nvSpPr>
          <p:cNvPr id="2" name="Donut 1">
            <a:extLst>
              <a:ext uri="{FF2B5EF4-FFF2-40B4-BE49-F238E27FC236}">
                <a16:creationId xmlns:a16="http://schemas.microsoft.com/office/drawing/2014/main" id="{CCE1D712-1040-0F4E-8A99-16EF7477E447}"/>
              </a:ext>
            </a:extLst>
          </p:cNvPr>
          <p:cNvSpPr/>
          <p:nvPr/>
        </p:nvSpPr>
        <p:spPr>
          <a:xfrm>
            <a:off x="6561000" y="1504950"/>
            <a:ext cx="1440000" cy="1440000"/>
          </a:xfrm>
          <a:prstGeom prst="donut">
            <a:avLst>
              <a:gd name="adj" fmla="val 2632"/>
            </a:avLst>
          </a:prstGeom>
          <a:solidFill>
            <a:srgbClr val="FF0000"/>
          </a:solid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00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1000" tmFilter="0, 0; .2, .5; .8, .5; 1, 0"/>
                                        <p:tgtEl>
                                          <p:spTgt spid="2"/>
                                        </p:tgtEl>
                                      </p:cBhvr>
                                    </p:animEffect>
                                    <p:animScale>
                                      <p:cBhvr>
                                        <p:cTn id="11" dur="500" autoRev="1" fill="hold"/>
                                        <p:tgtEl>
                                          <p:spTgt spid="2"/>
                                        </p:tgtEl>
                                      </p:cBhvr>
                                      <p:by x="105000" y="105000"/>
                                    </p:animScale>
                                  </p:childTnLst>
                                </p:cTn>
                              </p:par>
                            </p:childTnLst>
                          </p:cTn>
                        </p:par>
                        <p:par>
                          <p:cTn id="12" fill="hold">
                            <p:stCondLst>
                              <p:cond delay="1500"/>
                            </p:stCondLst>
                            <p:childTnLst>
                              <p:par>
                                <p:cTn id="13" presetID="26" presetClass="emph" presetSubtype="0" fill="hold" grpId="2" nodeType="afterEffect">
                                  <p:stCondLst>
                                    <p:cond delay="0"/>
                                  </p:stCondLst>
                                  <p:childTnLst>
                                    <p:animEffect transition="out" filter="fade">
                                      <p:cBhvr>
                                        <p:cTn id="14" dur="1000" tmFilter="0, 0; .2, .5; .8, .5; 1, 0"/>
                                        <p:tgtEl>
                                          <p:spTgt spid="2"/>
                                        </p:tgtEl>
                                      </p:cBhvr>
                                    </p:animEffect>
                                    <p:animScale>
                                      <p:cBhvr>
                                        <p:cTn id="15" dur="500" autoRev="1" fill="hold"/>
                                        <p:tgtEl>
                                          <p:spTgt spid="2"/>
                                        </p:tgtEl>
                                      </p:cBhvr>
                                      <p:by x="105000" y="105000"/>
                                    </p:animScale>
                                  </p:childTnLst>
                                </p:cTn>
                              </p:par>
                            </p:childTnLst>
                          </p:cTn>
                        </p:par>
                        <p:par>
                          <p:cTn id="16" fill="hold">
                            <p:stCondLst>
                              <p:cond delay="2500"/>
                            </p:stCondLst>
                            <p:childTnLst>
                              <p:par>
                                <p:cTn id="17" presetID="26" presetClass="emph" presetSubtype="0" fill="hold" grpId="3" nodeType="afterEffect">
                                  <p:stCondLst>
                                    <p:cond delay="0"/>
                                  </p:stCondLst>
                                  <p:childTnLst>
                                    <p:animEffect transition="out" filter="fade">
                                      <p:cBhvr>
                                        <p:cTn id="18" dur="1000" tmFilter="0, 0; .2, .5; .8, .5; 1, 0"/>
                                        <p:tgtEl>
                                          <p:spTgt spid="2"/>
                                        </p:tgtEl>
                                      </p:cBhvr>
                                    </p:animEffect>
                                    <p:animScale>
                                      <p:cBhvr>
                                        <p:cTn id="19" dur="500" autoRev="1" fill="hold"/>
                                        <p:tgtEl>
                                          <p:spTgt spid="2"/>
                                        </p:tgtEl>
                                      </p:cBhvr>
                                      <p:by x="105000" y="105000"/>
                                    </p:animScale>
                                  </p:childTnLst>
                                </p:cTn>
                              </p:par>
                            </p:childTnLst>
                          </p:cTn>
                        </p:par>
                        <p:par>
                          <p:cTn id="20" fill="hold">
                            <p:stCondLst>
                              <p:cond delay="3500"/>
                            </p:stCondLst>
                            <p:childTnLst>
                              <p:par>
                                <p:cTn id="21" presetID="26" presetClass="emph" presetSubtype="0" fill="hold" grpId="4" nodeType="afterEffect">
                                  <p:stCondLst>
                                    <p:cond delay="0"/>
                                  </p:stCondLst>
                                  <p:childTnLst>
                                    <p:animEffect transition="out" filter="fade">
                                      <p:cBhvr>
                                        <p:cTn id="22" dur="1000" tmFilter="0, 0; .2, .5; .8, .5; 1, 0"/>
                                        <p:tgtEl>
                                          <p:spTgt spid="2"/>
                                        </p:tgtEl>
                                      </p:cBhvr>
                                    </p:animEffect>
                                    <p:animScale>
                                      <p:cBhvr>
                                        <p:cTn id="23"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2" grpId="4"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4E90EAF-3CFE-453E-876B-009D8EAF09E4}"/>
              </a:ext>
            </a:extLst>
          </p:cNvPr>
          <p:cNvGraphicFramePr>
            <a:graphicFrameLocks noChangeAspect="1"/>
          </p:cNvGraphicFramePr>
          <p:nvPr>
            <p:custDataLst>
              <p:tags r:id="rId2"/>
            </p:custDataLst>
            <p:extLst/>
          </p:nvPr>
        </p:nvGraphicFramePr>
        <p:xfrm>
          <a:off x="1144191" y="1191"/>
          <a:ext cx="1191" cy="1191"/>
        </p:xfrm>
        <a:graphic>
          <a:graphicData uri="http://schemas.openxmlformats.org/presentationml/2006/ole">
            <mc:AlternateContent xmlns:mc="http://schemas.openxmlformats.org/markup-compatibility/2006">
              <mc:Choice xmlns:v="urn:schemas-microsoft-com:vml" Requires="v">
                <p:oleObj spid="_x0000_s147463" name="think-cell Slide" r:id="rId29" imgW="231" imgH="232" progId="TCLayout.ActiveDocument.1">
                  <p:embed/>
                </p:oleObj>
              </mc:Choice>
              <mc:Fallback>
                <p:oleObj name="think-cell Slide" r:id="rId29" imgW="231" imgH="232" progId="TCLayout.ActiveDocument.1">
                  <p:embed/>
                  <p:pic>
                    <p:nvPicPr>
                      <p:cNvPr id="7" name="Object 6" hidden="1">
                        <a:extLst>
                          <a:ext uri="{FF2B5EF4-FFF2-40B4-BE49-F238E27FC236}">
                            <a16:creationId xmlns:a16="http://schemas.microsoft.com/office/drawing/2014/main" id="{14E90EAF-3CFE-453E-876B-009D8EAF09E4}"/>
                          </a:ext>
                        </a:extLst>
                      </p:cNvPr>
                      <p:cNvPicPr/>
                      <p:nvPr/>
                    </p:nvPicPr>
                    <p:blipFill>
                      <a:blip r:embed="rId30"/>
                      <a:stretch>
                        <a:fillRect/>
                      </a:stretch>
                    </p:blipFill>
                    <p:spPr>
                      <a:xfrm>
                        <a:off x="1144191" y="1191"/>
                        <a:ext cx="1191" cy="1191"/>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CF0A201-A883-4A24-8008-4C77054F9323}"/>
              </a:ext>
            </a:extLst>
          </p:cNvPr>
          <p:cNvSpPr/>
          <p:nvPr>
            <p:custDataLst>
              <p:tags r:id="rId3"/>
            </p:custDataLst>
          </p:nvPr>
        </p:nvSpPr>
        <p:spPr>
          <a:xfrm>
            <a:off x="114300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2100" b="1">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2694404B-7995-4E3D-9E51-9D4C40EDDAB0}"/>
              </a:ext>
            </a:extLst>
          </p:cNvPr>
          <p:cNvSpPr>
            <a:spLocks noGrp="1"/>
          </p:cNvSpPr>
          <p:nvPr>
            <p:ph type="title"/>
          </p:nvPr>
        </p:nvSpPr>
        <p:spPr/>
        <p:txBody>
          <a:bodyPr/>
          <a:lstStyle/>
          <a:p>
            <a:pPr marL="0" indent="0" algn="ctr">
              <a:buNone/>
            </a:pPr>
            <a:r>
              <a:rPr lang="en-GB" sz="2400" b="0" i="1" dirty="0"/>
              <a:t>A </a:t>
            </a:r>
            <a:r>
              <a:rPr lang="en-GB" sz="2400" b="0" i="1" dirty="0">
                <a:solidFill>
                  <a:srgbClr val="FF0000"/>
                </a:solidFill>
              </a:rPr>
              <a:t>SHARED MOBILITY </a:t>
            </a:r>
            <a:r>
              <a:rPr lang="en-GB" sz="2400" b="0" i="1" dirty="0"/>
              <a:t>SCENARIO IS A HIGHLY ATTRACTIVE VISION FOR </a:t>
            </a:r>
            <a:r>
              <a:rPr lang="en-GB" sz="2400" b="0" i="1" dirty="0">
                <a:solidFill>
                  <a:srgbClr val="FF0000"/>
                </a:solidFill>
              </a:rPr>
              <a:t>PASSENGER CARS</a:t>
            </a:r>
          </a:p>
        </p:txBody>
      </p:sp>
      <p:sp>
        <p:nvSpPr>
          <p:cNvPr id="5" name="Text Placeholder 4">
            <a:extLst>
              <a:ext uri="{FF2B5EF4-FFF2-40B4-BE49-F238E27FC236}">
                <a16:creationId xmlns:a16="http://schemas.microsoft.com/office/drawing/2014/main" id="{B4006647-A950-4B6D-8992-6ABAA8A94ED3}"/>
              </a:ext>
            </a:extLst>
          </p:cNvPr>
          <p:cNvSpPr>
            <a:spLocks noGrp="1"/>
          </p:cNvSpPr>
          <p:nvPr>
            <p:ph type="body" sz="quarter" idx="13"/>
          </p:nvPr>
        </p:nvSpPr>
        <p:spPr>
          <a:xfrm>
            <a:off x="1650379" y="1106091"/>
            <a:ext cx="1812556" cy="348853"/>
          </a:xfrm>
        </p:spPr>
        <p:txBody>
          <a:bodyPr>
            <a:noAutofit/>
          </a:bodyPr>
          <a:lstStyle/>
          <a:p>
            <a:r>
              <a:rPr lang="en-GB" sz="1100" i="1">
                <a:latin typeface="+mj-lt"/>
              </a:rPr>
              <a:t>CO</a:t>
            </a:r>
            <a:r>
              <a:rPr lang="en-GB" sz="1100" i="1" baseline="-25000">
                <a:latin typeface="+mj-lt"/>
              </a:rPr>
              <a:t>2 </a:t>
            </a:r>
            <a:r>
              <a:rPr lang="en-GB" sz="1100" i="1">
                <a:latin typeface="+mj-lt"/>
              </a:rPr>
              <a:t>impact of materials</a:t>
            </a:r>
            <a:br>
              <a:rPr lang="en-GB" sz="1100" i="1">
                <a:latin typeface="+mj-lt"/>
              </a:rPr>
            </a:br>
            <a:r>
              <a:rPr lang="en-GB" sz="1100" b="0" i="1">
                <a:latin typeface="+mj-lt"/>
              </a:rPr>
              <a:t>Mt CO</a:t>
            </a:r>
            <a:r>
              <a:rPr lang="en-GB" sz="1100" b="0" i="1" baseline="-25000">
                <a:latin typeface="+mj-lt"/>
              </a:rPr>
              <a:t>2 </a:t>
            </a:r>
            <a:r>
              <a:rPr lang="en-GB" sz="1100" b="0" i="1">
                <a:latin typeface="+mj-lt"/>
              </a:rPr>
              <a:t>per year, Europe</a:t>
            </a:r>
          </a:p>
        </p:txBody>
      </p:sp>
      <p:sp>
        <p:nvSpPr>
          <p:cNvPr id="8" name="Text Placeholder 4">
            <a:extLst>
              <a:ext uri="{FF2B5EF4-FFF2-40B4-BE49-F238E27FC236}">
                <a16:creationId xmlns:a16="http://schemas.microsoft.com/office/drawing/2014/main" id="{1E5047EB-618C-4917-BD02-B70A6CE36399}"/>
              </a:ext>
            </a:extLst>
          </p:cNvPr>
          <p:cNvSpPr txBox="1">
            <a:spLocks/>
          </p:cNvSpPr>
          <p:nvPr/>
        </p:nvSpPr>
        <p:spPr>
          <a:xfrm>
            <a:off x="3855031" y="1106091"/>
            <a:ext cx="1812557" cy="348853"/>
          </a:xfrm>
          <a:prstGeom prst="rect">
            <a:avLst/>
          </a:prstGeom>
        </p:spPr>
        <p:txBody>
          <a:bodyPr vert="horz" lIns="0" tIns="0" rIns="0" bIns="0">
            <a:noAutofit/>
          </a:bodyPr>
          <a:lstStyle>
            <a:lvl1pPr marL="0" indent="0" algn="l" rtl="0" eaLnBrk="1" latinLnBrk="0" hangingPunct="1">
              <a:spcBef>
                <a:spcPts val="200"/>
              </a:spcBef>
              <a:buClr>
                <a:srgbClr val="A6002A"/>
              </a:buClr>
              <a:buFont typeface="Georgia"/>
              <a:buNone/>
              <a:defRPr kumimoji="0" sz="1600" b="1" kern="1200">
                <a:solidFill>
                  <a:schemeClr val="tx1"/>
                </a:solidFill>
                <a:latin typeface="Arial" panose="020B0604020202020204" pitchFamily="34" charset="0"/>
                <a:ea typeface="+mn-ea"/>
                <a:cs typeface="Arial" panose="020B0604020202020204" pitchFamily="34" charset="0"/>
              </a:defRPr>
            </a:lvl1pPr>
            <a:lvl2pPr marL="180000" indent="0" algn="l" rtl="0" eaLnBrk="1" latinLnBrk="0" hangingPunct="1">
              <a:spcBef>
                <a:spcPts val="600"/>
              </a:spcBef>
              <a:buClr>
                <a:srgbClr val="A6002A"/>
              </a:buClr>
              <a:buFont typeface="Georgia"/>
              <a:buNone/>
              <a:defRPr kumimoji="0" sz="1800" kern="1200">
                <a:solidFill>
                  <a:schemeClr val="tx1"/>
                </a:solidFill>
                <a:latin typeface="Arial" panose="020B0604020202020204" pitchFamily="34" charset="0"/>
                <a:ea typeface="+mn-ea"/>
                <a:cs typeface="Arial" panose="020B0604020202020204" pitchFamily="34" charset="0"/>
              </a:defRPr>
            </a:lvl2pPr>
            <a:lvl3pPr marL="360000" indent="0" algn="l" rtl="0" eaLnBrk="1" latinLnBrk="0" hangingPunct="1">
              <a:spcBef>
                <a:spcPts val="300"/>
              </a:spcBef>
              <a:buClr>
                <a:srgbClr val="A6002A"/>
              </a:buClr>
              <a:buFont typeface="Wingdings 2"/>
              <a:buNone/>
              <a:defRPr kumimoji="0" sz="1800" kern="1200">
                <a:solidFill>
                  <a:schemeClr val="tx1"/>
                </a:solidFill>
                <a:latin typeface="Arial" panose="020B0604020202020204" pitchFamily="34" charset="0"/>
                <a:ea typeface="+mn-ea"/>
                <a:cs typeface="Arial" panose="020B0604020202020204" pitchFamily="34" charset="0"/>
              </a:defRPr>
            </a:lvl3pPr>
            <a:lvl4pPr marL="540000" indent="0" algn="l" rtl="0" eaLnBrk="1" latinLnBrk="0" hangingPunct="1">
              <a:spcBef>
                <a:spcPts val="300"/>
              </a:spcBef>
              <a:buClr>
                <a:srgbClr val="A6002A"/>
              </a:buClr>
              <a:buFont typeface="Wingdings 2"/>
              <a:buNone/>
              <a:defRPr kumimoji="0" sz="1800" kern="1200">
                <a:solidFill>
                  <a:schemeClr val="tx1"/>
                </a:solidFill>
                <a:latin typeface="Arial" panose="020B0604020202020204" pitchFamily="34" charset="0"/>
                <a:ea typeface="+mn-ea"/>
                <a:cs typeface="Arial" panose="020B0604020202020204" pitchFamily="34" charset="0"/>
              </a:defRPr>
            </a:lvl4pPr>
            <a:lvl5pPr marL="720000" indent="0" algn="l" rtl="0" eaLnBrk="1" latinLnBrk="0" hangingPunct="1">
              <a:spcBef>
                <a:spcPts val="300"/>
              </a:spcBef>
              <a:buClr>
                <a:srgbClr val="A6002A"/>
              </a:buClr>
              <a:buFont typeface="Georgia"/>
              <a:buNone/>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GB" sz="1100" i="1">
                <a:latin typeface="+mj-lt"/>
              </a:rPr>
              <a:t>Total cost of ownership</a:t>
            </a:r>
            <a:br>
              <a:rPr lang="en-GB" sz="1100" i="1">
                <a:latin typeface="+mj-lt"/>
              </a:rPr>
            </a:br>
            <a:r>
              <a:rPr lang="en-GB" sz="1100" b="0" i="1">
                <a:latin typeface="+mj-lt"/>
              </a:rPr>
              <a:t>EUR per 1000 </a:t>
            </a:r>
            <a:r>
              <a:rPr lang="en-GB" sz="1100" b="0" i="1" err="1">
                <a:latin typeface="+mj-lt"/>
              </a:rPr>
              <a:t>pkm</a:t>
            </a:r>
            <a:endParaRPr lang="en-GB" sz="1100" b="0" i="1">
              <a:latin typeface="+mj-lt"/>
            </a:endParaRPr>
          </a:p>
        </p:txBody>
      </p:sp>
      <p:sp>
        <p:nvSpPr>
          <p:cNvPr id="9" name="Text Placeholder 4">
            <a:extLst>
              <a:ext uri="{FF2B5EF4-FFF2-40B4-BE49-F238E27FC236}">
                <a16:creationId xmlns:a16="http://schemas.microsoft.com/office/drawing/2014/main" id="{38102E0A-E972-4970-975F-CA9840E7DEA8}"/>
              </a:ext>
            </a:extLst>
          </p:cNvPr>
          <p:cNvSpPr txBox="1">
            <a:spLocks/>
          </p:cNvSpPr>
          <p:nvPr/>
        </p:nvSpPr>
        <p:spPr>
          <a:xfrm>
            <a:off x="6059685" y="1106091"/>
            <a:ext cx="1479353" cy="348853"/>
          </a:xfrm>
          <a:prstGeom prst="rect">
            <a:avLst/>
          </a:prstGeom>
        </p:spPr>
        <p:txBody>
          <a:bodyPr vert="horz" lIns="0" tIns="0" rIns="0" bIns="0">
            <a:noAutofit/>
          </a:bodyPr>
          <a:lstStyle>
            <a:lvl1pPr marL="0" indent="0" algn="l" rtl="0" eaLnBrk="1" latinLnBrk="0" hangingPunct="1">
              <a:spcBef>
                <a:spcPts val="200"/>
              </a:spcBef>
              <a:buClr>
                <a:srgbClr val="A6002A"/>
              </a:buClr>
              <a:buFont typeface="Georgia"/>
              <a:buNone/>
              <a:defRPr kumimoji="0" sz="1600" b="1" kern="1200">
                <a:solidFill>
                  <a:schemeClr val="tx1"/>
                </a:solidFill>
                <a:latin typeface="Arial" panose="020B0604020202020204" pitchFamily="34" charset="0"/>
                <a:ea typeface="+mn-ea"/>
                <a:cs typeface="Arial" panose="020B0604020202020204" pitchFamily="34" charset="0"/>
              </a:defRPr>
            </a:lvl1pPr>
            <a:lvl2pPr marL="180000" indent="0" algn="l" rtl="0" eaLnBrk="1" latinLnBrk="0" hangingPunct="1">
              <a:spcBef>
                <a:spcPts val="600"/>
              </a:spcBef>
              <a:buClr>
                <a:srgbClr val="A6002A"/>
              </a:buClr>
              <a:buFont typeface="Georgia"/>
              <a:buNone/>
              <a:defRPr kumimoji="0" sz="1800" kern="1200">
                <a:solidFill>
                  <a:schemeClr val="tx1"/>
                </a:solidFill>
                <a:latin typeface="Arial" panose="020B0604020202020204" pitchFamily="34" charset="0"/>
                <a:ea typeface="+mn-ea"/>
                <a:cs typeface="Arial" panose="020B0604020202020204" pitchFamily="34" charset="0"/>
              </a:defRPr>
            </a:lvl2pPr>
            <a:lvl3pPr marL="360000" indent="0" algn="l" rtl="0" eaLnBrk="1" latinLnBrk="0" hangingPunct="1">
              <a:spcBef>
                <a:spcPts val="300"/>
              </a:spcBef>
              <a:buClr>
                <a:srgbClr val="A6002A"/>
              </a:buClr>
              <a:buFont typeface="Wingdings 2"/>
              <a:buNone/>
              <a:defRPr kumimoji="0" sz="1800" kern="1200">
                <a:solidFill>
                  <a:schemeClr val="tx1"/>
                </a:solidFill>
                <a:latin typeface="Arial" panose="020B0604020202020204" pitchFamily="34" charset="0"/>
                <a:ea typeface="+mn-ea"/>
                <a:cs typeface="Arial" panose="020B0604020202020204" pitchFamily="34" charset="0"/>
              </a:defRPr>
            </a:lvl3pPr>
            <a:lvl4pPr marL="540000" indent="0" algn="l" rtl="0" eaLnBrk="1" latinLnBrk="0" hangingPunct="1">
              <a:spcBef>
                <a:spcPts val="300"/>
              </a:spcBef>
              <a:buClr>
                <a:srgbClr val="A6002A"/>
              </a:buClr>
              <a:buFont typeface="Wingdings 2"/>
              <a:buNone/>
              <a:defRPr kumimoji="0" sz="1800" kern="1200">
                <a:solidFill>
                  <a:schemeClr val="tx1"/>
                </a:solidFill>
                <a:latin typeface="Arial" panose="020B0604020202020204" pitchFamily="34" charset="0"/>
                <a:ea typeface="+mn-ea"/>
                <a:cs typeface="Arial" panose="020B0604020202020204" pitchFamily="34" charset="0"/>
              </a:defRPr>
            </a:lvl4pPr>
            <a:lvl5pPr marL="720000" indent="0" algn="l" rtl="0" eaLnBrk="1" latinLnBrk="0" hangingPunct="1">
              <a:spcBef>
                <a:spcPts val="300"/>
              </a:spcBef>
              <a:buClr>
                <a:srgbClr val="A6002A"/>
              </a:buClr>
              <a:buFont typeface="Georgia"/>
              <a:buNone/>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GB" sz="1100" i="1">
                <a:latin typeface="+mj-lt"/>
              </a:rPr>
              <a:t>Externalities and cost to society</a:t>
            </a:r>
            <a:br>
              <a:rPr lang="en-GB" sz="1100" i="1">
                <a:latin typeface="+mj-lt"/>
              </a:rPr>
            </a:br>
            <a:r>
              <a:rPr lang="en-GB" sz="1100" b="0" i="1">
                <a:latin typeface="+mj-lt"/>
              </a:rPr>
              <a:t>EUR per 1000 </a:t>
            </a:r>
            <a:r>
              <a:rPr lang="en-GB" sz="1100" b="0" i="1" err="1">
                <a:latin typeface="+mj-lt"/>
              </a:rPr>
              <a:t>pkm</a:t>
            </a:r>
            <a:endParaRPr lang="en-GB" sz="1100" b="0" i="1">
              <a:latin typeface="+mj-lt"/>
            </a:endParaRPr>
          </a:p>
        </p:txBody>
      </p:sp>
      <p:graphicFrame>
        <p:nvGraphicFramePr>
          <p:cNvPr id="83" name="Chart 82">
            <a:extLst>
              <a:ext uri="{FF2B5EF4-FFF2-40B4-BE49-F238E27FC236}">
                <a16:creationId xmlns:a16="http://schemas.microsoft.com/office/drawing/2014/main" id="{DFC991ED-FF4D-4FC8-B4C6-A5AF9EE7533E}"/>
              </a:ext>
            </a:extLst>
          </p:cNvPr>
          <p:cNvGraphicFramePr/>
          <p:nvPr>
            <p:custDataLst>
              <p:tags r:id="rId4"/>
            </p:custDataLst>
            <p:extLst/>
          </p:nvPr>
        </p:nvGraphicFramePr>
        <p:xfrm>
          <a:off x="5878116" y="1679972"/>
          <a:ext cx="1660922" cy="2418159"/>
        </p:xfrm>
        <a:graphic>
          <a:graphicData uri="http://schemas.openxmlformats.org/drawingml/2006/chart">
            <c:chart xmlns:c="http://schemas.openxmlformats.org/drawingml/2006/chart" xmlns:r="http://schemas.openxmlformats.org/officeDocument/2006/relationships" r:id="rId31"/>
          </a:graphicData>
        </a:graphic>
      </p:graphicFrame>
      <p:cxnSp>
        <p:nvCxnSpPr>
          <p:cNvPr id="11" name="Straight Connector 10">
            <a:extLst>
              <a:ext uri="{FF2B5EF4-FFF2-40B4-BE49-F238E27FC236}">
                <a16:creationId xmlns:a16="http://schemas.microsoft.com/office/drawing/2014/main" id="{2987094F-63DB-4E87-8445-9E477F3FA0BE}"/>
              </a:ext>
            </a:extLst>
          </p:cNvPr>
          <p:cNvCxnSpPr/>
          <p:nvPr>
            <p:custDataLst>
              <p:tags r:id="rId5"/>
            </p:custDataLst>
          </p:nvPr>
        </p:nvCxnSpPr>
        <p:spPr bwMode="auto">
          <a:xfrm>
            <a:off x="7086600" y="1872854"/>
            <a:ext cx="0" cy="1431131"/>
          </a:xfrm>
          <a:prstGeom prst="line">
            <a:avLst/>
          </a:prstGeom>
          <a:ln w="2540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2A7558-D4DD-472C-9202-B222DD0AF0A7}"/>
              </a:ext>
            </a:extLst>
          </p:cNvPr>
          <p:cNvCxnSpPr/>
          <p:nvPr>
            <p:custDataLst>
              <p:tags r:id="rId6"/>
            </p:custDataLst>
          </p:nvPr>
        </p:nvCxnSpPr>
        <p:spPr bwMode="auto">
          <a:xfrm>
            <a:off x="6542485" y="1875235"/>
            <a:ext cx="572691" cy="0"/>
          </a:xfrm>
          <a:prstGeom prst="line">
            <a:avLst/>
          </a:prstGeom>
          <a:ln w="63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FC7F37D7-B60D-44D3-8ED9-251A42488EF2}"/>
              </a:ext>
            </a:extLst>
          </p:cNvPr>
          <p:cNvSpPr>
            <a:spLocks noGrp="1"/>
          </p:cNvSpPr>
          <p:nvPr>
            <p:custDataLst>
              <p:tags r:id="rId7"/>
            </p:custDataLst>
          </p:nvPr>
        </p:nvSpPr>
        <p:spPr bwMode="auto">
          <a:xfrm>
            <a:off x="6104335" y="4080273"/>
            <a:ext cx="452438"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r>
              <a:rPr lang="en-GB" altLang="en-US" sz="1100">
                <a:latin typeface="+mj-lt"/>
              </a:rPr>
              <a:t>Current</a:t>
            </a:r>
            <a:endParaRPr lang="en-GB" sz="1100">
              <a:latin typeface="+mj-lt"/>
              <a:sym typeface="+mn-lt"/>
            </a:endParaRPr>
          </a:p>
        </p:txBody>
      </p:sp>
      <p:sp>
        <p:nvSpPr>
          <p:cNvPr id="15" name="Text Placeholder 12">
            <a:extLst>
              <a:ext uri="{FF2B5EF4-FFF2-40B4-BE49-F238E27FC236}">
                <a16:creationId xmlns:a16="http://schemas.microsoft.com/office/drawing/2014/main" id="{B74462B1-947B-4C95-8669-5399EFD64CB2}"/>
              </a:ext>
            </a:extLst>
          </p:cNvPr>
          <p:cNvSpPr>
            <a:spLocks noGrp="1"/>
          </p:cNvSpPr>
          <p:nvPr>
            <p:custDataLst>
              <p:tags r:id="rId8"/>
            </p:custDataLst>
          </p:nvPr>
        </p:nvSpPr>
        <p:spPr bwMode="auto">
          <a:xfrm>
            <a:off x="6781800" y="4080273"/>
            <a:ext cx="726282" cy="478631"/>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AA0B7731-219A-4329-B1F4-D97B97F77931}" type="datetime'C''ircul''a''''''''r ''sc''''e''na''ri''o'','' 20''50'''">
              <a:rPr lang="en-GB" altLang="en-US" sz="1100">
                <a:latin typeface="+mj-lt"/>
              </a:rPr>
              <a:pPr marL="0" indent="0" algn="ctr">
                <a:spcBef>
                  <a:spcPct val="0"/>
                </a:spcBef>
                <a:spcAft>
                  <a:spcPct val="0"/>
                </a:spcAft>
                <a:buNone/>
              </a:pPr>
              <a:t>Circular scenario, 2050</a:t>
            </a:fld>
            <a:endParaRPr lang="en-GB" sz="1100">
              <a:latin typeface="+mj-lt"/>
              <a:sym typeface="+mn-lt"/>
            </a:endParaRPr>
          </a:p>
        </p:txBody>
      </p:sp>
      <p:sp>
        <p:nvSpPr>
          <p:cNvPr id="13" name="Text Placeholder 12">
            <a:extLst>
              <a:ext uri="{FF2B5EF4-FFF2-40B4-BE49-F238E27FC236}">
                <a16:creationId xmlns:a16="http://schemas.microsoft.com/office/drawing/2014/main" id="{86BE388B-1B9A-42CA-BABC-587D5701618C}"/>
              </a:ext>
            </a:extLst>
          </p:cNvPr>
          <p:cNvSpPr>
            <a:spLocks noGrp="1"/>
          </p:cNvSpPr>
          <p:nvPr>
            <p:custDataLst>
              <p:tags r:id="rId9"/>
            </p:custDataLst>
          </p:nvPr>
        </p:nvSpPr>
        <p:spPr bwMode="auto">
          <a:xfrm>
            <a:off x="6866335" y="2457450"/>
            <a:ext cx="440531" cy="204788"/>
          </a:xfrm>
          <a:prstGeom prst="ellipse">
            <a:avLst/>
          </a:prstGeom>
          <a:solidFill>
            <a:schemeClr val="bg1"/>
          </a:solidFill>
          <a:ln w="9525">
            <a:solidFill>
              <a:schemeClr val="tx1"/>
            </a:solidFill>
          </a:ln>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6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6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lnSpc>
                <a:spcPct val="90000"/>
              </a:lnSpc>
              <a:spcBef>
                <a:spcPct val="0"/>
              </a:spcBef>
              <a:spcAft>
                <a:spcPct val="0"/>
              </a:spcAft>
              <a:buNone/>
            </a:pPr>
            <a:fld id="{C316FD85-8B0C-4F15-A73C-A79FD601E047}" type="datetime'''''-''''7''''''''''''''''4''''%'''''''''''''''">
              <a:rPr lang="en-GB" altLang="en-US" sz="1100" b="1">
                <a:latin typeface="+mj-lt"/>
              </a:rPr>
              <a:pPr marL="0" indent="0" algn="ctr">
                <a:lnSpc>
                  <a:spcPct val="90000"/>
                </a:lnSpc>
                <a:spcBef>
                  <a:spcPct val="0"/>
                </a:spcBef>
                <a:spcAft>
                  <a:spcPct val="0"/>
                </a:spcAft>
                <a:buNone/>
              </a:pPr>
              <a:t>-74%</a:t>
            </a:fld>
            <a:endParaRPr lang="en-GB" sz="1100" b="1">
              <a:latin typeface="+mj-lt"/>
              <a:sym typeface="+mn-lt"/>
            </a:endParaRPr>
          </a:p>
        </p:txBody>
      </p:sp>
      <p:graphicFrame>
        <p:nvGraphicFramePr>
          <p:cNvPr id="82" name="Chart 81">
            <a:extLst>
              <a:ext uri="{FF2B5EF4-FFF2-40B4-BE49-F238E27FC236}">
                <a16:creationId xmlns:a16="http://schemas.microsoft.com/office/drawing/2014/main" id="{47B394AA-850B-4522-AE52-ECC1B154C038}"/>
              </a:ext>
            </a:extLst>
          </p:cNvPr>
          <p:cNvGraphicFramePr/>
          <p:nvPr>
            <p:custDataLst>
              <p:tags r:id="rId10"/>
            </p:custDataLst>
            <p:extLst/>
          </p:nvPr>
        </p:nvGraphicFramePr>
        <p:xfrm>
          <a:off x="3742135" y="1679972"/>
          <a:ext cx="1660922" cy="2418159"/>
        </p:xfrm>
        <a:graphic>
          <a:graphicData uri="http://schemas.openxmlformats.org/drawingml/2006/chart">
            <c:chart xmlns:c="http://schemas.openxmlformats.org/drawingml/2006/chart" xmlns:r="http://schemas.openxmlformats.org/officeDocument/2006/relationships" r:id="rId32"/>
          </a:graphicData>
        </a:graphic>
      </p:graphicFrame>
      <p:cxnSp>
        <p:nvCxnSpPr>
          <p:cNvPr id="18" name="Straight Connector 17">
            <a:extLst>
              <a:ext uri="{FF2B5EF4-FFF2-40B4-BE49-F238E27FC236}">
                <a16:creationId xmlns:a16="http://schemas.microsoft.com/office/drawing/2014/main" id="{4A6FBD1F-F350-4DAE-A55B-14BBE6C5DB9D}"/>
              </a:ext>
            </a:extLst>
          </p:cNvPr>
          <p:cNvCxnSpPr/>
          <p:nvPr>
            <p:custDataLst>
              <p:tags r:id="rId11"/>
            </p:custDataLst>
          </p:nvPr>
        </p:nvCxnSpPr>
        <p:spPr bwMode="auto">
          <a:xfrm>
            <a:off x="4405313" y="1875235"/>
            <a:ext cx="572691" cy="0"/>
          </a:xfrm>
          <a:prstGeom prst="line">
            <a:avLst/>
          </a:prstGeom>
          <a:ln w="63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BFB49-2B07-4B7A-9C7D-5748BDD90C09}"/>
              </a:ext>
            </a:extLst>
          </p:cNvPr>
          <p:cNvCxnSpPr/>
          <p:nvPr>
            <p:custDataLst>
              <p:tags r:id="rId12"/>
            </p:custDataLst>
          </p:nvPr>
        </p:nvCxnSpPr>
        <p:spPr bwMode="auto">
          <a:xfrm>
            <a:off x="4949429" y="1872854"/>
            <a:ext cx="0" cy="1498997"/>
          </a:xfrm>
          <a:prstGeom prst="line">
            <a:avLst/>
          </a:prstGeom>
          <a:ln w="2540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092E608E-89E4-43EC-B789-C5B9CECAB58D}"/>
              </a:ext>
            </a:extLst>
          </p:cNvPr>
          <p:cNvSpPr>
            <a:spLocks noGrp="1"/>
          </p:cNvSpPr>
          <p:nvPr>
            <p:custDataLst>
              <p:tags r:id="rId13"/>
            </p:custDataLst>
          </p:nvPr>
        </p:nvSpPr>
        <p:spPr bwMode="auto">
          <a:xfrm>
            <a:off x="3967162" y="4080273"/>
            <a:ext cx="452438"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r>
              <a:rPr lang="en-GB" altLang="en-US" sz="1100" i="1">
                <a:latin typeface="+mj-lt"/>
              </a:rPr>
              <a:t>Current</a:t>
            </a:r>
            <a:endParaRPr lang="en-GB" sz="1100" i="1">
              <a:latin typeface="+mj-lt"/>
              <a:sym typeface="+mn-lt"/>
            </a:endParaRPr>
          </a:p>
        </p:txBody>
      </p:sp>
      <p:sp>
        <p:nvSpPr>
          <p:cNvPr id="21" name="Text Placeholder 12">
            <a:extLst>
              <a:ext uri="{FF2B5EF4-FFF2-40B4-BE49-F238E27FC236}">
                <a16:creationId xmlns:a16="http://schemas.microsoft.com/office/drawing/2014/main" id="{458851D7-C123-4529-B986-194BFB2DD472}"/>
              </a:ext>
            </a:extLst>
          </p:cNvPr>
          <p:cNvSpPr>
            <a:spLocks noGrp="1"/>
          </p:cNvSpPr>
          <p:nvPr>
            <p:custDataLst>
              <p:tags r:id="rId14"/>
            </p:custDataLst>
          </p:nvPr>
        </p:nvSpPr>
        <p:spPr bwMode="auto">
          <a:xfrm>
            <a:off x="4675585" y="4080273"/>
            <a:ext cx="588989" cy="478631"/>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0F86FEFE-ECB8-4728-9D7F-25B3BE7C2D73}" type="datetime'''''''Ci''rc''''ul''a''r'' ''sc''en''''''ario'', 2''''0''5''0'">
              <a:rPr lang="en-GB" altLang="en-US" sz="1100" i="1">
                <a:latin typeface="+mj-lt"/>
              </a:rPr>
              <a:pPr marL="0" indent="0" algn="ctr">
                <a:spcBef>
                  <a:spcPct val="0"/>
                </a:spcBef>
                <a:spcAft>
                  <a:spcPct val="0"/>
                </a:spcAft>
                <a:buNone/>
              </a:pPr>
              <a:t>Circular scenario, 2050</a:t>
            </a:fld>
            <a:endParaRPr lang="en-GB" sz="1100" i="1">
              <a:latin typeface="+mj-lt"/>
              <a:sym typeface="+mn-lt"/>
            </a:endParaRPr>
          </a:p>
        </p:txBody>
      </p:sp>
      <p:sp>
        <p:nvSpPr>
          <p:cNvPr id="20" name="Text Placeholder 12">
            <a:extLst>
              <a:ext uri="{FF2B5EF4-FFF2-40B4-BE49-F238E27FC236}">
                <a16:creationId xmlns:a16="http://schemas.microsoft.com/office/drawing/2014/main" id="{3BABC532-004F-4EBA-AB81-F1FEEF0B9F9D}"/>
              </a:ext>
            </a:extLst>
          </p:cNvPr>
          <p:cNvSpPr>
            <a:spLocks noGrp="1"/>
          </p:cNvSpPr>
          <p:nvPr>
            <p:custDataLst>
              <p:tags r:id="rId15"/>
            </p:custDataLst>
          </p:nvPr>
        </p:nvSpPr>
        <p:spPr bwMode="auto">
          <a:xfrm>
            <a:off x="4729163" y="2490787"/>
            <a:ext cx="440531" cy="204788"/>
          </a:xfrm>
          <a:prstGeom prst="ellipse">
            <a:avLst/>
          </a:prstGeom>
          <a:solidFill>
            <a:schemeClr val="bg1"/>
          </a:solidFill>
          <a:ln w="9525">
            <a:solidFill>
              <a:schemeClr val="tx1"/>
            </a:solidFill>
          </a:ln>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6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6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lnSpc>
                <a:spcPct val="90000"/>
              </a:lnSpc>
              <a:spcBef>
                <a:spcPct val="0"/>
              </a:spcBef>
              <a:spcAft>
                <a:spcPct val="0"/>
              </a:spcAft>
              <a:buNone/>
            </a:pPr>
            <a:fld id="{907B7621-F92B-4FD8-B882-FF9077914B7E}" type="datetime'''''''''''''''''''''''''''-''''''7''''''''''7''%'''''''''''">
              <a:rPr lang="en-GB" altLang="en-US" sz="1100" b="1" i="1">
                <a:latin typeface="+mj-lt"/>
              </a:rPr>
              <a:pPr marL="0" indent="0" algn="ctr">
                <a:lnSpc>
                  <a:spcPct val="90000"/>
                </a:lnSpc>
                <a:spcBef>
                  <a:spcPct val="0"/>
                </a:spcBef>
                <a:spcAft>
                  <a:spcPct val="0"/>
                </a:spcAft>
                <a:buNone/>
              </a:pPr>
              <a:t>-77%</a:t>
            </a:fld>
            <a:endParaRPr lang="en-GB" sz="1100" b="1" i="1">
              <a:latin typeface="+mj-lt"/>
              <a:sym typeface="+mn-lt"/>
            </a:endParaRPr>
          </a:p>
        </p:txBody>
      </p:sp>
      <p:graphicFrame>
        <p:nvGraphicFramePr>
          <p:cNvPr id="81" name="Chart 80">
            <a:extLst>
              <a:ext uri="{FF2B5EF4-FFF2-40B4-BE49-F238E27FC236}">
                <a16:creationId xmlns:a16="http://schemas.microsoft.com/office/drawing/2014/main" id="{D1C8511A-4FB7-4C49-A99B-980B03C20CD4}"/>
              </a:ext>
            </a:extLst>
          </p:cNvPr>
          <p:cNvGraphicFramePr/>
          <p:nvPr>
            <p:custDataLst>
              <p:tags r:id="rId16"/>
            </p:custDataLst>
            <p:extLst/>
          </p:nvPr>
        </p:nvGraphicFramePr>
        <p:xfrm>
          <a:off x="1715691" y="1813322"/>
          <a:ext cx="1637109" cy="2284809"/>
        </p:xfrm>
        <a:graphic>
          <a:graphicData uri="http://schemas.openxmlformats.org/drawingml/2006/chart">
            <c:chart xmlns:c="http://schemas.openxmlformats.org/drawingml/2006/chart" xmlns:r="http://schemas.openxmlformats.org/officeDocument/2006/relationships" r:id="rId33"/>
          </a:graphicData>
        </a:graphic>
      </p:graphicFrame>
      <p:cxnSp>
        <p:nvCxnSpPr>
          <p:cNvPr id="24" name="Straight Connector 23">
            <a:extLst>
              <a:ext uri="{FF2B5EF4-FFF2-40B4-BE49-F238E27FC236}">
                <a16:creationId xmlns:a16="http://schemas.microsoft.com/office/drawing/2014/main" id="{F54DA3F7-3910-4D00-BDFA-ADDE70979BAE}"/>
              </a:ext>
            </a:extLst>
          </p:cNvPr>
          <p:cNvCxnSpPr/>
          <p:nvPr>
            <p:custDataLst>
              <p:tags r:id="rId17"/>
            </p:custDataLst>
          </p:nvPr>
        </p:nvCxnSpPr>
        <p:spPr bwMode="auto">
          <a:xfrm>
            <a:off x="2368154" y="1875235"/>
            <a:ext cx="572691" cy="0"/>
          </a:xfrm>
          <a:prstGeom prst="line">
            <a:avLst/>
          </a:prstGeom>
          <a:ln w="63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5B019B-F0AB-4AED-B81B-658C0C2500DA}"/>
              </a:ext>
            </a:extLst>
          </p:cNvPr>
          <p:cNvCxnSpPr/>
          <p:nvPr>
            <p:custDataLst>
              <p:tags r:id="rId18"/>
            </p:custDataLst>
          </p:nvPr>
        </p:nvCxnSpPr>
        <p:spPr bwMode="auto">
          <a:xfrm>
            <a:off x="2912269" y="1872854"/>
            <a:ext cx="0" cy="1345406"/>
          </a:xfrm>
          <a:prstGeom prst="line">
            <a:avLst/>
          </a:prstGeom>
          <a:ln w="2540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7" name="Text Placeholder 12">
            <a:extLst>
              <a:ext uri="{FF2B5EF4-FFF2-40B4-BE49-F238E27FC236}">
                <a16:creationId xmlns:a16="http://schemas.microsoft.com/office/drawing/2014/main" id="{5A6A4536-DE29-4F33-9C99-13E6DFE9E842}"/>
              </a:ext>
            </a:extLst>
          </p:cNvPr>
          <p:cNvSpPr>
            <a:spLocks noGrp="1"/>
          </p:cNvSpPr>
          <p:nvPr>
            <p:custDataLst>
              <p:tags r:id="rId19"/>
            </p:custDataLst>
          </p:nvPr>
        </p:nvSpPr>
        <p:spPr bwMode="auto">
          <a:xfrm>
            <a:off x="2562225" y="4080273"/>
            <a:ext cx="714375" cy="478631"/>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FDB281F5-9807-46CA-9BB8-BF4FE9D0ED96}" type="datetime'Ci''r''''''''cul''a''''r scena''''r''''io'', 2''''''''050'">
              <a:rPr lang="en-GB" altLang="en-US" sz="1100" i="1"/>
              <a:pPr marL="0" indent="0" algn="ctr">
                <a:spcBef>
                  <a:spcPct val="0"/>
                </a:spcBef>
                <a:spcAft>
                  <a:spcPct val="0"/>
                </a:spcAft>
                <a:buNone/>
              </a:pPr>
              <a:t>Circular scenario, 2050</a:t>
            </a:fld>
            <a:endParaRPr lang="en-GB" sz="1100" i="1">
              <a:latin typeface="+mn-lt"/>
              <a:sym typeface="+mn-lt"/>
            </a:endParaRPr>
          </a:p>
        </p:txBody>
      </p:sp>
      <p:sp>
        <p:nvSpPr>
          <p:cNvPr id="28" name="Text Placeholder 12">
            <a:extLst>
              <a:ext uri="{FF2B5EF4-FFF2-40B4-BE49-F238E27FC236}">
                <a16:creationId xmlns:a16="http://schemas.microsoft.com/office/drawing/2014/main" id="{822D6BC8-66FB-46FF-A0E9-9AB62C7BA629}"/>
              </a:ext>
            </a:extLst>
          </p:cNvPr>
          <p:cNvSpPr>
            <a:spLocks noGrp="1"/>
          </p:cNvSpPr>
          <p:nvPr>
            <p:custDataLst>
              <p:tags r:id="rId20"/>
            </p:custDataLst>
          </p:nvPr>
        </p:nvSpPr>
        <p:spPr bwMode="gray">
          <a:xfrm>
            <a:off x="2819400" y="3218260"/>
            <a:ext cx="185738"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anchor="b"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FE9548FF-317F-40CE-9E69-770C334AB30E}" type="datetime'''''''''''''''''''''''''''''''''1''''''''8'''''''''''''''''''">
              <a:rPr lang="en-GB" altLang="en-US" sz="1100" i="1"/>
              <a:pPr marL="0" indent="0" algn="ctr">
                <a:spcBef>
                  <a:spcPct val="0"/>
                </a:spcBef>
                <a:spcAft>
                  <a:spcPct val="0"/>
                </a:spcAft>
                <a:buNone/>
              </a:pPr>
              <a:t>18</a:t>
            </a:fld>
            <a:endParaRPr lang="en-GB" sz="1100" i="1">
              <a:latin typeface="+mn-lt"/>
              <a:sym typeface="+mn-lt"/>
            </a:endParaRPr>
          </a:p>
        </p:txBody>
      </p:sp>
      <p:sp>
        <p:nvSpPr>
          <p:cNvPr id="46" name="Text Placeholder 12">
            <a:extLst>
              <a:ext uri="{FF2B5EF4-FFF2-40B4-BE49-F238E27FC236}">
                <a16:creationId xmlns:a16="http://schemas.microsoft.com/office/drawing/2014/main" id="{02CD6423-A984-4FCE-81D0-012D56276E05}"/>
              </a:ext>
            </a:extLst>
          </p:cNvPr>
          <p:cNvSpPr>
            <a:spLocks noGrp="1"/>
          </p:cNvSpPr>
          <p:nvPr>
            <p:custDataLst>
              <p:tags r:id="rId21"/>
            </p:custDataLst>
          </p:nvPr>
        </p:nvSpPr>
        <p:spPr bwMode="auto">
          <a:xfrm>
            <a:off x="1521619" y="3819525"/>
            <a:ext cx="332185" cy="159544"/>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r">
              <a:spcBef>
                <a:spcPct val="0"/>
              </a:spcBef>
              <a:spcAft>
                <a:spcPct val="0"/>
              </a:spcAft>
              <a:buNone/>
            </a:pPr>
            <a:fld id="{B7CFFA6E-4002-4145-9118-63A727E891E0}" type="datetime'''''''''O''t''''''''''''''''''''''''''he''''''''''''r'">
              <a:rPr lang="en-GB" altLang="en-US" sz="1100" i="1">
                <a:latin typeface="+mn-lt"/>
                <a:sym typeface="+mn-lt"/>
              </a:rPr>
              <a:pPr marL="0" indent="0" algn="r">
                <a:spcBef>
                  <a:spcPct val="0"/>
                </a:spcBef>
                <a:spcAft>
                  <a:spcPct val="0"/>
                </a:spcAft>
                <a:buNone/>
              </a:pPr>
              <a:t>Other</a:t>
            </a:fld>
            <a:endParaRPr lang="en-GB" sz="1100" i="1">
              <a:latin typeface="+mn-lt"/>
              <a:sym typeface="+mn-lt"/>
            </a:endParaRPr>
          </a:p>
        </p:txBody>
      </p:sp>
      <p:sp>
        <p:nvSpPr>
          <p:cNvPr id="29" name="Text Placeholder 12">
            <a:extLst>
              <a:ext uri="{FF2B5EF4-FFF2-40B4-BE49-F238E27FC236}">
                <a16:creationId xmlns:a16="http://schemas.microsoft.com/office/drawing/2014/main" id="{C2C1995A-DEFC-448D-868B-F3FD329357DF}"/>
              </a:ext>
            </a:extLst>
          </p:cNvPr>
          <p:cNvSpPr>
            <a:spLocks noGrp="1"/>
          </p:cNvSpPr>
          <p:nvPr>
            <p:custDataLst>
              <p:tags r:id="rId22"/>
            </p:custDataLst>
          </p:nvPr>
        </p:nvSpPr>
        <p:spPr bwMode="auto">
          <a:xfrm>
            <a:off x="1752600" y="4080273"/>
            <a:ext cx="809626" cy="478631"/>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anchor="t"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r>
              <a:rPr lang="en-GB" altLang="en-US" sz="1100" i="1"/>
              <a:t>Baseline scenario, 2050</a:t>
            </a:r>
            <a:endParaRPr lang="en-GB" sz="1100" i="1">
              <a:latin typeface="+mn-lt"/>
              <a:sym typeface="+mn-lt"/>
            </a:endParaRPr>
          </a:p>
        </p:txBody>
      </p:sp>
      <p:sp>
        <p:nvSpPr>
          <p:cNvPr id="45" name="Text Placeholder 12">
            <a:extLst>
              <a:ext uri="{FF2B5EF4-FFF2-40B4-BE49-F238E27FC236}">
                <a16:creationId xmlns:a16="http://schemas.microsoft.com/office/drawing/2014/main" id="{3713F9C8-E499-4617-BF5E-1D420D63262F}"/>
              </a:ext>
            </a:extLst>
          </p:cNvPr>
          <p:cNvSpPr>
            <a:spLocks noGrp="1"/>
          </p:cNvSpPr>
          <p:nvPr>
            <p:custDataLst>
              <p:tags r:id="rId23"/>
            </p:custDataLst>
          </p:nvPr>
        </p:nvSpPr>
        <p:spPr bwMode="auto">
          <a:xfrm>
            <a:off x="1394223" y="3580210"/>
            <a:ext cx="459581" cy="159544"/>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r">
              <a:spcBef>
                <a:spcPct val="0"/>
              </a:spcBef>
              <a:spcAft>
                <a:spcPct val="0"/>
              </a:spcAft>
              <a:buNone/>
            </a:pPr>
            <a:fld id="{6DFAA6AA-F8A3-4659-90E3-DBB1AB141F13}" type="datetime'Pla''''''''''''s''''''ti''''c''''''''''''''''s'''''''''''''">
              <a:rPr lang="en-GB" altLang="en-US" sz="1100" i="1">
                <a:latin typeface="+mn-lt"/>
                <a:sym typeface="+mn-lt"/>
              </a:rPr>
              <a:pPr marL="0" indent="0" algn="r">
                <a:spcBef>
                  <a:spcPct val="0"/>
                </a:spcBef>
                <a:spcAft>
                  <a:spcPct val="0"/>
                </a:spcAft>
                <a:buNone/>
              </a:pPr>
              <a:t>Plastics</a:t>
            </a:fld>
            <a:endParaRPr lang="en-GB" sz="1100" i="1">
              <a:latin typeface="+mn-lt"/>
              <a:sym typeface="+mn-lt"/>
            </a:endParaRPr>
          </a:p>
        </p:txBody>
      </p:sp>
      <p:sp>
        <p:nvSpPr>
          <p:cNvPr id="44" name="Text Placeholder 12">
            <a:extLst>
              <a:ext uri="{FF2B5EF4-FFF2-40B4-BE49-F238E27FC236}">
                <a16:creationId xmlns:a16="http://schemas.microsoft.com/office/drawing/2014/main" id="{6A8C7760-99B4-4E4C-9C96-55DD1DDF6CAC}"/>
              </a:ext>
            </a:extLst>
          </p:cNvPr>
          <p:cNvSpPr>
            <a:spLocks noGrp="1"/>
          </p:cNvSpPr>
          <p:nvPr>
            <p:custDataLst>
              <p:tags r:id="rId24"/>
            </p:custDataLst>
          </p:nvPr>
        </p:nvSpPr>
        <p:spPr bwMode="auto">
          <a:xfrm>
            <a:off x="1232298" y="3164682"/>
            <a:ext cx="621506" cy="159544"/>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r">
              <a:spcBef>
                <a:spcPct val="0"/>
              </a:spcBef>
              <a:spcAft>
                <a:spcPct val="0"/>
              </a:spcAft>
              <a:buNone/>
            </a:pPr>
            <a:fld id="{93C1247D-3A89-48CC-A619-EF1793EA93D3}" type="datetime'''A''''''''''l''''''u''''''''''''''mini''''''u''''''m'''">
              <a:rPr lang="en-GB" altLang="en-US" sz="1100" i="1">
                <a:latin typeface="+mn-lt"/>
                <a:sym typeface="+mn-lt"/>
              </a:rPr>
              <a:pPr marL="0" indent="0" algn="r">
                <a:spcBef>
                  <a:spcPct val="0"/>
                </a:spcBef>
                <a:spcAft>
                  <a:spcPct val="0"/>
                </a:spcAft>
                <a:buNone/>
              </a:pPr>
              <a:t>Aluminium</a:t>
            </a:fld>
            <a:endParaRPr lang="en-GB" sz="1100" i="1">
              <a:latin typeface="+mn-lt"/>
              <a:sym typeface="+mn-lt"/>
            </a:endParaRPr>
          </a:p>
        </p:txBody>
      </p:sp>
      <p:sp>
        <p:nvSpPr>
          <p:cNvPr id="43" name="Text Placeholder 12">
            <a:extLst>
              <a:ext uri="{FF2B5EF4-FFF2-40B4-BE49-F238E27FC236}">
                <a16:creationId xmlns:a16="http://schemas.microsoft.com/office/drawing/2014/main" id="{FBFCAB84-127F-418E-A5B9-9905C2A490E2}"/>
              </a:ext>
            </a:extLst>
          </p:cNvPr>
          <p:cNvSpPr>
            <a:spLocks noGrp="1"/>
          </p:cNvSpPr>
          <p:nvPr>
            <p:custDataLst>
              <p:tags r:id="rId25"/>
            </p:custDataLst>
          </p:nvPr>
        </p:nvSpPr>
        <p:spPr bwMode="auto">
          <a:xfrm>
            <a:off x="1550194" y="2331244"/>
            <a:ext cx="303610" cy="159544"/>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30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3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r">
              <a:spcBef>
                <a:spcPct val="0"/>
              </a:spcBef>
              <a:spcAft>
                <a:spcPct val="0"/>
              </a:spcAft>
              <a:buNone/>
            </a:pPr>
            <a:fld id="{B9E29D7A-6F9D-4A37-BD51-BC0AF3459B4D}" type="datetime'''''''''''''''''''St''''''''''e''''''''''''e''''''''l'''">
              <a:rPr lang="en-GB" altLang="en-US" sz="1100" i="1">
                <a:latin typeface="+mn-lt"/>
                <a:sym typeface="+mn-lt"/>
              </a:rPr>
              <a:pPr marL="0" indent="0" algn="r">
                <a:spcBef>
                  <a:spcPct val="0"/>
                </a:spcBef>
                <a:spcAft>
                  <a:spcPct val="0"/>
                </a:spcAft>
                <a:buNone/>
              </a:pPr>
              <a:t>Steel</a:t>
            </a:fld>
            <a:endParaRPr lang="en-GB" sz="1100" i="1">
              <a:latin typeface="+mn-lt"/>
              <a:sym typeface="+mn-lt"/>
            </a:endParaRPr>
          </a:p>
        </p:txBody>
      </p:sp>
      <p:sp>
        <p:nvSpPr>
          <p:cNvPr id="26" name="Text Placeholder 12">
            <a:extLst>
              <a:ext uri="{FF2B5EF4-FFF2-40B4-BE49-F238E27FC236}">
                <a16:creationId xmlns:a16="http://schemas.microsoft.com/office/drawing/2014/main" id="{719F83DA-9A6A-46BC-B39B-15107D4780BA}"/>
              </a:ext>
            </a:extLst>
          </p:cNvPr>
          <p:cNvSpPr>
            <a:spLocks noGrp="1"/>
          </p:cNvSpPr>
          <p:nvPr>
            <p:custDataLst>
              <p:tags r:id="rId26"/>
            </p:custDataLst>
          </p:nvPr>
        </p:nvSpPr>
        <p:spPr bwMode="gray">
          <a:xfrm>
            <a:off x="2063353" y="1696641"/>
            <a:ext cx="185738"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anchor="b" anchorCtr="0">
            <a:noAutofit/>
          </a:bodyPr>
          <a:lstStyle>
            <a:lvl1pPr marL="180000" indent="-180000" algn="l" rtl="0" eaLnBrk="1" latinLnBrk="0" hangingPunct="1">
              <a:spcBef>
                <a:spcPts val="60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8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spcBef>
                <a:spcPct val="0"/>
              </a:spcBef>
              <a:spcAft>
                <a:spcPct val="0"/>
              </a:spcAft>
              <a:buNone/>
            </a:pPr>
            <a:fld id="{C8E69D0A-1274-4C38-A77C-A3C1D0B674BE}" type="datetime'''''''''''''''''''''''''''''''''''6''''''''0'''''''''''''''''">
              <a:rPr lang="en-GB" altLang="en-US" sz="1400" i="1">
                <a:latin typeface="+mj-lt"/>
              </a:rPr>
              <a:pPr marL="0" indent="0" algn="ctr">
                <a:spcBef>
                  <a:spcPct val="0"/>
                </a:spcBef>
                <a:spcAft>
                  <a:spcPct val="0"/>
                </a:spcAft>
                <a:buNone/>
              </a:pPr>
              <a:t>60</a:t>
            </a:fld>
            <a:endParaRPr lang="en-GB" sz="1050" i="1">
              <a:latin typeface="+mj-lt"/>
              <a:sym typeface="+mn-lt"/>
            </a:endParaRPr>
          </a:p>
        </p:txBody>
      </p:sp>
      <p:sp>
        <p:nvSpPr>
          <p:cNvPr id="25" name="Text Placeholder 12">
            <a:extLst>
              <a:ext uri="{FF2B5EF4-FFF2-40B4-BE49-F238E27FC236}">
                <a16:creationId xmlns:a16="http://schemas.microsoft.com/office/drawing/2014/main" id="{A4943C65-9498-447C-857B-F763B21FB23D}"/>
              </a:ext>
            </a:extLst>
          </p:cNvPr>
          <p:cNvSpPr>
            <a:spLocks noGrp="1"/>
          </p:cNvSpPr>
          <p:nvPr>
            <p:custDataLst>
              <p:tags r:id="rId27"/>
            </p:custDataLst>
          </p:nvPr>
        </p:nvSpPr>
        <p:spPr bwMode="auto">
          <a:xfrm>
            <a:off x="2692004" y="2415778"/>
            <a:ext cx="440531" cy="204788"/>
          </a:xfrm>
          <a:prstGeom prst="ellipse">
            <a:avLst/>
          </a:prstGeom>
          <a:solidFill>
            <a:schemeClr val="bg1"/>
          </a:solidFill>
          <a:ln w="9525">
            <a:solidFill>
              <a:schemeClr val="tx1"/>
            </a:solidFill>
          </a:ln>
        </p:spPr>
        <p:txBody>
          <a:bodyPr vert="horz" wrap="none" lIns="0" tIns="0" rIns="0" bIns="0" numCol="1" spcCol="0" anchor="ctr" anchorCtr="0">
            <a:noAutofit/>
          </a:bodyPr>
          <a:lstStyle>
            <a:lvl1pPr marL="180000" indent="-180000" algn="l" rtl="0" eaLnBrk="1" latinLnBrk="0" hangingPunct="1">
              <a:spcBef>
                <a:spcPts val="60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1pPr>
            <a:lvl2pPr marL="360000" indent="-180000" algn="l" rtl="0" eaLnBrk="1" latinLnBrk="0" hangingPunct="1">
              <a:spcBef>
                <a:spcPts val="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2pPr>
            <a:lvl3pPr marL="540000" indent="-180000" algn="l" rtl="0" eaLnBrk="1" latinLnBrk="0" hangingPunct="1">
              <a:spcBef>
                <a:spcPts val="0"/>
              </a:spcBef>
              <a:buClr>
                <a:srgbClr val="A6002A"/>
              </a:buClr>
              <a:buFont typeface="Wingdings 2"/>
              <a:buChar char=""/>
              <a:defRPr kumimoji="0" sz="1600" kern="1200">
                <a:solidFill>
                  <a:schemeClr val="tx1"/>
                </a:solidFill>
                <a:latin typeface="Arial" panose="020B0604020202020204" pitchFamily="34" charset="0"/>
                <a:ea typeface="+mn-ea"/>
                <a:cs typeface="Arial" panose="020B0604020202020204" pitchFamily="34" charset="0"/>
              </a:defRPr>
            </a:lvl3pPr>
            <a:lvl4pPr marL="720000" indent="-180000" algn="l" rtl="0" eaLnBrk="1" latinLnBrk="0" hangingPunct="1">
              <a:spcBef>
                <a:spcPts val="0"/>
              </a:spcBef>
              <a:buClr>
                <a:srgbClr val="A6002A"/>
              </a:buClr>
              <a:buFont typeface="Wingdings 2"/>
              <a:buChar char=""/>
              <a:defRPr kumimoji="0" sz="1600" kern="1200">
                <a:solidFill>
                  <a:schemeClr val="tx1"/>
                </a:solidFill>
                <a:latin typeface="Arial" panose="020B0604020202020204" pitchFamily="34" charset="0"/>
                <a:ea typeface="+mn-ea"/>
                <a:cs typeface="Arial" panose="020B0604020202020204" pitchFamily="34" charset="0"/>
              </a:defRPr>
            </a:lvl4pPr>
            <a:lvl5pPr marL="900000" indent="-180000" algn="l" rtl="0" eaLnBrk="1" latinLnBrk="0" hangingPunct="1">
              <a:spcBef>
                <a:spcPts val="0"/>
              </a:spcBef>
              <a:buClr>
                <a:srgbClr val="A6002A"/>
              </a:buClr>
              <a:buFont typeface="Georgia"/>
              <a:buChar char="▫"/>
              <a:defRPr kumimoji="0" sz="1600" kern="1200">
                <a:solidFill>
                  <a:schemeClr val="tx1"/>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lnSpc>
                <a:spcPct val="90000"/>
              </a:lnSpc>
              <a:spcBef>
                <a:spcPct val="0"/>
              </a:spcBef>
              <a:spcAft>
                <a:spcPct val="0"/>
              </a:spcAft>
              <a:buNone/>
            </a:pPr>
            <a:fld id="{5B377B72-F8D0-4D6F-AC76-A88AD3908CD0}" type="datetime'''''''''-''''''7''''''''''''''''''''''''''''''''0''''''%'''">
              <a:rPr lang="en-GB" altLang="en-US" sz="1100" b="1" i="1"/>
              <a:pPr marL="0" indent="0" algn="ctr">
                <a:lnSpc>
                  <a:spcPct val="90000"/>
                </a:lnSpc>
                <a:spcBef>
                  <a:spcPct val="0"/>
                </a:spcBef>
                <a:spcAft>
                  <a:spcPct val="0"/>
                </a:spcAft>
                <a:buNone/>
              </a:pPr>
              <a:t>-70%</a:t>
            </a:fld>
            <a:endParaRPr lang="en-GB" sz="1100" b="1" i="1">
              <a:latin typeface="+mn-lt"/>
              <a:sym typeface="+mn-lt"/>
            </a:endParaRPr>
          </a:p>
        </p:txBody>
      </p:sp>
      <p:pic>
        <p:nvPicPr>
          <p:cNvPr id="33" name="Picture 32">
            <a:extLst>
              <a:ext uri="{FF2B5EF4-FFF2-40B4-BE49-F238E27FC236}">
                <a16:creationId xmlns:a16="http://schemas.microsoft.com/office/drawing/2014/main" id="{7BFC1740-74FC-E448-BF74-E31605B931D1}"/>
              </a:ext>
            </a:extLst>
          </p:cNvPr>
          <p:cNvPicPr>
            <a:picLocks noChangeAspect="1"/>
          </p:cNvPicPr>
          <p:nvPr/>
        </p:nvPicPr>
        <p:blipFill>
          <a:blip r:embed="rId34"/>
          <a:stretch>
            <a:fillRect/>
          </a:stretch>
        </p:blipFill>
        <p:spPr>
          <a:xfrm>
            <a:off x="7620000" y="3359150"/>
            <a:ext cx="1422400" cy="1422400"/>
          </a:xfrm>
          <a:prstGeom prst="rect">
            <a:avLst/>
          </a:prstGeom>
        </p:spPr>
      </p:pic>
      <p:sp>
        <p:nvSpPr>
          <p:cNvPr id="51" name="TextBox 50">
            <a:extLst>
              <a:ext uri="{FF2B5EF4-FFF2-40B4-BE49-F238E27FC236}">
                <a16:creationId xmlns:a16="http://schemas.microsoft.com/office/drawing/2014/main" id="{7BA092F7-FAFB-41A5-B33B-D2E6EEFE4FC8}"/>
              </a:ext>
            </a:extLst>
          </p:cNvPr>
          <p:cNvSpPr txBox="1"/>
          <p:nvPr/>
        </p:nvSpPr>
        <p:spPr>
          <a:xfrm>
            <a:off x="5258621" y="4545260"/>
            <a:ext cx="2666179" cy="261610"/>
          </a:xfrm>
          <a:prstGeom prst="rect">
            <a:avLst/>
          </a:prstGeom>
          <a:noFill/>
        </p:spPr>
        <p:txBody>
          <a:bodyPr wrap="square" rtlCol="0">
            <a:spAutoFit/>
          </a:bodyPr>
          <a:lstStyle/>
          <a:p>
            <a:pPr algn="r"/>
            <a:r>
              <a:rPr lang="en-GB" sz="1100" i="1" err="1">
                <a:latin typeface="+mj-lt"/>
              </a:rPr>
              <a:t>pkm</a:t>
            </a:r>
            <a:r>
              <a:rPr lang="en-GB" sz="1100" i="1">
                <a:latin typeface="+mj-lt"/>
              </a:rPr>
              <a:t> = passenger kilometre</a:t>
            </a:r>
          </a:p>
        </p:txBody>
      </p:sp>
    </p:spTree>
    <p:extLst>
      <p:ext uri="{BB962C8B-B14F-4D97-AF65-F5344CB8AC3E}">
        <p14:creationId xmlns:p14="http://schemas.microsoft.com/office/powerpoint/2010/main" val="23959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Graphic spid="83" grpId="0">
        <p:bldAsOne/>
      </p:bldGraphic>
      <p:bldP spid="14" grpId="0"/>
      <p:bldP spid="15" grpId="0"/>
      <p:bldP spid="13" grpId="0" animBg="1"/>
      <p:bldGraphic spid="82" grpId="0">
        <p:bldAsOne/>
      </p:bldGraphic>
      <p:bldP spid="19" grpId="0"/>
      <p:bldP spid="21"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1657350"/>
            <a:ext cx="8153400" cy="1905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5400" b="0" i="1" dirty="0">
                <a:solidFill>
                  <a:srgbClr val="FF0000"/>
                </a:solidFill>
                <a:cs typeface="Arial"/>
              </a:rPr>
              <a:t>CIRCULAR ECONOMY</a:t>
            </a:r>
          </a:p>
          <a:p>
            <a:pPr marL="0" indent="0" algn="ctr">
              <a:buNone/>
            </a:pPr>
            <a:r>
              <a:rPr lang="fr-BE" sz="5400" b="0" i="1" dirty="0">
                <a:solidFill>
                  <a:schemeClr val="tx1"/>
                </a:solidFill>
                <a:cs typeface="Arial"/>
              </a:rPr>
              <a:t>REGIONS AND CITIES</a:t>
            </a:r>
            <a:endParaRPr lang="en-GB" sz="4400" b="0" i="1" dirty="0">
              <a:solidFill>
                <a:schemeClr val="tx1"/>
              </a:solidFill>
              <a:cs typeface="Arial"/>
            </a:endParaRPr>
          </a:p>
        </p:txBody>
      </p:sp>
    </p:spTree>
    <p:extLst>
      <p:ext uri="{BB962C8B-B14F-4D97-AF65-F5344CB8AC3E}">
        <p14:creationId xmlns:p14="http://schemas.microsoft.com/office/powerpoint/2010/main" val="27254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885950"/>
            <a:ext cx="6248400" cy="2800767"/>
          </a:xfrm>
          <a:prstGeom prst="rect">
            <a:avLst/>
          </a:prstGeom>
          <a:noFill/>
        </p:spPr>
        <p:txBody>
          <a:bodyPr wrap="square" rtlCol="0">
            <a:spAutoFit/>
          </a:bodyPr>
          <a:lstStyle/>
          <a:p>
            <a:pPr marL="342900" indent="-342900">
              <a:buClr>
                <a:srgbClr val="FF0000"/>
              </a:buClr>
              <a:buSzPct val="130000"/>
              <a:buFont typeface="Arial" charset="0"/>
              <a:buChar char="•"/>
            </a:pPr>
            <a:r>
              <a:rPr lang="en-GB" sz="2200" i="1" dirty="0">
                <a:latin typeface="+mj-lt"/>
                <a:cs typeface="Arial" panose="020B0604020202020204" pitchFamily="34" charset="0"/>
              </a:rPr>
              <a:t>Globally, an area of the size of the UK has been </a:t>
            </a:r>
            <a:r>
              <a:rPr lang="en-GB" sz="2200" i="1" dirty="0">
                <a:solidFill>
                  <a:srgbClr val="FF0000"/>
                </a:solidFill>
                <a:latin typeface="+mj-lt"/>
                <a:cs typeface="Arial" panose="020B0604020202020204" pitchFamily="34" charset="0"/>
              </a:rPr>
              <a:t>converted to buildings </a:t>
            </a:r>
            <a:r>
              <a:rPr lang="en-GB" sz="2200" i="1" dirty="0">
                <a:latin typeface="+mj-lt"/>
                <a:cs typeface="Arial" panose="020B0604020202020204" pitchFamily="34" charset="0"/>
              </a:rPr>
              <a:t>since 1990 (OECD GG Indicators 2017)</a:t>
            </a:r>
          </a:p>
          <a:p>
            <a:pPr marL="342900" indent="-342900">
              <a:buClr>
                <a:srgbClr val="FF0000"/>
              </a:buClr>
              <a:buSzPct val="130000"/>
              <a:buFont typeface="Arial" charset="0"/>
              <a:buChar char="•"/>
            </a:pPr>
            <a:r>
              <a:rPr lang="en-GB" sz="2200" i="1" dirty="0">
                <a:solidFill>
                  <a:srgbClr val="FF0000"/>
                </a:solidFill>
                <a:latin typeface="+mj-lt"/>
                <a:cs typeface="Arial" panose="020B0604020202020204" pitchFamily="34" charset="0"/>
              </a:rPr>
              <a:t>More than 50% of urban fabric </a:t>
            </a:r>
            <a:r>
              <a:rPr lang="en-GB" sz="2200" i="1" dirty="0">
                <a:latin typeface="+mj-lt"/>
                <a:cs typeface="Arial" panose="020B0604020202020204" pitchFamily="34" charset="0"/>
              </a:rPr>
              <a:t>expected to exist by 2050 still needs to be constructed</a:t>
            </a:r>
          </a:p>
          <a:p>
            <a:pPr marL="342900" indent="-342900">
              <a:buClr>
                <a:srgbClr val="FF0000"/>
              </a:buClr>
              <a:buSzPct val="130000"/>
              <a:buFont typeface="Arial" charset="0"/>
              <a:buChar char="•"/>
            </a:pPr>
            <a:r>
              <a:rPr lang="en-GB" sz="2200" i="1" dirty="0">
                <a:latin typeface="+mj-lt"/>
                <a:cs typeface="Arial" panose="020B0604020202020204" pitchFamily="34" charset="0"/>
              </a:rPr>
              <a:t>In  the  three  years period (2011-2013), </a:t>
            </a:r>
            <a:r>
              <a:rPr lang="en-GB" sz="2200" i="1" dirty="0">
                <a:solidFill>
                  <a:srgbClr val="FF0000"/>
                </a:solidFill>
                <a:latin typeface="+mj-lt"/>
                <a:cs typeface="Arial" panose="020B0604020202020204" pitchFamily="34" charset="0"/>
              </a:rPr>
              <a:t>China</a:t>
            </a:r>
            <a:r>
              <a:rPr lang="en-GB" sz="2200" i="1" dirty="0">
                <a:latin typeface="+mj-lt"/>
                <a:cs typeface="Arial" panose="020B0604020202020204" pitchFamily="34" charset="0"/>
              </a:rPr>
              <a:t>  has used  more </a:t>
            </a:r>
            <a:r>
              <a:rPr lang="en-GB" sz="2200" i="1" dirty="0">
                <a:solidFill>
                  <a:srgbClr val="FF0000"/>
                </a:solidFill>
                <a:latin typeface="+mj-lt"/>
                <a:cs typeface="Arial" panose="020B0604020202020204" pitchFamily="34" charset="0"/>
              </a:rPr>
              <a:t>cement</a:t>
            </a:r>
            <a:r>
              <a:rPr lang="en-GB" sz="2200" i="1" dirty="0">
                <a:latin typeface="+mj-lt"/>
                <a:cs typeface="Arial" panose="020B0604020202020204" pitchFamily="34" charset="0"/>
              </a:rPr>
              <a:t>  than  the </a:t>
            </a:r>
            <a:r>
              <a:rPr lang="en-GB" sz="2200" i="1" dirty="0">
                <a:solidFill>
                  <a:srgbClr val="FF0000"/>
                </a:solidFill>
                <a:latin typeface="+mj-lt"/>
                <a:cs typeface="Arial" panose="020B0604020202020204" pitchFamily="34" charset="0"/>
              </a:rPr>
              <a:t>USA</a:t>
            </a:r>
            <a:r>
              <a:rPr lang="en-GB" sz="2200" i="1" dirty="0">
                <a:latin typeface="+mj-lt"/>
                <a:cs typeface="Arial" panose="020B0604020202020204" pitchFamily="34" charset="0"/>
              </a:rPr>
              <a:t> during the entire 20th century</a:t>
            </a:r>
          </a:p>
        </p:txBody>
      </p:sp>
      <p:sp>
        <p:nvSpPr>
          <p:cNvPr id="7" name="TextBox 6"/>
          <p:cNvSpPr txBox="1"/>
          <p:nvPr/>
        </p:nvSpPr>
        <p:spPr>
          <a:xfrm>
            <a:off x="838200" y="996375"/>
            <a:ext cx="5181600" cy="707886"/>
          </a:xfrm>
          <a:prstGeom prst="rect">
            <a:avLst/>
          </a:prstGeom>
          <a:noFill/>
        </p:spPr>
        <p:txBody>
          <a:bodyPr wrap="square" rtlCol="0">
            <a:spAutoFit/>
          </a:bodyPr>
          <a:lstStyle/>
          <a:p>
            <a:pPr algn="ctr"/>
            <a:r>
              <a:rPr lang="en-GB" sz="4000" i="1" dirty="0">
                <a:solidFill>
                  <a:srgbClr val="C00000"/>
                </a:solidFill>
              </a:rPr>
              <a:t>URBANISATION</a:t>
            </a:r>
            <a:r>
              <a:rPr lang="en-GB" sz="4000" b="1" dirty="0">
                <a:solidFill>
                  <a:srgbClr val="C00000"/>
                </a:solidFill>
                <a:cs typeface="Arial"/>
              </a:rPr>
              <a:t> </a:t>
            </a:r>
            <a:endParaRPr lang="en-GB" sz="4400" b="1" dirty="0">
              <a:solidFill>
                <a:srgbClr val="C00000"/>
              </a:solidFill>
              <a:cs typeface="Aria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33350"/>
            <a:ext cx="1555991" cy="730511"/>
          </a:xfrm>
          <a:prstGeom prst="rect">
            <a:avLst/>
          </a:prstGeom>
        </p:spPr>
      </p:pic>
      <p:pic>
        <p:nvPicPr>
          <p:cNvPr id="10" name="Picture 9"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157855"/>
            <a:ext cx="1143000" cy="3623695"/>
          </a:xfrm>
          <a:prstGeom prst="rect">
            <a:avLst/>
          </a:prstGeom>
        </p:spPr>
      </p:pic>
      <p:pic>
        <p:nvPicPr>
          <p:cNvPr id="9" name="Picture 8"/>
          <p:cNvPicPr>
            <a:picLocks noChangeAspect="1"/>
          </p:cNvPicPr>
          <p:nvPr/>
        </p:nvPicPr>
        <p:blipFill>
          <a:blip r:embed="rId4"/>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37062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666750"/>
            <a:ext cx="5815387" cy="4233803"/>
          </a:xfrm>
          <a:prstGeom prst="rect">
            <a:avLst/>
          </a:prstGeom>
        </p:spPr>
      </p:pic>
      <p:sp>
        <p:nvSpPr>
          <p:cNvPr id="4" name="Title 1"/>
          <p:cNvSpPr>
            <a:spLocks noGrp="1"/>
          </p:cNvSpPr>
          <p:nvPr>
            <p:ph type="title"/>
          </p:nvPr>
        </p:nvSpPr>
        <p:spPr>
          <a:xfrm>
            <a:off x="0" y="-19050"/>
            <a:ext cx="9144000" cy="852487"/>
          </a:xfrm>
        </p:spPr>
        <p:txBody>
          <a:bodyPr/>
          <a:lstStyle/>
          <a:p>
            <a:pPr marL="0" indent="0" algn="ctr">
              <a:buNone/>
            </a:pPr>
            <a:r>
              <a:rPr lang="en-GB" altLang="en-US" sz="2000" b="0" i="1" dirty="0">
                <a:solidFill>
                  <a:srgbClr val="C00000"/>
                </a:solidFill>
              </a:rPr>
              <a:t>BUILT-UP AREA PER CAPITA </a:t>
            </a:r>
            <a:r>
              <a:rPr lang="en-GB" altLang="en-US" sz="2000" b="0" i="1" dirty="0">
                <a:solidFill>
                  <a:schemeClr val="tx2">
                    <a:lumMod val="75000"/>
                  </a:schemeClr>
                </a:solidFill>
              </a:rPr>
              <a:t>IS INCREASING, INCLUDING IN COUNTRIES THAT ARE ALREADY VERY MUCH URBANISED, 1990-2014</a:t>
            </a:r>
            <a:endParaRPr lang="en-AU" sz="1400" b="0" i="1" dirty="0"/>
          </a:p>
        </p:txBody>
      </p:sp>
      <p:sp>
        <p:nvSpPr>
          <p:cNvPr id="5" name="Footer Placeholder 2"/>
          <p:cNvSpPr txBox="1">
            <a:spLocks/>
          </p:cNvSpPr>
          <p:nvPr/>
        </p:nvSpPr>
        <p:spPr>
          <a:xfrm>
            <a:off x="1676400" y="4933950"/>
            <a:ext cx="2971800" cy="197387"/>
          </a:xfrm>
          <a:prstGeom prst="rect">
            <a:avLst/>
          </a:prstGeom>
        </p:spPr>
        <p:txBody>
          <a:bodyPr lIns="0" tIns="0" rIns="0" bIns="0">
            <a:noAutofit/>
          </a:bodyPr>
          <a:lstStyle>
            <a:defPPr>
              <a:defRPr lang="en-US"/>
            </a:defPPr>
            <a:lvl1pPr marL="0" algn="l" defTabSz="804591" rtl="0" eaLnBrk="1" latinLnBrk="0" hangingPunct="1">
              <a:defRPr sz="1584" kern="1200">
                <a:solidFill>
                  <a:schemeClr val="tx1"/>
                </a:solidFill>
                <a:latin typeface="+mn-lt"/>
                <a:ea typeface="+mn-ea"/>
                <a:cs typeface="+mn-cs"/>
              </a:defRPr>
            </a:lvl1pPr>
            <a:lvl2pPr marL="402296" algn="l" defTabSz="804591" rtl="0" eaLnBrk="1" latinLnBrk="0" hangingPunct="1">
              <a:defRPr sz="1584" kern="1200">
                <a:solidFill>
                  <a:schemeClr val="tx1"/>
                </a:solidFill>
                <a:latin typeface="+mn-lt"/>
                <a:ea typeface="+mn-ea"/>
                <a:cs typeface="+mn-cs"/>
              </a:defRPr>
            </a:lvl2pPr>
            <a:lvl3pPr marL="804591" algn="l" defTabSz="804591" rtl="0" eaLnBrk="1" latinLnBrk="0" hangingPunct="1">
              <a:defRPr sz="1584" kern="1200">
                <a:solidFill>
                  <a:schemeClr val="tx1"/>
                </a:solidFill>
                <a:latin typeface="+mn-lt"/>
                <a:ea typeface="+mn-ea"/>
                <a:cs typeface="+mn-cs"/>
              </a:defRPr>
            </a:lvl3pPr>
            <a:lvl4pPr marL="1206887" algn="l" defTabSz="804591" rtl="0" eaLnBrk="1" latinLnBrk="0" hangingPunct="1">
              <a:defRPr sz="1584" kern="1200">
                <a:solidFill>
                  <a:schemeClr val="tx1"/>
                </a:solidFill>
                <a:latin typeface="+mn-lt"/>
                <a:ea typeface="+mn-ea"/>
                <a:cs typeface="+mn-cs"/>
              </a:defRPr>
            </a:lvl4pPr>
            <a:lvl5pPr marL="1609183" algn="l" defTabSz="804591" rtl="0" eaLnBrk="1" latinLnBrk="0" hangingPunct="1">
              <a:defRPr sz="1584" kern="1200">
                <a:solidFill>
                  <a:schemeClr val="tx1"/>
                </a:solidFill>
                <a:latin typeface="+mn-lt"/>
                <a:ea typeface="+mn-ea"/>
                <a:cs typeface="+mn-cs"/>
              </a:defRPr>
            </a:lvl5pPr>
            <a:lvl6pPr marL="2011478" algn="l" defTabSz="804591" rtl="0" eaLnBrk="1" latinLnBrk="0" hangingPunct="1">
              <a:defRPr sz="1584" kern="1200">
                <a:solidFill>
                  <a:schemeClr val="tx1"/>
                </a:solidFill>
                <a:latin typeface="+mn-lt"/>
                <a:ea typeface="+mn-ea"/>
                <a:cs typeface="+mn-cs"/>
              </a:defRPr>
            </a:lvl6pPr>
            <a:lvl7pPr marL="2413774" algn="l" defTabSz="804591" rtl="0" eaLnBrk="1" latinLnBrk="0" hangingPunct="1">
              <a:defRPr sz="1584" kern="1200">
                <a:solidFill>
                  <a:schemeClr val="tx1"/>
                </a:solidFill>
                <a:latin typeface="+mn-lt"/>
                <a:ea typeface="+mn-ea"/>
                <a:cs typeface="+mn-cs"/>
              </a:defRPr>
            </a:lvl7pPr>
            <a:lvl8pPr marL="2816070" algn="l" defTabSz="804591" rtl="0" eaLnBrk="1" latinLnBrk="0" hangingPunct="1">
              <a:defRPr sz="1584" kern="1200">
                <a:solidFill>
                  <a:schemeClr val="tx1"/>
                </a:solidFill>
                <a:latin typeface="+mn-lt"/>
                <a:ea typeface="+mn-ea"/>
                <a:cs typeface="+mn-cs"/>
              </a:defRPr>
            </a:lvl8pPr>
            <a:lvl9pPr marL="3218365" algn="l" defTabSz="804591" rtl="0" eaLnBrk="1" latinLnBrk="0" hangingPunct="1">
              <a:defRPr sz="1584" kern="1200">
                <a:solidFill>
                  <a:schemeClr val="tx1"/>
                </a:solidFill>
                <a:latin typeface="+mn-lt"/>
                <a:ea typeface="+mn-ea"/>
                <a:cs typeface="+mn-cs"/>
              </a:defRPr>
            </a:lvl9pPr>
          </a:lstStyle>
          <a:p>
            <a:pPr marL="299502" indent="-299502" defTabSz="603443">
              <a:defRPr/>
            </a:pPr>
            <a:r>
              <a:rPr lang="en-US" sz="900" b="1"/>
              <a:t>Source: OECD, Green Growth Indicators 2017</a:t>
            </a:r>
            <a:endParaRPr lang="en-US" sz="900" b="1" i="1"/>
          </a:p>
        </p:txBody>
      </p:sp>
    </p:spTree>
    <p:extLst>
      <p:ext uri="{BB962C8B-B14F-4D97-AF65-F5344CB8AC3E}">
        <p14:creationId xmlns:p14="http://schemas.microsoft.com/office/powerpoint/2010/main" val="225827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8600" y="666750"/>
            <a:ext cx="4876800" cy="4114800"/>
          </a:xfrm>
        </p:spPr>
        <p:txBody>
          <a:bodyPr>
            <a:noAutofit/>
          </a:bodyPr>
          <a:lstStyle/>
          <a:p>
            <a:pPr marL="45720" indent="0">
              <a:buNone/>
            </a:pPr>
            <a:r>
              <a:rPr lang="en-US" sz="2400" i="1" dirty="0">
                <a:solidFill>
                  <a:schemeClr val="tx1"/>
                </a:solidFill>
              </a:rPr>
              <a:t>For the first time in a human history we face the emergence of a </a:t>
            </a:r>
            <a:r>
              <a:rPr lang="en-US" sz="2400" i="1" dirty="0">
                <a:solidFill>
                  <a:srgbClr val="FF0000"/>
                </a:solidFill>
              </a:rPr>
              <a:t>single, tightly coupled human social-ecological system of planetary scope</a:t>
            </a:r>
            <a:r>
              <a:rPr lang="en-US" sz="2400" i="1" dirty="0">
                <a:solidFill>
                  <a:schemeClr val="tx1"/>
                </a:solidFill>
              </a:rPr>
              <a:t>. </a:t>
            </a:r>
          </a:p>
          <a:p>
            <a:pPr marL="45720" indent="0">
              <a:buNone/>
            </a:pPr>
            <a:r>
              <a:rPr lang="en-GB" sz="2400" i="1" dirty="0">
                <a:solidFill>
                  <a:schemeClr val="tx1"/>
                </a:solidFill>
                <a:cs typeface="Arial"/>
              </a:rPr>
              <a:t>We are more </a:t>
            </a:r>
            <a:r>
              <a:rPr lang="en-GB" sz="2400" i="1" dirty="0">
                <a:solidFill>
                  <a:srgbClr val="FF0000"/>
                </a:solidFill>
                <a:cs typeface="Arial"/>
              </a:rPr>
              <a:t>interconnected and interdependent</a:t>
            </a:r>
            <a:r>
              <a:rPr lang="en-GB" sz="2400" i="1" dirty="0">
                <a:solidFill>
                  <a:schemeClr val="tx1"/>
                </a:solidFill>
                <a:cs typeface="Arial"/>
              </a:rPr>
              <a:t> than ever. </a:t>
            </a:r>
          </a:p>
          <a:p>
            <a:pPr marL="45720" indent="0">
              <a:buNone/>
            </a:pPr>
            <a:r>
              <a:rPr lang="en-GB" sz="2400" i="1" dirty="0">
                <a:solidFill>
                  <a:schemeClr val="tx1"/>
                </a:solidFill>
                <a:cs typeface="Arial"/>
              </a:rPr>
              <a:t>Our individual and collective </a:t>
            </a:r>
            <a:r>
              <a:rPr lang="en-GB" sz="2400" i="1" dirty="0">
                <a:solidFill>
                  <a:srgbClr val="FF0000"/>
                </a:solidFill>
                <a:cs typeface="Arial"/>
              </a:rPr>
              <a:t>responsibility</a:t>
            </a:r>
            <a:r>
              <a:rPr lang="en-GB" sz="2400" i="1" dirty="0">
                <a:solidFill>
                  <a:schemeClr val="tx1"/>
                </a:solidFill>
                <a:cs typeface="Arial"/>
              </a:rPr>
              <a:t> has enormously increased.</a:t>
            </a:r>
          </a:p>
          <a:p>
            <a:pPr marL="45720" indent="0">
              <a:buNone/>
            </a:pPr>
            <a:endParaRPr lang="en-US" sz="2000" i="1" dirty="0"/>
          </a:p>
          <a:p>
            <a:pPr>
              <a:buFont typeface="Arial" panose="020B0604020202020204" pitchFamily="34" charset="0"/>
              <a:buChar char="•"/>
            </a:pPr>
            <a:endParaRPr lang="en-US" sz="2000" i="1" dirty="0"/>
          </a:p>
        </p:txBody>
      </p:sp>
      <p:pic>
        <p:nvPicPr>
          <p:cNvPr id="6" name="Picture 5">
            <a:extLst>
              <a:ext uri="{FF2B5EF4-FFF2-40B4-BE49-F238E27FC236}">
                <a16:creationId xmlns:a16="http://schemas.microsoft.com/office/drawing/2014/main" id="{5BD54919-0F18-0C4A-B290-D7A24A9A3BE1}"/>
              </a:ext>
            </a:extLst>
          </p:cNvPr>
          <p:cNvPicPr>
            <a:picLocks noChangeAspect="1"/>
          </p:cNvPicPr>
          <p:nvPr/>
        </p:nvPicPr>
        <p:blipFill>
          <a:blip r:embed="rId3"/>
          <a:stretch>
            <a:fillRect/>
          </a:stretch>
        </p:blipFill>
        <p:spPr>
          <a:xfrm>
            <a:off x="5181600" y="676276"/>
            <a:ext cx="3733800" cy="4029074"/>
          </a:xfrm>
          <a:prstGeom prst="rect">
            <a:avLst/>
          </a:prstGeom>
        </p:spPr>
      </p:pic>
    </p:spTree>
    <p:extLst>
      <p:ext uri="{BB962C8B-B14F-4D97-AF65-F5344CB8AC3E}">
        <p14:creationId xmlns:p14="http://schemas.microsoft.com/office/powerpoint/2010/main" val="40115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449782"/>
            <a:ext cx="8077200" cy="3255568"/>
          </a:xfrm>
          <a:prstGeom prst="rect">
            <a:avLst/>
          </a:prstGeom>
        </p:spPr>
        <p:txBody>
          <a:bodyPr>
            <a:noAutofit/>
          </a:bodyPr>
          <a:lstStyle/>
          <a:p>
            <a:pPr marL="45720" indent="0" algn="ctr">
              <a:buNone/>
            </a:pPr>
            <a:r>
              <a:rPr lang="en-US" sz="2800" i="1">
                <a:solidFill>
                  <a:srgbClr val="C00000"/>
                </a:solidFill>
              </a:rPr>
              <a:t>Roadmap for sustainable urbanization </a:t>
            </a:r>
            <a:r>
              <a:rPr lang="en-US" sz="2800" i="1">
                <a:solidFill>
                  <a:schemeClr val="tx1"/>
                </a:solidFill>
              </a:rPr>
              <a:t>with its three transformative commitments </a:t>
            </a:r>
          </a:p>
          <a:p>
            <a:pPr lvl="1">
              <a:buFont typeface="Arial" charset="0"/>
              <a:buChar char="•"/>
            </a:pPr>
            <a:r>
              <a:rPr lang="en-US" sz="2600" i="1">
                <a:solidFill>
                  <a:schemeClr val="tx1"/>
                </a:solidFill>
              </a:rPr>
              <a:t>leave no one behind</a:t>
            </a:r>
          </a:p>
          <a:p>
            <a:pPr lvl="1">
              <a:buFont typeface="Arial" charset="0"/>
              <a:buChar char="•"/>
            </a:pPr>
            <a:r>
              <a:rPr lang="en-US" sz="2600" i="1">
                <a:solidFill>
                  <a:schemeClr val="tx1"/>
                </a:solidFill>
              </a:rPr>
              <a:t>sustainable and inclusive economies </a:t>
            </a:r>
          </a:p>
          <a:p>
            <a:pPr lvl="1">
              <a:buFont typeface="Arial" charset="0"/>
              <a:buChar char="•"/>
            </a:pPr>
            <a:r>
              <a:rPr lang="en-US" sz="2600" i="1">
                <a:solidFill>
                  <a:schemeClr val="tx1"/>
                </a:solidFill>
              </a:rPr>
              <a:t>environmental sustainability </a:t>
            </a:r>
          </a:p>
          <a:p>
            <a:pPr lvl="1">
              <a:buSzPct val="70000"/>
              <a:buFont typeface="Wingdings" charset="2"/>
              <a:buChar char="Ø"/>
            </a:pPr>
            <a:r>
              <a:rPr lang="en-US" i="1">
                <a:solidFill>
                  <a:schemeClr val="tx1"/>
                </a:solidFill>
              </a:rPr>
              <a:t>and references to resource efficiency, alongside low-emission and resilience, of housing, infrastructure and basic services.</a:t>
            </a:r>
            <a:r>
              <a:rPr lang="en-GB" i="1">
                <a:solidFill>
                  <a:schemeClr val="tx1"/>
                </a:solidFill>
              </a:rPr>
              <a:t> </a:t>
            </a:r>
            <a:endParaRPr lang="en-US" i="1">
              <a:solidFill>
                <a:schemeClr val="tx1"/>
              </a:solidFill>
            </a:endParaRPr>
          </a:p>
        </p:txBody>
      </p:sp>
      <p:sp>
        <p:nvSpPr>
          <p:cNvPr id="8" name="Title 1"/>
          <p:cNvSpPr txBox="1">
            <a:spLocks/>
          </p:cNvSpPr>
          <p:nvPr/>
        </p:nvSpPr>
        <p:spPr>
          <a:xfrm>
            <a:off x="152400" y="57150"/>
            <a:ext cx="8839200" cy="942975"/>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GB" sz="4000" b="0" i="1">
                <a:solidFill>
                  <a:schemeClr val="tx1"/>
                </a:solidFill>
              </a:rPr>
              <a:t>“NEW URBAN AGENDA” </a:t>
            </a:r>
          </a:p>
          <a:p>
            <a:pPr marL="0" indent="0" algn="ctr">
              <a:buFont typeface="Georgia" pitchFamily="18" charset="0"/>
              <a:buNone/>
            </a:pPr>
            <a:r>
              <a:rPr lang="en-GB" sz="2700" b="0" i="1">
                <a:solidFill>
                  <a:schemeClr val="tx1"/>
                </a:solidFill>
              </a:rPr>
              <a:t>QUITO 2016</a:t>
            </a:r>
          </a:p>
        </p:txBody>
      </p:sp>
    </p:spTree>
    <p:extLst>
      <p:ext uri="{BB962C8B-B14F-4D97-AF65-F5344CB8AC3E}">
        <p14:creationId xmlns:p14="http://schemas.microsoft.com/office/powerpoint/2010/main" val="425010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hidden="1"/>
          <p:cNvGraphicFramePr>
            <a:graphicFrameLocks noChangeAspect="1"/>
          </p:cNvGraphicFramePr>
          <p:nvPr>
            <p:custDataLst>
              <p:tags r:id="rId2"/>
            </p:custDataLst>
            <p:extLst/>
          </p:nvPr>
        </p:nvGraphicFramePr>
        <p:xfrm>
          <a:off x="270" y="1"/>
          <a:ext cx="161974" cy="121481"/>
        </p:xfrm>
        <a:graphic>
          <a:graphicData uri="http://schemas.openxmlformats.org/presentationml/2006/ole">
            <mc:AlternateContent xmlns:mc="http://schemas.openxmlformats.org/markup-compatibility/2006">
              <mc:Choice xmlns:v="urn:schemas-microsoft-com:vml" Requires="v">
                <p:oleObj spid="_x0000_s141328" name="think-cell Slide" r:id="rId5" imgW="381" imgH="381" progId="TCLayout.ActiveDocument.1">
                  <p:embed/>
                </p:oleObj>
              </mc:Choice>
              <mc:Fallback>
                <p:oleObj name="think-cell Slide" r:id="rId5" imgW="381" imgH="381" progId="TCLayout.ActiveDocument.1">
                  <p:embed/>
                  <p:pic>
                    <p:nvPicPr>
                      <p:cNvPr id="83970"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270" y="1"/>
                        <a:ext cx="161974" cy="1214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pic>
        <p:nvPicPr>
          <p:cNvPr id="22" name="Picture 21"/>
          <p:cNvPicPr>
            <a:picLocks noChangeAspect="1"/>
          </p:cNvPicPr>
          <p:nvPr/>
        </p:nvPicPr>
        <p:blipFill>
          <a:blip r:embed="rId7"/>
          <a:stretch>
            <a:fillRect/>
          </a:stretch>
        </p:blipFill>
        <p:spPr>
          <a:xfrm>
            <a:off x="0" y="0"/>
            <a:ext cx="6662801" cy="5143500"/>
          </a:xfrm>
          <a:prstGeom prst="rect">
            <a:avLst/>
          </a:prstGeom>
        </p:spPr>
      </p:pic>
      <p:pic>
        <p:nvPicPr>
          <p:cNvPr id="9" name="Picture 8"/>
          <p:cNvPicPr>
            <a:picLocks noChangeAspect="1"/>
          </p:cNvPicPr>
          <p:nvPr/>
        </p:nvPicPr>
        <p:blipFill>
          <a:blip r:embed="rId8"/>
          <a:stretch>
            <a:fillRect/>
          </a:stretch>
        </p:blipFill>
        <p:spPr>
          <a:xfrm>
            <a:off x="6651287" y="3409950"/>
            <a:ext cx="2492713" cy="1714500"/>
          </a:xfrm>
          <a:prstGeom prst="rect">
            <a:avLst/>
          </a:prstGeom>
        </p:spPr>
      </p:pic>
      <p:sp>
        <p:nvSpPr>
          <p:cNvPr id="2" name="TextBox 1"/>
          <p:cNvSpPr txBox="1"/>
          <p:nvPr/>
        </p:nvSpPr>
        <p:spPr>
          <a:xfrm>
            <a:off x="6629400" y="1504950"/>
            <a:ext cx="2667000" cy="2031325"/>
          </a:xfrm>
          <a:prstGeom prst="rect">
            <a:avLst/>
          </a:prstGeom>
          <a:noFill/>
        </p:spPr>
        <p:txBody>
          <a:bodyPr wrap="square" rtlCol="0">
            <a:spAutoFit/>
          </a:bodyPr>
          <a:lstStyle/>
          <a:p>
            <a:pPr marL="285750" indent="-285750">
              <a:buFont typeface="Arial" charset="0"/>
              <a:buChar char="•"/>
            </a:pPr>
            <a:r>
              <a:rPr lang="en-US" i="1" dirty="0"/>
              <a:t>SHARING MODELS</a:t>
            </a:r>
          </a:p>
          <a:p>
            <a:pPr marL="285750" indent="-285750">
              <a:buFont typeface="Arial" charset="0"/>
              <a:buChar char="•"/>
            </a:pPr>
            <a:r>
              <a:rPr lang="en-US" i="1" dirty="0"/>
              <a:t>MOBILITY SYSTEMS</a:t>
            </a:r>
          </a:p>
          <a:p>
            <a:pPr marL="285750" indent="-285750">
              <a:buFont typeface="Arial" charset="0"/>
              <a:buChar char="•"/>
            </a:pPr>
            <a:r>
              <a:rPr lang="en-US" i="1" dirty="0"/>
              <a:t>WASTE RECYCLING</a:t>
            </a:r>
          </a:p>
          <a:p>
            <a:pPr marL="285750" indent="-285750">
              <a:buFont typeface="Arial" charset="0"/>
              <a:buChar char="•"/>
            </a:pPr>
            <a:r>
              <a:rPr lang="en-US" i="1" dirty="0"/>
              <a:t>SUSTAINABLE BUILDINGS</a:t>
            </a:r>
          </a:p>
          <a:p>
            <a:pPr marL="285750" indent="-285750">
              <a:buFont typeface="Arial" charset="0"/>
              <a:buChar char="•"/>
            </a:pPr>
            <a:r>
              <a:rPr lang="en-US" i="1" dirty="0"/>
              <a:t>ENERGY EFFICIENCY </a:t>
            </a:r>
            <a:r>
              <a:rPr lang="mr-IN" b="1" i="1" dirty="0"/>
              <a:t>…</a:t>
            </a:r>
            <a:endParaRPr lang="en-US" b="1" i="1" dirty="0"/>
          </a:p>
        </p:txBody>
      </p:sp>
      <p:sp>
        <p:nvSpPr>
          <p:cNvPr id="7" name="TextBox 6">
            <a:extLst>
              <a:ext uri="{FF2B5EF4-FFF2-40B4-BE49-F238E27FC236}">
                <a16:creationId xmlns:a16="http://schemas.microsoft.com/office/drawing/2014/main" id="{1811B26B-1EF3-0941-A3CC-D43CE179DE08}"/>
              </a:ext>
            </a:extLst>
          </p:cNvPr>
          <p:cNvSpPr txBox="1"/>
          <p:nvPr/>
        </p:nvSpPr>
        <p:spPr>
          <a:xfrm>
            <a:off x="6934200" y="133350"/>
            <a:ext cx="2023999" cy="1323439"/>
          </a:xfrm>
          <a:prstGeom prst="rect">
            <a:avLst/>
          </a:prstGeom>
          <a:noFill/>
        </p:spPr>
        <p:txBody>
          <a:bodyPr wrap="square" rtlCol="0">
            <a:spAutoFit/>
          </a:bodyPr>
          <a:lstStyle/>
          <a:p>
            <a:r>
              <a:rPr lang="sl-SI" sz="2000" b="1" i="1" dirty="0">
                <a:solidFill>
                  <a:srgbClr val="C00000"/>
                </a:solidFill>
              </a:rPr>
              <a:t>URBAN SYSTEMS</a:t>
            </a:r>
            <a:endParaRPr lang="en-US" sz="2000" b="1" i="1" dirty="0">
              <a:solidFill>
                <a:srgbClr val="C00000"/>
              </a:solidFill>
            </a:endParaRPr>
          </a:p>
          <a:p>
            <a:r>
              <a:rPr lang="en-US" sz="2000" b="1" i="1" dirty="0">
                <a:solidFill>
                  <a:srgbClr val="C00000"/>
                </a:solidFill>
              </a:rPr>
              <a:t>AND CIRCULAR ECONOMY</a:t>
            </a:r>
          </a:p>
        </p:txBody>
      </p:sp>
    </p:spTree>
    <p:extLst>
      <p:ext uri="{BB962C8B-B14F-4D97-AF65-F5344CB8AC3E}">
        <p14:creationId xmlns:p14="http://schemas.microsoft.com/office/powerpoint/2010/main" val="305233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1754583"/>
            <a:ext cx="7620000" cy="3026967"/>
          </a:xfrm>
          <a:prstGeom prst="rect">
            <a:avLst/>
          </a:prstGeom>
        </p:spPr>
        <p:txBody>
          <a:bodyPr>
            <a:noAutofit/>
          </a:bodyPr>
          <a:lstStyle/>
          <a:p>
            <a:pPr marL="45720" indent="0" algn="ctr">
              <a:buNone/>
            </a:pPr>
            <a:r>
              <a:rPr lang="en-US" sz="2800" i="1" dirty="0">
                <a:solidFill>
                  <a:schemeClr val="tx1"/>
                </a:solidFill>
              </a:rPr>
              <a:t>Urbanization is expected to be more or less completed in 50 years. </a:t>
            </a:r>
          </a:p>
          <a:p>
            <a:pPr marL="45720" indent="0" algn="ctr">
              <a:buNone/>
            </a:pPr>
            <a:r>
              <a:rPr lang="en-US" sz="2800" i="1" dirty="0">
                <a:solidFill>
                  <a:srgbClr val="C00000"/>
                </a:solidFill>
              </a:rPr>
              <a:t>We have a once-in-a-lifetime opportunity to shift the expected urbanization onto a more environmentally sustainable and socially just path.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660" y="4527780"/>
            <a:ext cx="1098791" cy="515864"/>
          </a:xfrm>
          <a:prstGeom prst="rect">
            <a:avLst/>
          </a:prstGeom>
        </p:spPr>
      </p:pic>
      <p:pic>
        <p:nvPicPr>
          <p:cNvPr id="6" name="Picture 5"/>
          <p:cNvPicPr>
            <a:picLocks noChangeAspect="1"/>
          </p:cNvPicPr>
          <p:nvPr/>
        </p:nvPicPr>
        <p:blipFill>
          <a:blip r:embed="rId3" cstate="print"/>
          <a:stretch>
            <a:fillRect/>
          </a:stretch>
        </p:blipFill>
        <p:spPr>
          <a:xfrm>
            <a:off x="0" y="4513102"/>
            <a:ext cx="1059256" cy="630632"/>
          </a:xfrm>
          <a:prstGeom prst="rect">
            <a:avLst/>
          </a:prstGeom>
          <a:solidFill>
            <a:schemeClr val="bg2">
              <a:lumMod val="90000"/>
            </a:schemeClr>
          </a:solidFill>
        </p:spPr>
      </p:pic>
      <p:sp>
        <p:nvSpPr>
          <p:cNvPr id="8" name="Title 1"/>
          <p:cNvSpPr txBox="1">
            <a:spLocks/>
          </p:cNvSpPr>
          <p:nvPr/>
        </p:nvSpPr>
        <p:spPr>
          <a:xfrm>
            <a:off x="152400" y="561975"/>
            <a:ext cx="8839200" cy="942975"/>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GB" sz="2700" b="0" i="1">
                <a:solidFill>
                  <a:schemeClr val="tx1"/>
                </a:solidFill>
              </a:rPr>
              <a:t>“THE WEIGHT OF THE CITIES” - RESOURCE REQUIREMENTS OF FUTURE URBANISATION 2050</a:t>
            </a:r>
          </a:p>
          <a:p>
            <a:pPr marL="0" indent="0" algn="ctr">
              <a:buFont typeface="Georgia" pitchFamily="18" charset="0"/>
              <a:buNone/>
            </a:pPr>
            <a:br>
              <a:rPr lang="en-GB" sz="2700" b="0" i="1">
                <a:solidFill>
                  <a:schemeClr val="tx1"/>
                </a:solidFill>
              </a:rPr>
            </a:br>
            <a:endParaRPr lang="en-GB" sz="2400" b="0" i="1">
              <a:solidFill>
                <a:schemeClr val="tx1"/>
              </a:solidFill>
            </a:endParaRPr>
          </a:p>
        </p:txBody>
      </p:sp>
    </p:spTree>
    <p:extLst>
      <p:ext uri="{BB962C8B-B14F-4D97-AF65-F5344CB8AC3E}">
        <p14:creationId xmlns:p14="http://schemas.microsoft.com/office/powerpoint/2010/main" val="274378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82C1EC4-6F70-F24B-AF3C-F9B3A6B65813}"/>
              </a:ext>
            </a:extLst>
          </p:cNvPr>
          <p:cNvSpPr txBox="1">
            <a:spLocks/>
          </p:cNvSpPr>
          <p:nvPr/>
        </p:nvSpPr>
        <p:spPr>
          <a:xfrm>
            <a:off x="304800" y="877491"/>
            <a:ext cx="8229600" cy="3980259"/>
          </a:xfrm>
          <a:prstGeom prst="rect">
            <a:avLst/>
          </a:prstGeom>
          <a:extLst>
            <a:ext uri="{909E8E84-426E-40dd-AFC4-6F175D3DCCD1}"/>
            <a:ext uri="{91240B29-F687-4f45-9708-019B960494DF}"/>
            <a:ext uri="{AF507438-7753-43e0-B8FC-AC1667EBCBE1}"/>
            <a:ext uri="{FAA26D3D-D897-4be2-8F04-BA451C77F1D7}"/>
          </a:extLst>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defRPr/>
            </a:pPr>
            <a:r>
              <a:rPr lang="en-US" sz="1800" i="1" dirty="0">
                <a:solidFill>
                  <a:schemeClr val="tx1"/>
                </a:solidFill>
              </a:rPr>
              <a:t>Network of high density nodes interconnected with affordable transit nodes, mixed-use and ecologically designed: energy efficiencies = </a:t>
            </a:r>
            <a:r>
              <a:rPr lang="en-US" sz="1800" i="1" dirty="0">
                <a:solidFill>
                  <a:srgbClr val="FF0000"/>
                </a:solidFill>
              </a:rPr>
              <a:t>0.5 x BAU (factor 2)</a:t>
            </a:r>
          </a:p>
          <a:p>
            <a:pPr>
              <a:buFont typeface="Arial" panose="020B0604020202020204" pitchFamily="34" charset="0"/>
              <a:buChar char="•"/>
              <a:defRPr/>
            </a:pPr>
            <a:r>
              <a:rPr lang="en-US" sz="1800" i="1" dirty="0">
                <a:solidFill>
                  <a:schemeClr val="tx1"/>
                </a:solidFill>
              </a:rPr>
              <a:t>Energy-efficient buildings: reductions in energy demand = </a:t>
            </a:r>
            <a:r>
              <a:rPr lang="en-US" sz="1800" i="1" dirty="0">
                <a:solidFill>
                  <a:srgbClr val="FF0000"/>
                </a:solidFill>
              </a:rPr>
              <a:t>0.5 x BAU (factor 2)</a:t>
            </a:r>
          </a:p>
          <a:p>
            <a:pPr>
              <a:buFont typeface="Arial" panose="020B0604020202020204" pitchFamily="34" charset="0"/>
              <a:buChar char="•"/>
              <a:defRPr/>
            </a:pPr>
            <a:r>
              <a:rPr lang="en-US" sz="1800" i="1" dirty="0">
                <a:solidFill>
                  <a:schemeClr val="tx1"/>
                </a:solidFill>
              </a:rPr>
              <a:t>Maximum use of renewable energy with integrated demand-supply management: efficiency 20% = </a:t>
            </a:r>
            <a:r>
              <a:rPr lang="en-US" sz="1800" i="1" dirty="0">
                <a:solidFill>
                  <a:srgbClr val="FF0000"/>
                </a:solidFill>
              </a:rPr>
              <a:t>0.8 x BAU</a:t>
            </a:r>
          </a:p>
          <a:p>
            <a:pPr>
              <a:buFont typeface="Arial" panose="020B0604020202020204" pitchFamily="34" charset="0"/>
              <a:buChar char="•"/>
              <a:defRPr/>
            </a:pPr>
            <a:r>
              <a:rPr lang="en-US" sz="1800" i="1" dirty="0">
                <a:solidFill>
                  <a:schemeClr val="tx1"/>
                </a:solidFill>
              </a:rPr>
              <a:t>Human behavior change: efficiency = </a:t>
            </a:r>
            <a:r>
              <a:rPr lang="en-US" sz="1800" i="1" dirty="0">
                <a:solidFill>
                  <a:srgbClr val="FF0000"/>
                </a:solidFill>
              </a:rPr>
              <a:t>0.5 x BAU </a:t>
            </a:r>
          </a:p>
          <a:p>
            <a:pPr marL="0" indent="0">
              <a:lnSpc>
                <a:spcPts val="1500"/>
              </a:lnSpc>
              <a:spcBef>
                <a:spcPts val="0"/>
              </a:spcBef>
              <a:spcAft>
                <a:spcPts val="0"/>
              </a:spcAft>
              <a:buNone/>
              <a:defRPr/>
            </a:pPr>
            <a:endParaRPr lang="en-US" sz="1800" i="1" dirty="0">
              <a:solidFill>
                <a:srgbClr val="FF0000"/>
              </a:solidFill>
            </a:endParaRPr>
          </a:p>
          <a:p>
            <a:pPr marL="45720" indent="0" algn="ctr">
              <a:buNone/>
              <a:defRPr/>
            </a:pPr>
            <a:r>
              <a:rPr lang="en-US" sz="1800" i="1" dirty="0">
                <a:solidFill>
                  <a:schemeClr val="tx1"/>
                </a:solidFill>
              </a:rPr>
              <a:t>THE </a:t>
            </a:r>
            <a:r>
              <a:rPr lang="en-US" sz="1800" i="1" dirty="0">
                <a:solidFill>
                  <a:srgbClr val="FF0000"/>
                </a:solidFill>
              </a:rPr>
              <a:t>CASCADING MULTIPLICATIVE IMPACT OF MEASURES </a:t>
            </a:r>
            <a:r>
              <a:rPr lang="en-US" sz="1800" i="1" dirty="0">
                <a:solidFill>
                  <a:schemeClr val="tx1"/>
                </a:solidFill>
              </a:rPr>
              <a:t>APPLIED TO EACH OF THE FOUR LEVERS IS A MULTIPLICATION BY </a:t>
            </a:r>
            <a:r>
              <a:rPr lang="en-US" sz="1800" i="1" dirty="0">
                <a:solidFill>
                  <a:srgbClr val="FF0000"/>
                </a:solidFill>
              </a:rPr>
              <a:t>0.5 X 0.5 X 0.8 X 0.5 = 0.1</a:t>
            </a:r>
            <a:r>
              <a:rPr lang="en-US" sz="1800" i="1" dirty="0">
                <a:solidFill>
                  <a:schemeClr val="tx1"/>
                </a:solidFill>
              </a:rPr>
              <a:t>, I.E. A 10-FOLD REDUCTION IN ENERGY USE COMPARED TO BAU</a:t>
            </a:r>
            <a:r>
              <a:rPr lang="fr-FR" sz="1800" i="1" dirty="0">
                <a:solidFill>
                  <a:schemeClr val="tx1"/>
                </a:solidFill>
              </a:rPr>
              <a:t> </a:t>
            </a:r>
          </a:p>
          <a:p>
            <a:pPr>
              <a:defRPr/>
            </a:pPr>
            <a:endParaRPr lang="en-ZA" sz="1181" dirty="0"/>
          </a:p>
        </p:txBody>
      </p:sp>
      <p:sp>
        <p:nvSpPr>
          <p:cNvPr id="4" name="Title 1">
            <a:extLst>
              <a:ext uri="{FF2B5EF4-FFF2-40B4-BE49-F238E27FC236}">
                <a16:creationId xmlns:a16="http://schemas.microsoft.com/office/drawing/2014/main" id="{9603DBBC-CB7C-164D-9C3B-8EA651FD50C6}"/>
              </a:ext>
            </a:extLst>
          </p:cNvPr>
          <p:cNvSpPr>
            <a:spLocks noGrp="1" noChangeArrowheads="1"/>
          </p:cNvSpPr>
          <p:nvPr>
            <p:ph type="title"/>
          </p:nvPr>
        </p:nvSpPr>
        <p:spPr>
          <a:xfrm>
            <a:off x="304800" y="209550"/>
            <a:ext cx="8534400" cy="609600"/>
          </a:xfrm>
        </p:spPr>
        <p:txBody>
          <a:bodyPr/>
          <a:lstStyle/>
          <a:p>
            <a:pPr marL="0" indent="0" algn="ctr">
              <a:buNone/>
            </a:pPr>
            <a:r>
              <a:rPr lang="en-ZA" altLang="en-US" sz="2800" i="1" dirty="0">
                <a:solidFill>
                  <a:srgbClr val="C00000"/>
                </a:solidFill>
                <a:ea typeface="ヒラギノ角ゴ Pro W3" panose="020B0300000000000000" pitchFamily="34" charset="-128"/>
              </a:rPr>
              <a:t>THE EFFECT OF STRATEGIC INTENSIFICATION…</a:t>
            </a:r>
          </a:p>
        </p:txBody>
      </p:sp>
      <p:pic>
        <p:nvPicPr>
          <p:cNvPr id="5" name="Picture 4">
            <a:extLst>
              <a:ext uri="{FF2B5EF4-FFF2-40B4-BE49-F238E27FC236}">
                <a16:creationId xmlns:a16="http://schemas.microsoft.com/office/drawing/2014/main" id="{CE2A088D-E77F-DB4D-8630-E4B0F0B4B6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9009" y="4527780"/>
            <a:ext cx="1098791" cy="515864"/>
          </a:xfrm>
          <a:prstGeom prst="rect">
            <a:avLst/>
          </a:prstGeom>
        </p:spPr>
      </p:pic>
      <p:pic>
        <p:nvPicPr>
          <p:cNvPr id="6" name="Picture 5">
            <a:extLst>
              <a:ext uri="{FF2B5EF4-FFF2-40B4-BE49-F238E27FC236}">
                <a16:creationId xmlns:a16="http://schemas.microsoft.com/office/drawing/2014/main" id="{16A15F57-F393-BA4E-85CD-A67C33C82699}"/>
              </a:ext>
            </a:extLst>
          </p:cNvPr>
          <p:cNvPicPr>
            <a:picLocks noChangeAspect="1"/>
          </p:cNvPicPr>
          <p:nvPr/>
        </p:nvPicPr>
        <p:blipFill>
          <a:blip r:embed="rId3" cstate="print"/>
          <a:stretch>
            <a:fillRect/>
          </a:stretch>
        </p:blipFill>
        <p:spPr>
          <a:xfrm>
            <a:off x="83744" y="4513102"/>
            <a:ext cx="1059256" cy="630632"/>
          </a:xfrm>
          <a:prstGeom prst="rect">
            <a:avLst/>
          </a:prstGeom>
          <a:solidFill>
            <a:schemeClr val="bg2">
              <a:lumMod val="90000"/>
            </a:schemeClr>
          </a:solidFill>
        </p:spPr>
      </p:pic>
    </p:spTree>
    <p:extLst>
      <p:ext uri="{BB962C8B-B14F-4D97-AF65-F5344CB8AC3E}">
        <p14:creationId xmlns:p14="http://schemas.microsoft.com/office/powerpoint/2010/main" val="13888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44726C-0DBD-6C4C-BDD1-A084809409B9}"/>
              </a:ext>
            </a:extLst>
          </p:cNvPr>
          <p:cNvSpPr/>
          <p:nvPr/>
        </p:nvSpPr>
        <p:spPr>
          <a:xfrm>
            <a:off x="76200" y="686633"/>
            <a:ext cx="7620000" cy="4247317"/>
          </a:xfrm>
          <a:prstGeom prst="rect">
            <a:avLst/>
          </a:prstGeom>
        </p:spPr>
        <p:txBody>
          <a:bodyPr wrap="square">
            <a:spAutoFit/>
          </a:bodyPr>
          <a:lstStyle/>
          <a:p>
            <a:pPr marL="385763" indent="-385763">
              <a:buFont typeface="+mj-lt"/>
              <a:buAutoNum type="arabicPeriod"/>
              <a:defRPr/>
            </a:pPr>
            <a:r>
              <a:rPr lang="en-US" i="1" dirty="0"/>
              <a:t>Shift from ‘linear’ to ‘circular’ metabolisms</a:t>
            </a:r>
          </a:p>
          <a:p>
            <a:pPr marL="385763" indent="-385763">
              <a:buFont typeface="+mj-lt"/>
              <a:buAutoNum type="arabicPeriod"/>
              <a:defRPr/>
            </a:pPr>
            <a:r>
              <a:rPr lang="en-US" i="1" dirty="0"/>
              <a:t>Urban metabolisms must be monitored to inform strategic planning </a:t>
            </a:r>
          </a:p>
          <a:p>
            <a:pPr marL="385763" indent="-385763">
              <a:buFont typeface="+mj-lt"/>
              <a:buAutoNum type="arabicPeriod"/>
              <a:defRPr/>
            </a:pPr>
            <a:r>
              <a:rPr lang="en-US" i="1" dirty="0"/>
              <a:t>Relationships between GDP, population and land/material/energy use must be measured and targets developed by city types</a:t>
            </a:r>
          </a:p>
          <a:p>
            <a:pPr marL="385763" indent="-385763">
              <a:buFont typeface="+mj-lt"/>
              <a:buAutoNum type="arabicPeriod" startAt="4"/>
              <a:defRPr/>
            </a:pPr>
            <a:r>
              <a:rPr lang="en-US" i="1" dirty="0">
                <a:solidFill>
                  <a:schemeClr val="accent1">
                    <a:lumMod val="75000"/>
                  </a:schemeClr>
                </a:solidFill>
              </a:rPr>
              <a:t>Change city planning ‘defaults’ toward 5D framework</a:t>
            </a:r>
          </a:p>
          <a:p>
            <a:pPr marL="385763" indent="-385763">
              <a:buFont typeface="+mj-lt"/>
              <a:buAutoNum type="arabicPeriod" startAt="4"/>
              <a:defRPr/>
            </a:pPr>
            <a:r>
              <a:rPr lang="en-US" i="1" dirty="0">
                <a:solidFill>
                  <a:schemeClr val="accent1">
                    <a:lumMod val="75000"/>
                  </a:schemeClr>
                </a:solidFill>
              </a:rPr>
              <a:t>Use urban infrastructure investments as catalysts  for change</a:t>
            </a:r>
          </a:p>
          <a:p>
            <a:pPr marL="385763" indent="-385763">
              <a:buFont typeface="+mj-lt"/>
              <a:buAutoNum type="arabicPeriod" startAt="4"/>
              <a:defRPr/>
            </a:pPr>
            <a:r>
              <a:rPr lang="en-US" i="1" dirty="0">
                <a:solidFill>
                  <a:schemeClr val="accent1">
                    <a:lumMod val="75000"/>
                  </a:schemeClr>
                </a:solidFill>
              </a:rPr>
              <a:t>Link infrastructure &amp; land use policy (regional and neighborhood)</a:t>
            </a:r>
          </a:p>
          <a:p>
            <a:pPr marL="385763" indent="-385763">
              <a:buFont typeface="+mj-lt"/>
              <a:buAutoNum type="arabicPeriod" startAt="4"/>
              <a:defRPr/>
            </a:pPr>
            <a:r>
              <a:rPr lang="en-US" i="1" dirty="0">
                <a:solidFill>
                  <a:schemeClr val="accent1">
                    <a:lumMod val="75000"/>
                  </a:schemeClr>
                </a:solidFill>
              </a:rPr>
              <a:t>Promote appealing mixed-income mixed-use city cores; prevent suburbanization</a:t>
            </a:r>
          </a:p>
          <a:p>
            <a:pPr marL="385763" indent="-385763">
              <a:buFont typeface="+mj-lt"/>
              <a:buAutoNum type="arabicPeriod" startAt="4"/>
              <a:defRPr/>
            </a:pPr>
            <a:r>
              <a:rPr lang="en-US" i="1" dirty="0">
                <a:solidFill>
                  <a:schemeClr val="accent1">
                    <a:lumMod val="75000"/>
                  </a:schemeClr>
                </a:solidFill>
              </a:rPr>
              <a:t>Attractive business propositions to support infrastructure transformation</a:t>
            </a:r>
          </a:p>
          <a:p>
            <a:pPr marL="385763" indent="-385763">
              <a:buFont typeface="+mj-lt"/>
              <a:buAutoNum type="arabicPeriod" startAt="4"/>
              <a:defRPr/>
            </a:pPr>
            <a:r>
              <a:rPr lang="en-US" i="1" dirty="0">
                <a:solidFill>
                  <a:srgbClr val="7030A0"/>
                </a:solidFill>
              </a:rPr>
              <a:t>Leverage the power of ‘experimentation’ to re-imagine futures in practice </a:t>
            </a:r>
          </a:p>
          <a:p>
            <a:pPr marL="385763" indent="-385763">
              <a:buFont typeface="+mj-lt"/>
              <a:buAutoNum type="arabicPeriod" startAt="4"/>
              <a:defRPr/>
            </a:pPr>
            <a:r>
              <a:rPr lang="en-US" i="1" dirty="0">
                <a:solidFill>
                  <a:srgbClr val="7030A0"/>
                </a:solidFill>
              </a:rPr>
              <a:t>Foster inter-city learning networks</a:t>
            </a:r>
          </a:p>
          <a:p>
            <a:pPr marL="385763" indent="-385763">
              <a:buFont typeface="+mj-lt"/>
              <a:buAutoNum type="arabicPeriod" startAt="4"/>
              <a:defRPr/>
            </a:pPr>
            <a:r>
              <a:rPr lang="en-US" i="1" dirty="0">
                <a:solidFill>
                  <a:srgbClr val="7030A0"/>
                </a:solidFill>
              </a:rPr>
              <a:t>Support from higher levels of government</a:t>
            </a:r>
            <a:endParaRPr lang="en-US" sz="1400" i="1" dirty="0">
              <a:solidFill>
                <a:srgbClr val="7030A0"/>
              </a:solidFill>
            </a:endParaRPr>
          </a:p>
        </p:txBody>
      </p:sp>
      <p:sp>
        <p:nvSpPr>
          <p:cNvPr id="4" name="Right Brace 3">
            <a:extLst>
              <a:ext uri="{FF2B5EF4-FFF2-40B4-BE49-F238E27FC236}">
                <a16:creationId xmlns:a16="http://schemas.microsoft.com/office/drawing/2014/main" id="{DF6A6FC8-DACC-0A4E-A339-193CBAF367CF}"/>
              </a:ext>
            </a:extLst>
          </p:cNvPr>
          <p:cNvSpPr/>
          <p:nvPr/>
        </p:nvSpPr>
        <p:spPr>
          <a:xfrm>
            <a:off x="7543800" y="819984"/>
            <a:ext cx="384120" cy="1017986"/>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350">
              <a:solidFill>
                <a:srgbClr val="C00000"/>
              </a:solidFill>
            </a:endParaRPr>
          </a:p>
        </p:txBody>
      </p:sp>
      <p:sp>
        <p:nvSpPr>
          <p:cNvPr id="7" name="Right Brace 6">
            <a:extLst>
              <a:ext uri="{FF2B5EF4-FFF2-40B4-BE49-F238E27FC236}">
                <a16:creationId xmlns:a16="http://schemas.microsoft.com/office/drawing/2014/main" id="{1D0498D8-AA12-B34E-83A4-6D003FC99B43}"/>
              </a:ext>
            </a:extLst>
          </p:cNvPr>
          <p:cNvSpPr/>
          <p:nvPr/>
        </p:nvSpPr>
        <p:spPr>
          <a:xfrm>
            <a:off x="7496176" y="1968937"/>
            <a:ext cx="489808" cy="1644253"/>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350"/>
          </a:p>
        </p:txBody>
      </p:sp>
      <p:sp>
        <p:nvSpPr>
          <p:cNvPr id="8" name="TextBox 6">
            <a:extLst>
              <a:ext uri="{FF2B5EF4-FFF2-40B4-BE49-F238E27FC236}">
                <a16:creationId xmlns:a16="http://schemas.microsoft.com/office/drawing/2014/main" id="{6A25AEF7-108A-0141-8A16-E1AB0369980F}"/>
              </a:ext>
            </a:extLst>
          </p:cNvPr>
          <p:cNvSpPr txBox="1">
            <a:spLocks noChangeArrowheads="1"/>
          </p:cNvSpPr>
          <p:nvPr/>
        </p:nvSpPr>
        <p:spPr bwMode="auto">
          <a:xfrm>
            <a:off x="8029575" y="2587168"/>
            <a:ext cx="1038225"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100">
                <a:solidFill>
                  <a:schemeClr val="tx1"/>
                </a:solidFill>
                <a:latin typeface="Arial" panose="020B0604020202020204" pitchFamily="34" charset="0"/>
                <a:ea typeface="ヒラギノ角ゴ Pro W3" panose="020B0300000000000000" pitchFamily="34" charset="-128"/>
              </a:defRPr>
            </a:lvl1pPr>
            <a:lvl2pPr marL="742950" indent="-285750">
              <a:defRPr sz="2100">
                <a:solidFill>
                  <a:schemeClr val="tx1"/>
                </a:solidFill>
                <a:latin typeface="Arial" panose="020B0604020202020204" pitchFamily="34" charset="0"/>
                <a:ea typeface="ヒラギノ角ゴ Pro W3" panose="020B0300000000000000" pitchFamily="34" charset="-128"/>
              </a:defRPr>
            </a:lvl2pPr>
            <a:lvl3pPr marL="1143000" indent="-228600">
              <a:defRPr sz="2100">
                <a:solidFill>
                  <a:schemeClr val="tx1"/>
                </a:solidFill>
                <a:latin typeface="Arial" panose="020B0604020202020204" pitchFamily="34" charset="0"/>
                <a:ea typeface="ヒラギノ角ゴ Pro W3" panose="020B0300000000000000" pitchFamily="34" charset="-128"/>
              </a:defRPr>
            </a:lvl3pPr>
            <a:lvl4pPr marL="1600200" indent="-228600">
              <a:defRPr sz="2100">
                <a:solidFill>
                  <a:schemeClr val="tx1"/>
                </a:solidFill>
                <a:latin typeface="Arial" panose="020B0604020202020204" pitchFamily="34" charset="0"/>
                <a:ea typeface="ヒラギノ角ゴ Pro W3" panose="020B0300000000000000" pitchFamily="34" charset="-128"/>
              </a:defRPr>
            </a:lvl4pPr>
            <a:lvl5pPr marL="2057400" indent="-228600">
              <a:defRPr sz="21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9pPr>
          </a:lstStyle>
          <a:p>
            <a:r>
              <a:rPr lang="en-US" altLang="en-US" sz="1200" b="1" i="1" dirty="0">
                <a:solidFill>
                  <a:schemeClr val="accent1">
                    <a:lumMod val="75000"/>
                  </a:schemeClr>
                </a:solidFill>
                <a:latin typeface="+mj-lt"/>
              </a:rPr>
              <a:t>Pathways of </a:t>
            </a:r>
            <a:r>
              <a:rPr lang="en-US" altLang="en-US" sz="1200" b="1" i="1" dirty="0">
                <a:solidFill>
                  <a:schemeClr val="accent1">
                    <a:lumMod val="50000"/>
                  </a:schemeClr>
                </a:solidFill>
                <a:latin typeface="+mj-lt"/>
              </a:rPr>
              <a:t>Change</a:t>
            </a:r>
          </a:p>
        </p:txBody>
      </p:sp>
      <p:sp>
        <p:nvSpPr>
          <p:cNvPr id="9" name="Right Brace 8">
            <a:extLst>
              <a:ext uri="{FF2B5EF4-FFF2-40B4-BE49-F238E27FC236}">
                <a16:creationId xmlns:a16="http://schemas.microsoft.com/office/drawing/2014/main" id="{DFBA655C-BD2C-0D41-91EB-1EF06771F60D}"/>
              </a:ext>
            </a:extLst>
          </p:cNvPr>
          <p:cNvSpPr/>
          <p:nvPr/>
        </p:nvSpPr>
        <p:spPr>
          <a:xfrm>
            <a:off x="7543800" y="3744158"/>
            <a:ext cx="384120" cy="1106091"/>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350" i="1">
              <a:solidFill>
                <a:srgbClr val="FF0000"/>
              </a:solidFill>
            </a:endParaRPr>
          </a:p>
        </p:txBody>
      </p:sp>
      <p:sp>
        <p:nvSpPr>
          <p:cNvPr id="10" name="TextBox 8">
            <a:extLst>
              <a:ext uri="{FF2B5EF4-FFF2-40B4-BE49-F238E27FC236}">
                <a16:creationId xmlns:a16="http://schemas.microsoft.com/office/drawing/2014/main" id="{AC08F18A-1588-294B-B148-C507C3F6A3ED}"/>
              </a:ext>
            </a:extLst>
          </p:cNvPr>
          <p:cNvSpPr txBox="1">
            <a:spLocks noChangeArrowheads="1"/>
          </p:cNvSpPr>
          <p:nvPr/>
        </p:nvSpPr>
        <p:spPr bwMode="auto">
          <a:xfrm>
            <a:off x="8006953" y="4170402"/>
            <a:ext cx="1060847" cy="276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100">
                <a:solidFill>
                  <a:schemeClr val="tx1"/>
                </a:solidFill>
                <a:latin typeface="Arial" panose="020B0604020202020204" pitchFamily="34" charset="0"/>
                <a:ea typeface="ヒラギノ角ゴ Pro W3" panose="020B0300000000000000" pitchFamily="34" charset="-128"/>
              </a:defRPr>
            </a:lvl1pPr>
            <a:lvl2pPr marL="742950" indent="-285750">
              <a:defRPr sz="2100">
                <a:solidFill>
                  <a:schemeClr val="tx1"/>
                </a:solidFill>
                <a:latin typeface="Arial" panose="020B0604020202020204" pitchFamily="34" charset="0"/>
                <a:ea typeface="ヒラギノ角ゴ Pro W3" panose="020B0300000000000000" pitchFamily="34" charset="-128"/>
              </a:defRPr>
            </a:lvl2pPr>
            <a:lvl3pPr marL="1143000" indent="-228600">
              <a:defRPr sz="2100">
                <a:solidFill>
                  <a:schemeClr val="tx1"/>
                </a:solidFill>
                <a:latin typeface="Arial" panose="020B0604020202020204" pitchFamily="34" charset="0"/>
                <a:ea typeface="ヒラギノ角ゴ Pro W3" panose="020B0300000000000000" pitchFamily="34" charset="-128"/>
              </a:defRPr>
            </a:lvl3pPr>
            <a:lvl4pPr marL="1600200" indent="-228600">
              <a:defRPr sz="2100">
                <a:solidFill>
                  <a:schemeClr val="tx1"/>
                </a:solidFill>
                <a:latin typeface="Arial" panose="020B0604020202020204" pitchFamily="34" charset="0"/>
                <a:ea typeface="ヒラギノ角ゴ Pro W3" panose="020B0300000000000000" pitchFamily="34" charset="-128"/>
              </a:defRPr>
            </a:lvl4pPr>
            <a:lvl5pPr marL="2057400" indent="-228600">
              <a:defRPr sz="21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9pPr>
          </a:lstStyle>
          <a:p>
            <a:r>
              <a:rPr lang="en-US" altLang="en-US" sz="1200" b="1" i="1" dirty="0">
                <a:solidFill>
                  <a:srgbClr val="7030A0"/>
                </a:solidFill>
                <a:latin typeface="+mn-lt"/>
              </a:rPr>
              <a:t>Governance</a:t>
            </a:r>
          </a:p>
        </p:txBody>
      </p:sp>
      <p:sp>
        <p:nvSpPr>
          <p:cNvPr id="11" name="TextBox 6">
            <a:extLst>
              <a:ext uri="{FF2B5EF4-FFF2-40B4-BE49-F238E27FC236}">
                <a16:creationId xmlns:a16="http://schemas.microsoft.com/office/drawing/2014/main" id="{2752F36A-7336-5642-AAFD-225442EECD40}"/>
              </a:ext>
            </a:extLst>
          </p:cNvPr>
          <p:cNvSpPr txBox="1">
            <a:spLocks noChangeArrowheads="1"/>
          </p:cNvSpPr>
          <p:nvPr/>
        </p:nvSpPr>
        <p:spPr bwMode="auto">
          <a:xfrm>
            <a:off x="8029575" y="1139368"/>
            <a:ext cx="1038225"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100">
                <a:solidFill>
                  <a:schemeClr val="tx1"/>
                </a:solidFill>
                <a:latin typeface="Arial" panose="020B0604020202020204" pitchFamily="34" charset="0"/>
                <a:ea typeface="ヒラギノ角ゴ Pro W3" panose="020B0300000000000000" pitchFamily="34" charset="-128"/>
              </a:defRPr>
            </a:lvl1pPr>
            <a:lvl2pPr marL="742950" indent="-285750">
              <a:defRPr sz="2100">
                <a:solidFill>
                  <a:schemeClr val="tx1"/>
                </a:solidFill>
                <a:latin typeface="Arial" panose="020B0604020202020204" pitchFamily="34" charset="0"/>
                <a:ea typeface="ヒラギノ角ゴ Pro W3" panose="020B0300000000000000" pitchFamily="34" charset="-128"/>
              </a:defRPr>
            </a:lvl2pPr>
            <a:lvl3pPr marL="1143000" indent="-228600">
              <a:defRPr sz="2100">
                <a:solidFill>
                  <a:schemeClr val="tx1"/>
                </a:solidFill>
                <a:latin typeface="Arial" panose="020B0604020202020204" pitchFamily="34" charset="0"/>
                <a:ea typeface="ヒラギノ角ゴ Pro W3" panose="020B0300000000000000" pitchFamily="34" charset="-128"/>
              </a:defRPr>
            </a:lvl3pPr>
            <a:lvl4pPr marL="1600200" indent="-228600">
              <a:defRPr sz="2100">
                <a:solidFill>
                  <a:schemeClr val="tx1"/>
                </a:solidFill>
                <a:latin typeface="Arial" panose="020B0604020202020204" pitchFamily="34" charset="0"/>
                <a:ea typeface="ヒラギノ角ゴ Pro W3" panose="020B0300000000000000" pitchFamily="34" charset="-128"/>
              </a:defRPr>
            </a:lvl4pPr>
            <a:lvl5pPr marL="2057400" indent="-228600">
              <a:defRPr sz="21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9pPr>
          </a:lstStyle>
          <a:p>
            <a:r>
              <a:rPr lang="en-US" altLang="en-US" sz="1200" b="1" i="1" dirty="0">
                <a:latin typeface="+mj-lt"/>
              </a:rPr>
              <a:t>Urban Metabolism</a:t>
            </a:r>
          </a:p>
        </p:txBody>
      </p:sp>
      <p:sp>
        <p:nvSpPr>
          <p:cNvPr id="12" name="Title 1">
            <a:extLst>
              <a:ext uri="{FF2B5EF4-FFF2-40B4-BE49-F238E27FC236}">
                <a16:creationId xmlns:a16="http://schemas.microsoft.com/office/drawing/2014/main" id="{25530CE9-52EB-254C-A064-B415D379C385}"/>
              </a:ext>
            </a:extLst>
          </p:cNvPr>
          <p:cNvSpPr>
            <a:spLocks noGrp="1"/>
          </p:cNvSpPr>
          <p:nvPr>
            <p:ph type="title"/>
          </p:nvPr>
        </p:nvSpPr>
        <p:spPr>
          <a:xfrm>
            <a:off x="1547813" y="133350"/>
            <a:ext cx="6172200" cy="402075"/>
          </a:xfrm>
        </p:spPr>
        <p:txBody>
          <a:bodyPr/>
          <a:lstStyle/>
          <a:p>
            <a:pPr marL="0" indent="0" algn="ctr">
              <a:buNone/>
              <a:defRPr/>
            </a:pPr>
            <a:r>
              <a:rPr lang="en-US" sz="3200" i="1" dirty="0">
                <a:solidFill>
                  <a:srgbClr val="C00000"/>
                </a:solidFill>
              </a:rPr>
              <a:t>RECOMMENDATIONS</a:t>
            </a:r>
          </a:p>
        </p:txBody>
      </p:sp>
      <p:pic>
        <p:nvPicPr>
          <p:cNvPr id="13" name="Picture 12">
            <a:extLst>
              <a:ext uri="{FF2B5EF4-FFF2-40B4-BE49-F238E27FC236}">
                <a16:creationId xmlns:a16="http://schemas.microsoft.com/office/drawing/2014/main" id="{087B5645-B1F3-7749-AC07-3FC3D3170E39}"/>
              </a:ext>
            </a:extLst>
          </p:cNvPr>
          <p:cNvPicPr>
            <a:picLocks noChangeAspect="1"/>
          </p:cNvPicPr>
          <p:nvPr/>
        </p:nvPicPr>
        <p:blipFill>
          <a:blip r:embed="rId2" cstate="print"/>
          <a:stretch>
            <a:fillRect/>
          </a:stretch>
        </p:blipFill>
        <p:spPr>
          <a:xfrm>
            <a:off x="83744" y="36118"/>
            <a:ext cx="1059256" cy="630632"/>
          </a:xfrm>
          <a:prstGeom prst="rect">
            <a:avLst/>
          </a:prstGeom>
          <a:solidFill>
            <a:schemeClr val="bg2">
              <a:lumMod val="90000"/>
            </a:schemeClr>
          </a:solidFill>
        </p:spPr>
      </p:pic>
      <p:pic>
        <p:nvPicPr>
          <p:cNvPr id="14" name="Picture 13">
            <a:extLst>
              <a:ext uri="{FF2B5EF4-FFF2-40B4-BE49-F238E27FC236}">
                <a16:creationId xmlns:a16="http://schemas.microsoft.com/office/drawing/2014/main" id="{4D45543A-46B1-C74B-9ECD-A1EE86C62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9009" y="57150"/>
            <a:ext cx="1098791" cy="515864"/>
          </a:xfrm>
          <a:prstGeom prst="rect">
            <a:avLst/>
          </a:prstGeom>
        </p:spPr>
      </p:pic>
    </p:spTree>
    <p:extLst>
      <p:ext uri="{BB962C8B-B14F-4D97-AF65-F5344CB8AC3E}">
        <p14:creationId xmlns:p14="http://schemas.microsoft.com/office/powerpoint/2010/main" val="13141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000"/>
                                        <p:tgtEl>
                                          <p:spTgt spid="2">
                                            <p:txEl>
                                              <p:pRg st="4" end="4"/>
                                            </p:txEl>
                                          </p:spTgt>
                                        </p:tgtEl>
                                      </p:cBhvr>
                                    </p:animEffect>
                                    <p:anim calcmode="lin" valueType="num">
                                      <p:cBhvr>
                                        <p:cTn id="3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1000"/>
                                        <p:tgtEl>
                                          <p:spTgt spid="2">
                                            <p:txEl>
                                              <p:pRg st="6" end="6"/>
                                            </p:txEl>
                                          </p:spTgt>
                                        </p:tgtEl>
                                      </p:cBhvr>
                                    </p:animEffect>
                                    <p:anim calcmode="lin" valueType="num">
                                      <p:cBhvr>
                                        <p:cTn id="4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1"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Effect transition="in" filter="fade">
                                      <p:cBhvr>
                                        <p:cTn id="61" dur="1000"/>
                                        <p:tgtEl>
                                          <p:spTgt spid="2">
                                            <p:txEl>
                                              <p:pRg st="8" end="8"/>
                                            </p:txEl>
                                          </p:spTgt>
                                        </p:tgtEl>
                                      </p:cBhvr>
                                    </p:animEffect>
                                    <p:anim calcmode="lin" valueType="num">
                                      <p:cBhvr>
                                        <p:cTn id="6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
                                            <p:txEl>
                                              <p:pRg st="9" end="9"/>
                                            </p:txEl>
                                          </p:spTgt>
                                        </p:tgtEl>
                                        <p:attrNameLst>
                                          <p:attrName>style.visibility</p:attrName>
                                        </p:attrNameLst>
                                      </p:cBhvr>
                                      <p:to>
                                        <p:strVal val="visible"/>
                                      </p:to>
                                    </p:set>
                                    <p:animEffect transition="in" filter="fade">
                                      <p:cBhvr>
                                        <p:cTn id="66" dur="1000"/>
                                        <p:tgtEl>
                                          <p:spTgt spid="2">
                                            <p:txEl>
                                              <p:pRg st="9" end="9"/>
                                            </p:txEl>
                                          </p:spTgt>
                                        </p:tgtEl>
                                      </p:cBhvr>
                                    </p:animEffect>
                                    <p:anim calcmode="lin" valueType="num">
                                      <p:cBhvr>
                                        <p:cTn id="6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
                                            <p:txEl>
                                              <p:pRg st="10" end="10"/>
                                            </p:txEl>
                                          </p:spTgt>
                                        </p:tgtEl>
                                        <p:attrNameLst>
                                          <p:attrName>style.visibility</p:attrName>
                                        </p:attrNameLst>
                                      </p:cBhvr>
                                      <p:to>
                                        <p:strVal val="visible"/>
                                      </p:to>
                                    </p:set>
                                    <p:animEffect transition="in" filter="fade">
                                      <p:cBhvr>
                                        <p:cTn id="71" dur="1000"/>
                                        <p:tgtEl>
                                          <p:spTgt spid="2">
                                            <p:txEl>
                                              <p:pRg st="10" end="10"/>
                                            </p:txEl>
                                          </p:spTgt>
                                        </p:tgtEl>
                                      </p:cBhvr>
                                    </p:animEffect>
                                    <p:anim calcmode="lin" valueType="num">
                                      <p:cBhvr>
                                        <p:cTn id="7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352550"/>
            <a:ext cx="5334000" cy="3505200"/>
          </a:xfrm>
        </p:spPr>
        <p:txBody>
          <a:bodyPr>
            <a:noAutofit/>
          </a:bodyPr>
          <a:lstStyle/>
          <a:p>
            <a:pPr marL="45720" indent="0">
              <a:buNone/>
            </a:pPr>
            <a:r>
              <a:rPr lang="en-US" i="1" dirty="0"/>
              <a:t>Purpose was to </a:t>
            </a:r>
            <a:r>
              <a:rPr lang="en-US" i="1" dirty="0">
                <a:solidFill>
                  <a:srgbClr val="C00000"/>
                </a:solidFill>
              </a:rPr>
              <a:t>explain the importance of circular economy at regional level </a:t>
            </a:r>
            <a:r>
              <a:rPr lang="en-US" i="1" dirty="0"/>
              <a:t>and </a:t>
            </a:r>
            <a:r>
              <a:rPr lang="en-US" i="1" dirty="0">
                <a:solidFill>
                  <a:srgbClr val="C00000"/>
                </a:solidFill>
              </a:rPr>
              <a:t>take a stock of the implementation</a:t>
            </a:r>
            <a:r>
              <a:rPr lang="en-US" i="1" dirty="0"/>
              <a:t> of relevant instruments across European regions.  It also seeks to </a:t>
            </a:r>
            <a:r>
              <a:rPr lang="en-US" i="1" dirty="0">
                <a:solidFill>
                  <a:srgbClr val="C00000"/>
                </a:solidFill>
              </a:rPr>
              <a:t>identify patterns of regional actions </a:t>
            </a:r>
            <a:r>
              <a:rPr lang="en-US" i="1" dirty="0"/>
              <a:t>which are relevant in relation to the agenda of circular economy and </a:t>
            </a:r>
            <a:r>
              <a:rPr lang="en-US" i="1" dirty="0">
                <a:solidFill>
                  <a:srgbClr val="C00000"/>
                </a:solidFill>
              </a:rPr>
              <a:t>draw lessons </a:t>
            </a:r>
            <a:r>
              <a:rPr lang="en-US" i="1" dirty="0"/>
              <a:t>based on regional practices from the actual implementation.</a:t>
            </a:r>
          </a:p>
          <a:p>
            <a:pPr marL="45720" indent="0" algn="ctr">
              <a:buNone/>
            </a:pPr>
            <a:endParaRPr lang="en-GB" i="1" dirty="0">
              <a:solidFill>
                <a:srgbClr val="000000"/>
              </a:solidFill>
              <a:cs typeface="Arial"/>
            </a:endParaRPr>
          </a:p>
        </p:txBody>
      </p:sp>
      <p:sp>
        <p:nvSpPr>
          <p:cNvPr id="3" name="Rectangle 2">
            <a:extLst>
              <a:ext uri="{FF2B5EF4-FFF2-40B4-BE49-F238E27FC236}">
                <a16:creationId xmlns:a16="http://schemas.microsoft.com/office/drawing/2014/main" id="{E5F58DBF-F5A0-2946-A9F1-C87E513F460B}"/>
              </a:ext>
            </a:extLst>
          </p:cNvPr>
          <p:cNvSpPr/>
          <p:nvPr/>
        </p:nvSpPr>
        <p:spPr>
          <a:xfrm>
            <a:off x="228600" y="140553"/>
            <a:ext cx="8610600" cy="830997"/>
          </a:xfrm>
          <a:prstGeom prst="rect">
            <a:avLst/>
          </a:prstGeom>
        </p:spPr>
        <p:txBody>
          <a:bodyPr wrap="square">
            <a:spAutoFit/>
          </a:bodyPr>
          <a:lstStyle/>
          <a:p>
            <a:pPr algn="ctr"/>
            <a:r>
              <a:rPr lang="en-US" sz="2400" i="1" dirty="0">
                <a:solidFill>
                  <a:srgbClr val="C00000"/>
                </a:solidFill>
                <a:latin typeface="Verdana" panose="020B0604030504040204" pitchFamily="34" charset="0"/>
              </a:rPr>
              <a:t>Thematic Paper: Regions in Transition Towards a Circular Economy (2014)</a:t>
            </a:r>
            <a:endParaRPr lang="en-US" sz="2400" b="0" i="1" u="none" strike="noStrike" dirty="0">
              <a:solidFill>
                <a:srgbClr val="C00000"/>
              </a:solidFill>
              <a:effectLst/>
              <a:latin typeface="Verdana" panose="020B0604030504040204" pitchFamily="34" charset="0"/>
            </a:endParaRPr>
          </a:p>
        </p:txBody>
      </p:sp>
      <p:pic>
        <p:nvPicPr>
          <p:cNvPr id="4" name="Picture 3">
            <a:extLst>
              <a:ext uri="{FF2B5EF4-FFF2-40B4-BE49-F238E27FC236}">
                <a16:creationId xmlns:a16="http://schemas.microsoft.com/office/drawing/2014/main" id="{DBC33812-1E34-A44E-A749-8481C56235DC}"/>
              </a:ext>
            </a:extLst>
          </p:cNvPr>
          <p:cNvPicPr>
            <a:picLocks noChangeAspect="1"/>
          </p:cNvPicPr>
          <p:nvPr/>
        </p:nvPicPr>
        <p:blipFill>
          <a:blip r:embed="rId3"/>
          <a:stretch>
            <a:fillRect/>
          </a:stretch>
        </p:blipFill>
        <p:spPr>
          <a:xfrm>
            <a:off x="5867400" y="2114550"/>
            <a:ext cx="3048000" cy="2286000"/>
          </a:xfrm>
          <a:prstGeom prst="rect">
            <a:avLst/>
          </a:prstGeom>
        </p:spPr>
      </p:pic>
      <p:pic>
        <p:nvPicPr>
          <p:cNvPr id="5" name="Picture 4">
            <a:extLst>
              <a:ext uri="{FF2B5EF4-FFF2-40B4-BE49-F238E27FC236}">
                <a16:creationId xmlns:a16="http://schemas.microsoft.com/office/drawing/2014/main" id="{1A988B4C-203D-3144-B2C9-B96EEE124A96}"/>
              </a:ext>
            </a:extLst>
          </p:cNvPr>
          <p:cNvPicPr>
            <a:picLocks noChangeAspect="1"/>
          </p:cNvPicPr>
          <p:nvPr/>
        </p:nvPicPr>
        <p:blipFill>
          <a:blip r:embed="rId4"/>
          <a:stretch>
            <a:fillRect/>
          </a:stretch>
        </p:blipFill>
        <p:spPr>
          <a:xfrm>
            <a:off x="6781800" y="609600"/>
            <a:ext cx="2061688" cy="1428750"/>
          </a:xfrm>
          <a:prstGeom prst="rect">
            <a:avLst/>
          </a:prstGeom>
        </p:spPr>
      </p:pic>
    </p:spTree>
    <p:extLst>
      <p:ext uri="{BB962C8B-B14F-4D97-AF65-F5344CB8AC3E}">
        <p14:creationId xmlns:p14="http://schemas.microsoft.com/office/powerpoint/2010/main" val="3650283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666750"/>
            <a:ext cx="7010400" cy="3943350"/>
          </a:xfrm>
        </p:spPr>
        <p:txBody>
          <a:bodyPr>
            <a:noAutofit/>
          </a:bodyPr>
          <a:lstStyle/>
          <a:p>
            <a:pPr marL="45720" indent="0" algn="ctr">
              <a:buNone/>
            </a:pPr>
            <a:r>
              <a:rPr lang="en-GB" sz="2400" i="1" dirty="0">
                <a:solidFill>
                  <a:srgbClr val="C00000"/>
                </a:solidFill>
                <a:ea typeface="Calibri" charset="0"/>
              </a:rPr>
              <a:t>European Commission and EU member states have unique opportunity and responsibility to align all existing funding instruments and policies (CAP, FP9, </a:t>
            </a:r>
            <a:r>
              <a:rPr lang="en-GB" sz="2400" i="1" dirty="0">
                <a:solidFill>
                  <a:schemeClr val="accent1">
                    <a:lumMod val="75000"/>
                  </a:schemeClr>
                </a:solidFill>
                <a:ea typeface="Calibri" charset="0"/>
              </a:rPr>
              <a:t>Cohesion policy</a:t>
            </a:r>
            <a:r>
              <a:rPr lang="en-GB" sz="2400" i="1" dirty="0">
                <a:solidFill>
                  <a:srgbClr val="C00000"/>
                </a:solidFill>
                <a:ea typeface="Calibri" charset="0"/>
              </a:rPr>
              <a:t>, Trade …) to  support the transition to the CE. </a:t>
            </a:r>
          </a:p>
          <a:p>
            <a:pPr marL="45720" indent="0" algn="ctr">
              <a:spcBef>
                <a:spcPts val="0"/>
              </a:spcBef>
              <a:spcAft>
                <a:spcPts val="0"/>
              </a:spcAft>
              <a:buNone/>
            </a:pPr>
            <a:r>
              <a:rPr lang="en-GB" sz="2400" i="1" dirty="0">
                <a:solidFill>
                  <a:schemeClr val="tx1"/>
                </a:solidFill>
                <a:ea typeface="Calibri" charset="0"/>
              </a:rPr>
              <a:t>Agenda for Sustainable Development </a:t>
            </a:r>
            <a:r>
              <a:rPr lang="en-GB" sz="2400" i="1" dirty="0">
                <a:solidFill>
                  <a:srgbClr val="C00000"/>
                </a:solidFill>
                <a:ea typeface="Calibri" charset="0"/>
              </a:rPr>
              <a:t>2030</a:t>
            </a:r>
          </a:p>
          <a:p>
            <a:pPr marL="45720" indent="0" algn="ctr">
              <a:spcBef>
                <a:spcPts val="0"/>
              </a:spcBef>
              <a:spcAft>
                <a:spcPts val="0"/>
              </a:spcAft>
              <a:buNone/>
            </a:pPr>
            <a:r>
              <a:rPr lang="en-GB" sz="2400" i="1" dirty="0">
                <a:solidFill>
                  <a:schemeClr val="tx1"/>
                </a:solidFill>
                <a:ea typeface="Calibri" charset="0"/>
              </a:rPr>
              <a:t>Next MMF likely for the period </a:t>
            </a:r>
            <a:r>
              <a:rPr lang="en-GB" sz="2400" i="1" dirty="0">
                <a:solidFill>
                  <a:srgbClr val="C00000"/>
                </a:solidFill>
                <a:ea typeface="Calibri" charset="0"/>
              </a:rPr>
              <a:t>2021-2027</a:t>
            </a:r>
          </a:p>
          <a:p>
            <a:pPr marL="45720" indent="0" algn="ctr">
              <a:spcBef>
                <a:spcPts val="0"/>
              </a:spcBef>
              <a:spcAft>
                <a:spcPts val="0"/>
              </a:spcAft>
              <a:buNone/>
            </a:pPr>
            <a:endParaRPr lang="en-GB" sz="2400" i="1" dirty="0">
              <a:solidFill>
                <a:schemeClr val="tx1"/>
              </a:solidFill>
              <a:ea typeface="Calibri" charset="0"/>
            </a:endParaRPr>
          </a:p>
          <a:p>
            <a:pPr marL="45720" indent="0" algn="ctr">
              <a:buNone/>
            </a:pPr>
            <a:r>
              <a:rPr lang="en-GB" sz="2400" i="1" dirty="0">
                <a:solidFill>
                  <a:schemeClr val="tx1"/>
                </a:solidFill>
                <a:ea typeface="Calibri" charset="0"/>
              </a:rPr>
              <a:t>  AND IF THIS WILL NOT BE DONE …</a:t>
            </a:r>
          </a:p>
          <a:p>
            <a:pPr marL="45720" indent="0" algn="ctr">
              <a:buNone/>
            </a:pPr>
            <a:endParaRPr lang="en-GB" i="1" dirty="0">
              <a:solidFill>
                <a:srgbClr val="000000"/>
              </a:solidFill>
              <a:cs typeface="Arial"/>
            </a:endParaRPr>
          </a:p>
        </p:txBody>
      </p:sp>
      <p:pic>
        <p:nvPicPr>
          <p:cNvPr id="12" name="Picture 11">
            <a:extLst>
              <a:ext uri="{FF2B5EF4-FFF2-40B4-BE49-F238E27FC236}">
                <a16:creationId xmlns:a16="http://schemas.microsoft.com/office/drawing/2014/main" id="{A740EC4B-62BC-5243-B67C-7609FE396948}"/>
              </a:ext>
            </a:extLst>
          </p:cNvPr>
          <p:cNvPicPr>
            <a:picLocks noChangeAspect="1"/>
          </p:cNvPicPr>
          <p:nvPr/>
        </p:nvPicPr>
        <p:blipFill>
          <a:blip r:embed="rId3"/>
          <a:stretch>
            <a:fillRect/>
          </a:stretch>
        </p:blipFill>
        <p:spPr>
          <a:xfrm>
            <a:off x="7162800" y="3232150"/>
            <a:ext cx="2006600" cy="1016000"/>
          </a:xfrm>
          <a:prstGeom prst="rect">
            <a:avLst/>
          </a:prstGeom>
        </p:spPr>
      </p:pic>
      <p:pic>
        <p:nvPicPr>
          <p:cNvPr id="13" name="Picture 12">
            <a:extLst>
              <a:ext uri="{FF2B5EF4-FFF2-40B4-BE49-F238E27FC236}">
                <a16:creationId xmlns:a16="http://schemas.microsoft.com/office/drawing/2014/main" id="{DB59138A-D919-0F4E-B2CE-D00DC1D1C493}"/>
              </a:ext>
            </a:extLst>
          </p:cNvPr>
          <p:cNvPicPr>
            <a:picLocks noChangeAspect="1"/>
          </p:cNvPicPr>
          <p:nvPr/>
        </p:nvPicPr>
        <p:blipFill>
          <a:blip r:embed="rId4"/>
          <a:stretch>
            <a:fillRect/>
          </a:stretch>
        </p:blipFill>
        <p:spPr>
          <a:xfrm>
            <a:off x="6597919" y="4324350"/>
            <a:ext cx="2565400" cy="787400"/>
          </a:xfrm>
          <a:prstGeom prst="rect">
            <a:avLst/>
          </a:prstGeom>
        </p:spPr>
      </p:pic>
      <p:pic>
        <p:nvPicPr>
          <p:cNvPr id="14" name="Picture 13">
            <a:extLst>
              <a:ext uri="{FF2B5EF4-FFF2-40B4-BE49-F238E27FC236}">
                <a16:creationId xmlns:a16="http://schemas.microsoft.com/office/drawing/2014/main" id="{C3FDE098-B2F2-B043-A098-E01A626F764C}"/>
              </a:ext>
            </a:extLst>
          </p:cNvPr>
          <p:cNvPicPr>
            <a:picLocks noChangeAspect="1"/>
          </p:cNvPicPr>
          <p:nvPr/>
        </p:nvPicPr>
        <p:blipFill>
          <a:blip r:embed="rId5"/>
          <a:stretch>
            <a:fillRect/>
          </a:stretch>
        </p:blipFill>
        <p:spPr>
          <a:xfrm>
            <a:off x="7098406" y="895350"/>
            <a:ext cx="2057400" cy="1157288"/>
          </a:xfrm>
          <a:prstGeom prst="rect">
            <a:avLst/>
          </a:prstGeom>
        </p:spPr>
      </p:pic>
      <p:pic>
        <p:nvPicPr>
          <p:cNvPr id="15" name="Picture 14">
            <a:extLst>
              <a:ext uri="{FF2B5EF4-FFF2-40B4-BE49-F238E27FC236}">
                <a16:creationId xmlns:a16="http://schemas.microsoft.com/office/drawing/2014/main" id="{7F88DE1D-3D5A-0143-B28B-7C80F28B3C3D}"/>
              </a:ext>
            </a:extLst>
          </p:cNvPr>
          <p:cNvPicPr>
            <a:picLocks noChangeAspect="1"/>
          </p:cNvPicPr>
          <p:nvPr/>
        </p:nvPicPr>
        <p:blipFill>
          <a:blip r:embed="rId6"/>
          <a:stretch>
            <a:fillRect/>
          </a:stretch>
        </p:blipFill>
        <p:spPr>
          <a:xfrm>
            <a:off x="7454990" y="2038350"/>
            <a:ext cx="1739900" cy="1155700"/>
          </a:xfrm>
          <a:prstGeom prst="rect">
            <a:avLst/>
          </a:prstGeom>
        </p:spPr>
      </p:pic>
      <p:pic>
        <p:nvPicPr>
          <p:cNvPr id="16" name="Picture 15">
            <a:extLst>
              <a:ext uri="{FF2B5EF4-FFF2-40B4-BE49-F238E27FC236}">
                <a16:creationId xmlns:a16="http://schemas.microsoft.com/office/drawing/2014/main" id="{84B61617-7AD8-914D-9512-4DC50A75466A}"/>
              </a:ext>
            </a:extLst>
          </p:cNvPr>
          <p:cNvPicPr>
            <a:picLocks noChangeAspect="1"/>
          </p:cNvPicPr>
          <p:nvPr/>
        </p:nvPicPr>
        <p:blipFill>
          <a:blip r:embed="rId7"/>
          <a:stretch>
            <a:fillRect/>
          </a:stretch>
        </p:blipFill>
        <p:spPr>
          <a:xfrm>
            <a:off x="6717406" y="-19050"/>
            <a:ext cx="2438400" cy="825500"/>
          </a:xfrm>
          <a:prstGeom prst="rect">
            <a:avLst/>
          </a:prstGeom>
        </p:spPr>
      </p:pic>
    </p:spTree>
    <p:extLst>
      <p:ext uri="{BB962C8B-B14F-4D97-AF65-F5344CB8AC3E}">
        <p14:creationId xmlns:p14="http://schemas.microsoft.com/office/powerpoint/2010/main" val="375091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6" presetClass="emph" presetSubtype="0" fill="hold" nodeType="afterEffect">
                                  <p:stCondLst>
                                    <p:cond delay="0"/>
                                  </p:stCondLst>
                                  <p:childTnLst>
                                    <p:animScale>
                                      <p:cBhvr>
                                        <p:cTn id="24" dur="2000" fill="hold"/>
                                        <p:tgtEl>
                                          <p:spTgt spid="2">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2876550"/>
            <a:ext cx="8991600" cy="1905000"/>
          </a:xfrm>
        </p:spPr>
        <p:txBody>
          <a:bodyPr>
            <a:noAutofit/>
          </a:bodyPr>
          <a:lstStyle/>
          <a:p>
            <a:pPr marL="45720" indent="0" algn="ctr">
              <a:buNone/>
            </a:pPr>
            <a:r>
              <a:rPr lang="en-GB" sz="3600" i="1">
                <a:solidFill>
                  <a:schemeClr val="tx1"/>
                </a:solidFill>
                <a:ea typeface="Calibri" charset="0"/>
              </a:rPr>
              <a:t>The time is gone, the song is over, </a:t>
            </a:r>
          </a:p>
          <a:p>
            <a:pPr marL="45720" indent="0" algn="ctr">
              <a:buNone/>
            </a:pPr>
            <a:r>
              <a:rPr lang="en-GB" sz="3600" i="1">
                <a:solidFill>
                  <a:schemeClr val="tx1"/>
                </a:solidFill>
                <a:ea typeface="Calibri" charset="0"/>
              </a:rPr>
              <a:t>Thought I’d something more to say </a:t>
            </a:r>
          </a:p>
          <a:p>
            <a:pPr marL="45720" indent="0" algn="ctr">
              <a:buNone/>
            </a:pPr>
            <a:r>
              <a:rPr lang="en-GB" sz="2400" i="1">
                <a:solidFill>
                  <a:srgbClr val="FF0000"/>
                </a:solidFill>
                <a:ea typeface="Calibri" charset="0"/>
              </a:rPr>
              <a:t>(Pink Floyd)</a:t>
            </a:r>
          </a:p>
          <a:p>
            <a:pPr marL="45720" indent="0" algn="ctr">
              <a:buNone/>
            </a:pPr>
            <a:endParaRPr lang="en-GB" i="1">
              <a:solidFill>
                <a:srgbClr val="000000"/>
              </a:solidFill>
              <a:cs typeface="Arial"/>
            </a:endParaRPr>
          </a:p>
        </p:txBody>
      </p:sp>
      <p:pic>
        <p:nvPicPr>
          <p:cNvPr id="4" name="Picture 3">
            <a:extLst>
              <a:ext uri="{FF2B5EF4-FFF2-40B4-BE49-F238E27FC236}">
                <a16:creationId xmlns:a16="http://schemas.microsoft.com/office/drawing/2014/main" id="{35B93830-BCBB-8E48-B9BB-3EC81CED022B}"/>
              </a:ext>
            </a:extLst>
          </p:cNvPr>
          <p:cNvPicPr>
            <a:picLocks noChangeAspect="1"/>
          </p:cNvPicPr>
          <p:nvPr/>
        </p:nvPicPr>
        <p:blipFill>
          <a:blip r:embed="rId3"/>
          <a:stretch>
            <a:fillRect/>
          </a:stretch>
        </p:blipFill>
        <p:spPr>
          <a:xfrm>
            <a:off x="2971800" y="327457"/>
            <a:ext cx="3288693" cy="2472893"/>
          </a:xfrm>
          <a:prstGeom prst="rect">
            <a:avLst/>
          </a:prstGeom>
        </p:spPr>
      </p:pic>
    </p:spTree>
    <p:extLst>
      <p:ext uri="{BB962C8B-B14F-4D97-AF65-F5344CB8AC3E}">
        <p14:creationId xmlns:p14="http://schemas.microsoft.com/office/powerpoint/2010/main" val="410017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885950"/>
            <a:ext cx="81534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8000" b="0" i="1" dirty="0">
                <a:solidFill>
                  <a:srgbClr val="FF0000"/>
                </a:solidFill>
                <a:cs typeface="Arial"/>
              </a:rPr>
              <a:t>TO </a:t>
            </a:r>
            <a:r>
              <a:rPr lang="en-GB" sz="8000" b="0" i="1" dirty="0">
                <a:solidFill>
                  <a:srgbClr val="FF0000"/>
                </a:solidFill>
                <a:cs typeface="Arial"/>
              </a:rPr>
              <a:t>CONCLUDE</a:t>
            </a:r>
            <a:endParaRPr lang="en-GB" sz="6000" b="0" i="1" dirty="0">
              <a:solidFill>
                <a:schemeClr val="tx1"/>
              </a:solidFill>
              <a:cs typeface="Arial"/>
            </a:endParaRPr>
          </a:p>
        </p:txBody>
      </p:sp>
    </p:spTree>
    <p:extLst>
      <p:ext uri="{BB962C8B-B14F-4D97-AF65-F5344CB8AC3E}">
        <p14:creationId xmlns:p14="http://schemas.microsoft.com/office/powerpoint/2010/main" val="41426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876550"/>
            <a:ext cx="6096000" cy="1485901"/>
          </a:xfrm>
        </p:spPr>
        <p:txBody>
          <a:bodyPr>
            <a:noAutofit/>
          </a:bodyPr>
          <a:lstStyle/>
          <a:p>
            <a:pPr algn="ctr"/>
            <a:r>
              <a:rPr lang="sl-SI" sz="4000" i="1">
                <a:solidFill>
                  <a:schemeClr val="tx1"/>
                </a:solidFill>
                <a:effectLst>
                  <a:reflection blurRad="6350" stA="55000" endA="300" endPos="45500" dir="5400000" sy="-100000" algn="bl" rotWithShape="0"/>
                </a:effectLst>
                <a:cs typeface="Arial"/>
              </a:rPr>
              <a:t>NECESSARY </a:t>
            </a:r>
          </a:p>
          <a:p>
            <a:pPr algn="ctr"/>
            <a:r>
              <a:rPr lang="sl-SI" sz="4000" i="1">
                <a:solidFill>
                  <a:schemeClr val="tx1"/>
                </a:solidFill>
                <a:effectLst>
                  <a:reflection blurRad="6350" stA="55000" endA="300" endPos="45500" dir="5400000" sy="-100000" algn="bl" rotWithShape="0"/>
                </a:effectLst>
                <a:cs typeface="Arial"/>
              </a:rPr>
              <a:t>AND UNAVOIDABLE</a:t>
            </a:r>
            <a:endParaRPr lang="en-GB" sz="4000" i="1">
              <a:solidFill>
                <a:schemeClr val="tx1"/>
              </a:solidFill>
              <a:cs typeface="Arial"/>
            </a:endParaRPr>
          </a:p>
        </p:txBody>
      </p:sp>
      <p:sp>
        <p:nvSpPr>
          <p:cNvPr id="2" name="Title 1"/>
          <p:cNvSpPr>
            <a:spLocks noGrp="1"/>
          </p:cNvSpPr>
          <p:nvPr>
            <p:ph type="ctrTitle"/>
          </p:nvPr>
        </p:nvSpPr>
        <p:spPr>
          <a:xfrm>
            <a:off x="76200" y="1276351"/>
            <a:ext cx="6172200" cy="1676400"/>
          </a:xfrm>
        </p:spPr>
        <p:txBody>
          <a:bodyPr>
            <a:noAutofit/>
          </a:bodyPr>
          <a:lstStyle/>
          <a:p>
            <a:pPr marL="182880" indent="0" algn="ctr">
              <a:buNone/>
            </a:pPr>
            <a:r>
              <a:rPr lang="en-GB" sz="2400" b="0" i="1">
                <a:solidFill>
                  <a:srgbClr val="FF0000"/>
                </a:solidFill>
                <a:latin typeface="+mn-lt"/>
                <a:cs typeface="Arial"/>
              </a:rPr>
              <a:t>NEW ECONOMIC MODEL BASED ON SUSTAINABLE CONSUMPTION AND PRODUCTION (SCP) INTEGRATING ALL PILLARS OF SUSTAINABILITY IS </a:t>
            </a:r>
            <a:endParaRPr lang="en-GB" sz="3200" b="0" i="1">
              <a:latin typeface="+mn-lt"/>
              <a:cs typeface="Arial"/>
            </a:endParaRPr>
          </a:p>
        </p:txBody>
      </p:sp>
      <p:pic>
        <p:nvPicPr>
          <p:cNvPr id="4" name="Picture 3" descr="stk19976boj.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912" y="1437894"/>
            <a:ext cx="2685288" cy="3419856"/>
          </a:xfrm>
          <a:prstGeom prst="rect">
            <a:avLst/>
          </a:prstGeom>
        </p:spPr>
      </p:pic>
      <p:sp>
        <p:nvSpPr>
          <p:cNvPr id="5" name="TextBox 4"/>
          <p:cNvSpPr txBox="1"/>
          <p:nvPr/>
        </p:nvSpPr>
        <p:spPr>
          <a:xfrm>
            <a:off x="5486400" y="398443"/>
            <a:ext cx="3429000" cy="954107"/>
          </a:xfrm>
          <a:prstGeom prst="rect">
            <a:avLst/>
          </a:prstGeom>
          <a:noFill/>
        </p:spPr>
        <p:txBody>
          <a:bodyPr wrap="square" rtlCol="0">
            <a:spAutoFit/>
          </a:bodyPr>
          <a:lstStyle/>
          <a:p>
            <a:pPr algn="ctr"/>
            <a:r>
              <a:rPr lang="en-GB" sz="2000" b="1" i="1">
                <a:cs typeface="Arial"/>
              </a:rPr>
              <a:t>WE HAVE TO FIX A BROKEN COMPASS </a:t>
            </a:r>
          </a:p>
          <a:p>
            <a:pPr algn="ctr"/>
            <a:r>
              <a:rPr lang="en-GB" sz="1600" i="1">
                <a:cs typeface="Arial"/>
              </a:rPr>
              <a:t>(PAVAN SUKHDEV)</a:t>
            </a:r>
            <a:endParaRPr lang="en-GB" sz="1400" i="1">
              <a:cs typeface="Arial"/>
            </a:endParaRPr>
          </a:p>
        </p:txBody>
      </p:sp>
      <p:sp>
        <p:nvSpPr>
          <p:cNvPr id="6" name="TextBox 5"/>
          <p:cNvSpPr txBox="1"/>
          <p:nvPr/>
        </p:nvSpPr>
        <p:spPr>
          <a:xfrm>
            <a:off x="5029200" y="3587174"/>
            <a:ext cx="3352800" cy="584776"/>
          </a:xfrm>
          <a:prstGeom prst="rect">
            <a:avLst/>
          </a:prstGeom>
          <a:noFill/>
        </p:spPr>
        <p:txBody>
          <a:bodyPr wrap="square" rtlCol="0">
            <a:spAutoFit/>
          </a:bodyPr>
          <a:lstStyle/>
          <a:p>
            <a:pPr algn="ctr"/>
            <a:r>
              <a:rPr lang="en-GB" sz="3200" b="1">
                <a:solidFill>
                  <a:schemeClr val="bg1"/>
                </a:solidFill>
                <a:cs typeface="Arial"/>
              </a:rPr>
              <a:t>SCIENCE</a:t>
            </a:r>
          </a:p>
        </p:txBody>
      </p:sp>
    </p:spTree>
    <p:extLst>
      <p:ext uri="{BB962C8B-B14F-4D97-AF65-F5344CB8AC3E}">
        <p14:creationId xmlns:p14="http://schemas.microsoft.com/office/powerpoint/2010/main" val="8663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A1B73D47-FAC5-5340-A904-4C643B2A3E28}"/>
              </a:ext>
            </a:extLst>
          </p:cNvPr>
          <p:cNvPicPr/>
          <p:nvPr/>
        </p:nvPicPr>
        <p:blipFill rotWithShape="1">
          <a:blip r:embed="rId2"/>
          <a:srcRect t="19333"/>
          <a:stretch/>
        </p:blipFill>
        <p:spPr bwMode="auto">
          <a:xfrm>
            <a:off x="2057400" y="742950"/>
            <a:ext cx="5029200" cy="28956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9870A36-3F90-6149-8989-91012EDD086C}"/>
              </a:ext>
            </a:extLst>
          </p:cNvPr>
          <p:cNvSpPr/>
          <p:nvPr/>
        </p:nvSpPr>
        <p:spPr>
          <a:xfrm>
            <a:off x="304800" y="133350"/>
            <a:ext cx="8458200" cy="584775"/>
          </a:xfrm>
          <a:prstGeom prst="rect">
            <a:avLst/>
          </a:prstGeom>
        </p:spPr>
        <p:txBody>
          <a:bodyPr wrap="square">
            <a:spAutoFit/>
          </a:bodyPr>
          <a:lstStyle/>
          <a:p>
            <a:pPr algn="ctr"/>
            <a:r>
              <a:rPr lang="en-US" sz="3200" i="1">
                <a:latin typeface="+mj-lt"/>
                <a:ea typeface="Times New Roman" panose="02020603050405020304" pitchFamily="18" charset="0"/>
                <a:cs typeface="Times New Roman" panose="02020603050405020304" pitchFamily="18" charset="0"/>
              </a:rPr>
              <a:t>EMPTY WORLD AND THE FULL WORLD</a:t>
            </a:r>
          </a:p>
        </p:txBody>
      </p:sp>
      <p:sp>
        <p:nvSpPr>
          <p:cNvPr id="7" name="Rectangle 6">
            <a:extLst>
              <a:ext uri="{FF2B5EF4-FFF2-40B4-BE49-F238E27FC236}">
                <a16:creationId xmlns:a16="http://schemas.microsoft.com/office/drawing/2014/main" id="{24037B89-99A7-9843-A818-DCA1B376DFD9}"/>
              </a:ext>
            </a:extLst>
          </p:cNvPr>
          <p:cNvSpPr/>
          <p:nvPr/>
        </p:nvSpPr>
        <p:spPr>
          <a:xfrm>
            <a:off x="1976078" y="3638550"/>
            <a:ext cx="5041765" cy="338554"/>
          </a:xfrm>
          <a:prstGeom prst="rect">
            <a:avLst/>
          </a:prstGeom>
        </p:spPr>
        <p:txBody>
          <a:bodyPr wrap="none">
            <a:spAutoFit/>
          </a:bodyPr>
          <a:lstStyle/>
          <a:p>
            <a:pPr algn="ctr"/>
            <a:r>
              <a:rPr lang="en-US" sz="1600" i="1">
                <a:latin typeface="+mj-lt"/>
                <a:ea typeface="Times New Roman" panose="02020603050405020304" pitchFamily="18" charset="0"/>
                <a:cs typeface="Times New Roman" panose="02020603050405020304" pitchFamily="18" charset="0"/>
              </a:rPr>
              <a:t>Source: Club of Rome: Simplified after Herman Daly</a:t>
            </a:r>
          </a:p>
        </p:txBody>
      </p:sp>
      <p:sp>
        <p:nvSpPr>
          <p:cNvPr id="6" name="Rectangle 5">
            <a:extLst>
              <a:ext uri="{FF2B5EF4-FFF2-40B4-BE49-F238E27FC236}">
                <a16:creationId xmlns:a16="http://schemas.microsoft.com/office/drawing/2014/main" id="{92997568-0468-1743-8067-8D3D01BD48E3}"/>
              </a:ext>
            </a:extLst>
          </p:cNvPr>
          <p:cNvSpPr/>
          <p:nvPr/>
        </p:nvSpPr>
        <p:spPr>
          <a:xfrm>
            <a:off x="304801" y="4019550"/>
            <a:ext cx="3893024" cy="1015663"/>
          </a:xfrm>
          <a:prstGeom prst="rect">
            <a:avLst/>
          </a:prstGeom>
        </p:spPr>
        <p:txBody>
          <a:bodyPr wrap="square">
            <a:spAutoFit/>
          </a:bodyPr>
          <a:lstStyle/>
          <a:p>
            <a:pPr algn="ctr"/>
            <a:r>
              <a:rPr lang="en-GB" sz="2000" i="1">
                <a:solidFill>
                  <a:srgbClr val="C00000"/>
                </a:solidFill>
                <a:latin typeface="+mj-lt"/>
                <a:ea typeface="Times New Roman" panose="02020603050405020304" pitchFamily="18" charset="0"/>
                <a:cs typeface="Times New Roman" panose="02020603050405020304" pitchFamily="18" charset="0"/>
              </a:rPr>
              <a:t>Labour and Infrastructure </a:t>
            </a:r>
            <a:r>
              <a:rPr lang="en-GB" sz="2000" i="1">
                <a:latin typeface="+mj-lt"/>
                <a:ea typeface="Times New Roman" panose="02020603050405020304" pitchFamily="18" charset="0"/>
                <a:cs typeface="Times New Roman" panose="02020603050405020304" pitchFamily="18" charset="0"/>
              </a:rPr>
              <a:t>limiting factors of human wellbeing</a:t>
            </a:r>
          </a:p>
        </p:txBody>
      </p:sp>
      <p:sp>
        <p:nvSpPr>
          <p:cNvPr id="8" name="Rectangle 7">
            <a:extLst>
              <a:ext uri="{FF2B5EF4-FFF2-40B4-BE49-F238E27FC236}">
                <a16:creationId xmlns:a16="http://schemas.microsoft.com/office/drawing/2014/main" id="{38079FF3-1B64-614E-9DDA-D9DCF15F22F5}"/>
              </a:ext>
            </a:extLst>
          </p:cNvPr>
          <p:cNvSpPr/>
          <p:nvPr/>
        </p:nvSpPr>
        <p:spPr>
          <a:xfrm>
            <a:off x="4800600" y="4019550"/>
            <a:ext cx="4191000" cy="1015663"/>
          </a:xfrm>
          <a:prstGeom prst="rect">
            <a:avLst/>
          </a:prstGeom>
        </p:spPr>
        <p:txBody>
          <a:bodyPr wrap="square">
            <a:spAutoFit/>
          </a:bodyPr>
          <a:lstStyle/>
          <a:p>
            <a:pPr algn="ctr"/>
            <a:r>
              <a:rPr lang="en-GB" sz="2000" i="1">
                <a:solidFill>
                  <a:srgbClr val="C00000"/>
                </a:solidFill>
                <a:latin typeface="+mj-lt"/>
                <a:ea typeface="Times New Roman" panose="02020603050405020304" pitchFamily="18" charset="0"/>
                <a:cs typeface="Times New Roman" panose="02020603050405020304" pitchFamily="18" charset="0"/>
              </a:rPr>
              <a:t>Natural resources and Environmental sinks </a:t>
            </a:r>
            <a:r>
              <a:rPr lang="en-GB" sz="2000" i="1">
                <a:latin typeface="+mj-lt"/>
                <a:ea typeface="Times New Roman" panose="02020603050405020304" pitchFamily="18" charset="0"/>
                <a:cs typeface="Times New Roman" panose="02020603050405020304" pitchFamily="18" charset="0"/>
              </a:rPr>
              <a:t>limiting factors of human wellbeing</a:t>
            </a:r>
          </a:p>
        </p:txBody>
      </p:sp>
      <p:sp>
        <p:nvSpPr>
          <p:cNvPr id="9" name="Right Arrow 8">
            <a:extLst>
              <a:ext uri="{FF2B5EF4-FFF2-40B4-BE49-F238E27FC236}">
                <a16:creationId xmlns:a16="http://schemas.microsoft.com/office/drawing/2014/main" id="{38D47E1E-996C-FA47-BE75-1D179D7884F0}"/>
              </a:ext>
            </a:extLst>
          </p:cNvPr>
          <p:cNvSpPr/>
          <p:nvPr/>
        </p:nvSpPr>
        <p:spPr>
          <a:xfrm>
            <a:off x="3886200" y="4171950"/>
            <a:ext cx="1143000" cy="787063"/>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85296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428750"/>
            <a:ext cx="8763000" cy="3429000"/>
          </a:xfrm>
        </p:spPr>
        <p:txBody>
          <a:bodyPr>
            <a:noAutofit/>
          </a:bodyPr>
          <a:lstStyle/>
          <a:p>
            <a:pPr marL="502920" indent="-457200">
              <a:buFont typeface="+mj-lt"/>
              <a:buAutoNum type="arabicPeriod"/>
            </a:pPr>
            <a:r>
              <a:rPr lang="en-US" i="1">
                <a:solidFill>
                  <a:schemeClr val="tx1"/>
                </a:solidFill>
              </a:rPr>
              <a:t>Set targets and measure progress </a:t>
            </a:r>
          </a:p>
          <a:p>
            <a:pPr marL="502920" indent="-457200">
              <a:buFont typeface="+mj-lt"/>
              <a:buAutoNum type="arabicPeriod"/>
            </a:pPr>
            <a:r>
              <a:rPr lang="en-US" i="1">
                <a:solidFill>
                  <a:schemeClr val="tx1"/>
                </a:solidFill>
              </a:rPr>
              <a:t>Act on key leverage points across all levels of governance </a:t>
            </a:r>
          </a:p>
          <a:p>
            <a:pPr marL="502920" indent="-457200">
              <a:buFont typeface="+mj-lt"/>
              <a:buAutoNum type="arabicPeriod"/>
            </a:pPr>
            <a:r>
              <a:rPr lang="en-US" i="1">
                <a:solidFill>
                  <a:schemeClr val="tx1"/>
                </a:solidFill>
              </a:rPr>
              <a:t>Take advantage of leapfrogging opportunities </a:t>
            </a:r>
          </a:p>
          <a:p>
            <a:pPr marL="502920" indent="-457200">
              <a:buFont typeface="+mj-lt"/>
              <a:buAutoNum type="arabicPeriod"/>
            </a:pPr>
            <a:r>
              <a:rPr lang="en-US" i="1">
                <a:solidFill>
                  <a:schemeClr val="tx1"/>
                </a:solidFill>
              </a:rPr>
              <a:t>Implement a policy mix that builds incentives and corrects market failures </a:t>
            </a:r>
          </a:p>
          <a:p>
            <a:pPr marL="502920" indent="-457200">
              <a:buFont typeface="+mj-lt"/>
              <a:buAutoNum type="arabicPeriod"/>
            </a:pPr>
            <a:r>
              <a:rPr lang="en-US" i="1">
                <a:solidFill>
                  <a:schemeClr val="tx1"/>
                </a:solidFill>
              </a:rPr>
              <a:t>Promote innovations toward a circular economy </a:t>
            </a:r>
          </a:p>
          <a:p>
            <a:pPr marL="502920" indent="-457200">
              <a:buFont typeface="+mj-lt"/>
              <a:buAutoNum type="arabicPeriod"/>
            </a:pPr>
            <a:r>
              <a:rPr lang="en-US" i="1">
                <a:solidFill>
                  <a:schemeClr val="tx1"/>
                </a:solidFill>
              </a:rPr>
              <a:t>Enable people to develop resource efficient solutions </a:t>
            </a:r>
          </a:p>
          <a:p>
            <a:pPr marL="502920" indent="-457200">
              <a:buFont typeface="+mj-lt"/>
              <a:buAutoNum type="arabicPeriod"/>
            </a:pPr>
            <a:r>
              <a:rPr lang="en-US" i="1">
                <a:solidFill>
                  <a:schemeClr val="tx1"/>
                </a:solidFill>
              </a:rPr>
              <a:t>Unlock the resistance to change </a:t>
            </a:r>
          </a:p>
        </p:txBody>
      </p:sp>
      <p:sp>
        <p:nvSpPr>
          <p:cNvPr id="3" name="TextBox 2"/>
          <p:cNvSpPr txBox="1"/>
          <p:nvPr/>
        </p:nvSpPr>
        <p:spPr>
          <a:xfrm>
            <a:off x="685800" y="133350"/>
            <a:ext cx="7661280" cy="1261884"/>
          </a:xfrm>
          <a:prstGeom prst="rect">
            <a:avLst/>
          </a:prstGeom>
          <a:noFill/>
        </p:spPr>
        <p:txBody>
          <a:bodyPr wrap="square" rtlCol="0">
            <a:spAutoFit/>
          </a:bodyPr>
          <a:lstStyle/>
          <a:p>
            <a:pPr algn="ctr"/>
            <a:r>
              <a:rPr lang="en-GB" sz="3200" i="1">
                <a:cs typeface="Arial"/>
              </a:rPr>
              <a:t>ASSESSING GLOBAL RESOURCE USE </a:t>
            </a:r>
          </a:p>
          <a:p>
            <a:pPr algn="ctr"/>
            <a:r>
              <a:rPr lang="en-GB" sz="2000" i="1">
                <a:cs typeface="Arial"/>
              </a:rPr>
              <a:t>2017 IRP Report</a:t>
            </a:r>
            <a:endParaRPr lang="en-US" sz="2000" i="1"/>
          </a:p>
          <a:p>
            <a:pPr algn="ctr"/>
            <a:r>
              <a:rPr lang="en-US" sz="2400" i="1">
                <a:solidFill>
                  <a:srgbClr val="FF0000"/>
                </a:solidFill>
              </a:rPr>
              <a:t>Recommended policy strategies</a:t>
            </a:r>
            <a:endParaRPr lang="en-US" sz="4400" i="1">
              <a:solidFill>
                <a:srgbClr val="FF0000"/>
              </a:solidFill>
            </a:endParaRPr>
          </a:p>
        </p:txBody>
      </p:sp>
      <p:pic>
        <p:nvPicPr>
          <p:cNvPr id="4" name="Picture 3">
            <a:extLst>
              <a:ext uri="{FF2B5EF4-FFF2-40B4-BE49-F238E27FC236}">
                <a16:creationId xmlns:a16="http://schemas.microsoft.com/office/drawing/2014/main" id="{C2CBFB9C-3D6B-9C41-AE8D-85F53F39A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7150"/>
            <a:ext cx="1174991" cy="551638"/>
          </a:xfrm>
          <a:prstGeom prst="rect">
            <a:avLst/>
          </a:prstGeom>
        </p:spPr>
      </p:pic>
      <p:pic>
        <p:nvPicPr>
          <p:cNvPr id="5" name="Picture 4">
            <a:extLst>
              <a:ext uri="{FF2B5EF4-FFF2-40B4-BE49-F238E27FC236}">
                <a16:creationId xmlns:a16="http://schemas.microsoft.com/office/drawing/2014/main" id="{C69E66CB-D470-0E43-A7C5-E6412E210DF8}"/>
              </a:ext>
            </a:extLst>
          </p:cNvPr>
          <p:cNvPicPr>
            <a:picLocks noChangeAspect="1"/>
          </p:cNvPicPr>
          <p:nvPr/>
        </p:nvPicPr>
        <p:blipFill>
          <a:blip r:embed="rId3" cstate="print"/>
          <a:stretch>
            <a:fillRect/>
          </a:stretch>
        </p:blipFill>
        <p:spPr>
          <a:xfrm>
            <a:off x="8077199" y="57150"/>
            <a:ext cx="983057" cy="585267"/>
          </a:xfrm>
          <a:prstGeom prst="rect">
            <a:avLst/>
          </a:prstGeom>
          <a:solidFill>
            <a:schemeClr val="bg2">
              <a:lumMod val="90000"/>
            </a:schemeClr>
          </a:solidFill>
        </p:spPr>
      </p:pic>
    </p:spTree>
    <p:extLst>
      <p:ext uri="{BB962C8B-B14F-4D97-AF65-F5344CB8AC3E}">
        <p14:creationId xmlns:p14="http://schemas.microsoft.com/office/powerpoint/2010/main" val="386276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BF89F6-C559-194F-8ED3-4737BEE024BC}"/>
              </a:ext>
            </a:extLst>
          </p:cNvPr>
          <p:cNvSpPr txBox="1"/>
          <p:nvPr/>
        </p:nvSpPr>
        <p:spPr>
          <a:xfrm>
            <a:off x="381000" y="209550"/>
            <a:ext cx="8458200" cy="954107"/>
          </a:xfrm>
          <a:prstGeom prst="rect">
            <a:avLst/>
          </a:prstGeom>
          <a:noFill/>
        </p:spPr>
        <p:txBody>
          <a:bodyPr wrap="square" rtlCol="0">
            <a:spAutoFit/>
          </a:bodyPr>
          <a:lstStyle/>
          <a:p>
            <a:pPr algn="ctr"/>
            <a:r>
              <a:rPr lang="en-GB" sz="3200" i="1">
                <a:solidFill>
                  <a:srgbClr val="C00000"/>
                </a:solidFill>
                <a:cs typeface="Arial"/>
              </a:rPr>
              <a:t>RESPONSIBILITIES OF THE BUSINESS SECTOR</a:t>
            </a:r>
          </a:p>
          <a:p>
            <a:pPr algn="ctr"/>
            <a:r>
              <a:rPr lang="en-GB" sz="2400" i="1">
                <a:solidFill>
                  <a:srgbClr val="C00000"/>
                </a:solidFill>
                <a:cs typeface="Arial"/>
              </a:rPr>
              <a:t>Change the risk management to be aligned with the SDGs</a:t>
            </a:r>
          </a:p>
        </p:txBody>
      </p:sp>
      <p:sp>
        <p:nvSpPr>
          <p:cNvPr id="6" name="Rectangle 5">
            <a:extLst>
              <a:ext uri="{FF2B5EF4-FFF2-40B4-BE49-F238E27FC236}">
                <a16:creationId xmlns:a16="http://schemas.microsoft.com/office/drawing/2014/main" id="{D3B34B87-BCBF-DC46-A00A-A81999BD8520}"/>
              </a:ext>
            </a:extLst>
          </p:cNvPr>
          <p:cNvSpPr/>
          <p:nvPr/>
        </p:nvSpPr>
        <p:spPr>
          <a:xfrm>
            <a:off x="1371600" y="1581150"/>
            <a:ext cx="6426200" cy="1200329"/>
          </a:xfrm>
          <a:prstGeom prst="rect">
            <a:avLst/>
          </a:prstGeom>
        </p:spPr>
        <p:txBody>
          <a:bodyPr wrap="square">
            <a:spAutoFit/>
          </a:bodyPr>
          <a:lstStyle/>
          <a:p>
            <a:pPr algn="ctr"/>
            <a:r>
              <a:rPr lang="en-GB" sz="2400" i="1">
                <a:solidFill>
                  <a:srgbClr val="000000"/>
                </a:solidFill>
                <a:cs typeface="Arial"/>
              </a:rPr>
              <a:t>From being a pure product or service providers managing the risks of the company through profit maximisation</a:t>
            </a:r>
          </a:p>
        </p:txBody>
      </p:sp>
      <p:sp>
        <p:nvSpPr>
          <p:cNvPr id="9" name="Rectangle 8">
            <a:extLst>
              <a:ext uri="{FF2B5EF4-FFF2-40B4-BE49-F238E27FC236}">
                <a16:creationId xmlns:a16="http://schemas.microsoft.com/office/drawing/2014/main" id="{8F1D5A16-8B95-2043-8742-9A557DFE0EAE}"/>
              </a:ext>
            </a:extLst>
          </p:cNvPr>
          <p:cNvSpPr/>
          <p:nvPr/>
        </p:nvSpPr>
        <p:spPr>
          <a:xfrm>
            <a:off x="1371600" y="3409950"/>
            <a:ext cx="6426200" cy="830997"/>
          </a:xfrm>
          <a:prstGeom prst="rect">
            <a:avLst/>
          </a:prstGeom>
        </p:spPr>
        <p:txBody>
          <a:bodyPr wrap="square">
            <a:spAutoFit/>
          </a:bodyPr>
          <a:lstStyle/>
          <a:p>
            <a:pPr algn="ctr"/>
            <a:r>
              <a:rPr lang="en-GB" sz="2400" i="1">
                <a:solidFill>
                  <a:srgbClr val="000000"/>
                </a:solidFill>
                <a:cs typeface="Arial"/>
              </a:rPr>
              <a:t>To socially responsible companies managing also the risks of the society</a:t>
            </a:r>
          </a:p>
        </p:txBody>
      </p:sp>
      <p:sp>
        <p:nvSpPr>
          <p:cNvPr id="10" name="Down Arrow 9">
            <a:extLst>
              <a:ext uri="{FF2B5EF4-FFF2-40B4-BE49-F238E27FC236}">
                <a16:creationId xmlns:a16="http://schemas.microsoft.com/office/drawing/2014/main" id="{3C783A85-4D02-0B46-A303-9C07FBB255E2}"/>
              </a:ext>
            </a:extLst>
          </p:cNvPr>
          <p:cNvSpPr/>
          <p:nvPr/>
        </p:nvSpPr>
        <p:spPr>
          <a:xfrm>
            <a:off x="3200400" y="2876550"/>
            <a:ext cx="2819400" cy="533400"/>
          </a:xfrm>
          <a:prstGeom prst="downArrow">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44028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66201"/>
            <a:ext cx="8458200" cy="1236236"/>
          </a:xfrm>
          <a:prstGeom prst="rect">
            <a:avLst/>
          </a:prstGeom>
        </p:spPr>
        <p:txBody>
          <a:bodyPr wrap="square">
            <a:spAutoFit/>
          </a:bodyPr>
          <a:lstStyle/>
          <a:p>
            <a:pPr algn="ctr">
              <a:spcBef>
                <a:spcPts val="500"/>
              </a:spcBef>
              <a:spcAft>
                <a:spcPts val="500"/>
              </a:spcAft>
            </a:pPr>
            <a:r>
              <a:rPr lang="en-GB" sz="2400" b="1" i="1">
                <a:solidFill>
                  <a:srgbClr val="C00000"/>
                </a:solidFill>
                <a:latin typeface="+mj-lt"/>
              </a:rPr>
              <a:t>SYSTEM INITIATIVE ON ENVIRONMENT AND NATURAL RESOURCE S</a:t>
            </a:r>
            <a:r>
              <a:rPr lang="sl-SI" sz="2400" b="1" i="1">
                <a:solidFill>
                  <a:srgbClr val="C00000"/>
                </a:solidFill>
                <a:latin typeface="+mj-lt"/>
              </a:rPr>
              <a:t>ECURITY</a:t>
            </a:r>
            <a:endParaRPr lang="en-GB" sz="2400" b="1" i="1">
              <a:solidFill>
                <a:srgbClr val="C00000"/>
              </a:solidFill>
              <a:latin typeface="+mj-lt"/>
            </a:endParaRPr>
          </a:p>
          <a:p>
            <a:pPr>
              <a:spcBef>
                <a:spcPts val="500"/>
              </a:spcBef>
              <a:spcAft>
                <a:spcPts val="500"/>
              </a:spcAft>
            </a:pPr>
            <a:r>
              <a:rPr lang="sl-SI" b="1" i="1">
                <a:latin typeface="+mj-lt"/>
              </a:rPr>
              <a:t>	</a:t>
            </a:r>
            <a:r>
              <a:rPr lang="en-GB" b="1" i="1">
                <a:latin typeface="+mj-lt"/>
              </a:rPr>
              <a:t>World Economic Forum – Annual Meeting 2018</a:t>
            </a:r>
          </a:p>
        </p:txBody>
      </p:sp>
      <p:sp>
        <p:nvSpPr>
          <p:cNvPr id="5" name="Rectangle 4"/>
          <p:cNvSpPr/>
          <p:nvPr/>
        </p:nvSpPr>
        <p:spPr>
          <a:xfrm>
            <a:off x="457200" y="1828383"/>
            <a:ext cx="8382000" cy="2800767"/>
          </a:xfrm>
          <a:prstGeom prst="rect">
            <a:avLst/>
          </a:prstGeom>
        </p:spPr>
        <p:txBody>
          <a:bodyPr wrap="square">
            <a:spAutoFit/>
          </a:bodyPr>
          <a:lstStyle/>
          <a:p>
            <a:pPr>
              <a:buClr>
                <a:srgbClr val="C00000"/>
              </a:buClr>
              <a:buSzPct val="130000"/>
            </a:pPr>
            <a:r>
              <a:rPr lang="en-GB" sz="2200" i="1" dirty="0">
                <a:solidFill>
                  <a:srgbClr val="FF0000"/>
                </a:solidFill>
              </a:rPr>
              <a:t>Complexity and scale of these challenges requires</a:t>
            </a:r>
            <a:r>
              <a:rPr lang="en-GB" sz="2200" i="1" dirty="0"/>
              <a:t> a space that allows actors with responsibility for those environmental governance mechanisms to be able to consider and experiment with both </a:t>
            </a:r>
            <a:r>
              <a:rPr lang="en-GB" sz="2200" i="1" dirty="0">
                <a:solidFill>
                  <a:srgbClr val="FF0000"/>
                </a:solidFill>
              </a:rPr>
              <a:t>new forms of collaboration and more „systemic“ approaches </a:t>
            </a:r>
            <a:r>
              <a:rPr lang="en-GB" sz="2200" i="1" dirty="0"/>
              <a:t>... </a:t>
            </a:r>
            <a:r>
              <a:rPr lang="en-GB" sz="2200" i="1" dirty="0">
                <a:solidFill>
                  <a:schemeClr val="accent1">
                    <a:lumMod val="75000"/>
                  </a:schemeClr>
                </a:solidFill>
              </a:rPr>
              <a:t>through promoting multi</a:t>
            </a:r>
            <a:r>
              <a:rPr lang="sl-SI" sz="2200" i="1" dirty="0">
                <a:solidFill>
                  <a:schemeClr val="accent1">
                    <a:lumMod val="75000"/>
                  </a:schemeClr>
                </a:solidFill>
              </a:rPr>
              <a:t> </a:t>
            </a:r>
            <a:r>
              <a:rPr lang="en-GB" sz="2200" i="1" dirty="0">
                <a:solidFill>
                  <a:schemeClr val="accent1">
                    <a:lumMod val="75000"/>
                  </a:schemeClr>
                </a:solidFill>
              </a:rPr>
              <a:t>stakeholder coo</a:t>
            </a:r>
            <a:r>
              <a:rPr lang="sl-SI" sz="2200" i="1" dirty="0">
                <a:solidFill>
                  <a:schemeClr val="accent1">
                    <a:lumMod val="75000"/>
                  </a:schemeClr>
                </a:solidFill>
              </a:rPr>
              <a:t>pe</a:t>
            </a:r>
            <a:r>
              <a:rPr lang="en-GB" sz="2200" i="1" dirty="0">
                <a:solidFill>
                  <a:schemeClr val="accent1">
                    <a:lumMod val="75000"/>
                  </a:schemeClr>
                </a:solidFill>
              </a:rPr>
              <a:t>ration, more agile governance (including sub-state actors, such as cities, states and provinces), the use of new technologies, and </a:t>
            </a:r>
            <a:r>
              <a:rPr lang="sl-SI" sz="2200" i="1" dirty="0">
                <a:solidFill>
                  <a:schemeClr val="accent1">
                    <a:lumMod val="75000"/>
                  </a:schemeClr>
                </a:solidFill>
              </a:rPr>
              <a:t>enhanced </a:t>
            </a:r>
            <a:r>
              <a:rPr lang="en-GB" sz="2200" i="1" dirty="0">
                <a:solidFill>
                  <a:schemeClr val="accent1">
                    <a:lumMod val="75000"/>
                  </a:schemeClr>
                </a:solidFill>
              </a:rPr>
              <a:t>accountability and transparency.  </a:t>
            </a:r>
          </a:p>
        </p:txBody>
      </p:sp>
      <p:pic>
        <p:nvPicPr>
          <p:cNvPr id="2" name="Picture 1">
            <a:extLst>
              <a:ext uri="{FF2B5EF4-FFF2-40B4-BE49-F238E27FC236}">
                <a16:creationId xmlns:a16="http://schemas.microsoft.com/office/drawing/2014/main" id="{F5E148F9-BD9C-EB41-9747-25F1AC30F56A}"/>
              </a:ext>
            </a:extLst>
          </p:cNvPr>
          <p:cNvPicPr>
            <a:picLocks noChangeAspect="1"/>
          </p:cNvPicPr>
          <p:nvPr/>
        </p:nvPicPr>
        <p:blipFill>
          <a:blip r:embed="rId2"/>
          <a:stretch>
            <a:fillRect/>
          </a:stretch>
        </p:blipFill>
        <p:spPr>
          <a:xfrm>
            <a:off x="6400800" y="673100"/>
            <a:ext cx="1790623" cy="984250"/>
          </a:xfrm>
          <a:prstGeom prst="rect">
            <a:avLst/>
          </a:prstGeom>
        </p:spPr>
      </p:pic>
    </p:spTree>
    <p:extLst>
      <p:ext uri="{BB962C8B-B14F-4D97-AF65-F5344CB8AC3E}">
        <p14:creationId xmlns:p14="http://schemas.microsoft.com/office/powerpoint/2010/main" val="2712683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972092"/>
            <a:ext cx="8229600" cy="2123658"/>
          </a:xfrm>
          <a:prstGeom prst="rect">
            <a:avLst/>
          </a:prstGeom>
        </p:spPr>
        <p:txBody>
          <a:bodyPr wrap="square">
            <a:spAutoFit/>
          </a:bodyPr>
          <a:lstStyle/>
          <a:p>
            <a:pPr marL="342900" indent="-342900">
              <a:buClr>
                <a:srgbClr val="C00000"/>
              </a:buClr>
              <a:buSzPct val="130000"/>
              <a:buFont typeface="Arial" panose="020B0604020202020204" pitchFamily="34" charset="0"/>
              <a:buChar char="•"/>
            </a:pPr>
            <a:r>
              <a:rPr lang="en-GB" sz="2200" i="1"/>
              <a:t>The challenge seems to not be one of not inadequate scientific evidence anymore; rather it is one of </a:t>
            </a:r>
            <a:r>
              <a:rPr lang="en-GB" sz="2200" i="1">
                <a:solidFill>
                  <a:srgbClr val="FF0000"/>
                </a:solidFill>
              </a:rPr>
              <a:t>cooperation and implementation</a:t>
            </a:r>
            <a:r>
              <a:rPr lang="en-GB" sz="2200" i="1"/>
              <a:t>. </a:t>
            </a:r>
          </a:p>
          <a:p>
            <a:pPr marL="342900" indent="-342900">
              <a:buClr>
                <a:srgbClr val="C00000"/>
              </a:buClr>
              <a:buSzPct val="130000"/>
              <a:buFont typeface="Arial" panose="020B0604020202020204" pitchFamily="34" charset="0"/>
              <a:buChar char="•"/>
            </a:pPr>
            <a:r>
              <a:rPr lang="en-GB" sz="2200" i="1"/>
              <a:t>There is a deepening perception of a lack of </a:t>
            </a:r>
            <a:r>
              <a:rPr lang="en-GB" sz="2200" i="1">
                <a:solidFill>
                  <a:srgbClr val="FF0000"/>
                </a:solidFill>
              </a:rPr>
              <a:t>synchronicity between economic and environmental policy </a:t>
            </a:r>
            <a:r>
              <a:rPr lang="en-GB" sz="2200" i="1"/>
              <a:t>responses to global risks</a:t>
            </a:r>
            <a:r>
              <a:rPr lang="sl-SI" sz="2200" i="1"/>
              <a:t>.</a:t>
            </a:r>
            <a:endParaRPr lang="en-GB" sz="2200" i="1"/>
          </a:p>
        </p:txBody>
      </p:sp>
      <p:sp>
        <p:nvSpPr>
          <p:cNvPr id="6" name="Rectangle 5">
            <a:extLst>
              <a:ext uri="{FF2B5EF4-FFF2-40B4-BE49-F238E27FC236}">
                <a16:creationId xmlns:a16="http://schemas.microsoft.com/office/drawing/2014/main" id="{D4B5DB6C-F03C-2343-83C1-949BDC349AA2}"/>
              </a:ext>
            </a:extLst>
          </p:cNvPr>
          <p:cNvSpPr/>
          <p:nvPr/>
        </p:nvSpPr>
        <p:spPr>
          <a:xfrm>
            <a:off x="304800" y="166201"/>
            <a:ext cx="8458200" cy="1236236"/>
          </a:xfrm>
          <a:prstGeom prst="rect">
            <a:avLst/>
          </a:prstGeom>
        </p:spPr>
        <p:txBody>
          <a:bodyPr wrap="square">
            <a:spAutoFit/>
          </a:bodyPr>
          <a:lstStyle/>
          <a:p>
            <a:pPr algn="ctr">
              <a:spcBef>
                <a:spcPts val="500"/>
              </a:spcBef>
              <a:spcAft>
                <a:spcPts val="500"/>
              </a:spcAft>
            </a:pPr>
            <a:r>
              <a:rPr lang="en-GB" sz="2400" b="1" i="1">
                <a:solidFill>
                  <a:srgbClr val="C00000"/>
                </a:solidFill>
                <a:latin typeface="+mj-lt"/>
              </a:rPr>
              <a:t>System Initiative on Environment and Natural Resource S</a:t>
            </a:r>
            <a:r>
              <a:rPr lang="sl-SI" sz="2400" b="1" i="1">
                <a:solidFill>
                  <a:srgbClr val="C00000"/>
                </a:solidFill>
                <a:latin typeface="+mj-lt"/>
              </a:rPr>
              <a:t>ecurity</a:t>
            </a:r>
            <a:endParaRPr lang="en-GB" sz="2400" b="1" i="1">
              <a:solidFill>
                <a:srgbClr val="C00000"/>
              </a:solidFill>
              <a:latin typeface="+mj-lt"/>
            </a:endParaRPr>
          </a:p>
          <a:p>
            <a:pPr>
              <a:spcBef>
                <a:spcPts val="500"/>
              </a:spcBef>
              <a:spcAft>
                <a:spcPts val="500"/>
              </a:spcAft>
            </a:pPr>
            <a:r>
              <a:rPr lang="sl-SI" b="1" i="1">
                <a:latin typeface="+mj-lt"/>
              </a:rPr>
              <a:t>	</a:t>
            </a:r>
            <a:r>
              <a:rPr lang="en-GB" b="1" i="1">
                <a:latin typeface="+mj-lt"/>
              </a:rPr>
              <a:t>World Economic Forum – Annual Meeting 2018</a:t>
            </a:r>
          </a:p>
        </p:txBody>
      </p:sp>
      <p:pic>
        <p:nvPicPr>
          <p:cNvPr id="7" name="Picture 6">
            <a:extLst>
              <a:ext uri="{FF2B5EF4-FFF2-40B4-BE49-F238E27FC236}">
                <a16:creationId xmlns:a16="http://schemas.microsoft.com/office/drawing/2014/main" id="{236B56F9-803A-564C-9D39-E775BEF87FF0}"/>
              </a:ext>
            </a:extLst>
          </p:cNvPr>
          <p:cNvPicPr>
            <a:picLocks noChangeAspect="1"/>
          </p:cNvPicPr>
          <p:nvPr/>
        </p:nvPicPr>
        <p:blipFill>
          <a:blip r:embed="rId2"/>
          <a:stretch>
            <a:fillRect/>
          </a:stretch>
        </p:blipFill>
        <p:spPr>
          <a:xfrm>
            <a:off x="6400800" y="673100"/>
            <a:ext cx="1790623" cy="984250"/>
          </a:xfrm>
          <a:prstGeom prst="rect">
            <a:avLst/>
          </a:prstGeom>
        </p:spPr>
      </p:pic>
    </p:spTree>
    <p:extLst>
      <p:ext uri="{BB962C8B-B14F-4D97-AF65-F5344CB8AC3E}">
        <p14:creationId xmlns:p14="http://schemas.microsoft.com/office/powerpoint/2010/main" val="37032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2326"/>
            <a:ext cx="5410200" cy="5251076"/>
          </a:xfrm>
          <a:prstGeom prst="rect">
            <a:avLst/>
          </a:prstGeom>
        </p:spPr>
      </p:pic>
      <p:pic>
        <p:nvPicPr>
          <p:cNvPr id="6" name="Picture 5">
            <a:extLst>
              <a:ext uri="{FF2B5EF4-FFF2-40B4-BE49-F238E27FC236}">
                <a16:creationId xmlns:a16="http://schemas.microsoft.com/office/drawing/2014/main" id="{EA451F46-47BF-9949-BB66-AE44CAB049B1}"/>
              </a:ext>
            </a:extLst>
          </p:cNvPr>
          <p:cNvPicPr>
            <a:picLocks noChangeAspect="1"/>
          </p:cNvPicPr>
          <p:nvPr/>
        </p:nvPicPr>
        <p:blipFill>
          <a:blip r:embed="rId3"/>
          <a:stretch>
            <a:fillRect/>
          </a:stretch>
        </p:blipFill>
        <p:spPr>
          <a:xfrm>
            <a:off x="2667000" y="882475"/>
            <a:ext cx="3823994" cy="3518075"/>
          </a:xfrm>
          <a:prstGeom prst="rect">
            <a:avLst/>
          </a:prstGeom>
        </p:spPr>
      </p:pic>
      <p:pic>
        <p:nvPicPr>
          <p:cNvPr id="2" name="Picture 1"/>
          <p:cNvPicPr>
            <a:picLocks noChangeAspect="1"/>
          </p:cNvPicPr>
          <p:nvPr/>
        </p:nvPicPr>
        <p:blipFill>
          <a:blip r:embed="rId4"/>
          <a:stretch>
            <a:fillRect/>
          </a:stretch>
        </p:blipFill>
        <p:spPr>
          <a:xfrm>
            <a:off x="2667000" y="819150"/>
            <a:ext cx="3823994" cy="3586055"/>
          </a:xfrm>
          <a:prstGeom prst="rect">
            <a:avLst/>
          </a:prstGeom>
        </p:spPr>
      </p:pic>
      <p:sp>
        <p:nvSpPr>
          <p:cNvPr id="4" name="TextBox 3"/>
          <p:cNvSpPr txBox="1"/>
          <p:nvPr/>
        </p:nvSpPr>
        <p:spPr>
          <a:xfrm>
            <a:off x="2362200" y="285750"/>
            <a:ext cx="4516440" cy="584775"/>
          </a:xfrm>
          <a:prstGeom prst="rect">
            <a:avLst/>
          </a:prstGeom>
          <a:noFill/>
        </p:spPr>
        <p:txBody>
          <a:bodyPr wrap="square" rtlCol="0">
            <a:spAutoFit/>
          </a:bodyPr>
          <a:lstStyle/>
          <a:p>
            <a:pPr algn="ctr"/>
            <a:r>
              <a:rPr lang="en-GB" sz="3200" i="1">
                <a:cs typeface="Arial"/>
              </a:rPr>
              <a:t>GOVERNANCE</a:t>
            </a:r>
          </a:p>
        </p:txBody>
      </p:sp>
      <p:sp>
        <p:nvSpPr>
          <p:cNvPr id="3" name="TextBox 2">
            <a:extLst>
              <a:ext uri="{FF2B5EF4-FFF2-40B4-BE49-F238E27FC236}">
                <a16:creationId xmlns:a16="http://schemas.microsoft.com/office/drawing/2014/main" id="{29AA0ADB-5E5E-6F46-9D98-6AB05AB9FDCA}"/>
              </a:ext>
            </a:extLst>
          </p:cNvPr>
          <p:cNvSpPr txBox="1"/>
          <p:nvPr/>
        </p:nvSpPr>
        <p:spPr>
          <a:xfrm>
            <a:off x="1752600" y="4349175"/>
            <a:ext cx="5715000" cy="584775"/>
          </a:xfrm>
          <a:prstGeom prst="rect">
            <a:avLst/>
          </a:prstGeom>
          <a:noFill/>
        </p:spPr>
        <p:txBody>
          <a:bodyPr wrap="square" rtlCol="0">
            <a:spAutoFit/>
          </a:bodyPr>
          <a:lstStyle/>
          <a:p>
            <a:pPr algn="ctr"/>
            <a:r>
              <a:rPr lang="en-US" sz="3200" i="1"/>
              <a:t>REDEFINING SOVEREIGNTY</a:t>
            </a:r>
          </a:p>
        </p:txBody>
      </p:sp>
    </p:spTree>
    <p:extLst>
      <p:ext uri="{BB962C8B-B14F-4D97-AF65-F5344CB8AC3E}">
        <p14:creationId xmlns:p14="http://schemas.microsoft.com/office/powerpoint/2010/main" val="5276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514350"/>
            <a:ext cx="8458200" cy="4400550"/>
          </a:xfrm>
        </p:spPr>
        <p:txBody>
          <a:bodyPr>
            <a:noAutofit/>
          </a:bodyPr>
          <a:lstStyle/>
          <a:p>
            <a:pPr>
              <a:buFont typeface="Arial" panose="020B0604020202020204" pitchFamily="34" charset="0"/>
              <a:buChar char="•"/>
            </a:pPr>
            <a:r>
              <a:rPr lang="en-GB" sz="2300" i="1" dirty="0">
                <a:solidFill>
                  <a:schemeClr val="tx1"/>
                </a:solidFill>
                <a:cs typeface="Arial"/>
              </a:rPr>
              <a:t>There is no sustainable world without </a:t>
            </a:r>
            <a:r>
              <a:rPr lang="en-GB" sz="2300" i="1" dirty="0">
                <a:solidFill>
                  <a:srgbClr val="FF0000"/>
                </a:solidFill>
                <a:cs typeface="Arial"/>
              </a:rPr>
              <a:t>sustainable and healthy regions and cities</a:t>
            </a:r>
            <a:r>
              <a:rPr lang="en-GB" sz="2300" i="1" dirty="0">
                <a:solidFill>
                  <a:schemeClr val="tx1"/>
                </a:solidFill>
                <a:cs typeface="Arial"/>
              </a:rPr>
              <a:t>.</a:t>
            </a:r>
          </a:p>
          <a:p>
            <a:pPr>
              <a:buFont typeface="Arial" panose="020B0604020202020204" pitchFamily="34" charset="0"/>
              <a:buChar char="•"/>
            </a:pPr>
            <a:r>
              <a:rPr lang="en-GB" sz="2300" i="1" dirty="0">
                <a:solidFill>
                  <a:schemeClr val="tx1"/>
                </a:solidFill>
                <a:cs typeface="Arial"/>
              </a:rPr>
              <a:t>If we are to </a:t>
            </a:r>
            <a:r>
              <a:rPr lang="en-GB" sz="2300" i="1" dirty="0">
                <a:solidFill>
                  <a:srgbClr val="FF0000"/>
                </a:solidFill>
                <a:cs typeface="Arial"/>
              </a:rPr>
              <a:t>avoid </a:t>
            </a:r>
            <a:r>
              <a:rPr lang="en-US" sz="2300" i="1" dirty="0">
                <a:solidFill>
                  <a:srgbClr val="FF0000"/>
                </a:solidFill>
              </a:rPr>
              <a:t>globally extensive and inter-systemic crisis and frequent conflicts </a:t>
            </a:r>
            <a:r>
              <a:rPr lang="en-US" sz="2300" i="1" dirty="0">
                <a:solidFill>
                  <a:schemeClr val="tx1"/>
                </a:solidFill>
              </a:rPr>
              <a:t>than let’s get serious about implementing what we have agreed in SDGs. Changes are </a:t>
            </a:r>
            <a:r>
              <a:rPr lang="en-US" sz="2300" i="1" dirty="0">
                <a:solidFill>
                  <a:srgbClr val="FF0000"/>
                </a:solidFill>
              </a:rPr>
              <a:t>unavoidable</a:t>
            </a:r>
            <a:r>
              <a:rPr lang="en-US" sz="2300" i="1" dirty="0">
                <a:solidFill>
                  <a:schemeClr val="accent6"/>
                </a:solidFill>
              </a:rPr>
              <a:t> </a:t>
            </a:r>
            <a:r>
              <a:rPr lang="en-US" sz="2300" i="1" dirty="0">
                <a:solidFill>
                  <a:schemeClr val="tx1"/>
                </a:solidFill>
              </a:rPr>
              <a:t>and humans are supposed to be intelligent. It is high time to prove it.</a:t>
            </a:r>
          </a:p>
          <a:p>
            <a:pPr>
              <a:buFont typeface="Arial" panose="020B0604020202020204" pitchFamily="34" charset="0"/>
              <a:buChar char="•"/>
            </a:pPr>
            <a:r>
              <a:rPr lang="en-GB" sz="2300" i="1" dirty="0">
                <a:solidFill>
                  <a:schemeClr val="tx1"/>
                </a:solidFill>
                <a:cs typeface="Arial"/>
              </a:rPr>
              <a:t>Change will not appear by waiting for the leadership of others, </a:t>
            </a:r>
            <a:r>
              <a:rPr lang="en-GB" sz="2300" i="1" dirty="0">
                <a:solidFill>
                  <a:srgbClr val="FF0000"/>
                </a:solidFill>
                <a:cs typeface="Arial"/>
              </a:rPr>
              <a:t>be the leaders </a:t>
            </a:r>
            <a:r>
              <a:rPr lang="en-GB" sz="2300" i="1" dirty="0">
                <a:solidFill>
                  <a:schemeClr val="tx1"/>
                </a:solidFill>
                <a:cs typeface="Arial"/>
              </a:rPr>
              <a:t>on your level of governance and authority </a:t>
            </a:r>
            <a:r>
              <a:rPr lang="mr-IN" sz="2300" i="1" dirty="0">
                <a:solidFill>
                  <a:schemeClr val="tx1"/>
                </a:solidFill>
                <a:cs typeface="Arial"/>
              </a:rPr>
              <a:t>…</a:t>
            </a:r>
            <a:r>
              <a:rPr lang="sl-SI" sz="2300" i="1" dirty="0">
                <a:solidFill>
                  <a:schemeClr val="tx1"/>
                </a:solidFill>
                <a:cs typeface="Arial"/>
              </a:rPr>
              <a:t> </a:t>
            </a:r>
            <a:r>
              <a:rPr lang="en-GB" sz="2300" i="1" dirty="0">
                <a:solidFill>
                  <a:schemeClr val="tx1"/>
                </a:solidFill>
                <a:cs typeface="Arial"/>
              </a:rPr>
              <a:t>in politics, in business, academia, civil society, cities, regions, in making your investment decisions </a:t>
            </a:r>
            <a:r>
              <a:rPr lang="mr-IN" sz="2300" i="1" dirty="0">
                <a:solidFill>
                  <a:schemeClr val="tx1"/>
                </a:solidFill>
                <a:cs typeface="Arial"/>
              </a:rPr>
              <a:t>…</a:t>
            </a:r>
            <a:r>
              <a:rPr lang="en-GB" sz="2300" i="1" dirty="0">
                <a:solidFill>
                  <a:schemeClr val="tx1"/>
                </a:solidFill>
                <a:cs typeface="Arial"/>
              </a:rPr>
              <a:t>   </a:t>
            </a:r>
            <a:r>
              <a:rPr lang="en-US" sz="2300" i="1" dirty="0">
                <a:solidFill>
                  <a:schemeClr val="tx1"/>
                </a:solidFill>
              </a:rPr>
              <a:t> </a:t>
            </a:r>
          </a:p>
        </p:txBody>
      </p:sp>
    </p:spTree>
    <p:extLst>
      <p:ext uri="{BB962C8B-B14F-4D97-AF65-F5344CB8AC3E}">
        <p14:creationId xmlns:p14="http://schemas.microsoft.com/office/powerpoint/2010/main" val="306927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200150"/>
            <a:ext cx="7315200" cy="2923877"/>
          </a:xfrm>
          <a:prstGeom prst="rect">
            <a:avLst/>
          </a:prstGeom>
          <a:noFill/>
        </p:spPr>
        <p:txBody>
          <a:bodyPr wrap="square" rtlCol="0">
            <a:spAutoFit/>
          </a:bodyPr>
          <a:lstStyle/>
          <a:p>
            <a:pPr algn="ctr"/>
            <a:r>
              <a:rPr lang="en-GB" sz="3200" i="1"/>
              <a:t>Any global transition is a major new opportunity for the innovation, new development opportunities, new jobs</a:t>
            </a:r>
          </a:p>
          <a:p>
            <a:pPr algn="ctr"/>
            <a:endParaRPr lang="sl-SI" sz="3200" i="1"/>
          </a:p>
          <a:p>
            <a:pPr algn="ctr"/>
            <a:r>
              <a:rPr lang="sl-SI" sz="2800" i="1">
                <a:solidFill>
                  <a:srgbClr val="FF0000"/>
                </a:solidFill>
              </a:rPr>
              <a:t>And alternative ... </a:t>
            </a:r>
          </a:p>
          <a:p>
            <a:pPr algn="ctr"/>
            <a:r>
              <a:rPr lang="sl-SI" sz="2800" i="1">
                <a:solidFill>
                  <a:srgbClr val="FF0000"/>
                </a:solidFill>
              </a:rPr>
              <a:t>I would rather not think and talk about it!</a:t>
            </a:r>
            <a:endParaRPr lang="en-GB" sz="2800" i="1">
              <a:solidFill>
                <a:srgbClr val="FF0000"/>
              </a:solidFill>
            </a:endParaRPr>
          </a:p>
        </p:txBody>
      </p:sp>
    </p:spTree>
    <p:extLst>
      <p:ext uri="{BB962C8B-B14F-4D97-AF65-F5344CB8AC3E}">
        <p14:creationId xmlns:p14="http://schemas.microsoft.com/office/powerpoint/2010/main" val="33514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57235"/>
            <a:ext cx="8839200" cy="4524315"/>
          </a:xfrm>
          <a:prstGeom prst="rect">
            <a:avLst/>
          </a:prstGeom>
          <a:noFill/>
        </p:spPr>
        <p:txBody>
          <a:bodyPr wrap="square" rtlCol="0">
            <a:spAutoFit/>
          </a:bodyPr>
          <a:lstStyle/>
          <a:p>
            <a:pPr algn="ctr"/>
            <a:r>
              <a:rPr lang="en-GB" sz="3200" i="1" dirty="0"/>
              <a:t>The CE genie is out of the bottle </a:t>
            </a:r>
          </a:p>
          <a:p>
            <a:pPr algn="ctr"/>
            <a:r>
              <a:rPr lang="en-GB" sz="2400" i="1" dirty="0"/>
              <a:t>(</a:t>
            </a:r>
            <a:r>
              <a:rPr lang="en-GB" i="1" dirty="0"/>
              <a:t>Apple, HP, Siemens, Alstom, BMW, Renault, Michelin, Veolia, Dow Chemicals, Walmart, Arup, BSF, CISCO,  Caterpillar, Kingfisher, Ikea, Microsoft, Philips, DSM, Solvay, SUES, Steelcase, Unilever, Tetra Pak, Google, Danone …) </a:t>
            </a:r>
          </a:p>
          <a:p>
            <a:pPr algn="ctr"/>
            <a:endParaRPr lang="en-GB" sz="2800" i="1" dirty="0">
              <a:solidFill>
                <a:srgbClr val="FF0000"/>
              </a:solidFill>
            </a:endParaRPr>
          </a:p>
          <a:p>
            <a:pPr algn="ctr"/>
            <a:r>
              <a:rPr lang="en-GB" sz="2800" i="1" dirty="0">
                <a:solidFill>
                  <a:srgbClr val="FF0000"/>
                </a:solidFill>
                <a:latin typeface="Calibri" panose="020F0502020204030204" pitchFamily="34" charset="0"/>
                <a:cs typeface="Calibri" panose="020F0502020204030204" pitchFamily="34" charset="0"/>
              </a:rPr>
              <a:t>Major economic actors have moved. </a:t>
            </a:r>
          </a:p>
          <a:p>
            <a:pPr algn="ctr"/>
            <a:r>
              <a:rPr lang="en-GB" sz="2800" i="1" dirty="0">
                <a:solidFill>
                  <a:srgbClr val="FF0000"/>
                </a:solidFill>
                <a:latin typeface="Calibri" panose="020F0502020204030204" pitchFamily="34" charset="0"/>
                <a:cs typeface="Calibri" panose="020F0502020204030204" pitchFamily="34" charset="0"/>
              </a:rPr>
              <a:t>CE connects competitiveness and sustainability. </a:t>
            </a:r>
          </a:p>
          <a:p>
            <a:pPr algn="ctr"/>
            <a:r>
              <a:rPr lang="en-GB" sz="2800" i="1" dirty="0">
                <a:solidFill>
                  <a:srgbClr val="FF0000"/>
                </a:solidFill>
                <a:latin typeface="Calibri" panose="020F0502020204030204" pitchFamily="34" charset="0"/>
                <a:cs typeface="Calibri" panose="020F0502020204030204" pitchFamily="34" charset="0"/>
              </a:rPr>
              <a:t>CE is about transition to the SDG compliant economy.</a:t>
            </a:r>
          </a:p>
          <a:p>
            <a:pPr algn="ctr"/>
            <a:r>
              <a:rPr lang="en-GB" sz="2800" i="1" dirty="0">
                <a:solidFill>
                  <a:schemeClr val="accent1">
                    <a:lumMod val="75000"/>
                  </a:schemeClr>
                </a:solidFill>
                <a:latin typeface="Calibri" panose="020F0502020204030204" pitchFamily="34" charset="0"/>
                <a:cs typeface="Calibri" panose="020F0502020204030204" pitchFamily="34" charset="0"/>
              </a:rPr>
              <a:t>How to overcome short termism inbuilt in our democratic political systems and institutions (public, financial…) in fundamental conflict with the system change needed?</a:t>
            </a:r>
            <a:r>
              <a:rPr lang="en-GB" sz="2800" i="1" dirty="0">
                <a:solidFill>
                  <a:schemeClr val="accent1">
                    <a:lumMod val="75000"/>
                  </a:schemeClr>
                </a:solidFill>
              </a:rPr>
              <a:t> </a:t>
            </a:r>
          </a:p>
        </p:txBody>
      </p:sp>
    </p:spTree>
    <p:extLst>
      <p:ext uri="{BB962C8B-B14F-4D97-AF65-F5344CB8AC3E}">
        <p14:creationId xmlns:p14="http://schemas.microsoft.com/office/powerpoint/2010/main" val="301475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par>
                          <p:cTn id="9" fill="hold">
                            <p:stCondLst>
                              <p:cond delay="0"/>
                            </p:stCondLst>
                            <p:childTnLst>
                              <p:par>
                                <p:cTn id="10" presetID="42" presetClass="entr" presetSubtype="0" fill="hold" nodeType="after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
                                            <p:txEl>
                                              <p:pRg st="3" end="3"/>
                                            </p:txEl>
                                          </p:spTgt>
                                        </p:tgtEl>
                                        <p:attrNameLst>
                                          <p:attrName>style.visibility</p:attrName>
                                        </p:attrNameLst>
                                      </p:cBhvr>
                                      <p:to>
                                        <p:strVal val="hidden"/>
                                      </p:to>
                                    </p:set>
                                  </p:subTnLst>
                                </p:cTn>
                              </p:par>
                              <p:par>
                                <p:cTn id="15" presetID="42"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
                                            <p:txEl>
                                              <p:pRg st="4" end="4"/>
                                            </p:txEl>
                                          </p:spTgt>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
                                            <p:txEl>
                                              <p:pRg st="5" end="5"/>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514600" y="1352550"/>
            <a:ext cx="6477000" cy="2667000"/>
          </a:xfrm>
        </p:spPr>
        <p:txBody>
          <a:bodyPr>
            <a:noAutofit/>
          </a:bodyPr>
          <a:lstStyle/>
          <a:p>
            <a:pPr marL="45720" indent="0">
              <a:buNone/>
            </a:pPr>
            <a:r>
              <a:rPr lang="en-GB" sz="2400" i="1">
                <a:solidFill>
                  <a:schemeClr val="tx1"/>
                </a:solidFill>
                <a:cs typeface="Arial"/>
              </a:rPr>
              <a:t>When asked why it is that mankind has stretched so far as to discover the structure of the atom, but we have not been able to devise the political means to keep the atom from destroying us he replied: </a:t>
            </a:r>
          </a:p>
          <a:p>
            <a:pPr marL="45720" indent="0">
              <a:buNone/>
            </a:pPr>
            <a:r>
              <a:rPr lang="en-GB" sz="2400" i="1">
                <a:solidFill>
                  <a:srgbClr val="FF0000"/>
                </a:solidFill>
                <a:cs typeface="Arial"/>
              </a:rPr>
              <a:t>“That is simple, my friend. It is because politics is more difficult than physics” </a:t>
            </a:r>
          </a:p>
        </p:txBody>
      </p:sp>
      <p:sp>
        <p:nvSpPr>
          <p:cNvPr id="3" name="TextBox 2"/>
          <p:cNvSpPr txBox="1"/>
          <p:nvPr/>
        </p:nvSpPr>
        <p:spPr>
          <a:xfrm>
            <a:off x="1482720" y="386775"/>
            <a:ext cx="7432680" cy="707886"/>
          </a:xfrm>
          <a:prstGeom prst="rect">
            <a:avLst/>
          </a:prstGeom>
          <a:noFill/>
        </p:spPr>
        <p:txBody>
          <a:bodyPr wrap="square" rtlCol="0">
            <a:spAutoFit/>
          </a:bodyPr>
          <a:lstStyle/>
          <a:p>
            <a:pPr algn="ctr"/>
            <a:r>
              <a:rPr lang="en-GB" sz="4000" i="1">
                <a:cs typeface="Arial"/>
              </a:rPr>
              <a:t>WILL IT BE EASY? </a:t>
            </a:r>
          </a:p>
        </p:txBody>
      </p:sp>
      <p:pic>
        <p:nvPicPr>
          <p:cNvPr id="4" name="Picture 3"/>
          <p:cNvPicPr>
            <a:picLocks noChangeAspect="1"/>
          </p:cNvPicPr>
          <p:nvPr/>
        </p:nvPicPr>
        <p:blipFill>
          <a:blip r:embed="rId2"/>
          <a:stretch>
            <a:fillRect/>
          </a:stretch>
        </p:blipFill>
        <p:spPr>
          <a:xfrm>
            <a:off x="411480" y="1433763"/>
            <a:ext cx="1798320" cy="2661987"/>
          </a:xfrm>
          <a:prstGeom prst="rect">
            <a:avLst/>
          </a:prstGeom>
        </p:spPr>
      </p:pic>
      <p:sp>
        <p:nvSpPr>
          <p:cNvPr id="5" name="TextBox 4"/>
          <p:cNvSpPr txBox="1"/>
          <p:nvPr/>
        </p:nvSpPr>
        <p:spPr>
          <a:xfrm>
            <a:off x="76200" y="1059418"/>
            <a:ext cx="2438400" cy="369332"/>
          </a:xfrm>
          <a:prstGeom prst="rect">
            <a:avLst/>
          </a:prstGeom>
          <a:noFill/>
        </p:spPr>
        <p:txBody>
          <a:bodyPr wrap="square" rtlCol="0">
            <a:spAutoFit/>
          </a:bodyPr>
          <a:lstStyle/>
          <a:p>
            <a:pPr algn="ctr"/>
            <a:r>
              <a:rPr lang="en-GB" i="1">
                <a:solidFill>
                  <a:srgbClr val="FF0000"/>
                </a:solidFill>
                <a:latin typeface="+mj-lt"/>
                <a:cs typeface="Arial"/>
              </a:rPr>
              <a:t>ALBERT EINSTEIN</a:t>
            </a:r>
          </a:p>
        </p:txBody>
      </p:sp>
    </p:spTree>
    <p:extLst>
      <p:ext uri="{BB962C8B-B14F-4D97-AF65-F5344CB8AC3E}">
        <p14:creationId xmlns:p14="http://schemas.microsoft.com/office/powerpoint/2010/main" val="19262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64880-19DA-A641-9593-89F51AEF69B8}"/>
              </a:ext>
            </a:extLst>
          </p:cNvPr>
          <p:cNvSpPr/>
          <p:nvPr/>
        </p:nvSpPr>
        <p:spPr>
          <a:xfrm>
            <a:off x="76200" y="2338447"/>
            <a:ext cx="8991600" cy="2062103"/>
          </a:xfrm>
          <a:prstGeom prst="rect">
            <a:avLst/>
          </a:prstGeom>
        </p:spPr>
        <p:txBody>
          <a:bodyPr wrap="square">
            <a:spAutoFit/>
          </a:bodyPr>
          <a:lstStyle/>
          <a:p>
            <a:pPr algn="ctr"/>
            <a:r>
              <a:rPr lang="en-US" sz="3100" i="1" dirty="0">
                <a:solidFill>
                  <a:srgbClr val="FF0000"/>
                </a:solidFill>
              </a:rPr>
              <a:t>Guy McPherson: </a:t>
            </a:r>
          </a:p>
          <a:p>
            <a:pPr algn="ctr"/>
            <a:r>
              <a:rPr lang="en-US" sz="3100" i="1" dirty="0">
                <a:solidFill>
                  <a:srgbClr val="000000"/>
                </a:solidFill>
              </a:rPr>
              <a:t>”If you think the economy is more important than the environment </a:t>
            </a:r>
            <a:r>
              <a:rPr lang="en-US" sz="3100" i="1" dirty="0">
                <a:solidFill>
                  <a:schemeClr val="accent1">
                    <a:lumMod val="75000"/>
                  </a:schemeClr>
                </a:solidFill>
              </a:rPr>
              <a:t>(and health), </a:t>
            </a:r>
            <a:r>
              <a:rPr lang="en-US" sz="3100" i="1" dirty="0">
                <a:solidFill>
                  <a:srgbClr val="000000"/>
                </a:solidFill>
              </a:rPr>
              <a:t>try holding your breath while counting your money".</a:t>
            </a:r>
            <a:endParaRPr lang="en-US" sz="3100" i="1" dirty="0"/>
          </a:p>
        </p:txBody>
      </p:sp>
      <p:pic>
        <p:nvPicPr>
          <p:cNvPr id="3" name="Picture 2">
            <a:extLst>
              <a:ext uri="{FF2B5EF4-FFF2-40B4-BE49-F238E27FC236}">
                <a16:creationId xmlns:a16="http://schemas.microsoft.com/office/drawing/2014/main" id="{9BD1B30B-53BC-D342-9544-5012141EB1B2}"/>
              </a:ext>
            </a:extLst>
          </p:cNvPr>
          <p:cNvPicPr>
            <a:picLocks noChangeAspect="1"/>
          </p:cNvPicPr>
          <p:nvPr/>
        </p:nvPicPr>
        <p:blipFill>
          <a:blip r:embed="rId2"/>
          <a:stretch>
            <a:fillRect/>
          </a:stretch>
        </p:blipFill>
        <p:spPr>
          <a:xfrm>
            <a:off x="3124200" y="421247"/>
            <a:ext cx="2743200" cy="1845703"/>
          </a:xfrm>
          <a:prstGeom prst="rect">
            <a:avLst/>
          </a:prstGeom>
        </p:spPr>
      </p:pic>
    </p:spTree>
    <p:extLst>
      <p:ext uri="{BB962C8B-B14F-4D97-AF65-F5344CB8AC3E}">
        <p14:creationId xmlns:p14="http://schemas.microsoft.com/office/powerpoint/2010/main" val="93078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5A6DC0-CB66-8344-9B9E-106DA3482BAA}"/>
              </a:ext>
            </a:extLst>
          </p:cNvPr>
          <p:cNvPicPr>
            <a:picLocks noChangeAspect="1"/>
          </p:cNvPicPr>
          <p:nvPr/>
        </p:nvPicPr>
        <p:blipFill>
          <a:blip r:embed="rId2"/>
          <a:stretch>
            <a:fillRect/>
          </a:stretch>
        </p:blipFill>
        <p:spPr>
          <a:xfrm>
            <a:off x="2133600" y="2153158"/>
            <a:ext cx="4876800" cy="2552192"/>
          </a:xfrm>
          <a:prstGeom prst="rect">
            <a:avLst/>
          </a:prstGeom>
        </p:spPr>
      </p:pic>
      <p:sp>
        <p:nvSpPr>
          <p:cNvPr id="3" name="TextBox 2">
            <a:extLst>
              <a:ext uri="{FF2B5EF4-FFF2-40B4-BE49-F238E27FC236}">
                <a16:creationId xmlns:a16="http://schemas.microsoft.com/office/drawing/2014/main" id="{605A5C33-1737-A04A-B9E3-502F1C826B3E}"/>
              </a:ext>
            </a:extLst>
          </p:cNvPr>
          <p:cNvSpPr txBox="1"/>
          <p:nvPr/>
        </p:nvSpPr>
        <p:spPr>
          <a:xfrm>
            <a:off x="725886" y="361950"/>
            <a:ext cx="7579914" cy="1846659"/>
          </a:xfrm>
          <a:prstGeom prst="rect">
            <a:avLst/>
          </a:prstGeom>
          <a:noFill/>
        </p:spPr>
        <p:txBody>
          <a:bodyPr wrap="square" rtlCol="0">
            <a:spAutoFit/>
          </a:bodyPr>
          <a:lstStyle/>
          <a:p>
            <a:pPr algn="ctr"/>
            <a:r>
              <a:rPr lang="en-US" sz="3200" i="1"/>
              <a:t>In the 21</a:t>
            </a:r>
            <a:r>
              <a:rPr lang="en-US" sz="3200" i="1" baseline="30000"/>
              <a:t>st</a:t>
            </a:r>
            <a:r>
              <a:rPr lang="en-US" sz="3200" i="1"/>
              <a:t> Century we do not have any more the luxury of thinking and acting based on short term logic and interests</a:t>
            </a:r>
            <a:endParaRPr lang="fr-BE" sz="3200" i="1">
              <a:cs typeface="Arial"/>
            </a:endParaRPr>
          </a:p>
          <a:p>
            <a:endParaRPr lang="en-US"/>
          </a:p>
        </p:txBody>
      </p:sp>
    </p:spTree>
    <p:extLst>
      <p:ext uri="{BB962C8B-B14F-4D97-AF65-F5344CB8AC3E}">
        <p14:creationId xmlns:p14="http://schemas.microsoft.com/office/powerpoint/2010/main" val="293225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738" y="458335"/>
            <a:ext cx="7967662" cy="242268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oftEdge rad="112500"/>
          </a:effectLst>
        </p:spPr>
      </p:pic>
      <p:sp>
        <p:nvSpPr>
          <p:cNvPr id="5" name="Title 4"/>
          <p:cNvSpPr>
            <a:spLocks noGrp="1"/>
          </p:cNvSpPr>
          <p:nvPr>
            <p:ph type="ctrTitle"/>
          </p:nvPr>
        </p:nvSpPr>
        <p:spPr>
          <a:xfrm>
            <a:off x="762000" y="2827075"/>
            <a:ext cx="7175351" cy="963875"/>
          </a:xfrm>
        </p:spPr>
        <p:txBody>
          <a:bodyPr/>
          <a:lstStyle/>
          <a:p>
            <a:pPr marL="182880" indent="0" algn="ctr">
              <a:buNone/>
            </a:pPr>
            <a:r>
              <a:rPr lang="en-US" sz="6000" b="0" i="1">
                <a:solidFill>
                  <a:srgbClr val="000000"/>
                </a:solidFill>
                <a:cs typeface="Arial"/>
              </a:rPr>
              <a:t>THANK YOU</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10" name="Picture 9"/>
          <p:cNvPicPr>
            <a:picLocks noChangeAspect="1"/>
          </p:cNvPicPr>
          <p:nvPr/>
        </p:nvPicPr>
        <p:blipFill>
          <a:blip r:embed="rId5"/>
          <a:stretch>
            <a:fillRect/>
          </a:stretch>
        </p:blipFill>
        <p:spPr>
          <a:xfrm>
            <a:off x="7770869" y="57150"/>
            <a:ext cx="1289388" cy="767643"/>
          </a:xfrm>
          <a:prstGeom prst="rect">
            <a:avLst/>
          </a:prstGeom>
          <a:solidFill>
            <a:schemeClr val="bg2">
              <a:lumMod val="90000"/>
            </a:schemeClr>
          </a:solidFill>
        </p:spPr>
      </p:pic>
      <p:sp>
        <p:nvSpPr>
          <p:cNvPr id="11" name="Subtitle 2"/>
          <p:cNvSpPr txBox="1">
            <a:spLocks/>
          </p:cNvSpPr>
          <p:nvPr/>
        </p:nvSpPr>
        <p:spPr>
          <a:xfrm>
            <a:off x="381000" y="3714750"/>
            <a:ext cx="8254985" cy="1143959"/>
          </a:xfrm>
          <a:prstGeom prst="rect">
            <a:avLst/>
          </a:prstGeom>
        </p:spPr>
        <p:txBody>
          <a:bodyPr vert="horz" lIns="0" tIns="144000" rIns="0" bIns="45713" rtlCol="0">
            <a:no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altLang="en-US" sz="1800" i="1">
                <a:solidFill>
                  <a:schemeClr val="tx1"/>
                </a:solidFill>
                <a:latin typeface="+mn-lt"/>
              </a:rPr>
              <a:t>For more information</a:t>
            </a:r>
          </a:p>
          <a:p>
            <a:pPr algn="ctr"/>
            <a:r>
              <a:rPr lang="en-GB" altLang="en-US" sz="1800" i="1">
                <a:solidFill>
                  <a:schemeClr val="tx1"/>
                </a:solidFill>
                <a:latin typeface="+mn-lt"/>
              </a:rPr>
              <a:t>Contact IRP Secretariat at </a:t>
            </a:r>
            <a:r>
              <a:rPr lang="en-GB" altLang="en-US" sz="1800" i="1" err="1">
                <a:solidFill>
                  <a:srgbClr val="FF0000"/>
                </a:solidFill>
                <a:latin typeface="+mn-lt"/>
              </a:rPr>
              <a:t>resourcepanel@un.org</a:t>
            </a:r>
            <a:r>
              <a:rPr lang="en-GB" altLang="en-US" sz="1800" i="1">
                <a:solidFill>
                  <a:srgbClr val="FF0000"/>
                </a:solidFill>
                <a:latin typeface="+mn-lt"/>
              </a:rPr>
              <a:t> </a:t>
            </a:r>
          </a:p>
          <a:p>
            <a:pPr algn="ctr"/>
            <a:r>
              <a:rPr lang="en-GB" altLang="en-US" sz="1800" i="1">
                <a:solidFill>
                  <a:schemeClr val="tx1"/>
                </a:solidFill>
                <a:latin typeface="+mn-lt"/>
              </a:rPr>
              <a:t>Visit our website at </a:t>
            </a:r>
            <a:r>
              <a:rPr lang="en-GB" altLang="en-US" sz="1800" i="1">
                <a:solidFill>
                  <a:srgbClr val="FF0000"/>
                </a:solidFill>
                <a:latin typeface="+mn-lt"/>
              </a:rPr>
              <a:t>http://</a:t>
            </a:r>
            <a:r>
              <a:rPr lang="en-GB" altLang="en-US" sz="1800" i="1" err="1">
                <a:solidFill>
                  <a:srgbClr val="FF0000"/>
                </a:solidFill>
                <a:latin typeface="+mn-lt"/>
              </a:rPr>
              <a:t>resourcepanel.org</a:t>
            </a:r>
            <a:r>
              <a:rPr lang="en-GB" altLang="en-US" sz="1800" i="1">
                <a:solidFill>
                  <a:srgbClr val="FF0000"/>
                </a:solidFill>
                <a:latin typeface="+mn-lt"/>
              </a:rPr>
              <a:t>/</a:t>
            </a:r>
          </a:p>
          <a:p>
            <a:endParaRPr lang="en-GB" altLang="en-US" sz="1050">
              <a:solidFill>
                <a:srgbClr val="FF0000"/>
              </a:solidFill>
            </a:endParaRPr>
          </a:p>
        </p:txBody>
      </p:sp>
    </p:spTree>
    <p:extLst>
      <p:ext uri="{BB962C8B-B14F-4D97-AF65-F5344CB8AC3E}">
        <p14:creationId xmlns:p14="http://schemas.microsoft.com/office/powerpoint/2010/main" val="19538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81200" y="704850"/>
            <a:ext cx="4991100" cy="4229100"/>
          </a:xfrm>
          <a:prstGeom prst="rect">
            <a:avLst/>
          </a:prstGeom>
        </p:spPr>
      </p:pic>
      <p:sp>
        <p:nvSpPr>
          <p:cNvPr id="7" name="TextBox 6"/>
          <p:cNvSpPr txBox="1"/>
          <p:nvPr/>
        </p:nvSpPr>
        <p:spPr>
          <a:xfrm>
            <a:off x="1828800" y="35064"/>
            <a:ext cx="5314950" cy="707886"/>
          </a:xfrm>
          <a:prstGeom prst="rect">
            <a:avLst/>
          </a:prstGeom>
          <a:noFill/>
        </p:spPr>
        <p:txBody>
          <a:bodyPr wrap="square" rtlCol="0">
            <a:spAutoFit/>
          </a:bodyPr>
          <a:lstStyle/>
          <a:p>
            <a:pPr algn="ctr"/>
            <a:r>
              <a:rPr lang="en-US" sz="4000" i="1"/>
              <a:t>DPSIR FRAMEWORK</a:t>
            </a:r>
          </a:p>
        </p:txBody>
      </p:sp>
      <p:sp>
        <p:nvSpPr>
          <p:cNvPr id="2" name="Oval 1"/>
          <p:cNvSpPr/>
          <p:nvPr/>
        </p:nvSpPr>
        <p:spPr>
          <a:xfrm rot="1878417">
            <a:off x="1929800" y="270218"/>
            <a:ext cx="1891584" cy="3419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4054984">
            <a:off x="4653407" y="2264865"/>
            <a:ext cx="1543810" cy="3493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Oval 7">
            <a:extLst>
              <a:ext uri="{FF2B5EF4-FFF2-40B4-BE49-F238E27FC236}">
                <a16:creationId xmlns:a16="http://schemas.microsoft.com/office/drawing/2014/main" id="{40E373A8-1562-244A-9A32-3826E5389702}"/>
              </a:ext>
            </a:extLst>
          </p:cNvPr>
          <p:cNvSpPr/>
          <p:nvPr/>
        </p:nvSpPr>
        <p:spPr>
          <a:xfrm rot="444233">
            <a:off x="4728270" y="772180"/>
            <a:ext cx="2050109" cy="13683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9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885950"/>
            <a:ext cx="81534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7200" b="0" i="1">
                <a:solidFill>
                  <a:srgbClr val="FF0000"/>
                </a:solidFill>
                <a:cs typeface="Arial"/>
              </a:rPr>
              <a:t>OUR ECONOMY … </a:t>
            </a:r>
            <a:endParaRPr lang="fr-BE" sz="5400" b="0" i="1">
              <a:solidFill>
                <a:schemeClr val="tx1"/>
              </a:solidFill>
              <a:cs typeface="Arial"/>
            </a:endParaRPr>
          </a:p>
        </p:txBody>
      </p:sp>
    </p:spTree>
    <p:extLst>
      <p:ext uri="{BB962C8B-B14F-4D97-AF65-F5344CB8AC3E}">
        <p14:creationId xmlns:p14="http://schemas.microsoft.com/office/powerpoint/2010/main" val="47743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209550"/>
            <a:ext cx="8382000" cy="4844601"/>
          </a:xfrm>
          <a:prstGeom prst="rect">
            <a:avLst/>
          </a:prstGeom>
        </p:spPr>
      </p:pic>
      <p:sp>
        <p:nvSpPr>
          <p:cNvPr id="14" name="Title 2"/>
          <p:cNvSpPr txBox="1">
            <a:spLocks/>
          </p:cNvSpPr>
          <p:nvPr/>
        </p:nvSpPr>
        <p:spPr>
          <a:xfrm>
            <a:off x="1676400" y="-19050"/>
            <a:ext cx="6324600" cy="685800"/>
          </a:xfrm>
          <a:prstGeom prst="rect">
            <a:avLst/>
          </a:prstGeom>
          <a:effectLst/>
        </p:spPr>
        <p:txBody>
          <a:bodyPr vert="horz" lIns="91440" tIns="45720" rIns="91440" bIns="45720" rtlCol="0" anchor="t" anchorCtr="0">
            <a:normAutofit fontScale="975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2800" b="0" i="1">
                <a:solidFill>
                  <a:schemeClr val="tx1"/>
                </a:solidFill>
                <a:cs typeface="Arial"/>
              </a:rPr>
              <a:t>DEVELOPMENT TRAJECTORY …</a:t>
            </a:r>
            <a:endParaRPr lang="en-GB" sz="2800" b="0" i="1">
              <a:solidFill>
                <a:schemeClr val="tx1"/>
              </a:solidFill>
              <a:cs typeface="Arial"/>
            </a:endParaRPr>
          </a:p>
        </p:txBody>
      </p:sp>
      <p:sp>
        <p:nvSpPr>
          <p:cNvPr id="10" name="Rectangle 9"/>
          <p:cNvSpPr/>
          <p:nvPr/>
        </p:nvSpPr>
        <p:spPr>
          <a:xfrm>
            <a:off x="990600" y="1349573"/>
            <a:ext cx="5867400" cy="307777"/>
          </a:xfrm>
          <a:prstGeom prst="rect">
            <a:avLst/>
          </a:prstGeom>
        </p:spPr>
        <p:txBody>
          <a:bodyPr wrap="square">
            <a:spAutoFit/>
          </a:bodyPr>
          <a:lstStyle/>
          <a:p>
            <a:r>
              <a:rPr lang="en-GB" sz="1400">
                <a:latin typeface="Arial"/>
                <a:cs typeface="Arial"/>
              </a:rPr>
              <a:t>Source: Global Footprint Network, 2012; UNDP, 2014a</a:t>
            </a:r>
          </a:p>
        </p:txBody>
      </p:sp>
      <p:cxnSp>
        <p:nvCxnSpPr>
          <p:cNvPr id="4" name="Straight Arrow Connector 3"/>
          <p:cNvCxnSpPr/>
          <p:nvPr/>
        </p:nvCxnSpPr>
        <p:spPr>
          <a:xfrm flipV="1">
            <a:off x="3682988" y="2258928"/>
            <a:ext cx="3708412" cy="168442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543800" y="2271452"/>
            <a:ext cx="13121" cy="167189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10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8400" y="178534"/>
            <a:ext cx="7924800" cy="1631216"/>
          </a:xfrm>
          <a:prstGeom prst="rect">
            <a:avLst/>
          </a:prstGeom>
        </p:spPr>
        <p:txBody>
          <a:bodyPr wrap="square">
            <a:spAutoFit/>
          </a:bodyPr>
          <a:lstStyle/>
          <a:p>
            <a:pPr algn="ctr"/>
            <a:r>
              <a:rPr lang="sl-SI" sz="2800" i="1">
                <a:solidFill>
                  <a:srgbClr val="000000"/>
                </a:solidFill>
                <a:cs typeface="Arial"/>
              </a:rPr>
              <a:t>Price Signals: </a:t>
            </a:r>
          </a:p>
          <a:p>
            <a:pPr algn="ctr"/>
            <a:r>
              <a:rPr lang="sl-SI" sz="2400" i="1">
                <a:solidFill>
                  <a:srgbClr val="000000"/>
                </a:solidFill>
                <a:cs typeface="Arial"/>
              </a:rPr>
              <a:t>Finacial Capital Overvalued</a:t>
            </a:r>
          </a:p>
          <a:p>
            <a:pPr algn="ctr"/>
            <a:r>
              <a:rPr lang="sl-SI" sz="2400" i="1">
                <a:solidFill>
                  <a:srgbClr val="000000"/>
                </a:solidFill>
                <a:cs typeface="Arial"/>
              </a:rPr>
              <a:t>Human Capital Undervalued</a:t>
            </a:r>
          </a:p>
          <a:p>
            <a:pPr algn="ctr"/>
            <a:r>
              <a:rPr lang="sl-SI" sz="2400" i="1">
                <a:solidFill>
                  <a:srgbClr val="000000"/>
                </a:solidFill>
                <a:cs typeface="Arial"/>
              </a:rPr>
              <a:t>Natural Capital not Valued</a:t>
            </a:r>
          </a:p>
        </p:txBody>
      </p:sp>
      <p:sp>
        <p:nvSpPr>
          <p:cNvPr id="5" name="Rectangle 4"/>
          <p:cNvSpPr/>
          <p:nvPr/>
        </p:nvSpPr>
        <p:spPr>
          <a:xfrm>
            <a:off x="1168400" y="2159734"/>
            <a:ext cx="7924800" cy="1261884"/>
          </a:xfrm>
          <a:prstGeom prst="rect">
            <a:avLst/>
          </a:prstGeom>
        </p:spPr>
        <p:txBody>
          <a:bodyPr wrap="square">
            <a:spAutoFit/>
          </a:bodyPr>
          <a:lstStyle/>
          <a:p>
            <a:pPr algn="ctr"/>
            <a:r>
              <a:rPr lang="sl-SI" sz="2800" i="1">
                <a:solidFill>
                  <a:srgbClr val="000000"/>
                </a:solidFill>
                <a:cs typeface="Arial"/>
              </a:rPr>
              <a:t>Market </a:t>
            </a:r>
          </a:p>
          <a:p>
            <a:pPr algn="ctr"/>
            <a:r>
              <a:rPr lang="sl-SI" sz="2400" i="1">
                <a:solidFill>
                  <a:srgbClr val="000000"/>
                </a:solidFill>
                <a:cs typeface="Arial"/>
              </a:rPr>
              <a:t>Producers/Consumers </a:t>
            </a:r>
          </a:p>
          <a:p>
            <a:pPr algn="ctr"/>
            <a:r>
              <a:rPr lang="sl-SI" sz="2400" i="1">
                <a:solidFill>
                  <a:srgbClr val="000000"/>
                </a:solidFill>
                <a:cs typeface="Arial"/>
              </a:rPr>
              <a:t>Rational Behaviour</a:t>
            </a:r>
          </a:p>
        </p:txBody>
      </p:sp>
      <p:sp>
        <p:nvSpPr>
          <p:cNvPr id="6" name="Rectangle 5"/>
          <p:cNvSpPr/>
          <p:nvPr/>
        </p:nvSpPr>
        <p:spPr>
          <a:xfrm>
            <a:off x="1168400" y="3965198"/>
            <a:ext cx="7924800" cy="892552"/>
          </a:xfrm>
          <a:prstGeom prst="rect">
            <a:avLst/>
          </a:prstGeom>
        </p:spPr>
        <p:txBody>
          <a:bodyPr wrap="square">
            <a:spAutoFit/>
          </a:bodyPr>
          <a:lstStyle/>
          <a:p>
            <a:pPr algn="ctr"/>
            <a:r>
              <a:rPr lang="sl-SI" sz="2800" i="1">
                <a:solidFill>
                  <a:srgbClr val="000000"/>
                </a:solidFill>
                <a:cs typeface="Arial"/>
              </a:rPr>
              <a:t>Economic model</a:t>
            </a:r>
          </a:p>
          <a:p>
            <a:pPr algn="ctr"/>
            <a:r>
              <a:rPr lang="sl-SI" sz="2400" i="1">
                <a:solidFill>
                  <a:srgbClr val="000000"/>
                </a:solidFill>
                <a:cs typeface="Arial"/>
              </a:rPr>
              <a:t>Inbuilt Economic, Social, Environmental Inbalances</a:t>
            </a:r>
          </a:p>
        </p:txBody>
      </p:sp>
      <p:sp>
        <p:nvSpPr>
          <p:cNvPr id="2" name="Chevron 1"/>
          <p:cNvSpPr/>
          <p:nvPr/>
        </p:nvSpPr>
        <p:spPr>
          <a:xfrm rot="5400000">
            <a:off x="4864100" y="1725126"/>
            <a:ext cx="533400" cy="64061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rot="5400000">
            <a:off x="4848592" y="3356342"/>
            <a:ext cx="533400" cy="64061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2"/>
          <a:stretch>
            <a:fillRect/>
          </a:stretch>
        </p:blipFill>
        <p:spPr>
          <a:xfrm>
            <a:off x="533400" y="1809750"/>
            <a:ext cx="2844800" cy="2133600"/>
          </a:xfrm>
          <a:prstGeom prst="rect">
            <a:avLst/>
          </a:prstGeom>
        </p:spPr>
      </p:pic>
    </p:spTree>
    <p:extLst>
      <p:ext uri="{BB962C8B-B14F-4D97-AF65-F5344CB8AC3E}">
        <p14:creationId xmlns:p14="http://schemas.microsoft.com/office/powerpoint/2010/main" val="13882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gWiDfY.Ta6ILyVnZ8QpK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nGQqx0oiRs6zhrfZkJDwg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TNzBoVFlQ_iQ8wQLRwWI6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UUoCsuYHTc64Gfc1WygDo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7ft290wZR3ytM1fYQQr5Y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7IwdkT7QSaecYZ0gz.vlX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Mv8VsaWhR3a3Yait.Pgvt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C8GWTVhxRkCz5lSxa1BJ7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laWaO4zQCGYoi3XEzxLx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6yeqvH.REOUM3CkiXU_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Veiiwc3NR0a5kuJmVAaOe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va6Xp7yDTpOauWsXWemuI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zmkhuPX5SLicHGVOj.rIg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69t6XxrQcqTqOO3znrSI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zavVsVZqStOPpZimuFHKw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POjiKkeuRsCVBoOILWIpx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2_c1omOsRZCAKrxnuuQex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MyjCrwqAShOsStRnJojsg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THygZPk.Qo29QDKPxkK3M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RN6ONdqPRqWGVRe9__Rq2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RAlmUZN_Q9.Qcib_bdPNa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0aaByKk5SvO_dU11IY6dp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JtIsdApFSY.XiKYNnTRn1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6IvgwmpURBmVgmCfc.B_j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LGNcW0j0Sv2k1aKbsSVyZ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i1nvEc89R5O1jEGRyuOct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bqHqitPZSrufZRBlzuayy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E143XlaSST6k7m_8Ly6pZ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J9ovYJMR.yo6ebEk_wmT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JteKzgeGS_WVaIKeTS4X8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83R961AdT4WawVugzymY4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jYSzD0_rTSakiblTF.ebh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r6JYMmoQf21qfLU2ozbz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pPhH_tJfQIGLhbMVMZjBm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9YOoMv1ySsaqbP3CVlT8C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q8HGGOSOTYaJZZiyLQMaH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npudH9k9SjCU2D60lOMHZ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CYIHvebTnCKyqL5W0R84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y89DSq1Q7aUoENMj4QKG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UIjOfF0ERziEVaHSB5bbF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bC_TYnItSVOTO6dsPyY1d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gBz.7nsAQ4yXTwV5Ii.BI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13SiNSITnCMaWKkJFCMM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KKwKtSypSAiAKJry5F2Y9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F1VNZ1LTaKJhmL1jmH5N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VoI41VRKSoG4RyuhVTYvp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obXC2kZYSFCbOc4udZjMm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op8IeBFhT7WxZWI1poURv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f1VQUGLeQqGk4zANCTXw8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DhcBkaQRg2CC5iuhiTP3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o71DCcCGTm.NcwZfYckXT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xwVVIvJQQSqhvRoMnzUD_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YkJcQ6k.REaD5BIJ8FbXH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lA_flHZDSz.2LfUGNHbuY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MvYOXX01THC1SMhRS8iT4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5sD.pAWQTfOHcPTuJL9CZ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QB6CzQMbRiWWJPq5XF2zx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fokvLSaRFyLOfCdNChBi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7jE7FPfQ1ygqfmngJpPMQ"/>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18260</TotalTime>
  <Words>2425</Words>
  <Application>Microsoft Macintosh PowerPoint</Application>
  <PresentationFormat>On-screen Show (16:9)</PresentationFormat>
  <Paragraphs>358</Paragraphs>
  <Slides>50</Slides>
  <Notes>14</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9" baseType="lpstr">
      <vt:lpstr>MS PGothic</vt:lpstr>
      <vt:lpstr>MS PGothic</vt:lpstr>
      <vt:lpstr>SimSun</vt:lpstr>
      <vt:lpstr>ヒラギノ角ゴ Pro W3</vt:lpstr>
      <vt:lpstr>Arial</vt:lpstr>
      <vt:lpstr>ArialMT</vt:lpstr>
      <vt:lpstr>Calibri</vt:lpstr>
      <vt:lpstr>Georgia</vt:lpstr>
      <vt:lpstr>Helv</vt:lpstr>
      <vt:lpstr>Helvetica Neue</vt:lpstr>
      <vt:lpstr>Helvetica Neue Light</vt:lpstr>
      <vt:lpstr>Mangal</vt:lpstr>
      <vt:lpstr>Roboto Regular</vt:lpstr>
      <vt:lpstr>Times New Roman</vt:lpstr>
      <vt:lpstr>Trebuchet MS</vt:lpstr>
      <vt:lpstr>Verdana</vt:lpstr>
      <vt:lpstr>Wingdings</vt:lpstr>
      <vt:lpstr>Slipstream</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MEASURES OF SOCIETAL DEVELOPMENT THAT INCLUDE NATURAL CAPITAL DEPLETION GROW MUCH SLOWER THAN GDP</vt:lpstr>
      <vt:lpstr>PowerPoint Presentation</vt:lpstr>
      <vt:lpstr>PowerPoint Presentation</vt:lpstr>
      <vt:lpstr>PowerPoint Presentation</vt:lpstr>
      <vt:lpstr>PowerPoint Presentation</vt:lpstr>
      <vt:lpstr>PowerPoint Presentation</vt:lpstr>
      <vt:lpstr>PowerPoint Presentation</vt:lpstr>
      <vt:lpstr>DECOUPLING IS THE IMPERATIVE  OF MODERN ENVIRONMENTAL AND ECONOMIC POLICY</vt:lpstr>
      <vt:lpstr>PowerPoint Presentation</vt:lpstr>
      <vt:lpstr>CIRCULAR ECONOMY</vt:lpstr>
      <vt:lpstr>OUTLINE OF A CIRCULAR ECONOMY SYSTEM </vt:lpstr>
      <vt:lpstr>PowerPoint Presentation</vt:lpstr>
      <vt:lpstr>PowerPoint Presentation</vt:lpstr>
      <vt:lpstr>PILLARS FOR EFFICIENT CLIMATE CHANGE POLICY</vt:lpstr>
      <vt:lpstr>A MORE CIRCULAR ECONOMY CAN REDUCE EU EMISSIONS FROM MATERIALS BY 56%</vt:lpstr>
      <vt:lpstr>A SHARED MOBILITY SCENARIO IS A HIGHLY ATTRACTIVE VISION FOR PASSENGER CARS</vt:lpstr>
      <vt:lpstr>PowerPoint Presentation</vt:lpstr>
      <vt:lpstr>PowerPoint Presentation</vt:lpstr>
      <vt:lpstr>BUILT-UP AREA PER CAPITA IS INCREASING, INCLUDING IN COUNTRIES THAT ARE ALREADY VERY MUCH URBANISED, 1990-2014</vt:lpstr>
      <vt:lpstr>PowerPoint Presentation</vt:lpstr>
      <vt:lpstr>PowerPoint Presentation</vt:lpstr>
      <vt:lpstr>PowerPoint Presentation</vt:lpstr>
      <vt:lpstr>THE EFFECT OF STRATEGIC INTENSIFICATION…</vt:lpstr>
      <vt:lpstr>RECOMMENDATIONS</vt:lpstr>
      <vt:lpstr>PowerPoint Presentation</vt:lpstr>
      <vt:lpstr>PowerPoint Presentation</vt:lpstr>
      <vt:lpstr>PowerPoint Presentation</vt:lpstr>
      <vt:lpstr>PowerPoint Presentation</vt:lpstr>
      <vt:lpstr>NEW ECONOMIC MODEL BASED ON SUSTAINABLE CONSUMPTION AND PRODUCTION (SCP) INTEGRATING ALL PILLARS OF SUSTAINABILITY 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dc:title>
  <dc:creator>SKERL Andreja (COMM)</dc:creator>
  <cp:lastModifiedBy>Microsoft Office User</cp:lastModifiedBy>
  <cp:revision>746</cp:revision>
  <cp:lastPrinted>2018-06-20T11:24:19Z</cp:lastPrinted>
  <dcterms:created xsi:type="dcterms:W3CDTF">2006-08-16T00:00:00Z</dcterms:created>
  <dcterms:modified xsi:type="dcterms:W3CDTF">2018-10-09T19:34:12Z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_AdHocReviewCycleID">
    <vt:i4>1851236528</vt:i4>
  </property>
  <property fmtid="{D5CDD505-2E9C-101B-9397-08002B2CF9AE}" pid="4" name="_EmailSubject">
    <vt:lpwstr>UCL Presentation</vt:lpwstr>
  </property>
  <property fmtid="{D5CDD505-2E9C-101B-9397-08002B2CF9AE}" pid="5" name="_AuthorEmail">
    <vt:lpwstr>Janez.POTOCNIK@ec.europa.eu</vt:lpwstr>
  </property>
  <property fmtid="{D5CDD505-2E9C-101B-9397-08002B2CF9AE}" pid="6" name="_AuthorEmailDisplayName">
    <vt:lpwstr>POTOCNIK Janez (CAB-POTOCNIK)</vt:lpwstr>
  </property>
  <property fmtid="{D5CDD505-2E9C-101B-9397-08002B2CF9AE}" pid="7" name="_PreviousAdHocReviewCycleID">
    <vt:i4>2124332159</vt:i4>
  </property>
</Properties>
</file>