
<file path=[Content_Types].xml><?xml version="1.0" encoding="utf-8"?>
<Types xmlns="http://schemas.openxmlformats.org/package/2006/content-types">
  <Override PartName="/ppt/embeddings/oleObject5.bin" ContentType="application/vnd.openxmlformats-officedocument.oleObject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embeddings/oleObject3.bin" ContentType="application/vnd.openxmlformats-officedocument.oleObject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ppt/embeddings/oleObject6.bin" ContentType="application/vnd.openxmlformats-officedocument.oleObject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embeddings/oleObject4.bin" ContentType="application/vnd.openxmlformats-officedocument.oleObject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embeddings/oleObject2.bin" ContentType="application/vnd.openxmlformats-officedocument.oleObject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vml" ContentType="application/vnd.openxmlformats-officedocument.vmlDrawing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3" r:id="rId1"/>
  </p:sldMasterIdLst>
  <p:notesMasterIdLst>
    <p:notesMasterId r:id="rId15"/>
  </p:notesMasterIdLst>
  <p:sldIdLst>
    <p:sldId id="256" r:id="rId2"/>
    <p:sldId id="324" r:id="rId3"/>
    <p:sldId id="329" r:id="rId4"/>
    <p:sldId id="323" r:id="rId5"/>
    <p:sldId id="322" r:id="rId6"/>
    <p:sldId id="321" r:id="rId7"/>
    <p:sldId id="301" r:id="rId8"/>
    <p:sldId id="327" r:id="rId9"/>
    <p:sldId id="328" r:id="rId10"/>
    <p:sldId id="330" r:id="rId11"/>
    <p:sldId id="296" r:id="rId12"/>
    <p:sldId id="311" r:id="rId13"/>
    <p:sldId id="31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CCCCFF"/>
    <a:srgbClr val="FFFF66"/>
    <a:srgbClr val="24007A"/>
    <a:srgbClr val="0099CC"/>
    <a:srgbClr val="33CC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06" autoAdjust="0"/>
    <p:restoredTop sz="94454" autoAdjust="0"/>
  </p:normalViewPr>
  <p:slideViewPr>
    <p:cSldViewPr>
      <p:cViewPr>
        <p:scale>
          <a:sx n="70" d="100"/>
          <a:sy n="70" d="100"/>
        </p:scale>
        <p:origin x="-146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42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3D8C2-4B24-4C15-B72D-10D988ADC760}" type="datetimeFigureOut">
              <a:rPr lang="sl-SI" smtClean="0"/>
              <a:pPr/>
              <a:t>7/3/12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BF413-0FF7-4983-88A8-6075D9F2B0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966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086600" cy="491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3810000"/>
            <a:ext cx="4013200" cy="1822450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0D5B02CA-B784-4718-A1E7-9BA68AFB8B9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211" name="AutoShape 19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989138"/>
            <a:ext cx="8229600" cy="16891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>
                <a:solidFill>
                  <a:srgbClr val="2400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1804" y="6248400"/>
            <a:ext cx="49219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7086600" y="6320135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ailab.ijs.si</a:t>
            </a:r>
            <a:endParaRPr lang="sl-SI" sz="2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60AFF-610F-416B-AD3F-75A8D1A2B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457200"/>
            <a:ext cx="1941513" cy="5629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457200"/>
            <a:ext cx="5676900" cy="5629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34C5-D483-4B8B-8415-623FC0DB6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808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808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4647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4647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50825" y="6481763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779838" y="65246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A27090-2E9E-4EC6-8B1F-FF0F84123F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96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CE011-0485-4CED-9D96-3A923C5CCF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666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B44DC-2240-4B8B-9399-27737FF65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086600" cy="491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D9B7A-B41F-4C04-BB05-973ABD0AE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3733800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73538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63DB6-D91C-40A6-9EB7-4CF6910F1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2F036-1F3C-4889-BEF6-97381E5B0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F1F7D-1E49-4010-B053-E8EF7F25C2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22D4-58C2-4DC3-8AA2-8E86077E7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32937-C720-4FFF-874C-674296D5C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24600"/>
            <a:ext cx="2897188" cy="398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C4CB0-C505-4EFF-9B03-45CD9AADC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5272643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762999" y="6386120"/>
            <a:ext cx="380999" cy="47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1" y="304800"/>
            <a:ext cx="7543800" cy="9144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324600"/>
            <a:ext cx="21304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24600"/>
            <a:ext cx="5873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74591CCE-8190-452E-8CFD-637C43A1EF4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640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ailab.ijs.si</a:t>
            </a:r>
            <a:endParaRPr lang="sl-SI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4007A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Tx/>
        <a:buBlip>
          <a:blip r:embed="rId17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Tx/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Tx/>
        <a:buBlip>
          <a:blip r:embed="rId19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-world.org/" TargetMode="External"/><Relationship Id="rId4" Type="http://schemas.openxmlformats.org/officeDocument/2006/relationships/hyperlink" Target="http://scienceatlas.ijs.si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rdis.europa.eu/fp7/projects_en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989138"/>
            <a:ext cx="8229600" cy="1744662"/>
          </a:xfrm>
        </p:spPr>
        <p:txBody>
          <a:bodyPr/>
          <a:lstStyle/>
          <a:p>
            <a:r>
              <a:rPr lang="sl-SI" dirty="0" smtClean="0"/>
              <a:t>Kako </a:t>
            </a:r>
            <a:r>
              <a:rPr lang="sl-SI" dirty="0"/>
              <a:t>se oblikujejo konzorciji v raziskovalnih </a:t>
            </a:r>
            <a:r>
              <a:rPr lang="sl-SI" dirty="0" smtClean="0"/>
              <a:t>programih?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3200" dirty="0"/>
              <a:t>Pogled </a:t>
            </a:r>
            <a:r>
              <a:rPr lang="sl-SI" sz="3200" dirty="0" smtClean="0"/>
              <a:t>evalvatorja </a:t>
            </a:r>
            <a:r>
              <a:rPr lang="sl-SI" sz="3200" dirty="0"/>
              <a:t>7. OP </a:t>
            </a:r>
            <a:r>
              <a:rPr lang="sl-SI" sz="3200" dirty="0" smtClean="0"/>
              <a:t>projektov</a:t>
            </a:r>
            <a:endParaRPr lang="sl-SI" sz="3200" b="0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267200"/>
            <a:ext cx="4724400" cy="1066800"/>
          </a:xfrm>
        </p:spPr>
        <p:txBody>
          <a:bodyPr/>
          <a:lstStyle/>
          <a:p>
            <a:pPr algn="ctr"/>
            <a:r>
              <a:rPr lang="sl-SI" sz="2800" dirty="0" smtClean="0"/>
              <a:t> mitja.jermol@ijs.si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22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sl-SI" sz="3100" dirty="0" smtClean="0"/>
              <a:t>Raziskovalni fokus in jasna dolgoročna strategija</a:t>
            </a:r>
            <a:endParaRPr lang="en-US" sz="3100" dirty="0" smtClean="0"/>
          </a:p>
          <a:p>
            <a:pPr lvl="1"/>
            <a:r>
              <a:rPr lang="sl-SI" sz="2000" dirty="0" smtClean="0"/>
              <a:t>Projekti rezultati morajo slediti strategiji </a:t>
            </a:r>
            <a:endParaRPr lang="sl-SI" sz="2000" dirty="0"/>
          </a:p>
          <a:p>
            <a:pPr lvl="1"/>
            <a:r>
              <a:rPr lang="sl-SI" sz="2000" dirty="0" smtClean="0"/>
              <a:t>Pomembno vozlišče</a:t>
            </a:r>
            <a:endParaRPr lang="en-US" sz="2000" dirty="0" smtClean="0"/>
          </a:p>
          <a:p>
            <a:endParaRPr lang="en-US" dirty="0" smtClean="0"/>
          </a:p>
          <a:p>
            <a:r>
              <a:rPr lang="sl-SI" sz="3100" dirty="0"/>
              <a:t>Z</a:t>
            </a:r>
            <a:r>
              <a:rPr lang="sl-SI" sz="3100" dirty="0" smtClean="0"/>
              <a:t>animive in predvsem „nore“ ideje</a:t>
            </a:r>
          </a:p>
          <a:p>
            <a:endParaRPr lang="en-US" dirty="0" smtClean="0"/>
          </a:p>
          <a:p>
            <a:r>
              <a:rPr lang="sl-SI" sz="3100" dirty="0"/>
              <a:t>Znanje in vrhunske tehnologije</a:t>
            </a:r>
            <a:endParaRPr lang="en-US" sz="3100" dirty="0"/>
          </a:p>
          <a:p>
            <a:endParaRPr lang="sl-SI" dirty="0" smtClean="0"/>
          </a:p>
          <a:p>
            <a:r>
              <a:rPr lang="sl-SI" sz="3100" dirty="0" smtClean="0"/>
              <a:t>Odličnost v rezultatih in proaktivno delovanje</a:t>
            </a:r>
          </a:p>
          <a:p>
            <a:pPr lvl="1"/>
            <a:r>
              <a:rPr lang="sl-SI" sz="2100" dirty="0"/>
              <a:t>Ustvarjanje presežkov</a:t>
            </a:r>
          </a:p>
          <a:p>
            <a:pPr lvl="1"/>
            <a:endParaRPr lang="en-US" dirty="0" smtClean="0"/>
          </a:p>
          <a:p>
            <a:r>
              <a:rPr lang="sl-SI" sz="3100" dirty="0" smtClean="0"/>
              <a:t>Mreženje</a:t>
            </a:r>
            <a:endParaRPr lang="en-US" sz="3100" dirty="0" smtClean="0"/>
          </a:p>
          <a:p>
            <a:pPr lvl="1"/>
            <a:r>
              <a:rPr lang="sl-SI" sz="2000" dirty="0" smtClean="0"/>
              <a:t>Strateško vpeljevanje novih organizacij</a:t>
            </a:r>
          </a:p>
          <a:p>
            <a:pPr lvl="1"/>
            <a:r>
              <a:rPr lang="sl-SI" sz="2000" dirty="0" smtClean="0"/>
              <a:t>Ni zmenkov na slepo</a:t>
            </a:r>
            <a:endParaRPr lang="en-US" sz="2000" dirty="0" smtClean="0"/>
          </a:p>
          <a:p>
            <a:endParaRPr lang="en-US" dirty="0" smtClean="0"/>
          </a:p>
          <a:p>
            <a:r>
              <a:rPr lang="sl-SI" sz="3100" dirty="0" smtClean="0"/>
              <a:t>Konkretna izvedba</a:t>
            </a:r>
            <a:r>
              <a:rPr lang="en-US" sz="3100" dirty="0" smtClean="0"/>
              <a:t> – </a:t>
            </a:r>
            <a:r>
              <a:rPr lang="sl-SI" sz="3100" dirty="0" smtClean="0"/>
              <a:t>močna razvojna ekipa</a:t>
            </a:r>
            <a:endParaRPr lang="en-US" sz="31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Ključ do uspeha v OP prostoru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71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Izkušnje in nasveti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800600"/>
          </a:xfrm>
        </p:spPr>
        <p:txBody>
          <a:bodyPr/>
          <a:lstStyle/>
          <a:p>
            <a:r>
              <a:rPr lang="sl-SI" sz="2400" dirty="0" smtClean="0"/>
              <a:t>Uspeti se da! Je pa potrebno vložiti nekaj truda</a:t>
            </a:r>
          </a:p>
          <a:p>
            <a:pPr lvl="1"/>
            <a:r>
              <a:rPr lang="sl-SI" sz="1800" dirty="0" smtClean="0"/>
              <a:t>Poskusiti ni greh, neuspeh je nekaj povsem normalnega</a:t>
            </a:r>
            <a:endParaRPr lang="sl-SI" sz="1800" dirty="0"/>
          </a:p>
          <a:p>
            <a:endParaRPr lang="sl-SI" sz="1200" dirty="0" smtClean="0"/>
          </a:p>
          <a:p>
            <a:r>
              <a:rPr lang="sl-SI" sz="2400" dirty="0" smtClean="0"/>
              <a:t>Prodajajte lastne kompetence in ne blefirajte</a:t>
            </a:r>
          </a:p>
          <a:p>
            <a:pPr lvl="1"/>
            <a:r>
              <a:rPr lang="sl-SI" sz="1800" dirty="0" smtClean="0"/>
              <a:t>Partnerji z operativno močjo so zelo iskani</a:t>
            </a:r>
          </a:p>
          <a:p>
            <a:endParaRPr lang="sl-SI" sz="1200" dirty="0" smtClean="0"/>
          </a:p>
          <a:p>
            <a:r>
              <a:rPr lang="sl-SI" sz="2200" dirty="0" smtClean="0"/>
              <a:t>Bo</a:t>
            </a:r>
            <a:r>
              <a:rPr lang="sl-SI" sz="2400" dirty="0" smtClean="0"/>
              <a:t>dite proaktivni, delite ideje in znanja</a:t>
            </a:r>
          </a:p>
          <a:p>
            <a:endParaRPr lang="sl-SI" sz="1200" dirty="0" smtClean="0"/>
          </a:p>
          <a:p>
            <a:r>
              <a:rPr lang="sl-SI" sz="2400" dirty="0" smtClean="0"/>
              <a:t>Nenehno gradite in skrbno varujte pridobljeno zaupanje in ugled</a:t>
            </a:r>
          </a:p>
          <a:p>
            <a:pPr lvl="1"/>
            <a:r>
              <a:rPr lang="sl-SI" sz="1800" dirty="0" smtClean="0"/>
              <a:t>Pridobivanje zaupanja je dolgotrajen proces, izguba zaupanja se zgodi v trenutku</a:t>
            </a:r>
          </a:p>
          <a:p>
            <a:endParaRPr lang="sl-SI" sz="1200" dirty="0" smtClean="0"/>
          </a:p>
          <a:p>
            <a:r>
              <a:rPr lang="sl-SI" sz="2400" dirty="0" smtClean="0"/>
              <a:t>Sinhronizacija in sodelovanje v OP projektih zahteva OGROMNO časa in energije – bodite potrpežljivi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55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Izkušnje in nasveti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/>
              <a:t>Ne vstopajte v OP projekt zaradi projekta </a:t>
            </a:r>
          </a:p>
          <a:p>
            <a:endParaRPr lang="sl-SI" sz="2200" dirty="0" smtClean="0"/>
          </a:p>
          <a:p>
            <a:r>
              <a:rPr lang="sl-SI" sz="2400" dirty="0" smtClean="0"/>
              <a:t>Učite se na napakah in ne obupujte</a:t>
            </a:r>
          </a:p>
          <a:p>
            <a:endParaRPr lang="sl-SI" sz="2200" dirty="0" smtClean="0"/>
          </a:p>
          <a:p>
            <a:r>
              <a:rPr lang="sl-SI" sz="2400" dirty="0" smtClean="0"/>
              <a:t>Prijavljajte se s konzorciji, kjer partnerje že poznate</a:t>
            </a:r>
          </a:p>
          <a:p>
            <a:pPr lvl="1"/>
            <a:r>
              <a:rPr lang="sl-SI" sz="1800" dirty="0" smtClean="0"/>
              <a:t>Pridružite se izkušenim partnerjem</a:t>
            </a:r>
          </a:p>
          <a:p>
            <a:endParaRPr lang="sl-SI" sz="2400" dirty="0" smtClean="0"/>
          </a:p>
          <a:p>
            <a:r>
              <a:rPr lang="sl-SI" sz="2400" dirty="0" smtClean="0"/>
              <a:t>Skušajte spoznati ustroj OP in ostalih mehanizmov</a:t>
            </a:r>
          </a:p>
          <a:p>
            <a:endParaRPr lang="sl-SI" sz="2400" dirty="0"/>
          </a:p>
          <a:p>
            <a:r>
              <a:rPr lang="sl-SI" sz="2400" dirty="0" smtClean="0"/>
              <a:t>Prijavo projekta vedno pišete izključno in samo za evalvatorje – ne zase, ne za prijatelje, ne za ministrstvo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84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Ocenjevanje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Projektni predlog se ocenjuje glede na tri glavne kriterije:</a:t>
            </a:r>
          </a:p>
          <a:p>
            <a:pPr lvl="1"/>
            <a:r>
              <a:rPr lang="sl-SI" dirty="0" smtClean="0"/>
              <a:t>Znanstveno-raziskovalno odličnost ideje</a:t>
            </a:r>
          </a:p>
          <a:p>
            <a:pPr lvl="1"/>
            <a:r>
              <a:rPr lang="sl-SI" dirty="0" smtClean="0"/>
              <a:t>Kvaliteto izvedbenega plana in konzorcija za izvedbo vseh planiranih aktivnosti</a:t>
            </a:r>
          </a:p>
          <a:p>
            <a:pPr lvl="1"/>
            <a:r>
              <a:rPr lang="sl-SI" dirty="0" smtClean="0"/>
              <a:t>Vplivu rezultatov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7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Dimenzije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4571682" y="1948934"/>
            <a:ext cx="0" cy="2057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2514282" y="4006334"/>
            <a:ext cx="205740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571682" y="4006334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324282" y="412646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Kompetence/Vloge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282" y="5574268"/>
            <a:ext cx="179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Tip organizacije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14955" y="160774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Geografska pokritost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 bwMode="auto">
          <a:xfrm>
            <a:off x="3343701" y="2497540"/>
            <a:ext cx="2715905" cy="2388359"/>
          </a:xfrm>
          <a:custGeom>
            <a:avLst/>
            <a:gdLst>
              <a:gd name="connsiteX0" fmla="*/ 0 w 2715905"/>
              <a:gd name="connsiteY0" fmla="*/ 2388359 h 2388359"/>
              <a:gd name="connsiteX1" fmla="*/ 1228299 w 2715905"/>
              <a:gd name="connsiteY1" fmla="*/ 0 h 2388359"/>
              <a:gd name="connsiteX2" fmla="*/ 2715905 w 2715905"/>
              <a:gd name="connsiteY2" fmla="*/ 1514902 h 2388359"/>
              <a:gd name="connsiteX3" fmla="*/ 0 w 2715905"/>
              <a:gd name="connsiteY3" fmla="*/ 2388359 h 238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905" h="2388359">
                <a:moveTo>
                  <a:pt x="0" y="2388359"/>
                </a:moveTo>
                <a:lnTo>
                  <a:pt x="1228299" y="0"/>
                </a:lnTo>
                <a:lnTo>
                  <a:pt x="2715905" y="1514902"/>
                </a:lnTo>
                <a:lnTo>
                  <a:pt x="0" y="2388359"/>
                </a:lnTo>
                <a:close/>
              </a:path>
            </a:pathLst>
          </a:custGeom>
          <a:solidFill>
            <a:schemeClr val="accent1">
              <a:alpha val="4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319817" y="3241343"/>
            <a:ext cx="3753135" cy="1651381"/>
          </a:xfrm>
          <a:custGeom>
            <a:avLst/>
            <a:gdLst>
              <a:gd name="connsiteX0" fmla="*/ 0 w 2715905"/>
              <a:gd name="connsiteY0" fmla="*/ 2388359 h 2388359"/>
              <a:gd name="connsiteX1" fmla="*/ 1228299 w 2715905"/>
              <a:gd name="connsiteY1" fmla="*/ 0 h 2388359"/>
              <a:gd name="connsiteX2" fmla="*/ 2715905 w 2715905"/>
              <a:gd name="connsiteY2" fmla="*/ 1514902 h 2388359"/>
              <a:gd name="connsiteX3" fmla="*/ 0 w 2715905"/>
              <a:gd name="connsiteY3" fmla="*/ 2388359 h 2388359"/>
              <a:gd name="connsiteX0" fmla="*/ 0 w 3780430"/>
              <a:gd name="connsiteY0" fmla="*/ 2388359 h 2388359"/>
              <a:gd name="connsiteX1" fmla="*/ 1228299 w 3780430"/>
              <a:gd name="connsiteY1" fmla="*/ 0 h 2388359"/>
              <a:gd name="connsiteX2" fmla="*/ 3780430 w 3780430"/>
              <a:gd name="connsiteY2" fmla="*/ 1528550 h 2388359"/>
              <a:gd name="connsiteX3" fmla="*/ 0 w 3780430"/>
              <a:gd name="connsiteY3" fmla="*/ 2388359 h 2388359"/>
              <a:gd name="connsiteX0" fmla="*/ 0 w 3780430"/>
              <a:gd name="connsiteY0" fmla="*/ 1651380 h 1651380"/>
              <a:gd name="connsiteX1" fmla="*/ 1255595 w 3780430"/>
              <a:gd name="connsiteY1" fmla="*/ 0 h 1651380"/>
              <a:gd name="connsiteX2" fmla="*/ 3780430 w 3780430"/>
              <a:gd name="connsiteY2" fmla="*/ 791571 h 1651380"/>
              <a:gd name="connsiteX3" fmla="*/ 0 w 3780430"/>
              <a:gd name="connsiteY3" fmla="*/ 1651380 h 1651380"/>
              <a:gd name="connsiteX0" fmla="*/ 0 w 3766783"/>
              <a:gd name="connsiteY0" fmla="*/ 1692324 h 1692324"/>
              <a:gd name="connsiteX1" fmla="*/ 1241948 w 3766783"/>
              <a:gd name="connsiteY1" fmla="*/ 0 h 1692324"/>
              <a:gd name="connsiteX2" fmla="*/ 3766783 w 3766783"/>
              <a:gd name="connsiteY2" fmla="*/ 791571 h 1692324"/>
              <a:gd name="connsiteX3" fmla="*/ 0 w 3766783"/>
              <a:gd name="connsiteY3" fmla="*/ 1692324 h 1692324"/>
              <a:gd name="connsiteX0" fmla="*/ 0 w 3766783"/>
              <a:gd name="connsiteY0" fmla="*/ 1692324 h 1692324"/>
              <a:gd name="connsiteX1" fmla="*/ 1241948 w 3766783"/>
              <a:gd name="connsiteY1" fmla="*/ 0 h 1692324"/>
              <a:gd name="connsiteX2" fmla="*/ 3766783 w 3766783"/>
              <a:gd name="connsiteY2" fmla="*/ 832514 h 1692324"/>
              <a:gd name="connsiteX3" fmla="*/ 0 w 3766783"/>
              <a:gd name="connsiteY3" fmla="*/ 1692324 h 1692324"/>
              <a:gd name="connsiteX0" fmla="*/ 0 w 3753135"/>
              <a:gd name="connsiteY0" fmla="*/ 1692324 h 1692324"/>
              <a:gd name="connsiteX1" fmla="*/ 1241948 w 3753135"/>
              <a:gd name="connsiteY1" fmla="*/ 0 h 1692324"/>
              <a:gd name="connsiteX2" fmla="*/ 3753135 w 3753135"/>
              <a:gd name="connsiteY2" fmla="*/ 818867 h 1692324"/>
              <a:gd name="connsiteX3" fmla="*/ 0 w 3753135"/>
              <a:gd name="connsiteY3" fmla="*/ 1692324 h 1692324"/>
              <a:gd name="connsiteX0" fmla="*/ 0 w 3753135"/>
              <a:gd name="connsiteY0" fmla="*/ 1651381 h 1651381"/>
              <a:gd name="connsiteX1" fmla="*/ 1269244 w 3753135"/>
              <a:gd name="connsiteY1" fmla="*/ 0 h 1651381"/>
              <a:gd name="connsiteX2" fmla="*/ 3753135 w 3753135"/>
              <a:gd name="connsiteY2" fmla="*/ 777924 h 1651381"/>
              <a:gd name="connsiteX3" fmla="*/ 0 w 3753135"/>
              <a:gd name="connsiteY3" fmla="*/ 1651381 h 16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3135" h="1651381">
                <a:moveTo>
                  <a:pt x="0" y="1651381"/>
                </a:moveTo>
                <a:lnTo>
                  <a:pt x="1269244" y="0"/>
                </a:lnTo>
                <a:lnTo>
                  <a:pt x="3753135" y="777924"/>
                </a:lnTo>
                <a:lnTo>
                  <a:pt x="0" y="1651381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4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9838"/>
            <a:ext cx="87630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01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evalvator preverja?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Partnerje (izkušeni evalvatorji (30%-50%))</a:t>
            </a:r>
          </a:p>
          <a:p>
            <a:pPr lvl="1"/>
            <a:r>
              <a:rPr lang="sl-SI" dirty="0" smtClean="0"/>
              <a:t>V večini primerov vedo „Kdo je kdo?“</a:t>
            </a:r>
          </a:p>
          <a:p>
            <a:pPr lvl="1"/>
            <a:r>
              <a:rPr lang="sl-SI" dirty="0" smtClean="0"/>
              <a:t>Velika in znana imena ga ne impresionirajo</a:t>
            </a:r>
          </a:p>
          <a:p>
            <a:pPr lvl="1"/>
            <a:r>
              <a:rPr lang="sl-SI" dirty="0" smtClean="0"/>
              <a:t>Poznajo in ne marajo podpornih inštitucij</a:t>
            </a:r>
          </a:p>
          <a:p>
            <a:r>
              <a:rPr lang="sl-SI" dirty="0" smtClean="0"/>
              <a:t>Vsak partner mora imeti jasno vlogo v konzorciju</a:t>
            </a:r>
          </a:p>
          <a:p>
            <a:pPr lvl="1"/>
            <a:r>
              <a:rPr lang="sl-SI" dirty="0"/>
              <a:t>Skladati </a:t>
            </a:r>
            <a:r>
              <a:rPr lang="sl-SI" dirty="0" smtClean="0"/>
              <a:t>se mora s kompetencami</a:t>
            </a:r>
          </a:p>
          <a:p>
            <a:r>
              <a:rPr lang="sl-SI" dirty="0" smtClean="0"/>
              <a:t>Konzorcij mora biti koherenten</a:t>
            </a:r>
          </a:p>
          <a:p>
            <a:pPr lvl="1"/>
            <a:r>
              <a:rPr lang="sl-SI" dirty="0" smtClean="0"/>
              <a:t>Ne potrebuje zunanjih kompetenc (subcontracting)</a:t>
            </a:r>
          </a:p>
          <a:p>
            <a:pPr lvl="1"/>
            <a:r>
              <a:rPr lang="sl-SI" dirty="0" smtClean="0"/>
              <a:t>Za velike projekte so pomembne izkušnje iz podobnih projektov in zgodovina uspešnega sodelovanja</a:t>
            </a:r>
          </a:p>
          <a:p>
            <a:pPr lvl="1"/>
            <a:r>
              <a:rPr lang="sl-SI" dirty="0" smtClean="0"/>
              <a:t>Pokriva vse tri dimenzije (odvisno od razpisa)</a:t>
            </a:r>
          </a:p>
          <a:p>
            <a:pPr lvl="1"/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76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Scenariji oblikovanja konzorcijev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IP/NoE</a:t>
            </a:r>
          </a:p>
          <a:p>
            <a:pPr lvl="1"/>
            <a:r>
              <a:rPr lang="sl-SI" dirty="0" smtClean="0"/>
              <a:t>3-5 core partnerjev: ideja, koncept, struktura, osnova prijave, pisanje, vodenje projekta</a:t>
            </a:r>
          </a:p>
          <a:p>
            <a:pPr lvl="1"/>
            <a:r>
              <a:rPr lang="sl-SI" dirty="0" smtClean="0"/>
              <a:t>3-5 partnerjev: nosilne vloge npr. vodenje sklopov aktivnosti</a:t>
            </a:r>
          </a:p>
          <a:p>
            <a:pPr lvl="1"/>
            <a:r>
              <a:rPr lang="sl-SI" dirty="0" smtClean="0"/>
              <a:t>Ostali: pokrivanje posameznih aktivnosti v projektu</a:t>
            </a:r>
          </a:p>
          <a:p>
            <a:r>
              <a:rPr lang="sl-SI" dirty="0" smtClean="0"/>
              <a:t>STREP (2-3, 2-3, ostali)</a:t>
            </a:r>
          </a:p>
          <a:p>
            <a:r>
              <a:rPr lang="sl-SI" dirty="0" smtClean="0"/>
              <a:t>CA/SSA (1, 2-3, ostali)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48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dostopati?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/>
              <a:t>Sodelovanje z izkušenimi partnerji, ki povečajo možnost uspeha</a:t>
            </a:r>
          </a:p>
          <a:p>
            <a:pPr lvl="1"/>
            <a:r>
              <a:rPr lang="sl-SI" sz="2000" dirty="0" smtClean="0"/>
              <a:t>Ne vabiti prijateljev in ne delajte nepotrebnih uslug</a:t>
            </a:r>
          </a:p>
          <a:p>
            <a:endParaRPr lang="sl-SI" sz="2400" dirty="0" smtClean="0"/>
          </a:p>
          <a:p>
            <a:r>
              <a:rPr lang="sl-SI" sz="2400" dirty="0" smtClean="0"/>
              <a:t>Če ste novinec:</a:t>
            </a:r>
          </a:p>
          <a:p>
            <a:pPr lvl="1"/>
            <a:r>
              <a:rPr lang="sl-SI" sz="2000" dirty="0" smtClean="0"/>
              <a:t>Priključite se že obstoječemu konzorciju</a:t>
            </a:r>
          </a:p>
          <a:p>
            <a:pPr lvl="2"/>
            <a:r>
              <a:rPr lang="sl-SI" sz="1800" dirty="0">
                <a:hlinkClick r:id="rId2"/>
              </a:rPr>
              <a:t>http://</a:t>
            </a:r>
            <a:r>
              <a:rPr lang="sl-SI" sz="1800" dirty="0" smtClean="0">
                <a:hlinkClick r:id="rId2"/>
              </a:rPr>
              <a:t>cordis.europa.eu/fp7/projects_en.html</a:t>
            </a:r>
            <a:r>
              <a:rPr lang="sl-SI" sz="1800" dirty="0" smtClean="0"/>
              <a:t>, </a:t>
            </a:r>
            <a:r>
              <a:rPr lang="sl-SI" sz="1800" dirty="0" smtClean="0">
                <a:hlinkClick r:id="rId3"/>
              </a:rPr>
              <a:t>http://www.ist-world.org</a:t>
            </a:r>
            <a:r>
              <a:rPr lang="sl-SI" sz="1800" dirty="0" smtClean="0"/>
              <a:t>, </a:t>
            </a:r>
            <a:r>
              <a:rPr lang="sl-SI" sz="1800" dirty="0" smtClean="0">
                <a:hlinkClick r:id="rId4"/>
              </a:rPr>
              <a:t>http://scienceatlas.ijs.si</a:t>
            </a:r>
            <a:r>
              <a:rPr lang="sl-SI" sz="1800" dirty="0" smtClean="0"/>
              <a:t>, </a:t>
            </a:r>
          </a:p>
          <a:p>
            <a:pPr lvl="1"/>
            <a:r>
              <a:rPr lang="sl-SI" sz="2000" dirty="0" smtClean="0"/>
              <a:t>Poiščite partnerje iz core skupine</a:t>
            </a:r>
          </a:p>
          <a:p>
            <a:pPr lvl="1"/>
            <a:r>
              <a:rPr lang="sl-SI" sz="2000" dirty="0" smtClean="0"/>
              <a:t>Uporabljajte NCP, kontaktne točke, združenja,...</a:t>
            </a:r>
          </a:p>
          <a:p>
            <a:endParaRPr lang="sl-SI" sz="2400" dirty="0" smtClean="0"/>
          </a:p>
          <a:p>
            <a:r>
              <a:rPr lang="sl-SI" sz="2400" dirty="0" smtClean="0"/>
              <a:t>Če ste izkušeni:</a:t>
            </a:r>
          </a:p>
          <a:p>
            <a:pPr lvl="1"/>
            <a:r>
              <a:rPr lang="sl-SI" sz="2000" dirty="0" smtClean="0"/>
              <a:t>Prevzemajte vloge v core skupini in postanite koordinator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74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http://www.ist-world.org</a:t>
            </a:r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76400" y="1981200"/>
          <a:ext cx="3319463" cy="3078163"/>
        </p:xfrm>
        <a:graphic>
          <a:graphicData uri="http://schemas.openxmlformats.org/presentationml/2006/ole">
            <p:oleObj spid="_x0000_s35986" name="Bitmap Image" r:id="rId3" imgW="8104762" imgH="7516274" progId="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248400" y="3124200"/>
          <a:ext cx="2771775" cy="2970383"/>
        </p:xfrm>
        <a:graphic>
          <a:graphicData uri="http://schemas.openxmlformats.org/presentationml/2006/ole">
            <p:oleObj spid="_x0000_s35987" name="Bitmap Image" r:id="rId4" imgW="7771429" imgH="8400000" progId="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867400" y="838200"/>
          <a:ext cx="2985291" cy="3067050"/>
        </p:xfrm>
        <a:graphic>
          <a:graphicData uri="http://schemas.openxmlformats.org/presentationml/2006/ole">
            <p:oleObj spid="_x0000_s35988" name="Bitmap Image" r:id="rId5" imgW="7961905" imgH="8183117" progId="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81000" y="3486352"/>
          <a:ext cx="3222625" cy="3371648"/>
        </p:xfrm>
        <a:graphic>
          <a:graphicData uri="http://schemas.openxmlformats.org/presentationml/2006/ole">
            <p:oleObj spid="_x0000_s35989" name="Bitmap Image" r:id="rId6" imgW="7838095" imgH="8202170" progId="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810000" y="3657600"/>
          <a:ext cx="2806974" cy="2974975"/>
        </p:xfrm>
        <a:graphic>
          <a:graphicData uri="http://schemas.openxmlformats.org/presentationml/2006/ole">
            <p:oleObj spid="_x0000_s35990" name="Bitmap Image" r:id="rId7" imgW="7800000" imgH="8266667" progId="">
              <p:embed/>
            </p:oleObj>
          </a:graphicData>
        </a:graphic>
      </p:graphicFrame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3901733"/>
            <a:ext cx="2933700" cy="295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762000"/>
            <a:ext cx="2809875" cy="389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422" y="1179036"/>
            <a:ext cx="3176587" cy="306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6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514600" y="2133600"/>
          <a:ext cx="4400550" cy="3404033"/>
        </p:xfrm>
        <a:graphic>
          <a:graphicData uri="http://schemas.openxmlformats.org/presentationml/2006/ole">
            <p:oleObj spid="_x0000_s35991" name="Bitmap Image" r:id="rId11" imgW="8066667" imgH="623809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http://scienceatlas.ijs.si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73914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0099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208" y="1063388"/>
            <a:ext cx="3981592" cy="530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557" y="2162054"/>
            <a:ext cx="4076700" cy="46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7468" y="1590019"/>
            <a:ext cx="6062663" cy="440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35" y="1066800"/>
            <a:ext cx="494347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23850"/>
            <a:ext cx="49339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402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Ailab</a:t>
            </a:r>
            <a:r>
              <a:rPr lang="en-US" dirty="0" smtClean="0"/>
              <a:t>@IJS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Strate</a:t>
            </a:r>
            <a:r>
              <a:rPr lang="sl-SI" dirty="0" smtClean="0"/>
              <a:t>ško vabimo nove partnerje iz Slovenije</a:t>
            </a:r>
          </a:p>
          <a:p>
            <a:pPr lvl="1"/>
            <a:r>
              <a:rPr lang="sl-SI" dirty="0" smtClean="0"/>
              <a:t>Do sedaj smo uspešno priključili 18 slovenskih podjetij</a:t>
            </a:r>
          </a:p>
          <a:p>
            <a:r>
              <a:rPr lang="sl-SI" dirty="0" smtClean="0"/>
              <a:t>Skušamo pomagati pri iskanju core partnerjev</a:t>
            </a:r>
          </a:p>
          <a:p>
            <a:pPr marL="342900" lvl="1" indent="-342900">
              <a:buBlip>
                <a:blip r:embed="rId2"/>
              </a:buBlip>
            </a:pPr>
            <a:r>
              <a:rPr lang="sl-SI" sz="2800" dirty="0" smtClean="0"/>
              <a:t>Posredujemo vabila</a:t>
            </a:r>
          </a:p>
          <a:p>
            <a:pPr marL="342900" lvl="1" indent="-342900">
              <a:buBlip>
                <a:blip r:embed="rId2"/>
              </a:buBlip>
            </a:pPr>
            <a:r>
              <a:rPr lang="sl-SI" sz="2800" dirty="0" smtClean="0"/>
              <a:t>Pomagamo pri usmerjanju predloga</a:t>
            </a:r>
          </a:p>
          <a:p>
            <a:pPr marL="742950" lvl="2" indent="-342900">
              <a:buBlip>
                <a:blip r:embed="rId2"/>
              </a:buBlip>
            </a:pPr>
            <a:r>
              <a:rPr lang="sl-SI" dirty="0" smtClean="0"/>
              <a:t>Pred-evalvacije</a:t>
            </a:r>
          </a:p>
          <a:p>
            <a:pPr marL="742950" lvl="2" indent="-342900">
              <a:buBlip>
                <a:blip r:embed="rId2"/>
              </a:buBlip>
            </a:pPr>
            <a:r>
              <a:rPr lang="sl-SI" dirty="0" smtClean="0"/>
              <a:t>Svetovanja</a:t>
            </a:r>
          </a:p>
          <a:p>
            <a:pPr marL="342900" lvl="1" indent="-342900">
              <a:buBlip>
                <a:blip r:embed="rId2"/>
              </a:buBlip>
            </a:pPr>
            <a:endParaRPr lang="sl-SI" dirty="0" smtClean="0"/>
          </a:p>
          <a:p>
            <a:pPr marL="342900" lvl="1" indent="-342900">
              <a:buBlip>
                <a:blip r:embed="rId2"/>
              </a:buBlip>
            </a:pPr>
            <a:r>
              <a:rPr lang="sl-SI" sz="2800" dirty="0"/>
              <a:t>... model, ki bi v Sloveniji lahko postal pravilo</a:t>
            </a:r>
          </a:p>
          <a:p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2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lab_template_lightgreen">
  <a:themeElements>
    <a:clrScheme name="PresentationIPStemplate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PresentationIPS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IPStemplat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IPStemplat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IPStemplat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IPStemplat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IPStemplat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IPStemplat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IPStemplat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IPStemplat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ailab_template_lightgreen</Template>
  <TotalTime>7109</TotalTime>
  <Words>534</Words>
  <Application>Microsoft Macintosh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ailab_template_lightgreen</vt:lpstr>
      <vt:lpstr>Bitmap Image</vt:lpstr>
      <vt:lpstr>Kako se oblikujejo konzorciji v raziskovalnih programih?  Pogled evalvatorja 7. OP projektov</vt:lpstr>
      <vt:lpstr>Ocenjevanje</vt:lpstr>
      <vt:lpstr>Dimenzije</vt:lpstr>
      <vt:lpstr>Kaj evalvator preverja?</vt:lpstr>
      <vt:lpstr>Scenariji oblikovanja konzorcijev</vt:lpstr>
      <vt:lpstr>Kako dostopati?</vt:lpstr>
      <vt:lpstr>http://www.ist-world.org</vt:lpstr>
      <vt:lpstr>http://scienceatlas.ijs.si</vt:lpstr>
      <vt:lpstr>Ailab@IJS</vt:lpstr>
      <vt:lpstr>Slide 10</vt:lpstr>
      <vt:lpstr>Ključ do uspeha v OP prostoru</vt:lpstr>
      <vt:lpstr>Izkušnje in nasveti</vt:lpstr>
      <vt:lpstr>Izkušnje in nasveti</vt:lpstr>
    </vt:vector>
  </TitlesOfParts>
  <Company>IJS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Laboratorij za umetno inteligenco  Institut Jožef Stefan, Ljubljana</dc:title>
  <dc:creator>dunja</dc:creator>
  <cp:lastModifiedBy>Maja Ferlinc</cp:lastModifiedBy>
  <cp:revision>74</cp:revision>
  <cp:lastPrinted>1601-01-01T00:00:00Z</cp:lastPrinted>
  <dcterms:created xsi:type="dcterms:W3CDTF">2012-07-03T16:39:56Z</dcterms:created>
  <dcterms:modified xsi:type="dcterms:W3CDTF">2012-07-03T16:40:38Z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_AdHocReviewCycleID">
    <vt:i4>1466222680</vt:i4>
  </property>
  <property fmtid="{D5CDD505-2E9C-101B-9397-08002B2CF9AE}" pid="4" name="_NewReviewCycle">
    <vt:lpwstr/>
  </property>
  <property fmtid="{D5CDD505-2E9C-101B-9397-08002B2CF9AE}" pid="5" name="_EmailSubject">
    <vt:lpwstr>Prosojnice za predstaitev 9.6. za vodjo E3</vt:lpwstr>
  </property>
  <property fmtid="{D5CDD505-2E9C-101B-9397-08002B2CF9AE}" pid="6" name="_AuthorEmail">
    <vt:lpwstr>dunja.mladenic@ijs.si</vt:lpwstr>
  </property>
  <property fmtid="{D5CDD505-2E9C-101B-9397-08002B2CF9AE}" pid="7" name="_AuthorEmailDisplayName">
    <vt:lpwstr>Dunja</vt:lpwstr>
  </property>
</Properties>
</file>