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7" r:id="rId3"/>
    <p:sldId id="309" r:id="rId4"/>
    <p:sldId id="310" r:id="rId5"/>
    <p:sldId id="311" r:id="rId6"/>
    <p:sldId id="308" r:id="rId7"/>
    <p:sldId id="286" r:id="rId8"/>
    <p:sldId id="305" r:id="rId9"/>
    <p:sldId id="284" r:id="rId10"/>
    <p:sldId id="285" r:id="rId11"/>
    <p:sldId id="262" r:id="rId12"/>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93"/>
    <a:srgbClr val="008080"/>
    <a:srgbClr val="42A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89" autoAdjust="0"/>
  </p:normalViewPr>
  <p:slideViewPr>
    <p:cSldViewPr>
      <p:cViewPr>
        <p:scale>
          <a:sx n="100" d="100"/>
          <a:sy n="100" d="100"/>
        </p:scale>
        <p:origin x="-193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8F4DA-CF51-49F6-921B-5D7430C303A6}" type="doc">
      <dgm:prSet loTypeId="urn:microsoft.com/office/officeart/2005/8/layout/radial6" loCatId="relationship" qsTypeId="urn:microsoft.com/office/officeart/2005/8/quickstyle/simple2" qsCatId="simple" csTypeId="urn:microsoft.com/office/officeart/2005/8/colors/colorful1" csCatId="colorful" phldr="1"/>
      <dgm:spPr/>
      <dgm:t>
        <a:bodyPr/>
        <a:lstStyle/>
        <a:p>
          <a:endParaRPr lang="fr-BE"/>
        </a:p>
      </dgm:t>
    </dgm:pt>
    <dgm:pt modelId="{A4EBF2A2-25FD-47F6-A55A-3626820958CE}">
      <dgm:prSet phldrT="[Text]" custT="1"/>
      <dgm:spPr>
        <a:xfrm>
          <a:off x="2014441" y="-340913"/>
          <a:ext cx="1943942" cy="1767035"/>
        </a:xfrm>
        <a:solidFill>
          <a:srgbClr val="C0504D"/>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GB" sz="1200" b="1" dirty="0" smtClean="0">
              <a:solidFill>
                <a:sysClr val="window" lastClr="FFFFFF"/>
              </a:solidFill>
              <a:latin typeface="Calibri"/>
              <a:ea typeface="+mn-ea"/>
              <a:cs typeface="+mn-cs"/>
            </a:rPr>
            <a:t>Awareness raising and </a:t>
          </a:r>
          <a:r>
            <a:rPr lang="en-GB" sz="1100" b="1" dirty="0" smtClean="0">
              <a:solidFill>
                <a:sysClr val="window" lastClr="FFFFFF"/>
              </a:solidFill>
              <a:latin typeface="Calibri"/>
              <a:ea typeface="+mn-ea"/>
              <a:cs typeface="+mn-cs"/>
            </a:rPr>
            <a:t>communication</a:t>
          </a:r>
          <a:endParaRPr lang="fr-BE" sz="1100" b="1" dirty="0">
            <a:solidFill>
              <a:sysClr val="window" lastClr="FFFFFF"/>
            </a:solidFill>
            <a:latin typeface="Calibri"/>
            <a:ea typeface="+mn-ea"/>
            <a:cs typeface="+mn-cs"/>
          </a:endParaRPr>
        </a:p>
      </dgm:t>
    </dgm:pt>
    <dgm:pt modelId="{045FACCD-953F-4B15-B061-D094D5808F48}" type="parTrans" cxnId="{AE33DC8C-C7F7-4BF3-8636-E241080F22D3}">
      <dgm:prSet/>
      <dgm:spPr/>
      <dgm:t>
        <a:bodyPr/>
        <a:lstStyle/>
        <a:p>
          <a:endParaRPr lang="fr-BE"/>
        </a:p>
      </dgm:t>
    </dgm:pt>
    <dgm:pt modelId="{776B40AB-0FF7-4C90-A571-9B3136FFF745}" type="sibTrans" cxnId="{AE33DC8C-C7F7-4BF3-8636-E241080F22D3}">
      <dgm:prSet/>
      <dgm:spPr>
        <a:xfrm>
          <a:off x="1634697" y="478477"/>
          <a:ext cx="3278846" cy="3278846"/>
        </a:xfrm>
        <a:solidFill>
          <a:srgbClr val="C0504D">
            <a:hueOff val="0"/>
            <a:satOff val="0"/>
            <a:lumOff val="0"/>
            <a:alphaOff val="0"/>
          </a:srgbClr>
        </a:solidFill>
        <a:ln>
          <a:noFill/>
        </a:ln>
        <a:effectLst>
          <a:outerShdw blurRad="40000" dist="20000" dir="5400000" rotWithShape="0">
            <a:srgbClr val="000000">
              <a:alpha val="38000"/>
            </a:srgbClr>
          </a:outerShdw>
        </a:effectLst>
      </dgm:spPr>
      <dgm:t>
        <a:bodyPr/>
        <a:lstStyle/>
        <a:p>
          <a:endParaRPr lang="fr-BE"/>
        </a:p>
      </dgm:t>
    </dgm:pt>
    <dgm:pt modelId="{2E438ADC-00C8-43F4-8015-3DD9626B0D33}">
      <dgm:prSet phldrT="[Text]" custT="1"/>
      <dgm:spPr>
        <a:xfrm>
          <a:off x="3866702" y="613525"/>
          <a:ext cx="1767035" cy="1767035"/>
        </a:xfrm>
        <a:solidFill>
          <a:srgbClr val="9BBB59"/>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fr-BE" sz="1200" b="1"/>
            <a:t>Operational instruments</a:t>
          </a:r>
          <a:endParaRPr lang="fr-BE" sz="1400" b="1" dirty="0">
            <a:solidFill>
              <a:sysClr val="window" lastClr="FFFFFF"/>
            </a:solidFill>
            <a:latin typeface="Calibri"/>
            <a:ea typeface="+mn-ea"/>
            <a:cs typeface="+mn-cs"/>
          </a:endParaRPr>
        </a:p>
      </dgm:t>
    </dgm:pt>
    <dgm:pt modelId="{0D9079CC-D094-45F1-BFDF-C0D68A63DF2D}" type="parTrans" cxnId="{7D11F331-0C6F-4E9F-96D5-4C268AC5CB8A}">
      <dgm:prSet/>
      <dgm:spPr/>
      <dgm:t>
        <a:bodyPr/>
        <a:lstStyle/>
        <a:p>
          <a:endParaRPr lang="fr-BE"/>
        </a:p>
      </dgm:t>
    </dgm:pt>
    <dgm:pt modelId="{A749739A-70CC-4F79-9C2E-85B4F14BAC43}" type="sibTrans" cxnId="{7D11F331-0C6F-4E9F-96D5-4C268AC5CB8A}">
      <dgm:prSet/>
      <dgm:spPr>
        <a:xfrm>
          <a:off x="1621339" y="445710"/>
          <a:ext cx="3278846" cy="3278846"/>
        </a:xfrm>
        <a:solidFill>
          <a:srgbClr val="9BBB59">
            <a:hueOff val="0"/>
            <a:satOff val="0"/>
            <a:lumOff val="0"/>
            <a:alphaOff val="0"/>
          </a:srgbClr>
        </a:solidFill>
        <a:ln>
          <a:noFill/>
        </a:ln>
        <a:effectLst>
          <a:outerShdw blurRad="40000" dist="20000" dir="5400000" rotWithShape="0">
            <a:srgbClr val="000000">
              <a:alpha val="38000"/>
            </a:srgbClr>
          </a:outerShdw>
        </a:effectLst>
      </dgm:spPr>
      <dgm:t>
        <a:bodyPr/>
        <a:lstStyle/>
        <a:p>
          <a:endParaRPr lang="fr-BE"/>
        </a:p>
      </dgm:t>
    </dgm:pt>
    <dgm:pt modelId="{94A3C0D8-B86A-46D7-A7E6-A0E182718CBD}">
      <dgm:prSet phldrT="[Text]" custT="1"/>
      <dgm:spPr>
        <a:xfrm>
          <a:off x="3231691" y="2555962"/>
          <a:ext cx="1767035" cy="1767035"/>
        </a:xfrm>
        <a:solidFill>
          <a:srgbClr val="8064A2"/>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fr-BE" sz="1200" b="1"/>
            <a:t>Legal and economic instruments</a:t>
          </a:r>
          <a:endParaRPr lang="fr-BE" sz="1200" b="1" dirty="0">
            <a:solidFill>
              <a:sysClr val="window" lastClr="FFFFFF"/>
            </a:solidFill>
            <a:latin typeface="Calibri"/>
            <a:ea typeface="+mn-ea"/>
            <a:cs typeface="+mn-cs"/>
          </a:endParaRPr>
        </a:p>
      </dgm:t>
    </dgm:pt>
    <dgm:pt modelId="{48C7D495-0912-45AB-8287-832EB0B792B2}" type="parTrans" cxnId="{788F8770-F16A-4022-A0CD-7A705FA4F1B8}">
      <dgm:prSet/>
      <dgm:spPr/>
      <dgm:t>
        <a:bodyPr/>
        <a:lstStyle/>
        <a:p>
          <a:endParaRPr lang="fr-BE"/>
        </a:p>
      </dgm:t>
    </dgm:pt>
    <dgm:pt modelId="{AA95865E-29AC-4DFF-BDC6-11E355F48403}" type="sibTrans" cxnId="{788F8770-F16A-4022-A0CD-7A705FA4F1B8}">
      <dgm:prSet/>
      <dgm:spPr>
        <a:xfrm>
          <a:off x="1382158" y="630307"/>
          <a:ext cx="3278846" cy="3278846"/>
        </a:xfrm>
        <a:solidFill>
          <a:srgbClr val="8064A2">
            <a:hueOff val="0"/>
            <a:satOff val="0"/>
            <a:lumOff val="0"/>
            <a:alphaOff val="0"/>
          </a:srgbClr>
        </a:solidFill>
        <a:ln>
          <a:noFill/>
        </a:ln>
        <a:effectLst>
          <a:outerShdw blurRad="40000" dist="20000" dir="5400000" rotWithShape="0">
            <a:srgbClr val="000000">
              <a:alpha val="38000"/>
            </a:srgbClr>
          </a:outerShdw>
        </a:effectLst>
      </dgm:spPr>
      <dgm:t>
        <a:bodyPr/>
        <a:lstStyle/>
        <a:p>
          <a:endParaRPr lang="fr-BE"/>
        </a:p>
      </dgm:t>
    </dgm:pt>
    <dgm:pt modelId="{46859F0E-6DDA-442D-AF58-3660966383D9}">
      <dgm:prSet phldrT="[Text]" custT="1"/>
      <dgm:spPr>
        <a:xfrm>
          <a:off x="1044437" y="2555962"/>
          <a:ext cx="1767035" cy="1767035"/>
        </a:xfrm>
        <a:solidFill>
          <a:srgbClr val="4BACC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fr-BE" sz="1200" b="1" dirty="0">
              <a:solidFill>
                <a:sysClr val="window" lastClr="FFFFFF"/>
              </a:solidFill>
              <a:latin typeface="Calibri"/>
              <a:ea typeface="+mn-ea"/>
              <a:cs typeface="+mn-cs"/>
            </a:rPr>
            <a:t>Strategy and planning</a:t>
          </a:r>
        </a:p>
      </dgm:t>
    </dgm:pt>
    <dgm:pt modelId="{E8EDCFCC-73C6-41D2-8932-C1B1D10C8837}" type="parTrans" cxnId="{179C3030-D887-45C9-B303-5AB1918ECC2C}">
      <dgm:prSet/>
      <dgm:spPr/>
      <dgm:t>
        <a:bodyPr/>
        <a:lstStyle/>
        <a:p>
          <a:endParaRPr lang="fr-BE"/>
        </a:p>
      </dgm:t>
    </dgm:pt>
    <dgm:pt modelId="{9FEA6A29-EB44-4D99-8E94-61074D6EA88B}" type="sibTrans" cxnId="{179C3030-D887-45C9-B303-5AB1918ECC2C}">
      <dgm:prSet/>
      <dgm:spPr>
        <a:xfrm>
          <a:off x="1124039" y="433946"/>
          <a:ext cx="3278846" cy="3278846"/>
        </a:xfrm>
        <a:solidFill>
          <a:srgbClr val="4BACC6">
            <a:hueOff val="0"/>
            <a:satOff val="0"/>
            <a:lumOff val="0"/>
            <a:alphaOff val="0"/>
          </a:srgbClr>
        </a:solidFill>
        <a:ln>
          <a:noFill/>
        </a:ln>
        <a:effectLst>
          <a:outerShdw blurRad="40000" dist="20000" dir="5400000" rotWithShape="0">
            <a:srgbClr val="000000">
              <a:alpha val="38000"/>
            </a:srgbClr>
          </a:outerShdw>
        </a:effectLst>
      </dgm:spPr>
      <dgm:t>
        <a:bodyPr/>
        <a:lstStyle/>
        <a:p>
          <a:endParaRPr lang="fr-BE"/>
        </a:p>
      </dgm:t>
    </dgm:pt>
    <dgm:pt modelId="{1B685A07-F2C1-484B-94B6-344784398186}">
      <dgm:prSet custT="1"/>
      <dgm:spPr>
        <a:xfrm>
          <a:off x="338867" y="754637"/>
          <a:ext cx="1767035" cy="1767035"/>
        </a:xfr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fr-BE" sz="1200" b="1" dirty="0" smtClean="0">
              <a:solidFill>
                <a:sysClr val="window" lastClr="FFFFFF"/>
              </a:solidFill>
              <a:latin typeface="Calibri"/>
              <a:ea typeface="+mn-ea"/>
              <a:cs typeface="+mn-cs"/>
            </a:rPr>
            <a:t>Cooperation and capacity building</a:t>
          </a:r>
          <a:endParaRPr lang="fr-BE" sz="1200" b="1" dirty="0">
            <a:solidFill>
              <a:sysClr val="window" lastClr="FFFFFF"/>
            </a:solidFill>
            <a:latin typeface="Calibri"/>
            <a:ea typeface="+mn-ea"/>
            <a:cs typeface="+mn-cs"/>
          </a:endParaRPr>
        </a:p>
      </dgm:t>
    </dgm:pt>
    <dgm:pt modelId="{AA6350BF-374F-4A2C-9910-02FBED24B5AA}" type="parTrans" cxnId="{0EAD8E05-51DA-4FB5-8CA7-937FB94AD012}">
      <dgm:prSet/>
      <dgm:spPr/>
      <dgm:t>
        <a:bodyPr/>
        <a:lstStyle/>
        <a:p>
          <a:endParaRPr lang="fr-BE"/>
        </a:p>
      </dgm:t>
    </dgm:pt>
    <dgm:pt modelId="{CEF22135-E68F-422D-811D-760DE84BA3CC}" type="sibTrans" cxnId="{0EAD8E05-51DA-4FB5-8CA7-937FB94AD012}">
      <dgm:prSet/>
      <dgm:spPr>
        <a:xfrm>
          <a:off x="1108179" y="486627"/>
          <a:ext cx="3278846" cy="3278846"/>
        </a:xfrm>
        <a:solidFill>
          <a:srgbClr val="F79646">
            <a:hueOff val="0"/>
            <a:satOff val="0"/>
            <a:lumOff val="0"/>
            <a:alphaOff val="0"/>
          </a:srgbClr>
        </a:solidFill>
        <a:ln>
          <a:noFill/>
        </a:ln>
        <a:effectLst>
          <a:outerShdw blurRad="40000" dist="20000" dir="5400000" rotWithShape="0">
            <a:srgbClr val="000000">
              <a:alpha val="38000"/>
            </a:srgbClr>
          </a:outerShdw>
        </a:effectLst>
      </dgm:spPr>
      <dgm:t>
        <a:bodyPr/>
        <a:lstStyle/>
        <a:p>
          <a:endParaRPr lang="fr-BE"/>
        </a:p>
      </dgm:t>
    </dgm:pt>
    <dgm:pt modelId="{CE1E5999-4648-429B-84CD-658D0AF4F134}">
      <dgm:prSet phldrT="[Text]" custT="1"/>
      <dgm:spPr>
        <a:xfrm>
          <a:off x="2456292" y="1613845"/>
          <a:ext cx="1060225" cy="1060225"/>
        </a:xfrm>
        <a:solidFill>
          <a:srgbClr val="004593"/>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fr-BE" sz="1400" b="1" dirty="0" smtClean="0">
              <a:solidFill>
                <a:sysClr val="window" lastClr="FFFFFF"/>
              </a:solidFill>
              <a:latin typeface="Calibri"/>
              <a:ea typeface="+mn-ea"/>
              <a:cs typeface="+mn-cs"/>
            </a:rPr>
            <a:t>Services to Local and Regional  Authorities</a:t>
          </a:r>
          <a:endParaRPr lang="fr-BE" sz="1400" b="1" dirty="0">
            <a:solidFill>
              <a:sysClr val="window" lastClr="FFFFFF"/>
            </a:solidFill>
            <a:latin typeface="Calibri"/>
            <a:ea typeface="+mn-ea"/>
            <a:cs typeface="+mn-cs"/>
          </a:endParaRPr>
        </a:p>
      </dgm:t>
    </dgm:pt>
    <dgm:pt modelId="{D9BB657D-3430-4821-AC2F-30514AA1CAB8}" type="sibTrans" cxnId="{6ADB0E02-7492-4187-AA9D-19126E9C8CE8}">
      <dgm:prSet/>
      <dgm:spPr/>
      <dgm:t>
        <a:bodyPr/>
        <a:lstStyle/>
        <a:p>
          <a:endParaRPr lang="fr-BE"/>
        </a:p>
      </dgm:t>
    </dgm:pt>
    <dgm:pt modelId="{29664BC4-3B81-4B00-BB26-853076B4A487}" type="parTrans" cxnId="{6ADB0E02-7492-4187-AA9D-19126E9C8CE8}">
      <dgm:prSet/>
      <dgm:spPr/>
      <dgm:t>
        <a:bodyPr/>
        <a:lstStyle/>
        <a:p>
          <a:endParaRPr lang="fr-BE"/>
        </a:p>
      </dgm:t>
    </dgm:pt>
    <dgm:pt modelId="{B882C98F-0EEE-452D-A37A-C98BE3126B33}" type="pres">
      <dgm:prSet presAssocID="{AEB8F4DA-CF51-49F6-921B-5D7430C303A6}" presName="Name0" presStyleCnt="0">
        <dgm:presLayoutVars>
          <dgm:chMax val="1"/>
          <dgm:dir/>
          <dgm:animLvl val="ctr"/>
          <dgm:resizeHandles val="exact"/>
        </dgm:presLayoutVars>
      </dgm:prSet>
      <dgm:spPr/>
      <dgm:t>
        <a:bodyPr/>
        <a:lstStyle/>
        <a:p>
          <a:endParaRPr lang="fr-BE"/>
        </a:p>
      </dgm:t>
    </dgm:pt>
    <dgm:pt modelId="{E7886E01-D889-44BD-891B-CA8554E8AC09}" type="pres">
      <dgm:prSet presAssocID="{CE1E5999-4648-429B-84CD-658D0AF4F134}" presName="centerShape" presStyleLbl="node0" presStyleIdx="0" presStyleCnt="1" custScaleX="100493" custScaleY="100794" custLinFactNeighborX="-1812" custLinFactNeighborY="4001"/>
      <dgm:spPr>
        <a:prstGeom prst="ellipse">
          <a:avLst/>
        </a:prstGeom>
      </dgm:spPr>
      <dgm:t>
        <a:bodyPr/>
        <a:lstStyle/>
        <a:p>
          <a:endParaRPr lang="fr-BE"/>
        </a:p>
      </dgm:t>
    </dgm:pt>
    <dgm:pt modelId="{C4892910-14C5-4623-842C-314DBD8522E1}" type="pres">
      <dgm:prSet presAssocID="{A4EBF2A2-25FD-47F6-A55A-3626820958CE}" presName="node" presStyleLbl="node1" presStyleIdx="0" presStyleCnt="5" custScaleX="147699" custScaleY="142835" custRadScaleRad="100344" custRadScaleInc="-19782">
        <dgm:presLayoutVars>
          <dgm:bulletEnabled val="1"/>
        </dgm:presLayoutVars>
      </dgm:prSet>
      <dgm:spPr>
        <a:prstGeom prst="ellipse">
          <a:avLst/>
        </a:prstGeom>
      </dgm:spPr>
      <dgm:t>
        <a:bodyPr/>
        <a:lstStyle/>
        <a:p>
          <a:endParaRPr lang="fr-BE"/>
        </a:p>
      </dgm:t>
    </dgm:pt>
    <dgm:pt modelId="{755113E2-B331-456B-A412-340485304B39}" type="pres">
      <dgm:prSet presAssocID="{A4EBF2A2-25FD-47F6-A55A-3626820958CE}" presName="dummy" presStyleCnt="0"/>
      <dgm:spPr/>
    </dgm:pt>
    <dgm:pt modelId="{E20DC91F-B671-42CB-8B38-FB060072CB25}" type="pres">
      <dgm:prSet presAssocID="{776B40AB-0FF7-4C90-A571-9B3136FFF745}" presName="sibTrans" presStyleLbl="sibTrans2D1" presStyleIdx="0" presStyleCnt="5"/>
      <dgm:spPr>
        <a:prstGeom prst="blockArc">
          <a:avLst>
            <a:gd name="adj1" fmla="val 15578983"/>
            <a:gd name="adj2" fmla="val 20231284"/>
            <a:gd name="adj3" fmla="val 4644"/>
          </a:avLst>
        </a:prstGeom>
      </dgm:spPr>
      <dgm:t>
        <a:bodyPr/>
        <a:lstStyle/>
        <a:p>
          <a:endParaRPr lang="fr-BE"/>
        </a:p>
      </dgm:t>
    </dgm:pt>
    <dgm:pt modelId="{9DB0AF6F-D8A9-4377-AF45-AACCFF8C0829}" type="pres">
      <dgm:prSet presAssocID="{2E438ADC-00C8-43F4-8015-3DD9626B0D33}" presName="node" presStyleLbl="node1" presStyleIdx="1" presStyleCnt="5" custScaleX="138325" custScaleY="138325" custRadScaleRad="128665" custRadScaleInc="-14924">
        <dgm:presLayoutVars>
          <dgm:bulletEnabled val="1"/>
        </dgm:presLayoutVars>
      </dgm:prSet>
      <dgm:spPr>
        <a:prstGeom prst="ellipse">
          <a:avLst/>
        </a:prstGeom>
      </dgm:spPr>
      <dgm:t>
        <a:bodyPr/>
        <a:lstStyle/>
        <a:p>
          <a:endParaRPr lang="fr-BE"/>
        </a:p>
      </dgm:t>
    </dgm:pt>
    <dgm:pt modelId="{20843D0E-4EDA-4A69-9414-638BAC0E73F3}" type="pres">
      <dgm:prSet presAssocID="{2E438ADC-00C8-43F4-8015-3DD9626B0D33}" presName="dummy" presStyleCnt="0"/>
      <dgm:spPr/>
    </dgm:pt>
    <dgm:pt modelId="{438F9DE4-7B25-40C0-B055-8A160B3A4C6B}" type="pres">
      <dgm:prSet presAssocID="{A749739A-70CC-4F79-9C2E-85B4F14BAC43}" presName="sibTrans" presStyleLbl="sibTrans2D1" presStyleIdx="1" presStyleCnt="5"/>
      <dgm:spPr>
        <a:prstGeom prst="blockArc">
          <a:avLst>
            <a:gd name="adj1" fmla="val 20307249"/>
            <a:gd name="adj2" fmla="val 3465151"/>
            <a:gd name="adj3" fmla="val 4644"/>
          </a:avLst>
        </a:prstGeom>
      </dgm:spPr>
      <dgm:t>
        <a:bodyPr/>
        <a:lstStyle/>
        <a:p>
          <a:endParaRPr lang="fr-BE"/>
        </a:p>
      </dgm:t>
    </dgm:pt>
    <dgm:pt modelId="{CC6C67A9-A657-4558-A8C4-57AA9E52A62B}" type="pres">
      <dgm:prSet presAssocID="{94A3C0D8-B86A-46D7-A7E6-A0E182718CBD}" presName="node" presStyleLbl="node1" presStyleIdx="2" presStyleCnt="5" custScaleX="133289" custScaleY="130073" custRadScaleRad="112267" custRadScaleInc="-12059">
        <dgm:presLayoutVars>
          <dgm:bulletEnabled val="1"/>
        </dgm:presLayoutVars>
      </dgm:prSet>
      <dgm:spPr>
        <a:prstGeom prst="ellipse">
          <a:avLst/>
        </a:prstGeom>
      </dgm:spPr>
      <dgm:t>
        <a:bodyPr/>
        <a:lstStyle/>
        <a:p>
          <a:endParaRPr lang="fr-BE"/>
        </a:p>
      </dgm:t>
    </dgm:pt>
    <dgm:pt modelId="{70DBA720-EB75-4D36-9C9D-CD5171EC8A86}" type="pres">
      <dgm:prSet presAssocID="{94A3C0D8-B86A-46D7-A7E6-A0E182718CBD}" presName="dummy" presStyleCnt="0"/>
      <dgm:spPr/>
    </dgm:pt>
    <dgm:pt modelId="{FDE483B3-D80D-469A-8A43-09210B7ED83E}" type="pres">
      <dgm:prSet presAssocID="{AA95865E-29AC-4DFF-BDC6-11E355F48403}" presName="sibTrans" presStyleLbl="sibTrans2D1" presStyleIdx="2" presStyleCnt="5"/>
      <dgm:spPr>
        <a:prstGeom prst="blockArc">
          <a:avLst>
            <a:gd name="adj1" fmla="val 2815575"/>
            <a:gd name="adj2" fmla="val 7984425"/>
            <a:gd name="adj3" fmla="val 4644"/>
          </a:avLst>
        </a:prstGeom>
      </dgm:spPr>
      <dgm:t>
        <a:bodyPr/>
        <a:lstStyle/>
        <a:p>
          <a:endParaRPr lang="fr-BE"/>
        </a:p>
      </dgm:t>
    </dgm:pt>
    <dgm:pt modelId="{AF3D08E7-13EE-4D07-86D2-DAA151ADEF25}" type="pres">
      <dgm:prSet presAssocID="{46859F0E-6DDA-442D-AF58-3660966383D9}" presName="node" presStyleLbl="node1" presStyleIdx="3" presStyleCnt="5" custScaleX="126997" custScaleY="126997" custRadScaleRad="109307" custRadScaleInc="41121">
        <dgm:presLayoutVars>
          <dgm:bulletEnabled val="1"/>
        </dgm:presLayoutVars>
      </dgm:prSet>
      <dgm:spPr>
        <a:prstGeom prst="ellipse">
          <a:avLst/>
        </a:prstGeom>
      </dgm:spPr>
      <dgm:t>
        <a:bodyPr/>
        <a:lstStyle/>
        <a:p>
          <a:endParaRPr lang="fr-BE"/>
        </a:p>
      </dgm:t>
    </dgm:pt>
    <dgm:pt modelId="{085148B7-2656-4FF7-8D55-9EBBBCEB0FC5}" type="pres">
      <dgm:prSet presAssocID="{46859F0E-6DDA-442D-AF58-3660966383D9}" presName="dummy" presStyleCnt="0"/>
      <dgm:spPr/>
    </dgm:pt>
    <dgm:pt modelId="{6EC352DD-1833-45B6-8C39-826144C8C544}" type="pres">
      <dgm:prSet presAssocID="{9FEA6A29-EB44-4D99-8E94-61074D6EA88B}" presName="sibTrans" presStyleLbl="sibTrans2D1" presStyleIdx="3" presStyleCnt="5"/>
      <dgm:spPr>
        <a:prstGeom prst="blockArc">
          <a:avLst>
            <a:gd name="adj1" fmla="val 7286987"/>
            <a:gd name="adj2" fmla="val 11746210"/>
            <a:gd name="adj3" fmla="val 4644"/>
          </a:avLst>
        </a:prstGeom>
      </dgm:spPr>
      <dgm:t>
        <a:bodyPr/>
        <a:lstStyle/>
        <a:p>
          <a:endParaRPr lang="fr-BE"/>
        </a:p>
      </dgm:t>
    </dgm:pt>
    <dgm:pt modelId="{A25CB6FE-E07C-4C9D-B5B2-CE74004D955F}" type="pres">
      <dgm:prSet presAssocID="{1B685A07-F2C1-484B-94B6-344784398186}" presName="node" presStyleLbl="node1" presStyleIdx="4" presStyleCnt="5" custScaleX="136894" custScaleY="135475" custRadScaleRad="114597" custRadScaleInc="-8336">
        <dgm:presLayoutVars>
          <dgm:bulletEnabled val="1"/>
        </dgm:presLayoutVars>
      </dgm:prSet>
      <dgm:spPr>
        <a:prstGeom prst="ellipse">
          <a:avLst/>
        </a:prstGeom>
      </dgm:spPr>
      <dgm:t>
        <a:bodyPr/>
        <a:lstStyle/>
        <a:p>
          <a:endParaRPr lang="fr-BE"/>
        </a:p>
      </dgm:t>
    </dgm:pt>
    <dgm:pt modelId="{13252D5F-EF15-4880-BF47-59142E60037C}" type="pres">
      <dgm:prSet presAssocID="{1B685A07-F2C1-484B-94B6-344784398186}" presName="dummy" presStyleCnt="0"/>
      <dgm:spPr/>
    </dgm:pt>
    <dgm:pt modelId="{AD44E679-F179-4465-B29B-A381E89DA261}" type="pres">
      <dgm:prSet presAssocID="{CEF22135-E68F-422D-811D-760DE84BA3CC}" presName="sibTrans" presStyleLbl="sibTrans2D1" presStyleIdx="4" presStyleCnt="5"/>
      <dgm:spPr>
        <a:prstGeom prst="blockArc">
          <a:avLst>
            <a:gd name="adj1" fmla="val 11864326"/>
            <a:gd name="adj2" fmla="val 16714591"/>
            <a:gd name="adj3" fmla="val 4644"/>
          </a:avLst>
        </a:prstGeom>
      </dgm:spPr>
      <dgm:t>
        <a:bodyPr/>
        <a:lstStyle/>
        <a:p>
          <a:endParaRPr lang="fr-BE"/>
        </a:p>
      </dgm:t>
    </dgm:pt>
  </dgm:ptLst>
  <dgm:cxnLst>
    <dgm:cxn modelId="{72B0E497-58D3-4AEC-8EB4-020AB4C06FF8}" type="presOf" srcId="{CEF22135-E68F-422D-811D-760DE84BA3CC}" destId="{AD44E679-F179-4465-B29B-A381E89DA261}" srcOrd="0" destOrd="0" presId="urn:microsoft.com/office/officeart/2005/8/layout/radial6"/>
    <dgm:cxn modelId="{7FD87C64-EA71-462E-964D-917FC7ACFFC6}" type="presOf" srcId="{AEB8F4DA-CF51-49F6-921B-5D7430C303A6}" destId="{B882C98F-0EEE-452D-A37A-C98BE3126B33}" srcOrd="0" destOrd="0" presId="urn:microsoft.com/office/officeart/2005/8/layout/radial6"/>
    <dgm:cxn modelId="{788F8770-F16A-4022-A0CD-7A705FA4F1B8}" srcId="{CE1E5999-4648-429B-84CD-658D0AF4F134}" destId="{94A3C0D8-B86A-46D7-A7E6-A0E182718CBD}" srcOrd="2" destOrd="0" parTransId="{48C7D495-0912-45AB-8287-832EB0B792B2}" sibTransId="{AA95865E-29AC-4DFF-BDC6-11E355F48403}"/>
    <dgm:cxn modelId="{DAB3BB64-9578-4CC4-93F6-106EB2499C41}" type="presOf" srcId="{1B685A07-F2C1-484B-94B6-344784398186}" destId="{A25CB6FE-E07C-4C9D-B5B2-CE74004D955F}" srcOrd="0" destOrd="0" presId="urn:microsoft.com/office/officeart/2005/8/layout/radial6"/>
    <dgm:cxn modelId="{0EA58012-B718-4CBB-AB36-7B6B46699357}" type="presOf" srcId="{CE1E5999-4648-429B-84CD-658D0AF4F134}" destId="{E7886E01-D889-44BD-891B-CA8554E8AC09}" srcOrd="0" destOrd="0" presId="urn:microsoft.com/office/officeart/2005/8/layout/radial6"/>
    <dgm:cxn modelId="{01FF31F3-C922-4EAD-B2B2-DEC49E32988B}" type="presOf" srcId="{776B40AB-0FF7-4C90-A571-9B3136FFF745}" destId="{E20DC91F-B671-42CB-8B38-FB060072CB25}" srcOrd="0" destOrd="0" presId="urn:microsoft.com/office/officeart/2005/8/layout/radial6"/>
    <dgm:cxn modelId="{D3B7ED3B-0572-4C43-8122-EC893106BD08}" type="presOf" srcId="{A4EBF2A2-25FD-47F6-A55A-3626820958CE}" destId="{C4892910-14C5-4623-842C-314DBD8522E1}" srcOrd="0" destOrd="0" presId="urn:microsoft.com/office/officeart/2005/8/layout/radial6"/>
    <dgm:cxn modelId="{7D11F331-0C6F-4E9F-96D5-4C268AC5CB8A}" srcId="{CE1E5999-4648-429B-84CD-658D0AF4F134}" destId="{2E438ADC-00C8-43F4-8015-3DD9626B0D33}" srcOrd="1" destOrd="0" parTransId="{0D9079CC-D094-45F1-BFDF-C0D68A63DF2D}" sibTransId="{A749739A-70CC-4F79-9C2E-85B4F14BAC43}"/>
    <dgm:cxn modelId="{6ADB0E02-7492-4187-AA9D-19126E9C8CE8}" srcId="{AEB8F4DA-CF51-49F6-921B-5D7430C303A6}" destId="{CE1E5999-4648-429B-84CD-658D0AF4F134}" srcOrd="0" destOrd="0" parTransId="{29664BC4-3B81-4B00-BB26-853076B4A487}" sibTransId="{D9BB657D-3430-4821-AC2F-30514AA1CAB8}"/>
    <dgm:cxn modelId="{BC8B73EB-BA5A-4E36-B46A-C7D0EB2321ED}" type="presOf" srcId="{A749739A-70CC-4F79-9C2E-85B4F14BAC43}" destId="{438F9DE4-7B25-40C0-B055-8A160B3A4C6B}" srcOrd="0" destOrd="0" presId="urn:microsoft.com/office/officeart/2005/8/layout/radial6"/>
    <dgm:cxn modelId="{D195B2FA-BFBA-4570-94C1-FCA46E2CE88F}" type="presOf" srcId="{46859F0E-6DDA-442D-AF58-3660966383D9}" destId="{AF3D08E7-13EE-4D07-86D2-DAA151ADEF25}" srcOrd="0" destOrd="0" presId="urn:microsoft.com/office/officeart/2005/8/layout/radial6"/>
    <dgm:cxn modelId="{149B08D9-479C-4234-ADE3-519C778272C9}" type="presOf" srcId="{AA95865E-29AC-4DFF-BDC6-11E355F48403}" destId="{FDE483B3-D80D-469A-8A43-09210B7ED83E}" srcOrd="0" destOrd="0" presId="urn:microsoft.com/office/officeart/2005/8/layout/radial6"/>
    <dgm:cxn modelId="{E8EBBC87-4F42-4441-AF42-E3CD25BE390A}" type="presOf" srcId="{94A3C0D8-B86A-46D7-A7E6-A0E182718CBD}" destId="{CC6C67A9-A657-4558-A8C4-57AA9E52A62B}" srcOrd="0" destOrd="0" presId="urn:microsoft.com/office/officeart/2005/8/layout/radial6"/>
    <dgm:cxn modelId="{0EAD8E05-51DA-4FB5-8CA7-937FB94AD012}" srcId="{CE1E5999-4648-429B-84CD-658D0AF4F134}" destId="{1B685A07-F2C1-484B-94B6-344784398186}" srcOrd="4" destOrd="0" parTransId="{AA6350BF-374F-4A2C-9910-02FBED24B5AA}" sibTransId="{CEF22135-E68F-422D-811D-760DE84BA3CC}"/>
    <dgm:cxn modelId="{179C3030-D887-45C9-B303-5AB1918ECC2C}" srcId="{CE1E5999-4648-429B-84CD-658D0AF4F134}" destId="{46859F0E-6DDA-442D-AF58-3660966383D9}" srcOrd="3" destOrd="0" parTransId="{E8EDCFCC-73C6-41D2-8932-C1B1D10C8837}" sibTransId="{9FEA6A29-EB44-4D99-8E94-61074D6EA88B}"/>
    <dgm:cxn modelId="{AE33DC8C-C7F7-4BF3-8636-E241080F22D3}" srcId="{CE1E5999-4648-429B-84CD-658D0AF4F134}" destId="{A4EBF2A2-25FD-47F6-A55A-3626820958CE}" srcOrd="0" destOrd="0" parTransId="{045FACCD-953F-4B15-B061-D094D5808F48}" sibTransId="{776B40AB-0FF7-4C90-A571-9B3136FFF745}"/>
    <dgm:cxn modelId="{FF2BE3E0-5052-43EC-8B39-1D90F075BA23}" type="presOf" srcId="{2E438ADC-00C8-43F4-8015-3DD9626B0D33}" destId="{9DB0AF6F-D8A9-4377-AF45-AACCFF8C0829}" srcOrd="0" destOrd="0" presId="urn:microsoft.com/office/officeart/2005/8/layout/radial6"/>
    <dgm:cxn modelId="{10BF738C-69DE-4FDF-99DB-7166E3EB8C7C}" type="presOf" srcId="{9FEA6A29-EB44-4D99-8E94-61074D6EA88B}" destId="{6EC352DD-1833-45B6-8C39-826144C8C544}" srcOrd="0" destOrd="0" presId="urn:microsoft.com/office/officeart/2005/8/layout/radial6"/>
    <dgm:cxn modelId="{BAC3C2A3-0A57-4719-8C3F-28A5ACA6DE80}" type="presParOf" srcId="{B882C98F-0EEE-452D-A37A-C98BE3126B33}" destId="{E7886E01-D889-44BD-891B-CA8554E8AC09}" srcOrd="0" destOrd="0" presId="urn:microsoft.com/office/officeart/2005/8/layout/radial6"/>
    <dgm:cxn modelId="{2AF2EE38-3758-4CD8-A2A0-D0074FE939D2}" type="presParOf" srcId="{B882C98F-0EEE-452D-A37A-C98BE3126B33}" destId="{C4892910-14C5-4623-842C-314DBD8522E1}" srcOrd="1" destOrd="0" presId="urn:microsoft.com/office/officeart/2005/8/layout/radial6"/>
    <dgm:cxn modelId="{6DAB69D1-2F71-4FEF-B1B8-799A65E92F62}" type="presParOf" srcId="{B882C98F-0EEE-452D-A37A-C98BE3126B33}" destId="{755113E2-B331-456B-A412-340485304B39}" srcOrd="2" destOrd="0" presId="urn:microsoft.com/office/officeart/2005/8/layout/radial6"/>
    <dgm:cxn modelId="{B480CACB-93C3-4687-9317-F4C594BEBAD4}" type="presParOf" srcId="{B882C98F-0EEE-452D-A37A-C98BE3126B33}" destId="{E20DC91F-B671-42CB-8B38-FB060072CB25}" srcOrd="3" destOrd="0" presId="urn:microsoft.com/office/officeart/2005/8/layout/radial6"/>
    <dgm:cxn modelId="{5B148987-3123-4DA7-ACAE-C655137F8F59}" type="presParOf" srcId="{B882C98F-0EEE-452D-A37A-C98BE3126B33}" destId="{9DB0AF6F-D8A9-4377-AF45-AACCFF8C0829}" srcOrd="4" destOrd="0" presId="urn:microsoft.com/office/officeart/2005/8/layout/radial6"/>
    <dgm:cxn modelId="{DC3D9AE5-C9F7-49C3-B45F-E58E90C0D89E}" type="presParOf" srcId="{B882C98F-0EEE-452D-A37A-C98BE3126B33}" destId="{20843D0E-4EDA-4A69-9414-638BAC0E73F3}" srcOrd="5" destOrd="0" presId="urn:microsoft.com/office/officeart/2005/8/layout/radial6"/>
    <dgm:cxn modelId="{2F333987-5CCC-49BA-B587-0355FD6440A2}" type="presParOf" srcId="{B882C98F-0EEE-452D-A37A-C98BE3126B33}" destId="{438F9DE4-7B25-40C0-B055-8A160B3A4C6B}" srcOrd="6" destOrd="0" presId="urn:microsoft.com/office/officeart/2005/8/layout/radial6"/>
    <dgm:cxn modelId="{6CDB9567-9756-4C4F-95E2-50688EDF5FFE}" type="presParOf" srcId="{B882C98F-0EEE-452D-A37A-C98BE3126B33}" destId="{CC6C67A9-A657-4558-A8C4-57AA9E52A62B}" srcOrd="7" destOrd="0" presId="urn:microsoft.com/office/officeart/2005/8/layout/radial6"/>
    <dgm:cxn modelId="{3E5B30BE-CFDD-4813-909A-9F93A4BC7FB7}" type="presParOf" srcId="{B882C98F-0EEE-452D-A37A-C98BE3126B33}" destId="{70DBA720-EB75-4D36-9C9D-CD5171EC8A86}" srcOrd="8" destOrd="0" presId="urn:microsoft.com/office/officeart/2005/8/layout/radial6"/>
    <dgm:cxn modelId="{0E330999-DB7C-4BE8-81DE-538110CE8BA7}" type="presParOf" srcId="{B882C98F-0EEE-452D-A37A-C98BE3126B33}" destId="{FDE483B3-D80D-469A-8A43-09210B7ED83E}" srcOrd="9" destOrd="0" presId="urn:microsoft.com/office/officeart/2005/8/layout/radial6"/>
    <dgm:cxn modelId="{281BE64D-2BB2-444E-96E1-EED63FFDA825}" type="presParOf" srcId="{B882C98F-0EEE-452D-A37A-C98BE3126B33}" destId="{AF3D08E7-13EE-4D07-86D2-DAA151ADEF25}" srcOrd="10" destOrd="0" presId="urn:microsoft.com/office/officeart/2005/8/layout/radial6"/>
    <dgm:cxn modelId="{3DD33E70-4F9E-4BB0-8460-31144CB07CDA}" type="presParOf" srcId="{B882C98F-0EEE-452D-A37A-C98BE3126B33}" destId="{085148B7-2656-4FF7-8D55-9EBBBCEB0FC5}" srcOrd="11" destOrd="0" presId="urn:microsoft.com/office/officeart/2005/8/layout/radial6"/>
    <dgm:cxn modelId="{F8CF0CDF-F83E-405B-833C-B032DD32A12E}" type="presParOf" srcId="{B882C98F-0EEE-452D-A37A-C98BE3126B33}" destId="{6EC352DD-1833-45B6-8C39-826144C8C544}" srcOrd="12" destOrd="0" presId="urn:microsoft.com/office/officeart/2005/8/layout/radial6"/>
    <dgm:cxn modelId="{70F79D32-1FBB-4184-B8BD-47C02EAC5773}" type="presParOf" srcId="{B882C98F-0EEE-452D-A37A-C98BE3126B33}" destId="{A25CB6FE-E07C-4C9D-B5B2-CE74004D955F}" srcOrd="13" destOrd="0" presId="urn:microsoft.com/office/officeart/2005/8/layout/radial6"/>
    <dgm:cxn modelId="{90BDF297-7FA2-44E9-A1E2-14C10984B304}" type="presParOf" srcId="{B882C98F-0EEE-452D-A37A-C98BE3126B33}" destId="{13252D5F-EF15-4880-BF47-59142E60037C}" srcOrd="14" destOrd="0" presId="urn:microsoft.com/office/officeart/2005/8/layout/radial6"/>
    <dgm:cxn modelId="{55EE723F-5D36-4F1C-ABE0-2EED69A07DC7}" type="presParOf" srcId="{B882C98F-0EEE-452D-A37A-C98BE3126B33}" destId="{AD44E679-F179-4465-B29B-A381E89DA261}"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4E679-F179-4465-B29B-A381E89DA261}">
      <dsp:nvSpPr>
        <dsp:cNvPr id="0" name=""/>
        <dsp:cNvSpPr/>
      </dsp:nvSpPr>
      <dsp:spPr>
        <a:xfrm>
          <a:off x="487147" y="478313"/>
          <a:ext cx="2948821" cy="2948821"/>
        </a:xfrm>
        <a:prstGeom prst="blockArc">
          <a:avLst>
            <a:gd name="adj1" fmla="val 11864326"/>
            <a:gd name="adj2" fmla="val 16714591"/>
            <a:gd name="adj3" fmla="val 4644"/>
          </a:avLst>
        </a:prstGeom>
        <a:solidFill>
          <a:srgbClr val="F79646">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EC352DD-1833-45B6-8C39-826144C8C544}">
      <dsp:nvSpPr>
        <dsp:cNvPr id="0" name=""/>
        <dsp:cNvSpPr/>
      </dsp:nvSpPr>
      <dsp:spPr>
        <a:xfrm>
          <a:off x="432424" y="619260"/>
          <a:ext cx="2948821" cy="2948821"/>
        </a:xfrm>
        <a:prstGeom prst="blockArc">
          <a:avLst>
            <a:gd name="adj1" fmla="val 7286987"/>
            <a:gd name="adj2" fmla="val 11746210"/>
            <a:gd name="adj3" fmla="val 4644"/>
          </a:avLst>
        </a:prstGeom>
        <a:solidFill>
          <a:srgbClr val="4BACC6">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DE483B3-D80D-469A-8A43-09210B7ED83E}">
      <dsp:nvSpPr>
        <dsp:cNvPr id="0" name=""/>
        <dsp:cNvSpPr/>
      </dsp:nvSpPr>
      <dsp:spPr>
        <a:xfrm>
          <a:off x="462317" y="653772"/>
          <a:ext cx="2948821" cy="2948821"/>
        </a:xfrm>
        <a:prstGeom prst="blockArc">
          <a:avLst>
            <a:gd name="adj1" fmla="val 2815575"/>
            <a:gd name="adj2" fmla="val 7984425"/>
            <a:gd name="adj3" fmla="val 4644"/>
          </a:avLst>
        </a:prstGeom>
        <a:solidFill>
          <a:srgbClr val="8064A2">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38F9DE4-7B25-40C0-B055-8A160B3A4C6B}">
      <dsp:nvSpPr>
        <dsp:cNvPr id="0" name=""/>
        <dsp:cNvSpPr/>
      </dsp:nvSpPr>
      <dsp:spPr>
        <a:xfrm>
          <a:off x="609876" y="519260"/>
          <a:ext cx="2948821" cy="2948821"/>
        </a:xfrm>
        <a:prstGeom prst="blockArc">
          <a:avLst>
            <a:gd name="adj1" fmla="val 20307249"/>
            <a:gd name="adj2" fmla="val 3465151"/>
            <a:gd name="adj3" fmla="val 4644"/>
          </a:avLst>
        </a:prstGeom>
        <a:solidFill>
          <a:srgbClr val="9BBB59">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20DC91F-B671-42CB-8B38-FB060072CB25}">
      <dsp:nvSpPr>
        <dsp:cNvPr id="0" name=""/>
        <dsp:cNvSpPr/>
      </dsp:nvSpPr>
      <dsp:spPr>
        <a:xfrm>
          <a:off x="581477" y="467419"/>
          <a:ext cx="2948821" cy="2948821"/>
        </a:xfrm>
        <a:prstGeom prst="blockArc">
          <a:avLst>
            <a:gd name="adj1" fmla="val 15578983"/>
            <a:gd name="adj2" fmla="val 20231284"/>
            <a:gd name="adj3" fmla="val 4644"/>
          </a:avLst>
        </a:prstGeom>
        <a:solidFill>
          <a:srgbClr val="C0504D">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7886E01-D889-44BD-891B-CA8554E8AC09}">
      <dsp:nvSpPr>
        <dsp:cNvPr id="0" name=""/>
        <dsp:cNvSpPr/>
      </dsp:nvSpPr>
      <dsp:spPr>
        <a:xfrm>
          <a:off x="1229725" y="1389487"/>
          <a:ext cx="1362559" cy="1366640"/>
        </a:xfrm>
        <a:prstGeom prst="ellipse">
          <a:avLst/>
        </a:prstGeom>
        <a:solidFill>
          <a:srgbClr val="004593"/>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BE" sz="1400" b="1" kern="1200" dirty="0" smtClean="0">
              <a:solidFill>
                <a:sysClr val="window" lastClr="FFFFFF"/>
              </a:solidFill>
              <a:latin typeface="Calibri"/>
              <a:ea typeface="+mn-ea"/>
              <a:cs typeface="+mn-cs"/>
            </a:rPr>
            <a:t>Services to Local and Regional  Authorities</a:t>
          </a:r>
          <a:endParaRPr lang="fr-BE" sz="1400" b="1" kern="1200" dirty="0">
            <a:solidFill>
              <a:sysClr val="window" lastClr="FFFFFF"/>
            </a:solidFill>
            <a:latin typeface="Calibri"/>
            <a:ea typeface="+mn-ea"/>
            <a:cs typeface="+mn-cs"/>
          </a:endParaRPr>
        </a:p>
      </dsp:txBody>
      <dsp:txXfrm>
        <a:off x="1429267" y="1589627"/>
        <a:ext cx="963475" cy="966360"/>
      </dsp:txXfrm>
    </dsp:sp>
    <dsp:sp modelId="{C4892910-14C5-4623-842C-314DBD8522E1}">
      <dsp:nvSpPr>
        <dsp:cNvPr id="0" name=""/>
        <dsp:cNvSpPr/>
      </dsp:nvSpPr>
      <dsp:spPr>
        <a:xfrm>
          <a:off x="1142668" y="-160510"/>
          <a:ext cx="1401829" cy="1355664"/>
        </a:xfrm>
        <a:prstGeom prst="ellipse">
          <a:avLst/>
        </a:prstGeom>
        <a:solidFill>
          <a:srgbClr val="C0504D"/>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ysClr val="window" lastClr="FFFFFF"/>
              </a:solidFill>
              <a:latin typeface="Calibri"/>
              <a:ea typeface="+mn-ea"/>
              <a:cs typeface="+mn-cs"/>
            </a:rPr>
            <a:t>Awareness raising and </a:t>
          </a:r>
          <a:r>
            <a:rPr lang="en-GB" sz="1100" b="1" kern="1200" dirty="0" smtClean="0">
              <a:solidFill>
                <a:sysClr val="window" lastClr="FFFFFF"/>
              </a:solidFill>
              <a:latin typeface="Calibri"/>
              <a:ea typeface="+mn-ea"/>
              <a:cs typeface="+mn-cs"/>
            </a:rPr>
            <a:t>communication</a:t>
          </a:r>
          <a:endParaRPr lang="fr-BE" sz="1100" b="1" kern="1200" dirty="0">
            <a:solidFill>
              <a:sysClr val="window" lastClr="FFFFFF"/>
            </a:solidFill>
            <a:latin typeface="Calibri"/>
            <a:ea typeface="+mn-ea"/>
            <a:cs typeface="+mn-cs"/>
          </a:endParaRPr>
        </a:p>
      </dsp:txBody>
      <dsp:txXfrm>
        <a:off x="1347961" y="38022"/>
        <a:ext cx="991243" cy="958600"/>
      </dsp:txXfrm>
    </dsp:sp>
    <dsp:sp modelId="{9DB0AF6F-D8A9-4377-AF45-AACCFF8C0829}">
      <dsp:nvSpPr>
        <dsp:cNvPr id="0" name=""/>
        <dsp:cNvSpPr/>
      </dsp:nvSpPr>
      <dsp:spPr>
        <a:xfrm>
          <a:off x="2676521" y="619511"/>
          <a:ext cx="1312859" cy="1312859"/>
        </a:xfrm>
        <a:prstGeom prst="ellipse">
          <a:avLst/>
        </a:prstGeom>
        <a:solidFill>
          <a:srgbClr val="9BBB59"/>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BE" sz="1200" b="1" kern="1200"/>
            <a:t>Operational instruments</a:t>
          </a:r>
          <a:endParaRPr lang="fr-BE" sz="1400" b="1" kern="1200" dirty="0">
            <a:solidFill>
              <a:sysClr val="window" lastClr="FFFFFF"/>
            </a:solidFill>
            <a:latin typeface="Calibri"/>
            <a:ea typeface="+mn-ea"/>
            <a:cs typeface="+mn-cs"/>
          </a:endParaRPr>
        </a:p>
      </dsp:txBody>
      <dsp:txXfrm>
        <a:off x="2868785" y="811775"/>
        <a:ext cx="928331" cy="928331"/>
      </dsp:txXfrm>
    </dsp:sp>
    <dsp:sp modelId="{CC6C67A9-A657-4558-A8C4-57AA9E52A62B}">
      <dsp:nvSpPr>
        <dsp:cNvPr id="0" name=""/>
        <dsp:cNvSpPr/>
      </dsp:nvSpPr>
      <dsp:spPr>
        <a:xfrm>
          <a:off x="2345904" y="2505471"/>
          <a:ext cx="1265062" cy="1234539"/>
        </a:xfrm>
        <a:prstGeom prst="ellipse">
          <a:avLst/>
        </a:prstGeom>
        <a:solidFill>
          <a:srgbClr val="8064A2"/>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BE" sz="1200" b="1" kern="1200"/>
            <a:t>Legal and economic instruments</a:t>
          </a:r>
          <a:endParaRPr lang="fr-BE" sz="1200" b="1" kern="1200" dirty="0">
            <a:solidFill>
              <a:sysClr val="window" lastClr="FFFFFF"/>
            </a:solidFill>
            <a:latin typeface="Calibri"/>
            <a:ea typeface="+mn-ea"/>
            <a:cs typeface="+mn-cs"/>
          </a:endParaRPr>
        </a:p>
      </dsp:txBody>
      <dsp:txXfrm>
        <a:off x="2531168" y="2686265"/>
        <a:ext cx="894534" cy="872951"/>
      </dsp:txXfrm>
    </dsp:sp>
    <dsp:sp modelId="{AF3D08E7-13EE-4D07-86D2-DAA151ADEF25}">
      <dsp:nvSpPr>
        <dsp:cNvPr id="0" name=""/>
        <dsp:cNvSpPr/>
      </dsp:nvSpPr>
      <dsp:spPr>
        <a:xfrm>
          <a:off x="230583" y="2451064"/>
          <a:ext cx="1205344" cy="1205344"/>
        </a:xfrm>
        <a:prstGeom prst="ellipse">
          <a:avLst/>
        </a:prstGeom>
        <a:solidFill>
          <a:srgbClr val="4BACC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BE" sz="1200" b="1" kern="1200" dirty="0">
              <a:solidFill>
                <a:sysClr val="window" lastClr="FFFFFF"/>
              </a:solidFill>
              <a:latin typeface="Calibri"/>
              <a:ea typeface="+mn-ea"/>
              <a:cs typeface="+mn-cs"/>
            </a:rPr>
            <a:t>Strategy and planning</a:t>
          </a:r>
        </a:p>
      </dsp:txBody>
      <dsp:txXfrm>
        <a:off x="407102" y="2627583"/>
        <a:ext cx="852306" cy="852306"/>
      </dsp:txXfrm>
    </dsp:sp>
    <dsp:sp modelId="{A25CB6FE-E07C-4C9D-B5B2-CE74004D955F}">
      <dsp:nvSpPr>
        <dsp:cNvPr id="0" name=""/>
        <dsp:cNvSpPr/>
      </dsp:nvSpPr>
      <dsp:spPr>
        <a:xfrm>
          <a:off x="-56191" y="859739"/>
          <a:ext cx="1299278" cy="1285810"/>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BE" sz="1200" b="1" kern="1200" dirty="0" smtClean="0">
              <a:solidFill>
                <a:sysClr val="window" lastClr="FFFFFF"/>
              </a:solidFill>
              <a:latin typeface="Calibri"/>
              <a:ea typeface="+mn-ea"/>
              <a:cs typeface="+mn-cs"/>
            </a:rPr>
            <a:t>Cooperation and capacity building</a:t>
          </a:r>
          <a:endParaRPr lang="fr-BE" sz="1200" b="1" kern="1200" dirty="0">
            <a:solidFill>
              <a:sysClr val="window" lastClr="FFFFFF"/>
            </a:solidFill>
            <a:latin typeface="Calibri"/>
            <a:ea typeface="+mn-ea"/>
            <a:cs typeface="+mn-cs"/>
          </a:endParaRPr>
        </a:p>
      </dsp:txBody>
      <dsp:txXfrm>
        <a:off x="134084" y="1048042"/>
        <a:ext cx="918728" cy="90920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AC4E774-E36A-49F7-A3F8-EA9D2F13E04A}" type="datetimeFigureOut">
              <a:rPr lang="en-GB"/>
              <a:pPr>
                <a:defRPr/>
              </a:pPr>
              <a:t>11/10/2016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9F38FE8-DA88-49C7-8C08-36E7F4BD6784}" type="slidenum">
              <a:rPr lang="en-GB"/>
              <a:pPr>
                <a:defRPr/>
              </a:pPr>
              <a:t>‹#›</a:t>
            </a:fld>
            <a:endParaRPr lang="en-GB"/>
          </a:p>
        </p:txBody>
      </p:sp>
    </p:spTree>
    <p:extLst>
      <p:ext uri="{BB962C8B-B14F-4D97-AF65-F5344CB8AC3E}">
        <p14:creationId xmlns:p14="http://schemas.microsoft.com/office/powerpoint/2010/main" val="1910402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F38FE8-DA88-49C7-8C08-36E7F4BD6784}" type="slidenum">
              <a:rPr lang="en-GB" smtClean="0"/>
              <a:pPr>
                <a:defRPr/>
              </a:pPr>
              <a:t>2</a:t>
            </a:fld>
            <a:endParaRPr lang="en-GB"/>
          </a:p>
        </p:txBody>
      </p:sp>
    </p:spTree>
    <p:extLst>
      <p:ext uri="{BB962C8B-B14F-4D97-AF65-F5344CB8AC3E}">
        <p14:creationId xmlns:p14="http://schemas.microsoft.com/office/powerpoint/2010/main" val="157007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F38FE8-DA88-49C7-8C08-36E7F4BD6784}" type="slidenum">
              <a:rPr lang="en-GB" smtClean="0"/>
              <a:pPr>
                <a:defRPr/>
              </a:pPr>
              <a:t>3</a:t>
            </a:fld>
            <a:endParaRPr lang="en-GB"/>
          </a:p>
        </p:txBody>
      </p:sp>
    </p:spTree>
    <p:extLst>
      <p:ext uri="{BB962C8B-B14F-4D97-AF65-F5344CB8AC3E}">
        <p14:creationId xmlns:p14="http://schemas.microsoft.com/office/powerpoint/2010/main" val="157007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1- Territorial hierarchy: circular economy actions should</a:t>
            </a:r>
            <a:r>
              <a:rPr lang="en-GB" baseline="0" smtClean="0"/>
              <a:t> favour short cycles that will then be connected between them and with the upper levels</a:t>
            </a:r>
          </a:p>
          <a:p>
            <a:r>
              <a:rPr lang="en-GB" baseline="0" smtClean="0"/>
              <a:t>2- Multi-R approach in the whole production-distribution-consumption cycle: rethink, redesign, repair, remanufacture, redistribute, reduce and reuse, recycle, revocer</a:t>
            </a:r>
          </a:p>
          <a:p>
            <a:r>
              <a:rPr lang="en-GB" baseline="0" smtClean="0"/>
              <a:t>3- Local and regional authorities are at the core of circular economy because they are in contact with all stakeholders on the ground and can facilitate circular economy through different instruments (economic, regulatory, technical, educational and communication based)</a:t>
            </a:r>
          </a:p>
          <a:p>
            <a:r>
              <a:rPr lang="en-GB" baseline="0" smtClean="0"/>
              <a:t>4- Shared governance: multi-actors (public, private, research, NGOs); multi-services (economy/environment/urban planning, etc.); top-down / bottom-up; political decision makers / technical staff</a:t>
            </a:r>
          </a:p>
          <a:p>
            <a:r>
              <a:rPr lang="en-GB" baseline="0" smtClean="0"/>
              <a:t>5- New business models (and business models that need to be more implemented): ecodesign, territorial symbiosis, product service systems (economy of functionality), etc.</a:t>
            </a:r>
            <a:endParaRPr lang="en-GB"/>
          </a:p>
        </p:txBody>
      </p:sp>
      <p:sp>
        <p:nvSpPr>
          <p:cNvPr id="4" name="Slide Number Placeholder 3"/>
          <p:cNvSpPr>
            <a:spLocks noGrp="1"/>
          </p:cNvSpPr>
          <p:nvPr>
            <p:ph type="sldNum" sz="quarter" idx="10"/>
          </p:nvPr>
        </p:nvSpPr>
        <p:spPr/>
        <p:txBody>
          <a:bodyPr/>
          <a:lstStyle/>
          <a:p>
            <a:pPr>
              <a:defRPr/>
            </a:pPr>
            <a:fld id="{A9F38FE8-DA88-49C7-8C08-36E7F4BD6784}" type="slidenum">
              <a:rPr lang="en-GB" smtClean="0"/>
              <a:pPr>
                <a:defRPr/>
              </a:pPr>
              <a:t>6</a:t>
            </a:fld>
            <a:endParaRPr lang="en-GB"/>
          </a:p>
        </p:txBody>
      </p:sp>
    </p:spTree>
    <p:extLst>
      <p:ext uri="{BB962C8B-B14F-4D97-AF65-F5344CB8AC3E}">
        <p14:creationId xmlns:p14="http://schemas.microsoft.com/office/powerpoint/2010/main" val="1570071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371600" y="215900"/>
            <a:ext cx="4114800" cy="3086100"/>
          </a:xfrm>
          <a:ln/>
        </p:spPr>
      </p:sp>
      <p:sp>
        <p:nvSpPr>
          <p:cNvPr id="40963" name="Notes Placeholder 2"/>
          <p:cNvSpPr>
            <a:spLocks noGrp="1"/>
          </p:cNvSpPr>
          <p:nvPr>
            <p:ph type="body" idx="1"/>
          </p:nvPr>
        </p:nvSpPr>
        <p:spPr>
          <a:xfrm>
            <a:off x="658506" y="3301052"/>
            <a:ext cx="5878773" cy="557148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altLang="fr-FR" sz="1100" smtClean="0">
                <a:latin typeface="Arial" panose="020B0604020202020204" pitchFamily="34" charset="0"/>
                <a:cs typeface="Arial" panose="020B0604020202020204" pitchFamily="34" charset="0"/>
              </a:rPr>
              <a:t>1- created in 2014 by ACR+: the strength</a:t>
            </a:r>
            <a:r>
              <a:rPr lang="en-GB" altLang="fr-FR" sz="1100" baseline="0" smtClean="0">
                <a:latin typeface="Arial" panose="020B0604020202020204" pitchFamily="34" charset="0"/>
                <a:cs typeface="Arial" panose="020B0604020202020204" pitchFamily="34" charset="0"/>
              </a:rPr>
              <a:t> of the CEN is made of ACR+ members: cities and regions are invited to join!</a:t>
            </a:r>
            <a:endParaRPr lang="en-GB" altLang="fr-FR" sz="1100" smtClean="0">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altLang="fr-FR" sz="1100" smtClean="0">
                <a:latin typeface="Arial" panose="020B0604020202020204" pitchFamily="34" charset="0"/>
                <a:cs typeface="Arial" panose="020B0604020202020204" pitchFamily="34" charset="0"/>
              </a:rPr>
              <a:t>2- cooperating with national platforms on circular economy, some</a:t>
            </a:r>
            <a:r>
              <a:rPr lang="en-GB" altLang="fr-FR" sz="1100" baseline="0" smtClean="0">
                <a:latin typeface="Arial" panose="020B0604020202020204" pitchFamily="34" charset="0"/>
                <a:cs typeface="Arial" panose="020B0604020202020204" pitchFamily="34" charset="0"/>
              </a:rPr>
              <a:t> of them already being ACR+ members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altLang="fr-FR" sz="1100" baseline="0" smtClean="0">
                <a:latin typeface="Arial" panose="020B0604020202020204" pitchFamily="34" charset="0"/>
                <a:cs typeface="Arial" panose="020B0604020202020204" pitchFamily="34" charset="0"/>
              </a:rPr>
              <a:t>3- ask for cooperation and review by an advisory committee which members evolve according to the topic (including European Environmental Bureau an University College of London)</a:t>
            </a:r>
          </a:p>
          <a:p>
            <a:pPr marL="0" marR="0" lvl="1" indent="0" algn="l" defTabSz="914400" rtl="0" eaLnBrk="1" fontAlgn="auto" latinLnBrk="0" hangingPunct="1">
              <a:lnSpc>
                <a:spcPct val="100000"/>
              </a:lnSpc>
              <a:spcBef>
                <a:spcPts val="0"/>
              </a:spcBef>
              <a:spcAft>
                <a:spcPts val="0"/>
              </a:spcAft>
              <a:buClrTx/>
              <a:buSzTx/>
              <a:buFontTx/>
              <a:buNone/>
              <a:tabLst/>
              <a:defRPr/>
            </a:pPr>
            <a:r>
              <a:rPr lang="en-GB" altLang="fr-FR" sz="1100" baseline="0" smtClean="0">
                <a:latin typeface="Arial" panose="020B0604020202020204" pitchFamily="34" charset="0"/>
                <a:cs typeface="Arial" panose="020B0604020202020204" pitchFamily="34" charset="0"/>
              </a:rPr>
              <a:t>4- received some political support (including from the former EU Commissioner for environment Janez Potochnic)</a:t>
            </a:r>
            <a:endParaRPr lang="en-US" altLang="fr-FR" sz="1100" dirty="0" smtClean="0">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Verdana" panose="020B0604030504040204" pitchFamily="34" charset="0"/>
              </a:defRPr>
            </a:lvl1pPr>
            <a:lvl2pPr marL="742950" indent="-285750" defTabSz="935038">
              <a:spcBef>
                <a:spcPct val="30000"/>
              </a:spcBef>
              <a:defRPr sz="1200">
                <a:solidFill>
                  <a:schemeClr val="tx1"/>
                </a:solidFill>
                <a:latin typeface="Verdana" panose="020B0604030504040204" pitchFamily="34" charset="0"/>
              </a:defRPr>
            </a:lvl2pPr>
            <a:lvl3pPr marL="1143000" indent="-228600" defTabSz="935038">
              <a:spcBef>
                <a:spcPct val="30000"/>
              </a:spcBef>
              <a:defRPr sz="1200">
                <a:solidFill>
                  <a:schemeClr val="tx1"/>
                </a:solidFill>
                <a:latin typeface="Verdana" panose="020B0604030504040204" pitchFamily="34" charset="0"/>
              </a:defRPr>
            </a:lvl3pPr>
            <a:lvl4pPr marL="1600200" indent="-228600" defTabSz="935038">
              <a:spcBef>
                <a:spcPct val="30000"/>
              </a:spcBef>
              <a:defRPr sz="1200">
                <a:solidFill>
                  <a:schemeClr val="tx1"/>
                </a:solidFill>
                <a:latin typeface="Verdana" panose="020B0604030504040204" pitchFamily="34" charset="0"/>
              </a:defRPr>
            </a:lvl4pPr>
            <a:lvl5pPr marL="2057400" indent="-228600" defTabSz="935038">
              <a:spcBef>
                <a:spcPct val="30000"/>
              </a:spcBef>
              <a:defRPr sz="1200">
                <a:solidFill>
                  <a:schemeClr val="tx1"/>
                </a:solidFill>
                <a:latin typeface="Verdana" panose="020B0604030504040204" pitchFamily="34" charset="0"/>
              </a:defRPr>
            </a:lvl5pPr>
            <a:lvl6pPr marL="2514600" indent="-228600" defTabSz="935038"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35038"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35038"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35038"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B1C8C566-AA86-4BF3-AFA2-BC025029FE25}" type="slidenum">
              <a:rPr lang="fr-BE" altLang="fr-FR" smtClean="0">
                <a:solidFill>
                  <a:srgbClr val="000000"/>
                </a:solidFill>
              </a:rPr>
              <a:pPr>
                <a:spcBef>
                  <a:spcPct val="0"/>
                </a:spcBef>
              </a:pPr>
              <a:t>7</a:t>
            </a:fld>
            <a:endParaRPr lang="fr-BE" altLang="fr-FR" dirty="0" smtClean="0">
              <a:solidFill>
                <a:srgbClr val="000000"/>
              </a:solidFill>
            </a:endParaRPr>
          </a:p>
        </p:txBody>
      </p:sp>
    </p:spTree>
    <p:extLst>
      <p:ext uri="{BB962C8B-B14F-4D97-AF65-F5344CB8AC3E}">
        <p14:creationId xmlns:p14="http://schemas.microsoft.com/office/powerpoint/2010/main" val="108437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1- connect experts at EU level, organise events and thematic</a:t>
            </a:r>
            <a:r>
              <a:rPr lang="en-GB" baseline="0" smtClean="0"/>
              <a:t> </a:t>
            </a:r>
            <a:r>
              <a:rPr lang="en-GB" smtClean="0"/>
              <a:t>meetings</a:t>
            </a:r>
          </a:p>
          <a:p>
            <a:r>
              <a:rPr lang="en-GB" smtClean="0"/>
              <a:t>2- analyse and provide technical documents and tools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mtClean="0"/>
              <a:t>3- support learning, train staff (work</a:t>
            </a:r>
            <a:r>
              <a:rPr lang="en-GB" baseline="0" smtClean="0"/>
              <a:t> in progress)</a:t>
            </a:r>
            <a:endParaRPr lang="fr-BE" altLang="fr-FR" sz="1200" smtClean="0">
              <a:solidFill>
                <a:srgbClr val="003B93"/>
              </a:solidFill>
              <a:latin typeface="+mn-lt"/>
            </a:endParaRPr>
          </a:p>
        </p:txBody>
      </p:sp>
      <p:sp>
        <p:nvSpPr>
          <p:cNvPr id="4" name="Slide Number Placeholder 3"/>
          <p:cNvSpPr>
            <a:spLocks noGrp="1"/>
          </p:cNvSpPr>
          <p:nvPr>
            <p:ph type="sldNum" sz="quarter" idx="10"/>
          </p:nvPr>
        </p:nvSpPr>
        <p:spPr/>
        <p:txBody>
          <a:bodyPr/>
          <a:lstStyle/>
          <a:p>
            <a:pPr>
              <a:defRPr/>
            </a:pPr>
            <a:fld id="{A9F38FE8-DA88-49C7-8C08-36E7F4BD6784}" type="slidenum">
              <a:rPr lang="en-GB" smtClean="0"/>
              <a:pPr>
                <a:defRPr/>
              </a:pPr>
              <a:t>8</a:t>
            </a:fld>
            <a:endParaRPr lang="en-GB"/>
          </a:p>
        </p:txBody>
      </p:sp>
    </p:spTree>
    <p:extLst>
      <p:ext uri="{BB962C8B-B14F-4D97-AF65-F5344CB8AC3E}">
        <p14:creationId xmlns:p14="http://schemas.microsoft.com/office/powerpoint/2010/main" val="349758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371600" y="215900"/>
            <a:ext cx="4114800" cy="3086100"/>
          </a:xfrm>
          <a:ln/>
        </p:spPr>
      </p:sp>
      <p:sp>
        <p:nvSpPr>
          <p:cNvPr id="40963" name="Notes Placeholder 2"/>
          <p:cNvSpPr>
            <a:spLocks noGrp="1"/>
          </p:cNvSpPr>
          <p:nvPr>
            <p:ph type="body" idx="1"/>
          </p:nvPr>
        </p:nvSpPr>
        <p:spPr>
          <a:xfrm>
            <a:off x="658506" y="3301052"/>
            <a:ext cx="5878773" cy="557148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smtClean="0">
                <a:solidFill>
                  <a:schemeClr val="tx1"/>
                </a:solidFill>
                <a:latin typeface="+mn-lt"/>
                <a:ea typeface="+mn-ea"/>
                <a:cs typeface="+mn-cs"/>
              </a:rPr>
              <a:t>Table of content</a:t>
            </a:r>
            <a:endParaRPr lang="fr-BE" sz="1200" b="1" kern="1200" smtClean="0">
              <a:solidFill>
                <a:schemeClr val="tx1"/>
              </a:solidFill>
              <a:latin typeface="+mn-lt"/>
              <a:ea typeface="+mn-ea"/>
              <a:cs typeface="+mn-cs"/>
            </a:endParaRPr>
          </a:p>
          <a:p>
            <a:r>
              <a:rPr lang="en-GB" sz="1200" u="none" kern="1200" smtClean="0">
                <a:solidFill>
                  <a:schemeClr val="tx1"/>
                </a:solidFill>
                <a:latin typeface="+mn-lt"/>
                <a:ea typeface="+mn-ea"/>
                <a:cs typeface="+mn-cs"/>
              </a:rPr>
              <a:t>INTRODUCTION</a:t>
            </a:r>
            <a:endParaRPr lang="fr-BE" sz="1200" u="none" kern="1200" smtClean="0">
              <a:solidFill>
                <a:schemeClr val="tx1"/>
              </a:solidFill>
              <a:latin typeface="+mn-lt"/>
              <a:ea typeface="+mn-ea"/>
              <a:cs typeface="+mn-cs"/>
            </a:endParaRPr>
          </a:p>
          <a:p>
            <a:r>
              <a:rPr lang="en-GB" sz="1200" u="none" kern="1200" smtClean="0">
                <a:solidFill>
                  <a:schemeClr val="tx1"/>
                </a:solidFill>
                <a:latin typeface="+mn-lt"/>
                <a:ea typeface="+mn-ea"/>
                <a:cs typeface="+mn-cs"/>
              </a:rPr>
              <a:t>Part 1: CLARIFYING CIRCULAR ECONOMY</a:t>
            </a:r>
            <a:endParaRPr lang="fr-BE" sz="1200" u="none" kern="1200" smtClean="0">
              <a:solidFill>
                <a:schemeClr val="tx1"/>
              </a:solidFill>
              <a:latin typeface="+mn-lt"/>
              <a:ea typeface="+mn-ea"/>
              <a:cs typeface="+mn-cs"/>
            </a:endParaRPr>
          </a:p>
          <a:p>
            <a:r>
              <a:rPr lang="en-GB" sz="1200" u="none" kern="1200" smtClean="0">
                <a:solidFill>
                  <a:schemeClr val="tx1"/>
                </a:solidFill>
                <a:latin typeface="+mn-lt"/>
                <a:ea typeface="+mn-ea"/>
                <a:cs typeface="+mn-cs"/>
              </a:rPr>
              <a:t>1. WHAT DOES “CIRCULAR ECONOMY” MEAN?</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1.1.</a:t>
            </a:r>
            <a:r>
              <a:rPr lang="en-GB" sz="1200" u="none" kern="1200" smtClean="0">
                <a:solidFill>
                  <a:schemeClr val="tx1"/>
                </a:solidFill>
                <a:latin typeface="+mn-lt"/>
                <a:ea typeface="+mn-ea"/>
                <a:cs typeface="+mn-cs"/>
              </a:rPr>
              <a:t> Basic concepts</a:t>
            </a:r>
          </a:p>
          <a:p>
            <a:r>
              <a:rPr lang="en-GB" sz="1200" u="none" kern="1200" smtClean="0">
                <a:solidFill>
                  <a:schemeClr val="tx1"/>
                </a:solidFill>
                <a:latin typeface="+mn-lt"/>
                <a:ea typeface="+mn-ea"/>
                <a:cs typeface="+mn-cs"/>
              </a:rPr>
              <a:t>1.2. Objectives</a:t>
            </a:r>
            <a:r>
              <a:rPr lang="en-GB" sz="1200" u="none" kern="1200" baseline="0" smtClean="0">
                <a:solidFill>
                  <a:schemeClr val="tx1"/>
                </a:solidFill>
                <a:latin typeface="+mn-lt"/>
                <a:ea typeface="+mn-ea"/>
                <a:cs typeface="+mn-cs"/>
              </a:rPr>
              <a:t> of circular economy</a:t>
            </a:r>
            <a:endParaRPr lang="fr-BE" sz="1200" u="none" kern="1200" smtClean="0">
              <a:solidFill>
                <a:schemeClr val="tx1"/>
              </a:solidFill>
              <a:latin typeface="+mn-lt"/>
              <a:ea typeface="+mn-ea"/>
              <a:cs typeface="+mn-cs"/>
            </a:endParaRPr>
          </a:p>
          <a:p>
            <a:r>
              <a:rPr lang="en-GB" sz="1200" u="none" kern="1200" smtClean="0">
                <a:solidFill>
                  <a:schemeClr val="tx1"/>
                </a:solidFill>
                <a:latin typeface="+mn-lt"/>
                <a:ea typeface="+mn-ea"/>
                <a:cs typeface="+mn-cs"/>
              </a:rPr>
              <a:t>2. ON WHAT PRINCIPLES SHOULD A CIRCULAR ECONOMY STRATEGY BE BASED?</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2.1.</a:t>
            </a:r>
            <a:r>
              <a:rPr lang="en-GB" sz="1200" u="none" kern="1200" smtClean="0">
                <a:solidFill>
                  <a:schemeClr val="tx1"/>
                </a:solidFill>
                <a:latin typeface="+mn-lt"/>
                <a:ea typeface="+mn-ea"/>
                <a:cs typeface="+mn-cs"/>
              </a:rPr>
              <a:t> The “multi-R” hierarchy</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2.2.</a:t>
            </a:r>
            <a:r>
              <a:rPr lang="en-GB" sz="1200" u="none" kern="1200" smtClean="0">
                <a:solidFill>
                  <a:schemeClr val="tx1"/>
                </a:solidFill>
                <a:latin typeface="+mn-lt"/>
                <a:ea typeface="+mn-ea"/>
                <a:cs typeface="+mn-cs"/>
              </a:rPr>
              <a:t> Territorial hierarchy</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2.3.</a:t>
            </a:r>
            <a:r>
              <a:rPr lang="en-GB" sz="1200" u="none" kern="1200" smtClean="0">
                <a:solidFill>
                  <a:schemeClr val="tx1"/>
                </a:solidFill>
                <a:latin typeface="+mn-lt"/>
                <a:ea typeface="+mn-ea"/>
                <a:cs typeface="+mn-cs"/>
              </a:rPr>
              <a:t> Shared governance</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2.4.</a:t>
            </a:r>
            <a:r>
              <a:rPr lang="en-GB" sz="1200" u="none" kern="1200" smtClean="0">
                <a:solidFill>
                  <a:schemeClr val="tx1"/>
                </a:solidFill>
                <a:latin typeface="+mn-lt"/>
                <a:ea typeface="+mn-ea"/>
                <a:cs typeface="+mn-cs"/>
              </a:rPr>
              <a:t> Integrated planning</a:t>
            </a:r>
            <a:endParaRPr lang="fr-BE" sz="1200" u="none" kern="1200" smtClean="0">
              <a:solidFill>
                <a:schemeClr val="tx1"/>
              </a:solidFill>
              <a:latin typeface="+mn-lt"/>
              <a:ea typeface="+mn-ea"/>
              <a:cs typeface="+mn-cs"/>
            </a:endParaRPr>
          </a:p>
          <a:p>
            <a:r>
              <a:rPr lang="en-GB" sz="1200" u="none" kern="1200" smtClean="0">
                <a:solidFill>
                  <a:schemeClr val="tx1"/>
                </a:solidFill>
                <a:latin typeface="+mn-lt"/>
                <a:ea typeface="+mn-ea"/>
                <a:cs typeface="+mn-cs"/>
              </a:rPr>
              <a:t>3. WHAT ARE THE KEY AREAS OF INTERVENTION?</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3.1.</a:t>
            </a:r>
            <a:r>
              <a:rPr lang="en-GB" sz="1200" u="none" kern="1200" smtClean="0">
                <a:solidFill>
                  <a:schemeClr val="tx1"/>
                </a:solidFill>
                <a:latin typeface="+mn-lt"/>
                <a:ea typeface="+mn-ea"/>
                <a:cs typeface="+mn-cs"/>
              </a:rPr>
              <a:t> Material resources management</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3.2.</a:t>
            </a:r>
            <a:r>
              <a:rPr lang="en-GB" sz="1200" u="none" kern="1200" smtClean="0">
                <a:solidFill>
                  <a:schemeClr val="tx1"/>
                </a:solidFill>
                <a:latin typeface="+mn-lt"/>
                <a:ea typeface="+mn-ea"/>
                <a:cs typeface="+mn-cs"/>
              </a:rPr>
              <a:t> Sustainable consumption</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3.3.</a:t>
            </a:r>
            <a:r>
              <a:rPr lang="en-GB" sz="1200" u="none" kern="1200" smtClean="0">
                <a:solidFill>
                  <a:schemeClr val="tx1"/>
                </a:solidFill>
                <a:latin typeface="+mn-lt"/>
                <a:ea typeface="+mn-ea"/>
                <a:cs typeface="+mn-cs"/>
              </a:rPr>
              <a:t> Sustainable production</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3.4.</a:t>
            </a:r>
            <a:r>
              <a:rPr lang="en-GB" sz="1200" u="none" kern="1200" smtClean="0">
                <a:solidFill>
                  <a:schemeClr val="tx1"/>
                </a:solidFill>
                <a:latin typeface="+mn-lt"/>
                <a:ea typeface="+mn-ea"/>
                <a:cs typeface="+mn-cs"/>
              </a:rPr>
              <a:t> Priority sectors</a:t>
            </a:r>
            <a:endParaRPr lang="fr-BE" sz="1200" u="none" kern="1200" smtClean="0">
              <a:solidFill>
                <a:schemeClr val="tx1"/>
              </a:solidFill>
              <a:latin typeface="+mn-lt"/>
              <a:ea typeface="+mn-ea"/>
              <a:cs typeface="+mn-cs"/>
            </a:endParaRPr>
          </a:p>
          <a:p>
            <a:r>
              <a:rPr lang="en-GB" sz="1200" u="none" kern="1200" smtClean="0">
                <a:solidFill>
                  <a:schemeClr val="tx1"/>
                </a:solidFill>
                <a:latin typeface="+mn-lt"/>
                <a:ea typeface="+mn-ea"/>
                <a:cs typeface="+mn-cs"/>
              </a:rPr>
              <a:t>Part 2: CIRCULAR ECONOMY PLANNING IN PRACTICE</a:t>
            </a:r>
            <a:r>
              <a:rPr lang="fr-BE" sz="1200" u="none" strike="noStrike" kern="1200" smtClean="0">
                <a:solidFill>
                  <a:schemeClr val="tx1"/>
                </a:solidFill>
                <a:latin typeface="+mn-lt"/>
                <a:ea typeface="+mn-ea"/>
                <a:cs typeface="+mn-cs"/>
              </a:rPr>
              <a:t>	</a:t>
            </a:r>
            <a:endParaRPr lang="fr-BE" sz="1200" u="none" kern="1200" smtClean="0">
              <a:solidFill>
                <a:schemeClr val="tx1"/>
              </a:solidFill>
              <a:latin typeface="+mn-lt"/>
              <a:ea typeface="+mn-ea"/>
              <a:cs typeface="+mn-cs"/>
            </a:endParaRPr>
          </a:p>
          <a:p>
            <a:r>
              <a:rPr lang="en-GB" sz="1200" u="none" kern="1200" smtClean="0">
                <a:solidFill>
                  <a:schemeClr val="tx1"/>
                </a:solidFill>
                <a:latin typeface="+mn-lt"/>
                <a:ea typeface="+mn-ea"/>
                <a:cs typeface="+mn-cs"/>
              </a:rPr>
              <a:t>4. WHAT (FIRST) FUNDAMENTAL INITIATIVES SHOULD LOCAL AND REGIONAL AUTHORITIES TAKE?</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4.1.</a:t>
            </a:r>
            <a:r>
              <a:rPr lang="en-GB" sz="1200" u="none" kern="1200" smtClean="0">
                <a:solidFill>
                  <a:schemeClr val="tx1"/>
                </a:solidFill>
                <a:latin typeface="+mn-lt"/>
                <a:ea typeface="+mn-ea"/>
                <a:cs typeface="+mn-cs"/>
              </a:rPr>
              <a:t> Develop a cross-sector approach at the political and administrative level</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4.2.</a:t>
            </a:r>
            <a:r>
              <a:rPr lang="en-GB" sz="1200" u="none" kern="1200" smtClean="0">
                <a:solidFill>
                  <a:schemeClr val="tx1"/>
                </a:solidFill>
                <a:latin typeface="+mn-lt"/>
                <a:ea typeface="+mn-ea"/>
                <a:cs typeface="+mn-cs"/>
              </a:rPr>
              <a:t> Identify potential stakeholders</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4.3.</a:t>
            </a:r>
            <a:r>
              <a:rPr lang="en-GB" sz="1200" u="none" kern="1200" smtClean="0">
                <a:solidFill>
                  <a:schemeClr val="tx1"/>
                </a:solidFill>
                <a:latin typeface="+mn-lt"/>
                <a:ea typeface="+mn-ea"/>
                <a:cs typeface="+mn-cs"/>
              </a:rPr>
              <a:t> Identify parallel policy actions in progress or planned</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4.4.</a:t>
            </a:r>
            <a:r>
              <a:rPr lang="en-GB" sz="1200" u="none" kern="1200" smtClean="0">
                <a:solidFill>
                  <a:schemeClr val="tx1"/>
                </a:solidFill>
                <a:latin typeface="+mn-lt"/>
                <a:ea typeface="+mn-ea"/>
                <a:cs typeface="+mn-cs"/>
              </a:rPr>
              <a:t> Establish a diagnosis of the territorial metabolism</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4.5.</a:t>
            </a:r>
            <a:r>
              <a:rPr lang="en-GB" sz="1200" u="none" kern="1200" smtClean="0">
                <a:solidFill>
                  <a:schemeClr val="tx1"/>
                </a:solidFill>
                <a:latin typeface="+mn-lt"/>
                <a:ea typeface="+mn-ea"/>
                <a:cs typeface="+mn-cs"/>
              </a:rPr>
              <a:t> Gather information on experiences from similar territories</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4.6.</a:t>
            </a:r>
            <a:r>
              <a:rPr lang="en-GB" sz="1200" u="none" kern="1200" smtClean="0">
                <a:solidFill>
                  <a:schemeClr val="tx1"/>
                </a:solidFill>
                <a:latin typeface="+mn-lt"/>
                <a:ea typeface="+mn-ea"/>
                <a:cs typeface="+mn-cs"/>
              </a:rPr>
              <a:t> Organise co-creation</a:t>
            </a:r>
            <a:endParaRPr lang="fr-BE" sz="1200" u="none" kern="1200" smtClean="0">
              <a:solidFill>
                <a:schemeClr val="tx1"/>
              </a:solidFill>
              <a:latin typeface="+mn-lt"/>
              <a:ea typeface="+mn-ea"/>
              <a:cs typeface="+mn-cs"/>
            </a:endParaRPr>
          </a:p>
          <a:p>
            <a:r>
              <a:rPr lang="en-GB" sz="1200" u="none" kern="1200" smtClean="0">
                <a:solidFill>
                  <a:schemeClr val="tx1"/>
                </a:solidFill>
                <a:latin typeface="+mn-lt"/>
                <a:ea typeface="+mn-ea"/>
                <a:cs typeface="+mn-cs"/>
              </a:rPr>
              <a:t>5. WHAT INSTRUMENTS TO USE? WHICH TRANSVERSAL AND THEMATIC MEASURES?</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5.1.</a:t>
            </a:r>
            <a:r>
              <a:rPr lang="en-GB" sz="1200" u="none" kern="1200" smtClean="0">
                <a:solidFill>
                  <a:schemeClr val="tx1"/>
                </a:solidFill>
                <a:latin typeface="+mn-lt"/>
                <a:ea typeface="+mn-ea"/>
                <a:cs typeface="+mn-cs"/>
              </a:rPr>
              <a:t> Potential instruments</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5.2.</a:t>
            </a:r>
            <a:r>
              <a:rPr lang="en-GB" sz="1200" u="none" kern="1200" smtClean="0">
                <a:solidFill>
                  <a:schemeClr val="tx1"/>
                </a:solidFill>
                <a:latin typeface="+mn-lt"/>
                <a:ea typeface="+mn-ea"/>
                <a:cs typeface="+mn-cs"/>
              </a:rPr>
              <a:t> Cross-sector measures</a:t>
            </a:r>
            <a:endParaRPr lang="fr-BE" sz="1200" u="none" kern="1200" smtClean="0">
              <a:solidFill>
                <a:schemeClr val="tx1"/>
              </a:solidFill>
              <a:latin typeface="+mn-lt"/>
              <a:ea typeface="+mn-ea"/>
              <a:cs typeface="+mn-cs"/>
            </a:endParaRPr>
          </a:p>
          <a:p>
            <a:r>
              <a:rPr lang="fr-FR" sz="1200" u="none" kern="1200" smtClean="0">
                <a:solidFill>
                  <a:schemeClr val="tx1"/>
                </a:solidFill>
                <a:latin typeface="+mn-lt"/>
                <a:ea typeface="+mn-ea"/>
                <a:cs typeface="+mn-cs"/>
              </a:rPr>
              <a:t>5.3.</a:t>
            </a:r>
            <a:r>
              <a:rPr lang="en-GB" sz="1200" u="none" kern="1200" smtClean="0">
                <a:solidFill>
                  <a:schemeClr val="tx1"/>
                </a:solidFill>
                <a:latin typeface="+mn-lt"/>
                <a:ea typeface="+mn-ea"/>
                <a:cs typeface="+mn-cs"/>
              </a:rPr>
              <a:t> Thematic measures</a:t>
            </a:r>
            <a:endParaRPr lang="fr-BE" sz="1200" u="none" kern="1200" smtClean="0">
              <a:solidFill>
                <a:schemeClr val="tx1"/>
              </a:solidFill>
              <a:latin typeface="+mn-lt"/>
              <a:ea typeface="+mn-ea"/>
              <a:cs typeface="+mn-cs"/>
            </a:endParaRPr>
          </a:p>
          <a:p>
            <a:r>
              <a:rPr lang="en-GB" sz="1200" u="none" kern="1200" smtClean="0">
                <a:solidFill>
                  <a:schemeClr val="tx1"/>
                </a:solidFill>
                <a:latin typeface="+mn-lt"/>
                <a:ea typeface="+mn-ea"/>
                <a:cs typeface="+mn-cs"/>
              </a:rPr>
              <a:t>6. WHAT ROADMAP AND MONITORING TO ADOPT?</a:t>
            </a:r>
            <a:endParaRPr lang="fr-BE" sz="1200" u="none" kern="1200" smtClean="0">
              <a:solidFill>
                <a:schemeClr val="tx1"/>
              </a:solidFill>
              <a:latin typeface="+mn-lt"/>
              <a:ea typeface="+mn-ea"/>
              <a:cs typeface="+mn-cs"/>
            </a:endParaRPr>
          </a:p>
          <a:p>
            <a:r>
              <a:rPr lang="en-GB" sz="1200" u="none" kern="1200" smtClean="0">
                <a:solidFill>
                  <a:schemeClr val="tx1"/>
                </a:solidFill>
                <a:latin typeface="+mn-lt"/>
                <a:ea typeface="+mn-ea"/>
                <a:cs typeface="+mn-cs"/>
              </a:rPr>
              <a:t>CONCLUSIONS</a:t>
            </a:r>
            <a:endParaRPr lang="fr-BE" sz="1200" u="none" kern="1200" smtClean="0">
              <a:solidFill>
                <a:schemeClr val="tx1"/>
              </a:solidFill>
              <a:latin typeface="+mn-lt"/>
              <a:ea typeface="+mn-ea"/>
              <a:cs typeface="+mn-cs"/>
            </a:endParaRPr>
          </a:p>
          <a:p>
            <a:endParaRPr lang="fr-BE" sz="1200" u="none" kern="1200" dirty="0" smtClean="0">
              <a:solidFill>
                <a:schemeClr val="tx1"/>
              </a:solidFill>
              <a:latin typeface="+mn-lt"/>
              <a:ea typeface="+mn-ea"/>
              <a:cs typeface="+mn-cs"/>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Verdana" panose="020B0604030504040204" pitchFamily="34" charset="0"/>
              </a:defRPr>
            </a:lvl1pPr>
            <a:lvl2pPr marL="742950" indent="-285750" defTabSz="935038">
              <a:spcBef>
                <a:spcPct val="30000"/>
              </a:spcBef>
              <a:defRPr sz="1200">
                <a:solidFill>
                  <a:schemeClr val="tx1"/>
                </a:solidFill>
                <a:latin typeface="Verdana" panose="020B0604030504040204" pitchFamily="34" charset="0"/>
              </a:defRPr>
            </a:lvl2pPr>
            <a:lvl3pPr marL="1143000" indent="-228600" defTabSz="935038">
              <a:spcBef>
                <a:spcPct val="30000"/>
              </a:spcBef>
              <a:defRPr sz="1200">
                <a:solidFill>
                  <a:schemeClr val="tx1"/>
                </a:solidFill>
                <a:latin typeface="Verdana" panose="020B0604030504040204" pitchFamily="34" charset="0"/>
              </a:defRPr>
            </a:lvl3pPr>
            <a:lvl4pPr marL="1600200" indent="-228600" defTabSz="935038">
              <a:spcBef>
                <a:spcPct val="30000"/>
              </a:spcBef>
              <a:defRPr sz="1200">
                <a:solidFill>
                  <a:schemeClr val="tx1"/>
                </a:solidFill>
                <a:latin typeface="Verdana" panose="020B0604030504040204" pitchFamily="34" charset="0"/>
              </a:defRPr>
            </a:lvl4pPr>
            <a:lvl5pPr marL="2057400" indent="-228600" defTabSz="935038">
              <a:spcBef>
                <a:spcPct val="30000"/>
              </a:spcBef>
              <a:defRPr sz="1200">
                <a:solidFill>
                  <a:schemeClr val="tx1"/>
                </a:solidFill>
                <a:latin typeface="Verdana" panose="020B0604030504040204" pitchFamily="34" charset="0"/>
              </a:defRPr>
            </a:lvl5pPr>
            <a:lvl6pPr marL="2514600" indent="-228600" defTabSz="935038"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35038"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35038"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35038"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B1C8C566-AA86-4BF3-AFA2-BC025029FE25}" type="slidenum">
              <a:rPr lang="fr-BE" altLang="fr-FR" smtClean="0">
                <a:solidFill>
                  <a:srgbClr val="000000"/>
                </a:solidFill>
              </a:rPr>
              <a:pPr>
                <a:spcBef>
                  <a:spcPct val="0"/>
                </a:spcBef>
              </a:pPr>
              <a:t>9</a:t>
            </a:fld>
            <a:endParaRPr lang="fr-BE" altLang="fr-FR" dirty="0" smtClean="0">
              <a:solidFill>
                <a:srgbClr val="000000"/>
              </a:solidFill>
            </a:endParaRPr>
          </a:p>
        </p:txBody>
      </p:sp>
    </p:spTree>
    <p:extLst>
      <p:ext uri="{BB962C8B-B14F-4D97-AF65-F5344CB8AC3E}">
        <p14:creationId xmlns:p14="http://schemas.microsoft.com/office/powerpoint/2010/main" val="2763250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371600" y="215900"/>
            <a:ext cx="4114800" cy="3086100"/>
          </a:xfrm>
          <a:ln/>
        </p:spPr>
      </p:sp>
      <p:sp>
        <p:nvSpPr>
          <p:cNvPr id="40963" name="Notes Placeholder 2"/>
          <p:cNvSpPr>
            <a:spLocks noGrp="1"/>
          </p:cNvSpPr>
          <p:nvPr>
            <p:ph type="body" idx="1"/>
          </p:nvPr>
        </p:nvSpPr>
        <p:spPr>
          <a:xfrm>
            <a:off x="658506" y="3301052"/>
            <a:ext cx="5878773" cy="557148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sz="1200" u="none" kern="1200" dirty="0" smtClean="0">
              <a:solidFill>
                <a:schemeClr val="tx1"/>
              </a:solidFill>
              <a:latin typeface="+mn-lt"/>
              <a:ea typeface="+mn-ea"/>
              <a:cs typeface="+mn-cs"/>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spcBef>
                <a:spcPct val="30000"/>
              </a:spcBef>
              <a:defRPr sz="1200">
                <a:solidFill>
                  <a:schemeClr val="tx1"/>
                </a:solidFill>
                <a:latin typeface="Verdana" panose="020B0604030504040204" pitchFamily="34" charset="0"/>
              </a:defRPr>
            </a:lvl1pPr>
            <a:lvl2pPr marL="742950" indent="-285750" defTabSz="935038">
              <a:spcBef>
                <a:spcPct val="30000"/>
              </a:spcBef>
              <a:defRPr sz="1200">
                <a:solidFill>
                  <a:schemeClr val="tx1"/>
                </a:solidFill>
                <a:latin typeface="Verdana" panose="020B0604030504040204" pitchFamily="34" charset="0"/>
              </a:defRPr>
            </a:lvl2pPr>
            <a:lvl3pPr marL="1143000" indent="-228600" defTabSz="935038">
              <a:spcBef>
                <a:spcPct val="30000"/>
              </a:spcBef>
              <a:defRPr sz="1200">
                <a:solidFill>
                  <a:schemeClr val="tx1"/>
                </a:solidFill>
                <a:latin typeface="Verdana" panose="020B0604030504040204" pitchFamily="34" charset="0"/>
              </a:defRPr>
            </a:lvl3pPr>
            <a:lvl4pPr marL="1600200" indent="-228600" defTabSz="935038">
              <a:spcBef>
                <a:spcPct val="30000"/>
              </a:spcBef>
              <a:defRPr sz="1200">
                <a:solidFill>
                  <a:schemeClr val="tx1"/>
                </a:solidFill>
                <a:latin typeface="Verdana" panose="020B0604030504040204" pitchFamily="34" charset="0"/>
              </a:defRPr>
            </a:lvl4pPr>
            <a:lvl5pPr marL="2057400" indent="-228600" defTabSz="935038">
              <a:spcBef>
                <a:spcPct val="30000"/>
              </a:spcBef>
              <a:defRPr sz="1200">
                <a:solidFill>
                  <a:schemeClr val="tx1"/>
                </a:solidFill>
                <a:latin typeface="Verdana" panose="020B0604030504040204" pitchFamily="34" charset="0"/>
              </a:defRPr>
            </a:lvl5pPr>
            <a:lvl6pPr marL="2514600" indent="-228600" defTabSz="935038"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35038"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35038"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35038"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B1C8C566-AA86-4BF3-AFA2-BC025029FE25}" type="slidenum">
              <a:rPr lang="fr-BE" altLang="fr-FR" smtClean="0">
                <a:solidFill>
                  <a:srgbClr val="000000"/>
                </a:solidFill>
              </a:rPr>
              <a:pPr>
                <a:spcBef>
                  <a:spcPct val="0"/>
                </a:spcBef>
              </a:pPr>
              <a:t>10</a:t>
            </a:fld>
            <a:endParaRPr lang="fr-BE" altLang="fr-FR" dirty="0" smtClean="0">
              <a:solidFill>
                <a:srgbClr val="000000"/>
              </a:solidFill>
            </a:endParaRPr>
          </a:p>
        </p:txBody>
      </p:sp>
    </p:spTree>
    <p:extLst>
      <p:ext uri="{BB962C8B-B14F-4D97-AF65-F5344CB8AC3E}">
        <p14:creationId xmlns:p14="http://schemas.microsoft.com/office/powerpoint/2010/main" val="276325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fld id="{BFD7A1B2-B334-4C45-9451-AD37716AD5DE}" type="datetimeFigureOut">
              <a:rPr lang="fr-BE"/>
              <a:pPr>
                <a:defRPr/>
              </a:pPr>
              <a:t>11/10/2016</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84379B2E-81FC-454A-96D5-0657BACD4215}" type="slidenum">
              <a:rPr lang="fr-BE" altLang="en-US"/>
              <a:pPr>
                <a:defRPr/>
              </a:pPr>
              <a:t>‹#›</a:t>
            </a:fld>
            <a:endParaRPr lang="fr-BE" altLang="en-US"/>
          </a:p>
        </p:txBody>
      </p:sp>
    </p:spTree>
    <p:extLst>
      <p:ext uri="{BB962C8B-B14F-4D97-AF65-F5344CB8AC3E}">
        <p14:creationId xmlns:p14="http://schemas.microsoft.com/office/powerpoint/2010/main" val="362872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a:lvl1pPr>
          </a:lstStyle>
          <a:p>
            <a:pPr>
              <a:defRPr/>
            </a:pPr>
            <a:fld id="{B9192320-C5BB-40D5-84F2-778E042556FB}" type="datetimeFigureOut">
              <a:rPr lang="fr-BE"/>
              <a:pPr>
                <a:defRPr/>
              </a:pPr>
              <a:t>11/10/2016</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9855DF03-6802-423C-AB1C-72F9B64FFFA5}" type="slidenum">
              <a:rPr lang="fr-BE" altLang="en-US"/>
              <a:pPr>
                <a:defRPr/>
              </a:pPr>
              <a:t>‹#›</a:t>
            </a:fld>
            <a:endParaRPr lang="fr-BE" altLang="en-US"/>
          </a:p>
        </p:txBody>
      </p:sp>
    </p:spTree>
    <p:extLst>
      <p:ext uri="{BB962C8B-B14F-4D97-AF65-F5344CB8AC3E}">
        <p14:creationId xmlns:p14="http://schemas.microsoft.com/office/powerpoint/2010/main" val="102462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a:lvl1pPr>
          </a:lstStyle>
          <a:p>
            <a:pPr>
              <a:defRPr/>
            </a:pPr>
            <a:fld id="{9BF7C1E0-11BC-4DF9-8034-FC6A53FC63A9}" type="datetimeFigureOut">
              <a:rPr lang="fr-BE"/>
              <a:pPr>
                <a:defRPr/>
              </a:pPr>
              <a:t>11/10/2016</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6449DB08-9001-4CB4-83EB-EF984EAE53A2}" type="slidenum">
              <a:rPr lang="fr-BE" altLang="en-US"/>
              <a:pPr>
                <a:defRPr/>
              </a:pPr>
              <a:t>‹#›</a:t>
            </a:fld>
            <a:endParaRPr lang="fr-BE" altLang="en-US"/>
          </a:p>
        </p:txBody>
      </p:sp>
    </p:spTree>
    <p:extLst>
      <p:ext uri="{BB962C8B-B14F-4D97-AF65-F5344CB8AC3E}">
        <p14:creationId xmlns:p14="http://schemas.microsoft.com/office/powerpoint/2010/main" val="321866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a:lvl1pPr>
          </a:lstStyle>
          <a:p>
            <a:pPr>
              <a:defRPr/>
            </a:pPr>
            <a:fld id="{A0D467AB-73A7-4B3F-AF62-F8FCE7159F82}" type="datetimeFigureOut">
              <a:rPr lang="fr-BE"/>
              <a:pPr>
                <a:defRPr/>
              </a:pPr>
              <a:t>11/10/2016</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9F791538-E215-4DE1-9B20-DC715D8052FB}" type="slidenum">
              <a:rPr lang="fr-BE" altLang="en-US"/>
              <a:pPr>
                <a:defRPr/>
              </a:pPr>
              <a:t>‹#›</a:t>
            </a:fld>
            <a:endParaRPr lang="fr-BE" altLang="en-US"/>
          </a:p>
        </p:txBody>
      </p:sp>
    </p:spTree>
    <p:extLst>
      <p:ext uri="{BB962C8B-B14F-4D97-AF65-F5344CB8AC3E}">
        <p14:creationId xmlns:p14="http://schemas.microsoft.com/office/powerpoint/2010/main" val="195768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122D57-9E8C-472B-869F-E20B92ACACC5}" type="datetimeFigureOut">
              <a:rPr lang="fr-BE"/>
              <a:pPr>
                <a:defRPr/>
              </a:pPr>
              <a:t>11/10/2016</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B10C4693-6E5A-4846-BE4B-A444BEFA11E7}" type="slidenum">
              <a:rPr lang="fr-BE" altLang="en-US"/>
              <a:pPr>
                <a:defRPr/>
              </a:pPr>
              <a:t>‹#›</a:t>
            </a:fld>
            <a:endParaRPr lang="fr-BE" altLang="en-US"/>
          </a:p>
        </p:txBody>
      </p:sp>
    </p:spTree>
    <p:extLst>
      <p:ext uri="{BB962C8B-B14F-4D97-AF65-F5344CB8AC3E}">
        <p14:creationId xmlns:p14="http://schemas.microsoft.com/office/powerpoint/2010/main" val="107042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3"/>
          <p:cNvSpPr>
            <a:spLocks noGrp="1"/>
          </p:cNvSpPr>
          <p:nvPr>
            <p:ph type="dt" sz="half" idx="10"/>
          </p:nvPr>
        </p:nvSpPr>
        <p:spPr/>
        <p:txBody>
          <a:bodyPr/>
          <a:lstStyle>
            <a:lvl1pPr>
              <a:defRPr/>
            </a:lvl1pPr>
          </a:lstStyle>
          <a:p>
            <a:pPr>
              <a:defRPr/>
            </a:pPr>
            <a:fld id="{ED1EBD33-70CF-4B8E-B771-B18BE3F72761}" type="datetimeFigureOut">
              <a:rPr lang="fr-BE"/>
              <a:pPr>
                <a:defRPr/>
              </a:pPr>
              <a:t>11/10/2016</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31BC5E71-7F20-4282-9000-84B73BAC8DDD}" type="slidenum">
              <a:rPr lang="fr-BE" altLang="en-US"/>
              <a:pPr>
                <a:defRPr/>
              </a:pPr>
              <a:t>‹#›</a:t>
            </a:fld>
            <a:endParaRPr lang="fr-BE" altLang="en-US"/>
          </a:p>
        </p:txBody>
      </p:sp>
    </p:spTree>
    <p:extLst>
      <p:ext uri="{BB962C8B-B14F-4D97-AF65-F5344CB8AC3E}">
        <p14:creationId xmlns:p14="http://schemas.microsoft.com/office/powerpoint/2010/main" val="32077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3"/>
          <p:cNvSpPr>
            <a:spLocks noGrp="1"/>
          </p:cNvSpPr>
          <p:nvPr>
            <p:ph type="dt" sz="half" idx="10"/>
          </p:nvPr>
        </p:nvSpPr>
        <p:spPr/>
        <p:txBody>
          <a:bodyPr/>
          <a:lstStyle>
            <a:lvl1pPr>
              <a:defRPr/>
            </a:lvl1pPr>
          </a:lstStyle>
          <a:p>
            <a:pPr>
              <a:defRPr/>
            </a:pPr>
            <a:fld id="{6511CD51-70AB-4636-B552-632EADC03849}" type="datetimeFigureOut">
              <a:rPr lang="fr-BE"/>
              <a:pPr>
                <a:defRPr/>
              </a:pPr>
              <a:t>11/10/2016</a:t>
            </a:fld>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329539EF-9752-49CE-BAAA-73F3036DF81B}" type="slidenum">
              <a:rPr lang="fr-BE" altLang="en-US"/>
              <a:pPr>
                <a:defRPr/>
              </a:pPr>
              <a:t>‹#›</a:t>
            </a:fld>
            <a:endParaRPr lang="fr-BE" altLang="en-US"/>
          </a:p>
        </p:txBody>
      </p:sp>
    </p:spTree>
    <p:extLst>
      <p:ext uri="{BB962C8B-B14F-4D97-AF65-F5344CB8AC3E}">
        <p14:creationId xmlns:p14="http://schemas.microsoft.com/office/powerpoint/2010/main" val="264513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fld id="{18D2E74B-A373-422B-86A7-3E368319D1AB}" type="datetimeFigureOut">
              <a:rPr lang="fr-BE"/>
              <a:pPr>
                <a:defRPr/>
              </a:pPr>
              <a:t>11/10/2016</a:t>
            </a:fld>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AE449666-8D82-4CF1-B9DF-B84B12DE24DB}" type="slidenum">
              <a:rPr lang="fr-BE" altLang="en-US"/>
              <a:pPr>
                <a:defRPr/>
              </a:pPr>
              <a:t>‹#›</a:t>
            </a:fld>
            <a:endParaRPr lang="fr-BE" altLang="en-US"/>
          </a:p>
        </p:txBody>
      </p:sp>
    </p:spTree>
    <p:extLst>
      <p:ext uri="{BB962C8B-B14F-4D97-AF65-F5344CB8AC3E}">
        <p14:creationId xmlns:p14="http://schemas.microsoft.com/office/powerpoint/2010/main" val="70184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96F7AE-836A-48EE-9DA9-D07527C7B9E6}" type="datetimeFigureOut">
              <a:rPr lang="fr-BE"/>
              <a:pPr>
                <a:defRPr/>
              </a:pPr>
              <a:t>11/10/2016</a:t>
            </a:fld>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164A09A7-FF9B-41A6-9917-D8E7EBC3436B}" type="slidenum">
              <a:rPr lang="fr-BE" altLang="en-US"/>
              <a:pPr>
                <a:defRPr/>
              </a:pPr>
              <a:t>‹#›</a:t>
            </a:fld>
            <a:endParaRPr lang="fr-BE" altLang="en-US"/>
          </a:p>
        </p:txBody>
      </p:sp>
    </p:spTree>
    <p:extLst>
      <p:ext uri="{BB962C8B-B14F-4D97-AF65-F5344CB8AC3E}">
        <p14:creationId xmlns:p14="http://schemas.microsoft.com/office/powerpoint/2010/main" val="157289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42A0B7-A755-4757-BF4B-28F79B971934}" type="datetimeFigureOut">
              <a:rPr lang="fr-BE"/>
              <a:pPr>
                <a:defRPr/>
              </a:pPr>
              <a:t>11/10/2016</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385C6BA2-64F3-4FDD-B22D-94B626A2CBDB}" type="slidenum">
              <a:rPr lang="fr-BE" altLang="en-US"/>
              <a:pPr>
                <a:defRPr/>
              </a:pPr>
              <a:t>‹#›</a:t>
            </a:fld>
            <a:endParaRPr lang="fr-BE" altLang="en-US"/>
          </a:p>
        </p:txBody>
      </p:sp>
    </p:spTree>
    <p:extLst>
      <p:ext uri="{BB962C8B-B14F-4D97-AF65-F5344CB8AC3E}">
        <p14:creationId xmlns:p14="http://schemas.microsoft.com/office/powerpoint/2010/main" val="130454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B5E735-BCAD-4A0A-AB59-20BB87BA39D3}" type="datetimeFigureOut">
              <a:rPr lang="fr-BE"/>
              <a:pPr>
                <a:defRPr/>
              </a:pPr>
              <a:t>11/10/2016</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C4B29592-CC09-42DA-A2D6-0467BF5E3486}" type="slidenum">
              <a:rPr lang="fr-BE" altLang="en-US"/>
              <a:pPr>
                <a:defRPr/>
              </a:pPr>
              <a:t>‹#›</a:t>
            </a:fld>
            <a:endParaRPr lang="fr-BE" altLang="en-US"/>
          </a:p>
        </p:txBody>
      </p:sp>
    </p:spTree>
    <p:extLst>
      <p:ext uri="{BB962C8B-B14F-4D97-AF65-F5344CB8AC3E}">
        <p14:creationId xmlns:p14="http://schemas.microsoft.com/office/powerpoint/2010/main" val="297173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endParaRPr lang="fr-BE" altLang="fr-F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fr-BE" alt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FB2CBF5-89C0-4E9B-8EE8-67769162C586}" type="datetimeFigureOut">
              <a:rPr lang="fr-BE"/>
              <a:pPr>
                <a:defRPr/>
              </a:pPr>
              <a:t>11/10/2016</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4326AF6-649B-45AB-BA46-A3B5EA02AA04}" type="slidenum">
              <a:rPr lang="fr-BE" altLang="en-US"/>
              <a:pPr>
                <a:defRPr/>
              </a:pPr>
              <a:t>‹#›</a:t>
            </a:fld>
            <a:endParaRPr lang="fr-BE"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ircular-europe-network.e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hyperlink" Target="http://www.circular-europe-network.eu/"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jpeg"/><Relationship Id="rId5" Type="http://schemas.openxmlformats.org/officeDocument/2006/relationships/image" Target="../media/image5.gif"/><Relationship Id="rId15" Type="http://schemas.openxmlformats.org/officeDocument/2006/relationships/image" Target="../media/image15.png"/><Relationship Id="rId23" Type="http://schemas.openxmlformats.org/officeDocument/2006/relationships/image" Target="../media/image23.jpe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gif"/><Relationship Id="rId18" Type="http://schemas.openxmlformats.org/officeDocument/2006/relationships/image" Target="../media/image42.png"/><Relationship Id="rId26" Type="http://schemas.openxmlformats.org/officeDocument/2006/relationships/image" Target="../media/image46.png"/><Relationship Id="rId3" Type="http://schemas.openxmlformats.org/officeDocument/2006/relationships/image" Target="../media/image34.png"/><Relationship Id="rId21" Type="http://schemas.openxmlformats.org/officeDocument/2006/relationships/hyperlink" Target="http://www.google.be/url?sa=i&amp;rct=j&amp;q=&amp;esrc=s&amp;source=images&amp;cd=&amp;cad=rja&amp;uact=8&amp;ved=0ahUKEwiat77ngK_NAhXJSRoKHSEiBmgQjRwIBw&amp;url=http://www.construction21.org/luxembourg/articles/lu/ensemble-pour-favoriser-les-ecotechnologies-du-futur.html&amp;psig=AFQjCNGbfmu9XS_-ySdqk30lYPFMnxHXGw&amp;ust=1466250995422403" TargetMode="External"/><Relationship Id="rId34" Type="http://schemas.openxmlformats.org/officeDocument/2006/relationships/image" Target="../media/image50.jpeg"/><Relationship Id="rId7" Type="http://schemas.openxmlformats.org/officeDocument/2006/relationships/image" Target="../media/image6.png"/><Relationship Id="rId12" Type="http://schemas.openxmlformats.org/officeDocument/2006/relationships/image" Target="../media/image39.jpeg"/><Relationship Id="rId17" Type="http://schemas.openxmlformats.org/officeDocument/2006/relationships/hyperlink" Target="https://www.google.be/url?sa=i&amp;rct=j&amp;q=&amp;esrc=s&amp;source=images&amp;cd=&amp;cad=rja&amp;uact=8&amp;ved=0ahUKEwi4nuWk_67NAhXC1BoKHVUIAs4QjRwIBw&amp;url=https://www.remanufacturing.eu/stakeholders/circle-economy/&amp;psig=AFQjCNF1_ZcWEK3gJ8Pe_pdg_P-vi4cefg&amp;ust=1466250594404201" TargetMode="External"/><Relationship Id="rId25" Type="http://schemas.openxmlformats.org/officeDocument/2006/relationships/hyperlink" Target="https://www.google.be/url?sa=i&amp;rct=j&amp;q=&amp;esrc=s&amp;source=images&amp;cd=&amp;cad=rja&amp;uact=8&amp;ved=0ahUKEwio2Lj4gq_NAhXD8RQKHdxIC5gQjRwIBw&amp;url=https://www.ucl.ac.uk/visual-identity/logos&amp;bvm=bv.124272578,d.d24&amp;psig=AFQjCNG6nQJX9FN0FbqQ52zLsHKs2nBYwA&amp;ust=1466251505570320" TargetMode="External"/><Relationship Id="rId33" Type="http://schemas.openxmlformats.org/officeDocument/2006/relationships/hyperlink" Target="https://www.google.be/url?sa=i&amp;rct=j&amp;q=&amp;esrc=s&amp;source=images&amp;cd=&amp;cad=rja&amp;uact=8&amp;ved=0ahUKEwieyvbjha_NAhVKbxQKHcAVBY4QjRwIBw&amp;url=https://commons.wikimedia.org/wiki/File:Janez_Poto%C4%8Dnik_2011_(3).jpg&amp;bvm=bv.124272578,d.d24&amp;psig=AFQjCNEfUYLH2CnSoioa_MhhJcL-rIhjkA&amp;ust=1466252317754085" TargetMode="External"/><Relationship Id="rId38" Type="http://schemas.openxmlformats.org/officeDocument/2006/relationships/image" Target="../media/image52.jpeg"/><Relationship Id="rId2" Type="http://schemas.openxmlformats.org/officeDocument/2006/relationships/notesSlide" Target="../notesSlides/notesSlide4.xml"/><Relationship Id="rId16" Type="http://schemas.openxmlformats.org/officeDocument/2006/relationships/image" Target="../media/image41.png"/><Relationship Id="rId20" Type="http://schemas.openxmlformats.org/officeDocument/2006/relationships/image" Target="../media/image43.png"/><Relationship Id="rId29" Type="http://schemas.openxmlformats.org/officeDocument/2006/relationships/hyperlink" Target="http://www.google.be/url?sa=i&amp;rct=j&amp;q=&amp;esrc=s&amp;source=images&amp;cd=&amp;cad=rja&amp;uact=8&amp;ved=0ahUKEwj0xOzEg6_NAhVHkRQKHda6B1oQjRwIBw&amp;url=http://www.fao.org/&amp;bvm=bv.124272578,d.d24&amp;psig=AFQjCNEYjNn9spvisbUNTPLCoesy_L80mw&amp;ust=1466251723044245" TargetMode="Externa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20.png"/><Relationship Id="rId24" Type="http://schemas.openxmlformats.org/officeDocument/2006/relationships/image" Target="../media/image45.jpeg"/><Relationship Id="rId32" Type="http://schemas.openxmlformats.org/officeDocument/2006/relationships/image" Target="../media/image49.jpeg"/><Relationship Id="rId37" Type="http://schemas.openxmlformats.org/officeDocument/2006/relationships/hyperlink" Target="http://www.google.be/url?sa=i&amp;rct=j&amp;q=&amp;esrc=s&amp;source=images&amp;cd=&amp;cad=rja&amp;uact=8&amp;ved=0ahUKEwj76JCPh6_NAhWGbRQKHdUaBrsQjRwIBw&amp;url=http://environment.gov.mt/&amp;bvm=bv.124272578,d.d24&amp;psig=AFQjCNGXTHEPzm20rt-Fs0mmyFq940jjVg&amp;ust=1466252651832073" TargetMode="External"/><Relationship Id="rId5" Type="http://schemas.openxmlformats.org/officeDocument/2006/relationships/image" Target="../media/image35.jpeg"/><Relationship Id="rId15" Type="http://schemas.openxmlformats.org/officeDocument/2006/relationships/image" Target="../media/image40.png"/><Relationship Id="rId23" Type="http://schemas.openxmlformats.org/officeDocument/2006/relationships/hyperlink" Target="http://www.google.be/url?sa=i&amp;rct=j&amp;q=&amp;esrc=s&amp;source=images&amp;cd=&amp;cad=rja&amp;uact=8&amp;ved=0ahUKEwjvjbi0gq_NAhUHuhQKHW1JCeIQjRwIBw&amp;url=http://www.eeb.org/&amp;psig=AFQjCNHEe9YbCIbTDe_xG3AfhnmvJ5aeKw&amp;ust=1466251436938112" TargetMode="External"/><Relationship Id="rId28" Type="http://schemas.openxmlformats.org/officeDocument/2006/relationships/image" Target="../media/image47.png"/><Relationship Id="rId36" Type="http://schemas.openxmlformats.org/officeDocument/2006/relationships/image" Target="../media/image51.png"/><Relationship Id="rId10" Type="http://schemas.openxmlformats.org/officeDocument/2006/relationships/image" Target="../media/image19.png"/><Relationship Id="rId19" Type="http://schemas.openxmlformats.org/officeDocument/2006/relationships/hyperlink" Target="http://www.google.be/url?sa=i&amp;rct=j&amp;q=&amp;esrc=s&amp;source=images&amp;cd=&amp;cad=rja&amp;uact=8&amp;ved=0ahUKEwjm27_l_67NAhXF1xoKHZtGDY4QjRwIBw&amp;url=http://www.institut-economie-circulaire.fr/&amp;psig=AFQjCNE28xjr8Nu8uer4NElbUwEcJW-dwA&amp;ust=1466250724979361" TargetMode="External"/><Relationship Id="rId31" Type="http://schemas.openxmlformats.org/officeDocument/2006/relationships/hyperlink" Target="https://www.google.be/url?sa=i&amp;rct=j&amp;q=&amp;esrc=s&amp;source=images&amp;cd=&amp;cad=rja&amp;uact=8&amp;ved=0ahUKEwjpx9DEhK_NAhVLvRQKHcJsC44QjRwIBw&amp;url=https://fr.wikipedia.org/wiki/Institut_national_de_la_recherche_agronomique&amp;bvm=bv.124272578,d.d24&amp;psig=AFQjCNHCjL76B3BE8a62icKv142oK0vwWA&amp;ust=1466252002771341" TargetMode="External"/><Relationship Id="rId4" Type="http://schemas.openxmlformats.org/officeDocument/2006/relationships/image" Target="../media/image2.jpeg"/><Relationship Id="rId9" Type="http://schemas.openxmlformats.org/officeDocument/2006/relationships/image" Target="../media/image38.jpeg"/><Relationship Id="rId14" Type="http://schemas.openxmlformats.org/officeDocument/2006/relationships/image" Target="../media/image10.jpeg"/><Relationship Id="rId22" Type="http://schemas.openxmlformats.org/officeDocument/2006/relationships/image" Target="../media/image44.jpeg"/><Relationship Id="rId27" Type="http://schemas.openxmlformats.org/officeDocument/2006/relationships/hyperlink" Target="http://www.google.be/url?sa=i&amp;rct=j&amp;q=&amp;esrc=s&amp;source=images&amp;cd=&amp;cad=rja&amp;uact=8&amp;ved=0ahUKEwjTteeig6_NAhWDuBQKHVsVAKgQjRwIBw&amp;url=http://logos.wikia.com/wiki/File:Unilever_logo_2004.png&amp;bvm=bv.124272578,d.d24&amp;psig=AFQjCNE3g5pkwO7JqVXPivVTyteN-aMAbw&amp;ust=1466251663407893" TargetMode="External"/><Relationship Id="rId30" Type="http://schemas.openxmlformats.org/officeDocument/2006/relationships/image" Target="../media/image48.png"/><Relationship Id="rId35" Type="http://schemas.openxmlformats.org/officeDocument/2006/relationships/hyperlink" Target="http://www.google.be/url?sa=i&amp;rct=j&amp;q=&amp;esrc=s&amp;source=images&amp;cd=&amp;cad=rja&amp;uact=8&amp;ved=0ahUKEwjSzquRhq_NAhVFzxQKHfOVBBEQjRwIBw&amp;url=http://www.apn.org.pt/evento.php?id%3D38&amp;bvm=bv.124272578,d.d24&amp;psig=AFQjCNEBVewSUvBisZX8dTQ7nyX0-tujhA&amp;ust=146625243249235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jpeg"/></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307556" y="-3307556"/>
            <a:ext cx="2528888" cy="9144000"/>
          </a:xfrm>
          <a:prstGeom prst="rect">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fr-BE" dirty="0"/>
          </a:p>
        </p:txBody>
      </p:sp>
      <p:sp>
        <p:nvSpPr>
          <p:cNvPr id="5" name="Isosceles Triangle 4"/>
          <p:cNvSpPr/>
          <p:nvPr/>
        </p:nvSpPr>
        <p:spPr>
          <a:xfrm rot="10800000">
            <a:off x="539750" y="2457450"/>
            <a:ext cx="1295400" cy="647700"/>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fr-BE"/>
          </a:p>
        </p:txBody>
      </p:sp>
      <p:pic>
        <p:nvPicPr>
          <p:cNvPr id="3076" name="Picture 5"/>
          <p:cNvPicPr>
            <a:picLocks noChangeAspect="1" noChangeArrowheads="1"/>
          </p:cNvPicPr>
          <p:nvPr/>
        </p:nvPicPr>
        <p:blipFill>
          <a:blip r:embed="rId2">
            <a:extLst>
              <a:ext uri="{28A0092B-C50C-407E-A947-70E740481C1C}">
                <a14:useLocalDpi xmlns:a14="http://schemas.microsoft.com/office/drawing/2010/main" val="0"/>
              </a:ext>
            </a:extLst>
          </a:blip>
          <a:srcRect t="-3403" b="-3403"/>
          <a:stretch>
            <a:fillRect/>
          </a:stretch>
        </p:blipFill>
        <p:spPr bwMode="auto">
          <a:xfrm>
            <a:off x="4065588" y="-87313"/>
            <a:ext cx="1042987"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itle 1"/>
          <p:cNvSpPr>
            <a:spLocks noGrp="1"/>
          </p:cNvSpPr>
          <p:nvPr/>
        </p:nvSpPr>
        <p:spPr bwMode="auto">
          <a:xfrm>
            <a:off x="563563" y="2492896"/>
            <a:ext cx="802957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en-GB" altLang="fr-FR" sz="4400" b="1" smtClean="0">
                <a:latin typeface="Arial Narrow" pitchFamily="34" charset="0"/>
                <a:cs typeface="Arial" pitchFamily="34" charset="0"/>
              </a:rPr>
              <a:t>Supporting transition </a:t>
            </a:r>
            <a:r>
              <a:rPr lang="en-GB" altLang="fr-FR" sz="4400" b="1">
                <a:latin typeface="Arial Narrow" pitchFamily="34" charset="0"/>
                <a:cs typeface="Arial" pitchFamily="34" charset="0"/>
              </a:rPr>
              <a:t>to circular </a:t>
            </a:r>
            <a:r>
              <a:rPr lang="en-GB" altLang="fr-FR" sz="4400" b="1" smtClean="0">
                <a:latin typeface="Arial Narrow" pitchFamily="34" charset="0"/>
                <a:cs typeface="Arial" pitchFamily="34" charset="0"/>
              </a:rPr>
              <a:t>economy in cities and regions</a:t>
            </a:r>
            <a:endParaRPr lang="fr-BE" altLang="fr-FR" sz="4400" b="1" smtClean="0">
              <a:latin typeface="Arial Narrow" pitchFamily="34" charset="0"/>
              <a:cs typeface="Arial" pitchFamily="34" charset="0"/>
            </a:endParaRPr>
          </a:p>
          <a:p>
            <a:pPr algn="ctr" eaLnBrk="1" hangingPunct="1">
              <a:lnSpc>
                <a:spcPct val="150000"/>
              </a:lnSpc>
              <a:spcBef>
                <a:spcPct val="0"/>
              </a:spcBef>
              <a:buFontTx/>
              <a:buNone/>
            </a:pPr>
            <a:r>
              <a:rPr lang="fr-BE" altLang="fr-FR" i="1">
                <a:latin typeface="Arial Narrow" pitchFamily="34" charset="0"/>
                <a:cs typeface="Arial" pitchFamily="34" charset="0"/>
              </a:rPr>
              <a:t>EWRC 2016 Workshop</a:t>
            </a:r>
            <a:endParaRPr lang="fr-BE" altLang="fr-FR" i="1" smtClean="0">
              <a:latin typeface="Arial Narrow" pitchFamily="34" charset="0"/>
              <a:cs typeface="Arial" pitchFamily="34" charset="0"/>
            </a:endParaRPr>
          </a:p>
        </p:txBody>
      </p:sp>
      <p:sp>
        <p:nvSpPr>
          <p:cNvPr id="3078" name="TextBox 7"/>
          <p:cNvSpPr txBox="1">
            <a:spLocks noChangeArrowheads="1"/>
          </p:cNvSpPr>
          <p:nvPr/>
        </p:nvSpPr>
        <p:spPr bwMode="auto">
          <a:xfrm>
            <a:off x="3131840" y="6165850"/>
            <a:ext cx="56168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BE" altLang="fr-FR" sz="1800" smtClean="0">
                <a:latin typeface="Arial Narrow" pitchFamily="34" charset="0"/>
              </a:rPr>
              <a:t>Philippe Micheaux Naudet, </a:t>
            </a:r>
            <a:r>
              <a:rPr lang="fr-BE" altLang="fr-FR" sz="1800">
                <a:latin typeface="Arial Narrow" pitchFamily="34" charset="0"/>
              </a:rPr>
              <a:t>ACR+, </a:t>
            </a:r>
            <a:r>
              <a:rPr lang="fr-BE" altLang="fr-FR" sz="1800" smtClean="0">
                <a:latin typeface="Arial Narrow" pitchFamily="34" charset="0"/>
              </a:rPr>
              <a:t>Brussels, 12 October </a:t>
            </a:r>
            <a:r>
              <a:rPr lang="fr-BE" altLang="fr-FR" sz="1800">
                <a:latin typeface="Arial Narrow" pitchFamily="34" charset="0"/>
              </a:rPr>
              <a:t>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6535342" y="320677"/>
            <a:ext cx="1558528" cy="307975"/>
          </a:xfrm>
          <a:prstGeom prst="rect">
            <a:avLst/>
          </a:prstGeom>
          <a:noFill/>
        </p:spPr>
        <p:txBody>
          <a:bodyPr>
            <a:spAutoFit/>
          </a:bodyPr>
          <a:lstStyle/>
          <a:p>
            <a:pPr algn="ctr" eaLnBrk="0" fontAlgn="base" hangingPunct="0">
              <a:spcBef>
                <a:spcPct val="0"/>
              </a:spcBef>
              <a:spcAft>
                <a:spcPct val="0"/>
              </a:spcAft>
              <a:defRPr/>
            </a:pPr>
            <a:r>
              <a:rPr lang="fr-BE" sz="1400" b="1" dirty="0">
                <a:solidFill>
                  <a:prstClr val="white"/>
                </a:solidFill>
                <a:cs typeface="Arial" panose="020B0604020202020204" pitchFamily="34" charset="0"/>
              </a:rPr>
              <a:t>Circular economy </a:t>
            </a:r>
          </a:p>
        </p:txBody>
      </p:sp>
      <p:grpSp>
        <p:nvGrpSpPr>
          <p:cNvPr id="10" name="Group 9"/>
          <p:cNvGrpSpPr/>
          <p:nvPr/>
        </p:nvGrpSpPr>
        <p:grpSpPr>
          <a:xfrm>
            <a:off x="-35496" y="188640"/>
            <a:ext cx="9179498" cy="1397724"/>
            <a:chOff x="-35496" y="188640"/>
            <a:chExt cx="9179498" cy="1397724"/>
          </a:xfrm>
        </p:grpSpPr>
        <p:sp>
          <p:nvSpPr>
            <p:cNvPr id="11" name="Rectangle 10"/>
            <p:cNvSpPr/>
            <p:nvPr/>
          </p:nvSpPr>
          <p:spPr>
            <a:xfrm rot="5400000">
              <a:off x="4504595" y="-3544248"/>
              <a:ext cx="99316"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2" name="TextBox 11"/>
            <p:cNvSpPr txBox="1"/>
            <p:nvPr/>
          </p:nvSpPr>
          <p:spPr>
            <a:xfrm>
              <a:off x="323528" y="188640"/>
              <a:ext cx="8811142" cy="584775"/>
            </a:xfrm>
            <a:prstGeom prst="rect">
              <a:avLst/>
            </a:prstGeom>
            <a:noFill/>
          </p:spPr>
          <p:txBody>
            <a:bodyPr wrap="square" rtlCol="0">
              <a:spAutoFit/>
            </a:bodyPr>
            <a:lstStyle/>
            <a:p>
              <a:r>
                <a:rPr lang="en-GB" altLang="fr-FR" sz="3200" smtClean="0">
                  <a:solidFill>
                    <a:srgbClr val="003B93"/>
                  </a:solidFill>
                </a:rPr>
                <a:t>Factsheets on circular economy strategies / actions</a:t>
              </a:r>
              <a:endParaRPr lang="fr-BE" sz="3200" dirty="0">
                <a:solidFill>
                  <a:srgbClr val="003B93"/>
                </a:solidFill>
                <a:latin typeface="Arial Narrow" pitchFamily="34" charset="0"/>
              </a:endParaRPr>
            </a:p>
          </p:txBody>
        </p:sp>
        <p:sp>
          <p:nvSpPr>
            <p:cNvPr id="13" name="Isosceles Triangle 12"/>
            <p:cNvSpPr/>
            <p:nvPr/>
          </p:nvSpPr>
          <p:spPr>
            <a:xfrm rot="10800000">
              <a:off x="539916" y="1101609"/>
              <a:ext cx="969509" cy="484755"/>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9" name="TextBox 8"/>
          <p:cNvSpPr txBox="1"/>
          <p:nvPr/>
        </p:nvSpPr>
        <p:spPr>
          <a:xfrm>
            <a:off x="497272" y="6236667"/>
            <a:ext cx="4419109" cy="461665"/>
          </a:xfrm>
          <a:prstGeom prst="rect">
            <a:avLst/>
          </a:prstGeom>
          <a:noFill/>
        </p:spPr>
        <p:txBody>
          <a:bodyPr wrap="square" rtlCol="0">
            <a:spAutoFit/>
          </a:bodyPr>
          <a:lstStyle/>
          <a:p>
            <a:r>
              <a:rPr lang="en-GB" sz="2400" dirty="0" smtClean="0">
                <a:hlinkClick r:id="rId3"/>
              </a:rPr>
              <a:t>www.circular-europe-network.eu</a:t>
            </a:r>
            <a:r>
              <a:rPr lang="en-GB" sz="2400" dirty="0" smtClean="0"/>
              <a:t> </a:t>
            </a:r>
            <a:endParaRPr lang="en-GB" sz="2400" dirty="0"/>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6708" y="1484784"/>
            <a:ext cx="3215795" cy="447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6"/>
          <p:cNvSpPr>
            <a:spLocks noChangeArrowheads="1"/>
          </p:cNvSpPr>
          <p:nvPr/>
        </p:nvSpPr>
        <p:spPr bwMode="gray">
          <a:xfrm rot="10266422" flipV="1">
            <a:off x="781911" y="5244171"/>
            <a:ext cx="4233704" cy="669925"/>
          </a:xfrm>
          <a:prstGeom prst="rect">
            <a:avLst/>
          </a:prstGeom>
          <a:noFill/>
          <a:ln w="9525">
            <a:noFill/>
            <a:miter lim="800000"/>
            <a:headEnd/>
            <a:tailEnd/>
          </a:ln>
        </p:spPr>
        <p:txBody>
          <a:bodyPr anchor="ctr"/>
          <a:lstStyle/>
          <a:p>
            <a:pPr algn="ctr" eaLnBrk="1" hangingPunct="1">
              <a:spcBef>
                <a:spcPct val="50000"/>
              </a:spcBef>
              <a:defRPr/>
            </a:pPr>
            <a:r>
              <a:rPr lang="fr-BE" sz="3600" b="1" smtClean="0">
                <a:solidFill>
                  <a:srgbClr val="FF0000"/>
                </a:solidFill>
              </a:rPr>
              <a:t>150 cases already</a:t>
            </a:r>
            <a:endParaRPr lang="en-US" sz="3600" b="1" dirty="0">
              <a:solidFill>
                <a:srgbClr val="FF000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967563"/>
            <a:ext cx="5025181" cy="316400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Right Arrow 15"/>
          <p:cNvSpPr/>
          <p:nvPr/>
        </p:nvSpPr>
        <p:spPr>
          <a:xfrm>
            <a:off x="3707904" y="3356992"/>
            <a:ext cx="2368149" cy="1909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70065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307556" y="-3307556"/>
            <a:ext cx="2528888" cy="9144000"/>
          </a:xfrm>
          <a:prstGeom prst="rect">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fr-BE" dirty="0"/>
          </a:p>
        </p:txBody>
      </p:sp>
      <p:sp>
        <p:nvSpPr>
          <p:cNvPr id="5" name="Isosceles Triangle 4"/>
          <p:cNvSpPr/>
          <p:nvPr/>
        </p:nvSpPr>
        <p:spPr>
          <a:xfrm rot="10800000">
            <a:off x="539750" y="2457450"/>
            <a:ext cx="1295400" cy="647700"/>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fr-BE"/>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t="-3403" b="-3403"/>
          <a:stretch>
            <a:fillRect/>
          </a:stretch>
        </p:blipFill>
        <p:spPr bwMode="auto">
          <a:xfrm>
            <a:off x="4065588" y="-87313"/>
            <a:ext cx="1042987"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nvSpPr>
        <p:spPr>
          <a:xfrm>
            <a:off x="563563" y="2708921"/>
            <a:ext cx="8029575" cy="223296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defRPr/>
            </a:pPr>
            <a:r>
              <a:rPr lang="fr-BE" sz="4800" b="1" smtClean="0">
                <a:solidFill>
                  <a:srgbClr val="42A62A"/>
                </a:solidFill>
                <a:latin typeface="Arial Narrow" pitchFamily="34" charset="0"/>
                <a:cs typeface="Arial" pitchFamily="34" charset="0"/>
              </a:rPr>
              <a:t>Join the network,</a:t>
            </a:r>
            <a:br>
              <a:rPr lang="fr-BE" sz="4800" b="1" smtClean="0">
                <a:solidFill>
                  <a:srgbClr val="42A62A"/>
                </a:solidFill>
                <a:latin typeface="Arial Narrow" pitchFamily="34" charset="0"/>
                <a:cs typeface="Arial" pitchFamily="34" charset="0"/>
              </a:rPr>
            </a:br>
            <a:r>
              <a:rPr lang="fr-BE" sz="4800" b="1" smtClean="0">
                <a:solidFill>
                  <a:srgbClr val="42A62A"/>
                </a:solidFill>
                <a:latin typeface="Arial Narrow" pitchFamily="34" charset="0"/>
                <a:cs typeface="Arial" pitchFamily="34" charset="0"/>
              </a:rPr>
              <a:t>share the benefits!</a:t>
            </a:r>
            <a:endParaRPr lang="fr-BE" dirty="0">
              <a:solidFill>
                <a:srgbClr val="42A62A"/>
              </a:solidFill>
              <a:latin typeface="Arial Narrow" pitchFamily="34" charset="0"/>
              <a:cs typeface="Arial" pitchFamily="34" charset="0"/>
            </a:endParaRPr>
          </a:p>
        </p:txBody>
      </p:sp>
      <p:sp>
        <p:nvSpPr>
          <p:cNvPr id="22534" name="TextBox 7"/>
          <p:cNvSpPr txBox="1">
            <a:spLocks noChangeArrowheads="1"/>
          </p:cNvSpPr>
          <p:nvPr/>
        </p:nvSpPr>
        <p:spPr bwMode="auto">
          <a:xfrm>
            <a:off x="5108575" y="6237288"/>
            <a:ext cx="39999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BE" altLang="fr-FR" sz="1800">
                <a:latin typeface="Arial Narrow" pitchFamily="34" charset="0"/>
              </a:rPr>
              <a:t>Contact: </a:t>
            </a:r>
            <a:r>
              <a:rPr lang="fr-BE" altLang="fr-FR" sz="1800" smtClean="0">
                <a:latin typeface="Arial Narrow" pitchFamily="34" charset="0"/>
              </a:rPr>
              <a:t>pmn@acrplus.org</a:t>
            </a:r>
            <a:endParaRPr lang="fr-BE" altLang="fr-FR" sz="1800">
              <a:latin typeface="Arial Narrow" pitchFamily="34" charset="0"/>
            </a:endParaRPr>
          </a:p>
        </p:txBody>
      </p:sp>
      <p:sp>
        <p:nvSpPr>
          <p:cNvPr id="22535" name="TextBox 1"/>
          <p:cNvSpPr txBox="1">
            <a:spLocks noChangeArrowheads="1"/>
          </p:cNvSpPr>
          <p:nvPr/>
        </p:nvSpPr>
        <p:spPr bwMode="auto">
          <a:xfrm>
            <a:off x="35496" y="4902259"/>
            <a:ext cx="90730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BE" altLang="fr-FR" sz="4800" smtClean="0">
                <a:latin typeface="Arial Narrow" pitchFamily="34" charset="0"/>
                <a:hlinkClick r:id="rId3"/>
              </a:rPr>
              <a:t>www.circular-europe-network.eu</a:t>
            </a:r>
            <a:r>
              <a:rPr lang="fr-BE" altLang="fr-FR" sz="4800" smtClean="0">
                <a:latin typeface="Arial Narrow" pitchFamily="34" charset="0"/>
              </a:rPr>
              <a:t> </a:t>
            </a:r>
            <a:endParaRPr lang="fr-BE" altLang="fr-FR" sz="4800">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5496" y="188640"/>
            <a:ext cx="9179498" cy="1397724"/>
            <a:chOff x="-35496" y="188640"/>
            <a:chExt cx="9179498" cy="1397724"/>
          </a:xfrm>
        </p:grpSpPr>
        <p:sp>
          <p:nvSpPr>
            <p:cNvPr id="44" name="Rectangle 43"/>
            <p:cNvSpPr/>
            <p:nvPr/>
          </p:nvSpPr>
          <p:spPr>
            <a:xfrm rot="5400000">
              <a:off x="4504595" y="-3544248"/>
              <a:ext cx="99316"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45" name="TextBox 44"/>
            <p:cNvSpPr txBox="1"/>
            <p:nvPr/>
          </p:nvSpPr>
          <p:spPr>
            <a:xfrm>
              <a:off x="323528" y="188640"/>
              <a:ext cx="8820472" cy="707886"/>
            </a:xfrm>
            <a:prstGeom prst="rect">
              <a:avLst/>
            </a:prstGeom>
            <a:noFill/>
          </p:spPr>
          <p:txBody>
            <a:bodyPr wrap="square" rtlCol="0">
              <a:spAutoFit/>
            </a:bodyPr>
            <a:lstStyle/>
            <a:p>
              <a:pPr eaLnBrk="1" hangingPunct="1"/>
              <a:r>
                <a:rPr lang="en-GB" altLang="fr-FR" sz="4000" smtClean="0">
                  <a:solidFill>
                    <a:srgbClr val="003B93"/>
                  </a:solidFill>
                  <a:latin typeface="+mn-lt"/>
                </a:rPr>
                <a:t>A word about ACR+</a:t>
              </a:r>
              <a:endParaRPr lang="fr-BE" altLang="fr-FR" sz="4000">
                <a:solidFill>
                  <a:srgbClr val="003B93"/>
                </a:solidFill>
                <a:latin typeface="+mn-lt"/>
              </a:endParaRPr>
            </a:p>
          </p:txBody>
        </p:sp>
        <p:sp>
          <p:nvSpPr>
            <p:cNvPr id="46" name="Isosceles Triangle 45"/>
            <p:cNvSpPr/>
            <p:nvPr/>
          </p:nvSpPr>
          <p:spPr>
            <a:xfrm rot="10800000">
              <a:off x="539916" y="1101609"/>
              <a:ext cx="969509" cy="484755"/>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12" name="Rectangle 11"/>
          <p:cNvSpPr/>
          <p:nvPr/>
        </p:nvSpPr>
        <p:spPr bwMode="auto">
          <a:xfrm>
            <a:off x="3169782" y="2132856"/>
            <a:ext cx="1138767" cy="642937"/>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defPPr>
              <a:defRPr lang="fr-FR"/>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a:defRPr/>
            </a:pPr>
            <a:r>
              <a:rPr lang="fr-BE" smtClean="0">
                <a:latin typeface="Arial Narrow" pitchFamily="34" charset="0"/>
              </a:rPr>
              <a:t>Since 1994</a:t>
            </a:r>
            <a:endParaRPr lang="fr-BE" dirty="0">
              <a:latin typeface="Arial Narrow" pitchFamily="34" charset="0"/>
            </a:endParaRPr>
          </a:p>
        </p:txBody>
      </p:sp>
      <p:sp>
        <p:nvSpPr>
          <p:cNvPr id="13" name="Curved Down Arrow 12"/>
          <p:cNvSpPr/>
          <p:nvPr/>
        </p:nvSpPr>
        <p:spPr>
          <a:xfrm rot="8972657">
            <a:off x="1821317" y="5030377"/>
            <a:ext cx="1245401" cy="503207"/>
          </a:xfrm>
          <a:prstGeom prst="curvedDownArrow">
            <a:avLst>
              <a:gd name="adj1" fmla="val 20383"/>
              <a:gd name="adj2" fmla="val 51949"/>
              <a:gd name="adj3" fmla="val 348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solidFill>
                <a:schemeClr val="tx1"/>
              </a:solidFill>
            </a:endParaRPr>
          </a:p>
        </p:txBody>
      </p:sp>
      <p:sp>
        <p:nvSpPr>
          <p:cNvPr id="14" name="Curved Down Arrow 13"/>
          <p:cNvSpPr/>
          <p:nvPr/>
        </p:nvSpPr>
        <p:spPr>
          <a:xfrm rot="13474363">
            <a:off x="741875" y="3755071"/>
            <a:ext cx="1193866" cy="503207"/>
          </a:xfrm>
          <a:prstGeom prst="curvedDownArrow">
            <a:avLst>
              <a:gd name="adj1" fmla="val 20383"/>
              <a:gd name="adj2" fmla="val 51949"/>
              <a:gd name="adj3" fmla="val 348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solidFill>
                <a:schemeClr val="tx1"/>
              </a:solidFill>
            </a:endParaRPr>
          </a:p>
        </p:txBody>
      </p:sp>
      <p:sp>
        <p:nvSpPr>
          <p:cNvPr id="15" name="Text Box 4"/>
          <p:cNvSpPr txBox="1">
            <a:spLocks noChangeArrowheads="1"/>
          </p:cNvSpPr>
          <p:nvPr/>
        </p:nvSpPr>
        <p:spPr bwMode="auto">
          <a:xfrm>
            <a:off x="3047795" y="4066678"/>
            <a:ext cx="2244285" cy="92333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defPPr>
              <a:defRPr lang="fr-FR"/>
            </a:defPPr>
            <a:lvl1pPr algn="l" rtl="0" eaLnBrk="0" fontAlgn="base" hangingPunct="0">
              <a:spcBef>
                <a:spcPct val="0"/>
              </a:spcBef>
              <a:spcAft>
                <a:spcPct val="0"/>
              </a:spcAft>
              <a:defRPr b="1" kern="1200">
                <a:solidFill>
                  <a:schemeClr val="dk1"/>
                </a:solidFill>
                <a:latin typeface="+mn-lt"/>
                <a:ea typeface="+mn-ea"/>
                <a:cs typeface="+mn-cs"/>
              </a:defRPr>
            </a:lvl1pPr>
            <a:lvl2pPr marL="457200" algn="l" rtl="0" eaLnBrk="0" fontAlgn="base" hangingPunct="0">
              <a:spcBef>
                <a:spcPct val="0"/>
              </a:spcBef>
              <a:spcAft>
                <a:spcPct val="0"/>
              </a:spcAft>
              <a:defRPr b="1" kern="1200">
                <a:solidFill>
                  <a:schemeClr val="dk1"/>
                </a:solidFill>
                <a:latin typeface="+mn-lt"/>
                <a:ea typeface="+mn-ea"/>
                <a:cs typeface="+mn-cs"/>
              </a:defRPr>
            </a:lvl2pPr>
            <a:lvl3pPr marL="914400" algn="l" rtl="0" eaLnBrk="0" fontAlgn="base" hangingPunct="0">
              <a:spcBef>
                <a:spcPct val="0"/>
              </a:spcBef>
              <a:spcAft>
                <a:spcPct val="0"/>
              </a:spcAft>
              <a:defRPr b="1" kern="1200">
                <a:solidFill>
                  <a:schemeClr val="dk1"/>
                </a:solidFill>
                <a:latin typeface="+mn-lt"/>
                <a:ea typeface="+mn-ea"/>
                <a:cs typeface="+mn-cs"/>
              </a:defRPr>
            </a:lvl3pPr>
            <a:lvl4pPr marL="1371600" algn="l" rtl="0" eaLnBrk="0" fontAlgn="base" hangingPunct="0">
              <a:spcBef>
                <a:spcPct val="0"/>
              </a:spcBef>
              <a:spcAft>
                <a:spcPct val="0"/>
              </a:spcAft>
              <a:defRPr b="1" kern="1200">
                <a:solidFill>
                  <a:schemeClr val="dk1"/>
                </a:solidFill>
                <a:latin typeface="+mn-lt"/>
                <a:ea typeface="+mn-ea"/>
                <a:cs typeface="+mn-cs"/>
              </a:defRPr>
            </a:lvl4pPr>
            <a:lvl5pPr marL="1828800" algn="l" rtl="0" eaLnBrk="0" fontAlgn="base" hangingPunct="0">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lgn="ctr" eaLnBrk="1" hangingPunct="1">
              <a:spcBef>
                <a:spcPct val="50000"/>
              </a:spcBef>
              <a:defRPr/>
            </a:pPr>
            <a:r>
              <a:rPr lang="nl-NL" altLang="fr-FR" smtClean="0">
                <a:latin typeface="Arial Narrow" pitchFamily="34" charset="0"/>
              </a:rPr>
              <a:t>To improve resource efficiency and circular economy policies</a:t>
            </a:r>
            <a:endParaRPr lang="nl-NL" altLang="fr-FR" dirty="0">
              <a:latin typeface="Arial Narrow" pitchFamily="34" charset="0"/>
            </a:endParaRPr>
          </a:p>
        </p:txBody>
      </p:sp>
      <p:sp>
        <p:nvSpPr>
          <p:cNvPr id="16" name="Curved Down Arrow 15"/>
          <p:cNvSpPr/>
          <p:nvPr/>
        </p:nvSpPr>
        <p:spPr>
          <a:xfrm rot="18026666">
            <a:off x="2012934" y="2547483"/>
            <a:ext cx="1138666" cy="479297"/>
          </a:xfrm>
          <a:prstGeom prst="curvedDownArrow">
            <a:avLst>
              <a:gd name="adj1" fmla="val 20383"/>
              <a:gd name="adj2" fmla="val 51949"/>
              <a:gd name="adj3" fmla="val 348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solidFill>
                <a:schemeClr val="tx1"/>
              </a:solidFill>
            </a:endParaRPr>
          </a:p>
        </p:txBody>
      </p:sp>
      <p:pic>
        <p:nvPicPr>
          <p:cNvPr id="17" name="Picture 2" descr="Z:\Communication\Toolkit\Logos\ACR+\jpeg\ACR_seul_300dpi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3278" y="3527552"/>
            <a:ext cx="1049220" cy="1221911"/>
          </a:xfrm>
          <a:prstGeom prst="rect">
            <a:avLst/>
          </a:prstGeom>
          <a:noFill/>
          <a:extLst>
            <a:ext uri="{909E8E84-426E-40DD-AFC4-6F175D3DCCD1}">
              <a14:hiddenFill xmlns:a14="http://schemas.microsoft.com/office/drawing/2010/main">
                <a:solidFill>
                  <a:srgbClr val="FFFFFF"/>
                </a:solidFill>
              </a14:hiddenFill>
            </a:ext>
          </a:extLst>
        </p:spPr>
      </p:pic>
      <p:sp>
        <p:nvSpPr>
          <p:cNvPr id="18" name="Curved Down Arrow 17"/>
          <p:cNvSpPr/>
          <p:nvPr/>
        </p:nvSpPr>
        <p:spPr>
          <a:xfrm rot="407872">
            <a:off x="3043058" y="3328415"/>
            <a:ext cx="1108341" cy="503207"/>
          </a:xfrm>
          <a:prstGeom prst="curvedDownArrow">
            <a:avLst>
              <a:gd name="adj1" fmla="val 20383"/>
              <a:gd name="adj2" fmla="val 51949"/>
              <a:gd name="adj3" fmla="val 348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solidFill>
                <a:schemeClr val="tx1"/>
              </a:solidFill>
            </a:endParaRPr>
          </a:p>
        </p:txBody>
      </p:sp>
      <p:sp>
        <p:nvSpPr>
          <p:cNvPr id="19" name="Rectangle 18"/>
          <p:cNvSpPr/>
          <p:nvPr/>
        </p:nvSpPr>
        <p:spPr bwMode="auto">
          <a:xfrm>
            <a:off x="35496" y="2464075"/>
            <a:ext cx="2025447" cy="935321"/>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lstStyle>
            <a:defPPr>
              <a:defRPr lang="fr-FR"/>
            </a:defPPr>
            <a:lvl1pPr algn="l" rtl="0" eaLnBrk="0" fontAlgn="base" hangingPunct="0">
              <a:spcBef>
                <a:spcPct val="0"/>
              </a:spcBef>
              <a:spcAft>
                <a:spcPct val="0"/>
              </a:spcAft>
              <a:defRPr b="1" kern="1200">
                <a:solidFill>
                  <a:schemeClr val="dk1"/>
                </a:solidFill>
                <a:latin typeface="+mn-lt"/>
                <a:ea typeface="+mn-ea"/>
                <a:cs typeface="+mn-cs"/>
              </a:defRPr>
            </a:lvl1pPr>
            <a:lvl2pPr marL="457200" algn="l" rtl="0" eaLnBrk="0" fontAlgn="base" hangingPunct="0">
              <a:spcBef>
                <a:spcPct val="0"/>
              </a:spcBef>
              <a:spcAft>
                <a:spcPct val="0"/>
              </a:spcAft>
              <a:defRPr b="1" kern="1200">
                <a:solidFill>
                  <a:schemeClr val="dk1"/>
                </a:solidFill>
                <a:latin typeface="+mn-lt"/>
                <a:ea typeface="+mn-ea"/>
                <a:cs typeface="+mn-cs"/>
              </a:defRPr>
            </a:lvl2pPr>
            <a:lvl3pPr marL="914400" algn="l" rtl="0" eaLnBrk="0" fontAlgn="base" hangingPunct="0">
              <a:spcBef>
                <a:spcPct val="0"/>
              </a:spcBef>
              <a:spcAft>
                <a:spcPct val="0"/>
              </a:spcAft>
              <a:defRPr b="1" kern="1200">
                <a:solidFill>
                  <a:schemeClr val="dk1"/>
                </a:solidFill>
                <a:latin typeface="+mn-lt"/>
                <a:ea typeface="+mn-ea"/>
                <a:cs typeface="+mn-cs"/>
              </a:defRPr>
            </a:lvl3pPr>
            <a:lvl4pPr marL="1371600" algn="l" rtl="0" eaLnBrk="0" fontAlgn="base" hangingPunct="0">
              <a:spcBef>
                <a:spcPct val="0"/>
              </a:spcBef>
              <a:spcAft>
                <a:spcPct val="0"/>
              </a:spcAft>
              <a:defRPr b="1" kern="1200">
                <a:solidFill>
                  <a:schemeClr val="dk1"/>
                </a:solidFill>
                <a:latin typeface="+mn-lt"/>
                <a:ea typeface="+mn-ea"/>
                <a:cs typeface="+mn-cs"/>
              </a:defRPr>
            </a:lvl4pPr>
            <a:lvl5pPr marL="1828800" algn="l" rtl="0" eaLnBrk="0" fontAlgn="base" hangingPunct="0">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lgn="ctr">
              <a:defRPr/>
            </a:pPr>
            <a:r>
              <a:rPr lang="en-GB" smtClean="0">
                <a:solidFill>
                  <a:schemeClr val="tx1"/>
                </a:solidFill>
                <a:latin typeface="Arial Narrow" pitchFamily="34" charset="0"/>
              </a:rPr>
              <a:t>Network of cities &amp; regions to exchange of expertise</a:t>
            </a:r>
            <a:endParaRPr lang="en-GB" dirty="0">
              <a:solidFill>
                <a:schemeClr val="tx1"/>
              </a:solidFill>
              <a:latin typeface="Arial Narrow" pitchFamily="34" charset="0"/>
            </a:endParaRPr>
          </a:p>
        </p:txBody>
      </p:sp>
      <p:graphicFrame>
        <p:nvGraphicFramePr>
          <p:cNvPr id="20" name="Diagram 19"/>
          <p:cNvGraphicFramePr>
            <a:graphicFrameLocks/>
          </p:cNvGraphicFramePr>
          <p:nvPr>
            <p:extLst>
              <p:ext uri="{D42A27DB-BD31-4B8C-83A1-F6EECF244321}">
                <p14:modId xmlns:p14="http://schemas.microsoft.com/office/powerpoint/2010/main" val="264857216"/>
              </p:ext>
            </p:extLst>
          </p:nvPr>
        </p:nvGraphicFramePr>
        <p:xfrm>
          <a:off x="5103306" y="1996619"/>
          <a:ext cx="3933190" cy="3579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Rectangle 20"/>
          <p:cNvSpPr/>
          <p:nvPr/>
        </p:nvSpPr>
        <p:spPr bwMode="auto">
          <a:xfrm>
            <a:off x="154670" y="4576929"/>
            <a:ext cx="1906273" cy="646112"/>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lstStyle>
            <a:defPPr>
              <a:defRPr lang="fr-FR"/>
            </a:defPPr>
            <a:lvl1pPr algn="l" rtl="0" eaLnBrk="0" fontAlgn="base" hangingPunct="0">
              <a:spcBef>
                <a:spcPct val="0"/>
              </a:spcBef>
              <a:spcAft>
                <a:spcPct val="0"/>
              </a:spcAft>
              <a:defRPr b="1" kern="1200">
                <a:solidFill>
                  <a:schemeClr val="dk1"/>
                </a:solidFill>
                <a:latin typeface="+mn-lt"/>
                <a:ea typeface="+mn-ea"/>
                <a:cs typeface="+mn-cs"/>
              </a:defRPr>
            </a:lvl1pPr>
            <a:lvl2pPr marL="457200" algn="l" rtl="0" eaLnBrk="0" fontAlgn="base" hangingPunct="0">
              <a:spcBef>
                <a:spcPct val="0"/>
              </a:spcBef>
              <a:spcAft>
                <a:spcPct val="0"/>
              </a:spcAft>
              <a:defRPr b="1" kern="1200">
                <a:solidFill>
                  <a:schemeClr val="dk1"/>
                </a:solidFill>
                <a:latin typeface="+mn-lt"/>
                <a:ea typeface="+mn-ea"/>
                <a:cs typeface="+mn-cs"/>
              </a:defRPr>
            </a:lvl2pPr>
            <a:lvl3pPr marL="914400" algn="l" rtl="0" eaLnBrk="0" fontAlgn="base" hangingPunct="0">
              <a:spcBef>
                <a:spcPct val="0"/>
              </a:spcBef>
              <a:spcAft>
                <a:spcPct val="0"/>
              </a:spcAft>
              <a:defRPr b="1" kern="1200">
                <a:solidFill>
                  <a:schemeClr val="dk1"/>
                </a:solidFill>
                <a:latin typeface="+mn-lt"/>
                <a:ea typeface="+mn-ea"/>
                <a:cs typeface="+mn-cs"/>
              </a:defRPr>
            </a:lvl3pPr>
            <a:lvl4pPr marL="1371600" algn="l" rtl="0" eaLnBrk="0" fontAlgn="base" hangingPunct="0">
              <a:spcBef>
                <a:spcPct val="0"/>
              </a:spcBef>
              <a:spcAft>
                <a:spcPct val="0"/>
              </a:spcAft>
              <a:defRPr b="1" kern="1200">
                <a:solidFill>
                  <a:schemeClr val="dk1"/>
                </a:solidFill>
                <a:latin typeface="+mn-lt"/>
                <a:ea typeface="+mn-ea"/>
                <a:cs typeface="+mn-cs"/>
              </a:defRPr>
            </a:lvl4pPr>
            <a:lvl5pPr marL="1828800" algn="l" rtl="0" eaLnBrk="0" fontAlgn="base" hangingPunct="0">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lgn="ctr">
              <a:defRPr/>
            </a:pPr>
            <a:r>
              <a:rPr lang="en-GB" dirty="0" smtClean="0">
                <a:solidFill>
                  <a:schemeClr val="tx1"/>
                </a:solidFill>
                <a:latin typeface="Arial Narrow" pitchFamily="34" charset="0"/>
              </a:rPr>
              <a:t>Multi-stakeholders</a:t>
            </a:r>
            <a:r>
              <a:rPr lang="fr-BE" dirty="0" smtClean="0">
                <a:solidFill>
                  <a:schemeClr val="tx1"/>
                </a:solidFill>
                <a:latin typeface="Arial Narrow" pitchFamily="34" charset="0"/>
              </a:rPr>
              <a:t> </a:t>
            </a:r>
            <a:r>
              <a:rPr lang="en-GB" dirty="0" smtClean="0">
                <a:solidFill>
                  <a:schemeClr val="tx1"/>
                </a:solidFill>
                <a:latin typeface="Arial Narrow" pitchFamily="34" charset="0"/>
              </a:rPr>
              <a:t>approach</a:t>
            </a:r>
            <a:endParaRPr lang="en-GB" dirty="0">
              <a:solidFill>
                <a:schemeClr val="tx1"/>
              </a:solidFill>
              <a:latin typeface="Arial Narrow" pitchFamily="34" charset="0"/>
            </a:endParaRPr>
          </a:p>
        </p:txBody>
      </p:sp>
    </p:spTree>
    <p:extLst>
      <p:ext uri="{BB962C8B-B14F-4D97-AF65-F5344CB8AC3E}">
        <p14:creationId xmlns:p14="http://schemas.microsoft.com/office/powerpoint/2010/main" val="93630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8" grpId="0" animBg="1"/>
      <p:bldP spid="19"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5496" y="188640"/>
            <a:ext cx="9179498" cy="1397724"/>
            <a:chOff x="-35496" y="188640"/>
            <a:chExt cx="9179498" cy="1397724"/>
          </a:xfrm>
        </p:grpSpPr>
        <p:sp>
          <p:nvSpPr>
            <p:cNvPr id="44" name="Rectangle 43"/>
            <p:cNvSpPr/>
            <p:nvPr/>
          </p:nvSpPr>
          <p:spPr>
            <a:xfrm rot="5400000">
              <a:off x="4504595" y="-3544248"/>
              <a:ext cx="99316"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45" name="TextBox 44"/>
            <p:cNvSpPr txBox="1"/>
            <p:nvPr/>
          </p:nvSpPr>
          <p:spPr>
            <a:xfrm>
              <a:off x="323528" y="188640"/>
              <a:ext cx="8820472" cy="707886"/>
            </a:xfrm>
            <a:prstGeom prst="rect">
              <a:avLst/>
            </a:prstGeom>
            <a:noFill/>
          </p:spPr>
          <p:txBody>
            <a:bodyPr wrap="square" rtlCol="0">
              <a:spAutoFit/>
            </a:bodyPr>
            <a:lstStyle/>
            <a:p>
              <a:pPr eaLnBrk="1" hangingPunct="1"/>
              <a:r>
                <a:rPr lang="en-GB" altLang="fr-FR" sz="4000" smtClean="0">
                  <a:solidFill>
                    <a:srgbClr val="003B93"/>
                  </a:solidFill>
                  <a:latin typeface="+mn-lt"/>
                </a:rPr>
                <a:t>Some of our members</a:t>
              </a:r>
              <a:endParaRPr lang="fr-BE" altLang="fr-FR" sz="4000">
                <a:solidFill>
                  <a:srgbClr val="003B93"/>
                </a:solidFill>
                <a:latin typeface="+mn-lt"/>
              </a:endParaRPr>
            </a:p>
          </p:txBody>
        </p:sp>
        <p:sp>
          <p:nvSpPr>
            <p:cNvPr id="46" name="Isosceles Triangle 45"/>
            <p:cNvSpPr/>
            <p:nvPr/>
          </p:nvSpPr>
          <p:spPr>
            <a:xfrm rot="10800000">
              <a:off x="539916" y="1101609"/>
              <a:ext cx="969509" cy="484755"/>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22" name="Espace réservé de la date 2"/>
          <p:cNvSpPr>
            <a:spLocks noGrp="1"/>
          </p:cNvSpPr>
          <p:nvPr>
            <p:ph type="dt" sz="quarter" idx="10"/>
          </p:nvPr>
        </p:nvSpPr>
        <p:spPr bwMode="auto">
          <a:xfrm>
            <a:off x="2006295" y="6356352"/>
            <a:ext cx="6020105" cy="31929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defRPr/>
            </a:pPr>
            <a:r>
              <a:rPr lang="en-GB" altLang="fr-FR" sz="1600" b="1" dirty="0">
                <a:solidFill>
                  <a:schemeClr val="tx1">
                    <a:lumMod val="95000"/>
                    <a:lumOff val="5000"/>
                  </a:schemeClr>
                </a:solidFill>
                <a:latin typeface="+mn-lt"/>
              </a:rPr>
              <a:t>Join us: http://www.acrplus.org/index.php/en/about-acr/join-us</a:t>
            </a:r>
            <a:endParaRPr lang="fr-BE" altLang="fr-FR" sz="1600" b="1" dirty="0" smtClean="0">
              <a:solidFill>
                <a:schemeClr val="tx1">
                  <a:lumMod val="95000"/>
                  <a:lumOff val="5000"/>
                </a:schemeClr>
              </a:solidFill>
              <a:latin typeface="+mn-lt"/>
            </a:endParaRPr>
          </a:p>
        </p:txBody>
      </p:sp>
      <p:pic>
        <p:nvPicPr>
          <p:cNvPr id="23" name="Picture 2" descr="http://2008.salondessolidarites.org/images/logos/logo-Par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5437" y="3878362"/>
            <a:ext cx="2218681" cy="2863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www.killoch.com/wp-content/uploads/2015/04/zero-waste-scotland-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864" t="6444" r="12881" b="5463"/>
          <a:stretch/>
        </p:blipFill>
        <p:spPr bwMode="auto">
          <a:xfrm>
            <a:off x="3297799" y="1194668"/>
            <a:ext cx="1054536" cy="104307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google.fr/url?source=imglanding&amp;ct=img&amp;q=http://emblemes.free.fr/site/images/stories/regions/logos/Ile-de-France/logo-iledefrance2005.gif&amp;sa=X&amp;ved=0CAkQ8wdqFQoTCLrJ6IuGlcYCFcPAFAodCD0AYw&amp;usg=AFQjCNG9AHehO7RveG1RuxKle0zwOYhWU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7511" y="3191597"/>
            <a:ext cx="1372441" cy="44465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www.google.fr/url?source=imglanding&amp;ct=img&amp;q=http://agenda.pimec.org/repositori/organitzadors/img/Sin%20t%C3%ADtulo.png&amp;sa=X&amp;ved=0CAkQ8wc4EWoVChMI-rGS9oaVxgIVwbwUCh2zaQBC&amp;usg=AFQjCNFD8MTlN8akZdsbC_Yi0OqwGT0cwg"/>
          <p:cNvPicPr>
            <a:picLocks noChangeAspect="1" noChangeArrowheads="1"/>
          </p:cNvPicPr>
          <p:nvPr/>
        </p:nvPicPr>
        <p:blipFill rotWithShape="1">
          <a:blip r:embed="rId6">
            <a:extLst>
              <a:ext uri="{28A0092B-C50C-407E-A947-70E740481C1C}">
                <a14:useLocalDpi xmlns:a14="http://schemas.microsoft.com/office/drawing/2010/main" val="0"/>
              </a:ext>
            </a:extLst>
          </a:blip>
          <a:srcRect b="16528"/>
          <a:stretch/>
        </p:blipFill>
        <p:spPr bwMode="auto">
          <a:xfrm>
            <a:off x="2051720" y="4418261"/>
            <a:ext cx="3753016" cy="6084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3046" y="3356992"/>
            <a:ext cx="1679479" cy="81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descr="http://www.comune.genova.it/sites/default/files/documenti/immagini/articoli/logo_amiu.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6432" y="4509120"/>
            <a:ext cx="1467283" cy="68137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engdex.pl/wp-content/uploads/sites/8/2014/10/1413191862_warsaw_city_hall_logo.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639" t="10254" r="5039" b="14262"/>
          <a:stretch/>
        </p:blipFill>
        <p:spPr bwMode="auto">
          <a:xfrm>
            <a:off x="7062666" y="3437518"/>
            <a:ext cx="2018706" cy="10716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Z:\Members\Logo Members\ORDIF_bi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67511" y="2553573"/>
            <a:ext cx="1372441" cy="60501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Z:\Members\Logo Members\Zagreb_bi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15743" y="5289359"/>
            <a:ext cx="1127398" cy="4991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Z:\Members\Logo Members\Lisboa_big.png"/>
          <p:cNvPicPr>
            <a:picLocks noChangeAspect="1" noChangeArrowheads="1"/>
          </p:cNvPicPr>
          <p:nvPr/>
        </p:nvPicPr>
        <p:blipFill rotWithShape="1">
          <a:blip r:embed="rId12">
            <a:extLst>
              <a:ext uri="{28A0092B-C50C-407E-A947-70E740481C1C}">
                <a14:useLocalDpi xmlns:a14="http://schemas.microsoft.com/office/drawing/2010/main" val="0"/>
              </a:ext>
            </a:extLst>
          </a:blip>
          <a:srcRect t="25274" b="17303"/>
          <a:stretch/>
        </p:blipFill>
        <p:spPr bwMode="auto">
          <a:xfrm>
            <a:off x="227104" y="5773410"/>
            <a:ext cx="1588334" cy="64561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Z:\Members\Logo Members\nantes-big.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5821" y="3110146"/>
            <a:ext cx="1406836" cy="49369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descr="Z:\Members\Logo Members\Dublin-City-Council_big.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773" t="15461" r="14744" b="13873"/>
          <a:stretch/>
        </p:blipFill>
        <p:spPr bwMode="auto">
          <a:xfrm>
            <a:off x="27050" y="1952625"/>
            <a:ext cx="1304590" cy="101457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Z:\Members\Logo Members\Ayuntamiento de madrid_big.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8534" y="5263927"/>
            <a:ext cx="1688588" cy="54997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Z:\Members\Logo Members\Belfast city council_big.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67694" y="1569021"/>
            <a:ext cx="905134" cy="9011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5" descr="Z:\Members\Logo Members\nlwa_small.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27182" y="1737942"/>
            <a:ext cx="1509250" cy="6192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MB logo imatge peti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86102" y="5647529"/>
            <a:ext cx="2386464" cy="38880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o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77945" y="2452474"/>
            <a:ext cx="1989823" cy="8360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84" y="4883339"/>
            <a:ext cx="1435359" cy="76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4" descr="http://www.contarina.it/files/filemanager/source/immagini%20sez%20Chi%20siamo/logo%20contarina%20mod.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356617" y="5460419"/>
            <a:ext cx="944916" cy="9372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ILSA bi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4127" y="3838430"/>
            <a:ext cx="1440964" cy="6964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se4.mm.bing.net/th?id=OIP.M2578ee0725362e88816a59a2d69610d0o0&amp;pid=Api"/>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35072" y="1343987"/>
            <a:ext cx="1299170" cy="3852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tse4.mm.bing.net/th?id=OIP.M9ce26aea576456b8e0ef9dada1f089d1o0&amp;pid=Api"/>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97720" y="1523577"/>
            <a:ext cx="1514444" cy="83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880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5496" y="188640"/>
            <a:ext cx="9179498" cy="1397724"/>
            <a:chOff x="-35496" y="188640"/>
            <a:chExt cx="9179498" cy="1397724"/>
          </a:xfrm>
        </p:grpSpPr>
        <p:sp>
          <p:nvSpPr>
            <p:cNvPr id="44" name="Rectangle 43"/>
            <p:cNvSpPr/>
            <p:nvPr/>
          </p:nvSpPr>
          <p:spPr>
            <a:xfrm rot="5400000">
              <a:off x="4504595" y="-3544248"/>
              <a:ext cx="99316"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45" name="TextBox 44"/>
            <p:cNvSpPr txBox="1"/>
            <p:nvPr/>
          </p:nvSpPr>
          <p:spPr>
            <a:xfrm>
              <a:off x="323528" y="188640"/>
              <a:ext cx="8496944" cy="707886"/>
            </a:xfrm>
            <a:prstGeom prst="rect">
              <a:avLst/>
            </a:prstGeom>
            <a:noFill/>
          </p:spPr>
          <p:txBody>
            <a:bodyPr wrap="square" rtlCol="0">
              <a:spAutoFit/>
            </a:bodyPr>
            <a:lstStyle/>
            <a:p>
              <a:pPr eaLnBrk="1" hangingPunct="1"/>
              <a:r>
                <a:rPr lang="fr-BE" altLang="fr-FR" sz="4000" smtClean="0">
                  <a:solidFill>
                    <a:srgbClr val="003B93"/>
                  </a:solidFill>
                  <a:latin typeface="+mn-lt"/>
                </a:rPr>
                <a:t>Local &amp; Regional Authorities’ challenges</a:t>
              </a:r>
              <a:endParaRPr lang="fr-BE" altLang="fr-FR" sz="4000">
                <a:solidFill>
                  <a:srgbClr val="003B93"/>
                </a:solidFill>
                <a:latin typeface="+mn-lt"/>
              </a:endParaRPr>
            </a:p>
          </p:txBody>
        </p:sp>
        <p:sp>
          <p:nvSpPr>
            <p:cNvPr id="46" name="Isosceles Triangle 45"/>
            <p:cNvSpPr/>
            <p:nvPr/>
          </p:nvSpPr>
          <p:spPr>
            <a:xfrm rot="10800000">
              <a:off x="539916" y="1101609"/>
              <a:ext cx="969509" cy="484755"/>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pic>
        <p:nvPicPr>
          <p:cNvPr id="1026" name="Picture 2" descr="C:\Users\PMN\Documents\ACR+\CEN\pictures\LRA-challen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92199"/>
            <a:ext cx="4340746" cy="394054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7" descr="j0078711"/>
          <p:cNvPicPr>
            <a:picLocks noChangeAspect="1" noChangeArrowheads="1"/>
          </p:cNvPicPr>
          <p:nvPr/>
        </p:nvPicPr>
        <p:blipFill>
          <a:blip r:embed="rId3" cstate="print">
            <a:duotone>
              <a:prstClr val="black"/>
              <a:srgbClr val="001022">
                <a:tint val="45000"/>
                <a:satMod val="400000"/>
              </a:srgbClr>
            </a:duotone>
          </a:blip>
          <a:srcRect/>
          <a:stretch>
            <a:fillRect/>
          </a:stretch>
        </p:blipFill>
        <p:spPr bwMode="auto">
          <a:xfrm>
            <a:off x="6012160" y="3356992"/>
            <a:ext cx="1405392" cy="1647637"/>
          </a:xfrm>
          <a:prstGeom prst="rect">
            <a:avLst/>
          </a:prstGeom>
          <a:noFill/>
        </p:spPr>
      </p:pic>
    </p:spTree>
    <p:extLst>
      <p:ext uri="{BB962C8B-B14F-4D97-AF65-F5344CB8AC3E}">
        <p14:creationId xmlns:p14="http://schemas.microsoft.com/office/powerpoint/2010/main" val="534196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ircular Arrow 7"/>
          <p:cNvSpPr/>
          <p:nvPr/>
        </p:nvSpPr>
        <p:spPr>
          <a:xfrm rot="609622" flipH="1">
            <a:off x="2765424" y="4323383"/>
            <a:ext cx="2197100" cy="2324100"/>
          </a:xfrm>
          <a:prstGeom prst="circularArrow">
            <a:avLst>
              <a:gd name="adj1" fmla="val 12500"/>
              <a:gd name="adj2" fmla="val 1142319"/>
              <a:gd name="adj3" fmla="val 20457681"/>
              <a:gd name="adj4" fmla="val 16465330"/>
              <a:gd name="adj5" fmla="val 12500"/>
            </a:avLst>
          </a:prstGeom>
          <a:solidFill>
            <a:srgbClr val="CC6600"/>
          </a:solidFill>
          <a:ln w="25400" cap="flat" cmpd="sng" algn="ctr">
            <a:noFill/>
            <a:prstDash val="solid"/>
          </a:ln>
          <a:effectLst/>
        </p:spPr>
        <p:txBody>
          <a:bodyPr anchor="ctr"/>
          <a:lstStyle/>
          <a:p>
            <a:pPr algn="ctr">
              <a:defRPr/>
            </a:pPr>
            <a:endParaRPr lang="fr-BE" kern="0">
              <a:solidFill>
                <a:srgbClr val="0080FE"/>
              </a:solidFill>
              <a:latin typeface="Verdana"/>
              <a:cs typeface="Arial" panose="020B0604020202020204" pitchFamily="34" charset="0"/>
            </a:endParaRPr>
          </a:p>
        </p:txBody>
      </p:sp>
      <p:sp>
        <p:nvSpPr>
          <p:cNvPr id="9" name="TextBox 8"/>
          <p:cNvSpPr txBox="1"/>
          <p:nvPr/>
        </p:nvSpPr>
        <p:spPr>
          <a:xfrm>
            <a:off x="255587" y="2731122"/>
            <a:ext cx="2022475" cy="415925"/>
          </a:xfrm>
          <a:prstGeom prst="rect">
            <a:avLst/>
          </a:prstGeom>
          <a:solidFill>
            <a:srgbClr val="808080">
              <a:lumMod val="25000"/>
            </a:srgbClr>
          </a:solidFill>
        </p:spPr>
        <p:txBody>
          <a:bodyPr>
            <a:spAutoFit/>
          </a:bodyPr>
          <a:lstStyle/>
          <a:p>
            <a:pPr algn="ctr">
              <a:defRPr/>
            </a:pPr>
            <a:r>
              <a:rPr lang="fr-BE" sz="2100" kern="0" dirty="0" err="1">
                <a:solidFill>
                  <a:srgbClr val="FFFFFF"/>
                </a:solidFill>
                <a:latin typeface="Arial" panose="020B0604020202020204" pitchFamily="34" charset="0"/>
                <a:cs typeface="Arial" panose="020B0604020202020204" pitchFamily="34" charset="0"/>
              </a:rPr>
              <a:t>Resources</a:t>
            </a:r>
            <a:endParaRPr lang="fr-BE" sz="2100" kern="0" dirty="0">
              <a:solidFill>
                <a:srgbClr val="FFFFFF"/>
              </a:solidFill>
              <a:latin typeface="Arial" panose="020B0604020202020204" pitchFamily="34" charset="0"/>
              <a:cs typeface="Arial" panose="020B0604020202020204" pitchFamily="34" charset="0"/>
            </a:endParaRPr>
          </a:p>
        </p:txBody>
      </p:sp>
      <p:sp>
        <p:nvSpPr>
          <p:cNvPr id="10" name="TextBox 8"/>
          <p:cNvSpPr txBox="1">
            <a:spLocks noChangeArrowheads="1"/>
          </p:cNvSpPr>
          <p:nvPr/>
        </p:nvSpPr>
        <p:spPr bwMode="auto">
          <a:xfrm>
            <a:off x="255587" y="3577259"/>
            <a:ext cx="2028825" cy="415925"/>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25000"/>
              <a:buBlip>
                <a:blip r:embed="rId2"/>
              </a:buBlip>
              <a:defRPr sz="2200">
                <a:solidFill>
                  <a:schemeClr val="tx2"/>
                </a:solidFill>
                <a:latin typeface="Verdana" panose="020B0604030504040204" pitchFamily="34" charset="0"/>
              </a:defRPr>
            </a:lvl1pPr>
            <a:lvl2pPr marL="742950" indent="-285750">
              <a:spcBef>
                <a:spcPct val="20000"/>
              </a:spcBef>
              <a:buBlip>
                <a:blip r:embed="rId3"/>
              </a:buBlip>
              <a:defRPr sz="2200">
                <a:solidFill>
                  <a:schemeClr val="tx2"/>
                </a:solidFill>
                <a:latin typeface="Verdana" panose="020B0604030504040204" pitchFamily="34" charset="0"/>
              </a:defRPr>
            </a:lvl2pPr>
            <a:lvl3pPr marL="1143000" indent="-228600">
              <a:spcBef>
                <a:spcPct val="20000"/>
              </a:spcBef>
              <a:buChar char="•"/>
              <a:defRPr sz="2200">
                <a:solidFill>
                  <a:schemeClr val="tx2"/>
                </a:solidFill>
                <a:latin typeface="Verdana" panose="020B0604030504040204" pitchFamily="34" charset="0"/>
              </a:defRPr>
            </a:lvl3pPr>
            <a:lvl4pPr marL="1600200" indent="-228600">
              <a:spcBef>
                <a:spcPct val="20000"/>
              </a:spcBef>
              <a:buChar char="-"/>
              <a:defRPr sz="2200">
                <a:solidFill>
                  <a:schemeClr val="tx2"/>
                </a:solidFill>
                <a:latin typeface="Verdana" panose="020B0604030504040204" pitchFamily="34" charset="0"/>
              </a:defRPr>
            </a:lvl4pPr>
            <a:lvl5pPr marL="2057400" indent="-228600">
              <a:spcBef>
                <a:spcPct val="20000"/>
              </a:spcBef>
              <a:buChar char="»"/>
              <a:defRPr sz="2200">
                <a:solidFill>
                  <a:schemeClr val="tx2"/>
                </a:solidFill>
                <a:latin typeface="Verdana" panose="020B0604030504040204" pitchFamily="34" charset="0"/>
              </a:defRPr>
            </a:lvl5pPr>
            <a:lvl6pPr marL="2514600" indent="-228600" eaLnBrk="0" fontAlgn="base" hangingPunct="0">
              <a:spcBef>
                <a:spcPct val="20000"/>
              </a:spcBef>
              <a:spcAft>
                <a:spcPct val="0"/>
              </a:spcAft>
              <a:buChar char="»"/>
              <a:defRPr sz="2200">
                <a:solidFill>
                  <a:schemeClr val="tx2"/>
                </a:solidFill>
                <a:latin typeface="Verdana" panose="020B0604030504040204" pitchFamily="34" charset="0"/>
              </a:defRPr>
            </a:lvl6pPr>
            <a:lvl7pPr marL="2971800" indent="-228600" eaLnBrk="0" fontAlgn="base" hangingPunct="0">
              <a:spcBef>
                <a:spcPct val="20000"/>
              </a:spcBef>
              <a:spcAft>
                <a:spcPct val="0"/>
              </a:spcAft>
              <a:buChar char="»"/>
              <a:defRPr sz="2200">
                <a:solidFill>
                  <a:schemeClr val="tx2"/>
                </a:solidFill>
                <a:latin typeface="Verdana" panose="020B0604030504040204" pitchFamily="34" charset="0"/>
              </a:defRPr>
            </a:lvl7pPr>
            <a:lvl8pPr marL="3429000" indent="-228600" eaLnBrk="0" fontAlgn="base" hangingPunct="0">
              <a:spcBef>
                <a:spcPct val="20000"/>
              </a:spcBef>
              <a:spcAft>
                <a:spcPct val="0"/>
              </a:spcAft>
              <a:buChar char="»"/>
              <a:defRPr sz="2200">
                <a:solidFill>
                  <a:schemeClr val="tx2"/>
                </a:solidFill>
                <a:latin typeface="Verdana" panose="020B0604030504040204" pitchFamily="34" charset="0"/>
              </a:defRPr>
            </a:lvl8pPr>
            <a:lvl9pPr marL="3886200" indent="-228600" eaLnBrk="0" fontAlgn="base" hangingPunct="0">
              <a:spcBef>
                <a:spcPct val="20000"/>
              </a:spcBef>
              <a:spcAft>
                <a:spcPct val="0"/>
              </a:spcAft>
              <a:buChar char="»"/>
              <a:defRPr sz="2200">
                <a:solidFill>
                  <a:schemeClr val="tx2"/>
                </a:solidFill>
                <a:latin typeface="Verdana" panose="020B0604030504040204" pitchFamily="34" charset="0"/>
              </a:defRPr>
            </a:lvl9pPr>
          </a:lstStyle>
          <a:p>
            <a:pPr algn="ctr">
              <a:spcBef>
                <a:spcPct val="0"/>
              </a:spcBef>
              <a:buSzTx/>
              <a:buFontTx/>
              <a:buNone/>
              <a:defRPr/>
            </a:pPr>
            <a:r>
              <a:rPr lang="fr-BE" altLang="fr-FR" sz="2100" kern="0" dirty="0">
                <a:solidFill>
                  <a:srgbClr val="FFFFFF"/>
                </a:solidFill>
                <a:latin typeface="Arial" panose="020B0604020202020204" pitchFamily="34" charset="0"/>
                <a:cs typeface="Arial" panose="020B0604020202020204" pitchFamily="34" charset="0"/>
              </a:rPr>
              <a:t>Production</a:t>
            </a:r>
          </a:p>
        </p:txBody>
      </p:sp>
      <p:sp>
        <p:nvSpPr>
          <p:cNvPr id="11" name="TextBox 10"/>
          <p:cNvSpPr txBox="1"/>
          <p:nvPr/>
        </p:nvSpPr>
        <p:spPr>
          <a:xfrm>
            <a:off x="255587" y="4442447"/>
            <a:ext cx="2022475" cy="415925"/>
          </a:xfrm>
          <a:prstGeom prst="rect">
            <a:avLst/>
          </a:prstGeom>
          <a:solidFill>
            <a:srgbClr val="0080FE">
              <a:lumMod val="75000"/>
            </a:srgbClr>
          </a:solidFill>
        </p:spPr>
        <p:txBody>
          <a:bodyPr>
            <a:spAutoFit/>
          </a:bodyPr>
          <a:lstStyle/>
          <a:p>
            <a:pPr algn="ctr">
              <a:defRPr/>
            </a:pPr>
            <a:r>
              <a:rPr lang="fr-BE" sz="2100" kern="0" dirty="0" err="1">
                <a:solidFill>
                  <a:srgbClr val="FFFFFF"/>
                </a:solidFill>
                <a:latin typeface="Arial" panose="020B0604020202020204" pitchFamily="34" charset="0"/>
                <a:cs typeface="Arial" panose="020B0604020202020204" pitchFamily="34" charset="0"/>
              </a:rPr>
              <a:t>Consumption</a:t>
            </a:r>
            <a:endParaRPr lang="fr-BE" sz="2100" kern="0" dirty="0">
              <a:solidFill>
                <a:srgbClr val="FFFFFF"/>
              </a:solidFill>
              <a:latin typeface="Arial" panose="020B0604020202020204" pitchFamily="34" charset="0"/>
              <a:cs typeface="Arial" panose="020B0604020202020204" pitchFamily="34" charset="0"/>
            </a:endParaRPr>
          </a:p>
        </p:txBody>
      </p:sp>
      <p:sp>
        <p:nvSpPr>
          <p:cNvPr id="12" name="TextBox 10"/>
          <p:cNvSpPr txBox="1">
            <a:spLocks noChangeArrowheads="1"/>
          </p:cNvSpPr>
          <p:nvPr/>
        </p:nvSpPr>
        <p:spPr bwMode="auto">
          <a:xfrm>
            <a:off x="255587" y="5307634"/>
            <a:ext cx="2022475" cy="415925"/>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25000"/>
              <a:buBlip>
                <a:blip r:embed="rId2"/>
              </a:buBlip>
              <a:defRPr sz="2200">
                <a:solidFill>
                  <a:schemeClr val="tx2"/>
                </a:solidFill>
                <a:latin typeface="Verdana" panose="020B0604030504040204" pitchFamily="34" charset="0"/>
              </a:defRPr>
            </a:lvl1pPr>
            <a:lvl2pPr marL="742950" indent="-285750">
              <a:spcBef>
                <a:spcPct val="20000"/>
              </a:spcBef>
              <a:buBlip>
                <a:blip r:embed="rId3"/>
              </a:buBlip>
              <a:defRPr sz="2200">
                <a:solidFill>
                  <a:schemeClr val="tx2"/>
                </a:solidFill>
                <a:latin typeface="Verdana" panose="020B0604030504040204" pitchFamily="34" charset="0"/>
              </a:defRPr>
            </a:lvl2pPr>
            <a:lvl3pPr marL="1143000" indent="-228600">
              <a:spcBef>
                <a:spcPct val="20000"/>
              </a:spcBef>
              <a:buChar char="•"/>
              <a:defRPr sz="2200">
                <a:solidFill>
                  <a:schemeClr val="tx2"/>
                </a:solidFill>
                <a:latin typeface="Verdana" panose="020B0604030504040204" pitchFamily="34" charset="0"/>
              </a:defRPr>
            </a:lvl3pPr>
            <a:lvl4pPr marL="1600200" indent="-228600">
              <a:spcBef>
                <a:spcPct val="20000"/>
              </a:spcBef>
              <a:buChar char="-"/>
              <a:defRPr sz="2200">
                <a:solidFill>
                  <a:schemeClr val="tx2"/>
                </a:solidFill>
                <a:latin typeface="Verdana" panose="020B0604030504040204" pitchFamily="34" charset="0"/>
              </a:defRPr>
            </a:lvl4pPr>
            <a:lvl5pPr marL="2057400" indent="-228600">
              <a:spcBef>
                <a:spcPct val="20000"/>
              </a:spcBef>
              <a:buChar char="»"/>
              <a:defRPr sz="2200">
                <a:solidFill>
                  <a:schemeClr val="tx2"/>
                </a:solidFill>
                <a:latin typeface="Verdana" panose="020B0604030504040204" pitchFamily="34" charset="0"/>
              </a:defRPr>
            </a:lvl5pPr>
            <a:lvl6pPr marL="2514600" indent="-228600" eaLnBrk="0" fontAlgn="base" hangingPunct="0">
              <a:spcBef>
                <a:spcPct val="20000"/>
              </a:spcBef>
              <a:spcAft>
                <a:spcPct val="0"/>
              </a:spcAft>
              <a:buChar char="»"/>
              <a:defRPr sz="2200">
                <a:solidFill>
                  <a:schemeClr val="tx2"/>
                </a:solidFill>
                <a:latin typeface="Verdana" panose="020B0604030504040204" pitchFamily="34" charset="0"/>
              </a:defRPr>
            </a:lvl6pPr>
            <a:lvl7pPr marL="2971800" indent="-228600" eaLnBrk="0" fontAlgn="base" hangingPunct="0">
              <a:spcBef>
                <a:spcPct val="20000"/>
              </a:spcBef>
              <a:spcAft>
                <a:spcPct val="0"/>
              </a:spcAft>
              <a:buChar char="»"/>
              <a:defRPr sz="2200">
                <a:solidFill>
                  <a:schemeClr val="tx2"/>
                </a:solidFill>
                <a:latin typeface="Verdana" panose="020B0604030504040204" pitchFamily="34" charset="0"/>
              </a:defRPr>
            </a:lvl7pPr>
            <a:lvl8pPr marL="3429000" indent="-228600" eaLnBrk="0" fontAlgn="base" hangingPunct="0">
              <a:spcBef>
                <a:spcPct val="20000"/>
              </a:spcBef>
              <a:spcAft>
                <a:spcPct val="0"/>
              </a:spcAft>
              <a:buChar char="»"/>
              <a:defRPr sz="2200">
                <a:solidFill>
                  <a:schemeClr val="tx2"/>
                </a:solidFill>
                <a:latin typeface="Verdana" panose="020B0604030504040204" pitchFamily="34" charset="0"/>
              </a:defRPr>
            </a:lvl8pPr>
            <a:lvl9pPr marL="3886200" indent="-228600" eaLnBrk="0" fontAlgn="base" hangingPunct="0">
              <a:spcBef>
                <a:spcPct val="20000"/>
              </a:spcBef>
              <a:spcAft>
                <a:spcPct val="0"/>
              </a:spcAft>
              <a:buChar char="»"/>
              <a:defRPr sz="2200">
                <a:solidFill>
                  <a:schemeClr val="tx2"/>
                </a:solidFill>
                <a:latin typeface="Verdana" panose="020B0604030504040204" pitchFamily="34" charset="0"/>
              </a:defRPr>
            </a:lvl9pPr>
          </a:lstStyle>
          <a:p>
            <a:pPr algn="ctr">
              <a:spcBef>
                <a:spcPct val="0"/>
              </a:spcBef>
              <a:buSzTx/>
              <a:buFontTx/>
              <a:buNone/>
              <a:defRPr/>
            </a:pPr>
            <a:r>
              <a:rPr lang="fr-BE" altLang="fr-FR" sz="2100" kern="0" dirty="0">
                <a:solidFill>
                  <a:srgbClr val="FFFFFF"/>
                </a:solidFill>
                <a:latin typeface="Arial" panose="020B0604020202020204" pitchFamily="34" charset="0"/>
                <a:cs typeface="Arial" panose="020B0604020202020204" pitchFamily="34" charset="0"/>
              </a:rPr>
              <a:t>Waste</a:t>
            </a:r>
          </a:p>
        </p:txBody>
      </p:sp>
      <p:sp>
        <p:nvSpPr>
          <p:cNvPr id="13" name="TextBox 12"/>
          <p:cNvSpPr txBox="1"/>
          <p:nvPr/>
        </p:nvSpPr>
        <p:spPr>
          <a:xfrm>
            <a:off x="117475" y="1823072"/>
            <a:ext cx="2346325" cy="415925"/>
          </a:xfrm>
          <a:prstGeom prst="rect">
            <a:avLst/>
          </a:prstGeom>
          <a:noFill/>
        </p:spPr>
        <p:txBody>
          <a:bodyPr>
            <a:spAutoFit/>
          </a:bodyPr>
          <a:lstStyle/>
          <a:p>
            <a:pPr algn="ctr">
              <a:defRPr/>
            </a:pPr>
            <a:r>
              <a:rPr lang="fr-BE" sz="2100" kern="0" dirty="0" err="1">
                <a:solidFill>
                  <a:srgbClr val="808080">
                    <a:lumMod val="25000"/>
                  </a:srgbClr>
                </a:solidFill>
                <a:latin typeface="Arial" panose="020B0604020202020204" pitchFamily="34" charset="0"/>
                <a:cs typeface="Arial" panose="020B0604020202020204" pitchFamily="34" charset="0"/>
              </a:rPr>
              <a:t>Linear</a:t>
            </a:r>
            <a:r>
              <a:rPr lang="fr-BE" sz="2100" kern="0" dirty="0">
                <a:solidFill>
                  <a:srgbClr val="808080">
                    <a:lumMod val="25000"/>
                  </a:srgbClr>
                </a:solidFill>
                <a:latin typeface="Arial" panose="020B0604020202020204" pitchFamily="34" charset="0"/>
                <a:cs typeface="Arial" panose="020B0604020202020204" pitchFamily="34" charset="0"/>
              </a:rPr>
              <a:t> economy</a:t>
            </a:r>
          </a:p>
        </p:txBody>
      </p:sp>
      <p:sp>
        <p:nvSpPr>
          <p:cNvPr id="14" name="TextBox 13"/>
          <p:cNvSpPr txBox="1"/>
          <p:nvPr/>
        </p:nvSpPr>
        <p:spPr>
          <a:xfrm>
            <a:off x="3286125" y="1835772"/>
            <a:ext cx="2498725" cy="414337"/>
          </a:xfrm>
          <a:prstGeom prst="rect">
            <a:avLst/>
          </a:prstGeom>
          <a:noFill/>
        </p:spPr>
        <p:txBody>
          <a:bodyPr>
            <a:spAutoFit/>
          </a:bodyPr>
          <a:lstStyle/>
          <a:p>
            <a:pPr algn="ctr">
              <a:defRPr/>
            </a:pPr>
            <a:r>
              <a:rPr lang="fr-BE" sz="2100" kern="0" dirty="0">
                <a:solidFill>
                  <a:srgbClr val="808080">
                    <a:lumMod val="25000"/>
                  </a:srgbClr>
                </a:solidFill>
                <a:latin typeface="Arial" panose="020B0604020202020204" pitchFamily="34" charset="0"/>
                <a:cs typeface="Arial" panose="020B0604020202020204" pitchFamily="34" charset="0"/>
              </a:rPr>
              <a:t>Chain economy</a:t>
            </a:r>
          </a:p>
        </p:txBody>
      </p:sp>
      <p:sp>
        <p:nvSpPr>
          <p:cNvPr id="15" name="TextBox 14"/>
          <p:cNvSpPr txBox="1"/>
          <p:nvPr/>
        </p:nvSpPr>
        <p:spPr>
          <a:xfrm>
            <a:off x="6320854" y="1835771"/>
            <a:ext cx="2787650" cy="415498"/>
          </a:xfrm>
          <a:prstGeom prst="rect">
            <a:avLst/>
          </a:prstGeom>
          <a:noFill/>
        </p:spPr>
        <p:txBody>
          <a:bodyPr wrap="square">
            <a:spAutoFit/>
          </a:bodyPr>
          <a:lstStyle/>
          <a:p>
            <a:pPr algn="ctr">
              <a:defRPr/>
            </a:pPr>
            <a:r>
              <a:rPr lang="fr-BE" sz="2100" kern="0" dirty="0">
                <a:solidFill>
                  <a:srgbClr val="808080">
                    <a:lumMod val="25000"/>
                  </a:srgbClr>
                </a:solidFill>
                <a:latin typeface="Arial" panose="020B0604020202020204" pitchFamily="34" charset="0"/>
                <a:cs typeface="Arial" panose="020B0604020202020204" pitchFamily="34" charset="0"/>
              </a:rPr>
              <a:t>Circular economy</a:t>
            </a:r>
          </a:p>
        </p:txBody>
      </p:sp>
      <p:sp>
        <p:nvSpPr>
          <p:cNvPr id="16" name="Down Arrow 15"/>
          <p:cNvSpPr/>
          <p:nvPr/>
        </p:nvSpPr>
        <p:spPr>
          <a:xfrm>
            <a:off x="1076325" y="3121647"/>
            <a:ext cx="338137" cy="452437"/>
          </a:xfrm>
          <a:prstGeom prst="downArrow">
            <a:avLst/>
          </a:prstGeom>
          <a:solidFill>
            <a:srgbClr val="808080">
              <a:lumMod val="25000"/>
            </a:srgbClr>
          </a:solidFill>
          <a:ln w="25400" cap="flat" cmpd="sng" algn="ctr">
            <a:noFill/>
            <a:prstDash val="solid"/>
          </a:ln>
          <a:effectLst/>
        </p:spPr>
        <p:txBody>
          <a:bodyPr anchor="ctr"/>
          <a:lstStyle/>
          <a:p>
            <a:pPr algn="ctr">
              <a:defRPr/>
            </a:pPr>
            <a:endParaRPr lang="fr-BE" kern="0">
              <a:solidFill>
                <a:srgbClr val="FFFFFF"/>
              </a:solidFill>
              <a:latin typeface="Verdana"/>
              <a:cs typeface="Arial" panose="020B0604020202020204" pitchFamily="34" charset="0"/>
            </a:endParaRPr>
          </a:p>
        </p:txBody>
      </p:sp>
      <p:sp>
        <p:nvSpPr>
          <p:cNvPr id="17" name="Down Arrow 16"/>
          <p:cNvSpPr/>
          <p:nvPr/>
        </p:nvSpPr>
        <p:spPr>
          <a:xfrm>
            <a:off x="1027111" y="4839321"/>
            <a:ext cx="387350" cy="468312"/>
          </a:xfrm>
          <a:prstGeom prst="downArrow">
            <a:avLst/>
          </a:prstGeom>
          <a:solidFill>
            <a:srgbClr val="0080FE">
              <a:lumMod val="75000"/>
            </a:srgbClr>
          </a:solidFill>
          <a:ln w="25400" cap="flat" cmpd="sng" algn="ctr">
            <a:noFill/>
            <a:prstDash val="solid"/>
          </a:ln>
          <a:effectLst/>
        </p:spPr>
        <p:txBody>
          <a:bodyPr anchor="ctr"/>
          <a:lstStyle/>
          <a:p>
            <a:pPr algn="ctr">
              <a:defRPr/>
            </a:pPr>
            <a:endParaRPr lang="fr-BE" kern="0">
              <a:solidFill>
                <a:srgbClr val="FFFFFF"/>
              </a:solidFill>
              <a:latin typeface="Verdana"/>
              <a:cs typeface="Arial" panose="020B0604020202020204" pitchFamily="34" charset="0"/>
            </a:endParaRPr>
          </a:p>
        </p:txBody>
      </p:sp>
      <p:sp>
        <p:nvSpPr>
          <p:cNvPr id="18" name="Down Arrow 17"/>
          <p:cNvSpPr/>
          <p:nvPr/>
        </p:nvSpPr>
        <p:spPr>
          <a:xfrm>
            <a:off x="1052511" y="3969372"/>
            <a:ext cx="368300" cy="454025"/>
          </a:xfrm>
          <a:prstGeom prst="downArrow">
            <a:avLst/>
          </a:prstGeom>
          <a:solidFill>
            <a:srgbClr val="A50021"/>
          </a:solidFill>
          <a:ln w="25400" cap="flat" cmpd="sng" algn="ctr">
            <a:noFill/>
            <a:prstDash val="solid"/>
          </a:ln>
          <a:effectLst/>
        </p:spPr>
        <p:txBody>
          <a:bodyPr anchor="ctr"/>
          <a:lstStyle/>
          <a:p>
            <a:pPr algn="ctr">
              <a:defRPr/>
            </a:pPr>
            <a:endParaRPr lang="fr-BE" kern="0">
              <a:solidFill>
                <a:srgbClr val="FFFFFF"/>
              </a:solidFill>
              <a:latin typeface="Verdana"/>
              <a:cs typeface="Arial" panose="020B0604020202020204" pitchFamily="34" charset="0"/>
            </a:endParaRPr>
          </a:p>
        </p:txBody>
      </p:sp>
      <p:sp>
        <p:nvSpPr>
          <p:cNvPr id="19" name="Circular Arrow 18"/>
          <p:cNvSpPr/>
          <p:nvPr/>
        </p:nvSpPr>
        <p:spPr>
          <a:xfrm rot="3945207">
            <a:off x="3410743" y="2746202"/>
            <a:ext cx="2343150" cy="2341563"/>
          </a:xfrm>
          <a:prstGeom prst="circularArrow">
            <a:avLst>
              <a:gd name="adj1" fmla="val 12500"/>
              <a:gd name="adj2" fmla="val 1142319"/>
              <a:gd name="adj3" fmla="val 20457681"/>
              <a:gd name="adj4" fmla="val 12751387"/>
              <a:gd name="adj5" fmla="val 12500"/>
            </a:avLst>
          </a:prstGeom>
          <a:solidFill>
            <a:srgbClr val="A50021"/>
          </a:solidFill>
          <a:ln w="25400" cap="flat" cmpd="sng" algn="ctr">
            <a:noFill/>
            <a:prstDash val="solid"/>
          </a:ln>
          <a:effectLst/>
        </p:spPr>
        <p:txBody>
          <a:bodyPr anchor="ctr"/>
          <a:lstStyle/>
          <a:p>
            <a:pPr algn="ctr">
              <a:defRPr/>
            </a:pPr>
            <a:endParaRPr lang="fr-BE" kern="0">
              <a:solidFill>
                <a:srgbClr val="0080FE"/>
              </a:solidFill>
              <a:latin typeface="Verdana"/>
              <a:cs typeface="Arial" panose="020B0604020202020204" pitchFamily="34" charset="0"/>
            </a:endParaRPr>
          </a:p>
        </p:txBody>
      </p:sp>
      <p:sp>
        <p:nvSpPr>
          <p:cNvPr id="20" name="Circular Arrow 19"/>
          <p:cNvSpPr/>
          <p:nvPr/>
        </p:nvSpPr>
        <p:spPr>
          <a:xfrm rot="17291288">
            <a:off x="3409950" y="2726359"/>
            <a:ext cx="2344737" cy="2341563"/>
          </a:xfrm>
          <a:prstGeom prst="circularArrow">
            <a:avLst>
              <a:gd name="adj1" fmla="val 12500"/>
              <a:gd name="adj2" fmla="val 1142319"/>
              <a:gd name="adj3" fmla="val 20457681"/>
              <a:gd name="adj4" fmla="val 13840888"/>
              <a:gd name="adj5" fmla="val 12500"/>
            </a:avLst>
          </a:prstGeom>
          <a:solidFill>
            <a:srgbClr val="42A62A">
              <a:lumMod val="75000"/>
            </a:srgbClr>
          </a:solidFill>
          <a:ln w="25400" cap="flat" cmpd="sng" algn="ctr">
            <a:noFill/>
            <a:prstDash val="solid"/>
          </a:ln>
          <a:effectLst/>
        </p:spPr>
        <p:txBody>
          <a:bodyPr anchor="ctr"/>
          <a:lstStyle/>
          <a:p>
            <a:pPr algn="ctr">
              <a:defRPr/>
            </a:pPr>
            <a:endParaRPr lang="fr-BE" kern="0">
              <a:solidFill>
                <a:srgbClr val="0080FE"/>
              </a:solidFill>
              <a:latin typeface="Verdana"/>
              <a:cs typeface="Arial" panose="020B0604020202020204" pitchFamily="34" charset="0"/>
            </a:endParaRPr>
          </a:p>
        </p:txBody>
      </p:sp>
      <p:sp>
        <p:nvSpPr>
          <p:cNvPr id="21" name="Circular Arrow 20"/>
          <p:cNvSpPr/>
          <p:nvPr/>
        </p:nvSpPr>
        <p:spPr>
          <a:xfrm rot="10800000">
            <a:off x="3411536" y="2799384"/>
            <a:ext cx="2343150" cy="2341563"/>
          </a:xfrm>
          <a:prstGeom prst="circularArrow">
            <a:avLst>
              <a:gd name="adj1" fmla="val 12500"/>
              <a:gd name="adj2" fmla="val 1142319"/>
              <a:gd name="adj3" fmla="val 20457681"/>
              <a:gd name="adj4" fmla="val 14029958"/>
              <a:gd name="adj5" fmla="val 12500"/>
            </a:avLst>
          </a:prstGeom>
          <a:solidFill>
            <a:srgbClr val="0080FE">
              <a:lumMod val="75000"/>
            </a:srgbClr>
          </a:solidFill>
          <a:ln w="25400" cap="flat" cmpd="sng" algn="ctr">
            <a:noFill/>
            <a:prstDash val="solid"/>
          </a:ln>
          <a:effectLst/>
        </p:spPr>
        <p:txBody>
          <a:bodyPr anchor="ctr"/>
          <a:lstStyle/>
          <a:p>
            <a:pPr algn="ctr">
              <a:defRPr/>
            </a:pPr>
            <a:endParaRPr lang="fr-BE" kern="0">
              <a:solidFill>
                <a:srgbClr val="0080FE"/>
              </a:solidFill>
              <a:latin typeface="Verdana"/>
              <a:cs typeface="Arial" panose="020B0604020202020204" pitchFamily="34" charset="0"/>
            </a:endParaRPr>
          </a:p>
        </p:txBody>
      </p:sp>
      <p:sp>
        <p:nvSpPr>
          <p:cNvPr id="22" name="Circular Arrow 21"/>
          <p:cNvSpPr/>
          <p:nvPr/>
        </p:nvSpPr>
        <p:spPr>
          <a:xfrm rot="3945207">
            <a:off x="6465887" y="2778747"/>
            <a:ext cx="2341563" cy="2217737"/>
          </a:xfrm>
          <a:prstGeom prst="circularArrow">
            <a:avLst>
              <a:gd name="adj1" fmla="val 12500"/>
              <a:gd name="adj2" fmla="val 1142319"/>
              <a:gd name="adj3" fmla="val 20457681"/>
              <a:gd name="adj4" fmla="val 12751387"/>
              <a:gd name="adj5" fmla="val 12500"/>
            </a:avLst>
          </a:prstGeom>
          <a:solidFill>
            <a:srgbClr val="A50021"/>
          </a:solidFill>
          <a:ln w="25400" cap="flat" cmpd="sng" algn="ctr">
            <a:noFill/>
            <a:prstDash val="solid"/>
          </a:ln>
          <a:effectLst/>
        </p:spPr>
        <p:txBody>
          <a:bodyPr anchor="ctr"/>
          <a:lstStyle/>
          <a:p>
            <a:pPr algn="ctr">
              <a:defRPr/>
            </a:pPr>
            <a:endParaRPr lang="fr-BE" kern="0">
              <a:solidFill>
                <a:srgbClr val="0080FE"/>
              </a:solidFill>
              <a:latin typeface="Verdana"/>
              <a:cs typeface="Arial" panose="020B0604020202020204" pitchFamily="34" charset="0"/>
            </a:endParaRPr>
          </a:p>
        </p:txBody>
      </p:sp>
      <p:sp>
        <p:nvSpPr>
          <p:cNvPr id="23" name="Circular Arrow 22"/>
          <p:cNvSpPr/>
          <p:nvPr/>
        </p:nvSpPr>
        <p:spPr>
          <a:xfrm rot="17291288">
            <a:off x="6430962" y="2726359"/>
            <a:ext cx="2344737" cy="2341562"/>
          </a:xfrm>
          <a:prstGeom prst="circularArrow">
            <a:avLst>
              <a:gd name="adj1" fmla="val 12500"/>
              <a:gd name="adj2" fmla="val 1142319"/>
              <a:gd name="adj3" fmla="val 20457681"/>
              <a:gd name="adj4" fmla="val 13840888"/>
              <a:gd name="adj5" fmla="val 12500"/>
            </a:avLst>
          </a:prstGeom>
          <a:solidFill>
            <a:srgbClr val="42A62A">
              <a:lumMod val="75000"/>
            </a:srgbClr>
          </a:solidFill>
          <a:ln w="25400" cap="flat" cmpd="sng" algn="ctr">
            <a:noFill/>
            <a:prstDash val="solid"/>
          </a:ln>
          <a:effectLst/>
        </p:spPr>
        <p:txBody>
          <a:bodyPr anchor="ctr"/>
          <a:lstStyle/>
          <a:p>
            <a:pPr algn="ctr">
              <a:defRPr/>
            </a:pPr>
            <a:endParaRPr lang="fr-BE" kern="0">
              <a:solidFill>
                <a:srgbClr val="0080FE"/>
              </a:solidFill>
              <a:latin typeface="Verdana"/>
              <a:cs typeface="Arial" panose="020B0604020202020204" pitchFamily="34" charset="0"/>
            </a:endParaRPr>
          </a:p>
        </p:txBody>
      </p:sp>
      <p:sp>
        <p:nvSpPr>
          <p:cNvPr id="24" name="Circular Arrow 23"/>
          <p:cNvSpPr/>
          <p:nvPr/>
        </p:nvSpPr>
        <p:spPr>
          <a:xfrm rot="10800000">
            <a:off x="6430961" y="2799384"/>
            <a:ext cx="2344738" cy="2341563"/>
          </a:xfrm>
          <a:prstGeom prst="circularArrow">
            <a:avLst>
              <a:gd name="adj1" fmla="val 12500"/>
              <a:gd name="adj2" fmla="val 1142319"/>
              <a:gd name="adj3" fmla="val 20457681"/>
              <a:gd name="adj4" fmla="val 13810948"/>
              <a:gd name="adj5" fmla="val 12500"/>
            </a:avLst>
          </a:prstGeom>
          <a:solidFill>
            <a:srgbClr val="0080FE">
              <a:lumMod val="75000"/>
            </a:srgbClr>
          </a:solidFill>
          <a:ln w="25400" cap="flat" cmpd="sng" algn="ctr">
            <a:noFill/>
            <a:prstDash val="solid"/>
          </a:ln>
          <a:effectLst/>
        </p:spPr>
        <p:txBody>
          <a:bodyPr anchor="ctr"/>
          <a:lstStyle/>
          <a:p>
            <a:pPr algn="ctr">
              <a:defRPr/>
            </a:pPr>
            <a:endParaRPr lang="fr-BE" kern="0">
              <a:solidFill>
                <a:srgbClr val="0080FE"/>
              </a:solidFill>
              <a:latin typeface="Verdana"/>
              <a:cs typeface="Arial" panose="020B0604020202020204" pitchFamily="34" charset="0"/>
            </a:endParaRPr>
          </a:p>
        </p:txBody>
      </p:sp>
      <p:sp>
        <p:nvSpPr>
          <p:cNvPr id="25" name="TextBox 24"/>
          <p:cNvSpPr txBox="1"/>
          <p:nvPr/>
        </p:nvSpPr>
        <p:spPr>
          <a:xfrm rot="14311044">
            <a:off x="3148647" y="4570856"/>
            <a:ext cx="1154678" cy="1368516"/>
          </a:xfrm>
          <a:prstGeom prst="rect">
            <a:avLst/>
          </a:prstGeom>
          <a:noFill/>
        </p:spPr>
        <p:txBody>
          <a:bodyPr spcFirstLastPara="1">
            <a:prstTxWarp prst="textCircle">
              <a:avLst/>
            </a:prstTxWarp>
            <a:spAutoFit/>
          </a:bodyPr>
          <a:lstStyle/>
          <a:p>
            <a:pPr algn="ctr">
              <a:defRPr/>
            </a:pPr>
            <a:r>
              <a:rPr lang="fr-BE" sz="1600" kern="0" dirty="0">
                <a:solidFill>
                  <a:srgbClr val="FFFFFF"/>
                </a:solidFill>
                <a:latin typeface="Arial" panose="020B0604020202020204" pitchFamily="34" charset="0"/>
                <a:cs typeface="Arial" panose="020B0604020202020204" pitchFamily="34" charset="0"/>
              </a:rPr>
              <a:t>Waste</a:t>
            </a:r>
          </a:p>
        </p:txBody>
      </p:sp>
      <p:sp>
        <p:nvSpPr>
          <p:cNvPr id="27" name="TextBox 26"/>
          <p:cNvSpPr txBox="1"/>
          <p:nvPr/>
        </p:nvSpPr>
        <p:spPr>
          <a:xfrm rot="20832976">
            <a:off x="7493707" y="3096694"/>
            <a:ext cx="919215" cy="1464222"/>
          </a:xfrm>
          <a:prstGeom prst="rect">
            <a:avLst/>
          </a:prstGeom>
          <a:noFill/>
        </p:spPr>
        <p:txBody>
          <a:bodyPr spcFirstLastPara="1">
            <a:prstTxWarp prst="textCircle">
              <a:avLst/>
            </a:prstTxWarp>
            <a:spAutoFit/>
          </a:bodyPr>
          <a:lstStyle/>
          <a:p>
            <a:pPr algn="ctr">
              <a:defRPr/>
            </a:pPr>
            <a:r>
              <a:rPr lang="fr-BE" sz="1200" kern="0" dirty="0" err="1">
                <a:solidFill>
                  <a:srgbClr val="FFFFFF"/>
                </a:solidFill>
                <a:latin typeface="Arial" panose="020B0604020202020204" pitchFamily="34" charset="0"/>
                <a:cs typeface="Arial" panose="020B0604020202020204" pitchFamily="34" charset="0"/>
              </a:rPr>
              <a:t>Sustainable</a:t>
            </a:r>
            <a:r>
              <a:rPr lang="fr-BE" sz="1200" kern="0" dirty="0">
                <a:solidFill>
                  <a:srgbClr val="FFFFFF"/>
                </a:solidFill>
                <a:latin typeface="Arial" panose="020B0604020202020204" pitchFamily="34" charset="0"/>
                <a:cs typeface="Arial" panose="020B0604020202020204" pitchFamily="34" charset="0"/>
              </a:rPr>
              <a:t> Production</a:t>
            </a:r>
          </a:p>
        </p:txBody>
      </p:sp>
      <p:sp>
        <p:nvSpPr>
          <p:cNvPr id="28" name="TextBox 27"/>
          <p:cNvSpPr txBox="1"/>
          <p:nvPr/>
        </p:nvSpPr>
        <p:spPr>
          <a:xfrm rot="13010666">
            <a:off x="6798555" y="2987086"/>
            <a:ext cx="1181542" cy="1368516"/>
          </a:xfrm>
          <a:prstGeom prst="rect">
            <a:avLst/>
          </a:prstGeom>
          <a:noFill/>
        </p:spPr>
        <p:txBody>
          <a:bodyPr spcFirstLastPara="1">
            <a:prstTxWarp prst="textCircle">
              <a:avLst/>
            </a:prstTxWarp>
            <a:spAutoFit/>
          </a:bodyPr>
          <a:lstStyle/>
          <a:p>
            <a:pPr algn="ctr">
              <a:defRPr/>
            </a:pPr>
            <a:r>
              <a:rPr lang="fr-BE" sz="1400" kern="0" dirty="0" err="1">
                <a:solidFill>
                  <a:srgbClr val="FFFFFF"/>
                </a:solidFill>
                <a:latin typeface="Arial" panose="020B0604020202020204" pitchFamily="34" charset="0"/>
                <a:cs typeface="Arial" panose="020B0604020202020204" pitchFamily="34" charset="0"/>
              </a:rPr>
              <a:t>Upcycling</a:t>
            </a:r>
            <a:endParaRPr lang="fr-BE" sz="1400" kern="0" dirty="0">
              <a:solidFill>
                <a:srgbClr val="FFFFFF"/>
              </a:solidFill>
              <a:latin typeface="Arial" panose="020B0604020202020204" pitchFamily="34" charset="0"/>
              <a:cs typeface="Arial" panose="020B0604020202020204" pitchFamily="34" charset="0"/>
            </a:endParaRPr>
          </a:p>
        </p:txBody>
      </p:sp>
      <p:sp>
        <p:nvSpPr>
          <p:cNvPr id="29" name="Circular Arrow 28"/>
          <p:cNvSpPr/>
          <p:nvPr/>
        </p:nvSpPr>
        <p:spPr>
          <a:xfrm rot="12118143">
            <a:off x="7912099" y="3051797"/>
            <a:ext cx="639762" cy="790575"/>
          </a:xfrm>
          <a:prstGeom prst="circularArrow">
            <a:avLst>
              <a:gd name="adj1" fmla="val 12500"/>
              <a:gd name="adj2" fmla="val 1142319"/>
              <a:gd name="adj3" fmla="val 20457681"/>
              <a:gd name="adj4" fmla="val 13340587"/>
              <a:gd name="adj5" fmla="val 17471"/>
            </a:avLst>
          </a:prstGeom>
          <a:solidFill>
            <a:srgbClr val="A50021"/>
          </a:solidFill>
          <a:ln w="25400" cap="flat" cmpd="sng" algn="ctr">
            <a:noFill/>
            <a:prstDash val="solid"/>
          </a:ln>
          <a:effectLst/>
        </p:spPr>
        <p:txBody>
          <a:bodyPr anchor="ctr"/>
          <a:lstStyle/>
          <a:p>
            <a:pPr algn="ctr">
              <a:defRPr/>
            </a:pPr>
            <a:endParaRPr lang="fr-BE" kern="0">
              <a:solidFill>
                <a:srgbClr val="0080FE"/>
              </a:solidFill>
              <a:latin typeface="Verdana"/>
              <a:cs typeface="Arial" panose="020B0604020202020204" pitchFamily="34" charset="0"/>
            </a:endParaRPr>
          </a:p>
        </p:txBody>
      </p:sp>
      <p:sp>
        <p:nvSpPr>
          <p:cNvPr id="30" name="Circular Arrow 29"/>
          <p:cNvSpPr/>
          <p:nvPr/>
        </p:nvSpPr>
        <p:spPr>
          <a:xfrm rot="20259861">
            <a:off x="7231061" y="4359897"/>
            <a:ext cx="641350" cy="790575"/>
          </a:xfrm>
          <a:prstGeom prst="circularArrow">
            <a:avLst>
              <a:gd name="adj1" fmla="val 12500"/>
              <a:gd name="adj2" fmla="val 1142319"/>
              <a:gd name="adj3" fmla="val 20457681"/>
              <a:gd name="adj4" fmla="val 13340587"/>
              <a:gd name="adj5" fmla="val 17471"/>
            </a:avLst>
          </a:prstGeom>
          <a:solidFill>
            <a:srgbClr val="0070C0"/>
          </a:solidFill>
          <a:ln w="25400" cap="flat" cmpd="sng" algn="ctr">
            <a:noFill/>
            <a:prstDash val="solid"/>
          </a:ln>
          <a:effectLst/>
        </p:spPr>
        <p:txBody>
          <a:bodyPr anchor="ctr"/>
          <a:lstStyle/>
          <a:p>
            <a:pPr algn="ctr">
              <a:defRPr/>
            </a:pPr>
            <a:endParaRPr lang="fr-BE" kern="0">
              <a:solidFill>
                <a:srgbClr val="0080FE"/>
              </a:solidFill>
              <a:latin typeface="Verdana"/>
              <a:cs typeface="Arial" panose="020B0604020202020204" pitchFamily="34" charset="0"/>
            </a:endParaRPr>
          </a:p>
        </p:txBody>
      </p:sp>
      <p:sp>
        <p:nvSpPr>
          <p:cNvPr id="31" name="TextBox 30"/>
          <p:cNvSpPr txBox="1"/>
          <p:nvPr/>
        </p:nvSpPr>
        <p:spPr>
          <a:xfrm rot="10475217" flipH="1" flipV="1">
            <a:off x="4470274" y="3280391"/>
            <a:ext cx="998347" cy="1214499"/>
          </a:xfrm>
          <a:prstGeom prst="rect">
            <a:avLst/>
          </a:prstGeom>
          <a:noFill/>
        </p:spPr>
        <p:txBody>
          <a:bodyPr spcFirstLastPara="1">
            <a:prstTxWarp prst="textCircle">
              <a:avLst/>
            </a:prstTxWarp>
            <a:spAutoFit/>
          </a:bodyPr>
          <a:lstStyle/>
          <a:p>
            <a:pPr algn="ctr">
              <a:defRPr/>
            </a:pPr>
            <a:r>
              <a:rPr lang="fr-BE" sz="1600" kern="0" dirty="0">
                <a:solidFill>
                  <a:srgbClr val="FFFFFF"/>
                </a:solidFill>
                <a:latin typeface="Arial" panose="020B0604020202020204" pitchFamily="34" charset="0"/>
                <a:cs typeface="Arial" panose="020B0604020202020204" pitchFamily="34" charset="0"/>
              </a:rPr>
              <a:t>Production</a:t>
            </a:r>
          </a:p>
        </p:txBody>
      </p:sp>
      <p:sp>
        <p:nvSpPr>
          <p:cNvPr id="33" name="Striped Right Arrow 32"/>
          <p:cNvSpPr/>
          <p:nvPr/>
        </p:nvSpPr>
        <p:spPr bwMode="auto">
          <a:xfrm>
            <a:off x="2590799" y="5679109"/>
            <a:ext cx="5499100" cy="1057275"/>
          </a:xfrm>
          <a:prstGeom prst="stripedRightArrow">
            <a:avLst>
              <a:gd name="adj1" fmla="val 50000"/>
              <a:gd name="adj2" fmla="val 95940"/>
            </a:avLst>
          </a:prstGeom>
          <a:solidFill>
            <a:srgbClr val="92D050"/>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fr-BE" sz="2400" dirty="0" err="1">
                <a:solidFill>
                  <a:srgbClr val="FFFFFF"/>
                </a:solidFill>
                <a:latin typeface="Arial" panose="020B0604020202020204" pitchFamily="34" charset="0"/>
                <a:cs typeface="Arial" panose="020B0604020202020204" pitchFamily="34" charset="0"/>
              </a:rPr>
              <a:t>From</a:t>
            </a:r>
            <a:r>
              <a:rPr lang="fr-BE" sz="2400" dirty="0">
                <a:solidFill>
                  <a:srgbClr val="FFFFFF"/>
                </a:solidFill>
                <a:latin typeface="Arial" panose="020B0604020202020204" pitchFamily="34" charset="0"/>
                <a:cs typeface="Arial" panose="020B0604020202020204" pitchFamily="34" charset="0"/>
              </a:rPr>
              <a:t> waste to </a:t>
            </a:r>
            <a:r>
              <a:rPr lang="fr-BE" sz="2400" dirty="0" err="1">
                <a:solidFill>
                  <a:srgbClr val="FFFFFF"/>
                </a:solidFill>
                <a:latin typeface="Arial" panose="020B0604020202020204" pitchFamily="34" charset="0"/>
                <a:cs typeface="Arial" panose="020B0604020202020204" pitchFamily="34" charset="0"/>
              </a:rPr>
              <a:t>resources</a:t>
            </a:r>
            <a:endParaRPr lang="fr-BE" sz="2400" dirty="0">
              <a:solidFill>
                <a:srgbClr val="FFFFFF"/>
              </a:solidFill>
              <a:latin typeface="Arial" panose="020B0604020202020204" pitchFamily="34" charset="0"/>
              <a:cs typeface="Arial" panose="020B0604020202020204" pitchFamily="34" charset="0"/>
            </a:endParaRPr>
          </a:p>
        </p:txBody>
      </p:sp>
      <p:sp>
        <p:nvSpPr>
          <p:cNvPr id="34" name="TextBox 33"/>
          <p:cNvSpPr txBox="1"/>
          <p:nvPr/>
        </p:nvSpPr>
        <p:spPr>
          <a:xfrm rot="20586494">
            <a:off x="7937" y="3851897"/>
            <a:ext cx="2695575" cy="401637"/>
          </a:xfrm>
          <a:prstGeom prst="rect">
            <a:avLst/>
          </a:prstGeom>
          <a:solidFill>
            <a:srgbClr val="FFC000"/>
          </a:solidFill>
        </p:spPr>
        <p:txBody>
          <a:bodyPr>
            <a:spAutoFit/>
          </a:bodyPr>
          <a:lstStyle/>
          <a:p>
            <a:pPr algn="ctr" eaLnBrk="0" fontAlgn="base" hangingPunct="0">
              <a:spcBef>
                <a:spcPct val="0"/>
              </a:spcBef>
              <a:spcAft>
                <a:spcPct val="0"/>
              </a:spcAft>
              <a:defRPr/>
            </a:pPr>
            <a:r>
              <a:rPr lang="fr-BE" sz="2000" dirty="0" err="1">
                <a:solidFill>
                  <a:prstClr val="black">
                    <a:lumMod val="95000"/>
                    <a:lumOff val="5000"/>
                  </a:prstClr>
                </a:solidFill>
                <a:latin typeface="Arial" panose="020B0604020202020204" pitchFamily="34" charset="0"/>
                <a:cs typeface="Arial" panose="020B0604020202020204" pitchFamily="34" charset="0"/>
              </a:rPr>
              <a:t>Throw</a:t>
            </a:r>
            <a:r>
              <a:rPr lang="fr-BE" sz="2000" dirty="0">
                <a:solidFill>
                  <a:prstClr val="black">
                    <a:lumMod val="95000"/>
                    <a:lumOff val="5000"/>
                  </a:prstClr>
                </a:solidFill>
                <a:latin typeface="Arial" panose="020B0604020202020204" pitchFamily="34" charset="0"/>
                <a:cs typeface="Arial" panose="020B0604020202020204" pitchFamily="34" charset="0"/>
              </a:rPr>
              <a:t> </a:t>
            </a:r>
            <a:r>
              <a:rPr lang="fr-BE" sz="2000" dirty="0" err="1">
                <a:solidFill>
                  <a:prstClr val="black">
                    <a:lumMod val="95000"/>
                    <a:lumOff val="5000"/>
                  </a:prstClr>
                </a:solidFill>
                <a:latin typeface="Arial" panose="020B0604020202020204" pitchFamily="34" charset="0"/>
                <a:cs typeface="Arial" panose="020B0604020202020204" pitchFamily="34" charset="0"/>
              </a:rPr>
              <a:t>away</a:t>
            </a:r>
            <a:r>
              <a:rPr lang="fr-BE" sz="2000" dirty="0">
                <a:solidFill>
                  <a:prstClr val="black">
                    <a:lumMod val="95000"/>
                    <a:lumOff val="5000"/>
                  </a:prstClr>
                </a:solidFill>
                <a:latin typeface="Arial" panose="020B0604020202020204" pitchFamily="34" charset="0"/>
                <a:cs typeface="Arial" panose="020B0604020202020204" pitchFamily="34" charset="0"/>
              </a:rPr>
              <a:t> society!!!!</a:t>
            </a:r>
          </a:p>
        </p:txBody>
      </p:sp>
      <p:sp>
        <p:nvSpPr>
          <p:cNvPr id="35" name="TextBox 34"/>
          <p:cNvSpPr txBox="1"/>
          <p:nvPr/>
        </p:nvSpPr>
        <p:spPr>
          <a:xfrm rot="20388856">
            <a:off x="2928937" y="3797921"/>
            <a:ext cx="2847975" cy="400050"/>
          </a:xfrm>
          <a:prstGeom prst="rect">
            <a:avLst/>
          </a:prstGeom>
          <a:solidFill>
            <a:srgbClr val="FFC000"/>
          </a:solidFill>
        </p:spPr>
        <p:txBody>
          <a:bodyPr>
            <a:spAutoFit/>
          </a:bodyPr>
          <a:lstStyle/>
          <a:p>
            <a:pPr algn="ctr" eaLnBrk="0" fontAlgn="base" hangingPunct="0">
              <a:spcBef>
                <a:spcPct val="0"/>
              </a:spcBef>
              <a:spcAft>
                <a:spcPct val="0"/>
              </a:spcAft>
              <a:defRPr/>
            </a:pPr>
            <a:r>
              <a:rPr lang="fr-BE" sz="2000" dirty="0" err="1">
                <a:solidFill>
                  <a:prstClr val="black">
                    <a:lumMod val="95000"/>
                    <a:lumOff val="5000"/>
                  </a:prstClr>
                </a:solidFill>
                <a:latin typeface="Arial" panose="020B0604020202020204" pitchFamily="34" charset="0"/>
                <a:cs typeface="Arial" panose="020B0604020202020204" pitchFamily="34" charset="0"/>
              </a:rPr>
              <a:t>Better</a:t>
            </a:r>
            <a:r>
              <a:rPr lang="fr-BE" sz="2000" dirty="0">
                <a:solidFill>
                  <a:prstClr val="black">
                    <a:lumMod val="95000"/>
                    <a:lumOff val="5000"/>
                  </a:prstClr>
                </a:solidFill>
                <a:latin typeface="Arial" panose="020B0604020202020204" pitchFamily="34" charset="0"/>
                <a:cs typeface="Arial" panose="020B0604020202020204" pitchFamily="34" charset="0"/>
              </a:rPr>
              <a:t>… but not </a:t>
            </a:r>
            <a:r>
              <a:rPr lang="fr-BE" sz="2000" dirty="0" err="1">
                <a:solidFill>
                  <a:prstClr val="black">
                    <a:lumMod val="95000"/>
                    <a:lumOff val="5000"/>
                  </a:prstClr>
                </a:solidFill>
                <a:latin typeface="Arial" panose="020B0604020202020204" pitchFamily="34" charset="0"/>
                <a:cs typeface="Arial" panose="020B0604020202020204" pitchFamily="34" charset="0"/>
              </a:rPr>
              <a:t>ideal</a:t>
            </a:r>
            <a:r>
              <a:rPr lang="fr-BE" sz="2000" dirty="0">
                <a:solidFill>
                  <a:prstClr val="black">
                    <a:lumMod val="95000"/>
                    <a:lumOff val="5000"/>
                  </a:prstClr>
                </a:solidFill>
                <a:latin typeface="Arial" panose="020B0604020202020204" pitchFamily="34" charset="0"/>
                <a:cs typeface="Arial" panose="020B0604020202020204" pitchFamily="34" charset="0"/>
              </a:rPr>
              <a:t>!!!!</a:t>
            </a:r>
          </a:p>
        </p:txBody>
      </p:sp>
      <p:sp>
        <p:nvSpPr>
          <p:cNvPr id="37" name="TextBox 36"/>
          <p:cNvSpPr txBox="1"/>
          <p:nvPr/>
        </p:nvSpPr>
        <p:spPr>
          <a:xfrm rot="898492">
            <a:off x="3852493" y="4105080"/>
            <a:ext cx="1233492" cy="744515"/>
          </a:xfrm>
          <a:prstGeom prst="rect">
            <a:avLst/>
          </a:prstGeom>
          <a:noFill/>
        </p:spPr>
        <p:txBody>
          <a:bodyPr spcFirstLastPara="1">
            <a:prstTxWarp prst="textArchDown">
              <a:avLst>
                <a:gd name="adj" fmla="val 21022655"/>
              </a:avLst>
            </a:prstTxWarp>
            <a:spAutoFit/>
          </a:bodyPr>
          <a:lstStyle/>
          <a:p>
            <a:pPr algn="ctr">
              <a:defRPr/>
            </a:pPr>
            <a:r>
              <a:rPr lang="fr-BE" sz="1600" kern="0" dirty="0" err="1" smtClean="0">
                <a:solidFill>
                  <a:prstClr val="white"/>
                </a:solidFill>
                <a:latin typeface="Arial" panose="020B0604020202020204" pitchFamily="34" charset="0"/>
                <a:cs typeface="Arial" panose="020B0604020202020204" pitchFamily="34" charset="0"/>
              </a:rPr>
              <a:t>Consumption</a:t>
            </a:r>
            <a:endParaRPr lang="fr-BE" sz="1600" kern="0" dirty="0">
              <a:solidFill>
                <a:prstClr val="white"/>
              </a:solidFill>
              <a:latin typeface="Arial" panose="020B0604020202020204" pitchFamily="34" charset="0"/>
              <a:cs typeface="Arial" panose="020B0604020202020204" pitchFamily="34" charset="0"/>
            </a:endParaRPr>
          </a:p>
        </p:txBody>
      </p:sp>
      <p:sp>
        <p:nvSpPr>
          <p:cNvPr id="38" name="TextBox 37"/>
          <p:cNvSpPr txBox="1"/>
          <p:nvPr/>
        </p:nvSpPr>
        <p:spPr>
          <a:xfrm rot="898492">
            <a:off x="6731825" y="4050970"/>
            <a:ext cx="1424165" cy="740545"/>
          </a:xfrm>
          <a:prstGeom prst="rect">
            <a:avLst/>
          </a:prstGeom>
          <a:noFill/>
        </p:spPr>
        <p:txBody>
          <a:bodyPr spcFirstLastPara="1">
            <a:prstTxWarp prst="textArchDown">
              <a:avLst>
                <a:gd name="adj" fmla="val 249973"/>
              </a:avLst>
            </a:prstTxWarp>
            <a:spAutoFit/>
          </a:bodyPr>
          <a:lstStyle/>
          <a:p>
            <a:pPr algn="ctr">
              <a:defRPr/>
            </a:pPr>
            <a:r>
              <a:rPr lang="fr-BE" sz="1100" kern="0" dirty="0" err="1" smtClean="0">
                <a:solidFill>
                  <a:prstClr val="white"/>
                </a:solidFill>
                <a:latin typeface="Arial" panose="020B0604020202020204" pitchFamily="34" charset="0"/>
                <a:cs typeface="Arial" panose="020B0604020202020204" pitchFamily="34" charset="0"/>
              </a:rPr>
              <a:t>Sustainable</a:t>
            </a:r>
            <a:r>
              <a:rPr lang="fr-BE" sz="1100" kern="0" dirty="0" smtClean="0">
                <a:solidFill>
                  <a:prstClr val="white"/>
                </a:solidFill>
                <a:latin typeface="Arial" panose="020B0604020202020204" pitchFamily="34" charset="0"/>
                <a:cs typeface="Arial" panose="020B0604020202020204" pitchFamily="34" charset="0"/>
              </a:rPr>
              <a:t> </a:t>
            </a:r>
            <a:r>
              <a:rPr lang="fr-BE" sz="1100" kern="0" dirty="0" err="1" smtClean="0">
                <a:solidFill>
                  <a:prstClr val="white"/>
                </a:solidFill>
                <a:latin typeface="Arial" panose="020B0604020202020204" pitchFamily="34" charset="0"/>
                <a:cs typeface="Arial" panose="020B0604020202020204" pitchFamily="34" charset="0"/>
              </a:rPr>
              <a:t>Consumption</a:t>
            </a:r>
            <a:endParaRPr lang="fr-BE" sz="1100" kern="0" dirty="0">
              <a:solidFill>
                <a:prstClr val="white"/>
              </a:solidFill>
              <a:latin typeface="Arial" panose="020B0604020202020204" pitchFamily="34" charset="0"/>
              <a:cs typeface="Arial" panose="020B0604020202020204" pitchFamily="34" charset="0"/>
            </a:endParaRPr>
          </a:p>
        </p:txBody>
      </p:sp>
      <p:sp>
        <p:nvSpPr>
          <p:cNvPr id="39" name="TextBox 38"/>
          <p:cNvSpPr txBox="1"/>
          <p:nvPr/>
        </p:nvSpPr>
        <p:spPr>
          <a:xfrm rot="20397265">
            <a:off x="6227762" y="3715371"/>
            <a:ext cx="2582863" cy="400050"/>
          </a:xfrm>
          <a:prstGeom prst="rect">
            <a:avLst/>
          </a:prstGeom>
          <a:solidFill>
            <a:srgbClr val="FFC000"/>
          </a:solidFill>
        </p:spPr>
        <p:txBody>
          <a:bodyPr>
            <a:spAutoFit/>
          </a:bodyPr>
          <a:lstStyle/>
          <a:p>
            <a:pPr algn="ctr" eaLnBrk="0" fontAlgn="base" hangingPunct="0">
              <a:spcBef>
                <a:spcPct val="0"/>
              </a:spcBef>
              <a:spcAft>
                <a:spcPct val="0"/>
              </a:spcAft>
              <a:defRPr/>
            </a:pPr>
            <a:r>
              <a:rPr lang="fr-BE" sz="2000" dirty="0">
                <a:solidFill>
                  <a:prstClr val="black">
                    <a:lumMod val="95000"/>
                    <a:lumOff val="5000"/>
                  </a:prstClr>
                </a:solidFill>
                <a:latin typeface="Arial" panose="020B0604020202020204" pitchFamily="34" charset="0"/>
                <a:cs typeface="Arial" panose="020B0604020202020204" pitchFamily="34" charset="0"/>
              </a:rPr>
              <a:t>Close the </a:t>
            </a:r>
            <a:r>
              <a:rPr lang="fr-BE" sz="2000" dirty="0" err="1">
                <a:solidFill>
                  <a:prstClr val="black">
                    <a:lumMod val="95000"/>
                    <a:lumOff val="5000"/>
                  </a:prstClr>
                </a:solidFill>
                <a:latin typeface="Arial" panose="020B0604020202020204" pitchFamily="34" charset="0"/>
                <a:cs typeface="Arial" panose="020B0604020202020204" pitchFamily="34" charset="0"/>
              </a:rPr>
              <a:t>loop</a:t>
            </a:r>
            <a:r>
              <a:rPr lang="fr-BE" sz="2000" dirty="0">
                <a:solidFill>
                  <a:prstClr val="black">
                    <a:lumMod val="95000"/>
                    <a:lumOff val="5000"/>
                  </a:prstClr>
                </a:solidFill>
                <a:latin typeface="Arial" panose="020B0604020202020204" pitchFamily="34" charset="0"/>
                <a:cs typeface="Arial" panose="020B0604020202020204" pitchFamily="34" charset="0"/>
              </a:rPr>
              <a:t>!</a:t>
            </a:r>
          </a:p>
        </p:txBody>
      </p:sp>
      <p:sp>
        <p:nvSpPr>
          <p:cNvPr id="40" name="Circular Arrow 39"/>
          <p:cNvSpPr/>
          <p:nvPr/>
        </p:nvSpPr>
        <p:spPr>
          <a:xfrm rot="4245343" flipV="1">
            <a:off x="3357739" y="957565"/>
            <a:ext cx="2087563" cy="2378075"/>
          </a:xfrm>
          <a:prstGeom prst="circularArrow">
            <a:avLst>
              <a:gd name="adj1" fmla="val 12500"/>
              <a:gd name="adj2" fmla="val 1142319"/>
              <a:gd name="adj3" fmla="val 20457681"/>
              <a:gd name="adj4" fmla="val 15770790"/>
              <a:gd name="adj5" fmla="val 12500"/>
            </a:avLst>
          </a:prstGeom>
          <a:solidFill>
            <a:srgbClr val="808080">
              <a:lumMod val="25000"/>
            </a:srgbClr>
          </a:solidFill>
          <a:ln w="25400" cap="flat" cmpd="sng" algn="ctr">
            <a:noFill/>
            <a:prstDash val="solid"/>
          </a:ln>
          <a:effectLst/>
        </p:spPr>
        <p:txBody>
          <a:bodyPr anchor="ctr"/>
          <a:lstStyle/>
          <a:p>
            <a:pPr algn="ctr">
              <a:defRPr/>
            </a:pPr>
            <a:endParaRPr lang="fr-BE" kern="0">
              <a:solidFill>
                <a:srgbClr val="0080FE"/>
              </a:solidFill>
              <a:latin typeface="Verdana"/>
              <a:cs typeface="Arial" panose="020B0604020202020204" pitchFamily="34" charset="0"/>
            </a:endParaRPr>
          </a:p>
        </p:txBody>
      </p:sp>
      <p:sp>
        <p:nvSpPr>
          <p:cNvPr id="41" name="TextBox 40"/>
          <p:cNvSpPr txBox="1"/>
          <p:nvPr/>
        </p:nvSpPr>
        <p:spPr>
          <a:xfrm rot="1948033">
            <a:off x="3494460" y="1817034"/>
            <a:ext cx="1233492" cy="1100111"/>
          </a:xfrm>
          <a:prstGeom prst="rect">
            <a:avLst/>
          </a:prstGeom>
          <a:noFill/>
        </p:spPr>
        <p:txBody>
          <a:bodyPr spcFirstLastPara="1">
            <a:prstTxWarp prst="textArchDown">
              <a:avLst/>
            </a:prstTxWarp>
            <a:spAutoFit/>
          </a:bodyPr>
          <a:lstStyle/>
          <a:p>
            <a:pPr algn="ctr">
              <a:defRPr/>
            </a:pPr>
            <a:r>
              <a:rPr lang="fr-BE" sz="1600" kern="0" dirty="0" err="1">
                <a:solidFill>
                  <a:srgbClr val="FFFFFF"/>
                </a:solidFill>
                <a:latin typeface="Arial" panose="020B0604020202020204" pitchFamily="34" charset="0"/>
                <a:cs typeface="Arial" panose="020B0604020202020204" pitchFamily="34" charset="0"/>
              </a:rPr>
              <a:t>Resources</a:t>
            </a:r>
            <a:endParaRPr lang="fr-BE" sz="1600" kern="0" dirty="0">
              <a:solidFill>
                <a:srgbClr val="FFFFFF"/>
              </a:solidFill>
              <a:latin typeface="Arial" panose="020B0604020202020204" pitchFamily="34" charset="0"/>
              <a:cs typeface="Arial" panose="020B0604020202020204" pitchFamily="34" charset="0"/>
            </a:endParaRPr>
          </a:p>
        </p:txBody>
      </p:sp>
      <p:sp>
        <p:nvSpPr>
          <p:cNvPr id="42" name="TextBox 41"/>
          <p:cNvSpPr txBox="1"/>
          <p:nvPr/>
        </p:nvSpPr>
        <p:spPr>
          <a:xfrm rot="13083869">
            <a:off x="3859369" y="2911427"/>
            <a:ext cx="765180" cy="1368516"/>
          </a:xfrm>
          <a:prstGeom prst="rect">
            <a:avLst/>
          </a:prstGeom>
          <a:noFill/>
        </p:spPr>
        <p:txBody>
          <a:bodyPr spcFirstLastPara="1">
            <a:prstTxWarp prst="textCircle">
              <a:avLst>
                <a:gd name="adj" fmla="val 10977722"/>
              </a:avLst>
            </a:prstTxWarp>
            <a:spAutoFit/>
          </a:bodyPr>
          <a:lstStyle/>
          <a:p>
            <a:pPr algn="ctr">
              <a:defRPr/>
            </a:pPr>
            <a:r>
              <a:rPr lang="fr-BE" sz="1600" kern="0" dirty="0" err="1">
                <a:solidFill>
                  <a:srgbClr val="FFFFFF"/>
                </a:solidFill>
                <a:latin typeface="Arial" panose="020B0604020202020204" pitchFamily="34" charset="0"/>
                <a:cs typeface="Arial" panose="020B0604020202020204" pitchFamily="34" charset="0"/>
              </a:rPr>
              <a:t>Downcycling</a:t>
            </a:r>
            <a:endParaRPr lang="fr-BE" sz="1600" kern="0" dirty="0">
              <a:solidFill>
                <a:srgbClr val="FFFFFF"/>
              </a:solidFill>
              <a:latin typeface="Arial" panose="020B0604020202020204" pitchFamily="34" charset="0"/>
              <a:cs typeface="Arial" panose="020B0604020202020204" pitchFamily="34" charset="0"/>
            </a:endParaRPr>
          </a:p>
        </p:txBody>
      </p:sp>
      <p:grpSp>
        <p:nvGrpSpPr>
          <p:cNvPr id="43" name="Group 42"/>
          <p:cNvGrpSpPr/>
          <p:nvPr/>
        </p:nvGrpSpPr>
        <p:grpSpPr>
          <a:xfrm>
            <a:off x="-35496" y="188640"/>
            <a:ext cx="9179498" cy="1397724"/>
            <a:chOff x="-35496" y="188640"/>
            <a:chExt cx="9179498" cy="1397724"/>
          </a:xfrm>
        </p:grpSpPr>
        <p:sp>
          <p:nvSpPr>
            <p:cNvPr id="44" name="Rectangle 43"/>
            <p:cNvSpPr/>
            <p:nvPr/>
          </p:nvSpPr>
          <p:spPr>
            <a:xfrm rot="5400000">
              <a:off x="4504595" y="-3544248"/>
              <a:ext cx="99316"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45" name="TextBox 44"/>
            <p:cNvSpPr txBox="1"/>
            <p:nvPr/>
          </p:nvSpPr>
          <p:spPr>
            <a:xfrm>
              <a:off x="323528" y="188640"/>
              <a:ext cx="8496944" cy="707886"/>
            </a:xfrm>
            <a:prstGeom prst="rect">
              <a:avLst/>
            </a:prstGeom>
            <a:noFill/>
          </p:spPr>
          <p:txBody>
            <a:bodyPr wrap="square" rtlCol="0">
              <a:spAutoFit/>
            </a:bodyPr>
            <a:lstStyle/>
            <a:p>
              <a:pPr eaLnBrk="1" hangingPunct="1"/>
              <a:r>
                <a:rPr lang="fr-BE" altLang="fr-FR" sz="4000" smtClean="0">
                  <a:solidFill>
                    <a:srgbClr val="003B93"/>
                  </a:solidFill>
                  <a:latin typeface="+mn-lt"/>
                </a:rPr>
                <a:t>From waste to resources</a:t>
              </a:r>
              <a:endParaRPr lang="fr-BE" altLang="fr-FR" sz="4000">
                <a:solidFill>
                  <a:srgbClr val="003B93"/>
                </a:solidFill>
                <a:latin typeface="+mn-lt"/>
              </a:endParaRPr>
            </a:p>
          </p:txBody>
        </p:sp>
        <p:sp>
          <p:nvSpPr>
            <p:cNvPr id="46" name="Isosceles Triangle 45"/>
            <p:cNvSpPr/>
            <p:nvPr/>
          </p:nvSpPr>
          <p:spPr>
            <a:xfrm rot="10800000">
              <a:off x="539916" y="1101609"/>
              <a:ext cx="969509" cy="484755"/>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Tree>
    <p:extLst>
      <p:ext uri="{BB962C8B-B14F-4D97-AF65-F5344CB8AC3E}">
        <p14:creationId xmlns:p14="http://schemas.microsoft.com/office/powerpoint/2010/main" val="275923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5496" y="188640"/>
            <a:ext cx="9179498" cy="1397724"/>
            <a:chOff x="-35496" y="188640"/>
            <a:chExt cx="9179498" cy="1397724"/>
          </a:xfrm>
        </p:grpSpPr>
        <p:sp>
          <p:nvSpPr>
            <p:cNvPr id="44" name="Rectangle 43"/>
            <p:cNvSpPr/>
            <p:nvPr/>
          </p:nvSpPr>
          <p:spPr>
            <a:xfrm rot="5400000">
              <a:off x="4504595" y="-3544248"/>
              <a:ext cx="99316"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45" name="TextBox 44"/>
            <p:cNvSpPr txBox="1"/>
            <p:nvPr/>
          </p:nvSpPr>
          <p:spPr>
            <a:xfrm>
              <a:off x="323528" y="188640"/>
              <a:ext cx="8820472" cy="707886"/>
            </a:xfrm>
            <a:prstGeom prst="rect">
              <a:avLst/>
            </a:prstGeom>
            <a:noFill/>
          </p:spPr>
          <p:txBody>
            <a:bodyPr wrap="square" rtlCol="0">
              <a:spAutoFit/>
            </a:bodyPr>
            <a:lstStyle/>
            <a:p>
              <a:pPr eaLnBrk="1" hangingPunct="1"/>
              <a:r>
                <a:rPr lang="en-GB" altLang="fr-FR" sz="4000">
                  <a:solidFill>
                    <a:srgbClr val="003B93"/>
                  </a:solidFill>
                  <a:latin typeface="+mn-lt"/>
                </a:rPr>
                <a:t>ACR+ vision: 5 pillars for circular economy</a:t>
              </a:r>
              <a:endParaRPr lang="fr-BE" altLang="fr-FR" sz="4000">
                <a:solidFill>
                  <a:srgbClr val="003B93"/>
                </a:solidFill>
                <a:latin typeface="+mn-lt"/>
              </a:endParaRPr>
            </a:p>
          </p:txBody>
        </p:sp>
        <p:sp>
          <p:nvSpPr>
            <p:cNvPr id="46" name="Isosceles Triangle 45"/>
            <p:cNvSpPr/>
            <p:nvPr/>
          </p:nvSpPr>
          <p:spPr>
            <a:xfrm rot="10800000">
              <a:off x="539916" y="1101609"/>
              <a:ext cx="969509" cy="484755"/>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47" name="TextBox 46"/>
          <p:cNvSpPr txBox="1"/>
          <p:nvPr/>
        </p:nvSpPr>
        <p:spPr>
          <a:xfrm>
            <a:off x="179512" y="1978962"/>
            <a:ext cx="6409198" cy="3970318"/>
          </a:xfrm>
          <a:prstGeom prst="rect">
            <a:avLst/>
          </a:prstGeom>
          <a:noFill/>
        </p:spPr>
        <p:txBody>
          <a:bodyPr wrap="square" rtlCol="0">
            <a:spAutoFit/>
          </a:bodyPr>
          <a:lstStyle/>
          <a:p>
            <a:pPr marL="285750" indent="-285750">
              <a:buFont typeface="Arial" panose="020B0604020202020204" pitchFamily="34" charset="0"/>
              <a:buChar char="•"/>
            </a:pPr>
            <a:r>
              <a:rPr lang="en-GB" sz="2800">
                <a:solidFill>
                  <a:srgbClr val="003B93"/>
                </a:solidFill>
              </a:rPr>
              <a:t>Territorial hierarchy</a:t>
            </a:r>
          </a:p>
          <a:p>
            <a:pPr marL="285750" indent="-285750">
              <a:buFont typeface="Arial" panose="020B0604020202020204" pitchFamily="34" charset="0"/>
              <a:buChar char="•"/>
            </a:pPr>
            <a:endParaRPr lang="en-GB" sz="2800">
              <a:solidFill>
                <a:srgbClr val="003B93"/>
              </a:solidFill>
            </a:endParaRPr>
          </a:p>
          <a:p>
            <a:pPr marL="285750" indent="-285750">
              <a:buFont typeface="Arial" panose="020B0604020202020204" pitchFamily="34" charset="0"/>
              <a:buChar char="•"/>
            </a:pPr>
            <a:r>
              <a:rPr lang="en-GB" sz="2800">
                <a:solidFill>
                  <a:srgbClr val="003B93"/>
                </a:solidFill>
              </a:rPr>
              <a:t>Multi-R approach</a:t>
            </a:r>
          </a:p>
          <a:p>
            <a:pPr marL="285750" indent="-285750">
              <a:buFont typeface="Arial" panose="020B0604020202020204" pitchFamily="34" charset="0"/>
              <a:buChar char="•"/>
            </a:pPr>
            <a:endParaRPr lang="en-GB" sz="2800">
              <a:solidFill>
                <a:srgbClr val="003B93"/>
              </a:solidFill>
            </a:endParaRPr>
          </a:p>
          <a:p>
            <a:pPr marL="285750" indent="-285750">
              <a:buFont typeface="Arial" panose="020B0604020202020204" pitchFamily="34" charset="0"/>
              <a:buChar char="•"/>
            </a:pPr>
            <a:r>
              <a:rPr lang="en-GB" sz="2800">
                <a:solidFill>
                  <a:srgbClr val="003B93"/>
                </a:solidFill>
              </a:rPr>
              <a:t>The role of LRAs</a:t>
            </a:r>
          </a:p>
          <a:p>
            <a:pPr marL="285750" indent="-285750">
              <a:buFont typeface="Arial" panose="020B0604020202020204" pitchFamily="34" charset="0"/>
              <a:buChar char="•"/>
            </a:pPr>
            <a:endParaRPr lang="en-GB" sz="2800">
              <a:solidFill>
                <a:srgbClr val="003B93"/>
              </a:solidFill>
            </a:endParaRPr>
          </a:p>
          <a:p>
            <a:pPr marL="285750" indent="-285750">
              <a:buFont typeface="Arial" panose="020B0604020202020204" pitchFamily="34" charset="0"/>
              <a:buChar char="•"/>
            </a:pPr>
            <a:r>
              <a:rPr lang="en-GB" sz="2800">
                <a:solidFill>
                  <a:srgbClr val="003B93"/>
                </a:solidFill>
              </a:rPr>
              <a:t>Shared governance</a:t>
            </a:r>
          </a:p>
          <a:p>
            <a:pPr marL="285750" indent="-285750">
              <a:buFont typeface="Arial" panose="020B0604020202020204" pitchFamily="34" charset="0"/>
              <a:buChar char="•"/>
            </a:pPr>
            <a:endParaRPr lang="en-GB" sz="2800">
              <a:solidFill>
                <a:srgbClr val="003B93"/>
              </a:solidFill>
            </a:endParaRPr>
          </a:p>
          <a:p>
            <a:pPr marL="285750" indent="-285750">
              <a:buFont typeface="Arial" panose="020B0604020202020204" pitchFamily="34" charset="0"/>
              <a:buChar char="•"/>
            </a:pPr>
            <a:r>
              <a:rPr lang="en-GB" sz="2800">
                <a:solidFill>
                  <a:srgbClr val="003B93"/>
                </a:solidFill>
              </a:rPr>
              <a:t>New business models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732464"/>
            <a:ext cx="4159668" cy="4019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Image 9"/>
          <p:cNvPicPr/>
          <p:nvPr/>
        </p:nvPicPr>
        <p:blipFill rotWithShape="1">
          <a:blip r:embed="rId4" cstate="print"/>
          <a:srcRect l="19942" t="10377" r="7614" b="5697"/>
          <a:stretch/>
        </p:blipFill>
        <p:spPr bwMode="auto">
          <a:xfrm>
            <a:off x="3980059" y="1710760"/>
            <a:ext cx="4768405" cy="4094504"/>
          </a:xfrm>
          <a:prstGeom prst="rect">
            <a:avLst/>
          </a:prstGeom>
          <a:ln>
            <a:noFill/>
          </a:ln>
          <a:extLst>
            <a:ext uri="{53640926-AAD7-44D8-BBD7-CCE9431645EC}">
              <a14:shadowObscured xmlns:a14="http://schemas.microsoft.com/office/drawing/2010/main"/>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3" y="1437596"/>
            <a:ext cx="4536504" cy="451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4059" y="1437596"/>
            <a:ext cx="4632398" cy="451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 1"/>
          <p:cNvPicPr>
            <a:picLocks noChangeAspect="1"/>
          </p:cNvPicPr>
          <p:nvPr/>
        </p:nvPicPr>
        <p:blipFill rotWithShape="1">
          <a:blip r:embed="rId7" cstate="print"/>
          <a:srcRect l="15490" t="2848" r="4852"/>
          <a:stretch/>
        </p:blipFill>
        <p:spPr>
          <a:xfrm>
            <a:off x="3707904" y="1326183"/>
            <a:ext cx="5256584" cy="4896179"/>
          </a:xfrm>
          <a:prstGeom prst="rect">
            <a:avLst/>
          </a:prstGeom>
        </p:spPr>
      </p:pic>
    </p:spTree>
    <p:extLst>
      <p:ext uri="{BB962C8B-B14F-4D97-AF65-F5344CB8AC3E}">
        <p14:creationId xmlns:p14="http://schemas.microsoft.com/office/powerpoint/2010/main" val="25931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6535342" y="320677"/>
            <a:ext cx="1558528" cy="307975"/>
          </a:xfrm>
          <a:prstGeom prst="rect">
            <a:avLst/>
          </a:prstGeom>
          <a:noFill/>
        </p:spPr>
        <p:txBody>
          <a:bodyPr>
            <a:spAutoFit/>
          </a:bodyPr>
          <a:lstStyle/>
          <a:p>
            <a:pPr algn="ctr" eaLnBrk="0" fontAlgn="base" hangingPunct="0">
              <a:spcBef>
                <a:spcPct val="0"/>
              </a:spcBef>
              <a:spcAft>
                <a:spcPct val="0"/>
              </a:spcAft>
              <a:defRPr/>
            </a:pPr>
            <a:r>
              <a:rPr lang="fr-BE" sz="1400" b="1" dirty="0">
                <a:solidFill>
                  <a:prstClr val="white"/>
                </a:solidFill>
                <a:cs typeface="Arial" panose="020B0604020202020204" pitchFamily="34" charset="0"/>
              </a:rPr>
              <a:t>Circular economy </a:t>
            </a:r>
          </a:p>
        </p:txBody>
      </p:sp>
      <p:pic>
        <p:nvPicPr>
          <p:cNvPr id="41" name="Image 29"/>
          <p:cNvPicPr>
            <a:picLocks noChangeAspect="1"/>
          </p:cNvPicPr>
          <p:nvPr/>
        </p:nvPicPr>
        <p:blipFill>
          <a:blip r:embed="rId3" cstate="print"/>
          <a:stretch>
            <a:fillRect/>
          </a:stretch>
        </p:blipFill>
        <p:spPr>
          <a:xfrm>
            <a:off x="378347" y="1628800"/>
            <a:ext cx="1292645" cy="1307764"/>
          </a:xfrm>
          <a:prstGeom prst="rect">
            <a:avLst/>
          </a:prstGeom>
        </p:spPr>
      </p:pic>
      <p:grpSp>
        <p:nvGrpSpPr>
          <p:cNvPr id="40" name="Group 39"/>
          <p:cNvGrpSpPr/>
          <p:nvPr/>
        </p:nvGrpSpPr>
        <p:grpSpPr>
          <a:xfrm>
            <a:off x="-35496" y="188640"/>
            <a:ext cx="9179498" cy="1397724"/>
            <a:chOff x="-35496" y="188640"/>
            <a:chExt cx="9179498" cy="1397724"/>
          </a:xfrm>
        </p:grpSpPr>
        <p:sp>
          <p:nvSpPr>
            <p:cNvPr id="46" name="Rectangle 45"/>
            <p:cNvSpPr/>
            <p:nvPr/>
          </p:nvSpPr>
          <p:spPr>
            <a:xfrm rot="5400000">
              <a:off x="4504595" y="-3544248"/>
              <a:ext cx="99316"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47" name="TextBox 46"/>
            <p:cNvSpPr txBox="1"/>
            <p:nvPr/>
          </p:nvSpPr>
          <p:spPr>
            <a:xfrm>
              <a:off x="323528" y="188640"/>
              <a:ext cx="8496944" cy="646331"/>
            </a:xfrm>
            <a:prstGeom prst="rect">
              <a:avLst/>
            </a:prstGeom>
            <a:noFill/>
          </p:spPr>
          <p:txBody>
            <a:bodyPr wrap="square" rtlCol="0">
              <a:spAutoFit/>
            </a:bodyPr>
            <a:lstStyle/>
            <a:p>
              <a:pPr eaLnBrk="1" hangingPunct="1"/>
              <a:r>
                <a:rPr lang="fr-BE" altLang="fr-FR" sz="3600">
                  <a:solidFill>
                    <a:srgbClr val="003B93"/>
                  </a:solidFill>
                  <a:latin typeface="+mn-lt"/>
                </a:rPr>
                <a:t>The Circular Europe Network in a nutshell</a:t>
              </a:r>
            </a:p>
          </p:txBody>
        </p:sp>
        <p:sp>
          <p:nvSpPr>
            <p:cNvPr id="48" name="Isosceles Triangle 47"/>
            <p:cNvSpPr/>
            <p:nvPr/>
          </p:nvSpPr>
          <p:spPr>
            <a:xfrm rot="10800000">
              <a:off x="539916" y="1101609"/>
              <a:ext cx="969509" cy="484755"/>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37" name="Ellipse 3"/>
          <p:cNvSpPr/>
          <p:nvPr/>
        </p:nvSpPr>
        <p:spPr>
          <a:xfrm>
            <a:off x="2195737" y="1700808"/>
            <a:ext cx="4080532" cy="38884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2" descr="Z:\Communication\Toolkit\Logos\ACR+\jpeg\ACR_seul_300dpi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2996952"/>
            <a:ext cx="1121228" cy="130577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2008.salondessolidarites.org/images/logos/logo-Pari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0437" y="5288544"/>
            <a:ext cx="1148944" cy="14828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http://www.killoch.com/wp-content/uploads/2015/04/zero-waste-scotland-log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864" t="6444" r="12881" b="5463"/>
          <a:stretch/>
        </p:blipFill>
        <p:spPr bwMode="auto">
          <a:xfrm>
            <a:off x="3518037" y="2042808"/>
            <a:ext cx="667765" cy="6605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http://www.google.fr/url?source=imglanding&amp;ct=img&amp;q=http://agenda.pimec.org/repositori/organitzadors/img/Sin%20t%C3%ADtulo.png&amp;sa=X&amp;ved=0CAkQ8wc4EWoVChMI-rGS9oaVxgIVwbwUCh2zaQBC&amp;usg=AFQjCNFD8MTlN8akZdsbC_Yi0OqwGT0cw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6528"/>
          <a:stretch/>
        </p:blipFill>
        <p:spPr bwMode="auto">
          <a:xfrm>
            <a:off x="3906514" y="4365563"/>
            <a:ext cx="2000069" cy="32424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4239" y="4781583"/>
            <a:ext cx="957528" cy="46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14" descr="http://www.contarina.it/files/filemanager/source/immagini%20sez%20Chi%20siamo/logo%20contarina%20mo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51235" y="3417765"/>
            <a:ext cx="593848" cy="5890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o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8627" y="2666558"/>
            <a:ext cx="994912" cy="4180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8197" y="3562037"/>
            <a:ext cx="813401" cy="43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6" descr="http://blog.zerohungerchallenge.org/wp-content/uploads/2014/05/wrap-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858" y="2160763"/>
            <a:ext cx="724291" cy="362146"/>
          </a:xfrm>
          <a:prstGeom prst="rect">
            <a:avLst/>
          </a:prstGeom>
          <a:noFill/>
          <a:extLst>
            <a:ext uri="{909E8E84-426E-40DD-AFC4-6F175D3DCCD1}">
              <a14:hiddenFill xmlns:a14="http://schemas.microsoft.com/office/drawing/2010/main">
                <a:solidFill>
                  <a:srgbClr val="FFFFFF"/>
                </a:solidFill>
              </a14:hiddenFill>
            </a:ext>
          </a:extLst>
        </p:spPr>
      </p:pic>
      <p:sp>
        <p:nvSpPr>
          <p:cNvPr id="57" name="ZoneTexte 4"/>
          <p:cNvSpPr txBox="1"/>
          <p:nvPr/>
        </p:nvSpPr>
        <p:spPr>
          <a:xfrm rot="20028071">
            <a:off x="1855599" y="1556268"/>
            <a:ext cx="1112321" cy="584775"/>
          </a:xfrm>
          <a:prstGeom prst="rect">
            <a:avLst/>
          </a:prstGeom>
          <a:noFill/>
        </p:spPr>
        <p:txBody>
          <a:bodyPr wrap="square" rtlCol="0">
            <a:spAutoFit/>
          </a:bodyPr>
          <a:lstStyle/>
          <a:p>
            <a:r>
              <a:rPr lang="en-GB" sz="1600" dirty="0" smtClean="0">
                <a:solidFill>
                  <a:srgbClr val="FF0000"/>
                </a:solidFill>
              </a:rPr>
              <a:t>20 years experience</a:t>
            </a:r>
            <a:endParaRPr lang="en-GB" sz="1600" dirty="0">
              <a:solidFill>
                <a:srgbClr val="FF0000"/>
              </a:solidFill>
            </a:endParaRPr>
          </a:p>
        </p:txBody>
      </p:sp>
      <p:sp>
        <p:nvSpPr>
          <p:cNvPr id="58" name="ZoneTexte 22"/>
          <p:cNvSpPr txBox="1"/>
          <p:nvPr/>
        </p:nvSpPr>
        <p:spPr>
          <a:xfrm>
            <a:off x="2926401" y="1340768"/>
            <a:ext cx="2980182" cy="338554"/>
          </a:xfrm>
          <a:prstGeom prst="rect">
            <a:avLst/>
          </a:prstGeom>
          <a:noFill/>
        </p:spPr>
        <p:txBody>
          <a:bodyPr wrap="square" rtlCol="0">
            <a:spAutoFit/>
          </a:bodyPr>
          <a:lstStyle/>
          <a:p>
            <a:r>
              <a:rPr lang="en-GB" sz="1600" b="1" smtClean="0"/>
              <a:t>ACR+ Members &amp; desk research</a:t>
            </a:r>
            <a:endParaRPr lang="en-GB" sz="1600" b="1" dirty="0"/>
          </a:p>
        </p:txBody>
      </p:sp>
      <p:pic>
        <p:nvPicPr>
          <p:cNvPr id="59" name="Picture 4" descr="http://www.google.fr/url?source=imglanding&amp;ct=img&amp;q=http://emblemes.free.fr/site/images/stories/regions/logos/Ile-de-France/logo-iledefrance2005.gif&amp;sa=X&amp;ved=0CAkQ8wdqFQoTCLrJ6IuGlcYCFcPAFAodCD0AYw&amp;usg=AFQjCNG9AHehO7RveG1RuxKle0zwOYhWU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65814" y="3020024"/>
            <a:ext cx="869072" cy="28156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Z:\Members\Logo Members\ORDIF_big.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65814" y="2636912"/>
            <a:ext cx="869072" cy="38311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Címlap"/>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99792" y="4621999"/>
            <a:ext cx="947931" cy="31916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https://media.licdn.com/media/p/4/005/0b1/06c/35d7619.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11760" y="4202874"/>
            <a:ext cx="1019838" cy="347314"/>
          </a:xfrm>
          <a:prstGeom prst="rect">
            <a:avLst/>
          </a:prstGeom>
          <a:noFill/>
          <a:extLst>
            <a:ext uri="{909E8E84-426E-40DD-AFC4-6F175D3DCCD1}">
              <a14:hiddenFill xmlns:a14="http://schemas.microsoft.com/office/drawing/2010/main">
                <a:solidFill>
                  <a:srgbClr val="FFFFFF"/>
                </a:solidFill>
              </a14:hiddenFill>
            </a:ext>
          </a:extLst>
        </p:spPr>
      </p:pic>
      <p:sp>
        <p:nvSpPr>
          <p:cNvPr id="66" name="Ellipse 25"/>
          <p:cNvSpPr/>
          <p:nvPr/>
        </p:nvSpPr>
        <p:spPr>
          <a:xfrm>
            <a:off x="821926" y="3961155"/>
            <a:ext cx="2958630" cy="2348165"/>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Ellipse 3"/>
          <p:cNvSpPr/>
          <p:nvPr/>
        </p:nvSpPr>
        <p:spPr>
          <a:xfrm>
            <a:off x="2195737" y="1700808"/>
            <a:ext cx="4080532" cy="38884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https://www.remanufacturing.eu/wp-content/uploads/2015/11/Circle_Economy_logo_grey_RGB.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59105" y="4380210"/>
            <a:ext cx="1223773" cy="494995"/>
          </a:xfrm>
          <a:prstGeom prst="rect">
            <a:avLst/>
          </a:prstGeom>
          <a:noFill/>
          <a:extLst>
            <a:ext uri="{909E8E84-426E-40DD-AFC4-6F175D3DCCD1}">
              <a14:hiddenFill xmlns:a14="http://schemas.microsoft.com/office/drawing/2010/main">
                <a:solidFill>
                  <a:srgbClr val="FFFFFF"/>
                </a:solidFill>
              </a14:hiddenFill>
            </a:ext>
          </a:extLst>
        </p:spPr>
      </p:pic>
      <p:sp>
        <p:nvSpPr>
          <p:cNvPr id="68" name="ZoneTexte 26"/>
          <p:cNvSpPr txBox="1"/>
          <p:nvPr/>
        </p:nvSpPr>
        <p:spPr>
          <a:xfrm>
            <a:off x="35496" y="3564305"/>
            <a:ext cx="1762952" cy="584775"/>
          </a:xfrm>
          <a:prstGeom prst="rect">
            <a:avLst/>
          </a:prstGeom>
          <a:noFill/>
        </p:spPr>
        <p:txBody>
          <a:bodyPr wrap="square" rtlCol="0">
            <a:spAutoFit/>
          </a:bodyPr>
          <a:lstStyle/>
          <a:p>
            <a:r>
              <a:rPr lang="en-GB" sz="1600" b="1" dirty="0" smtClean="0"/>
              <a:t>Cooperation with national networks</a:t>
            </a:r>
            <a:endParaRPr lang="en-GB" sz="1600" b="1" dirty="0"/>
          </a:p>
        </p:txBody>
      </p:sp>
      <p:pic>
        <p:nvPicPr>
          <p:cNvPr id="1030" name="Picture 6" descr="http://www.institut-economie-circulaire.fr/var/style/logo.jpg?v=1359647442">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20043" y="5048523"/>
            <a:ext cx="1181473" cy="6283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onstruction21.org/luxembourg/data/sources/users/18/clusterlogo-ecoinnovation-pos-1.jpg">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57011" y="5589240"/>
            <a:ext cx="990106" cy="504263"/>
          </a:xfrm>
          <a:prstGeom prst="rect">
            <a:avLst/>
          </a:prstGeom>
          <a:noFill/>
          <a:extLst>
            <a:ext uri="{909E8E84-426E-40DD-AFC4-6F175D3DCCD1}">
              <a14:hiddenFill xmlns:a14="http://schemas.microsoft.com/office/drawing/2010/main">
                <a:solidFill>
                  <a:srgbClr val="FFFFFF"/>
                </a:solidFill>
              </a14:hiddenFill>
            </a:ext>
          </a:extLst>
        </p:spPr>
      </p:pic>
      <p:sp>
        <p:nvSpPr>
          <p:cNvPr id="69" name="ZoneTexte 4"/>
          <p:cNvSpPr txBox="1"/>
          <p:nvPr/>
        </p:nvSpPr>
        <p:spPr>
          <a:xfrm rot="20028071">
            <a:off x="63045" y="5985474"/>
            <a:ext cx="1285703" cy="584775"/>
          </a:xfrm>
          <a:prstGeom prst="rect">
            <a:avLst/>
          </a:prstGeom>
          <a:noFill/>
        </p:spPr>
        <p:txBody>
          <a:bodyPr wrap="square" rtlCol="0">
            <a:spAutoFit/>
          </a:bodyPr>
          <a:lstStyle/>
          <a:p>
            <a:r>
              <a:rPr lang="en-GB" sz="1600" smtClean="0">
                <a:solidFill>
                  <a:srgbClr val="FF0000"/>
                </a:solidFill>
              </a:rPr>
              <a:t>Information // visibility</a:t>
            </a:r>
            <a:endParaRPr lang="en-GB" sz="1600" dirty="0">
              <a:solidFill>
                <a:srgbClr val="FF0000"/>
              </a:solidFill>
            </a:endParaRPr>
          </a:p>
        </p:txBody>
      </p:sp>
      <p:sp>
        <p:nvSpPr>
          <p:cNvPr id="70" name="Ellipse 17"/>
          <p:cNvSpPr/>
          <p:nvPr/>
        </p:nvSpPr>
        <p:spPr>
          <a:xfrm>
            <a:off x="6820742" y="2083184"/>
            <a:ext cx="2303059" cy="2155248"/>
          </a:xfrm>
          <a:prstGeom prst="ellipse">
            <a:avLst/>
          </a:prstGeom>
          <a:noFill/>
          <a:ln>
            <a:solidFill>
              <a:srgbClr val="42A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ZoneTexte 18"/>
          <p:cNvSpPr txBox="1"/>
          <p:nvPr/>
        </p:nvSpPr>
        <p:spPr>
          <a:xfrm>
            <a:off x="7164288" y="1662507"/>
            <a:ext cx="1931532" cy="338554"/>
          </a:xfrm>
          <a:prstGeom prst="rect">
            <a:avLst/>
          </a:prstGeom>
          <a:noFill/>
        </p:spPr>
        <p:txBody>
          <a:bodyPr wrap="square" rtlCol="0">
            <a:spAutoFit/>
          </a:bodyPr>
          <a:lstStyle/>
          <a:p>
            <a:r>
              <a:rPr lang="en-GB" sz="1600" b="1" dirty="0" smtClean="0"/>
              <a:t>Advisory Committee</a:t>
            </a:r>
            <a:endParaRPr lang="en-GB" sz="1600" b="1" dirty="0"/>
          </a:p>
        </p:txBody>
      </p:sp>
      <p:pic>
        <p:nvPicPr>
          <p:cNvPr id="1036" name="Picture 12" descr="http://www.eeb.org/EEB/includes/themes/eeb_mattias/images/logo-share.jp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249419" y="2389629"/>
            <a:ext cx="1438395" cy="4859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ucl.ac.uk/visual-identity/logos/standalone.png">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964284" y="2996952"/>
            <a:ext cx="929582" cy="27267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vignette2.wikia.nocookie.net/logopedia/images/7/7a/Unilever_logo_2004.png/revision/latest?cb=20101225200412">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342906" y="2866647"/>
            <a:ext cx="401603" cy="44453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fao.org/fileadmin/templates/faoweb/images/FAO-logo.png">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026133" y="3356992"/>
            <a:ext cx="1892276" cy="353654"/>
          </a:xfrm>
          <a:prstGeom prst="rect">
            <a:avLst/>
          </a:prstGeom>
          <a:noFill/>
          <a:extLst>
            <a:ext uri="{909E8E84-426E-40DD-AFC4-6F175D3DCCD1}">
              <a14:hiddenFill xmlns:a14="http://schemas.microsoft.com/office/drawing/2010/main">
                <a:solidFill>
                  <a:srgbClr val="FFFFFF"/>
                </a:solidFill>
              </a14:hiddenFill>
            </a:ext>
          </a:extLst>
        </p:spPr>
      </p:pic>
      <p:sp>
        <p:nvSpPr>
          <p:cNvPr id="72" name="Double flèche verticale 20"/>
          <p:cNvSpPr/>
          <p:nvPr/>
        </p:nvSpPr>
        <p:spPr>
          <a:xfrm rot="16200000">
            <a:off x="6312852" y="2649572"/>
            <a:ext cx="382137" cy="600655"/>
          </a:xfrm>
          <a:prstGeom prst="upDownArrow">
            <a:avLst/>
          </a:prstGeom>
          <a:noFill/>
          <a:ln>
            <a:solidFill>
              <a:srgbClr val="0080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4" name="Picture 20" descr="https://upload.wikimedia.org/wikipedia/fr/d/d4/INRA_logo.jpg">
            <a:hlinkClick r:id="rId3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570593" y="3789040"/>
            <a:ext cx="803355" cy="329230"/>
          </a:xfrm>
          <a:prstGeom prst="rect">
            <a:avLst/>
          </a:prstGeom>
          <a:noFill/>
          <a:extLst>
            <a:ext uri="{909E8E84-426E-40DD-AFC4-6F175D3DCCD1}">
              <a14:hiddenFill xmlns:a14="http://schemas.microsoft.com/office/drawing/2010/main">
                <a:solidFill>
                  <a:srgbClr val="FFFFFF"/>
                </a:solidFill>
              </a14:hiddenFill>
            </a:ext>
          </a:extLst>
        </p:spPr>
      </p:pic>
      <p:sp>
        <p:nvSpPr>
          <p:cNvPr id="73" name="Ellipse 13"/>
          <p:cNvSpPr/>
          <p:nvPr/>
        </p:nvSpPr>
        <p:spPr>
          <a:xfrm>
            <a:off x="3707906" y="4689803"/>
            <a:ext cx="3318228" cy="2115303"/>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ZoneTexte 14"/>
          <p:cNvSpPr txBox="1"/>
          <p:nvPr/>
        </p:nvSpPr>
        <p:spPr>
          <a:xfrm>
            <a:off x="7088850" y="5466710"/>
            <a:ext cx="1631912" cy="338554"/>
          </a:xfrm>
          <a:prstGeom prst="rect">
            <a:avLst/>
          </a:prstGeom>
          <a:noFill/>
        </p:spPr>
        <p:txBody>
          <a:bodyPr wrap="square" rtlCol="0">
            <a:spAutoFit/>
          </a:bodyPr>
          <a:lstStyle/>
          <a:p>
            <a:r>
              <a:rPr lang="en-GB" sz="1600" b="1" dirty="0" smtClean="0"/>
              <a:t>Political support</a:t>
            </a:r>
            <a:endParaRPr lang="en-GB" sz="1600" b="1" dirty="0"/>
          </a:p>
        </p:txBody>
      </p:sp>
      <p:sp>
        <p:nvSpPr>
          <p:cNvPr id="75" name="ZoneTexte 4"/>
          <p:cNvSpPr txBox="1"/>
          <p:nvPr/>
        </p:nvSpPr>
        <p:spPr>
          <a:xfrm rot="20028071">
            <a:off x="7034866" y="5855913"/>
            <a:ext cx="1138952" cy="584775"/>
          </a:xfrm>
          <a:prstGeom prst="rect">
            <a:avLst/>
          </a:prstGeom>
          <a:noFill/>
        </p:spPr>
        <p:txBody>
          <a:bodyPr wrap="square" rtlCol="0">
            <a:spAutoFit/>
          </a:bodyPr>
          <a:lstStyle/>
          <a:p>
            <a:r>
              <a:rPr lang="en-GB" sz="1600" smtClean="0">
                <a:solidFill>
                  <a:srgbClr val="FF0000"/>
                </a:solidFill>
              </a:rPr>
              <a:t>promotion // visibility</a:t>
            </a:r>
            <a:endParaRPr lang="en-GB" sz="1600" dirty="0">
              <a:solidFill>
                <a:srgbClr val="FF0000"/>
              </a:solidFill>
            </a:endParaRPr>
          </a:p>
        </p:txBody>
      </p:sp>
      <p:sp>
        <p:nvSpPr>
          <p:cNvPr id="76" name="ZoneTexte 4"/>
          <p:cNvSpPr txBox="1"/>
          <p:nvPr/>
        </p:nvSpPr>
        <p:spPr>
          <a:xfrm rot="20028071">
            <a:off x="6616270" y="4138142"/>
            <a:ext cx="1124780" cy="584775"/>
          </a:xfrm>
          <a:prstGeom prst="rect">
            <a:avLst/>
          </a:prstGeom>
          <a:noFill/>
        </p:spPr>
        <p:txBody>
          <a:bodyPr wrap="square" rtlCol="0">
            <a:spAutoFit/>
          </a:bodyPr>
          <a:lstStyle/>
          <a:p>
            <a:r>
              <a:rPr lang="en-GB" sz="1600" smtClean="0">
                <a:solidFill>
                  <a:srgbClr val="FF0000"/>
                </a:solidFill>
              </a:rPr>
              <a:t>Related to the topic</a:t>
            </a:r>
            <a:endParaRPr lang="en-GB" sz="1600" dirty="0">
              <a:solidFill>
                <a:srgbClr val="FF0000"/>
              </a:solidFill>
            </a:endParaRPr>
          </a:p>
        </p:txBody>
      </p:sp>
      <p:pic>
        <p:nvPicPr>
          <p:cNvPr id="1046" name="Picture 22" descr="https://upload.wikimedia.org/wikipedia/commons/2/2c/Janez_Poto%C4%8Dnik_2011_(3).jpg">
            <a:hlinkClick r:id="rId33"/>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494255" y="5235577"/>
            <a:ext cx="1326487" cy="88254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apn.org.pt/imagens/geral/Governo_Portugal.png">
            <a:hlinkClick r:id="rId35"/>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880303" y="5632037"/>
            <a:ext cx="1383393" cy="79569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environment.gov.mt/en/PublishingImages/Environmentlogo_new.jpg">
            <a:hlinkClick r:id="rId37"/>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687632" y="6414776"/>
            <a:ext cx="1515961" cy="21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2053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4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0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5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7" grpId="0"/>
      <p:bldP spid="58" grpId="0"/>
      <p:bldP spid="66" grpId="0" animBg="1"/>
      <p:bldP spid="67" grpId="0" animBg="1"/>
      <p:bldP spid="68" grpId="0"/>
      <p:bldP spid="69" grpId="0"/>
      <p:bldP spid="70" grpId="0" animBg="1"/>
      <p:bldP spid="71" grpId="0"/>
      <p:bldP spid="72" grpId="0" animBg="1"/>
      <p:bldP spid="73" grpId="0" animBg="1"/>
      <p:bldP spid="74" grpId="0"/>
      <p:bldP spid="75" grpId="0"/>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icture connecting peop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24"/>
          <a:stretch/>
        </p:blipFill>
        <p:spPr bwMode="auto">
          <a:xfrm>
            <a:off x="201724" y="2355540"/>
            <a:ext cx="3027134" cy="21535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limbing lad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051963"/>
            <a:ext cx="3123000" cy="27378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972" y="1535823"/>
            <a:ext cx="2952328" cy="206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9781" y="4715852"/>
            <a:ext cx="2340260" cy="369332"/>
          </a:xfrm>
          <a:prstGeom prst="rect">
            <a:avLst/>
          </a:prstGeom>
          <a:noFill/>
        </p:spPr>
        <p:txBody>
          <a:bodyPr wrap="square" rtlCol="0">
            <a:spAutoFit/>
          </a:bodyPr>
          <a:lstStyle/>
          <a:p>
            <a:r>
              <a:rPr lang="en-GB" smtClean="0"/>
              <a:t>1- Connecting experts</a:t>
            </a:r>
            <a:endParaRPr lang="en-GB"/>
          </a:p>
        </p:txBody>
      </p:sp>
      <p:sp>
        <p:nvSpPr>
          <p:cNvPr id="15" name="TextBox 14"/>
          <p:cNvSpPr txBox="1"/>
          <p:nvPr/>
        </p:nvSpPr>
        <p:spPr>
          <a:xfrm>
            <a:off x="4355976" y="3789040"/>
            <a:ext cx="1908212" cy="369332"/>
          </a:xfrm>
          <a:prstGeom prst="rect">
            <a:avLst/>
          </a:prstGeom>
          <a:noFill/>
        </p:spPr>
        <p:txBody>
          <a:bodyPr wrap="square" rtlCol="0">
            <a:spAutoFit/>
          </a:bodyPr>
          <a:lstStyle/>
          <a:p>
            <a:r>
              <a:rPr lang="en-GB" smtClean="0"/>
              <a:t>2- Providing tools</a:t>
            </a:r>
            <a:endParaRPr lang="en-GB"/>
          </a:p>
        </p:txBody>
      </p:sp>
      <p:sp>
        <p:nvSpPr>
          <p:cNvPr id="16" name="TextBox 15"/>
          <p:cNvSpPr txBox="1"/>
          <p:nvPr/>
        </p:nvSpPr>
        <p:spPr>
          <a:xfrm>
            <a:off x="3419872" y="5939988"/>
            <a:ext cx="2160240" cy="369332"/>
          </a:xfrm>
          <a:prstGeom prst="rect">
            <a:avLst/>
          </a:prstGeom>
          <a:noFill/>
        </p:spPr>
        <p:txBody>
          <a:bodyPr wrap="square" rtlCol="0">
            <a:spAutoFit/>
          </a:bodyPr>
          <a:lstStyle/>
          <a:p>
            <a:r>
              <a:rPr lang="en-GB" smtClean="0"/>
              <a:t>3- Building capacities</a:t>
            </a:r>
            <a:endParaRPr lang="en-GB"/>
          </a:p>
        </p:txBody>
      </p:sp>
      <p:grpSp>
        <p:nvGrpSpPr>
          <p:cNvPr id="17" name="Group 16"/>
          <p:cNvGrpSpPr/>
          <p:nvPr/>
        </p:nvGrpSpPr>
        <p:grpSpPr>
          <a:xfrm>
            <a:off x="-35496" y="188640"/>
            <a:ext cx="9179498" cy="1397724"/>
            <a:chOff x="-35496" y="188640"/>
            <a:chExt cx="9179498" cy="1397724"/>
          </a:xfrm>
        </p:grpSpPr>
        <p:sp>
          <p:nvSpPr>
            <p:cNvPr id="18" name="Rectangle 17"/>
            <p:cNvSpPr/>
            <p:nvPr/>
          </p:nvSpPr>
          <p:spPr>
            <a:xfrm rot="5400000">
              <a:off x="4504595" y="-3544248"/>
              <a:ext cx="99316"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9" name="TextBox 18"/>
            <p:cNvSpPr txBox="1"/>
            <p:nvPr/>
          </p:nvSpPr>
          <p:spPr>
            <a:xfrm>
              <a:off x="323528" y="188640"/>
              <a:ext cx="8820472" cy="707886"/>
            </a:xfrm>
            <a:prstGeom prst="rect">
              <a:avLst/>
            </a:prstGeom>
            <a:noFill/>
          </p:spPr>
          <p:txBody>
            <a:bodyPr wrap="square" rtlCol="0">
              <a:spAutoFit/>
            </a:bodyPr>
            <a:lstStyle/>
            <a:p>
              <a:pPr eaLnBrk="1" hangingPunct="1">
                <a:spcBef>
                  <a:spcPct val="30000"/>
                </a:spcBef>
                <a:defRPr/>
              </a:pPr>
              <a:r>
                <a:rPr lang="en-GB" altLang="fr-FR" sz="4000" smtClean="0">
                  <a:solidFill>
                    <a:srgbClr val="003B93"/>
                  </a:solidFill>
                </a:rPr>
                <a:t>CEN activities </a:t>
              </a:r>
              <a:r>
                <a:rPr lang="en-GB" altLang="fr-FR" sz="4000">
                  <a:solidFill>
                    <a:srgbClr val="003B93"/>
                  </a:solidFill>
                </a:rPr>
                <a:t>to help cities and regions</a:t>
              </a:r>
              <a:endParaRPr lang="fr-BE" altLang="fr-FR" sz="4000">
                <a:solidFill>
                  <a:srgbClr val="003B93"/>
                </a:solidFill>
              </a:endParaRPr>
            </a:p>
          </p:txBody>
        </p:sp>
        <p:sp>
          <p:nvSpPr>
            <p:cNvPr id="20" name="Isosceles Triangle 19"/>
            <p:cNvSpPr/>
            <p:nvPr/>
          </p:nvSpPr>
          <p:spPr>
            <a:xfrm rot="10800000">
              <a:off x="539916" y="1101609"/>
              <a:ext cx="969509" cy="484755"/>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Tree>
    <p:extLst>
      <p:ext uri="{BB962C8B-B14F-4D97-AF65-F5344CB8AC3E}">
        <p14:creationId xmlns:p14="http://schemas.microsoft.com/office/powerpoint/2010/main" val="236701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6535342" y="320677"/>
            <a:ext cx="1558528" cy="307975"/>
          </a:xfrm>
          <a:prstGeom prst="rect">
            <a:avLst/>
          </a:prstGeom>
          <a:noFill/>
        </p:spPr>
        <p:txBody>
          <a:bodyPr>
            <a:spAutoFit/>
          </a:bodyPr>
          <a:lstStyle/>
          <a:p>
            <a:pPr algn="ctr" eaLnBrk="0" fontAlgn="base" hangingPunct="0">
              <a:spcBef>
                <a:spcPct val="0"/>
              </a:spcBef>
              <a:spcAft>
                <a:spcPct val="0"/>
              </a:spcAft>
              <a:defRPr/>
            </a:pPr>
            <a:r>
              <a:rPr lang="fr-BE" sz="1400" b="1" dirty="0">
                <a:solidFill>
                  <a:prstClr val="white"/>
                </a:solidFill>
                <a:cs typeface="Arial" panose="020B0604020202020204" pitchFamily="34" charset="0"/>
              </a:rPr>
              <a:t>Circular economy </a:t>
            </a:r>
          </a:p>
        </p:txBody>
      </p:sp>
      <p:grpSp>
        <p:nvGrpSpPr>
          <p:cNvPr id="10" name="Group 9"/>
          <p:cNvGrpSpPr/>
          <p:nvPr/>
        </p:nvGrpSpPr>
        <p:grpSpPr>
          <a:xfrm>
            <a:off x="-35496" y="188640"/>
            <a:ext cx="9179498" cy="1397724"/>
            <a:chOff x="-35496" y="188640"/>
            <a:chExt cx="9179498" cy="1397724"/>
          </a:xfrm>
        </p:grpSpPr>
        <p:sp>
          <p:nvSpPr>
            <p:cNvPr id="11" name="Rectangle 10"/>
            <p:cNvSpPr/>
            <p:nvPr/>
          </p:nvSpPr>
          <p:spPr>
            <a:xfrm rot="5400000">
              <a:off x="4504595" y="-3544248"/>
              <a:ext cx="99316" cy="9179498"/>
            </a:xfrm>
            <a:prstGeom prst="rect">
              <a:avLst/>
            </a:prstGeom>
            <a:solidFill>
              <a:srgbClr val="003B93"/>
            </a:solidFill>
            <a:ln>
              <a:solidFill>
                <a:srgbClr val="003B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2" name="TextBox 11"/>
            <p:cNvSpPr txBox="1"/>
            <p:nvPr/>
          </p:nvSpPr>
          <p:spPr>
            <a:xfrm>
              <a:off x="323527" y="188640"/>
              <a:ext cx="8764409" cy="584775"/>
            </a:xfrm>
            <a:prstGeom prst="rect">
              <a:avLst/>
            </a:prstGeom>
            <a:noFill/>
          </p:spPr>
          <p:txBody>
            <a:bodyPr wrap="square" rtlCol="0">
              <a:spAutoFit/>
            </a:bodyPr>
            <a:lstStyle/>
            <a:p>
              <a:r>
                <a:rPr lang="en-GB" altLang="fr-FR" sz="3200" smtClean="0">
                  <a:solidFill>
                    <a:srgbClr val="003B93"/>
                  </a:solidFill>
                </a:rPr>
                <a:t>General guidelines for circular economy planning</a:t>
              </a:r>
              <a:endParaRPr lang="fr-BE" sz="3200" dirty="0">
                <a:solidFill>
                  <a:srgbClr val="003B93"/>
                </a:solidFill>
                <a:latin typeface="Arial Narrow" pitchFamily="34" charset="0"/>
              </a:endParaRPr>
            </a:p>
          </p:txBody>
        </p:sp>
        <p:sp>
          <p:nvSpPr>
            <p:cNvPr id="13" name="Isosceles Triangle 12"/>
            <p:cNvSpPr/>
            <p:nvPr/>
          </p:nvSpPr>
          <p:spPr>
            <a:xfrm rot="10800000">
              <a:off x="539916" y="1101609"/>
              <a:ext cx="969509" cy="484755"/>
            </a:xfrm>
            <a:prstGeom prst="triangle">
              <a:avLst/>
            </a:prstGeom>
            <a:solidFill>
              <a:srgbClr val="003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16" name="TextBox 15"/>
          <p:cNvSpPr txBox="1"/>
          <p:nvPr/>
        </p:nvSpPr>
        <p:spPr>
          <a:xfrm>
            <a:off x="315316" y="1724610"/>
            <a:ext cx="6220026" cy="5016758"/>
          </a:xfrm>
          <a:prstGeom prst="rect">
            <a:avLst/>
          </a:prstGeom>
          <a:noFill/>
        </p:spPr>
        <p:txBody>
          <a:bodyPr wrap="square" rtlCol="0">
            <a:spAutoFit/>
          </a:bodyPr>
          <a:lstStyle/>
          <a:p>
            <a:r>
              <a:rPr lang="en-GB" sz="2800" b="1" dirty="0" smtClean="0">
                <a:solidFill>
                  <a:srgbClr val="003B93"/>
                </a:solidFill>
              </a:rPr>
              <a:t>Clarifying circular economy:</a:t>
            </a:r>
          </a:p>
          <a:p>
            <a:pPr marL="742950" lvl="1" indent="-285750">
              <a:buFontTx/>
              <a:buChar char="-"/>
            </a:pPr>
            <a:r>
              <a:rPr lang="en-GB" sz="2200" smtClean="0">
                <a:solidFill>
                  <a:srgbClr val="003B93"/>
                </a:solidFill>
              </a:rPr>
              <a:t>Basic </a:t>
            </a:r>
            <a:r>
              <a:rPr lang="en-GB" sz="2200" dirty="0" smtClean="0">
                <a:solidFill>
                  <a:srgbClr val="003B93"/>
                </a:solidFill>
              </a:rPr>
              <a:t>concepts &amp; objectives</a:t>
            </a:r>
          </a:p>
          <a:p>
            <a:pPr marL="742950" lvl="1" indent="-285750">
              <a:buFontTx/>
              <a:buChar char="-"/>
            </a:pPr>
            <a:r>
              <a:rPr lang="en-GB" sz="2200" smtClean="0">
                <a:solidFill>
                  <a:srgbClr val="003B93"/>
                </a:solidFill>
              </a:rPr>
              <a:t>Principles </a:t>
            </a:r>
            <a:r>
              <a:rPr lang="en-GB" sz="2200" dirty="0" smtClean="0">
                <a:solidFill>
                  <a:srgbClr val="003B93"/>
                </a:solidFill>
              </a:rPr>
              <a:t>founding circular </a:t>
            </a:r>
            <a:r>
              <a:rPr lang="en-GB" sz="2200" smtClean="0">
                <a:solidFill>
                  <a:srgbClr val="003B93"/>
                </a:solidFill>
              </a:rPr>
              <a:t>economy strategies (vision)</a:t>
            </a:r>
            <a:endParaRPr lang="en-GB" sz="2200" dirty="0">
              <a:solidFill>
                <a:srgbClr val="003B93"/>
              </a:solidFill>
            </a:endParaRPr>
          </a:p>
          <a:p>
            <a:pPr marL="742950" lvl="1" indent="-285750">
              <a:buFontTx/>
              <a:buChar char="-"/>
            </a:pPr>
            <a:r>
              <a:rPr lang="en-GB" sz="2200" smtClean="0">
                <a:solidFill>
                  <a:srgbClr val="003B93"/>
                </a:solidFill>
              </a:rPr>
              <a:t>Key </a:t>
            </a:r>
            <a:r>
              <a:rPr lang="en-GB" sz="2200" dirty="0" smtClean="0">
                <a:solidFill>
                  <a:srgbClr val="003B93"/>
                </a:solidFill>
              </a:rPr>
              <a:t>areas </a:t>
            </a:r>
            <a:r>
              <a:rPr lang="en-GB" sz="2200" smtClean="0">
                <a:solidFill>
                  <a:srgbClr val="003B93"/>
                </a:solidFill>
              </a:rPr>
              <a:t>of intervention (material resources, sustainable production &amp; sustainable consumption)</a:t>
            </a:r>
            <a:endParaRPr lang="en-GB" sz="2800" b="1" smtClean="0">
              <a:solidFill>
                <a:srgbClr val="003B93"/>
              </a:solidFill>
            </a:endParaRPr>
          </a:p>
          <a:p>
            <a:r>
              <a:rPr lang="en-GB" sz="2800" b="1" smtClean="0">
                <a:solidFill>
                  <a:srgbClr val="003B93"/>
                </a:solidFill>
              </a:rPr>
              <a:t>Circular </a:t>
            </a:r>
            <a:r>
              <a:rPr lang="en-GB" sz="2800" b="1">
                <a:solidFill>
                  <a:srgbClr val="003B93"/>
                </a:solidFill>
              </a:rPr>
              <a:t>economy in practice:</a:t>
            </a:r>
          </a:p>
          <a:p>
            <a:pPr marL="742950" lvl="1" indent="-285750">
              <a:buFontTx/>
              <a:buChar char="-"/>
            </a:pPr>
            <a:r>
              <a:rPr lang="en-GB" sz="2200">
                <a:solidFill>
                  <a:srgbClr val="003B93"/>
                </a:solidFill>
              </a:rPr>
              <a:t>First steps for a circular economy strategy (cross-sector approach, stakeholders, parallel &amp; other actions, metabolism, co-creation)</a:t>
            </a:r>
          </a:p>
          <a:p>
            <a:pPr marL="742950" lvl="1" indent="-285750">
              <a:buFontTx/>
              <a:buChar char="-"/>
            </a:pPr>
            <a:r>
              <a:rPr lang="en-GB" sz="2200">
                <a:solidFill>
                  <a:srgbClr val="003B93"/>
                </a:solidFill>
              </a:rPr>
              <a:t>Instruments, cross-sector &amp; thematic measures</a:t>
            </a:r>
          </a:p>
          <a:p>
            <a:pPr marL="742950" lvl="1" indent="-285750">
              <a:buFontTx/>
              <a:buChar char="-"/>
            </a:pPr>
            <a:r>
              <a:rPr lang="en-GB" sz="2200">
                <a:solidFill>
                  <a:srgbClr val="003B93"/>
                </a:solidFill>
              </a:rPr>
              <a:t>Roadmap and </a:t>
            </a:r>
            <a:r>
              <a:rPr lang="en-GB" sz="2200" smtClean="0">
                <a:solidFill>
                  <a:srgbClr val="003B93"/>
                </a:solidFill>
              </a:rPr>
              <a:t>monitoring</a:t>
            </a:r>
            <a:endParaRPr lang="en-GB" sz="2200">
              <a:solidFill>
                <a:srgbClr val="003B93"/>
              </a:solidFill>
            </a:endParaRPr>
          </a:p>
        </p:txBody>
      </p:sp>
      <p:sp>
        <p:nvSpPr>
          <p:cNvPr id="14" name="Rectangle 6"/>
          <p:cNvSpPr>
            <a:spLocks noChangeArrowheads="1"/>
          </p:cNvSpPr>
          <p:nvPr/>
        </p:nvSpPr>
        <p:spPr bwMode="gray">
          <a:xfrm rot="10266422" flipV="1">
            <a:off x="4967080" y="5784548"/>
            <a:ext cx="4093680" cy="669925"/>
          </a:xfrm>
          <a:prstGeom prst="rect">
            <a:avLst/>
          </a:prstGeom>
          <a:noFill/>
          <a:ln w="9525">
            <a:noFill/>
            <a:miter lim="800000"/>
            <a:headEnd/>
            <a:tailEnd/>
          </a:ln>
        </p:spPr>
        <p:txBody>
          <a:bodyPr anchor="ctr"/>
          <a:lstStyle/>
          <a:p>
            <a:pPr algn="ctr" eaLnBrk="1" hangingPunct="1">
              <a:spcBef>
                <a:spcPct val="50000"/>
              </a:spcBef>
              <a:defRPr/>
            </a:pPr>
            <a:r>
              <a:rPr lang="fr-BE" sz="2400" b="1" smtClean="0">
                <a:solidFill>
                  <a:srgbClr val="439639"/>
                </a:solidFill>
              </a:rPr>
              <a:t>Already in EN, IT, CAT, PT &amp; ES</a:t>
            </a:r>
            <a:endParaRPr lang="en-US" sz="2400" b="1" dirty="0">
              <a:solidFill>
                <a:srgbClr val="439639"/>
              </a:solidFill>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7305" y="1700808"/>
            <a:ext cx="2544357" cy="358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6360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687</Words>
  <Application>Microsoft Office PowerPoint</Application>
  <PresentationFormat>On-screen Show (4:3)</PresentationFormat>
  <Paragraphs>128</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Katarzyna Koniecka</dc:creator>
  <cp:lastModifiedBy>Philippe Micheaux Naudet</cp:lastModifiedBy>
  <cp:revision>83</cp:revision>
  <dcterms:created xsi:type="dcterms:W3CDTF">2014-11-25T11:10:52Z</dcterms:created>
  <dcterms:modified xsi:type="dcterms:W3CDTF">2016-10-11T11:22:02Z</dcterms:modified>
</cp:coreProperties>
</file>