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19"/>
  </p:notesMasterIdLst>
  <p:handoutMasterIdLst>
    <p:handoutMasterId r:id="rId20"/>
  </p:handoutMasterIdLst>
  <p:sldIdLst>
    <p:sldId id="307" r:id="rId3"/>
    <p:sldId id="358" r:id="rId4"/>
    <p:sldId id="365" r:id="rId5"/>
    <p:sldId id="333" r:id="rId6"/>
    <p:sldId id="360" r:id="rId7"/>
    <p:sldId id="359" r:id="rId8"/>
    <p:sldId id="335" r:id="rId9"/>
    <p:sldId id="339" r:id="rId10"/>
    <p:sldId id="355" r:id="rId11"/>
    <p:sldId id="350" r:id="rId12"/>
    <p:sldId id="344" r:id="rId13"/>
    <p:sldId id="341" r:id="rId14"/>
    <p:sldId id="351" r:id="rId15"/>
    <p:sldId id="345" r:id="rId16"/>
    <p:sldId id="343" r:id="rId17"/>
    <p:sldId id="337" r:id="rId18"/>
  </p:sldIdLst>
  <p:sldSz cx="10688638" cy="7562850"/>
  <p:notesSz cx="6794500" cy="9931400"/>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B7934"/>
    <a:srgbClr val="708E31"/>
    <a:srgbClr val="1C901C"/>
    <a:srgbClr val="CCFFCC"/>
    <a:srgbClr val="009900"/>
    <a:srgbClr val="EDF6F9"/>
    <a:srgbClr val="3EB04C"/>
    <a:srgbClr val="CCECFF"/>
    <a:srgbClr val="CC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8925" autoAdjust="0"/>
  </p:normalViewPr>
  <p:slideViewPr>
    <p:cSldViewPr snapToGrid="0" snapToObjects="1">
      <p:cViewPr>
        <p:scale>
          <a:sx n="53" d="100"/>
          <a:sy n="53" d="100"/>
        </p:scale>
        <p:origin x="-2388" y="-1218"/>
      </p:cViewPr>
      <p:guideLst>
        <p:guide orient="horz" pos="2382"/>
        <p:guide pos="3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1" y="0"/>
            <a:ext cx="2944283" cy="496570"/>
          </a:xfrm>
          <a:prstGeom prst="rect">
            <a:avLst/>
          </a:prstGeom>
        </p:spPr>
        <p:txBody>
          <a:bodyPr vert="horz" lIns="93109" tIns="46555" rIns="93109" bIns="46555" rtlCol="0"/>
          <a:lstStyle>
            <a:lvl1pPr algn="l">
              <a:defRPr sz="1200"/>
            </a:lvl1pPr>
          </a:lstStyle>
          <a:p>
            <a:endParaRPr lang="sl-SI"/>
          </a:p>
        </p:txBody>
      </p:sp>
      <p:sp>
        <p:nvSpPr>
          <p:cNvPr id="3" name="Ograda datuma 2"/>
          <p:cNvSpPr>
            <a:spLocks noGrp="1"/>
          </p:cNvSpPr>
          <p:nvPr>
            <p:ph type="dt" sz="quarter" idx="1"/>
          </p:nvPr>
        </p:nvSpPr>
        <p:spPr>
          <a:xfrm>
            <a:off x="3848647" y="0"/>
            <a:ext cx="2944283" cy="496570"/>
          </a:xfrm>
          <a:prstGeom prst="rect">
            <a:avLst/>
          </a:prstGeom>
        </p:spPr>
        <p:txBody>
          <a:bodyPr vert="horz" lIns="93109" tIns="46555" rIns="93109" bIns="46555" rtlCol="0"/>
          <a:lstStyle>
            <a:lvl1pPr algn="r">
              <a:defRPr sz="1200"/>
            </a:lvl1pPr>
          </a:lstStyle>
          <a:p>
            <a:fld id="{61E5FB24-D6C3-4137-A368-E1E9D053E6F5}" type="datetimeFigureOut">
              <a:rPr lang="sl-SI" smtClean="0"/>
              <a:pPr/>
              <a:t>2.3.2016</a:t>
            </a:fld>
            <a:endParaRPr lang="sl-SI"/>
          </a:p>
        </p:txBody>
      </p:sp>
      <p:sp>
        <p:nvSpPr>
          <p:cNvPr id="4" name="Ograda noge 3"/>
          <p:cNvSpPr>
            <a:spLocks noGrp="1"/>
          </p:cNvSpPr>
          <p:nvPr>
            <p:ph type="ftr" sz="quarter" idx="2"/>
          </p:nvPr>
        </p:nvSpPr>
        <p:spPr>
          <a:xfrm>
            <a:off x="1" y="9433106"/>
            <a:ext cx="2944283" cy="496570"/>
          </a:xfrm>
          <a:prstGeom prst="rect">
            <a:avLst/>
          </a:prstGeom>
        </p:spPr>
        <p:txBody>
          <a:bodyPr vert="horz" lIns="93109" tIns="46555" rIns="93109" bIns="46555" rtlCol="0" anchor="b"/>
          <a:lstStyle>
            <a:lvl1pPr algn="l">
              <a:defRPr sz="1200"/>
            </a:lvl1pPr>
          </a:lstStyle>
          <a:p>
            <a:endParaRPr lang="sl-SI"/>
          </a:p>
        </p:txBody>
      </p:sp>
      <p:sp>
        <p:nvSpPr>
          <p:cNvPr id="5" name="Ograda številke diapozitiva 4"/>
          <p:cNvSpPr>
            <a:spLocks noGrp="1"/>
          </p:cNvSpPr>
          <p:nvPr>
            <p:ph type="sldNum" sz="quarter" idx="3"/>
          </p:nvPr>
        </p:nvSpPr>
        <p:spPr>
          <a:xfrm>
            <a:off x="3848647" y="9433106"/>
            <a:ext cx="2944283" cy="496570"/>
          </a:xfrm>
          <a:prstGeom prst="rect">
            <a:avLst/>
          </a:prstGeom>
        </p:spPr>
        <p:txBody>
          <a:bodyPr vert="horz" lIns="93109" tIns="46555" rIns="93109" bIns="46555" rtlCol="0" anchor="b"/>
          <a:lstStyle>
            <a:lvl1pPr algn="r">
              <a:defRPr sz="1200"/>
            </a:lvl1pPr>
          </a:lstStyle>
          <a:p>
            <a:fld id="{C462FDB6-B73D-4E4F-A8EB-28A1CE722CA7}" type="slidenum">
              <a:rPr lang="sl-SI" smtClean="0"/>
              <a:pPr/>
              <a:t>‹#›</a:t>
            </a:fld>
            <a:endParaRPr lang="sl-SI"/>
          </a:p>
        </p:txBody>
      </p:sp>
    </p:spTree>
    <p:extLst>
      <p:ext uri="{BB962C8B-B14F-4D97-AF65-F5344CB8AC3E}">
        <p14:creationId xmlns:p14="http://schemas.microsoft.com/office/powerpoint/2010/main" val="1273409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1" y="0"/>
            <a:ext cx="2944283" cy="496570"/>
          </a:xfrm>
          <a:prstGeom prst="rect">
            <a:avLst/>
          </a:prstGeom>
        </p:spPr>
        <p:txBody>
          <a:bodyPr vert="horz" lIns="93109" tIns="46555" rIns="93109" bIns="46555" rtlCol="0"/>
          <a:lstStyle>
            <a:lvl1pPr algn="l">
              <a:defRPr sz="1200"/>
            </a:lvl1pPr>
          </a:lstStyle>
          <a:p>
            <a:endParaRPr lang="sl-SI"/>
          </a:p>
        </p:txBody>
      </p:sp>
      <p:sp>
        <p:nvSpPr>
          <p:cNvPr id="3" name="Ograda datuma 2"/>
          <p:cNvSpPr>
            <a:spLocks noGrp="1"/>
          </p:cNvSpPr>
          <p:nvPr>
            <p:ph type="dt" idx="1"/>
          </p:nvPr>
        </p:nvSpPr>
        <p:spPr>
          <a:xfrm>
            <a:off x="3848647" y="0"/>
            <a:ext cx="2944283" cy="496570"/>
          </a:xfrm>
          <a:prstGeom prst="rect">
            <a:avLst/>
          </a:prstGeom>
        </p:spPr>
        <p:txBody>
          <a:bodyPr vert="horz" lIns="93109" tIns="46555" rIns="93109" bIns="46555" rtlCol="0"/>
          <a:lstStyle>
            <a:lvl1pPr algn="r">
              <a:defRPr sz="1200"/>
            </a:lvl1pPr>
          </a:lstStyle>
          <a:p>
            <a:fld id="{F1123CDE-604F-424C-8582-F0E62B5E56FF}" type="datetimeFigureOut">
              <a:rPr lang="sl-SI" smtClean="0"/>
              <a:pPr/>
              <a:t>2.3.2016</a:t>
            </a:fld>
            <a:endParaRPr lang="sl-SI"/>
          </a:p>
        </p:txBody>
      </p:sp>
      <p:sp>
        <p:nvSpPr>
          <p:cNvPr id="4" name="Ograda stranske slike 3"/>
          <p:cNvSpPr>
            <a:spLocks noGrp="1" noRot="1" noChangeAspect="1"/>
          </p:cNvSpPr>
          <p:nvPr>
            <p:ph type="sldImg" idx="2"/>
          </p:nvPr>
        </p:nvSpPr>
        <p:spPr>
          <a:xfrm>
            <a:off x="766763" y="744538"/>
            <a:ext cx="5260975" cy="3724275"/>
          </a:xfrm>
          <a:prstGeom prst="rect">
            <a:avLst/>
          </a:prstGeom>
          <a:noFill/>
          <a:ln w="12700">
            <a:solidFill>
              <a:prstClr val="black"/>
            </a:solidFill>
          </a:ln>
        </p:spPr>
        <p:txBody>
          <a:bodyPr vert="horz" lIns="93109" tIns="46555" rIns="93109" bIns="46555" rtlCol="0" anchor="ctr"/>
          <a:lstStyle/>
          <a:p>
            <a:endParaRPr lang="sl-SI"/>
          </a:p>
        </p:txBody>
      </p:sp>
      <p:sp>
        <p:nvSpPr>
          <p:cNvPr id="5" name="Ograda opomb 4"/>
          <p:cNvSpPr>
            <a:spLocks noGrp="1"/>
          </p:cNvSpPr>
          <p:nvPr>
            <p:ph type="body" sz="quarter" idx="3"/>
          </p:nvPr>
        </p:nvSpPr>
        <p:spPr>
          <a:xfrm>
            <a:off x="679450" y="4717415"/>
            <a:ext cx="5435600" cy="4469130"/>
          </a:xfrm>
          <a:prstGeom prst="rect">
            <a:avLst/>
          </a:prstGeom>
        </p:spPr>
        <p:txBody>
          <a:bodyPr vert="horz" lIns="93109" tIns="46555" rIns="93109" bIns="46555"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1" y="9433106"/>
            <a:ext cx="2944283" cy="496570"/>
          </a:xfrm>
          <a:prstGeom prst="rect">
            <a:avLst/>
          </a:prstGeom>
        </p:spPr>
        <p:txBody>
          <a:bodyPr vert="horz" lIns="93109" tIns="46555" rIns="93109" bIns="46555" rtlCol="0" anchor="b"/>
          <a:lstStyle>
            <a:lvl1pPr algn="l">
              <a:defRPr sz="1200"/>
            </a:lvl1pPr>
          </a:lstStyle>
          <a:p>
            <a:endParaRPr lang="sl-SI"/>
          </a:p>
        </p:txBody>
      </p:sp>
      <p:sp>
        <p:nvSpPr>
          <p:cNvPr id="7" name="Ograda številke diapozitiva 6"/>
          <p:cNvSpPr>
            <a:spLocks noGrp="1"/>
          </p:cNvSpPr>
          <p:nvPr>
            <p:ph type="sldNum" sz="quarter" idx="5"/>
          </p:nvPr>
        </p:nvSpPr>
        <p:spPr>
          <a:xfrm>
            <a:off x="3848647" y="9433106"/>
            <a:ext cx="2944283" cy="496570"/>
          </a:xfrm>
          <a:prstGeom prst="rect">
            <a:avLst/>
          </a:prstGeom>
        </p:spPr>
        <p:txBody>
          <a:bodyPr vert="horz" lIns="93109" tIns="46555" rIns="93109" bIns="46555" rtlCol="0" anchor="b"/>
          <a:lstStyle>
            <a:lvl1pPr algn="r">
              <a:defRPr sz="1200"/>
            </a:lvl1pPr>
          </a:lstStyle>
          <a:p>
            <a:fld id="{03519866-4BF8-49F7-94D1-9B6A7FEB39A0}" type="slidenum">
              <a:rPr lang="sl-SI" smtClean="0"/>
              <a:pPr/>
              <a:t>‹#›</a:t>
            </a:fld>
            <a:endParaRPr lang="sl-SI"/>
          </a:p>
        </p:txBody>
      </p:sp>
    </p:spTree>
    <p:extLst>
      <p:ext uri="{BB962C8B-B14F-4D97-AF65-F5344CB8AC3E}">
        <p14:creationId xmlns:p14="http://schemas.microsoft.com/office/powerpoint/2010/main" val="222056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latin typeface="Arial" panose="020B0604020202020204" pitchFamily="34" charset="0"/>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a:t>
            </a:fld>
            <a:endParaRPr lang="sl-SI"/>
          </a:p>
        </p:txBody>
      </p:sp>
    </p:spTree>
    <p:extLst>
      <p:ext uri="{BB962C8B-B14F-4D97-AF65-F5344CB8AC3E}">
        <p14:creationId xmlns:p14="http://schemas.microsoft.com/office/powerpoint/2010/main" val="107926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GB" sz="1400" kern="1200" dirty="0" smtClean="0">
                <a:solidFill>
                  <a:schemeClr val="tx1"/>
                </a:solidFill>
                <a:effectLst/>
                <a:latin typeface="Arial" panose="020B0604020202020204" pitchFamily="34" charset="0"/>
                <a:ea typeface="+mn-ea"/>
                <a:cs typeface="Arial" panose="020B0604020202020204" pitchFamily="34" charset="0"/>
              </a:rPr>
              <a:t>Thanks to its extensive investments in motorways, Slovenia’s density of motorways is almost twice (30 km/1,000 m</a:t>
            </a:r>
            <a:r>
              <a:rPr lang="en-GB" sz="1400" kern="1200" baseline="30000" dirty="0" smtClean="0">
                <a:solidFill>
                  <a:schemeClr val="tx1"/>
                </a:solidFill>
                <a:effectLst/>
                <a:latin typeface="Arial" panose="020B0604020202020204" pitchFamily="34" charset="0"/>
                <a:ea typeface="+mn-ea"/>
                <a:cs typeface="Arial" panose="020B0604020202020204" pitchFamily="34" charset="0"/>
              </a:rPr>
              <a:t>2</a:t>
            </a:r>
            <a:r>
              <a:rPr lang="en-GB" sz="1400" kern="1200" dirty="0" smtClean="0">
                <a:solidFill>
                  <a:schemeClr val="tx1"/>
                </a:solidFill>
                <a:effectLst/>
                <a:latin typeface="Arial" panose="020B0604020202020204" pitchFamily="34" charset="0"/>
                <a:ea typeface="+mn-ea"/>
                <a:cs typeface="Arial" panose="020B0604020202020204" pitchFamily="34" charset="0"/>
              </a:rPr>
              <a:t>) the EU-27 average.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r>
              <a:rPr lang="en-GB" sz="1400" kern="1200" dirty="0" smtClean="0">
                <a:solidFill>
                  <a:schemeClr val="tx1"/>
                </a:solidFill>
                <a:effectLst/>
                <a:latin typeface="Arial" panose="020B0604020202020204" pitchFamily="34" charset="0"/>
                <a:ea typeface="+mn-ea"/>
                <a:cs typeface="Arial" panose="020B0604020202020204" pitchFamily="34" charset="0"/>
              </a:rPr>
              <a:t>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r>
              <a:rPr lang="en-GB" sz="1400" kern="1200" dirty="0" smtClean="0">
                <a:solidFill>
                  <a:schemeClr val="tx1"/>
                </a:solidFill>
                <a:effectLst/>
                <a:latin typeface="Arial" panose="020B0604020202020204" pitchFamily="34" charset="0"/>
                <a:ea typeface="+mn-ea"/>
                <a:cs typeface="Arial" panose="020B0604020202020204" pitchFamily="34" charset="0"/>
              </a:rPr>
              <a:t>The Slovenian motorway system has been nearly completed with the help of generous investments in the current financial perspective, but the missing sections of the TEN-T network represent bottlenecks which will require additional investments</a:t>
            </a:r>
            <a:r>
              <a:rPr lang="sl-SI"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smtClean="0">
                <a:solidFill>
                  <a:schemeClr val="tx1"/>
                </a:solidFill>
                <a:effectLst/>
                <a:latin typeface="Arial" panose="020B0604020202020204" pitchFamily="34" charset="0"/>
                <a:ea typeface="+mn-ea"/>
                <a:cs typeface="Arial" panose="020B0604020202020204" pitchFamily="34" charset="0"/>
              </a:rPr>
              <a:t>They will improve cross-border transport connections with neighbouring countries (Croatia, Hungary, Italy and Austria) and, consequently, reduce the time required to cross the border.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r>
              <a:rPr lang="en-GB" sz="1400" kern="1200" dirty="0" smtClean="0">
                <a:solidFill>
                  <a:schemeClr val="tx1"/>
                </a:solidFill>
                <a:effectLst/>
                <a:latin typeface="+mn-lt"/>
                <a:ea typeface="+mn-ea"/>
                <a:cs typeface="+mn-cs"/>
              </a:rPr>
              <a:t> </a:t>
            </a:r>
            <a:endParaRPr lang="sl-SI" sz="1400" kern="1200" dirty="0" smtClean="0">
              <a:solidFill>
                <a:schemeClr val="tx1"/>
              </a:solidFill>
              <a:effectLst/>
              <a:latin typeface="+mn-lt"/>
              <a:ea typeface="+mn-ea"/>
              <a:cs typeface="+mn-cs"/>
            </a:endParaRPr>
          </a:p>
          <a:p>
            <a:r>
              <a:rPr lang="en-GB" sz="1400" kern="1200" dirty="0" smtClean="0">
                <a:solidFill>
                  <a:schemeClr val="tx1"/>
                </a:solidFill>
                <a:effectLst/>
                <a:latin typeface="+mn-lt"/>
                <a:ea typeface="+mn-ea"/>
                <a:cs typeface="+mn-cs"/>
              </a:rPr>
              <a:t> </a:t>
            </a:r>
            <a:endParaRPr lang="sl-SI" sz="140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10</a:t>
            </a:fld>
            <a:endParaRPr lang="sl-SI"/>
          </a:p>
        </p:txBody>
      </p:sp>
    </p:spTree>
    <p:extLst>
      <p:ext uri="{BB962C8B-B14F-4D97-AF65-F5344CB8AC3E}">
        <p14:creationId xmlns:p14="http://schemas.microsoft.com/office/powerpoint/2010/main" val="4022206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342900" indent="-342900">
              <a:buFont typeface="Arial" panose="020B0604020202020204" pitchFamily="34" charset="0"/>
              <a:buChar char="•"/>
            </a:pPr>
            <a:r>
              <a:rPr lang="en-GB" sz="1400" dirty="0" smtClean="0">
                <a:solidFill>
                  <a:schemeClr val="tx1"/>
                </a:solidFill>
                <a:latin typeface="Arial" panose="020B0604020202020204" pitchFamily="34" charset="0"/>
                <a:cs typeface="Arial" panose="020B0604020202020204" pitchFamily="34" charset="0"/>
              </a:rPr>
              <a:t>By way of contract on 1st January 1994, the Republic of Slovenia transferred the management of all existing motorways, as well as relevant infrastructure and plant, to DARS </a:t>
            </a:r>
            <a:r>
              <a:rPr lang="en-GB" sz="1400" dirty="0" err="1" smtClean="0">
                <a:solidFill>
                  <a:schemeClr val="tx1"/>
                </a:solidFill>
                <a:latin typeface="Arial" panose="020B0604020202020204" pitchFamily="34" charset="0"/>
                <a:cs typeface="Arial" panose="020B0604020202020204" pitchFamily="34" charset="0"/>
              </a:rPr>
              <a:t>d.d</a:t>
            </a:r>
            <a:r>
              <a:rPr lang="en-GB" sz="1400" dirty="0" smtClean="0">
                <a:solidFill>
                  <a:schemeClr val="tx1"/>
                </a:solidFill>
                <a:latin typeface="Arial" panose="020B0604020202020204" pitchFamily="34" charset="0"/>
                <a:cs typeface="Arial" panose="020B0604020202020204" pitchFamily="34" charset="0"/>
              </a:rPr>
              <a:t>. </a:t>
            </a:r>
            <a:endParaRPr lang="sl-SI" sz="1400" dirty="0" smtClean="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400" dirty="0" smtClean="0">
                <a:solidFill>
                  <a:schemeClr val="tx1"/>
                </a:solidFill>
                <a:latin typeface="Arial" panose="020B0604020202020204" pitchFamily="34" charset="0"/>
                <a:cs typeface="Arial" panose="020B0604020202020204" pitchFamily="34" charset="0"/>
              </a:rPr>
              <a:t>DARS, Motorway Company in the Republic of Slovenia is a joint-stock company</a:t>
            </a:r>
            <a:endParaRPr lang="sl-SI" sz="1400" dirty="0" smtClean="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400" dirty="0" smtClean="0">
                <a:solidFill>
                  <a:schemeClr val="tx1"/>
                </a:solidFill>
                <a:latin typeface="Arial" panose="020B0604020202020204" pitchFamily="34" charset="0"/>
                <a:cs typeface="Arial" panose="020B0604020202020204" pitchFamily="34" charset="0"/>
              </a:rPr>
              <a:t>At the moment DARS manages and maintains a total of 606 km of motorways and expressways, 161 km of access roads and 27 km of rest areas</a:t>
            </a:r>
            <a:r>
              <a:rPr lang="en-GB" sz="1400" dirty="0" smtClean="0">
                <a:solidFill>
                  <a:schemeClr val="tx2">
                    <a:lumMod val="75000"/>
                  </a:schemeClr>
                </a:solidFill>
                <a:latin typeface="Arial" panose="020B0604020202020204" pitchFamily="34" charset="0"/>
                <a:cs typeface="Arial" panose="020B0604020202020204" pitchFamily="34" charset="0"/>
              </a:rPr>
              <a:t/>
            </a:r>
            <a:br>
              <a:rPr lang="en-GB" sz="1400" dirty="0" smtClean="0">
                <a:solidFill>
                  <a:schemeClr val="tx2">
                    <a:lumMod val="75000"/>
                  </a:schemeClr>
                </a:solidFill>
                <a:latin typeface="Arial" panose="020B0604020202020204" pitchFamily="34" charset="0"/>
                <a:cs typeface="Arial" panose="020B0604020202020204" pitchFamily="34" charset="0"/>
              </a:rPr>
            </a:br>
            <a:endParaRPr lang="sl-SI" sz="1400" dirty="0">
              <a:latin typeface="Arial" panose="020B0604020202020204" pitchFamily="34" charset="0"/>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11</a:t>
            </a:fld>
            <a:endParaRPr lang="sl-SI"/>
          </a:p>
        </p:txBody>
      </p:sp>
    </p:spTree>
    <p:extLst>
      <p:ext uri="{BB962C8B-B14F-4D97-AF65-F5344CB8AC3E}">
        <p14:creationId xmlns:p14="http://schemas.microsoft.com/office/powerpoint/2010/main" val="293906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sz="1200" kern="1200" dirty="0" smtClean="0">
              <a:solidFill>
                <a:schemeClr val="tx1"/>
              </a:solidFill>
              <a:effectLst/>
              <a:latin typeface="Arial" charset="0"/>
              <a:ea typeface="+mn-ea"/>
              <a:cs typeface="+mn-cs"/>
            </a:endParaRPr>
          </a:p>
          <a:p>
            <a:endParaRPr lang="en-GB" dirty="0" smtClean="0"/>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12</a:t>
            </a:fld>
            <a:endParaRPr lang="sl-SI"/>
          </a:p>
        </p:txBody>
      </p:sp>
    </p:spTree>
    <p:extLst>
      <p:ext uri="{BB962C8B-B14F-4D97-AF65-F5344CB8AC3E}">
        <p14:creationId xmlns:p14="http://schemas.microsoft.com/office/powerpoint/2010/main" val="3588095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fontScale="92500" lnSpcReduction="10000"/>
          </a:bodyPr>
          <a:lstStyle/>
          <a:p>
            <a:r>
              <a:rPr lang="en-GB" sz="1200" kern="1200" dirty="0" smtClean="0">
                <a:solidFill>
                  <a:schemeClr val="tx1"/>
                </a:solidFill>
                <a:effectLst/>
                <a:latin typeface="Arial" panose="020B0604020202020204" pitchFamily="34" charset="0"/>
                <a:ea typeface="+mn-ea"/>
                <a:cs typeface="Arial" panose="020B0604020202020204" pitchFamily="34" charset="0"/>
              </a:rPr>
              <a:t>The Slovene motorway cross has been nearly completed, but the missing links along the TEN-T network represent bottlenecks. Major congestion hot spots are the A4 motorway </a:t>
            </a:r>
            <a:r>
              <a:rPr lang="en-GB" sz="1200" kern="1200" dirty="0" err="1" smtClean="0">
                <a:solidFill>
                  <a:schemeClr val="tx1"/>
                </a:solidFill>
                <a:effectLst/>
                <a:latin typeface="Arial" panose="020B0604020202020204" pitchFamily="34" charset="0"/>
                <a:ea typeface="+mn-ea"/>
                <a:cs typeface="Arial" panose="020B0604020202020204" pitchFamily="34" charset="0"/>
              </a:rPr>
              <a:t>Šentilj</a:t>
            </a:r>
            <a:r>
              <a:rPr lang="en-GB" sz="1200" kern="1200" dirty="0" smtClean="0">
                <a:solidFill>
                  <a:schemeClr val="tx1"/>
                </a:solidFill>
                <a:effectLst/>
                <a:latin typeface="Arial" panose="020B0604020202020204" pitchFamily="34" charset="0"/>
                <a:ea typeface="+mn-ea"/>
                <a:cs typeface="Arial" panose="020B0604020202020204" pitchFamily="34" charset="0"/>
              </a:rPr>
              <a:t> – </a:t>
            </a:r>
            <a:r>
              <a:rPr lang="en-GB" sz="1200" kern="1200" dirty="0" err="1" smtClean="0">
                <a:solidFill>
                  <a:schemeClr val="tx1"/>
                </a:solidFill>
                <a:effectLst/>
                <a:latin typeface="Arial" panose="020B0604020202020204" pitchFamily="34" charset="0"/>
                <a:ea typeface="+mn-ea"/>
                <a:cs typeface="Arial" panose="020B0604020202020204" pitchFamily="34" charset="0"/>
              </a:rPr>
              <a:t>Gruškovje</a:t>
            </a:r>
            <a:r>
              <a:rPr lang="en-GB" sz="1200" kern="1200" dirty="0" smtClean="0">
                <a:solidFill>
                  <a:schemeClr val="tx1"/>
                </a:solidFill>
                <a:effectLst/>
                <a:latin typeface="Arial" panose="020B0604020202020204" pitchFamily="34" charset="0"/>
                <a:ea typeface="+mn-ea"/>
                <a:cs typeface="Arial" panose="020B0604020202020204" pitchFamily="34" charset="0"/>
              </a:rPr>
              <a:t>, section </a:t>
            </a:r>
            <a:r>
              <a:rPr lang="en-GB" sz="1200" kern="1200" dirty="0" err="1" smtClean="0">
                <a:solidFill>
                  <a:schemeClr val="tx1"/>
                </a:solidFill>
                <a:effectLst/>
                <a:latin typeface="Arial" panose="020B0604020202020204" pitchFamily="34" charset="0"/>
                <a:ea typeface="+mn-ea"/>
                <a:cs typeface="Arial" panose="020B0604020202020204" pitchFamily="34" charset="0"/>
              </a:rPr>
              <a:t>Draženci</a:t>
            </a:r>
            <a:r>
              <a:rPr lang="en-GB" sz="1200" kern="1200" dirty="0" smtClean="0">
                <a:solidFill>
                  <a:schemeClr val="tx1"/>
                </a:solidFill>
                <a:effectLst/>
                <a:latin typeface="Arial" panose="020B0604020202020204" pitchFamily="34" charset="0"/>
                <a:ea typeface="+mn-ea"/>
                <a:cs typeface="Arial" panose="020B0604020202020204" pitchFamily="34" charset="0"/>
              </a:rPr>
              <a:t> – </a:t>
            </a:r>
            <a:r>
              <a:rPr lang="en-GB" sz="1200" kern="1200" dirty="0" err="1" smtClean="0">
                <a:solidFill>
                  <a:schemeClr val="tx1"/>
                </a:solidFill>
                <a:effectLst/>
                <a:latin typeface="Arial" panose="020B0604020202020204" pitchFamily="34" charset="0"/>
                <a:ea typeface="+mn-ea"/>
                <a:cs typeface="Arial" panose="020B0604020202020204" pitchFamily="34" charset="0"/>
              </a:rPr>
              <a:t>Gruškovje</a:t>
            </a:r>
            <a:r>
              <a:rPr lang="en-GB" sz="1200" kern="1200" dirty="0" smtClean="0">
                <a:solidFill>
                  <a:schemeClr val="tx1"/>
                </a:solidFill>
                <a:effectLst/>
                <a:latin typeface="Arial" panose="020B0604020202020204" pitchFamily="34" charset="0"/>
                <a:ea typeface="+mn-ea"/>
                <a:cs typeface="Arial" panose="020B0604020202020204" pitchFamily="34" charset="0"/>
              </a:rPr>
              <a:t> which is in fact the last missing section along the entire network (so-called </a:t>
            </a:r>
            <a:r>
              <a:rPr lang="en-GB" sz="1200" kern="1200" dirty="0" err="1" smtClean="0">
                <a:solidFill>
                  <a:schemeClr val="tx1"/>
                </a:solidFill>
                <a:effectLst/>
                <a:latin typeface="Arial" panose="020B0604020202020204" pitchFamily="34" charset="0"/>
                <a:ea typeface="+mn-ea"/>
                <a:cs typeface="Arial" panose="020B0604020202020204" pitchFamily="34" charset="0"/>
              </a:rPr>
              <a:t>Pyhrn</a:t>
            </a:r>
            <a:r>
              <a:rPr lang="en-GB" sz="1200" kern="1200" dirty="0" smtClean="0">
                <a:solidFill>
                  <a:schemeClr val="tx1"/>
                </a:solidFill>
                <a:effectLst/>
                <a:latin typeface="Arial" panose="020B0604020202020204" pitchFamily="34" charset="0"/>
                <a:ea typeface="+mn-ea"/>
                <a:cs typeface="Arial" panose="020B0604020202020204" pitchFamily="34" charset="0"/>
              </a:rPr>
              <a:t> motorway), and the single-tube tunnel on the A2 motorway section state border </a:t>
            </a:r>
            <a:r>
              <a:rPr lang="en-GB" sz="1200" kern="1200" dirty="0" err="1" smtClean="0">
                <a:solidFill>
                  <a:schemeClr val="tx1"/>
                </a:solidFill>
                <a:effectLst/>
                <a:latin typeface="Arial" panose="020B0604020202020204" pitchFamily="34" charset="0"/>
                <a:ea typeface="+mn-ea"/>
                <a:cs typeface="Arial" panose="020B0604020202020204" pitchFamily="34" charset="0"/>
              </a:rPr>
              <a:t>Karavanke</a:t>
            </a:r>
            <a:r>
              <a:rPr lang="en-GB" sz="1200" kern="1200" dirty="0" smtClean="0">
                <a:solidFill>
                  <a:schemeClr val="tx1"/>
                </a:solidFill>
                <a:effectLst/>
                <a:latin typeface="Arial" panose="020B0604020202020204" pitchFamily="34" charset="0"/>
                <a:ea typeface="+mn-ea"/>
                <a:cs typeface="Arial" panose="020B0604020202020204" pitchFamily="34" charset="0"/>
              </a:rPr>
              <a:t> – </a:t>
            </a:r>
            <a:r>
              <a:rPr lang="en-GB" sz="1200" kern="1200" dirty="0" err="1" smtClean="0">
                <a:solidFill>
                  <a:schemeClr val="tx1"/>
                </a:solidFill>
                <a:effectLst/>
                <a:latin typeface="Arial" panose="020B0604020202020204" pitchFamily="34" charset="0"/>
                <a:ea typeface="+mn-ea"/>
                <a:cs typeface="Arial" panose="020B0604020202020204" pitchFamily="34" charset="0"/>
              </a:rPr>
              <a:t>Obrežje</a:t>
            </a:r>
            <a:r>
              <a:rPr lang="en-GB" sz="1200" kern="1200" dirty="0" smtClean="0">
                <a:solidFill>
                  <a:schemeClr val="tx1"/>
                </a:solidFill>
                <a:effectLst/>
                <a:latin typeface="Arial" panose="020B0604020202020204" pitchFamily="34" charset="0"/>
                <a:ea typeface="+mn-ea"/>
                <a:cs typeface="Arial" panose="020B0604020202020204" pitchFamily="34" charset="0"/>
              </a:rPr>
              <a:t>. </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 </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The project </a:t>
            </a:r>
            <a:r>
              <a:rPr lang="en-GB" sz="1200" kern="1200" dirty="0" err="1" smtClean="0">
                <a:solidFill>
                  <a:schemeClr val="tx1"/>
                </a:solidFill>
                <a:effectLst/>
                <a:latin typeface="Arial" panose="020B0604020202020204" pitchFamily="34" charset="0"/>
                <a:ea typeface="+mn-ea"/>
                <a:cs typeface="Arial" panose="020B0604020202020204" pitchFamily="34" charset="0"/>
              </a:rPr>
              <a:t>Draženci-Gruškovje</a:t>
            </a:r>
            <a:r>
              <a:rPr lang="en-GB" sz="1200" kern="1200" dirty="0" smtClean="0">
                <a:solidFill>
                  <a:schemeClr val="tx1"/>
                </a:solidFill>
                <a:effectLst/>
                <a:latin typeface="Arial" panose="020B0604020202020204" pitchFamily="34" charset="0"/>
                <a:ea typeface="+mn-ea"/>
                <a:cs typeface="Arial" panose="020B0604020202020204" pitchFamily="34" charset="0"/>
              </a:rPr>
              <a:t> section in the total length of 13 kilometres closes the missing link on the A4 motorway, thus completing it and addressing the only identified bottleneck on the motorway as part of the TEN-T network. The project will ensure a complete motorway connection with the neighbouring countries in this part of Europe and will act as one of the key links in the direction NW-SE. Removal of this bottleneck will play a major role in addressing the congestion issues that, particularly throughout the summertime and before major holidays, bring the traffic to a standstill in the wider region from Maribor to </a:t>
            </a:r>
            <a:r>
              <a:rPr lang="en-GB" sz="1200" kern="1200" dirty="0" err="1" smtClean="0">
                <a:solidFill>
                  <a:schemeClr val="tx1"/>
                </a:solidFill>
                <a:effectLst/>
                <a:latin typeface="Arial" panose="020B0604020202020204" pitchFamily="34" charset="0"/>
                <a:ea typeface="+mn-ea"/>
                <a:cs typeface="Arial" panose="020B0604020202020204" pitchFamily="34" charset="0"/>
              </a:rPr>
              <a:t>Ptuj</a:t>
            </a:r>
            <a:r>
              <a:rPr lang="en-GB" sz="1200" kern="1200" dirty="0" smtClean="0">
                <a:solidFill>
                  <a:schemeClr val="tx1"/>
                </a:solidFill>
                <a:effectLst/>
                <a:latin typeface="Arial" panose="020B0604020202020204" pitchFamily="34" charset="0"/>
                <a:ea typeface="+mn-ea"/>
                <a:cs typeface="Arial" panose="020B0604020202020204" pitchFamily="34" charset="0"/>
              </a:rPr>
              <a:t>, practically paralysing any activity of local population.</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 </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The </a:t>
            </a:r>
            <a:r>
              <a:rPr lang="en-GB" sz="1200" kern="1200" dirty="0" err="1" smtClean="0">
                <a:solidFill>
                  <a:schemeClr val="tx1"/>
                </a:solidFill>
                <a:effectLst/>
                <a:latin typeface="Arial" panose="020B0604020202020204" pitchFamily="34" charset="0"/>
                <a:ea typeface="+mn-ea"/>
                <a:cs typeface="Arial" panose="020B0604020202020204" pitchFamily="34" charset="0"/>
              </a:rPr>
              <a:t>Karavanke</a:t>
            </a:r>
            <a:r>
              <a:rPr lang="en-GB" sz="1200" kern="1200" dirty="0" smtClean="0">
                <a:solidFill>
                  <a:schemeClr val="tx1"/>
                </a:solidFill>
                <a:effectLst/>
                <a:latin typeface="Arial" panose="020B0604020202020204" pitchFamily="34" charset="0"/>
                <a:ea typeface="+mn-ea"/>
                <a:cs typeface="Arial" panose="020B0604020202020204" pitchFamily="34" charset="0"/>
              </a:rPr>
              <a:t> Tunnel section is part of the comprehensive TEN-T network. The current problem in terms of traffic flow relates to peak hours; congestion occurs;</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there are also traffic jams of a few kilometres on certain days; the traffic of trucks before the tunnel is limited or controlled due to safety reasons. Traffic flows are also increasing annually, potentially also causing a higher number of days and scope with heavy congestions, which is problematic for users (congestions, environmental burdens) and tunnel operator (provision of safety). There is no alternative to upgrading the single-tube corridor with a second tube to reach the full profile of a four-lane road. Traffic safety will be improved, which is pursuant to the provisions of the tunnel safety directive (Directive 2004/54).</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The project on the construction of the second tube of the </a:t>
            </a:r>
            <a:r>
              <a:rPr lang="en-GB" sz="1200" kern="1200" dirty="0" err="1" smtClean="0">
                <a:solidFill>
                  <a:schemeClr val="tx1"/>
                </a:solidFill>
                <a:effectLst/>
                <a:latin typeface="Arial" panose="020B0604020202020204" pitchFamily="34" charset="0"/>
                <a:ea typeface="+mn-ea"/>
                <a:cs typeface="Arial" panose="020B0604020202020204" pitchFamily="34" charset="0"/>
              </a:rPr>
              <a:t>Karavanke</a:t>
            </a:r>
            <a:r>
              <a:rPr lang="en-GB" sz="1200" kern="1200" dirty="0" smtClean="0">
                <a:solidFill>
                  <a:schemeClr val="tx1"/>
                </a:solidFill>
                <a:effectLst/>
                <a:latin typeface="Arial" panose="020B0604020202020204" pitchFamily="34" charset="0"/>
                <a:ea typeface="+mn-ea"/>
                <a:cs typeface="Arial" panose="020B0604020202020204" pitchFamily="34" charset="0"/>
              </a:rPr>
              <a:t> tunnel is planned to apply for support under the CEF. It is included in so called </a:t>
            </a:r>
            <a:r>
              <a:rPr lang="en-GB" sz="1200" kern="1200" dirty="0" err="1" smtClean="0">
                <a:solidFill>
                  <a:schemeClr val="tx1"/>
                </a:solidFill>
                <a:effectLst/>
                <a:latin typeface="Arial" panose="020B0604020202020204" pitchFamily="34" charset="0"/>
                <a:ea typeface="+mn-ea"/>
                <a:cs typeface="Arial" panose="020B0604020202020204" pitchFamily="34" charset="0"/>
              </a:rPr>
              <a:t>Juncker‘s</a:t>
            </a:r>
            <a:r>
              <a:rPr lang="en-GB" sz="1200" kern="1200" dirty="0" smtClean="0">
                <a:solidFill>
                  <a:schemeClr val="tx1"/>
                </a:solidFill>
                <a:effectLst/>
                <a:latin typeface="Arial" panose="020B0604020202020204" pitchFamily="34" charset="0"/>
                <a:ea typeface="+mn-ea"/>
                <a:cs typeface="Arial" panose="020B0604020202020204" pitchFamily="34" charset="0"/>
              </a:rPr>
              <a:t> programme.</a:t>
            </a:r>
            <a:endParaRPr lang="sl-SI" sz="1200" kern="1200" dirty="0" smtClean="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GB" sz="1200" noProof="0" dirty="0">
              <a:latin typeface="Arial" panose="020B0604020202020204" pitchFamily="34" charset="0"/>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13</a:t>
            </a:fld>
            <a:endParaRPr lang="sl-SI"/>
          </a:p>
        </p:txBody>
      </p:sp>
    </p:spTree>
    <p:extLst>
      <p:ext uri="{BB962C8B-B14F-4D97-AF65-F5344CB8AC3E}">
        <p14:creationId xmlns:p14="http://schemas.microsoft.com/office/powerpoint/2010/main" val="2939064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Arial" panose="020B0604020202020204" pitchFamily="34" charset="0"/>
                <a:ea typeface="+mn-ea"/>
                <a:cs typeface="Arial" panose="020B0604020202020204" pitchFamily="34" charset="0"/>
              </a:rPr>
              <a:t>With a view to strengthening regional development potential</a:t>
            </a:r>
            <a:r>
              <a:rPr lang="sl-SI" sz="1400" kern="1200" dirty="0" smtClean="0">
                <a:solidFill>
                  <a:schemeClr val="tx1"/>
                </a:solidFill>
                <a:effectLst/>
                <a:latin typeface="Arial" panose="020B0604020202020204" pitchFamily="34" charset="0"/>
                <a:ea typeface="+mn-ea"/>
                <a:cs typeface="Arial" panose="020B0604020202020204" pitchFamily="34" charset="0"/>
              </a:rPr>
              <a:t>,</a:t>
            </a:r>
            <a:r>
              <a:rPr lang="en-GB" sz="1400" kern="1200" dirty="0" smtClean="0">
                <a:solidFill>
                  <a:schemeClr val="tx1"/>
                </a:solidFill>
                <a:effectLst/>
                <a:latin typeface="Arial" panose="020B0604020202020204" pitchFamily="34" charset="0"/>
                <a:ea typeface="+mn-ea"/>
                <a:cs typeface="Arial" panose="020B0604020202020204" pitchFamily="34" charset="0"/>
              </a:rPr>
              <a:t> </a:t>
            </a:r>
            <a:r>
              <a:rPr lang="sl-SI" sz="1400" kern="1200" dirty="0" err="1" smtClean="0">
                <a:solidFill>
                  <a:schemeClr val="tx1"/>
                </a:solidFill>
                <a:effectLst/>
                <a:latin typeface="Arial" panose="020B0604020202020204" pitchFamily="34" charset="0"/>
                <a:ea typeface="+mn-ea"/>
                <a:cs typeface="Arial" panose="020B0604020202020204" pitchFamily="34" charset="0"/>
              </a:rPr>
              <a:t>Slovenia</a:t>
            </a:r>
            <a:r>
              <a:rPr lang="sl-SI"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smtClean="0">
                <a:solidFill>
                  <a:schemeClr val="tx1"/>
                </a:solidFill>
                <a:effectLst/>
                <a:latin typeface="Arial" panose="020B0604020202020204" pitchFamily="34" charset="0"/>
                <a:ea typeface="+mn-ea"/>
                <a:cs typeface="Arial" panose="020B0604020202020204" pitchFamily="34" charset="0"/>
              </a:rPr>
              <a:t>seeks to improve accessibility to the existing TEN-T network and the quality of life, as well as </a:t>
            </a:r>
            <a:r>
              <a:rPr lang="sl-SI" sz="1400" kern="1200" dirty="0" smtClean="0">
                <a:solidFill>
                  <a:schemeClr val="tx1"/>
                </a:solidFill>
                <a:effectLst/>
                <a:latin typeface="Arial" panose="020B0604020202020204" pitchFamily="34" charset="0"/>
                <a:ea typeface="+mn-ea"/>
                <a:cs typeface="Arial" panose="020B0604020202020204" pitchFamily="34" charset="0"/>
              </a:rPr>
              <a:t>to </a:t>
            </a:r>
            <a:r>
              <a:rPr lang="en-GB" sz="1400" kern="1200" dirty="0" smtClean="0">
                <a:solidFill>
                  <a:schemeClr val="tx1"/>
                </a:solidFill>
                <a:effectLst/>
                <a:latin typeface="Arial" panose="020B0604020202020204" pitchFamily="34" charset="0"/>
                <a:ea typeface="+mn-ea"/>
                <a:cs typeface="Arial" panose="020B0604020202020204" pitchFamily="34" charset="0"/>
              </a:rPr>
              <a:t>sustain the development of the economy in all regions of Slovenia by carrying on projects of road transport infrastructure on the so-called development axes.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Arial" panose="020B0604020202020204" pitchFamily="34" charset="0"/>
                <a:ea typeface="+mn-ea"/>
                <a:cs typeface="Arial" panose="020B0604020202020204" pitchFamily="34" charset="0"/>
              </a:rPr>
              <a:t>The third development axis is a structural project which establishes transport connections between the urban centres of </a:t>
            </a:r>
            <a:r>
              <a:rPr lang="en-GB" sz="1400" kern="1200" dirty="0" err="1" smtClean="0">
                <a:solidFill>
                  <a:schemeClr val="tx1"/>
                </a:solidFill>
                <a:effectLst/>
                <a:latin typeface="Arial" panose="020B0604020202020204" pitchFamily="34" charset="0"/>
                <a:ea typeface="+mn-ea"/>
                <a:cs typeface="Arial" panose="020B0604020202020204" pitchFamily="34" charset="0"/>
              </a:rPr>
              <a:t>Koroška</a:t>
            </a:r>
            <a:r>
              <a:rPr lang="en-GB" sz="1400" kern="1200" dirty="0" smtClean="0">
                <a:solidFill>
                  <a:schemeClr val="tx1"/>
                </a:solidFill>
                <a:effectLst/>
                <a:latin typeface="Arial" panose="020B0604020202020204" pitchFamily="34" charset="0"/>
                <a:ea typeface="+mn-ea"/>
                <a:cs typeface="Arial" panose="020B0604020202020204" pitchFamily="34" charset="0"/>
              </a:rPr>
              <a:t>, the region </a:t>
            </a:r>
            <a:r>
              <a:rPr lang="en-GB" sz="1400" kern="1200" dirty="0" err="1" smtClean="0">
                <a:solidFill>
                  <a:schemeClr val="tx1"/>
                </a:solidFill>
                <a:effectLst/>
                <a:latin typeface="Arial" panose="020B0604020202020204" pitchFamily="34" charset="0"/>
                <a:ea typeface="+mn-ea"/>
                <a:cs typeface="Arial" panose="020B0604020202020204" pitchFamily="34" charset="0"/>
              </a:rPr>
              <a:t>Savinjska</a:t>
            </a:r>
            <a:r>
              <a:rPr lang="en-GB"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err="1" smtClean="0">
                <a:solidFill>
                  <a:schemeClr val="tx1"/>
                </a:solidFill>
                <a:effectLst/>
                <a:latin typeface="Arial" panose="020B0604020202020204" pitchFamily="34" charset="0"/>
                <a:ea typeface="+mn-ea"/>
                <a:cs typeface="Arial" panose="020B0604020202020204" pitchFamily="34" charset="0"/>
              </a:rPr>
              <a:t>regija</a:t>
            </a:r>
            <a:r>
              <a:rPr lang="en-GB"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err="1" smtClean="0">
                <a:solidFill>
                  <a:schemeClr val="tx1"/>
                </a:solidFill>
                <a:effectLst/>
                <a:latin typeface="Arial" panose="020B0604020202020204" pitchFamily="34" charset="0"/>
                <a:ea typeface="+mn-ea"/>
                <a:cs typeface="Arial" panose="020B0604020202020204" pitchFamily="34" charset="0"/>
              </a:rPr>
              <a:t>Zasavje</a:t>
            </a:r>
            <a:r>
              <a:rPr lang="en-GB"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err="1" smtClean="0">
                <a:solidFill>
                  <a:schemeClr val="tx1"/>
                </a:solidFill>
                <a:effectLst/>
                <a:latin typeface="Arial" panose="020B0604020202020204" pitchFamily="34" charset="0"/>
                <a:ea typeface="+mn-ea"/>
                <a:cs typeface="Arial" panose="020B0604020202020204" pitchFamily="34" charset="0"/>
              </a:rPr>
              <a:t>Spodnje-Posavje</a:t>
            </a:r>
            <a:r>
              <a:rPr lang="en-GB" sz="1400" kern="1200" dirty="0" smtClean="0">
                <a:solidFill>
                  <a:schemeClr val="tx1"/>
                </a:solidFill>
                <a:effectLst/>
                <a:latin typeface="Arial" panose="020B0604020202020204" pitchFamily="34" charset="0"/>
                <a:ea typeface="+mn-ea"/>
                <a:cs typeface="Arial" panose="020B0604020202020204" pitchFamily="34" charset="0"/>
              </a:rPr>
              <a:t> and South Eastern Slovenia, and is connected to the regional centres and roads of the Austrian side of </a:t>
            </a:r>
            <a:r>
              <a:rPr lang="en-GB" sz="1400" kern="1200" dirty="0" err="1" smtClean="0">
                <a:solidFill>
                  <a:schemeClr val="tx1"/>
                </a:solidFill>
                <a:effectLst/>
                <a:latin typeface="Arial" panose="020B0604020202020204" pitchFamily="34" charset="0"/>
                <a:ea typeface="+mn-ea"/>
                <a:cs typeface="Arial" panose="020B0604020202020204" pitchFamily="34" charset="0"/>
              </a:rPr>
              <a:t>Koroška</a:t>
            </a:r>
            <a:r>
              <a:rPr lang="en-GB" sz="1400" kern="1200" dirty="0" smtClean="0">
                <a:solidFill>
                  <a:schemeClr val="tx1"/>
                </a:solidFill>
                <a:effectLst/>
                <a:latin typeface="Arial" panose="020B0604020202020204" pitchFamily="34" charset="0"/>
                <a:ea typeface="+mn-ea"/>
                <a:cs typeface="Arial" panose="020B0604020202020204" pitchFamily="34" charset="0"/>
              </a:rPr>
              <a:t> the Karlovac county in Croatia.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pPr>
              <a:lnSpc>
                <a:spcPct val="150000"/>
              </a:lnSpc>
            </a:pPr>
            <a:endParaRPr lang="en-GB" sz="1400" dirty="0" smtClean="0">
              <a:latin typeface="Arial" panose="020B0604020202020204" pitchFamily="34" charset="0"/>
              <a:cs typeface="Arial" panose="020B0604020202020204" pitchFamily="34" charset="0"/>
            </a:endParaRPr>
          </a:p>
          <a:p>
            <a:endParaRPr lang="en-GB" sz="1400"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14</a:t>
            </a:fld>
            <a:endParaRPr lang="sl-SI"/>
          </a:p>
        </p:txBody>
      </p:sp>
    </p:spTree>
    <p:extLst>
      <p:ext uri="{BB962C8B-B14F-4D97-AF65-F5344CB8AC3E}">
        <p14:creationId xmlns:p14="http://schemas.microsoft.com/office/powerpoint/2010/main" val="205365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GB" sz="1400" kern="1200" dirty="0" smtClean="0">
                <a:solidFill>
                  <a:schemeClr val="tx1"/>
                </a:solidFill>
                <a:effectLst/>
                <a:latin typeface="Arial" panose="020B0604020202020204" pitchFamily="34" charset="0"/>
                <a:ea typeface="+mn-ea"/>
                <a:cs typeface="Arial" panose="020B0604020202020204" pitchFamily="34" charset="0"/>
              </a:rPr>
              <a:t>Ljubljana is one of the urban nodes on the Baltic-Adriatic Corridor.  Therefore a modern Inter Logistic Terminal is planned. Intermodal Logistics Terminal Ljubljana in joint venture of the BTC </a:t>
            </a:r>
            <a:r>
              <a:rPr lang="en-GB" sz="1400" kern="1200" dirty="0" err="1" smtClean="0">
                <a:solidFill>
                  <a:schemeClr val="tx1"/>
                </a:solidFill>
                <a:effectLst/>
                <a:latin typeface="Arial" panose="020B0604020202020204" pitchFamily="34" charset="0"/>
                <a:ea typeface="+mn-ea"/>
                <a:cs typeface="Arial" panose="020B0604020202020204" pitchFamily="34" charset="0"/>
              </a:rPr>
              <a:t>d.d</a:t>
            </a:r>
            <a:r>
              <a:rPr lang="en-GB" sz="1400" kern="1200" dirty="0" smtClean="0">
                <a:solidFill>
                  <a:schemeClr val="tx1"/>
                </a:solidFill>
                <a:effectLst/>
                <a:latin typeface="Arial" panose="020B0604020202020204" pitchFamily="34" charset="0"/>
                <a:ea typeface="+mn-ea"/>
                <a:cs typeface="Arial" panose="020B0604020202020204" pitchFamily="34" charset="0"/>
              </a:rPr>
              <a:t>. and  </a:t>
            </a:r>
            <a:r>
              <a:rPr lang="en-GB" sz="1400" kern="1200" dirty="0" err="1" smtClean="0">
                <a:solidFill>
                  <a:schemeClr val="tx1"/>
                </a:solidFill>
                <a:effectLst/>
                <a:latin typeface="Arial" panose="020B0604020202020204" pitchFamily="34" charset="0"/>
                <a:ea typeface="+mn-ea"/>
                <a:cs typeface="Arial" panose="020B0604020202020204" pitchFamily="34" charset="0"/>
              </a:rPr>
              <a:t>Slovenske</a:t>
            </a:r>
            <a:r>
              <a:rPr lang="en-GB"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err="1" smtClean="0">
                <a:solidFill>
                  <a:schemeClr val="tx1"/>
                </a:solidFill>
                <a:effectLst/>
                <a:latin typeface="Arial" panose="020B0604020202020204" pitchFamily="34" charset="0"/>
                <a:ea typeface="+mn-ea"/>
                <a:cs typeface="Arial" panose="020B0604020202020204" pitchFamily="34" charset="0"/>
              </a:rPr>
              <a:t>železnice</a:t>
            </a:r>
            <a:r>
              <a:rPr lang="en-GB" sz="1400" kern="1200" dirty="0" smtClean="0">
                <a:solidFill>
                  <a:schemeClr val="tx1"/>
                </a:solidFill>
                <a:effectLst/>
                <a:latin typeface="Arial" panose="020B0604020202020204" pitchFamily="34" charset="0"/>
                <a:ea typeface="+mn-ea"/>
                <a:cs typeface="Arial" panose="020B0604020202020204" pitchFamily="34" charset="0"/>
              </a:rPr>
              <a:t> - Slovenian </a:t>
            </a:r>
            <a:r>
              <a:rPr lang="en-GB" sz="1400" kern="1200" dirty="0" err="1" smtClean="0">
                <a:solidFill>
                  <a:schemeClr val="tx1"/>
                </a:solidFill>
                <a:effectLst/>
                <a:latin typeface="Arial" panose="020B0604020202020204" pitchFamily="34" charset="0"/>
                <a:ea typeface="+mn-ea"/>
                <a:cs typeface="Arial" panose="020B0604020202020204" pitchFamily="34" charset="0"/>
              </a:rPr>
              <a:t>Raiways</a:t>
            </a:r>
            <a:r>
              <a:rPr lang="en-GB" sz="1400" kern="1200" dirty="0" smtClean="0">
                <a:solidFill>
                  <a:schemeClr val="tx1"/>
                </a:solidFill>
                <a:effectLst/>
                <a:latin typeface="Arial" panose="020B0604020202020204" pitchFamily="34" charset="0"/>
                <a:ea typeface="+mn-ea"/>
                <a:cs typeface="Arial" panose="020B0604020202020204" pitchFamily="34" charset="0"/>
              </a:rPr>
              <a:t> Ltd.  </a:t>
            </a:r>
            <a:endParaRPr lang="sl-SI"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15</a:t>
            </a:fld>
            <a:endParaRPr lang="sl-SI"/>
          </a:p>
        </p:txBody>
      </p:sp>
    </p:spTree>
    <p:extLst>
      <p:ext uri="{BB962C8B-B14F-4D97-AF65-F5344CB8AC3E}">
        <p14:creationId xmlns:p14="http://schemas.microsoft.com/office/powerpoint/2010/main" val="288874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342900" indent="-342900">
              <a:buFont typeface="Arial" panose="020B0604020202020204" pitchFamily="34" charset="0"/>
              <a:buChar char="•"/>
            </a:pPr>
            <a:r>
              <a:rPr lang="en-GB" sz="1400" dirty="0" smtClean="0">
                <a:latin typeface="Arial" panose="020B0604020202020204" pitchFamily="34" charset="0"/>
                <a:cs typeface="Arial" panose="020B0604020202020204" pitchFamily="34" charset="0"/>
              </a:rPr>
              <a:t>Slovenia will build infrastructure through the cohesion funds, through public private partnerships and joint ventures with interested partners.</a:t>
            </a:r>
            <a:endParaRPr lang="sl-SI" sz="1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l-SI" sz="1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400" dirty="0" smtClean="0">
                <a:latin typeface="Arial" panose="020B0604020202020204" pitchFamily="34" charset="0"/>
                <a:cs typeface="Arial" panose="020B0604020202020204" pitchFamily="34" charset="0"/>
              </a:rPr>
              <a:t>The invitation to the </a:t>
            </a:r>
            <a:r>
              <a:rPr lang="sl-SI" sz="1400" dirty="0" smtClean="0">
                <a:latin typeface="Arial" panose="020B0604020202020204" pitchFamily="34" charset="0"/>
                <a:cs typeface="Arial" panose="020B0604020202020204" pitchFamily="34" charset="0"/>
              </a:rPr>
              <a:t>T</a:t>
            </a:r>
            <a:r>
              <a:rPr lang="en-GB" sz="1400" dirty="0" smtClean="0">
                <a:latin typeface="Arial" panose="020B0604020202020204" pitchFamily="34" charset="0"/>
                <a:cs typeface="Arial" panose="020B0604020202020204" pitchFamily="34" charset="0"/>
              </a:rPr>
              <a:t>ender for the selection of partners are planned for the selection of public and private partners</a:t>
            </a:r>
            <a:r>
              <a:rPr lang="sl-SI" sz="1400" dirty="0" smtClean="0">
                <a:latin typeface="Arial" panose="020B0604020202020204" pitchFamily="34" charset="0"/>
                <a:cs typeface="Arial" panose="020B0604020202020204" pitchFamily="34" charset="0"/>
              </a:rPr>
              <a:t> </a:t>
            </a:r>
            <a:r>
              <a:rPr lang="sl-SI" sz="1400" dirty="0" err="1" smtClean="0">
                <a:latin typeface="Arial" panose="020B0604020202020204" pitchFamily="34" charset="0"/>
                <a:cs typeface="Arial" panose="020B0604020202020204" pitchFamily="34" charset="0"/>
              </a:rPr>
              <a:t>that</a:t>
            </a:r>
            <a:r>
              <a:rPr lang="en-GB" sz="1400" dirty="0" smtClean="0">
                <a:latin typeface="Arial" panose="020B0604020202020204" pitchFamily="34" charset="0"/>
                <a:cs typeface="Arial" panose="020B0604020202020204" pitchFamily="34" charset="0"/>
              </a:rPr>
              <a:t> are best performers.</a:t>
            </a:r>
            <a:endParaRPr lang="sl-SI" sz="1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l-SI" sz="1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400" dirty="0" smtClean="0">
                <a:latin typeface="Arial" panose="020B0604020202020204" pitchFamily="34" charset="0"/>
                <a:cs typeface="Arial" panose="020B0604020202020204" pitchFamily="34" charset="0"/>
              </a:rPr>
              <a:t>In the field of transport infrastructure Slovenia sees an opportunity for good cooperation between the two countries.</a:t>
            </a:r>
          </a:p>
          <a:p>
            <a:endParaRPr lang="en-GB" sz="1400" dirty="0">
              <a:latin typeface="Arial" panose="020B0604020202020204" pitchFamily="34" charset="0"/>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16</a:t>
            </a:fld>
            <a:endParaRPr lang="sl-SI"/>
          </a:p>
        </p:txBody>
      </p:sp>
    </p:spTree>
    <p:extLst>
      <p:ext uri="{BB962C8B-B14F-4D97-AF65-F5344CB8AC3E}">
        <p14:creationId xmlns:p14="http://schemas.microsoft.com/office/powerpoint/2010/main" val="418320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766763" y="744538"/>
            <a:ext cx="5260975" cy="3724275"/>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latin typeface="Arial" panose="020B0604020202020204" pitchFamily="34" charset="0"/>
                <a:cs typeface="Arial" panose="020B0604020202020204" pitchFamily="34" charset="0"/>
              </a:rPr>
              <a:t>Slovenia kept</a:t>
            </a:r>
            <a:r>
              <a:rPr lang="en-GB" sz="1400" baseline="0" noProof="0" dirty="0" smtClean="0">
                <a:latin typeface="Arial" panose="020B0604020202020204" pitchFamily="34" charset="0"/>
                <a:cs typeface="Arial" panose="020B0604020202020204" pitchFamily="34" charset="0"/>
              </a:rPr>
              <a:t> its important position also in the last EU legislation on</a:t>
            </a:r>
            <a:r>
              <a:rPr lang="sl-SI" sz="1400" baseline="0" noProof="0" dirty="0" smtClean="0">
                <a:latin typeface="Arial" panose="020B0604020202020204" pitchFamily="34" charset="0"/>
                <a:cs typeface="Arial" panose="020B0604020202020204" pitchFamily="34" charset="0"/>
              </a:rPr>
              <a:t> </a:t>
            </a:r>
            <a:r>
              <a:rPr lang="en-GB" sz="1400" baseline="0" noProof="0" dirty="0" smtClean="0">
                <a:latin typeface="Arial" panose="020B0604020202020204" pitchFamily="34" charset="0"/>
                <a:cs typeface="Arial" panose="020B0604020202020204" pitchFamily="34" charset="0"/>
              </a:rPr>
              <a:t>Trans-European Network for Transport. You can see map of TEN-T corridors where Slovenia is part of Baltic – Adriatic and Mediterranean corridors.</a:t>
            </a:r>
            <a:r>
              <a:rPr lang="sl-SI" sz="1400" baseline="0" noProof="0" dirty="0" smtClean="0">
                <a:latin typeface="Arial" panose="020B0604020202020204" pitchFamily="34" charset="0"/>
                <a:cs typeface="Arial" panose="020B0604020202020204" pitchFamily="34" charset="0"/>
              </a:rPr>
              <a:t> </a:t>
            </a:r>
            <a:endParaRPr lang="en-GB" sz="1400" noProof="0" dirty="0" smtClean="0">
              <a:latin typeface="Arial" panose="020B0604020202020204" pitchFamily="34" charset="0"/>
              <a:cs typeface="Arial" panose="020B0604020202020204" pitchFamily="34" charset="0"/>
            </a:endParaRPr>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solidFill>
                  <a:prstClr val="black"/>
                </a:solidFill>
              </a:rPr>
              <a:pPr/>
              <a:t>2</a:t>
            </a:fld>
            <a:endParaRPr lang="sl-SI">
              <a:solidFill>
                <a:prstClr val="black"/>
              </a:solidFill>
            </a:endParaRPr>
          </a:p>
        </p:txBody>
      </p:sp>
    </p:spTree>
    <p:extLst>
      <p:ext uri="{BB962C8B-B14F-4D97-AF65-F5344CB8AC3E}">
        <p14:creationId xmlns:p14="http://schemas.microsoft.com/office/powerpoint/2010/main" val="57928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766763" y="744538"/>
            <a:ext cx="5260975" cy="3724275"/>
          </a:xfrm>
        </p:spPr>
      </p:sp>
      <p:sp>
        <p:nvSpPr>
          <p:cNvPr id="3" name="Ograda opomb 2"/>
          <p:cNvSpPr>
            <a:spLocks noGrp="1"/>
          </p:cNvSpPr>
          <p:nvPr>
            <p:ph type="body" idx="1"/>
          </p:nvPr>
        </p:nvSpPr>
        <p:spPr/>
        <p:txBody>
          <a:bodyPr/>
          <a:lstStyle/>
          <a:p>
            <a:r>
              <a:rPr lang="en-GB" sz="1400" kern="1200" dirty="0" smtClean="0">
                <a:solidFill>
                  <a:schemeClr val="tx1"/>
                </a:solidFill>
                <a:effectLst/>
                <a:latin typeface="Arial" panose="020B0604020202020204" pitchFamily="34" charset="0"/>
                <a:ea typeface="+mn-ea"/>
                <a:cs typeface="Arial" panose="020B0604020202020204" pitchFamily="34" charset="0"/>
              </a:rPr>
              <a:t>The only exception not included in core TEN-T network is the route from Ljubljana to Salzburg and further on to Munich which is “only” part of comprehensive TEN-T network.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r>
              <a:rPr lang="sl-SI" sz="1400" kern="1200" dirty="0" smtClean="0">
                <a:solidFill>
                  <a:schemeClr val="tx1"/>
                </a:solidFill>
                <a:effectLst/>
                <a:latin typeface="Arial" panose="020B0604020202020204" pitchFamily="34" charset="0"/>
                <a:ea typeface="+mn-ea"/>
                <a:cs typeface="Arial" panose="020B0604020202020204" pitchFamily="34" charset="0"/>
              </a:rPr>
              <a:t> </a:t>
            </a:r>
          </a:p>
          <a:p>
            <a:r>
              <a:rPr lang="en-GB" sz="1400" kern="1200" dirty="0" smtClean="0">
                <a:solidFill>
                  <a:schemeClr val="tx1"/>
                </a:solidFill>
                <a:effectLst/>
                <a:latin typeface="Arial" panose="020B0604020202020204" pitchFamily="34" charset="0"/>
                <a:ea typeface="+mn-ea"/>
                <a:cs typeface="Arial" panose="020B0604020202020204" pitchFamily="34" charset="0"/>
              </a:rPr>
              <a:t>To promote the connection of Corridor X to the TEN-T network, Slovenia prepared Letter of intent for the establishment Alpine – Western Balkans Corridor </a:t>
            </a:r>
            <a:r>
              <a:rPr lang="sl-SI" sz="1400" kern="1200" dirty="0" smtClean="0">
                <a:solidFill>
                  <a:schemeClr val="tx1"/>
                </a:solidFill>
                <a:effectLst/>
                <a:latin typeface="Arial" panose="020B0604020202020204" pitchFamily="34" charset="0"/>
                <a:ea typeface="+mn-ea"/>
                <a:cs typeface="Arial" panose="020B0604020202020204" pitchFamily="34" charset="0"/>
              </a:rPr>
              <a:t> (AWB) </a:t>
            </a:r>
            <a:r>
              <a:rPr lang="en-GB" sz="1400" kern="1200" dirty="0" smtClean="0">
                <a:solidFill>
                  <a:schemeClr val="tx1"/>
                </a:solidFill>
                <a:effectLst/>
                <a:latin typeface="Arial" panose="020B0604020202020204" pitchFamily="34" charset="0"/>
                <a:ea typeface="+mn-ea"/>
                <a:cs typeface="Arial" panose="020B0604020202020204" pitchFamily="34" charset="0"/>
              </a:rPr>
              <a:t>linking Salzburg – Ljubljana – Zagreb – (Wels – Graz- Zagreb), which was signed by Austria, Croatia, Serbia, Bulgaria and Slovenia in 2015.  The first planned step is to set up the AWB corridor as a railway freight corridor according to the Regulation 913/2010 and then to include it in the TEN-T core network.</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solidFill>
                  <a:prstClr val="black"/>
                </a:solidFill>
              </a:rPr>
              <a:pPr/>
              <a:t>3</a:t>
            </a:fld>
            <a:endParaRPr lang="sl-SI">
              <a:solidFill>
                <a:prstClr val="black"/>
              </a:solidFill>
            </a:endParaRPr>
          </a:p>
        </p:txBody>
      </p:sp>
    </p:spTree>
    <p:extLst>
      <p:ext uri="{BB962C8B-B14F-4D97-AF65-F5344CB8AC3E}">
        <p14:creationId xmlns:p14="http://schemas.microsoft.com/office/powerpoint/2010/main" val="57928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400" kern="1200" dirty="0" err="1" smtClean="0">
                <a:solidFill>
                  <a:schemeClr val="tx1"/>
                </a:solidFill>
                <a:effectLst/>
                <a:latin typeface="Arial" panose="020B0604020202020204" pitchFamily="34" charset="0"/>
                <a:ea typeface="+mn-ea"/>
                <a:cs typeface="Arial" panose="020B0604020202020204" pitchFamily="34" charset="0"/>
              </a:rPr>
              <a:t>Slovenia</a:t>
            </a:r>
            <a:r>
              <a:rPr lang="sl-SI" sz="1400" kern="1200" dirty="0" smtClean="0">
                <a:solidFill>
                  <a:schemeClr val="tx1"/>
                </a:solidFill>
                <a:effectLst/>
                <a:latin typeface="Arial" panose="020B0604020202020204" pitchFamily="34" charset="0"/>
                <a:ea typeface="+mn-ea"/>
                <a:cs typeface="Arial" panose="020B0604020202020204" pitchFamily="34" charset="0"/>
              </a:rPr>
              <a:t> </a:t>
            </a:r>
            <a:r>
              <a:rPr lang="en-GB" sz="1400" kern="1200" dirty="0" smtClean="0">
                <a:solidFill>
                  <a:schemeClr val="tx1"/>
                </a:solidFill>
                <a:effectLst/>
                <a:latin typeface="Arial" panose="020B0604020202020204" pitchFamily="34" charset="0"/>
                <a:ea typeface="+mn-ea"/>
                <a:cs typeface="Arial" panose="020B0604020202020204" pitchFamily="34" charset="0"/>
              </a:rPr>
              <a:t>lies in the centre of Europe,  so when you arrive to Port of Koper you are indeed in the heart of Central Europe. Besides, if you come from Asia from Shanghai, you save more than 7 days of transit time. This is of great importance for economy – time is money; however, the protection of the environment is becoming increasingly important worldwide and shortening route contributes to less CO2 emissions and other GHG (green house gas) emissions and pollutants as well.</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Arial" panose="020B0604020202020204" pitchFamily="34" charset="0"/>
                <a:ea typeface="+mn-ea"/>
                <a:cs typeface="Arial" panose="020B0604020202020204" pitchFamily="34" charset="0"/>
              </a:rPr>
              <a:t>The distance by land from the Port of Koper to the Eastern European cities, Bratislava and Prague, is approximately 600 kilometres shorter than from the Port of Rotterdam.</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4</a:t>
            </a:fld>
            <a:endParaRPr lang="sl-SI"/>
          </a:p>
        </p:txBody>
      </p:sp>
    </p:spTree>
    <p:extLst>
      <p:ext uri="{BB962C8B-B14F-4D97-AF65-F5344CB8AC3E}">
        <p14:creationId xmlns:p14="http://schemas.microsoft.com/office/powerpoint/2010/main" val="389097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l-SI" sz="1200" kern="1200" dirty="0" smtClean="0">
                <a:solidFill>
                  <a:schemeClr val="tx1"/>
                </a:solidFill>
                <a:effectLst/>
                <a:latin typeface="Arial"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l-SI" sz="1200" kern="1200" dirty="0" smtClean="0">
              <a:solidFill>
                <a:schemeClr val="tx1"/>
              </a:solidFill>
              <a:effectLst/>
              <a:latin typeface="Arial" charset="0"/>
              <a:ea typeface="+mn-ea"/>
              <a:cs typeface="+mn-cs"/>
            </a:endParaRPr>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5</a:t>
            </a:fld>
            <a:endParaRPr lang="sl-SI"/>
          </a:p>
        </p:txBody>
      </p:sp>
    </p:spTree>
    <p:extLst>
      <p:ext uri="{BB962C8B-B14F-4D97-AF65-F5344CB8AC3E}">
        <p14:creationId xmlns:p14="http://schemas.microsoft.com/office/powerpoint/2010/main" val="389097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kern="1200" dirty="0" smtClean="0">
                <a:solidFill>
                  <a:schemeClr val="tx1"/>
                </a:solidFill>
                <a:effectLst/>
                <a:latin typeface="Arial" charset="0"/>
                <a:ea typeface="+mn-ea"/>
                <a:cs typeface="+mn-cs"/>
              </a:rPr>
              <a:t>Investing in the development of an appropriate port infrastructure is an essential building block in establishing the </a:t>
            </a:r>
            <a:r>
              <a:rPr lang="sl-SI" sz="1400" kern="1200" dirty="0" smtClean="0">
                <a:solidFill>
                  <a:schemeClr val="tx1"/>
                </a:solidFill>
                <a:effectLst/>
                <a:latin typeface="Arial" charset="0"/>
                <a:ea typeface="+mn-ea"/>
                <a:cs typeface="+mn-cs"/>
              </a:rPr>
              <a:t>P</a:t>
            </a:r>
            <a:r>
              <a:rPr lang="en-GB" sz="1400" kern="1200" dirty="0" smtClean="0">
                <a:solidFill>
                  <a:schemeClr val="tx1"/>
                </a:solidFill>
                <a:effectLst/>
                <a:latin typeface="Arial" charset="0"/>
                <a:ea typeface="+mn-ea"/>
                <a:cs typeface="+mn-cs"/>
              </a:rPr>
              <a:t>an-European multimodal network in which the Mediterranean and Baltic</a:t>
            </a:r>
            <a:r>
              <a:rPr lang="sl-SI" sz="1400" kern="1200" dirty="0" smtClean="0">
                <a:solidFill>
                  <a:schemeClr val="tx1"/>
                </a:solidFill>
                <a:effectLst/>
                <a:latin typeface="Arial" charset="0"/>
                <a:ea typeface="+mn-ea"/>
                <a:cs typeface="+mn-cs"/>
              </a:rPr>
              <a:t> – Adriatic </a:t>
            </a:r>
            <a:r>
              <a:rPr lang="en-GB" sz="1400" kern="1200" dirty="0" smtClean="0">
                <a:solidFill>
                  <a:schemeClr val="tx1"/>
                </a:solidFill>
                <a:effectLst/>
                <a:latin typeface="Arial" charset="0"/>
                <a:ea typeface="+mn-ea"/>
                <a:cs typeface="+mn-cs"/>
              </a:rPr>
              <a:t>corridor is connected with the sea lanes in the Adriatic-Ionian corridor. </a:t>
            </a:r>
            <a:endParaRPr lang="sl-SI" sz="14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l-SI" sz="1200" kern="1200" dirty="0" smtClean="0">
              <a:solidFill>
                <a:schemeClr val="tx1"/>
              </a:solidFill>
              <a:effectLst/>
              <a:latin typeface="Arial" charset="0"/>
              <a:ea typeface="+mn-ea"/>
              <a:cs typeface="+mn-cs"/>
            </a:endParaRPr>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6</a:t>
            </a:fld>
            <a:endParaRPr lang="sl-SI"/>
          </a:p>
        </p:txBody>
      </p:sp>
    </p:spTree>
    <p:extLst>
      <p:ext uri="{BB962C8B-B14F-4D97-AF65-F5344CB8AC3E}">
        <p14:creationId xmlns:p14="http://schemas.microsoft.com/office/powerpoint/2010/main" val="389097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GB" sz="1400" kern="1200" dirty="0" smtClean="0">
                <a:solidFill>
                  <a:schemeClr val="tx1"/>
                </a:solidFill>
                <a:effectLst/>
                <a:latin typeface="Arial" panose="020B0604020202020204" pitchFamily="34" charset="0"/>
                <a:ea typeface="+mn-ea"/>
                <a:cs typeface="Arial" panose="020B0604020202020204" pitchFamily="34" charset="0"/>
              </a:rPr>
              <a:t>The concessionaire Port of Koper is providing funds for investments in the development of port infrastructure in the area of the Port of Koper. The Republic of Slovenia is undertaking maintenance activities on navigable waterways outside the port areas and deepening them.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r>
              <a:rPr lang="en-GB" sz="1400" kern="1200" dirty="0" smtClean="0">
                <a:solidFill>
                  <a:schemeClr val="tx1"/>
                </a:solidFill>
                <a:effectLst/>
                <a:latin typeface="Arial" panose="020B0604020202020204" pitchFamily="34" charset="0"/>
                <a:ea typeface="+mn-ea"/>
                <a:cs typeface="Arial" panose="020B0604020202020204" pitchFamily="34" charset="0"/>
              </a:rPr>
              <a:t>In order to increase the competitiveness of maritime transport, Slovenia needs to work on developing the international port in Koper, upgrading it and modernising its rail connections with the TEN-T network. </a:t>
            </a:r>
            <a:endParaRPr lang="sl-SI" sz="1400" kern="1200" dirty="0" smtClean="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7</a:t>
            </a:fld>
            <a:endParaRPr lang="sl-SI"/>
          </a:p>
        </p:txBody>
      </p:sp>
    </p:spTree>
    <p:extLst>
      <p:ext uri="{BB962C8B-B14F-4D97-AF65-F5344CB8AC3E}">
        <p14:creationId xmlns:p14="http://schemas.microsoft.com/office/powerpoint/2010/main" val="281929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lnSpcReduction="10000"/>
          </a:bodyPr>
          <a:lstStyle/>
          <a:p>
            <a:r>
              <a:rPr lang="en-US" sz="1000" kern="1200" dirty="0" smtClean="0">
                <a:solidFill>
                  <a:schemeClr val="tx1"/>
                </a:solidFill>
                <a:effectLst/>
                <a:latin typeface="Arial" panose="020B0604020202020204" pitchFamily="34" charset="0"/>
                <a:ea typeface="+mn-ea"/>
                <a:cs typeface="Arial" panose="020B0604020202020204" pitchFamily="34" charset="0"/>
              </a:rPr>
              <a:t>Main strategic goals of the Republic of Slovenia are:</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US" sz="1000" kern="1200" dirty="0" smtClean="0">
                <a:solidFill>
                  <a:schemeClr val="tx1"/>
                </a:solidFill>
                <a:effectLst/>
                <a:latin typeface="Arial" panose="020B0604020202020204" pitchFamily="34" charset="0"/>
                <a:ea typeface="+mn-ea"/>
                <a:cs typeface="Arial" panose="020B0604020202020204" pitchFamily="34" charset="0"/>
              </a:rPr>
              <a:t>efficient and modern public railway infrastructure;</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US" sz="1000" kern="1200" dirty="0" smtClean="0">
                <a:solidFill>
                  <a:schemeClr val="tx1"/>
                </a:solidFill>
                <a:effectLst/>
                <a:latin typeface="Arial" panose="020B0604020202020204" pitchFamily="34" charset="0"/>
                <a:ea typeface="+mn-ea"/>
                <a:cs typeface="Arial" panose="020B0604020202020204" pitchFamily="34" charset="0"/>
              </a:rPr>
              <a:t>shifting of freight from roads to rails;</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multimodality;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safe and efficient transport</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smtClean="0">
                <a:solidFill>
                  <a:schemeClr val="tx1"/>
                </a:solidFill>
                <a:effectLst/>
                <a:latin typeface="Arial" panose="020B0604020202020204" pitchFamily="34" charset="0"/>
                <a:ea typeface="+mn-ea"/>
                <a:cs typeface="Arial" panose="020B0604020202020204" pitchFamily="34" charset="0"/>
              </a:rPr>
              <a:t>Fulfilment</a:t>
            </a:r>
            <a:r>
              <a:rPr lang="en-GB" sz="1000" b="1" kern="1200" baseline="0" noProof="0" dirty="0" smtClean="0">
                <a:solidFill>
                  <a:schemeClr val="tx1"/>
                </a:solidFill>
                <a:effectLst/>
                <a:latin typeface="Arial" panose="020B0604020202020204" pitchFamily="34" charset="0"/>
                <a:ea typeface="+mn-ea"/>
                <a:cs typeface="Arial" panose="020B0604020202020204" pitchFamily="34" charset="0"/>
              </a:rPr>
              <a:t> of the </a:t>
            </a:r>
            <a:r>
              <a:rPr lang="en-GB" sz="1000" b="1" noProof="0" dirty="0" smtClean="0">
                <a:solidFill>
                  <a:schemeClr val="tx2">
                    <a:lumMod val="75000"/>
                  </a:schemeClr>
                </a:solidFill>
                <a:latin typeface="Arial" panose="020B0604020202020204" pitchFamily="34" charset="0"/>
                <a:cs typeface="Arial" panose="020B0604020202020204" pitchFamily="34" charset="0"/>
              </a:rPr>
              <a:t>TEN-T railway standards  for Comprehensive and Core Network in Slovenian rail network  (TEN-T Regulation (EU) No. 1315/2013)</a:t>
            </a:r>
          </a:p>
          <a:p>
            <a:pPr lvl="0"/>
            <a:r>
              <a:rPr lang="sl-SI"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The total length of the our rail network is 1,200 kilometres, of which 50% are mainlines, whereas about 42% of the lines are electrified. The </a:t>
            </a:r>
            <a:r>
              <a:rPr lang="en-GB" sz="1000" b="1" i="1" kern="1200" dirty="0" smtClean="0">
                <a:solidFill>
                  <a:schemeClr val="tx1"/>
                </a:solidFill>
                <a:effectLst/>
                <a:latin typeface="Arial" panose="020B0604020202020204" pitchFamily="34" charset="0"/>
                <a:ea typeface="+mn-ea"/>
                <a:cs typeface="Arial" panose="020B0604020202020204" pitchFamily="34" charset="0"/>
              </a:rPr>
              <a:t>railway network density in Slovenia</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smtClean="0">
                <a:solidFill>
                  <a:schemeClr val="tx1"/>
                </a:solidFill>
                <a:effectLst/>
                <a:latin typeface="Arial" panose="020B0604020202020204" pitchFamily="34" charset="0"/>
                <a:ea typeface="+mn-ea"/>
                <a:cs typeface="Arial" panose="020B0604020202020204" pitchFamily="34" charset="0"/>
              </a:rPr>
              <a:t>(61 km of railway lines/1,000 m</a:t>
            </a:r>
            <a:r>
              <a:rPr lang="en-GB" sz="1000" kern="1200" baseline="30000" dirty="0" smtClean="0">
                <a:solidFill>
                  <a:schemeClr val="tx1"/>
                </a:solidFill>
                <a:effectLst/>
                <a:latin typeface="Arial" panose="020B0604020202020204" pitchFamily="34" charset="0"/>
                <a:ea typeface="+mn-ea"/>
                <a:cs typeface="Arial" panose="020B0604020202020204" pitchFamily="34" charset="0"/>
              </a:rPr>
              <a:t>2</a:t>
            </a:r>
            <a:r>
              <a:rPr lang="en-GB" sz="1000" kern="1200" dirty="0" smtClean="0">
                <a:solidFill>
                  <a:schemeClr val="tx1"/>
                </a:solidFill>
                <a:effectLst/>
                <a:latin typeface="Arial" panose="020B0604020202020204" pitchFamily="34" charset="0"/>
                <a:ea typeface="+mn-ea"/>
                <a:cs typeface="Arial" panose="020B0604020202020204" pitchFamily="34" charset="0"/>
              </a:rPr>
              <a:t>) stands at a comparable level to the EU-27 average. The configuration of railway lines is outdated and no longer meets modern rail transport demands.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Slovenia’s investments in rail infrastructure development will pave the way to aligning the rail system with European standards and interoperability conditions and will provide for compliance with TEN-T standards. Investments in the rail system support development priorities set out in the</a:t>
            </a:r>
            <a:r>
              <a:rPr lang="en-GB" sz="1000" b="1" kern="1200" dirty="0" smtClean="0">
                <a:solidFill>
                  <a:schemeClr val="tx1"/>
                </a:solidFill>
                <a:effectLst/>
                <a:latin typeface="Arial" panose="020B0604020202020204" pitchFamily="34" charset="0"/>
                <a:ea typeface="+mn-ea"/>
                <a:cs typeface="Arial" panose="020B0604020202020204" pitchFamily="34" charset="0"/>
              </a:rPr>
              <a:t> Transport development S</a:t>
            </a:r>
            <a:r>
              <a:rPr lang="en-GB" sz="1000" b="1" i="1" kern="1200" dirty="0" smtClean="0">
                <a:solidFill>
                  <a:schemeClr val="tx1"/>
                </a:solidFill>
                <a:effectLst/>
                <a:latin typeface="Arial" panose="020B0604020202020204" pitchFamily="34" charset="0"/>
                <a:ea typeface="+mn-ea"/>
                <a:cs typeface="Arial" panose="020B0604020202020204" pitchFamily="34" charset="0"/>
              </a:rPr>
              <a:t>trategy In the Republic of Slovenia ,</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remove bottlenecks in the TEN-T network, improve cross-border connections, increase throughput and performance on existing lines, enhance the safety and competitiveness of rail transport, and facilitate the shift of traffic from overburdened road networks to railways, which all leads to reducing negative environmental impacts caused by traffic.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In 2016 all main investments and upgrading will be finished on the Mediterranean Corridor - intersection </a:t>
            </a:r>
            <a:r>
              <a:rPr lang="en-GB" sz="1000" kern="1200" dirty="0" err="1" smtClean="0">
                <a:solidFill>
                  <a:schemeClr val="tx1"/>
                </a:solidFill>
                <a:effectLst/>
                <a:latin typeface="Arial" panose="020B0604020202020204" pitchFamily="34" charset="0"/>
                <a:ea typeface="+mn-ea"/>
                <a:cs typeface="Arial" panose="020B0604020202020204" pitchFamily="34" charset="0"/>
              </a:rPr>
              <a:t>Pragersko</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Hodoš</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u="sng" kern="1200" dirty="0" smtClean="0">
                <a:solidFill>
                  <a:schemeClr val="tx1"/>
                </a:solidFill>
                <a:effectLst/>
                <a:latin typeface="Arial" panose="020B0604020202020204" pitchFamily="34" charset="0"/>
                <a:ea typeface="+mn-ea"/>
                <a:cs typeface="Arial" panose="020B0604020202020204" pitchFamily="34" charset="0"/>
              </a:rPr>
              <a:t>Main Investments for the next financial perspective are:</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Second track of railway line </a:t>
            </a:r>
            <a:r>
              <a:rPr lang="en-GB" sz="1000" kern="1200" dirty="0" err="1" smtClean="0">
                <a:solidFill>
                  <a:schemeClr val="tx1"/>
                </a:solidFill>
                <a:effectLst/>
                <a:latin typeface="Arial" panose="020B0604020202020204" pitchFamily="34" charset="0"/>
                <a:ea typeface="+mn-ea"/>
                <a:cs typeface="Arial" panose="020B0604020202020204" pitchFamily="34" charset="0"/>
              </a:rPr>
              <a:t>Divača</a:t>
            </a:r>
            <a:r>
              <a:rPr lang="en-GB" sz="1000" kern="1200" dirty="0" smtClean="0">
                <a:solidFill>
                  <a:schemeClr val="tx1"/>
                </a:solidFill>
                <a:effectLst/>
                <a:latin typeface="Arial" panose="020B0604020202020204" pitchFamily="34" charset="0"/>
                <a:ea typeface="+mn-ea"/>
                <a:cs typeface="Arial" panose="020B0604020202020204" pitchFamily="34" charset="0"/>
              </a:rPr>
              <a:t> Koper</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Upgrading railway connection </a:t>
            </a:r>
            <a:r>
              <a:rPr lang="en-GB" sz="1000" kern="1200" dirty="0" err="1" smtClean="0">
                <a:solidFill>
                  <a:schemeClr val="tx1"/>
                </a:solidFill>
                <a:effectLst/>
                <a:latin typeface="Arial" panose="020B0604020202020204" pitchFamily="34" charset="0"/>
                <a:ea typeface="+mn-ea"/>
                <a:cs typeface="Arial" panose="020B0604020202020204" pitchFamily="34" charset="0"/>
              </a:rPr>
              <a:t>Zidani</a:t>
            </a:r>
            <a:r>
              <a:rPr lang="en-GB" sz="1000" kern="1200" dirty="0" smtClean="0">
                <a:solidFill>
                  <a:schemeClr val="tx1"/>
                </a:solidFill>
                <a:effectLst/>
                <a:latin typeface="Arial" panose="020B0604020202020204" pitchFamily="34" charset="0"/>
                <a:ea typeface="+mn-ea"/>
                <a:cs typeface="Arial" panose="020B0604020202020204" pitchFamily="34" charset="0"/>
              </a:rPr>
              <a:t> most – </a:t>
            </a:r>
            <a:r>
              <a:rPr lang="en-GB" sz="1000" kern="1200" dirty="0" err="1" smtClean="0">
                <a:solidFill>
                  <a:schemeClr val="tx1"/>
                </a:solidFill>
                <a:effectLst/>
                <a:latin typeface="Arial" panose="020B0604020202020204" pitchFamily="34" charset="0"/>
                <a:ea typeface="+mn-ea"/>
                <a:cs typeface="Arial" panose="020B0604020202020204" pitchFamily="34" charset="0"/>
              </a:rPr>
              <a:t>Celje</a:t>
            </a:r>
            <a:r>
              <a:rPr lang="en-GB" sz="1000" kern="1200" dirty="0" smtClean="0">
                <a:solidFill>
                  <a:schemeClr val="tx1"/>
                </a:solidFill>
                <a:effectLst/>
                <a:latin typeface="Arial" panose="020B0604020202020204" pitchFamily="34" charset="0"/>
                <a:ea typeface="+mn-ea"/>
                <a:cs typeface="Arial" panose="020B0604020202020204" pitchFamily="34" charset="0"/>
              </a:rPr>
              <a:t>, Note </a:t>
            </a:r>
            <a:r>
              <a:rPr lang="en-GB" sz="1000" kern="1200" dirty="0" err="1" smtClean="0">
                <a:solidFill>
                  <a:schemeClr val="tx1"/>
                </a:solidFill>
                <a:effectLst/>
                <a:latin typeface="Arial" panose="020B0604020202020204" pitchFamily="34" charset="0"/>
                <a:ea typeface="+mn-ea"/>
                <a:cs typeface="Arial" panose="020B0604020202020204" pitchFamily="34" charset="0"/>
              </a:rPr>
              <a:t>Pragersko</a:t>
            </a:r>
            <a:r>
              <a:rPr lang="en-GB" sz="1000" kern="1200" dirty="0" smtClean="0">
                <a:solidFill>
                  <a:schemeClr val="tx1"/>
                </a:solidFill>
                <a:effectLst/>
                <a:latin typeface="Arial" panose="020B0604020202020204" pitchFamily="34" charset="0"/>
                <a:ea typeface="+mn-ea"/>
                <a:cs typeface="Arial" panose="020B0604020202020204" pitchFamily="34" charset="0"/>
              </a:rPr>
              <a:t> and</a:t>
            </a:r>
            <a:endParaRPr lang="sl-SI"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Second track of railway line Maribor </a:t>
            </a:r>
            <a:r>
              <a:rPr lang="en-GB" sz="1000" kern="1200" dirty="0" err="1" smtClean="0">
                <a:solidFill>
                  <a:schemeClr val="tx1"/>
                </a:solidFill>
                <a:effectLst/>
                <a:latin typeface="Arial" panose="020B0604020202020204" pitchFamily="34" charset="0"/>
                <a:ea typeface="+mn-ea"/>
                <a:cs typeface="Arial" panose="020B0604020202020204" pitchFamily="34" charset="0"/>
              </a:rPr>
              <a:t>Šentilj</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sl-SI"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Ograda številke diapozitiva 3"/>
          <p:cNvSpPr>
            <a:spLocks noGrp="1"/>
          </p:cNvSpPr>
          <p:nvPr>
            <p:ph type="sldNum" sz="quarter" idx="10"/>
          </p:nvPr>
        </p:nvSpPr>
        <p:spPr/>
        <p:txBody>
          <a:bodyPr/>
          <a:lstStyle/>
          <a:p>
            <a:fld id="{03519866-4BF8-49F7-94D1-9B6A7FEB39A0}" type="slidenum">
              <a:rPr lang="sl-SI" smtClean="0"/>
              <a:pPr/>
              <a:t>8</a:t>
            </a:fld>
            <a:endParaRPr lang="sl-SI"/>
          </a:p>
        </p:txBody>
      </p:sp>
    </p:spTree>
    <p:extLst>
      <p:ext uri="{BB962C8B-B14F-4D97-AF65-F5344CB8AC3E}">
        <p14:creationId xmlns:p14="http://schemas.microsoft.com/office/powerpoint/2010/main" val="10216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fontScale="77500" lnSpcReduction="20000"/>
          </a:bodyPr>
          <a:lstStyle/>
          <a:p>
            <a:r>
              <a:rPr lang="en-GB" sz="1050" kern="1200" dirty="0" smtClean="0">
                <a:solidFill>
                  <a:schemeClr val="tx1"/>
                </a:solidFill>
                <a:effectLst/>
                <a:latin typeface="Arial" panose="020B0604020202020204" pitchFamily="34" charset="0"/>
                <a:ea typeface="+mn-ea"/>
                <a:cs typeface="Arial" panose="020B0604020202020204" pitchFamily="34" charset="0"/>
              </a:rPr>
              <a:t>The total length of the rail network is 1,200 kilometres, of which 50% are mainlines, whereas about 42% of the lines are electrified. </a:t>
            </a:r>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050" kern="1200" dirty="0" smtClean="0">
                <a:solidFill>
                  <a:schemeClr val="tx1"/>
                </a:solidFill>
                <a:effectLst/>
                <a:latin typeface="Arial" panose="020B0604020202020204" pitchFamily="34" charset="0"/>
                <a:ea typeface="+mn-ea"/>
                <a:cs typeface="Arial" panose="020B0604020202020204" pitchFamily="34" charset="0"/>
              </a:rPr>
              <a:t>The </a:t>
            </a:r>
            <a:r>
              <a:rPr lang="en-GB" sz="1050" b="1" i="1" kern="1200" dirty="0" smtClean="0">
                <a:solidFill>
                  <a:schemeClr val="tx1"/>
                </a:solidFill>
                <a:effectLst/>
                <a:latin typeface="Arial" panose="020B0604020202020204" pitchFamily="34" charset="0"/>
                <a:ea typeface="+mn-ea"/>
                <a:cs typeface="Arial" panose="020B0604020202020204" pitchFamily="34" charset="0"/>
              </a:rPr>
              <a:t>railway network density in Slovenia</a:t>
            </a:r>
            <a:r>
              <a:rPr lang="en-GB" sz="1050" b="1" kern="1200" dirty="0" smtClean="0">
                <a:solidFill>
                  <a:schemeClr val="tx1"/>
                </a:solidFill>
                <a:effectLst/>
                <a:latin typeface="Arial" panose="020B0604020202020204" pitchFamily="34" charset="0"/>
                <a:ea typeface="+mn-ea"/>
                <a:cs typeface="Arial" panose="020B0604020202020204" pitchFamily="34" charset="0"/>
              </a:rPr>
              <a:t> </a:t>
            </a:r>
            <a:r>
              <a:rPr lang="en-GB" sz="1050" kern="1200" dirty="0" smtClean="0">
                <a:solidFill>
                  <a:schemeClr val="tx1"/>
                </a:solidFill>
                <a:effectLst/>
                <a:latin typeface="Arial" panose="020B0604020202020204" pitchFamily="34" charset="0"/>
                <a:ea typeface="+mn-ea"/>
                <a:cs typeface="Arial" panose="020B0604020202020204" pitchFamily="34" charset="0"/>
              </a:rPr>
              <a:t>(61 km of railway lines/1,000 m</a:t>
            </a:r>
            <a:r>
              <a:rPr lang="en-GB" sz="1050" kern="1200" baseline="30000" dirty="0" smtClean="0">
                <a:solidFill>
                  <a:schemeClr val="tx1"/>
                </a:solidFill>
                <a:effectLst/>
                <a:latin typeface="Arial" panose="020B0604020202020204" pitchFamily="34" charset="0"/>
                <a:ea typeface="+mn-ea"/>
                <a:cs typeface="Arial" panose="020B0604020202020204" pitchFamily="34" charset="0"/>
              </a:rPr>
              <a:t>2</a:t>
            </a:r>
            <a:r>
              <a:rPr lang="en-GB" sz="1050" kern="1200" dirty="0" smtClean="0">
                <a:solidFill>
                  <a:schemeClr val="tx1"/>
                </a:solidFill>
                <a:effectLst/>
                <a:latin typeface="Arial" panose="020B0604020202020204" pitchFamily="34" charset="0"/>
                <a:ea typeface="+mn-ea"/>
                <a:cs typeface="Arial" panose="020B0604020202020204" pitchFamily="34" charset="0"/>
              </a:rPr>
              <a:t>) stands at a comparable level to the EU-27 average. </a:t>
            </a:r>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050" kern="1200" dirty="0" smtClean="0">
                <a:solidFill>
                  <a:schemeClr val="tx1"/>
                </a:solidFill>
                <a:effectLst/>
                <a:latin typeface="Arial" panose="020B0604020202020204" pitchFamily="34" charset="0"/>
                <a:ea typeface="+mn-ea"/>
                <a:cs typeface="Arial" panose="020B0604020202020204" pitchFamily="34" charset="0"/>
              </a:rPr>
              <a:t>The configuration of railway lines is outdated and no longer meets modern rail transport demands. </a:t>
            </a:r>
          </a:p>
          <a:p>
            <a:pPr eaLnBrk="1" hangingPunct="1"/>
            <a:endParaRPr lang="sl-SI" sz="1050" dirty="0" smtClean="0">
              <a:latin typeface="Arial" panose="020B0604020202020204" pitchFamily="34" charset="0"/>
              <a:cs typeface="Arial" panose="020B0604020202020204" pitchFamily="34" charset="0"/>
            </a:endParaRPr>
          </a:p>
          <a:p>
            <a:r>
              <a:rPr lang="en-GB" sz="1050" kern="1200" dirty="0" smtClean="0">
                <a:solidFill>
                  <a:schemeClr val="tx1"/>
                </a:solidFill>
                <a:effectLst/>
                <a:latin typeface="Arial" panose="020B0604020202020204" pitchFamily="34" charset="0"/>
                <a:ea typeface="+mn-ea"/>
                <a:cs typeface="Arial" panose="020B0604020202020204" pitchFamily="34" charset="0"/>
              </a:rPr>
              <a:t>Slovenia’s investments in rail infrastructure development will pave the way to aligning the rail system with European standards and interoperability conditions and will provide for compliance with TEN-T standards</a:t>
            </a:r>
            <a:r>
              <a:rPr lang="sl-SI" sz="1050" kern="1200" dirty="0" smtClean="0">
                <a:solidFill>
                  <a:schemeClr val="tx1"/>
                </a:solidFill>
                <a:effectLst/>
                <a:latin typeface="Arial" panose="020B0604020202020204" pitchFamily="34" charset="0"/>
                <a:ea typeface="+mn-ea"/>
                <a:cs typeface="Arial" panose="020B0604020202020204" pitchFamily="34" charset="0"/>
              </a:rPr>
              <a:t>.</a:t>
            </a:r>
            <a:r>
              <a:rPr lang="en-GB" sz="1050" kern="1200" dirty="0" smtClean="0">
                <a:solidFill>
                  <a:schemeClr val="tx1"/>
                </a:solidFill>
                <a:effectLst/>
                <a:latin typeface="Arial" panose="020B0604020202020204" pitchFamily="34" charset="0"/>
                <a:ea typeface="+mn-ea"/>
                <a:cs typeface="Arial" panose="020B0604020202020204" pitchFamily="34" charset="0"/>
              </a:rPr>
              <a:t> </a:t>
            </a:r>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r>
              <a:rPr lang="sl-SI" sz="1050" kern="1200" dirty="0" smtClean="0">
                <a:solidFill>
                  <a:schemeClr val="tx1"/>
                </a:solidFill>
                <a:effectLst/>
                <a:latin typeface="Arial" panose="020B0604020202020204" pitchFamily="34" charset="0"/>
                <a:ea typeface="+mn-ea"/>
                <a:cs typeface="Arial" panose="020B0604020202020204" pitchFamily="34" charset="0"/>
              </a:rPr>
              <a:t>I</a:t>
            </a:r>
            <a:r>
              <a:rPr lang="en-GB" sz="1050" kern="1200" dirty="0" err="1" smtClean="0">
                <a:solidFill>
                  <a:schemeClr val="tx1"/>
                </a:solidFill>
                <a:effectLst/>
                <a:latin typeface="Arial" panose="020B0604020202020204" pitchFamily="34" charset="0"/>
                <a:ea typeface="+mn-ea"/>
                <a:cs typeface="Arial" panose="020B0604020202020204" pitchFamily="34" charset="0"/>
              </a:rPr>
              <a:t>nvestments</a:t>
            </a:r>
            <a:r>
              <a:rPr lang="en-GB" sz="1050" kern="1200" dirty="0" smtClean="0">
                <a:solidFill>
                  <a:schemeClr val="tx1"/>
                </a:solidFill>
                <a:effectLst/>
                <a:latin typeface="Arial" panose="020B0604020202020204" pitchFamily="34" charset="0"/>
                <a:ea typeface="+mn-ea"/>
                <a:cs typeface="Arial" panose="020B0604020202020204" pitchFamily="34" charset="0"/>
              </a:rPr>
              <a:t> in the rail system support development priorities set out in the</a:t>
            </a:r>
            <a:r>
              <a:rPr lang="en-GB" sz="1050" b="1" kern="1200" dirty="0" smtClean="0">
                <a:solidFill>
                  <a:schemeClr val="tx1"/>
                </a:solidFill>
                <a:effectLst/>
                <a:latin typeface="Arial" panose="020B0604020202020204" pitchFamily="34" charset="0"/>
                <a:ea typeface="+mn-ea"/>
                <a:cs typeface="Arial" panose="020B0604020202020204" pitchFamily="34" charset="0"/>
              </a:rPr>
              <a:t> </a:t>
            </a:r>
            <a:r>
              <a:rPr lang="sl-SI" sz="1050" b="1" kern="1200" dirty="0" smtClean="0">
                <a:solidFill>
                  <a:schemeClr val="tx1"/>
                </a:solidFill>
                <a:effectLst/>
                <a:latin typeface="Arial" panose="020B0604020202020204" pitchFamily="34" charset="0"/>
                <a:ea typeface="+mn-ea"/>
                <a:cs typeface="Arial" panose="020B0604020202020204" pitchFamily="34" charset="0"/>
              </a:rPr>
              <a:t>Transport </a:t>
            </a:r>
            <a:r>
              <a:rPr lang="sl-SI" sz="1050" b="1" kern="1200" dirty="0" err="1" smtClean="0">
                <a:solidFill>
                  <a:schemeClr val="tx1"/>
                </a:solidFill>
                <a:effectLst/>
                <a:latin typeface="Arial" panose="020B0604020202020204" pitchFamily="34" charset="0"/>
                <a:ea typeface="+mn-ea"/>
                <a:cs typeface="Arial" panose="020B0604020202020204" pitchFamily="34" charset="0"/>
              </a:rPr>
              <a:t>development</a:t>
            </a:r>
            <a:r>
              <a:rPr lang="sl-SI" sz="1050" b="1" kern="1200" dirty="0" smtClean="0">
                <a:solidFill>
                  <a:schemeClr val="tx1"/>
                </a:solidFill>
                <a:effectLst/>
                <a:latin typeface="Arial" panose="020B0604020202020204" pitchFamily="34" charset="0"/>
                <a:ea typeface="+mn-ea"/>
                <a:cs typeface="Arial" panose="020B0604020202020204" pitchFamily="34" charset="0"/>
              </a:rPr>
              <a:t> </a:t>
            </a:r>
            <a:r>
              <a:rPr lang="sl-SI" sz="1050" kern="1200" dirty="0" smtClean="0">
                <a:solidFill>
                  <a:schemeClr val="tx1"/>
                </a:solidFill>
                <a:effectLst/>
                <a:latin typeface="Arial" panose="020B0604020202020204" pitchFamily="34" charset="0"/>
                <a:ea typeface="+mn-ea"/>
                <a:cs typeface="Arial" panose="020B0604020202020204" pitchFamily="34" charset="0"/>
              </a:rPr>
              <a:t>S</a:t>
            </a:r>
            <a:r>
              <a:rPr lang="en-GB" sz="1050" b="1" i="1" kern="1200" dirty="0" err="1" smtClean="0">
                <a:solidFill>
                  <a:schemeClr val="tx1"/>
                </a:solidFill>
                <a:effectLst/>
                <a:latin typeface="Arial" panose="020B0604020202020204" pitchFamily="34" charset="0"/>
                <a:ea typeface="+mn-ea"/>
                <a:cs typeface="Arial" panose="020B0604020202020204" pitchFamily="34" charset="0"/>
              </a:rPr>
              <a:t>trategy</a:t>
            </a:r>
            <a:r>
              <a:rPr lang="sl-SI" sz="1050" b="1" i="1" kern="1200" dirty="0" smtClean="0">
                <a:solidFill>
                  <a:schemeClr val="tx1"/>
                </a:solidFill>
                <a:effectLst/>
                <a:latin typeface="Arial" panose="020B0604020202020204" pitchFamily="34" charset="0"/>
                <a:ea typeface="+mn-ea"/>
                <a:cs typeface="Arial" panose="020B0604020202020204" pitchFamily="34" charset="0"/>
              </a:rPr>
              <a:t> In </a:t>
            </a:r>
            <a:r>
              <a:rPr lang="sl-SI" sz="1050" b="1" i="1" kern="1200" dirty="0" err="1" smtClean="0">
                <a:solidFill>
                  <a:schemeClr val="tx1"/>
                </a:solidFill>
                <a:effectLst/>
                <a:latin typeface="Arial" panose="020B0604020202020204" pitchFamily="34" charset="0"/>
                <a:ea typeface="+mn-ea"/>
                <a:cs typeface="Arial" panose="020B0604020202020204" pitchFamily="34" charset="0"/>
              </a:rPr>
              <a:t>the</a:t>
            </a:r>
            <a:r>
              <a:rPr lang="sl-SI" sz="1050" b="1" i="1" kern="1200" dirty="0" smtClean="0">
                <a:solidFill>
                  <a:schemeClr val="tx1"/>
                </a:solidFill>
                <a:effectLst/>
                <a:latin typeface="Arial" panose="020B0604020202020204" pitchFamily="34" charset="0"/>
                <a:ea typeface="+mn-ea"/>
                <a:cs typeface="Arial" panose="020B0604020202020204" pitchFamily="34" charset="0"/>
              </a:rPr>
              <a:t> </a:t>
            </a:r>
            <a:r>
              <a:rPr lang="sl-SI" sz="1050" b="1" i="1" kern="1200" dirty="0" err="1" smtClean="0">
                <a:solidFill>
                  <a:schemeClr val="tx1"/>
                </a:solidFill>
                <a:effectLst/>
                <a:latin typeface="Arial" panose="020B0604020202020204" pitchFamily="34" charset="0"/>
                <a:ea typeface="+mn-ea"/>
                <a:cs typeface="Arial" panose="020B0604020202020204" pitchFamily="34" charset="0"/>
              </a:rPr>
              <a:t>Republic</a:t>
            </a:r>
            <a:r>
              <a:rPr lang="sl-SI" sz="1050" b="1" i="1" kern="1200" dirty="0" smtClean="0">
                <a:solidFill>
                  <a:schemeClr val="tx1"/>
                </a:solidFill>
                <a:effectLst/>
                <a:latin typeface="Arial" panose="020B0604020202020204" pitchFamily="34" charset="0"/>
                <a:ea typeface="+mn-ea"/>
                <a:cs typeface="Arial" panose="020B0604020202020204" pitchFamily="34" charset="0"/>
              </a:rPr>
              <a:t> </a:t>
            </a:r>
            <a:r>
              <a:rPr lang="sl-SI" sz="1050" b="1" i="1" kern="1200" dirty="0" err="1" smtClean="0">
                <a:solidFill>
                  <a:schemeClr val="tx1"/>
                </a:solidFill>
                <a:effectLst/>
                <a:latin typeface="Arial" panose="020B0604020202020204" pitchFamily="34" charset="0"/>
                <a:ea typeface="+mn-ea"/>
                <a:cs typeface="Arial" panose="020B0604020202020204" pitchFamily="34" charset="0"/>
              </a:rPr>
              <a:t>of</a:t>
            </a:r>
            <a:r>
              <a:rPr lang="sl-SI" sz="1050" b="1" i="1" kern="1200" dirty="0" smtClean="0">
                <a:solidFill>
                  <a:schemeClr val="tx1"/>
                </a:solidFill>
                <a:effectLst/>
                <a:latin typeface="Arial" panose="020B0604020202020204" pitchFamily="34" charset="0"/>
                <a:ea typeface="+mn-ea"/>
                <a:cs typeface="Arial" panose="020B0604020202020204" pitchFamily="34" charset="0"/>
              </a:rPr>
              <a:t> </a:t>
            </a:r>
            <a:r>
              <a:rPr lang="sl-SI" sz="1050" b="1" i="1" kern="1200" dirty="0" err="1" smtClean="0">
                <a:solidFill>
                  <a:schemeClr val="tx1"/>
                </a:solidFill>
                <a:effectLst/>
                <a:latin typeface="Arial" panose="020B0604020202020204" pitchFamily="34" charset="0"/>
                <a:ea typeface="+mn-ea"/>
                <a:cs typeface="Arial" panose="020B0604020202020204" pitchFamily="34" charset="0"/>
              </a:rPr>
              <a:t>Slovenia</a:t>
            </a:r>
            <a:r>
              <a:rPr lang="sl-SI" sz="1050" b="1" i="1" kern="1200" dirty="0" smtClean="0">
                <a:solidFill>
                  <a:schemeClr val="tx1"/>
                </a:solidFill>
                <a:effectLst/>
                <a:latin typeface="Arial" panose="020B0604020202020204" pitchFamily="34" charset="0"/>
                <a:ea typeface="+mn-ea"/>
                <a:cs typeface="Arial" panose="020B0604020202020204" pitchFamily="34" charset="0"/>
              </a:rPr>
              <a:t> ,</a:t>
            </a:r>
            <a:r>
              <a:rPr lang="en-GB" sz="1050" kern="1200" dirty="0" smtClean="0">
                <a:solidFill>
                  <a:schemeClr val="tx1"/>
                </a:solidFill>
                <a:effectLst/>
                <a:latin typeface="Arial" panose="020B0604020202020204" pitchFamily="34" charset="0"/>
                <a:ea typeface="+mn-ea"/>
                <a:cs typeface="Arial" panose="020B0604020202020204" pitchFamily="34" charset="0"/>
              </a:rPr>
              <a:t> </a:t>
            </a:r>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r>
              <a:rPr lang="en-GB" sz="1050" kern="1200" dirty="0" smtClean="0">
                <a:solidFill>
                  <a:schemeClr val="tx1"/>
                </a:solidFill>
                <a:effectLst/>
                <a:latin typeface="Arial" panose="020B0604020202020204" pitchFamily="34" charset="0"/>
                <a:ea typeface="+mn-ea"/>
                <a:cs typeface="Arial" panose="020B0604020202020204" pitchFamily="34" charset="0"/>
              </a:rPr>
              <a:t>remove bottlenecks in the TEN-T network, improve cross-border connections, increase throughput</a:t>
            </a:r>
            <a:r>
              <a:rPr lang="sl-SI" sz="1050" kern="1200" baseline="0" dirty="0" smtClean="0">
                <a:solidFill>
                  <a:schemeClr val="tx1"/>
                </a:solidFill>
                <a:effectLst/>
                <a:latin typeface="Arial" panose="020B0604020202020204" pitchFamily="34" charset="0"/>
                <a:ea typeface="+mn-ea"/>
                <a:cs typeface="Arial" panose="020B0604020202020204" pitchFamily="34" charset="0"/>
              </a:rPr>
              <a:t> </a:t>
            </a:r>
            <a:r>
              <a:rPr lang="sl-SI" sz="1050" kern="1200" baseline="0" dirty="0" err="1" smtClean="0">
                <a:solidFill>
                  <a:schemeClr val="tx1"/>
                </a:solidFill>
                <a:effectLst/>
                <a:latin typeface="Arial" panose="020B0604020202020204" pitchFamily="34" charset="0"/>
                <a:ea typeface="+mn-ea"/>
                <a:cs typeface="Arial" panose="020B0604020202020204" pitchFamily="34" charset="0"/>
              </a:rPr>
              <a:t>and</a:t>
            </a:r>
            <a:r>
              <a:rPr lang="sl-SI" sz="105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50" kern="1200" dirty="0" smtClean="0">
                <a:solidFill>
                  <a:schemeClr val="tx1"/>
                </a:solidFill>
                <a:effectLst/>
                <a:latin typeface="Arial" panose="020B0604020202020204" pitchFamily="34" charset="0"/>
                <a:ea typeface="+mn-ea"/>
                <a:cs typeface="Arial" panose="020B0604020202020204" pitchFamily="34" charset="0"/>
              </a:rPr>
              <a:t>performance on existing lines</a:t>
            </a:r>
            <a:r>
              <a:rPr lang="sl-SI" sz="1050" kern="1200" dirty="0" smtClean="0">
                <a:solidFill>
                  <a:schemeClr val="tx1"/>
                </a:solidFill>
                <a:effectLst/>
                <a:latin typeface="Arial" panose="020B0604020202020204" pitchFamily="34" charset="0"/>
                <a:ea typeface="+mn-ea"/>
                <a:cs typeface="Arial" panose="020B0604020202020204" pitchFamily="34" charset="0"/>
              </a:rPr>
              <a:t>,</a:t>
            </a:r>
            <a:r>
              <a:rPr lang="sl-SI" sz="105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50" kern="1200" dirty="0" smtClean="0">
                <a:solidFill>
                  <a:schemeClr val="tx1"/>
                </a:solidFill>
                <a:effectLst/>
                <a:latin typeface="Arial" panose="020B0604020202020204" pitchFamily="34" charset="0"/>
                <a:ea typeface="+mn-ea"/>
                <a:cs typeface="Arial" panose="020B0604020202020204" pitchFamily="34" charset="0"/>
              </a:rPr>
              <a:t>enhance the safety and competitiveness of rail transport, and facilitate the shift of traffic from overburdened road networks to railways, which all leads to reducing negative environmental impacts caused by traffic. </a:t>
            </a:r>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endParaRPr lang="sl-SI" sz="105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noProof="0" dirty="0" smtClean="0">
                <a:solidFill>
                  <a:schemeClr val="tx1"/>
                </a:solidFill>
                <a:effectLst/>
                <a:latin typeface="Arial" panose="020B0604020202020204" pitchFamily="34" charset="0"/>
                <a:ea typeface="+mn-ea"/>
                <a:cs typeface="Arial" panose="020B0604020202020204" pitchFamily="34" charset="0"/>
              </a:rPr>
              <a:t>In</a:t>
            </a:r>
            <a:r>
              <a:rPr lang="en-GB" sz="1050" kern="1200" baseline="0" noProof="0" dirty="0" smtClean="0">
                <a:solidFill>
                  <a:schemeClr val="tx1"/>
                </a:solidFill>
                <a:effectLst/>
                <a:latin typeface="Arial" panose="020B0604020202020204" pitchFamily="34" charset="0"/>
                <a:ea typeface="+mn-ea"/>
                <a:cs typeface="Arial" panose="020B0604020202020204" pitchFamily="34" charset="0"/>
              </a:rPr>
              <a:t> 2015 all main investments and upgrading will be finished on the </a:t>
            </a:r>
            <a:r>
              <a:rPr lang="en-GB" sz="1050" i="0" kern="1200" baseline="0" noProof="0" dirty="0" smtClean="0">
                <a:solidFill>
                  <a:schemeClr val="tx1"/>
                </a:solidFill>
                <a:effectLst/>
                <a:latin typeface="Arial" panose="020B0604020202020204" pitchFamily="34" charset="0"/>
                <a:ea typeface="+mn-ea"/>
                <a:cs typeface="Arial" panose="020B0604020202020204" pitchFamily="34" charset="0"/>
              </a:rPr>
              <a:t>Mediterranean Corridor - intersection </a:t>
            </a:r>
            <a:r>
              <a:rPr lang="en-GB" sz="1050" i="0" kern="1200" baseline="0" noProof="0" dirty="0" err="1" smtClean="0">
                <a:solidFill>
                  <a:schemeClr val="tx1"/>
                </a:solidFill>
                <a:effectLst/>
                <a:latin typeface="Arial" panose="020B0604020202020204" pitchFamily="34" charset="0"/>
                <a:ea typeface="+mn-ea"/>
                <a:cs typeface="Arial" panose="020B0604020202020204" pitchFamily="34" charset="0"/>
              </a:rPr>
              <a:t>Pragersko</a:t>
            </a:r>
            <a:r>
              <a:rPr lang="en-GB" sz="1050" i="0" kern="1200" baseline="0" noProof="0" dirty="0" smtClean="0">
                <a:solidFill>
                  <a:schemeClr val="tx1"/>
                </a:solidFill>
                <a:effectLst/>
                <a:latin typeface="Arial" panose="020B0604020202020204" pitchFamily="34" charset="0"/>
                <a:ea typeface="+mn-ea"/>
                <a:cs typeface="Arial" panose="020B0604020202020204" pitchFamily="34" charset="0"/>
              </a:rPr>
              <a:t> – </a:t>
            </a:r>
            <a:r>
              <a:rPr lang="en-GB" sz="1050" i="0" kern="1200" baseline="0" noProof="0" dirty="0" err="1" smtClean="0">
                <a:solidFill>
                  <a:schemeClr val="tx1"/>
                </a:solidFill>
                <a:effectLst/>
                <a:latin typeface="Arial" panose="020B0604020202020204" pitchFamily="34" charset="0"/>
                <a:ea typeface="+mn-ea"/>
                <a:cs typeface="Arial" panose="020B0604020202020204" pitchFamily="34" charset="0"/>
              </a:rPr>
              <a:t>Hodoš</a:t>
            </a:r>
            <a:r>
              <a:rPr lang="en-GB" sz="1050" i="0" kern="1200" baseline="0" noProof="0" dirty="0" smtClean="0">
                <a:solidFill>
                  <a:schemeClr val="tx1"/>
                </a:solidFill>
                <a:effectLst/>
                <a:latin typeface="Arial" panose="020B0604020202020204" pitchFamily="34" charset="0"/>
                <a:ea typeface="+mn-ea"/>
                <a:cs typeface="Arial" panose="020B0604020202020204" pitchFamily="34" charset="0"/>
              </a:rPr>
              <a:t>.</a:t>
            </a:r>
          </a:p>
          <a:p>
            <a:endParaRPr lang="en-GB" sz="1050" kern="1200" dirty="0" smtClean="0">
              <a:solidFill>
                <a:schemeClr val="tx1"/>
              </a:solidFill>
              <a:effectLst/>
              <a:latin typeface="Arial" panose="020B0604020202020204" pitchFamily="34" charset="0"/>
              <a:ea typeface="+mn-ea"/>
              <a:cs typeface="Arial" panose="020B0604020202020204" pitchFamily="34" charset="0"/>
            </a:endParaRPr>
          </a:p>
          <a:p>
            <a:pPr eaLnBrk="1" hangingPunct="1"/>
            <a:endParaRPr lang="sl-SI" sz="1050" dirty="0" smtClean="0">
              <a:latin typeface="Arial" panose="020B0604020202020204" pitchFamily="34" charset="0"/>
              <a:cs typeface="Arial" panose="020B0604020202020204" pitchFamily="34" charset="0"/>
            </a:endParaRPr>
          </a:p>
          <a:p>
            <a:pPr eaLnBrk="1" hangingPunct="1"/>
            <a:r>
              <a:rPr lang="sl-SI" sz="1050" dirty="0" err="1" smtClean="0">
                <a:latin typeface="Arial" panose="020B0604020202020204" pitchFamily="34" charset="0"/>
                <a:cs typeface="Arial" panose="020B0604020202020204" pitchFamily="34" charset="0"/>
              </a:rPr>
              <a:t>Main</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Investments</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for</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the</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next</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finnancial</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perspective</a:t>
            </a:r>
            <a:r>
              <a:rPr lang="sl-SI" sz="1050" baseline="0" dirty="0" smtClean="0">
                <a:latin typeface="Arial" panose="020B0604020202020204" pitchFamily="34" charset="0"/>
                <a:cs typeface="Arial" panose="020B0604020202020204" pitchFamily="34" charset="0"/>
              </a:rPr>
              <a:t> are:</a:t>
            </a:r>
          </a:p>
          <a:p>
            <a:pPr eaLnBrk="1" hangingPunct="1"/>
            <a:endParaRPr lang="sl-SI" sz="1050" baseline="0" dirty="0" smtClean="0">
              <a:latin typeface="Arial" panose="020B0604020202020204" pitchFamily="34" charset="0"/>
              <a:cs typeface="Arial" panose="020B0604020202020204" pitchFamily="34" charset="0"/>
            </a:endParaRPr>
          </a:p>
          <a:p>
            <a:pPr eaLnBrk="1" hangingPunct="1"/>
            <a:r>
              <a:rPr lang="sl-SI" sz="1050" baseline="0" dirty="0" err="1" smtClean="0">
                <a:latin typeface="Arial" panose="020B0604020202020204" pitchFamily="34" charset="0"/>
                <a:cs typeface="Arial" panose="020B0604020202020204" pitchFamily="34" charset="0"/>
              </a:rPr>
              <a:t>Second</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track</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of</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railway</a:t>
            </a:r>
            <a:r>
              <a:rPr lang="sl-SI" sz="1050" baseline="0" dirty="0" smtClean="0">
                <a:latin typeface="Arial" panose="020B0604020202020204" pitchFamily="34" charset="0"/>
                <a:cs typeface="Arial" panose="020B0604020202020204" pitchFamily="34" charset="0"/>
              </a:rPr>
              <a:t> line Divača Koper</a:t>
            </a:r>
          </a:p>
          <a:p>
            <a:pPr eaLnBrk="1" hangingPunct="1"/>
            <a:r>
              <a:rPr lang="sl-SI" sz="1050" baseline="0" dirty="0" err="1" smtClean="0">
                <a:latin typeface="Arial" panose="020B0604020202020204" pitchFamily="34" charset="0"/>
                <a:cs typeface="Arial" panose="020B0604020202020204" pitchFamily="34" charset="0"/>
              </a:rPr>
              <a:t>Upgrading</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railway</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connection</a:t>
            </a:r>
            <a:r>
              <a:rPr lang="sl-SI" sz="1050" baseline="0" dirty="0" smtClean="0">
                <a:latin typeface="Arial" panose="020B0604020202020204" pitchFamily="34" charset="0"/>
                <a:cs typeface="Arial" panose="020B0604020202020204" pitchFamily="34" charset="0"/>
              </a:rPr>
              <a:t> Zidani most – Celje, Note Pragersko </a:t>
            </a:r>
            <a:r>
              <a:rPr lang="sl-SI" sz="1050" baseline="0" dirty="0" err="1" smtClean="0">
                <a:latin typeface="Arial" panose="020B0604020202020204" pitchFamily="34" charset="0"/>
                <a:cs typeface="Arial" panose="020B0604020202020204" pitchFamily="34" charset="0"/>
              </a:rPr>
              <a:t>and</a:t>
            </a:r>
            <a:endParaRPr lang="sl-SI" sz="1050" baseline="0" dirty="0" smtClean="0">
              <a:latin typeface="Arial" panose="020B0604020202020204" pitchFamily="34" charset="0"/>
              <a:cs typeface="Arial" panose="020B0604020202020204" pitchFamily="34" charset="0"/>
            </a:endParaRPr>
          </a:p>
          <a:p>
            <a:pPr eaLnBrk="1" hangingPunct="1"/>
            <a:r>
              <a:rPr lang="sl-SI" sz="1050" baseline="0" dirty="0" err="1" smtClean="0">
                <a:latin typeface="Arial" panose="020B0604020202020204" pitchFamily="34" charset="0"/>
                <a:cs typeface="Arial" panose="020B0604020202020204" pitchFamily="34" charset="0"/>
              </a:rPr>
              <a:t>Second</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track</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of</a:t>
            </a:r>
            <a:r>
              <a:rPr lang="sl-SI" sz="1050" baseline="0" dirty="0" smtClean="0">
                <a:latin typeface="Arial" panose="020B0604020202020204" pitchFamily="34" charset="0"/>
                <a:cs typeface="Arial" panose="020B0604020202020204" pitchFamily="34" charset="0"/>
              </a:rPr>
              <a:t> </a:t>
            </a:r>
            <a:r>
              <a:rPr lang="sl-SI" sz="1050" baseline="0" dirty="0" err="1" smtClean="0">
                <a:latin typeface="Arial" panose="020B0604020202020204" pitchFamily="34" charset="0"/>
                <a:cs typeface="Arial" panose="020B0604020202020204" pitchFamily="34" charset="0"/>
              </a:rPr>
              <a:t>railway</a:t>
            </a:r>
            <a:r>
              <a:rPr lang="sl-SI" sz="1050" baseline="0" dirty="0" smtClean="0">
                <a:latin typeface="Arial" panose="020B0604020202020204" pitchFamily="34" charset="0"/>
                <a:cs typeface="Arial" panose="020B0604020202020204" pitchFamily="34" charset="0"/>
              </a:rPr>
              <a:t> line Maribor Šentilj</a:t>
            </a:r>
          </a:p>
          <a:p>
            <a:pPr eaLnBrk="1" hangingPunct="1"/>
            <a:endParaRPr lang="sl-SI" sz="1050" baseline="0" dirty="0" smtClean="0">
              <a:latin typeface="Arial" panose="020B0604020202020204" pitchFamily="34" charset="0"/>
              <a:cs typeface="Arial" panose="020B0604020202020204" pitchFamily="34" charset="0"/>
            </a:endParaRPr>
          </a:p>
          <a:p>
            <a:pPr eaLnBrk="1" hangingPunct="1"/>
            <a:endParaRPr lang="sl-SI" sz="1050" dirty="0" smtClean="0">
              <a:latin typeface="Arial" panose="020B0604020202020204" pitchFamily="34" charset="0"/>
              <a:cs typeface="Arial" panose="020B0604020202020204" pitchFamily="34" charset="0"/>
            </a:endParaRPr>
          </a:p>
          <a:p>
            <a:r>
              <a:rPr lang="en-US" sz="1050" b="1" dirty="0" smtClean="0">
                <a:latin typeface="Arial" panose="020B0604020202020204" pitchFamily="34" charset="0"/>
                <a:cs typeface="Arial" panose="020B0604020202020204" pitchFamily="34" charset="0"/>
              </a:rPr>
              <a:t>Project value:</a:t>
            </a:r>
            <a:endParaRPr lang="en-US" sz="1050" dirty="0" smtClean="0">
              <a:latin typeface="Arial" panose="020B0604020202020204" pitchFamily="34" charset="0"/>
              <a:cs typeface="Arial" panose="020B0604020202020204" pitchFamily="34" charset="0"/>
            </a:endParaRPr>
          </a:p>
          <a:p>
            <a:pPr marL="0" indent="0">
              <a:buNone/>
            </a:pPr>
            <a:r>
              <a:rPr lang="en-US" sz="1050" dirty="0" smtClean="0">
                <a:latin typeface="Arial" panose="020B0604020202020204" pitchFamily="34" charset="0"/>
                <a:cs typeface="Arial" panose="020B0604020202020204" pitchFamily="34" charset="0"/>
              </a:rPr>
              <a:t>The estimated value of the project on the basis of the latest projections for the acquisition of building permits and other studies and documentation prepared amounts to EUR 1,4 billion (incl. VAT) in current prices. </a:t>
            </a:r>
          </a:p>
          <a:p>
            <a:r>
              <a:rPr lang="en-US" sz="1050" b="1" dirty="0" smtClean="0">
                <a:latin typeface="Arial" panose="020B0604020202020204" pitchFamily="34" charset="0"/>
                <a:cs typeface="Arial" panose="020B0604020202020204" pitchFamily="34" charset="0"/>
              </a:rPr>
              <a:t>Activity situation:</a:t>
            </a:r>
            <a:endParaRPr lang="en-US" sz="1050" dirty="0" smtClean="0">
              <a:latin typeface="Arial" panose="020B0604020202020204" pitchFamily="34" charset="0"/>
              <a:cs typeface="Arial" panose="020B0604020202020204" pitchFamily="34" charset="0"/>
            </a:endParaRPr>
          </a:p>
          <a:p>
            <a:pPr lvl="1"/>
            <a:r>
              <a:rPr lang="en-US" sz="1050" dirty="0" smtClean="0">
                <a:latin typeface="Arial" panose="020B0604020202020204" pitchFamily="34" charset="0"/>
                <a:cs typeface="Arial" panose="020B0604020202020204" pitchFamily="34" charset="0"/>
              </a:rPr>
              <a:t>Decree on the national spatial plan adopted in 2005, amending is being adopted in 2014;</a:t>
            </a:r>
          </a:p>
          <a:p>
            <a:pPr lvl="1"/>
            <a:r>
              <a:rPr lang="en-US" sz="1050" dirty="0" smtClean="0">
                <a:latin typeface="Arial" panose="020B0604020202020204" pitchFamily="34" charset="0"/>
                <a:cs typeface="Arial" panose="020B0604020202020204" pitchFamily="34" charset="0"/>
              </a:rPr>
              <a:t>Public presentation of environmental impact assessment in Slovenia has ended;</a:t>
            </a:r>
          </a:p>
          <a:p>
            <a:pPr lvl="1"/>
            <a:r>
              <a:rPr lang="en-US" sz="1050" dirty="0" smtClean="0">
                <a:latin typeface="Arial" panose="020B0604020202020204" pitchFamily="34" charset="0"/>
                <a:cs typeface="Arial" panose="020B0604020202020204" pitchFamily="34" charset="0"/>
              </a:rPr>
              <a:t>Environmental consent was issued on October 2014;</a:t>
            </a:r>
          </a:p>
          <a:p>
            <a:pPr lvl="1"/>
            <a:r>
              <a:rPr lang="en-US" sz="1050" dirty="0" smtClean="0">
                <a:latin typeface="Arial" panose="020B0604020202020204" pitchFamily="34" charset="0"/>
                <a:cs typeface="Arial" panose="020B0604020202020204" pitchFamily="34" charset="0"/>
              </a:rPr>
              <a:t>Projects for the acquisition of building permit – compiled and reviewed;</a:t>
            </a:r>
          </a:p>
          <a:p>
            <a:pPr lvl="1"/>
            <a:r>
              <a:rPr lang="en-US" sz="1050" dirty="0" smtClean="0">
                <a:latin typeface="Arial" panose="020B0604020202020204" pitchFamily="34" charset="0"/>
                <a:cs typeface="Arial" panose="020B0604020202020204" pitchFamily="34" charset="0"/>
              </a:rPr>
              <a:t>Investment </a:t>
            </a:r>
            <a:r>
              <a:rPr lang="en-US" sz="1050" dirty="0" err="1" smtClean="0">
                <a:latin typeface="Arial" panose="020B0604020202020204" pitchFamily="34" charset="0"/>
                <a:cs typeface="Arial" panose="020B0604020202020204" pitchFamily="34" charset="0"/>
              </a:rPr>
              <a:t>programme</a:t>
            </a:r>
            <a:r>
              <a:rPr lang="en-US" sz="1050" dirty="0" smtClean="0">
                <a:latin typeface="Arial" panose="020B0604020202020204" pitchFamily="34" charset="0"/>
                <a:cs typeface="Arial" panose="020B0604020202020204" pitchFamily="34" charset="0"/>
              </a:rPr>
              <a:t>: compiled and sent to be coordinated at the ministry</a:t>
            </a:r>
            <a:endParaRPr lang="sl-SI" sz="1050" dirty="0" smtClean="0">
              <a:latin typeface="Arial" panose="020B0604020202020204" pitchFamily="34" charset="0"/>
              <a:cs typeface="Arial" panose="020B0604020202020204" pitchFamily="34" charset="0"/>
            </a:endParaRPr>
          </a:p>
          <a:p>
            <a:pPr lvl="1"/>
            <a:r>
              <a:rPr lang="sl-SI" sz="1050" dirty="0" err="1" smtClean="0">
                <a:latin typeface="Arial" panose="020B0604020202020204" pitchFamily="34" charset="0"/>
                <a:cs typeface="Arial" panose="020B0604020202020204" pitchFamily="34" charset="0"/>
              </a:rPr>
              <a:t>Sidetrack</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from</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the</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Port</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of</a:t>
            </a:r>
            <a:r>
              <a:rPr lang="sl-SI" sz="1050" dirty="0" smtClean="0">
                <a:latin typeface="Arial" panose="020B0604020202020204" pitchFamily="34" charset="0"/>
                <a:cs typeface="Arial" panose="020B0604020202020204" pitchFamily="34" charset="0"/>
              </a:rPr>
              <a:t> Koper</a:t>
            </a:r>
          </a:p>
          <a:p>
            <a:pPr lvl="1"/>
            <a:r>
              <a:rPr lang="sl-SI" sz="1050" dirty="0" err="1" smtClean="0">
                <a:latin typeface="Arial" panose="020B0604020202020204" pitchFamily="34" charset="0"/>
                <a:cs typeface="Arial" panose="020B0604020202020204" pitchFamily="34" charset="0"/>
              </a:rPr>
              <a:t>Preparation</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of</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the</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Act</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for</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the</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Investing</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company</a:t>
            </a:r>
            <a:endParaRPr lang="en-US" sz="1050" dirty="0" smtClean="0">
              <a:latin typeface="Arial" panose="020B0604020202020204" pitchFamily="34" charset="0"/>
              <a:cs typeface="Arial" panose="020B0604020202020204" pitchFamily="34" charset="0"/>
            </a:endParaRPr>
          </a:p>
          <a:p>
            <a:pPr lvl="1"/>
            <a:r>
              <a:rPr lang="en-US" sz="1050" dirty="0" smtClean="0">
                <a:latin typeface="Arial" panose="020B0604020202020204" pitchFamily="34" charset="0"/>
                <a:cs typeface="Arial" panose="020B0604020202020204" pitchFamily="34" charset="0"/>
              </a:rPr>
              <a:t>Application for EU funds: necessary studies and analyses are being prepared</a:t>
            </a:r>
          </a:p>
          <a:p>
            <a:pPr marL="0" indent="0">
              <a:buNone/>
            </a:pPr>
            <a:endParaRPr lang="en-US" sz="1050" dirty="0" smtClean="0">
              <a:latin typeface="Arial" panose="020B0604020202020204" pitchFamily="34" charset="0"/>
              <a:cs typeface="Arial" panose="020B0604020202020204" pitchFamily="34" charset="0"/>
            </a:endParaRPr>
          </a:p>
          <a:p>
            <a:pPr marL="0" indent="0">
              <a:buNone/>
            </a:pPr>
            <a:r>
              <a:rPr lang="en-US" sz="1050" dirty="0" smtClean="0">
                <a:latin typeface="Arial" panose="020B0604020202020204" pitchFamily="34" charset="0"/>
                <a:cs typeface="Arial" panose="020B0604020202020204" pitchFamily="34" charset="0"/>
              </a:rPr>
              <a:t>Considering  the activity situation, it will be possible to get the all permits in mid-201</a:t>
            </a:r>
            <a:r>
              <a:rPr lang="sl-SI" sz="1050" dirty="0" smtClean="0">
                <a:latin typeface="Arial" panose="020B0604020202020204" pitchFamily="34" charset="0"/>
                <a:cs typeface="Arial" panose="020B0604020202020204" pitchFamily="34" charset="0"/>
              </a:rPr>
              <a:t>6</a:t>
            </a:r>
            <a:r>
              <a:rPr lang="en-US" sz="1050" dirty="0" smtClean="0">
                <a:latin typeface="Arial" panose="020B0604020202020204" pitchFamily="34" charset="0"/>
                <a:cs typeface="Arial" panose="020B0604020202020204" pitchFamily="34" charset="0"/>
              </a:rPr>
              <a:t> and start of main works in I. </a:t>
            </a:r>
            <a:r>
              <a:rPr lang="sl-SI" sz="1050" dirty="0" smtClean="0">
                <a:latin typeface="Arial" panose="020B0604020202020204" pitchFamily="34" charset="0"/>
                <a:cs typeface="Arial" panose="020B0604020202020204" pitchFamily="34" charset="0"/>
              </a:rPr>
              <a:t>h</a:t>
            </a:r>
            <a:r>
              <a:rPr lang="en-US" sz="1050" dirty="0" err="1" smtClean="0">
                <a:latin typeface="Arial" panose="020B0604020202020204" pitchFamily="34" charset="0"/>
                <a:cs typeface="Arial" panose="020B0604020202020204" pitchFamily="34" charset="0"/>
              </a:rPr>
              <a:t>alf</a:t>
            </a:r>
            <a:r>
              <a:rPr lang="sl-SI" sz="1050" dirty="0" smtClean="0">
                <a:latin typeface="Arial" panose="020B0604020202020204" pitchFamily="34" charset="0"/>
                <a:cs typeface="Arial" panose="020B0604020202020204" pitchFamily="34" charset="0"/>
              </a:rPr>
              <a:t> </a:t>
            </a:r>
            <a:r>
              <a:rPr lang="sl-SI" sz="1050" dirty="0" err="1" smtClean="0">
                <a:latin typeface="Arial" panose="020B0604020202020204" pitchFamily="34" charset="0"/>
                <a:cs typeface="Arial" panose="020B0604020202020204" pitchFamily="34" charset="0"/>
              </a:rPr>
              <a:t>of</a:t>
            </a:r>
            <a:r>
              <a:rPr lang="en-US" sz="1050" dirty="0" smtClean="0">
                <a:latin typeface="Arial" panose="020B0604020202020204" pitchFamily="34" charset="0"/>
                <a:cs typeface="Arial" panose="020B0604020202020204" pitchFamily="34" charset="0"/>
              </a:rPr>
              <a:t> 201</a:t>
            </a:r>
            <a:r>
              <a:rPr lang="sl-SI" sz="1050" dirty="0" smtClean="0">
                <a:latin typeface="Arial" panose="020B0604020202020204" pitchFamily="34" charset="0"/>
                <a:cs typeface="Arial" panose="020B0604020202020204" pitchFamily="34" charset="0"/>
              </a:rPr>
              <a:t>7</a:t>
            </a:r>
            <a:r>
              <a:rPr lang="en-US" sz="1050" dirty="0" smtClean="0">
                <a:latin typeface="Arial" panose="020B0604020202020204" pitchFamily="34" charset="0"/>
                <a:cs typeface="Arial" panose="020B0604020202020204" pitchFamily="34" charset="0"/>
              </a:rPr>
              <a:t>.</a:t>
            </a:r>
          </a:p>
          <a:p>
            <a:pPr marL="0" indent="0">
              <a:buNone/>
            </a:pPr>
            <a:r>
              <a:rPr lang="en-US" sz="1050" dirty="0" smtClean="0">
                <a:latin typeface="Arial" panose="020B0604020202020204" pitchFamily="34" charset="0"/>
                <a:cs typeface="Arial" panose="020B0604020202020204" pitchFamily="34" charset="0"/>
              </a:rPr>
              <a:t>Deadline for project completion: 2021-2022.</a:t>
            </a:r>
          </a:p>
          <a:p>
            <a:endParaRPr lang="en-GB" sz="1050"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9</a:t>
            </a:fld>
            <a:endParaRPr lang="sl-SI"/>
          </a:p>
        </p:txBody>
      </p:sp>
    </p:spTree>
    <p:extLst>
      <p:ext uri="{BB962C8B-B14F-4D97-AF65-F5344CB8AC3E}">
        <p14:creationId xmlns:p14="http://schemas.microsoft.com/office/powerpoint/2010/main" val="3963374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0688638" cy="7562850"/>
          </a:xfrm>
          <a:prstGeom prst="rect">
            <a:avLst/>
          </a:prstGeom>
        </p:spPr>
        <p:txBody>
          <a:bodyPr vert="horz"/>
          <a:lstStyle>
            <a:lvl1pPr marL="0" indent="0">
              <a:buNone/>
              <a:defRPr sz="1000" b="0" baseline="0"/>
            </a:lvl1pPr>
          </a:lstStyle>
          <a:p>
            <a:endParaRPr lang="en-US" dirty="0"/>
          </a:p>
        </p:txBody>
      </p:sp>
      <p:sp>
        <p:nvSpPr>
          <p:cNvPr id="2" name="Title 1"/>
          <p:cNvSpPr>
            <a:spLocks noGrp="1"/>
          </p:cNvSpPr>
          <p:nvPr>
            <p:ph type="title" hasCustomPrompt="1"/>
          </p:nvPr>
        </p:nvSpPr>
        <p:spPr>
          <a:xfrm>
            <a:off x="0" y="4292600"/>
            <a:ext cx="10688638" cy="800100"/>
          </a:xfrm>
          <a:solidFill>
            <a:schemeClr val="bg1">
              <a:alpha val="81000"/>
            </a:schemeClr>
          </a:solidFill>
        </p:spPr>
        <p:txBody>
          <a:bodyPr/>
          <a:lstStyle>
            <a:lvl1pPr>
              <a:defRPr baseline="0"/>
            </a:lvl1pPr>
          </a:lstStyle>
          <a:p>
            <a:r>
              <a:rPr lang="sl-SI" dirty="0" smtClean="0"/>
              <a:t>NASLOV PREZENTACIJE</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214238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icna stran graf +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10" name="Picture Placeholder 9"/>
          <p:cNvSpPr>
            <a:spLocks noGrp="1"/>
          </p:cNvSpPr>
          <p:nvPr>
            <p:ph type="pic" sz="quarter" idx="13" hasCustomPrompt="1"/>
          </p:nvPr>
        </p:nvSpPr>
        <p:spPr>
          <a:xfrm>
            <a:off x="381000" y="3088230"/>
            <a:ext cx="4597400" cy="3693569"/>
          </a:xfrm>
          <a:prstGeom prst="rect">
            <a:avLst/>
          </a:prstGeom>
        </p:spPr>
        <p:txBody>
          <a:bodyPr>
            <a:normAutofit/>
          </a:bodyPr>
          <a:lstStyle>
            <a:lvl1pPr marL="0" indent="0">
              <a:buNone/>
              <a:defRPr sz="1800" b="0"/>
            </a:lvl1pPr>
          </a:lstStyle>
          <a:p>
            <a:r>
              <a:rPr lang="en-US" dirty="0" err="1" smtClean="0"/>
              <a:t>Slika</a:t>
            </a:r>
            <a:endParaRPr lang="en-US" dirty="0"/>
          </a:p>
        </p:txBody>
      </p:sp>
      <p:sp>
        <p:nvSpPr>
          <p:cNvPr id="12" name="Text Placeholder 11"/>
          <p:cNvSpPr>
            <a:spLocks noGrp="1"/>
          </p:cNvSpPr>
          <p:nvPr>
            <p:ph type="body" sz="quarter" idx="14" hasCustomPrompt="1"/>
          </p:nvPr>
        </p:nvSpPr>
        <p:spPr>
          <a:xfrm>
            <a:off x="5156200" y="3088230"/>
            <a:ext cx="5168900" cy="3693570"/>
          </a:xfrm>
          <a:prstGeom prst="rect">
            <a:avLst/>
          </a:prstGeom>
        </p:spPr>
        <p:txBody>
          <a:bodyPr/>
          <a:lstStyle>
            <a:lvl1pPr marL="0" indent="0">
              <a:buNone/>
              <a:defRPr sz="2000" b="0"/>
            </a:lvl1pPr>
          </a:lstStyle>
          <a:p>
            <a:pPr lvl="0"/>
            <a:r>
              <a:rPr lang="en-US" dirty="0" err="1" smtClean="0"/>
              <a:t>Besedilo</a:t>
            </a:r>
            <a:endParaRPr lang="en-US" dirty="0"/>
          </a:p>
        </p:txBody>
      </p:sp>
      <p:sp>
        <p:nvSpPr>
          <p:cNvPr id="16"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7"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13870842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icna stran graf">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6" name="Picture Placeholder 9"/>
          <p:cNvSpPr>
            <a:spLocks noGrp="1"/>
          </p:cNvSpPr>
          <p:nvPr>
            <p:ph type="pic" sz="quarter" idx="13" hasCustomPrompt="1"/>
          </p:nvPr>
        </p:nvSpPr>
        <p:spPr>
          <a:xfrm>
            <a:off x="381000" y="2821530"/>
            <a:ext cx="4597400" cy="3693569"/>
          </a:xfrm>
          <a:prstGeom prst="rect">
            <a:avLst/>
          </a:prstGeom>
        </p:spPr>
        <p:txBody>
          <a:bodyPr>
            <a:normAutofit/>
          </a:bodyPr>
          <a:lstStyle>
            <a:lvl1pPr marL="0" indent="0">
              <a:buNone/>
              <a:defRPr sz="1800" b="0"/>
            </a:lvl1pPr>
          </a:lstStyle>
          <a:p>
            <a:r>
              <a:rPr lang="en-US" dirty="0" err="1" smtClean="0"/>
              <a:t>Slika</a:t>
            </a:r>
            <a:endParaRPr lang="en-US" dirty="0"/>
          </a:p>
        </p:txBody>
      </p:sp>
      <p:sp>
        <p:nvSpPr>
          <p:cNvPr id="7" name="Text Placeholder 11"/>
          <p:cNvSpPr>
            <a:spLocks noGrp="1"/>
          </p:cNvSpPr>
          <p:nvPr>
            <p:ph type="body" sz="quarter" idx="14" hasCustomPrompt="1"/>
          </p:nvPr>
        </p:nvSpPr>
        <p:spPr>
          <a:xfrm>
            <a:off x="5156200" y="2821530"/>
            <a:ext cx="5168900" cy="3693570"/>
          </a:xfrm>
          <a:prstGeom prst="rect">
            <a:avLst/>
          </a:prstGeom>
        </p:spPr>
        <p:txBody>
          <a:bodyPr/>
          <a:lstStyle>
            <a:lvl1pPr marL="0" indent="0">
              <a:buNone/>
              <a:defRPr sz="2000" b="0"/>
            </a:lvl1pPr>
          </a:lstStyle>
          <a:p>
            <a:pPr lvl="0"/>
            <a:r>
              <a:rPr lang="en-US" dirty="0" err="1" smtClean="0"/>
              <a:t>Besedilo</a:t>
            </a:r>
            <a:endParaRPr lang="en-US" dirty="0"/>
          </a:p>
        </p:txBody>
      </p:sp>
      <p:sp>
        <p:nvSpPr>
          <p:cNvPr id="10"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1"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p14="http://schemas.microsoft.com/office/powerpoint/2010/main" val="3513476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o naslov in podnaslov +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8"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9"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4232483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o naslov in pod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8"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9"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p14="http://schemas.microsoft.com/office/powerpoint/2010/main" val="154794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801648" y="2349386"/>
            <a:ext cx="9085342" cy="1621111"/>
          </a:xfrm>
        </p:spPr>
        <p:txBody>
          <a:bodyPr/>
          <a:lstStyle/>
          <a:p>
            <a:r>
              <a:rPr lang="sl-SI" smtClean="0"/>
              <a:t>Uredite slog naslova matrice</a:t>
            </a:r>
            <a:endParaRPr lang="en-GB"/>
          </a:p>
        </p:txBody>
      </p:sp>
      <p:sp>
        <p:nvSpPr>
          <p:cNvPr id="3" name="Podnaslov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smtClean="0"/>
              <a:t>Uredite slog podnaslova matrice</a:t>
            </a:r>
            <a:endParaRPr lang="en-GB"/>
          </a:p>
        </p:txBody>
      </p:sp>
      <p:sp>
        <p:nvSpPr>
          <p:cNvPr id="4" name="Ograda datuma 3"/>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5" name="Ograda noge 4"/>
          <p:cNvSpPr>
            <a:spLocks noGrp="1"/>
          </p:cNvSpPr>
          <p:nvPr>
            <p:ph type="ftr" sz="quarter" idx="11"/>
          </p:nvPr>
        </p:nvSpPr>
        <p:spPr/>
        <p:txBody>
          <a:bodyPr/>
          <a:lstStyle/>
          <a:p>
            <a:endParaRPr lang="en-GB">
              <a:solidFill>
                <a:prstClr val="black">
                  <a:tint val="75000"/>
                </a:prstClr>
              </a:solidFill>
            </a:endParaRPr>
          </a:p>
        </p:txBody>
      </p:sp>
      <p:sp>
        <p:nvSpPr>
          <p:cNvPr id="6" name="Ograda številke diapozitiva 5"/>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2924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GB"/>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5" name="Ograda noge 4"/>
          <p:cNvSpPr>
            <a:spLocks noGrp="1"/>
          </p:cNvSpPr>
          <p:nvPr>
            <p:ph type="ftr" sz="quarter" idx="11"/>
          </p:nvPr>
        </p:nvSpPr>
        <p:spPr/>
        <p:txBody>
          <a:bodyPr/>
          <a:lstStyle/>
          <a:p>
            <a:endParaRPr lang="en-GB">
              <a:solidFill>
                <a:prstClr val="black">
                  <a:tint val="75000"/>
                </a:prstClr>
              </a:solidFill>
            </a:endParaRPr>
          </a:p>
        </p:txBody>
      </p:sp>
      <p:sp>
        <p:nvSpPr>
          <p:cNvPr id="6" name="Ograda številke diapozitiva 5"/>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8508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44329" y="4859832"/>
            <a:ext cx="9085342" cy="1502066"/>
          </a:xfrm>
        </p:spPr>
        <p:txBody>
          <a:bodyPr anchor="t"/>
          <a:lstStyle>
            <a:lvl1pPr algn="l">
              <a:defRPr sz="4600" b="1" cap="all"/>
            </a:lvl1pPr>
          </a:lstStyle>
          <a:p>
            <a:r>
              <a:rPr lang="sl-SI" smtClean="0"/>
              <a:t>Uredite slog naslova matrice</a:t>
            </a:r>
            <a:endParaRPr lang="en-GB"/>
          </a:p>
        </p:txBody>
      </p:sp>
      <p:sp>
        <p:nvSpPr>
          <p:cNvPr id="3" name="Ograda besedila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5" name="Ograda noge 4"/>
          <p:cNvSpPr>
            <a:spLocks noGrp="1"/>
          </p:cNvSpPr>
          <p:nvPr>
            <p:ph type="ftr" sz="quarter" idx="11"/>
          </p:nvPr>
        </p:nvSpPr>
        <p:spPr/>
        <p:txBody>
          <a:bodyPr/>
          <a:lstStyle/>
          <a:p>
            <a:endParaRPr lang="en-GB">
              <a:solidFill>
                <a:prstClr val="black">
                  <a:tint val="75000"/>
                </a:prstClr>
              </a:solidFill>
            </a:endParaRPr>
          </a:p>
        </p:txBody>
      </p:sp>
      <p:sp>
        <p:nvSpPr>
          <p:cNvPr id="6" name="Ograda številke diapozitiva 5"/>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9798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GB"/>
          </a:p>
        </p:txBody>
      </p:sp>
      <p:sp>
        <p:nvSpPr>
          <p:cNvPr id="3" name="Ograda vsebine 2"/>
          <p:cNvSpPr>
            <a:spLocks noGrp="1"/>
          </p:cNvSpPr>
          <p:nvPr>
            <p:ph sz="half" idx="1"/>
          </p:nvPr>
        </p:nvSpPr>
        <p:spPr>
          <a:xfrm>
            <a:off x="534432"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vsebine 3"/>
          <p:cNvSpPr>
            <a:spLocks noGrp="1"/>
          </p:cNvSpPr>
          <p:nvPr>
            <p:ph sz="half" idx="2"/>
          </p:nvPr>
        </p:nvSpPr>
        <p:spPr>
          <a:xfrm>
            <a:off x="5433391"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Ograda datuma 4"/>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6" name="Ograda noge 5"/>
          <p:cNvSpPr>
            <a:spLocks noGrp="1"/>
          </p:cNvSpPr>
          <p:nvPr>
            <p:ph type="ftr" sz="quarter" idx="11"/>
          </p:nvPr>
        </p:nvSpPr>
        <p:spPr/>
        <p:txBody>
          <a:bodyPr/>
          <a:lstStyle/>
          <a:p>
            <a:endParaRPr lang="en-GB">
              <a:solidFill>
                <a:prstClr val="black">
                  <a:tint val="75000"/>
                </a:prstClr>
              </a:solidFill>
            </a:endParaRPr>
          </a:p>
        </p:txBody>
      </p:sp>
      <p:sp>
        <p:nvSpPr>
          <p:cNvPr id="7" name="Ograda številke diapozitiva 6"/>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1149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en-GB"/>
          </a:p>
        </p:txBody>
      </p:sp>
      <p:sp>
        <p:nvSpPr>
          <p:cNvPr id="3" name="Ograda besedila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sl-SI" smtClean="0"/>
              <a:t>Uredite sloge besedila matrice</a:t>
            </a:r>
          </a:p>
        </p:txBody>
      </p:sp>
      <p:sp>
        <p:nvSpPr>
          <p:cNvPr id="4" name="Ograda vsebine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Ograda besedila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sl-SI" smtClean="0"/>
              <a:t>Uredite sloge besedila matrice</a:t>
            </a:r>
          </a:p>
        </p:txBody>
      </p:sp>
      <p:sp>
        <p:nvSpPr>
          <p:cNvPr id="6" name="Ograda vsebine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7" name="Ograda datuma 6"/>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8" name="Ograda noge 7"/>
          <p:cNvSpPr>
            <a:spLocks noGrp="1"/>
          </p:cNvSpPr>
          <p:nvPr>
            <p:ph type="ftr" sz="quarter" idx="11"/>
          </p:nvPr>
        </p:nvSpPr>
        <p:spPr/>
        <p:txBody>
          <a:bodyPr/>
          <a:lstStyle/>
          <a:p>
            <a:endParaRPr lang="en-GB">
              <a:solidFill>
                <a:prstClr val="black">
                  <a:tint val="75000"/>
                </a:prstClr>
              </a:solidFill>
            </a:endParaRPr>
          </a:p>
        </p:txBody>
      </p:sp>
      <p:sp>
        <p:nvSpPr>
          <p:cNvPr id="9" name="Ograda številke diapozitiva 8"/>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9543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GB"/>
          </a:p>
        </p:txBody>
      </p:sp>
      <p:sp>
        <p:nvSpPr>
          <p:cNvPr id="3" name="Ograda datuma 2"/>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4" name="Ograda noge 3"/>
          <p:cNvSpPr>
            <a:spLocks noGrp="1"/>
          </p:cNvSpPr>
          <p:nvPr>
            <p:ph type="ftr" sz="quarter" idx="11"/>
          </p:nvPr>
        </p:nvSpPr>
        <p:spPr/>
        <p:txBody>
          <a:bodyPr/>
          <a:lstStyle/>
          <a:p>
            <a:endParaRPr lang="en-GB">
              <a:solidFill>
                <a:prstClr val="black">
                  <a:tint val="75000"/>
                </a:prstClr>
              </a:solidFill>
            </a:endParaRPr>
          </a:p>
        </p:txBody>
      </p:sp>
      <p:sp>
        <p:nvSpPr>
          <p:cNvPr id="5" name="Ograda številke diapozitiva 4"/>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62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Zadnja stran_korp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184747726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3" name="Ograda noge 2"/>
          <p:cNvSpPr>
            <a:spLocks noGrp="1"/>
          </p:cNvSpPr>
          <p:nvPr>
            <p:ph type="ftr" sz="quarter" idx="11"/>
          </p:nvPr>
        </p:nvSpPr>
        <p:spPr/>
        <p:txBody>
          <a:bodyPr/>
          <a:lstStyle/>
          <a:p>
            <a:endParaRPr lang="en-GB">
              <a:solidFill>
                <a:prstClr val="black">
                  <a:tint val="75000"/>
                </a:prstClr>
              </a:solidFill>
            </a:endParaRPr>
          </a:p>
        </p:txBody>
      </p:sp>
      <p:sp>
        <p:nvSpPr>
          <p:cNvPr id="4" name="Ograda številke diapozitiva 3"/>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8676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534433" y="301113"/>
            <a:ext cx="3516488" cy="1281483"/>
          </a:xfrm>
        </p:spPr>
        <p:txBody>
          <a:bodyPr anchor="b"/>
          <a:lstStyle>
            <a:lvl1pPr algn="l">
              <a:defRPr sz="2300" b="1"/>
            </a:lvl1pPr>
          </a:lstStyle>
          <a:p>
            <a:r>
              <a:rPr lang="sl-SI" smtClean="0"/>
              <a:t>Uredite slog naslova matrice</a:t>
            </a:r>
            <a:endParaRPr lang="en-GB"/>
          </a:p>
        </p:txBody>
      </p:sp>
      <p:sp>
        <p:nvSpPr>
          <p:cNvPr id="3" name="Ograda vsebine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besedila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sl-SI" smtClean="0"/>
              <a:t>Uredite sloge besedila matrice</a:t>
            </a:r>
          </a:p>
        </p:txBody>
      </p:sp>
      <p:sp>
        <p:nvSpPr>
          <p:cNvPr id="5" name="Ograda datuma 4"/>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6" name="Ograda noge 5"/>
          <p:cNvSpPr>
            <a:spLocks noGrp="1"/>
          </p:cNvSpPr>
          <p:nvPr>
            <p:ph type="ftr" sz="quarter" idx="11"/>
          </p:nvPr>
        </p:nvSpPr>
        <p:spPr/>
        <p:txBody>
          <a:bodyPr/>
          <a:lstStyle/>
          <a:p>
            <a:endParaRPr lang="en-GB">
              <a:solidFill>
                <a:prstClr val="black">
                  <a:tint val="75000"/>
                </a:prstClr>
              </a:solidFill>
            </a:endParaRPr>
          </a:p>
        </p:txBody>
      </p:sp>
      <p:sp>
        <p:nvSpPr>
          <p:cNvPr id="7" name="Ograda številke diapozitiva 6"/>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650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095048" y="5293995"/>
            <a:ext cx="6413183" cy="624986"/>
          </a:xfrm>
        </p:spPr>
        <p:txBody>
          <a:bodyPr anchor="b"/>
          <a:lstStyle>
            <a:lvl1pPr algn="l">
              <a:defRPr sz="2300" b="1"/>
            </a:lvl1pPr>
          </a:lstStyle>
          <a:p>
            <a:r>
              <a:rPr lang="sl-SI" smtClean="0"/>
              <a:t>Uredite slog naslova matrice</a:t>
            </a:r>
            <a:endParaRPr lang="en-GB"/>
          </a:p>
        </p:txBody>
      </p:sp>
      <p:sp>
        <p:nvSpPr>
          <p:cNvPr id="3" name="Ograda slike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n-GB"/>
          </a:p>
        </p:txBody>
      </p:sp>
      <p:sp>
        <p:nvSpPr>
          <p:cNvPr id="4" name="Ograda besedila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sl-SI" smtClean="0"/>
              <a:t>Uredite sloge besedila matrice</a:t>
            </a:r>
          </a:p>
        </p:txBody>
      </p:sp>
      <p:sp>
        <p:nvSpPr>
          <p:cNvPr id="5" name="Ograda datuma 4"/>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6" name="Ograda noge 5"/>
          <p:cNvSpPr>
            <a:spLocks noGrp="1"/>
          </p:cNvSpPr>
          <p:nvPr>
            <p:ph type="ftr" sz="quarter" idx="11"/>
          </p:nvPr>
        </p:nvSpPr>
        <p:spPr/>
        <p:txBody>
          <a:bodyPr/>
          <a:lstStyle/>
          <a:p>
            <a:endParaRPr lang="en-GB">
              <a:solidFill>
                <a:prstClr val="black">
                  <a:tint val="75000"/>
                </a:prstClr>
              </a:solidFill>
            </a:endParaRPr>
          </a:p>
        </p:txBody>
      </p:sp>
      <p:sp>
        <p:nvSpPr>
          <p:cNvPr id="7" name="Ograda številke diapozitiva 6"/>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5428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GB"/>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5" name="Ograda noge 4"/>
          <p:cNvSpPr>
            <a:spLocks noGrp="1"/>
          </p:cNvSpPr>
          <p:nvPr>
            <p:ph type="ftr" sz="quarter" idx="11"/>
          </p:nvPr>
        </p:nvSpPr>
        <p:spPr/>
        <p:txBody>
          <a:bodyPr/>
          <a:lstStyle/>
          <a:p>
            <a:endParaRPr lang="en-GB">
              <a:solidFill>
                <a:prstClr val="black">
                  <a:tint val="75000"/>
                </a:prstClr>
              </a:solidFill>
            </a:endParaRPr>
          </a:p>
        </p:txBody>
      </p:sp>
      <p:sp>
        <p:nvSpPr>
          <p:cNvPr id="6" name="Ograda številke diapozitiva 5"/>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3158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749262" y="302865"/>
            <a:ext cx="2404944" cy="6452932"/>
          </a:xfrm>
        </p:spPr>
        <p:txBody>
          <a:bodyPr vert="eaVert"/>
          <a:lstStyle/>
          <a:p>
            <a:r>
              <a:rPr lang="sl-SI" smtClean="0"/>
              <a:t>Uredite slog naslova matrice</a:t>
            </a:r>
            <a:endParaRPr lang="en-GB"/>
          </a:p>
        </p:txBody>
      </p:sp>
      <p:sp>
        <p:nvSpPr>
          <p:cNvPr id="3" name="Ograda navpičnega besedila 2"/>
          <p:cNvSpPr>
            <a:spLocks noGrp="1"/>
          </p:cNvSpPr>
          <p:nvPr>
            <p:ph type="body" orient="vert" idx="1"/>
          </p:nvPr>
        </p:nvSpPr>
        <p:spPr>
          <a:xfrm>
            <a:off x="534432" y="302865"/>
            <a:ext cx="7036687" cy="6452932"/>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p>
            <a:fld id="{E9A29C42-EF4B-4E5D-8880-BF75C68EE6CF}" type="datetimeFigureOut">
              <a:rPr lang="en-GB" smtClean="0">
                <a:solidFill>
                  <a:prstClr val="black">
                    <a:tint val="75000"/>
                  </a:prstClr>
                </a:solidFill>
              </a:rPr>
              <a:pPr/>
              <a:t>02/03/2016</a:t>
            </a:fld>
            <a:endParaRPr lang="en-GB">
              <a:solidFill>
                <a:prstClr val="black">
                  <a:tint val="75000"/>
                </a:prstClr>
              </a:solidFill>
            </a:endParaRPr>
          </a:p>
        </p:txBody>
      </p:sp>
      <p:sp>
        <p:nvSpPr>
          <p:cNvPr id="5" name="Ograda noge 4"/>
          <p:cNvSpPr>
            <a:spLocks noGrp="1"/>
          </p:cNvSpPr>
          <p:nvPr>
            <p:ph type="ftr" sz="quarter" idx="11"/>
          </p:nvPr>
        </p:nvSpPr>
        <p:spPr/>
        <p:txBody>
          <a:bodyPr/>
          <a:lstStyle/>
          <a:p>
            <a:endParaRPr lang="en-GB">
              <a:solidFill>
                <a:prstClr val="black">
                  <a:tint val="75000"/>
                </a:prstClr>
              </a:solidFill>
            </a:endParaRPr>
          </a:p>
        </p:txBody>
      </p:sp>
      <p:sp>
        <p:nvSpPr>
          <p:cNvPr id="6" name="Ograda številke diapozitiva 5"/>
          <p:cNvSpPr>
            <a:spLocks noGrp="1"/>
          </p:cNvSpPr>
          <p:nvPr>
            <p:ph type="sldNum" sz="quarter" idx="12"/>
          </p:nvPr>
        </p:nvSpPr>
        <p:spPr/>
        <p:txBody>
          <a:bodyPr/>
          <a:lstStyle/>
          <a:p>
            <a:fld id="{ADBA3329-A779-477B-9B77-0125F32CEC6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6544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aslovnica">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0688638" cy="7562850"/>
          </a:xfrm>
          <a:prstGeom prst="rect">
            <a:avLst/>
          </a:prstGeom>
        </p:spPr>
        <p:txBody>
          <a:bodyPr vert="horz"/>
          <a:lstStyle>
            <a:lvl1pPr marL="0" indent="0">
              <a:buNone/>
              <a:defRPr sz="1000" b="0" baseline="0"/>
            </a:lvl1pPr>
          </a:lstStyle>
          <a:p>
            <a:endParaRPr lang="en-US" dirty="0"/>
          </a:p>
        </p:txBody>
      </p:sp>
      <p:sp>
        <p:nvSpPr>
          <p:cNvPr id="2" name="Title 1"/>
          <p:cNvSpPr>
            <a:spLocks noGrp="1"/>
          </p:cNvSpPr>
          <p:nvPr>
            <p:ph type="title" hasCustomPrompt="1"/>
          </p:nvPr>
        </p:nvSpPr>
        <p:spPr>
          <a:xfrm>
            <a:off x="0" y="4292601"/>
            <a:ext cx="10688638" cy="800099"/>
          </a:xfrm>
          <a:solidFill>
            <a:schemeClr val="bg1">
              <a:alpha val="81000"/>
            </a:schemeClr>
          </a:solidFill>
        </p:spPr>
        <p:txBody>
          <a:bodyPr/>
          <a:lstStyle>
            <a:lvl1pPr>
              <a:defRPr baseline="0"/>
            </a:lvl1pPr>
          </a:lstStyle>
          <a:p>
            <a:r>
              <a:rPr lang="sl-SI" dirty="0" smtClean="0"/>
              <a:t>NASLOV PREZENTACIJE</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89"/>
            <a:ext cx="1815420" cy="907710"/>
          </a:xfrm>
          <a:prstGeom prst="rect">
            <a:avLst/>
          </a:prstGeom>
        </p:spPr>
      </p:pic>
    </p:spTree>
    <p:extLst>
      <p:ext uri="{BB962C8B-B14F-4D97-AF65-F5344CB8AC3E}">
        <p14:creationId xmlns:p14="http://schemas.microsoft.com/office/powerpoint/2010/main" val="284365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adnja stran_sektor_turizem">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37838175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adnja_stran_neposredne investicij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21890461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dnja_stran_tehnološki_razvoj">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13259365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picna stran +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12" name="Text Placeholder 11"/>
          <p:cNvSpPr>
            <a:spLocks noGrp="1"/>
          </p:cNvSpPr>
          <p:nvPr>
            <p:ph type="body" sz="quarter" idx="13" hasCustomPrompt="1"/>
          </p:nvPr>
        </p:nvSpPr>
        <p:spPr>
          <a:xfrm>
            <a:off x="381000" y="3086100"/>
            <a:ext cx="9944100" cy="3708400"/>
          </a:xfrm>
          <a:prstGeom prst="rect">
            <a:avLst/>
          </a:prstGeom>
        </p:spPr>
        <p:txBody>
          <a:bodyPr>
            <a:normAutofit/>
          </a:bodyPr>
          <a:lstStyle>
            <a:lvl1pPr marL="0" indent="0">
              <a:buNone/>
              <a:defRPr sz="2000" b="0"/>
            </a:lvl1pPr>
          </a:lstStyle>
          <a:p>
            <a:pPr lvl="0"/>
            <a:r>
              <a:rPr lang="en-US" dirty="0" err="1" smtClean="0"/>
              <a:t>Besedilo</a:t>
            </a:r>
            <a:endParaRPr lang="en-US" dirty="0"/>
          </a:p>
        </p:txBody>
      </p:sp>
      <p:sp>
        <p:nvSpPr>
          <p:cNvPr id="15"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6"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250817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picna stran">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9" name="Text Placeholder 11"/>
          <p:cNvSpPr>
            <a:spLocks noGrp="1"/>
          </p:cNvSpPr>
          <p:nvPr>
            <p:ph type="body" sz="quarter" idx="13" hasCustomPrompt="1"/>
          </p:nvPr>
        </p:nvSpPr>
        <p:spPr>
          <a:xfrm>
            <a:off x="381000" y="2514600"/>
            <a:ext cx="9944100" cy="3708400"/>
          </a:xfrm>
          <a:prstGeom prst="rect">
            <a:avLst/>
          </a:prstGeom>
        </p:spPr>
        <p:txBody>
          <a:bodyPr>
            <a:normAutofit/>
          </a:bodyPr>
          <a:lstStyle>
            <a:lvl1pPr marL="0" indent="0">
              <a:buNone/>
              <a:defRPr sz="2000" b="0"/>
            </a:lvl1pPr>
          </a:lstStyle>
          <a:p>
            <a:pPr lvl="0"/>
            <a:r>
              <a:rPr lang="en-US" dirty="0" err="1" smtClean="0"/>
              <a:t>Besedilo</a:t>
            </a:r>
            <a:endParaRPr lang="en-US" dirty="0"/>
          </a:p>
        </p:txBody>
      </p:sp>
      <p:sp>
        <p:nvSpPr>
          <p:cNvPr id="10"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1"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p14="http://schemas.microsoft.com/office/powerpoint/2010/main" val="180099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picna stran + buleti +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92400"/>
            <a:ext cx="9944100" cy="4063397"/>
          </a:xfrm>
          <a:prstGeom prst="rect">
            <a:avLst/>
          </a:prstGeom>
        </p:spPr>
        <p:txBody>
          <a:bodyPr/>
          <a:lstStyle/>
          <a:p>
            <a:pPr lvl="0"/>
            <a:r>
              <a:rPr lang="sl-SI" dirty="0" smtClean="0"/>
              <a:t>Click to edit Master text styles</a:t>
            </a:r>
          </a:p>
          <a:p>
            <a:pPr lvl="1"/>
            <a:r>
              <a:rPr lang="sl-SI" dirty="0" smtClean="0"/>
              <a:t>Second level</a:t>
            </a:r>
          </a:p>
          <a:p>
            <a:pPr lvl="2"/>
            <a:r>
              <a:rPr lang="sl-SI" dirty="0" smtClean="0"/>
              <a:t>Third level</a:t>
            </a:r>
          </a:p>
          <a:p>
            <a:pPr lvl="3"/>
            <a:r>
              <a:rPr lang="sl-SI" dirty="0" smtClean="0"/>
              <a:t>Fourth level</a:t>
            </a:r>
          </a:p>
          <a:p>
            <a:pPr lvl="4"/>
            <a:r>
              <a:rPr lang="sl-SI" dirty="0" smtClean="0"/>
              <a:t>Fifth level</a:t>
            </a:r>
            <a:endParaRPr lang="en-US" dirty="0"/>
          </a:p>
        </p:txBody>
      </p:sp>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10"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374990"/>
            <a:ext cx="1815420" cy="907710"/>
          </a:xfrm>
          <a:prstGeom prst="rect">
            <a:avLst/>
          </a:prstGeom>
        </p:spPr>
      </p:pic>
    </p:spTree>
    <p:extLst>
      <p:ext uri="{BB962C8B-B14F-4D97-AF65-F5344CB8AC3E}">
        <p14:creationId xmlns:p14="http://schemas.microsoft.com/office/powerpoint/2010/main" val="311264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picna stran+buleti">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3/2/2016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6" name="Content Placeholder 2"/>
          <p:cNvSpPr>
            <a:spLocks noGrp="1"/>
          </p:cNvSpPr>
          <p:nvPr>
            <p:ph idx="1"/>
          </p:nvPr>
        </p:nvSpPr>
        <p:spPr>
          <a:xfrm>
            <a:off x="381000" y="2287065"/>
            <a:ext cx="9944100" cy="4063397"/>
          </a:xfrm>
          <a:prstGeom prst="rect">
            <a:avLst/>
          </a:prstGeom>
        </p:spPr>
        <p:txBody>
          <a:bodyPr/>
          <a:lstStyle/>
          <a:p>
            <a:pPr lvl="0"/>
            <a:r>
              <a:rPr lang="sl-SI" dirty="0" smtClean="0"/>
              <a:t>Click to edit Master text styles</a:t>
            </a:r>
          </a:p>
          <a:p>
            <a:pPr lvl="1"/>
            <a:r>
              <a:rPr lang="sl-SI" dirty="0" smtClean="0"/>
              <a:t>Second level</a:t>
            </a:r>
          </a:p>
          <a:p>
            <a:pPr lvl="2"/>
            <a:r>
              <a:rPr lang="sl-SI" dirty="0" smtClean="0"/>
              <a:t>Third level</a:t>
            </a:r>
          </a:p>
          <a:p>
            <a:pPr lvl="3"/>
            <a:r>
              <a:rPr lang="sl-SI" dirty="0" smtClean="0"/>
              <a:t>Fourth level</a:t>
            </a:r>
          </a:p>
          <a:p>
            <a:pPr lvl="4"/>
            <a:r>
              <a:rPr lang="sl-SI" dirty="0" smtClean="0"/>
              <a:t>Fifth level</a:t>
            </a:r>
            <a:endParaRPr lang="en-US" dirty="0"/>
          </a:p>
        </p:txBody>
      </p:sp>
      <p:sp>
        <p:nvSpPr>
          <p:cNvPr id="7" name="Title 1"/>
          <p:cNvSpPr>
            <a:spLocks noGrp="1"/>
          </p:cNvSpPr>
          <p:nvPr>
            <p:ph type="ctrTitle" hasCustomPrompt="1"/>
          </p:nvPr>
        </p:nvSpPr>
        <p:spPr>
          <a:xfrm>
            <a:off x="381000" y="1173727"/>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Tree>
    <p:extLst>
      <p:ext uri="{BB962C8B-B14F-4D97-AF65-F5344CB8AC3E}">
        <p14:creationId xmlns:p14="http://schemas.microsoft.com/office/powerpoint/2010/main" val="120768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870200"/>
            <a:ext cx="10688638" cy="1270000"/>
          </a:xfrm>
          <a:prstGeom prst="rect">
            <a:avLst/>
          </a:prstGeom>
        </p:spPr>
        <p:txBody>
          <a:bodyPr vert="horz" lIns="104287" tIns="52144" rIns="104287" bIns="52144" rtlCol="0" anchor="ctr">
            <a:normAutofit/>
          </a:bodyPr>
          <a:lstStyle/>
          <a:p>
            <a:r>
              <a:rPr lang="sl-SI" dirty="0" smtClean="0"/>
              <a:t>NASLOV PREZENTACIJE</a:t>
            </a:r>
            <a:endParaRPr lang="en-US" dirty="0"/>
          </a:p>
        </p:txBody>
      </p:sp>
      <p:sp>
        <p:nvSpPr>
          <p:cNvPr id="4" name="Date Placeholder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BA089B7A-57E3-0D4D-B99E-388CA80C483E}" type="datetimeFigureOut">
              <a:rPr lang="en-US" smtClean="0"/>
              <a:pPr/>
              <a:t>3/2/2016</a:t>
            </a:fld>
            <a:endParaRPr lang="en-US" dirty="0"/>
          </a:p>
        </p:txBody>
      </p:sp>
      <p:sp>
        <p:nvSpPr>
          <p:cNvPr id="5" name="Footer Placeholder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BF7FF9F5-B915-B041-BF56-50F7A7D47C1C}" type="slidenum">
              <a:rPr lang="en-US" smtClean="0"/>
              <a:pPr/>
              <a:t>‹#›</a:t>
            </a:fld>
            <a:endParaRPr lang="en-US" dirty="0"/>
          </a:p>
        </p:txBody>
      </p:sp>
    </p:spTree>
    <p:extLst>
      <p:ext uri="{BB962C8B-B14F-4D97-AF65-F5344CB8AC3E}">
        <p14:creationId xmlns:p14="http://schemas.microsoft.com/office/powerpoint/2010/main" val="1826262967"/>
      </p:ext>
    </p:extLst>
  </p:cSld>
  <p:clrMap bg1="lt1" tx1="dk1" bg2="lt2" tx2="dk2" accent1="accent1" accent2="accent2" accent3="accent3" accent4="accent4" accent5="accent5" accent6="accent6" hlink="hlink" folHlink="folHlink"/>
  <p:sldLayoutIdLst>
    <p:sldLayoutId id="2147483652" r:id="rId1"/>
    <p:sldLayoutId id="2147483660" r:id="rId2"/>
    <p:sldLayoutId id="2147483666" r:id="rId3"/>
    <p:sldLayoutId id="2147483667" r:id="rId4"/>
    <p:sldLayoutId id="2147483668" r:id="rId5"/>
    <p:sldLayoutId id="2147483649" r:id="rId6"/>
    <p:sldLayoutId id="2147483662" r:id="rId7"/>
    <p:sldLayoutId id="2147483650" r:id="rId8"/>
    <p:sldLayoutId id="2147483663" r:id="rId9"/>
    <p:sldLayoutId id="2147483651" r:id="rId10"/>
    <p:sldLayoutId id="2147483664" r:id="rId11"/>
    <p:sldLayoutId id="2147483654" r:id="rId12"/>
    <p:sldLayoutId id="2147483665" r:id="rId13"/>
  </p:sldLayoutIdLst>
  <p:txStyles>
    <p:titleStyle>
      <a:lvl1pPr algn="ctr" defTabSz="521437" rtl="0" eaLnBrk="1" latinLnBrk="0" hangingPunct="1">
        <a:spcBef>
          <a:spcPct val="0"/>
        </a:spcBef>
        <a:buNone/>
        <a:defRPr sz="5000" b="1" i="0" kern="1200">
          <a:solidFill>
            <a:schemeClr val="tx1">
              <a:lumMod val="85000"/>
              <a:lumOff val="15000"/>
            </a:schemeClr>
          </a:solidFill>
          <a:latin typeface="Myriad Pro Cond"/>
          <a:ea typeface="+mj-ea"/>
          <a:cs typeface="Myriad Pro Cond"/>
        </a:defRPr>
      </a:lvl1pPr>
    </p:titleStyle>
    <p:bodyStyle>
      <a:lvl1pPr marL="391077" indent="-391077" algn="l" defTabSz="521437" rtl="0" eaLnBrk="1" latinLnBrk="0" hangingPunct="1">
        <a:spcBef>
          <a:spcPct val="20000"/>
        </a:spcBef>
        <a:buFont typeface="Arial"/>
        <a:buChar char="•"/>
        <a:defRPr sz="3600" b="1" i="0" kern="1200">
          <a:solidFill>
            <a:schemeClr val="tx1">
              <a:lumMod val="85000"/>
              <a:lumOff val="15000"/>
            </a:schemeClr>
          </a:solidFill>
          <a:latin typeface="Myriad Pro Cond"/>
          <a:ea typeface="+mn-ea"/>
          <a:cs typeface="Myriad Pro Cond"/>
        </a:defRPr>
      </a:lvl1pPr>
      <a:lvl2pPr marL="847334" indent="-325898" algn="l" defTabSz="521437" rtl="0" eaLnBrk="1" latinLnBrk="0" hangingPunct="1">
        <a:spcBef>
          <a:spcPct val="20000"/>
        </a:spcBef>
        <a:buFont typeface="Arial"/>
        <a:buChar char="–"/>
        <a:defRPr sz="3200" b="0" i="0" kern="1200">
          <a:solidFill>
            <a:schemeClr val="tx1"/>
          </a:solidFill>
          <a:latin typeface="Myriad Pro Cond"/>
          <a:ea typeface="+mn-ea"/>
          <a:cs typeface="Myriad Pro Cond"/>
        </a:defRPr>
      </a:lvl2pPr>
      <a:lvl3pPr marL="1303592" indent="-260718" algn="l" defTabSz="521437" rtl="0" eaLnBrk="1" latinLnBrk="0" hangingPunct="1">
        <a:spcBef>
          <a:spcPct val="20000"/>
        </a:spcBef>
        <a:buFont typeface="Arial"/>
        <a:buChar char="•"/>
        <a:defRPr sz="2700" b="0" i="0" kern="1200">
          <a:solidFill>
            <a:schemeClr val="tx1"/>
          </a:solidFill>
          <a:latin typeface="Myriad Pro Cond"/>
          <a:ea typeface="+mn-ea"/>
          <a:cs typeface="Myriad Pro Cond"/>
        </a:defRPr>
      </a:lvl3pPr>
      <a:lvl4pPr marL="1825028"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4pPr>
      <a:lvl5pPr marL="2346465"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sl-SI" smtClean="0"/>
              <a:t>Uredite slog naslova matrice</a:t>
            </a:r>
            <a:endParaRPr lang="en-GB"/>
          </a:p>
        </p:txBody>
      </p:sp>
      <p:sp>
        <p:nvSpPr>
          <p:cNvPr id="3" name="Ograda besedila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pPr defTabSz="1042873"/>
            <a:fld id="{E9A29C42-EF4B-4E5D-8880-BF75C68EE6CF}" type="datetimeFigureOut">
              <a:rPr lang="en-GB" smtClean="0">
                <a:solidFill>
                  <a:prstClr val="black">
                    <a:tint val="75000"/>
                  </a:prstClr>
                </a:solidFill>
              </a:rPr>
              <a:pPr defTabSz="1042873"/>
              <a:t>02/03/2016</a:t>
            </a:fld>
            <a:endParaRPr lang="en-GB">
              <a:solidFill>
                <a:prstClr val="black">
                  <a:tint val="75000"/>
                </a:prstClr>
              </a:solidFill>
            </a:endParaRPr>
          </a:p>
        </p:txBody>
      </p:sp>
      <p:sp>
        <p:nvSpPr>
          <p:cNvPr id="5" name="Ograda noge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pPr defTabSz="1042873"/>
            <a:endParaRPr lang="en-GB">
              <a:solidFill>
                <a:prstClr val="black">
                  <a:tint val="75000"/>
                </a:prstClr>
              </a:solidFill>
            </a:endParaRPr>
          </a:p>
        </p:txBody>
      </p:sp>
      <p:sp>
        <p:nvSpPr>
          <p:cNvPr id="6" name="Ograda številke diapozitiva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pPr defTabSz="1042873"/>
            <a:fld id="{ADBA3329-A779-477B-9B77-0125F32CEC66}" type="slidenum">
              <a:rPr lang="en-GB" smtClean="0">
                <a:solidFill>
                  <a:prstClr val="black">
                    <a:tint val="75000"/>
                  </a:prstClr>
                </a:solidFill>
              </a:rPr>
              <a:pPr defTabSz="1042873"/>
              <a:t>‹#›</a:t>
            </a:fld>
            <a:endParaRPr lang="en-GB">
              <a:solidFill>
                <a:prstClr val="black">
                  <a:tint val="75000"/>
                </a:prstClr>
              </a:solidFill>
            </a:endParaRPr>
          </a:p>
        </p:txBody>
      </p:sp>
    </p:spTree>
    <p:extLst>
      <p:ext uri="{BB962C8B-B14F-4D97-AF65-F5344CB8AC3E}">
        <p14:creationId xmlns:p14="http://schemas.microsoft.com/office/powerpoint/2010/main" val="32256801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1042873"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104287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47334" indent="-325898" algn="l" defTabSz="104287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592" indent="-260718" algn="l" defTabSz="104287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028"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465"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7901"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338"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0775"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211" indent="-260718" algn="l" defTabSz="104287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www.hiperdesign.eu/sz/en/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71054"/>
            <a:ext cx="7717622" cy="0"/>
          </a:xfrm>
          <a:prstGeom prst="line">
            <a:avLst/>
          </a:prstGeom>
          <a:noFill/>
          <a:ln w="28575">
            <a:solidFill>
              <a:srgbClr val="83983D"/>
            </a:solidFill>
            <a:round/>
            <a:headEnd/>
            <a:tailEnd type="triangle" w="med" len="med"/>
          </a:ln>
        </p:spPr>
        <p:txBody>
          <a:bodyPr/>
          <a:lstStyle/>
          <a:p>
            <a:endParaRPr lang="sl-SI" sz="1800" b="1">
              <a:solidFill>
                <a:srgbClr val="002060"/>
              </a:solidFill>
              <a:latin typeface="Myriad Pro Cond"/>
            </a:endParaRPr>
          </a:p>
        </p:txBody>
      </p:sp>
      <p:sp>
        <p:nvSpPr>
          <p:cNvPr id="8" name="Rectangle 2"/>
          <p:cNvSpPr>
            <a:spLocks noChangeArrowheads="1"/>
          </p:cNvSpPr>
          <p:nvPr/>
        </p:nvSpPr>
        <p:spPr bwMode="auto">
          <a:xfrm>
            <a:off x="7869882" y="4270569"/>
            <a:ext cx="2777932" cy="1668379"/>
          </a:xfrm>
          <a:prstGeom prst="rect">
            <a:avLst/>
          </a:prstGeom>
          <a:noFill/>
          <a:ln w="9525">
            <a:noFill/>
            <a:miter lim="800000"/>
            <a:headEnd/>
            <a:tailEnd/>
          </a:ln>
        </p:spPr>
        <p:txBody>
          <a:bodyPr lIns="104287" tIns="52144" rIns="104287" bIns="52144"/>
          <a:lstStyle/>
          <a:p>
            <a:pPr marL="391077" indent="-391077" algn="ctr">
              <a:spcBef>
                <a:spcPct val="20000"/>
              </a:spcBef>
              <a:buFontTx/>
              <a:buChar char="•"/>
            </a:pPr>
            <a:endParaRPr lang="en-US" sz="1800" b="1" dirty="0">
              <a:solidFill>
                <a:srgbClr val="002060"/>
              </a:solidFill>
              <a:latin typeface="Myriad Pro Cond"/>
            </a:endParaRPr>
          </a:p>
        </p:txBody>
      </p:sp>
      <p:pic>
        <p:nvPicPr>
          <p:cNvPr id="15" name="Picture 2" descr="C:\Users\Polensek\Desktop\logo_MI_v_A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884" y="1519462"/>
            <a:ext cx="6117573" cy="818539"/>
          </a:xfrm>
          <a:prstGeom prst="rect">
            <a:avLst/>
          </a:prstGeom>
          <a:noFill/>
          <a:extLst>
            <a:ext uri="{909E8E84-426E-40DD-AFC4-6F175D3DCCD1}">
              <a14:hiddenFill xmlns:a14="http://schemas.microsoft.com/office/drawing/2010/main">
                <a:solidFill>
                  <a:srgbClr val="FFFFFF"/>
                </a:solidFill>
              </a14:hiddenFill>
            </a:ext>
          </a:extLst>
        </p:spPr>
      </p:pic>
      <p:sp>
        <p:nvSpPr>
          <p:cNvPr id="16" name="Naslov 1"/>
          <p:cNvSpPr txBox="1">
            <a:spLocks/>
          </p:cNvSpPr>
          <p:nvPr/>
        </p:nvSpPr>
        <p:spPr>
          <a:xfrm>
            <a:off x="478457" y="3030070"/>
            <a:ext cx="9886990" cy="1742891"/>
          </a:xfrm>
          <a:prstGeom prst="rect">
            <a:avLst/>
          </a:prstGeom>
          <a:solidFill>
            <a:schemeClr val="bg1">
              <a:alpha val="81000"/>
            </a:schemeClr>
          </a:solidFill>
        </p:spPr>
        <p:txBody>
          <a:bodyPr vert="horz" lIns="104287" tIns="52144" rIns="104287" bIns="52144" rtlCol="0" anchor="ctr">
            <a:noAutofit/>
          </a:bodyPr>
          <a:lstStyle>
            <a:lvl1pPr algn="ctr" defTabSz="521437" rtl="0" eaLnBrk="1" latinLnBrk="0" hangingPunct="1">
              <a:spcBef>
                <a:spcPct val="0"/>
              </a:spcBef>
              <a:buNone/>
              <a:defRPr sz="5000" b="1" i="0" kern="1200" baseline="0">
                <a:solidFill>
                  <a:schemeClr val="tx1">
                    <a:lumMod val="85000"/>
                    <a:lumOff val="15000"/>
                  </a:schemeClr>
                </a:solidFill>
                <a:latin typeface="Myriad Pro Cond"/>
                <a:ea typeface="+mj-ea"/>
                <a:cs typeface="Myriad Pro Cond"/>
              </a:defRPr>
            </a:lvl1pPr>
          </a:lstStyle>
          <a:p>
            <a:r>
              <a:rPr lang="en-GB" sz="4400" dirty="0">
                <a:solidFill>
                  <a:schemeClr val="accent1">
                    <a:lumMod val="75000"/>
                  </a:schemeClr>
                </a:solidFill>
                <a:latin typeface="Arial" panose="020B0604020202020204" pitchFamily="34" charset="0"/>
                <a:cs typeface="Arial" panose="020B0604020202020204" pitchFamily="34" charset="0"/>
              </a:rPr>
              <a:t>Slovenia</a:t>
            </a:r>
            <a:r>
              <a:rPr lang="sl-SI" sz="4400" dirty="0">
                <a:solidFill>
                  <a:schemeClr val="accent1">
                    <a:lumMod val="75000"/>
                  </a:schemeClr>
                </a:solidFill>
                <a:latin typeface="Arial" panose="020B0604020202020204" pitchFamily="34" charset="0"/>
                <a:cs typeface="Arial" panose="020B0604020202020204" pitchFamily="34" charset="0"/>
              </a:rPr>
              <a:t>,</a:t>
            </a:r>
            <a:r>
              <a:rPr lang="en-GB" sz="4400" dirty="0">
                <a:solidFill>
                  <a:schemeClr val="accent1">
                    <a:lumMod val="75000"/>
                  </a:schemeClr>
                </a:solidFill>
                <a:latin typeface="Arial" panose="020B0604020202020204" pitchFamily="34" charset="0"/>
                <a:cs typeface="Arial" panose="020B0604020202020204" pitchFamily="34" charset="0"/>
              </a:rPr>
              <a:t> its geo-strategic position </a:t>
            </a:r>
            <a:r>
              <a:rPr lang="sl-SI" sz="4400" dirty="0" err="1">
                <a:solidFill>
                  <a:schemeClr val="accent1">
                    <a:lumMod val="75000"/>
                  </a:schemeClr>
                </a:solidFill>
                <a:latin typeface="Arial" panose="020B0604020202020204" pitchFamily="34" charset="0"/>
                <a:cs typeface="Arial" panose="020B0604020202020204" pitchFamily="34" charset="0"/>
              </a:rPr>
              <a:t>and</a:t>
            </a:r>
            <a:r>
              <a:rPr lang="sl-SI" sz="4400" dirty="0">
                <a:solidFill>
                  <a:schemeClr val="accent1">
                    <a:lumMod val="75000"/>
                  </a:schemeClr>
                </a:solidFill>
                <a:latin typeface="Arial" panose="020B0604020202020204" pitchFamily="34" charset="0"/>
                <a:cs typeface="Arial" panose="020B0604020202020204" pitchFamily="34" charset="0"/>
              </a:rPr>
              <a:t> m</a:t>
            </a:r>
            <a:r>
              <a:rPr lang="en-GB" sz="4400" dirty="0">
                <a:solidFill>
                  <a:schemeClr val="accent1">
                    <a:lumMod val="75000"/>
                  </a:schemeClr>
                </a:solidFill>
                <a:latin typeface="Arial" panose="020B0604020202020204" pitchFamily="34" charset="0"/>
                <a:cs typeface="Arial" panose="020B0604020202020204" pitchFamily="34" charset="0"/>
              </a:rPr>
              <a:t>ain infrastructure investments</a:t>
            </a:r>
            <a:r>
              <a:rPr lang="en-GB" sz="4400" dirty="0" smtClean="0">
                <a:solidFill>
                  <a:schemeClr val="accent1">
                    <a:lumMod val="75000"/>
                  </a:schemeClr>
                </a:solidFill>
                <a:latin typeface="Arial" panose="020B0604020202020204" pitchFamily="34" charset="0"/>
                <a:cs typeface="Arial" panose="020B0604020202020204" pitchFamily="34" charset="0"/>
              </a:rPr>
              <a:t/>
            </a:r>
            <a:br>
              <a:rPr lang="en-GB" sz="4400" dirty="0" smtClean="0">
                <a:solidFill>
                  <a:schemeClr val="accent1">
                    <a:lumMod val="75000"/>
                  </a:schemeClr>
                </a:solidFill>
                <a:latin typeface="Arial" panose="020B0604020202020204" pitchFamily="34" charset="0"/>
                <a:cs typeface="Arial" panose="020B0604020202020204" pitchFamily="34" charset="0"/>
              </a:rPr>
            </a:br>
            <a:endParaRPr lang="en-GB" sz="4400" dirty="0">
              <a:solidFill>
                <a:schemeClr val="accent1">
                  <a:lumMod val="75000"/>
                </a:schemeClr>
              </a:solidFill>
              <a:latin typeface="Arial" panose="020B0604020202020204" pitchFamily="34" charset="0"/>
              <a:cs typeface="Arial" panose="020B0604020202020204" pitchFamily="34" charset="0"/>
            </a:endParaRPr>
          </a:p>
        </p:txBody>
      </p:sp>
      <p:sp>
        <p:nvSpPr>
          <p:cNvPr id="17" name="Podnaslov 2"/>
          <p:cNvSpPr txBox="1">
            <a:spLocks/>
          </p:cNvSpPr>
          <p:nvPr/>
        </p:nvSpPr>
        <p:spPr>
          <a:xfrm>
            <a:off x="4299248" y="5091993"/>
            <a:ext cx="5833616" cy="952906"/>
          </a:xfrm>
          <a:prstGeom prst="rect">
            <a:avLst/>
          </a:prstGeom>
        </p:spPr>
        <p:txBody>
          <a:bodyPr>
            <a:noAutofit/>
          </a:bodyPr>
          <a:lstStyle>
            <a:lvl1pPr marL="391077" indent="-391077" algn="l" defTabSz="521437" rtl="0" eaLnBrk="1" latinLnBrk="0" hangingPunct="1">
              <a:spcBef>
                <a:spcPct val="20000"/>
              </a:spcBef>
              <a:buFont typeface="Arial"/>
              <a:buChar char="•"/>
              <a:defRPr sz="3600" b="1" i="0" kern="1200">
                <a:solidFill>
                  <a:schemeClr val="tx1">
                    <a:lumMod val="85000"/>
                    <a:lumOff val="15000"/>
                  </a:schemeClr>
                </a:solidFill>
                <a:latin typeface="Myriad Pro Cond"/>
                <a:ea typeface="+mn-ea"/>
                <a:cs typeface="Myriad Pro Cond"/>
              </a:defRPr>
            </a:lvl1pPr>
            <a:lvl2pPr marL="847334" indent="-325898" algn="l" defTabSz="521437" rtl="0" eaLnBrk="1" latinLnBrk="0" hangingPunct="1">
              <a:spcBef>
                <a:spcPct val="20000"/>
              </a:spcBef>
              <a:buFont typeface="Arial"/>
              <a:buChar char="–"/>
              <a:defRPr sz="3200" b="0" i="0" kern="1200">
                <a:solidFill>
                  <a:schemeClr val="tx1"/>
                </a:solidFill>
                <a:latin typeface="Myriad Pro Cond"/>
                <a:ea typeface="+mn-ea"/>
                <a:cs typeface="Myriad Pro Cond"/>
              </a:defRPr>
            </a:lvl2pPr>
            <a:lvl3pPr marL="1303592" indent="-260718" algn="l" defTabSz="521437" rtl="0" eaLnBrk="1" latinLnBrk="0" hangingPunct="1">
              <a:spcBef>
                <a:spcPct val="20000"/>
              </a:spcBef>
              <a:buFont typeface="Arial"/>
              <a:buChar char="•"/>
              <a:defRPr sz="2700" b="0" i="0" kern="1200">
                <a:solidFill>
                  <a:schemeClr val="tx1"/>
                </a:solidFill>
                <a:latin typeface="Myriad Pro Cond"/>
                <a:ea typeface="+mn-ea"/>
                <a:cs typeface="Myriad Pro Cond"/>
              </a:defRPr>
            </a:lvl3pPr>
            <a:lvl4pPr marL="1825028"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4pPr>
            <a:lvl5pPr marL="2346465"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lgn="r">
              <a:buNone/>
            </a:pPr>
            <a:r>
              <a:rPr lang="sl-SI" sz="2400" dirty="0" smtClean="0">
                <a:solidFill>
                  <a:schemeClr val="accent1">
                    <a:lumMod val="75000"/>
                  </a:schemeClr>
                </a:solidFill>
                <a:latin typeface="Arial" panose="020B0604020202020204" pitchFamily="34" charset="0"/>
                <a:cs typeface="Arial" panose="020B0604020202020204" pitchFamily="34" charset="0"/>
              </a:rPr>
              <a:t> Peter Gašperšič </a:t>
            </a:r>
            <a:r>
              <a:rPr lang="sl-SI" sz="2400" dirty="0" err="1" smtClean="0">
                <a:solidFill>
                  <a:schemeClr val="accent1">
                    <a:lumMod val="75000"/>
                  </a:schemeClr>
                </a:solidFill>
                <a:latin typeface="Arial" panose="020B0604020202020204" pitchFamily="34" charset="0"/>
                <a:cs typeface="Arial" panose="020B0604020202020204" pitchFamily="34" charset="0"/>
              </a:rPr>
              <a:t>Ph</a:t>
            </a:r>
            <a:r>
              <a:rPr lang="sl-SI" sz="2400" dirty="0" smtClean="0">
                <a:solidFill>
                  <a:schemeClr val="accent1">
                    <a:lumMod val="75000"/>
                  </a:schemeClr>
                </a:solidFill>
                <a:latin typeface="Arial" panose="020B0604020202020204" pitchFamily="34" charset="0"/>
                <a:cs typeface="Arial" panose="020B0604020202020204" pitchFamily="34" charset="0"/>
              </a:rPr>
              <a:t>.D.</a:t>
            </a:r>
          </a:p>
          <a:p>
            <a:pPr marL="0" indent="0" algn="r">
              <a:buNone/>
            </a:pPr>
            <a:r>
              <a:rPr lang="sl-SI" sz="2400" dirty="0" smtClean="0">
                <a:solidFill>
                  <a:schemeClr val="accent1">
                    <a:lumMod val="75000"/>
                  </a:schemeClr>
                </a:solidFill>
                <a:latin typeface="Arial" panose="020B0604020202020204" pitchFamily="34" charset="0"/>
                <a:cs typeface="Arial" panose="020B0604020202020204" pitchFamily="34" charset="0"/>
              </a:rPr>
              <a:t>Minister</a:t>
            </a:r>
          </a:p>
        </p:txBody>
      </p:sp>
      <p:sp>
        <p:nvSpPr>
          <p:cNvPr id="7" name="Podnaslov 2"/>
          <p:cNvSpPr txBox="1">
            <a:spLocks/>
          </p:cNvSpPr>
          <p:nvPr/>
        </p:nvSpPr>
        <p:spPr>
          <a:xfrm>
            <a:off x="1098847" y="6054808"/>
            <a:ext cx="7041105" cy="838944"/>
          </a:xfrm>
          <a:prstGeom prst="rect">
            <a:avLst/>
          </a:prstGeom>
          <a:solidFill>
            <a:schemeClr val="bg1">
              <a:alpha val="81000"/>
            </a:schemeClr>
          </a:solidFill>
        </p:spPr>
        <p:txBody>
          <a:bodyPr vert="horz" lIns="104287" tIns="52144" rIns="104287" bIns="52144" rtlCol="0" anchor="ctr">
            <a:noAutofit/>
          </a:bodyPr>
          <a:lstStyle>
            <a:defPPr>
              <a:defRPr lang="en-US"/>
            </a:defPPr>
            <a:lvl1pPr algn="ctr">
              <a:spcBef>
                <a:spcPct val="0"/>
              </a:spcBef>
              <a:buNone/>
              <a:defRPr sz="4400" b="1" i="0" baseline="0">
                <a:solidFill>
                  <a:schemeClr val="accent1">
                    <a:lumMod val="75000"/>
                  </a:schemeClr>
                </a:solidFill>
                <a:latin typeface="Arial" panose="020B0604020202020204" pitchFamily="34" charset="0"/>
                <a:ea typeface="+mj-ea"/>
                <a:cs typeface="Arial" panose="020B0604020202020204" pitchFamily="34" charset="0"/>
              </a:defRPr>
            </a:lvl1pPr>
          </a:lstStyle>
          <a:p>
            <a:pPr algn="l"/>
            <a:r>
              <a:rPr lang="en-GB" sz="2400" dirty="0"/>
              <a:t>Brussels, March 3, </a:t>
            </a:r>
            <a:r>
              <a:rPr lang="en-GB" sz="2400" dirty="0" smtClean="0"/>
              <a:t>201</a:t>
            </a:r>
            <a:r>
              <a:rPr lang="sl-SI" sz="2400" dirty="0" smtClean="0"/>
              <a:t>6</a:t>
            </a:r>
            <a:endParaRPr lang="en-GB" sz="2400" dirty="0"/>
          </a:p>
        </p:txBody>
      </p:sp>
    </p:spTree>
    <p:extLst>
      <p:ext uri="{BB962C8B-B14F-4D97-AF65-F5344CB8AC3E}">
        <p14:creationId xmlns:p14="http://schemas.microsoft.com/office/powerpoint/2010/main" val="725966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441" y="2125798"/>
            <a:ext cx="6694487"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5" name="Pravokotnik 4"/>
          <p:cNvSpPr/>
          <p:nvPr/>
        </p:nvSpPr>
        <p:spPr>
          <a:xfrm>
            <a:off x="7416228" y="632640"/>
            <a:ext cx="2063385" cy="523220"/>
          </a:xfrm>
          <a:prstGeom prst="rect">
            <a:avLst/>
          </a:prstGeom>
        </p:spPr>
        <p:txBody>
          <a:bodyPr wrap="none">
            <a:spAutoFit/>
          </a:bodyPr>
          <a:lstStyle/>
          <a:p>
            <a:pPr algn="ctr"/>
            <a:r>
              <a:rPr lang="sl-SI" sz="2800" b="1" dirty="0" err="1" smtClean="0">
                <a:solidFill>
                  <a:schemeClr val="tx2">
                    <a:lumMod val="75000"/>
                  </a:schemeClr>
                </a:solidFill>
                <a:latin typeface="Arial" panose="020B0604020202020204" pitchFamily="34" charset="0"/>
                <a:cs typeface="Arial" panose="020B0604020202020204" pitchFamily="34" charset="0"/>
              </a:rPr>
              <a:t>Motorways</a:t>
            </a:r>
            <a:endParaRPr lang="en-GB" sz="2800" b="1" dirty="0" smtClean="0">
              <a:solidFill>
                <a:schemeClr val="tx2">
                  <a:lumMod val="75000"/>
                </a:schemeClr>
              </a:solidFill>
              <a:latin typeface="Arial" panose="020B0604020202020204" pitchFamily="34" charset="0"/>
              <a:cs typeface="Arial" panose="020B0604020202020204" pitchFamily="34" charset="0"/>
            </a:endParaRPr>
          </a:p>
        </p:txBody>
      </p:sp>
      <p:sp>
        <p:nvSpPr>
          <p:cNvPr id="3" name="PoljeZBesedilom 2"/>
          <p:cNvSpPr txBox="1"/>
          <p:nvPr/>
        </p:nvSpPr>
        <p:spPr>
          <a:xfrm>
            <a:off x="7368988" y="1959429"/>
            <a:ext cx="3191435" cy="4428308"/>
          </a:xfrm>
          <a:prstGeom prst="rect">
            <a:avLst/>
          </a:prstGeom>
        </p:spPr>
        <p:txBody>
          <a:bodyPr vert="horz" wrap="none" lIns="104287" tIns="52144" rIns="104287" bIns="52144" rtlCol="0">
            <a:normAutofit/>
          </a:bodyPr>
          <a:lstStyle/>
          <a:p>
            <a:r>
              <a:rPr lang="sl-SI" sz="2400" b="1" dirty="0" err="1">
                <a:solidFill>
                  <a:schemeClr val="tx2">
                    <a:lumMod val="75000"/>
                  </a:schemeClr>
                </a:solidFill>
                <a:latin typeface="Arial" panose="020B0604020202020204" pitchFamily="34" charset="0"/>
                <a:cs typeface="Arial" panose="020B0604020202020204" pitchFamily="34" charset="0"/>
              </a:rPr>
              <a:t>Density</a:t>
            </a:r>
            <a:endParaRPr lang="sl-SI" sz="2400" b="1" dirty="0">
              <a:solidFill>
                <a:schemeClr val="tx2">
                  <a:lumMod val="75000"/>
                </a:schemeClr>
              </a:solidFill>
              <a:latin typeface="Arial" panose="020B0604020202020204" pitchFamily="34" charset="0"/>
              <a:cs typeface="Arial" panose="020B0604020202020204" pitchFamily="34" charset="0"/>
            </a:endParaRPr>
          </a:p>
          <a:p>
            <a:r>
              <a:rPr lang="en-GB" sz="2400" b="1" dirty="0">
                <a:solidFill>
                  <a:schemeClr val="tx2">
                    <a:lumMod val="75000"/>
                  </a:schemeClr>
                </a:solidFill>
                <a:latin typeface="Arial" panose="020B0604020202020204" pitchFamily="34" charset="0"/>
                <a:cs typeface="Arial" panose="020B0604020202020204" pitchFamily="34" charset="0"/>
              </a:rPr>
              <a:t>(30 km/1,000 m2)</a:t>
            </a:r>
            <a:endParaRPr lang="sl-SI" sz="2400" b="1" dirty="0">
              <a:solidFill>
                <a:schemeClr val="tx2">
                  <a:lumMod val="75000"/>
                </a:schemeClr>
              </a:solidFill>
              <a:latin typeface="Arial" panose="020B0604020202020204" pitchFamily="34" charset="0"/>
              <a:cs typeface="Arial" panose="020B0604020202020204" pitchFamily="34" charset="0"/>
            </a:endParaRPr>
          </a:p>
          <a:p>
            <a:endParaRPr lang="sl-SI" sz="2400" b="1" dirty="0" smtClean="0">
              <a:solidFill>
                <a:schemeClr val="tx2">
                  <a:lumMod val="75000"/>
                </a:schemeClr>
              </a:solidFill>
              <a:latin typeface="Arial" panose="020B0604020202020204" pitchFamily="34" charset="0"/>
              <a:cs typeface="Arial" panose="020B0604020202020204" pitchFamily="34" charset="0"/>
            </a:endParaRPr>
          </a:p>
          <a:p>
            <a:endParaRPr lang="sl-SI" sz="2400" b="1" dirty="0" smtClean="0">
              <a:solidFill>
                <a:schemeClr val="tx2">
                  <a:lumMod val="75000"/>
                </a:schemeClr>
              </a:solidFill>
              <a:latin typeface="Arial" panose="020B0604020202020204" pitchFamily="34" charset="0"/>
              <a:cs typeface="Arial" panose="020B0604020202020204" pitchFamily="34" charset="0"/>
            </a:endParaRPr>
          </a:p>
          <a:p>
            <a:endParaRPr lang="sl-SI" sz="2400" b="1" dirty="0" smtClean="0">
              <a:solidFill>
                <a:schemeClr val="tx2">
                  <a:lumMod val="75000"/>
                </a:schemeClr>
              </a:solidFill>
              <a:latin typeface="Arial" panose="020B0604020202020204" pitchFamily="34" charset="0"/>
              <a:cs typeface="Arial" panose="020B0604020202020204" pitchFamily="34" charset="0"/>
            </a:endParaRPr>
          </a:p>
          <a:p>
            <a:r>
              <a:rPr lang="sl-SI" sz="2400" b="1" dirty="0" err="1" smtClean="0">
                <a:solidFill>
                  <a:schemeClr val="tx2">
                    <a:lumMod val="75000"/>
                  </a:schemeClr>
                </a:solidFill>
                <a:latin typeface="Arial" panose="020B0604020202020204" pitchFamily="34" charset="0"/>
                <a:cs typeface="Arial" panose="020B0604020202020204" pitchFamily="34" charset="0"/>
              </a:rPr>
              <a:t>Twice</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sl-SI" sz="2400" b="1" dirty="0" err="1">
                <a:solidFill>
                  <a:schemeClr val="tx2">
                    <a:lumMod val="75000"/>
                  </a:schemeClr>
                </a:solidFill>
                <a:latin typeface="Arial" panose="020B0604020202020204" pitchFamily="34" charset="0"/>
                <a:cs typeface="Arial" panose="020B0604020202020204" pitchFamily="34" charset="0"/>
              </a:rPr>
              <a:t>the</a:t>
            </a:r>
            <a:r>
              <a:rPr lang="sl-SI" sz="2400" b="1" dirty="0">
                <a:solidFill>
                  <a:schemeClr val="tx2">
                    <a:lumMod val="75000"/>
                  </a:schemeClr>
                </a:solidFill>
                <a:latin typeface="Arial" panose="020B0604020202020204" pitchFamily="34" charset="0"/>
                <a:cs typeface="Arial" panose="020B0604020202020204" pitchFamily="34" charset="0"/>
              </a:rPr>
              <a:t> </a:t>
            </a:r>
          </a:p>
          <a:p>
            <a:r>
              <a:rPr lang="sl-SI" sz="2400" b="1" dirty="0">
                <a:solidFill>
                  <a:schemeClr val="tx2">
                    <a:lumMod val="75000"/>
                  </a:schemeClr>
                </a:solidFill>
                <a:latin typeface="Arial" panose="020B0604020202020204" pitchFamily="34" charset="0"/>
                <a:cs typeface="Arial" panose="020B0604020202020204" pitchFamily="34" charset="0"/>
              </a:rPr>
              <a:t>EU-27 </a:t>
            </a:r>
            <a:r>
              <a:rPr lang="sl-SI" sz="2400" b="1" dirty="0" err="1">
                <a:solidFill>
                  <a:schemeClr val="tx2">
                    <a:lumMod val="75000"/>
                  </a:schemeClr>
                </a:solidFill>
                <a:latin typeface="Arial" panose="020B0604020202020204" pitchFamily="34" charset="0"/>
                <a:cs typeface="Arial" panose="020B0604020202020204" pitchFamily="34" charset="0"/>
              </a:rPr>
              <a:t>avarage</a:t>
            </a:r>
            <a:endParaRPr lang="sl-SI" sz="2400" b="1" dirty="0">
              <a:solidFill>
                <a:schemeClr val="tx2">
                  <a:lumMod val="75000"/>
                </a:schemeClr>
              </a:solidFill>
              <a:latin typeface="Arial" panose="020B0604020202020204" pitchFamily="34" charset="0"/>
              <a:cs typeface="Arial" panose="020B0604020202020204" pitchFamily="34" charset="0"/>
            </a:endParaRPr>
          </a:p>
          <a:p>
            <a:r>
              <a:rPr lang="en-GB" sz="2400" b="1" dirty="0">
                <a:solidFill>
                  <a:schemeClr val="tx2">
                    <a:lumMod val="75000"/>
                  </a:schemeClr>
                </a:solidFill>
                <a:latin typeface="Arial" panose="020B0604020202020204" pitchFamily="34" charset="0"/>
                <a:cs typeface="Arial" panose="020B0604020202020204" pitchFamily="34" charset="0"/>
              </a:rPr>
              <a:t> </a:t>
            </a:r>
            <a:endParaRPr lang="sl-SI" sz="2400" b="1" dirty="0">
              <a:solidFill>
                <a:schemeClr val="tx2">
                  <a:lumMod val="75000"/>
                </a:schemeClr>
              </a:solidFill>
              <a:latin typeface="Arial" panose="020B0604020202020204" pitchFamily="34" charset="0"/>
              <a:cs typeface="Arial" panose="020B0604020202020204" pitchFamily="34" charset="0"/>
            </a:endParaRPr>
          </a:p>
        </p:txBody>
      </p:sp>
      <p:sp>
        <p:nvSpPr>
          <p:cNvPr id="6" name="Puščica dol 5"/>
          <p:cNvSpPr/>
          <p:nvPr/>
        </p:nvSpPr>
        <p:spPr>
          <a:xfrm>
            <a:off x="8447921" y="3174273"/>
            <a:ext cx="287383" cy="365760"/>
          </a:xfrm>
          <a:prstGeom prst="down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045972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417714" y="1153652"/>
            <a:ext cx="9777320" cy="3416320"/>
          </a:xfrm>
          <a:prstGeom prst="rect">
            <a:avLst/>
          </a:prstGeom>
        </p:spPr>
        <p:txBody>
          <a:bodyPr wrap="square">
            <a:spAutoFit/>
          </a:bodyPr>
          <a:lstStyle/>
          <a:p>
            <a:pPr algn="ctr"/>
            <a:endParaRPr lang="sl-SI" sz="2400" dirty="0">
              <a:solidFill>
                <a:schemeClr val="tx2">
                  <a:lumMod val="75000"/>
                </a:schemeClr>
              </a:solidFill>
              <a:latin typeface="Myriad Pro Cond"/>
            </a:endParaRPr>
          </a:p>
          <a:p>
            <a:pPr marL="342900" indent="-342900">
              <a:buFont typeface="Arial" panose="020B0604020202020204" pitchFamily="34" charset="0"/>
              <a:buChar char="•"/>
            </a:pPr>
            <a:r>
              <a:rPr lang="sl-SI" sz="2400" b="1" dirty="0" err="1" smtClean="0">
                <a:solidFill>
                  <a:schemeClr val="tx2">
                    <a:lumMod val="75000"/>
                  </a:schemeClr>
                </a:solidFill>
                <a:latin typeface="Arial" panose="020B0604020202020204" pitchFamily="34" charset="0"/>
                <a:cs typeface="Arial" panose="020B0604020202020204" pitchFamily="34" charset="0"/>
              </a:rPr>
              <a:t>Since</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en-GB" sz="2400" b="1" dirty="0" smtClean="0">
                <a:solidFill>
                  <a:schemeClr val="tx2">
                    <a:lumMod val="75000"/>
                  </a:schemeClr>
                </a:solidFill>
                <a:latin typeface="Arial" panose="020B0604020202020204" pitchFamily="34" charset="0"/>
                <a:cs typeface="Arial" panose="020B0604020202020204" pitchFamily="34" charset="0"/>
              </a:rPr>
              <a:t>1994</a:t>
            </a:r>
            <a:r>
              <a:rPr lang="en-GB" sz="2400" b="1" dirty="0">
                <a:solidFill>
                  <a:schemeClr val="tx2">
                    <a:lumMod val="75000"/>
                  </a:schemeClr>
                </a:solidFill>
                <a:latin typeface="Arial" panose="020B0604020202020204" pitchFamily="34" charset="0"/>
                <a:cs typeface="Arial" panose="020B0604020202020204" pitchFamily="34" charset="0"/>
              </a:rPr>
              <a:t>, </a:t>
            </a:r>
            <a:r>
              <a:rPr lang="en-GB" sz="2400" b="1" dirty="0" smtClean="0">
                <a:solidFill>
                  <a:schemeClr val="tx2">
                    <a:lumMod val="75000"/>
                  </a:schemeClr>
                </a:solidFill>
                <a:latin typeface="Arial" panose="020B0604020202020204" pitchFamily="34" charset="0"/>
                <a:cs typeface="Arial" panose="020B0604020202020204" pitchFamily="34" charset="0"/>
              </a:rPr>
              <a:t>the </a:t>
            </a:r>
            <a:r>
              <a:rPr lang="en-GB" sz="2400" b="1" dirty="0">
                <a:solidFill>
                  <a:schemeClr val="tx2">
                    <a:lumMod val="75000"/>
                  </a:schemeClr>
                </a:solidFill>
                <a:latin typeface="Arial" panose="020B0604020202020204" pitchFamily="34" charset="0"/>
                <a:cs typeface="Arial" panose="020B0604020202020204" pitchFamily="34" charset="0"/>
              </a:rPr>
              <a:t>management of all existing </a:t>
            </a:r>
            <a:r>
              <a:rPr lang="en-GB" sz="2400" b="1" dirty="0" smtClean="0">
                <a:solidFill>
                  <a:schemeClr val="tx2">
                    <a:lumMod val="75000"/>
                  </a:schemeClr>
                </a:solidFill>
                <a:latin typeface="Arial" panose="020B0604020202020204" pitchFamily="34" charset="0"/>
                <a:cs typeface="Arial" panose="020B0604020202020204" pitchFamily="34" charset="0"/>
              </a:rPr>
              <a:t>motorways</a:t>
            </a:r>
            <a:r>
              <a:rPr lang="sl-SI" sz="2400" b="1" dirty="0" smtClean="0">
                <a:solidFill>
                  <a:schemeClr val="tx2">
                    <a:lumMod val="75000"/>
                  </a:schemeClr>
                </a:solidFill>
                <a:latin typeface="Arial" panose="020B0604020202020204" pitchFamily="34" charset="0"/>
                <a:cs typeface="Arial" panose="020B0604020202020204" pitchFamily="34" charset="0"/>
              </a:rPr>
              <a:t> &amp; </a:t>
            </a:r>
            <a:r>
              <a:rPr lang="en-GB" sz="2400" b="1" dirty="0" smtClean="0">
                <a:solidFill>
                  <a:schemeClr val="tx2">
                    <a:lumMod val="75000"/>
                  </a:schemeClr>
                </a:solidFill>
                <a:latin typeface="Arial" panose="020B0604020202020204" pitchFamily="34" charset="0"/>
                <a:cs typeface="Arial" panose="020B0604020202020204" pitchFamily="34" charset="0"/>
              </a:rPr>
              <a:t>relevant </a:t>
            </a:r>
            <a:r>
              <a:rPr lang="sl-SI" sz="2400" b="1" dirty="0" err="1" smtClean="0">
                <a:solidFill>
                  <a:schemeClr val="tx2">
                    <a:lumMod val="75000"/>
                  </a:schemeClr>
                </a:solidFill>
                <a:latin typeface="Arial" panose="020B0604020202020204" pitchFamily="34" charset="0"/>
                <a:cs typeface="Arial" panose="020B0604020202020204" pitchFamily="34" charset="0"/>
              </a:rPr>
              <a:t>road</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en-GB" sz="2400" b="1" dirty="0" smtClean="0">
                <a:solidFill>
                  <a:schemeClr val="tx2">
                    <a:lumMod val="75000"/>
                  </a:schemeClr>
                </a:solidFill>
                <a:latin typeface="Arial" panose="020B0604020202020204" pitchFamily="34" charset="0"/>
                <a:cs typeface="Arial" panose="020B0604020202020204" pitchFamily="34" charset="0"/>
              </a:rPr>
              <a:t>infrastructure </a:t>
            </a:r>
            <a:r>
              <a:rPr lang="sl-SI" sz="2400" b="1" dirty="0" err="1" smtClean="0">
                <a:solidFill>
                  <a:schemeClr val="tx2">
                    <a:lumMod val="75000"/>
                  </a:schemeClr>
                </a:solidFill>
                <a:latin typeface="Arial" panose="020B0604020202020204" pitchFamily="34" charset="0"/>
                <a:cs typeface="Arial" panose="020B0604020202020204" pitchFamily="34" charset="0"/>
              </a:rPr>
              <a:t>transferred</a:t>
            </a:r>
            <a:r>
              <a:rPr lang="sl-SI" sz="2400" b="1" dirty="0" smtClean="0">
                <a:solidFill>
                  <a:schemeClr val="tx2">
                    <a:lumMod val="75000"/>
                  </a:schemeClr>
                </a:solidFill>
                <a:latin typeface="Arial" panose="020B0604020202020204" pitchFamily="34" charset="0"/>
                <a:cs typeface="Arial" panose="020B0604020202020204" pitchFamily="34" charset="0"/>
              </a:rPr>
              <a:t> to</a:t>
            </a:r>
            <a:r>
              <a:rPr lang="en-GB" sz="2400" b="1" dirty="0" smtClean="0">
                <a:solidFill>
                  <a:schemeClr val="tx2">
                    <a:lumMod val="75000"/>
                  </a:schemeClr>
                </a:solidFill>
                <a:latin typeface="Arial" panose="020B0604020202020204" pitchFamily="34" charset="0"/>
                <a:cs typeface="Arial" panose="020B0604020202020204" pitchFamily="34" charset="0"/>
              </a:rPr>
              <a:t> </a:t>
            </a:r>
            <a:r>
              <a:rPr lang="en-GB" sz="2400" b="1" dirty="0">
                <a:solidFill>
                  <a:schemeClr val="tx2">
                    <a:lumMod val="75000"/>
                  </a:schemeClr>
                </a:solidFill>
                <a:latin typeface="Arial" panose="020B0604020202020204" pitchFamily="34" charset="0"/>
                <a:cs typeface="Arial" panose="020B0604020202020204" pitchFamily="34" charset="0"/>
              </a:rPr>
              <a:t>DARS </a:t>
            </a:r>
            <a:r>
              <a:rPr lang="en-GB" sz="2400" b="1" dirty="0" err="1">
                <a:solidFill>
                  <a:schemeClr val="tx2">
                    <a:lumMod val="75000"/>
                  </a:schemeClr>
                </a:solidFill>
                <a:latin typeface="Arial" panose="020B0604020202020204" pitchFamily="34" charset="0"/>
                <a:cs typeface="Arial" panose="020B0604020202020204" pitchFamily="34" charset="0"/>
              </a:rPr>
              <a:t>d.d</a:t>
            </a:r>
            <a:r>
              <a:rPr lang="en-GB" sz="2400" b="1" dirty="0">
                <a:solidFill>
                  <a:schemeClr val="tx2">
                    <a:lumMod val="75000"/>
                  </a:schemeClr>
                </a:solidFill>
                <a:latin typeface="Arial" panose="020B0604020202020204" pitchFamily="34" charset="0"/>
                <a:cs typeface="Arial" panose="020B0604020202020204" pitchFamily="34" charset="0"/>
              </a:rPr>
              <a:t>. </a:t>
            </a:r>
            <a:endParaRPr lang="sl-SI" sz="24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l-SI" sz="2400" b="1" dirty="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smtClean="0">
                <a:solidFill>
                  <a:schemeClr val="tx2">
                    <a:lumMod val="75000"/>
                  </a:schemeClr>
                </a:solidFill>
                <a:latin typeface="Arial" panose="020B0604020202020204" pitchFamily="34" charset="0"/>
                <a:cs typeface="Arial" panose="020B0604020202020204" pitchFamily="34" charset="0"/>
              </a:rPr>
              <a:t>At </a:t>
            </a:r>
            <a:r>
              <a:rPr lang="en-GB" sz="2400" b="1" dirty="0">
                <a:solidFill>
                  <a:schemeClr val="tx2">
                    <a:lumMod val="75000"/>
                  </a:schemeClr>
                </a:solidFill>
                <a:latin typeface="Arial" panose="020B0604020202020204" pitchFamily="34" charset="0"/>
                <a:cs typeface="Arial" panose="020B0604020202020204" pitchFamily="34" charset="0"/>
              </a:rPr>
              <a:t>the moment DARS manages and maintains a total of 606 km of motorways and expressways, 161 km of access roads and 27 km of rest </a:t>
            </a:r>
            <a:r>
              <a:rPr lang="en-GB" sz="2400" b="1" dirty="0" smtClean="0">
                <a:solidFill>
                  <a:schemeClr val="tx2">
                    <a:lumMod val="75000"/>
                  </a:schemeClr>
                </a:solidFill>
                <a:latin typeface="Arial" panose="020B0604020202020204" pitchFamily="34" charset="0"/>
                <a:cs typeface="Arial" panose="020B0604020202020204" pitchFamily="34" charset="0"/>
              </a:rPr>
              <a:t>areas</a:t>
            </a:r>
            <a:r>
              <a:rPr lang="en-GB" sz="2400" dirty="0">
                <a:solidFill>
                  <a:schemeClr val="tx2">
                    <a:lumMod val="75000"/>
                  </a:schemeClr>
                </a:solidFill>
                <a:latin typeface="Myriad Pro Cond"/>
              </a:rPr>
              <a:t/>
            </a:r>
            <a:br>
              <a:rPr lang="en-GB" sz="2400" dirty="0">
                <a:solidFill>
                  <a:schemeClr val="tx2">
                    <a:lumMod val="75000"/>
                  </a:schemeClr>
                </a:solidFill>
                <a:latin typeface="Myriad Pro Cond"/>
              </a:rPr>
            </a:br>
            <a:r>
              <a:rPr lang="en-GB" sz="2400" dirty="0">
                <a:solidFill>
                  <a:schemeClr val="tx2">
                    <a:lumMod val="75000"/>
                  </a:schemeClr>
                </a:solidFill>
                <a:latin typeface="Myriad Pro Cond"/>
              </a:rPr>
              <a:t/>
            </a:r>
            <a:br>
              <a:rPr lang="en-GB" sz="2400" dirty="0">
                <a:solidFill>
                  <a:schemeClr val="tx2">
                    <a:lumMod val="75000"/>
                  </a:schemeClr>
                </a:solidFill>
                <a:latin typeface="Myriad Pro Cond"/>
              </a:rPr>
            </a:br>
            <a:endParaRPr lang="en-US" sz="2400" dirty="0">
              <a:solidFill>
                <a:schemeClr val="tx2">
                  <a:lumMod val="75000"/>
                </a:schemeClr>
              </a:solidFill>
              <a:latin typeface="Myriad Pro Cond"/>
            </a:endParaRPr>
          </a:p>
        </p:txBody>
      </p:sp>
      <p:sp>
        <p:nvSpPr>
          <p:cNvPr id="10" name="Naslov 1"/>
          <p:cNvSpPr>
            <a:spLocks noGrp="1"/>
          </p:cNvSpPr>
          <p:nvPr>
            <p:ph type="title"/>
          </p:nvPr>
        </p:nvSpPr>
        <p:spPr>
          <a:xfrm>
            <a:off x="7251431" y="617458"/>
            <a:ext cx="2089330" cy="536194"/>
          </a:xfrm>
        </p:spPr>
        <p:txBody>
          <a:bodyPr wrap="none">
            <a:spAutoFit/>
          </a:bodyPr>
          <a:lstStyle/>
          <a:p>
            <a:r>
              <a:rPr lang="sl-SI" sz="2800" dirty="0" err="1" smtClean="0">
                <a:solidFill>
                  <a:schemeClr val="tx2">
                    <a:lumMod val="75000"/>
                  </a:schemeClr>
                </a:solidFill>
                <a:latin typeface="Arial" panose="020B0604020202020204" pitchFamily="34" charset="0"/>
                <a:cs typeface="Arial" panose="020B0604020202020204" pitchFamily="34" charset="0"/>
              </a:rPr>
              <a:t>Motorways</a:t>
            </a:r>
            <a:endParaRPr lang="en-GB" sz="2800" dirty="0">
              <a:solidFill>
                <a:schemeClr val="tx2">
                  <a:lumMod val="75000"/>
                </a:schemeClr>
              </a:solidFill>
              <a:latin typeface="Arial" panose="020B0604020202020204" pitchFamily="34" charset="0"/>
              <a:ea typeface="+mn-ea"/>
              <a:cs typeface="Arial" panose="020B0604020202020204" pitchFamily="34" charset="0"/>
            </a:endParaRPr>
          </a:p>
        </p:txBody>
      </p:sp>
      <p:pic>
        <p:nvPicPr>
          <p:cNvPr id="13314" name="Picture 2" descr="http://www.dars.si/ImgDir/Gallery/3/DSC_0258_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7549" y="4505957"/>
            <a:ext cx="4342588" cy="288949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dars.si/ImgDir/Gallery/5/Crni%20kal3_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410" y="4497798"/>
            <a:ext cx="4329824" cy="289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97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sp>
        <p:nvSpPr>
          <p:cNvPr id="6" name="Pravokotnik 5"/>
          <p:cNvSpPr/>
          <p:nvPr/>
        </p:nvSpPr>
        <p:spPr>
          <a:xfrm>
            <a:off x="3930711" y="650275"/>
            <a:ext cx="6080512" cy="523220"/>
          </a:xfrm>
          <a:prstGeom prst="rect">
            <a:avLst/>
          </a:prstGeom>
        </p:spPr>
        <p:txBody>
          <a:bodyPr wrap="none">
            <a:spAutoFit/>
          </a:bodyPr>
          <a:lstStyle/>
          <a:p>
            <a:pPr algn="ctr"/>
            <a:r>
              <a:rPr lang="sl-SI" sz="2800" b="1" dirty="0" err="1" smtClean="0">
                <a:solidFill>
                  <a:schemeClr val="tx2">
                    <a:lumMod val="75000"/>
                  </a:schemeClr>
                </a:solidFill>
                <a:latin typeface="Arial" panose="020B0604020202020204" pitchFamily="34" charset="0"/>
                <a:cs typeface="Arial" panose="020B0604020202020204" pitchFamily="34" charset="0"/>
              </a:rPr>
              <a:t>Investment</a:t>
            </a:r>
            <a:r>
              <a:rPr lang="sl-SI" sz="2800" b="1" dirty="0" smtClean="0">
                <a:solidFill>
                  <a:schemeClr val="tx2">
                    <a:lumMod val="75000"/>
                  </a:schemeClr>
                </a:solidFill>
                <a:latin typeface="Arial" panose="020B0604020202020204" pitchFamily="34" charset="0"/>
                <a:cs typeface="Arial" panose="020B0604020202020204" pitchFamily="34" charset="0"/>
              </a:rPr>
              <a:t> </a:t>
            </a:r>
            <a:r>
              <a:rPr lang="sl-SI" sz="2800" b="1" dirty="0" err="1" smtClean="0">
                <a:solidFill>
                  <a:schemeClr val="tx2">
                    <a:lumMod val="75000"/>
                  </a:schemeClr>
                </a:solidFill>
                <a:latin typeface="Arial" panose="020B0604020202020204" pitchFamily="34" charset="0"/>
                <a:cs typeface="Arial" panose="020B0604020202020204" pitchFamily="34" charset="0"/>
              </a:rPr>
              <a:t>needs</a:t>
            </a:r>
            <a:r>
              <a:rPr lang="sl-SI" sz="2800" b="1" dirty="0" smtClean="0">
                <a:solidFill>
                  <a:schemeClr val="tx2">
                    <a:lumMod val="75000"/>
                  </a:schemeClr>
                </a:solidFill>
                <a:latin typeface="Arial" panose="020B0604020202020204" pitchFamily="34" charset="0"/>
                <a:cs typeface="Arial" panose="020B0604020202020204" pitchFamily="34" charset="0"/>
              </a:rPr>
              <a:t> in </a:t>
            </a:r>
            <a:r>
              <a:rPr lang="sl-SI" sz="2800" b="1" dirty="0" err="1" smtClean="0">
                <a:solidFill>
                  <a:schemeClr val="tx2">
                    <a:lumMod val="75000"/>
                  </a:schemeClr>
                </a:solidFill>
                <a:latin typeface="Arial" panose="020B0604020202020204" pitchFamily="34" charset="0"/>
                <a:cs typeface="Arial" panose="020B0604020202020204" pitchFamily="34" charset="0"/>
              </a:rPr>
              <a:t>infrastructure</a:t>
            </a:r>
            <a:endParaRPr lang="en-GB" sz="2800" b="1" dirty="0" smtClean="0">
              <a:solidFill>
                <a:schemeClr val="tx2">
                  <a:lumMod val="75000"/>
                </a:schemeClr>
              </a:solidFill>
              <a:latin typeface="Arial" panose="020B0604020202020204" pitchFamily="34" charset="0"/>
              <a:cs typeface="Arial" panose="020B0604020202020204" pitchFamily="34" charset="0"/>
            </a:endParaRPr>
          </a:p>
        </p:txBody>
      </p:sp>
      <p:sp>
        <p:nvSpPr>
          <p:cNvPr id="7" name="Ograda vsebine 2"/>
          <p:cNvSpPr txBox="1">
            <a:spLocks/>
          </p:cNvSpPr>
          <p:nvPr/>
        </p:nvSpPr>
        <p:spPr>
          <a:xfrm>
            <a:off x="753383" y="2336289"/>
            <a:ext cx="9273479" cy="2690630"/>
          </a:xfrm>
          <a:prstGeom prst="rect">
            <a:avLst/>
          </a:prstGeom>
          <a:solidFill>
            <a:schemeClr val="bg1">
              <a:alpha val="81000"/>
            </a:schemeClr>
          </a:solidFill>
        </p:spPr>
        <p:txBody>
          <a:bodyPr vert="horz" wrap="square" lIns="104287" tIns="52144" rIns="104287" bIns="52144" rtlCol="0" anchor="ctr">
            <a:spAutoFit/>
          </a:bodyPr>
          <a:lstStyle>
            <a:lvl1pPr algn="ctr">
              <a:spcBef>
                <a:spcPct val="0"/>
              </a:spcBef>
              <a:buNone/>
              <a:defRPr sz="2800" b="1" i="0" baseline="0">
                <a:solidFill>
                  <a:schemeClr val="tx2">
                    <a:lumMod val="75000"/>
                  </a:schemeClr>
                </a:solidFill>
                <a:latin typeface="Myriad Pro Cond"/>
              </a:defRPr>
            </a:lvl1pPr>
          </a:lstStyle>
          <a:p>
            <a:pPr algn="l"/>
            <a:endParaRPr lang="en-GB" sz="2400" dirty="0" smtClean="0"/>
          </a:p>
          <a:p>
            <a:pPr marL="457200" indent="-457200" algn="l">
              <a:buFont typeface="Arial" panose="020B0604020202020204" pitchFamily="34" charset="0"/>
              <a:buChar char="•"/>
            </a:pPr>
            <a:r>
              <a:rPr lang="en-GB" sz="2400" dirty="0" smtClean="0">
                <a:latin typeface="Arial" panose="020B0604020202020204" pitchFamily="34" charset="0"/>
                <a:cs typeface="Arial" panose="020B0604020202020204" pitchFamily="34" charset="0"/>
              </a:rPr>
              <a:t>Missing links on the TEN-T network  </a:t>
            </a:r>
            <a:endParaRPr lang="sl-SI" sz="2400" dirty="0" smtClean="0">
              <a:latin typeface="Arial" panose="020B0604020202020204" pitchFamily="34" charset="0"/>
              <a:cs typeface="Arial" panose="020B0604020202020204" pitchFamily="34" charset="0"/>
            </a:endParaRPr>
          </a:p>
          <a:p>
            <a:pPr algn="l"/>
            <a:r>
              <a:rPr lang="sl-SI" sz="240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t>
            </a:r>
            <a:r>
              <a:rPr lang="en-GB" sz="2400" dirty="0" err="1" smtClean="0">
                <a:latin typeface="Arial" panose="020B0604020202020204" pitchFamily="34" charset="0"/>
                <a:cs typeface="Arial" panose="020B0604020202020204" pitchFamily="34" charset="0"/>
              </a:rPr>
              <a:t>Draženci</a:t>
            </a:r>
            <a:r>
              <a:rPr lang="en-GB" sz="2400" dirty="0" smtClean="0">
                <a:latin typeface="Arial" panose="020B0604020202020204" pitchFamily="34" charset="0"/>
                <a:cs typeface="Arial" panose="020B0604020202020204" pitchFamily="34" charset="0"/>
              </a:rPr>
              <a:t> – </a:t>
            </a:r>
            <a:r>
              <a:rPr lang="en-GB" sz="2400" dirty="0" err="1" smtClean="0">
                <a:latin typeface="Arial" panose="020B0604020202020204" pitchFamily="34" charset="0"/>
                <a:cs typeface="Arial" panose="020B0604020202020204" pitchFamily="34" charset="0"/>
              </a:rPr>
              <a:t>Gruškovje</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Karavanke</a:t>
            </a:r>
            <a:r>
              <a:rPr lang="en-GB" sz="2400" dirty="0" smtClean="0">
                <a:latin typeface="Arial" panose="020B0604020202020204" pitchFamily="34" charset="0"/>
                <a:cs typeface="Arial" panose="020B0604020202020204" pitchFamily="34" charset="0"/>
              </a:rPr>
              <a:t> tunnel)</a:t>
            </a:r>
            <a:endParaRPr lang="sl-SI" sz="2400" dirty="0" smtClean="0">
              <a:latin typeface="Arial" panose="020B0604020202020204" pitchFamily="34" charset="0"/>
              <a:cs typeface="Arial" panose="020B0604020202020204" pitchFamily="34" charset="0"/>
            </a:endParaRPr>
          </a:p>
          <a:p>
            <a:pPr algn="l"/>
            <a:endParaRPr lang="en-GB" sz="2400" dirty="0" smtClean="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GB" sz="2400" dirty="0" smtClean="0">
                <a:latin typeface="Arial" panose="020B0604020202020204" pitchFamily="34" charset="0"/>
                <a:cs typeface="Arial" panose="020B0604020202020204" pitchFamily="34" charset="0"/>
              </a:rPr>
              <a:t>New </a:t>
            </a:r>
            <a:r>
              <a:rPr lang="en-GB" sz="2400" dirty="0">
                <a:latin typeface="Arial" panose="020B0604020202020204" pitchFamily="34" charset="0"/>
                <a:cs typeface="Arial" panose="020B0604020202020204" pitchFamily="34" charset="0"/>
              </a:rPr>
              <a:t>connections between North and </a:t>
            </a:r>
            <a:r>
              <a:rPr lang="sl-SI" sz="2400" dirty="0">
                <a:latin typeface="Arial" panose="020B0604020202020204" pitchFamily="34" charset="0"/>
                <a:cs typeface="Arial" panose="020B0604020202020204" pitchFamily="34" charset="0"/>
              </a:rPr>
              <a:t>S</a:t>
            </a:r>
            <a:r>
              <a:rPr lang="en-GB" sz="2400" dirty="0" err="1">
                <a:latin typeface="Arial" panose="020B0604020202020204" pitchFamily="34" charset="0"/>
                <a:cs typeface="Arial" panose="020B0604020202020204" pitchFamily="34" charset="0"/>
              </a:rPr>
              <a:t>outh</a:t>
            </a:r>
            <a:r>
              <a:rPr lang="en-GB" sz="2400" dirty="0">
                <a:latin typeface="Arial" panose="020B0604020202020204" pitchFamily="34" charset="0"/>
                <a:cs typeface="Arial" panose="020B0604020202020204" pitchFamily="34" charset="0"/>
              </a:rPr>
              <a:t> Slovenia </a:t>
            </a:r>
            <a:endParaRPr lang="sl-SI" sz="2400" dirty="0">
              <a:latin typeface="Arial" panose="020B0604020202020204" pitchFamily="34" charset="0"/>
              <a:cs typeface="Arial" panose="020B0604020202020204" pitchFamily="34" charset="0"/>
            </a:endParaRPr>
          </a:p>
          <a:p>
            <a:pPr algn="l"/>
            <a:r>
              <a:rPr lang="sl-SI"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(parts of the 3</a:t>
            </a:r>
            <a:r>
              <a:rPr lang="sl-SI" sz="2400" baseline="30000" dirty="0" err="1">
                <a:latin typeface="Arial" panose="020B0604020202020204" pitchFamily="34" charset="0"/>
                <a:cs typeface="Arial" panose="020B0604020202020204" pitchFamily="34" charset="0"/>
              </a:rPr>
              <a:t>rd</a:t>
            </a:r>
            <a:r>
              <a:rPr lang="en-GB" sz="2400" dirty="0">
                <a:latin typeface="Arial" panose="020B0604020202020204" pitchFamily="34" charset="0"/>
                <a:cs typeface="Arial" panose="020B0604020202020204" pitchFamily="34" charset="0"/>
              </a:rPr>
              <a:t> development axis)</a:t>
            </a:r>
          </a:p>
          <a:p>
            <a:pPr algn="l"/>
            <a:endParaRPr lang="sl-SI" sz="2400"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10671"/>
            <a:ext cx="10688638" cy="205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avokotnik 10"/>
          <p:cNvSpPr/>
          <p:nvPr/>
        </p:nvSpPr>
        <p:spPr>
          <a:xfrm>
            <a:off x="1048357" y="1786516"/>
            <a:ext cx="5764720" cy="492443"/>
          </a:xfrm>
          <a:prstGeom prst="rect">
            <a:avLst/>
          </a:prstGeom>
        </p:spPr>
        <p:txBody>
          <a:bodyPr wrap="none">
            <a:spAutoFit/>
          </a:bodyPr>
          <a:lstStyle/>
          <a:p>
            <a:pPr algn="ctr"/>
            <a:r>
              <a:rPr lang="sl-SI" sz="2600" b="1" dirty="0" err="1" smtClean="0">
                <a:solidFill>
                  <a:schemeClr val="tx2">
                    <a:lumMod val="75000"/>
                  </a:schemeClr>
                </a:solidFill>
                <a:latin typeface="Arial" panose="020B0604020202020204" pitchFamily="34" charset="0"/>
                <a:cs typeface="Arial" panose="020B0604020202020204" pitchFamily="34" charset="0"/>
              </a:rPr>
              <a:t>Development</a:t>
            </a:r>
            <a:r>
              <a:rPr lang="sl-SI" sz="2600" b="1" dirty="0" smtClean="0">
                <a:solidFill>
                  <a:schemeClr val="tx2">
                    <a:lumMod val="75000"/>
                  </a:schemeClr>
                </a:solidFill>
                <a:latin typeface="Arial" panose="020B0604020202020204" pitchFamily="34" charset="0"/>
                <a:cs typeface="Arial" panose="020B0604020202020204" pitchFamily="34" charset="0"/>
              </a:rPr>
              <a:t> </a:t>
            </a:r>
            <a:r>
              <a:rPr lang="sl-SI" sz="2600" b="1" dirty="0" err="1" smtClean="0">
                <a:solidFill>
                  <a:schemeClr val="tx2">
                    <a:lumMod val="75000"/>
                  </a:schemeClr>
                </a:solidFill>
                <a:latin typeface="Arial" panose="020B0604020202020204" pitchFamily="34" charset="0"/>
                <a:cs typeface="Arial" panose="020B0604020202020204" pitchFamily="34" charset="0"/>
              </a:rPr>
              <a:t>of</a:t>
            </a:r>
            <a:r>
              <a:rPr lang="sl-SI" sz="2600" b="1" dirty="0" smtClean="0">
                <a:solidFill>
                  <a:schemeClr val="tx2">
                    <a:lumMod val="75000"/>
                  </a:schemeClr>
                </a:solidFill>
                <a:latin typeface="Arial" panose="020B0604020202020204" pitchFamily="34" charset="0"/>
                <a:cs typeface="Arial" panose="020B0604020202020204" pitchFamily="34" charset="0"/>
              </a:rPr>
              <a:t> </a:t>
            </a:r>
            <a:r>
              <a:rPr lang="sl-SI" sz="2600" b="1" dirty="0" err="1" smtClean="0">
                <a:solidFill>
                  <a:schemeClr val="tx2">
                    <a:lumMod val="75000"/>
                  </a:schemeClr>
                </a:solidFill>
                <a:latin typeface="Arial" panose="020B0604020202020204" pitchFamily="34" charset="0"/>
                <a:cs typeface="Arial" panose="020B0604020202020204" pitchFamily="34" charset="0"/>
              </a:rPr>
              <a:t>road</a:t>
            </a:r>
            <a:r>
              <a:rPr lang="sl-SI" sz="2600" b="1" dirty="0" smtClean="0">
                <a:solidFill>
                  <a:schemeClr val="tx2">
                    <a:lumMod val="75000"/>
                  </a:schemeClr>
                </a:solidFill>
                <a:latin typeface="Arial" panose="020B0604020202020204" pitchFamily="34" charset="0"/>
                <a:cs typeface="Arial" panose="020B0604020202020204" pitchFamily="34" charset="0"/>
              </a:rPr>
              <a:t> </a:t>
            </a:r>
            <a:r>
              <a:rPr lang="sl-SI" sz="2600" b="1" dirty="0" err="1" smtClean="0">
                <a:solidFill>
                  <a:schemeClr val="tx2">
                    <a:lumMod val="75000"/>
                  </a:schemeClr>
                </a:solidFill>
                <a:latin typeface="Arial" panose="020B0604020202020204" pitchFamily="34" charset="0"/>
                <a:cs typeface="Arial" panose="020B0604020202020204" pitchFamily="34" charset="0"/>
              </a:rPr>
              <a:t>infrastructure</a:t>
            </a:r>
            <a:endParaRPr lang="en-GB" sz="2600" b="1" dirty="0" smtClean="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9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1000"/>
                                        <p:tgtEl>
                                          <p:spTgt spid="7">
                                            <p:txEl>
                                              <p:pRg st="5" end="5"/>
                                            </p:txEl>
                                          </p:spTgt>
                                        </p:tgtEl>
                                      </p:cBhvr>
                                    </p:animEffect>
                                    <p:anim calcmode="lin" valueType="num">
                                      <p:cBhvr>
                                        <p:cTn id="2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617410" y="1263493"/>
            <a:ext cx="7426210" cy="1200329"/>
          </a:xfrm>
          <a:prstGeom prst="rect">
            <a:avLst/>
          </a:prstGeom>
        </p:spPr>
        <p:txBody>
          <a:bodyPr wrap="square">
            <a:spAutoFit/>
          </a:bodyPr>
          <a:lstStyle/>
          <a:p>
            <a:endParaRPr lang="sl-SI" sz="2400" dirty="0" smtClean="0">
              <a:solidFill>
                <a:schemeClr val="tx2">
                  <a:lumMod val="75000"/>
                </a:schemeClr>
              </a:solidFill>
              <a:latin typeface="Arial" panose="020B0604020202020204" pitchFamily="34" charset="0"/>
              <a:cs typeface="Arial" panose="020B0604020202020204" pitchFamily="34" charset="0"/>
            </a:endParaRPr>
          </a:p>
          <a:p>
            <a:r>
              <a:rPr lang="sl-SI" sz="2400" b="1" dirty="0" err="1" smtClean="0">
                <a:solidFill>
                  <a:schemeClr val="tx2">
                    <a:lumMod val="75000"/>
                  </a:schemeClr>
                </a:solidFill>
                <a:latin typeface="Arial" panose="020B0604020202020204" pitchFamily="34" charset="0"/>
                <a:cs typeface="Arial" panose="020B0604020202020204" pitchFamily="34" charset="0"/>
              </a:rPr>
              <a:t>Motorway</a:t>
            </a:r>
            <a:r>
              <a:rPr lang="sl-SI" sz="2400" b="1" dirty="0" smtClean="0">
                <a:solidFill>
                  <a:schemeClr val="tx2">
                    <a:lumMod val="75000"/>
                  </a:schemeClr>
                </a:solidFill>
                <a:latin typeface="Arial" panose="020B0604020202020204" pitchFamily="34" charset="0"/>
                <a:cs typeface="Arial" panose="020B0604020202020204" pitchFamily="34" charset="0"/>
              </a:rPr>
              <a:t>  A4 Draženci – Gruškovje, 247,6 mio</a:t>
            </a:r>
          </a:p>
          <a:p>
            <a:endParaRPr lang="sl-SI" sz="2400" dirty="0">
              <a:solidFill>
                <a:schemeClr val="tx2">
                  <a:lumMod val="75000"/>
                </a:schemeClr>
              </a:solidFill>
              <a:latin typeface="Arial" panose="020B0604020202020204" pitchFamily="34" charset="0"/>
              <a:cs typeface="Arial" panose="020B0604020202020204" pitchFamily="34" charset="0"/>
            </a:endParaRPr>
          </a:p>
        </p:txBody>
      </p:sp>
      <p:pic>
        <p:nvPicPr>
          <p:cNvPr id="7" name="Picture 3"/>
          <p:cNvPicPr>
            <a:picLocks noGrp="1" noChangeAspect="1" noChangeArrowheads="1"/>
          </p:cNvPicPr>
          <p:nvPr>
            <p:ph type="pic" sz="quarter" idx="4294967295"/>
          </p:nvPr>
        </p:nvPicPr>
        <p:blipFill>
          <a:blip r:embed="rId3" cstate="email">
            <a:extLst>
              <a:ext uri="{28A0092B-C50C-407E-A947-70E740481C1C}">
                <a14:useLocalDpi xmlns:a14="http://schemas.microsoft.com/office/drawing/2010/main" val="0"/>
              </a:ext>
            </a:extLst>
          </a:blip>
          <a:srcRect t="233" b="233"/>
          <a:stretch>
            <a:fillRect/>
          </a:stretch>
        </p:blipFill>
        <p:spPr bwMode="auto">
          <a:xfrm>
            <a:off x="494100" y="2599765"/>
            <a:ext cx="4262309" cy="4224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upload.wikimedia.org/wikipedia/en/thumb/f/f4/Karawanken-tunnel.jpg/1024px-Karawanken-tunn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59" y="4804474"/>
            <a:ext cx="3364215" cy="2523161"/>
          </a:xfrm>
          <a:prstGeom prst="rect">
            <a:avLst/>
          </a:prstGeom>
          <a:noFill/>
          <a:extLst>
            <a:ext uri="{909E8E84-426E-40DD-AFC4-6F175D3DCCD1}">
              <a14:hiddenFill xmlns:a14="http://schemas.microsoft.com/office/drawing/2010/main">
                <a:solidFill>
                  <a:srgbClr val="FFFFFF"/>
                </a:solidFill>
              </a14:hiddenFill>
            </a:ext>
          </a:extLst>
        </p:spPr>
      </p:pic>
      <p:sp>
        <p:nvSpPr>
          <p:cNvPr id="10" name="Pravokotnik 8"/>
          <p:cNvSpPr>
            <a:spLocks noChangeArrowheads="1"/>
          </p:cNvSpPr>
          <p:nvPr/>
        </p:nvSpPr>
        <p:spPr bwMode="auto">
          <a:xfrm>
            <a:off x="5028197" y="3549112"/>
            <a:ext cx="4778584" cy="1200329"/>
          </a:xfrm>
          <a:prstGeom prst="rect">
            <a:avLst/>
          </a:prstGeom>
        </p:spPr>
        <p:txBody>
          <a:bodyPr wrap="square">
            <a:spAutoFit/>
          </a:bodyPr>
          <a:lstStyle/>
          <a:p>
            <a:endParaRPr lang="sl-SI" sz="2400" dirty="0" smtClean="0">
              <a:solidFill>
                <a:schemeClr val="tx2">
                  <a:lumMod val="75000"/>
                </a:schemeClr>
              </a:solidFill>
              <a:latin typeface="Arial" panose="020B0604020202020204" pitchFamily="34" charset="0"/>
              <a:cs typeface="Arial" panose="020B0604020202020204" pitchFamily="34" charset="0"/>
            </a:endParaRPr>
          </a:p>
          <a:p>
            <a:r>
              <a:rPr lang="sl-SI" sz="2400" b="1" dirty="0" smtClean="0">
                <a:solidFill>
                  <a:schemeClr val="tx2">
                    <a:lumMod val="75000"/>
                  </a:schemeClr>
                </a:solidFill>
                <a:latin typeface="Arial" panose="020B0604020202020204" pitchFamily="34" charset="0"/>
                <a:cs typeface="Arial" panose="020B0604020202020204" pitchFamily="34" charset="0"/>
              </a:rPr>
              <a:t>Karavanke </a:t>
            </a:r>
            <a:r>
              <a:rPr lang="sl-SI" sz="2400" b="1" dirty="0" err="1" smtClean="0">
                <a:solidFill>
                  <a:schemeClr val="tx2">
                    <a:lumMod val="75000"/>
                  </a:schemeClr>
                </a:solidFill>
                <a:latin typeface="Arial" panose="020B0604020202020204" pitchFamily="34" charset="0"/>
                <a:cs typeface="Arial" panose="020B0604020202020204" pitchFamily="34" charset="0"/>
              </a:rPr>
              <a:t>tunnel</a:t>
            </a:r>
            <a:r>
              <a:rPr lang="sl-SI" sz="2400" b="1" dirty="0" smtClean="0">
                <a:solidFill>
                  <a:schemeClr val="tx2">
                    <a:lumMod val="75000"/>
                  </a:schemeClr>
                </a:solidFill>
                <a:latin typeface="Arial" panose="020B0604020202020204" pitchFamily="34" charset="0"/>
                <a:cs typeface="Arial" panose="020B0604020202020204" pitchFamily="34" charset="0"/>
              </a:rPr>
              <a:t>, 117,5 mio </a:t>
            </a:r>
          </a:p>
          <a:p>
            <a:endParaRPr lang="sl-SI" sz="2400" dirty="0">
              <a:solidFill>
                <a:schemeClr val="tx2">
                  <a:lumMod val="75000"/>
                </a:schemeClr>
              </a:solidFill>
              <a:latin typeface="Arial" panose="020B0604020202020204" pitchFamily="34" charset="0"/>
              <a:cs typeface="Arial" panose="020B0604020202020204" pitchFamily="34" charset="0"/>
            </a:endParaRPr>
          </a:p>
        </p:txBody>
      </p:sp>
      <p:sp>
        <p:nvSpPr>
          <p:cNvPr id="12" name="Pravokotnik 11"/>
          <p:cNvSpPr/>
          <p:nvPr/>
        </p:nvSpPr>
        <p:spPr>
          <a:xfrm>
            <a:off x="3930711" y="650275"/>
            <a:ext cx="6080512" cy="523220"/>
          </a:xfrm>
          <a:prstGeom prst="rect">
            <a:avLst/>
          </a:prstGeom>
        </p:spPr>
        <p:txBody>
          <a:bodyPr wrap="none">
            <a:spAutoFit/>
          </a:bodyPr>
          <a:lstStyle/>
          <a:p>
            <a:pPr algn="ctr"/>
            <a:r>
              <a:rPr lang="sl-SI" sz="2800" b="1" dirty="0" err="1" smtClean="0">
                <a:solidFill>
                  <a:schemeClr val="tx2">
                    <a:lumMod val="75000"/>
                  </a:schemeClr>
                </a:solidFill>
                <a:latin typeface="Arial" panose="020B0604020202020204" pitchFamily="34" charset="0"/>
                <a:cs typeface="Arial" panose="020B0604020202020204" pitchFamily="34" charset="0"/>
              </a:rPr>
              <a:t>Investment</a:t>
            </a:r>
            <a:r>
              <a:rPr lang="sl-SI" sz="2800" b="1" dirty="0" smtClean="0">
                <a:solidFill>
                  <a:schemeClr val="tx2">
                    <a:lumMod val="75000"/>
                  </a:schemeClr>
                </a:solidFill>
                <a:latin typeface="Arial" panose="020B0604020202020204" pitchFamily="34" charset="0"/>
                <a:cs typeface="Arial" panose="020B0604020202020204" pitchFamily="34" charset="0"/>
              </a:rPr>
              <a:t> </a:t>
            </a:r>
            <a:r>
              <a:rPr lang="sl-SI" sz="2800" b="1" dirty="0" err="1" smtClean="0">
                <a:solidFill>
                  <a:schemeClr val="tx2">
                    <a:lumMod val="75000"/>
                  </a:schemeClr>
                </a:solidFill>
                <a:latin typeface="Arial" panose="020B0604020202020204" pitchFamily="34" charset="0"/>
                <a:cs typeface="Arial" panose="020B0604020202020204" pitchFamily="34" charset="0"/>
              </a:rPr>
              <a:t>needs</a:t>
            </a:r>
            <a:r>
              <a:rPr lang="sl-SI" sz="2800" b="1" dirty="0" smtClean="0">
                <a:solidFill>
                  <a:schemeClr val="tx2">
                    <a:lumMod val="75000"/>
                  </a:schemeClr>
                </a:solidFill>
                <a:latin typeface="Arial" panose="020B0604020202020204" pitchFamily="34" charset="0"/>
                <a:cs typeface="Arial" panose="020B0604020202020204" pitchFamily="34" charset="0"/>
              </a:rPr>
              <a:t> in </a:t>
            </a:r>
            <a:r>
              <a:rPr lang="sl-SI" sz="2800" b="1" dirty="0" err="1" smtClean="0">
                <a:solidFill>
                  <a:schemeClr val="tx2">
                    <a:lumMod val="75000"/>
                  </a:schemeClr>
                </a:solidFill>
                <a:latin typeface="Arial" panose="020B0604020202020204" pitchFamily="34" charset="0"/>
                <a:cs typeface="Arial" panose="020B0604020202020204" pitchFamily="34" charset="0"/>
              </a:rPr>
              <a:t>infrastructure</a:t>
            </a:r>
            <a:endParaRPr lang="en-GB" sz="2800" b="1" dirty="0" smtClean="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309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027" y="1444297"/>
            <a:ext cx="857250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avokotnik 5"/>
          <p:cNvSpPr/>
          <p:nvPr/>
        </p:nvSpPr>
        <p:spPr>
          <a:xfrm>
            <a:off x="3930711" y="650275"/>
            <a:ext cx="6080512" cy="523220"/>
          </a:xfrm>
          <a:prstGeom prst="rect">
            <a:avLst/>
          </a:prstGeom>
        </p:spPr>
        <p:txBody>
          <a:bodyPr wrap="none">
            <a:spAutoFit/>
          </a:bodyPr>
          <a:lstStyle/>
          <a:p>
            <a:pPr algn="ctr"/>
            <a:r>
              <a:rPr lang="sl-SI" sz="2800" b="1" dirty="0" err="1" smtClean="0">
                <a:solidFill>
                  <a:schemeClr val="tx2">
                    <a:lumMod val="75000"/>
                  </a:schemeClr>
                </a:solidFill>
                <a:latin typeface="Arial" panose="020B0604020202020204" pitchFamily="34" charset="0"/>
                <a:cs typeface="Arial" panose="020B0604020202020204" pitchFamily="34" charset="0"/>
              </a:rPr>
              <a:t>Investment</a:t>
            </a:r>
            <a:r>
              <a:rPr lang="sl-SI" sz="2800" b="1" dirty="0" smtClean="0">
                <a:solidFill>
                  <a:schemeClr val="tx2">
                    <a:lumMod val="75000"/>
                  </a:schemeClr>
                </a:solidFill>
                <a:latin typeface="Arial" panose="020B0604020202020204" pitchFamily="34" charset="0"/>
                <a:cs typeface="Arial" panose="020B0604020202020204" pitchFamily="34" charset="0"/>
              </a:rPr>
              <a:t> </a:t>
            </a:r>
            <a:r>
              <a:rPr lang="sl-SI" sz="2800" b="1" dirty="0" err="1" smtClean="0">
                <a:solidFill>
                  <a:schemeClr val="tx2">
                    <a:lumMod val="75000"/>
                  </a:schemeClr>
                </a:solidFill>
                <a:latin typeface="Arial" panose="020B0604020202020204" pitchFamily="34" charset="0"/>
                <a:cs typeface="Arial" panose="020B0604020202020204" pitchFamily="34" charset="0"/>
              </a:rPr>
              <a:t>needs</a:t>
            </a:r>
            <a:r>
              <a:rPr lang="sl-SI" sz="2800" b="1" dirty="0" smtClean="0">
                <a:solidFill>
                  <a:schemeClr val="tx2">
                    <a:lumMod val="75000"/>
                  </a:schemeClr>
                </a:solidFill>
                <a:latin typeface="Arial" panose="020B0604020202020204" pitchFamily="34" charset="0"/>
                <a:cs typeface="Arial" panose="020B0604020202020204" pitchFamily="34" charset="0"/>
              </a:rPr>
              <a:t> in </a:t>
            </a:r>
            <a:r>
              <a:rPr lang="sl-SI" sz="2800" b="1" dirty="0" err="1" smtClean="0">
                <a:solidFill>
                  <a:schemeClr val="tx2">
                    <a:lumMod val="75000"/>
                  </a:schemeClr>
                </a:solidFill>
                <a:latin typeface="Arial" panose="020B0604020202020204" pitchFamily="34" charset="0"/>
                <a:cs typeface="Arial" panose="020B0604020202020204" pitchFamily="34" charset="0"/>
              </a:rPr>
              <a:t>infrastructure</a:t>
            </a:r>
            <a:endParaRPr lang="en-GB" sz="2800" b="1" dirty="0" smtClean="0">
              <a:solidFill>
                <a:schemeClr val="tx2">
                  <a:lumMod val="75000"/>
                </a:schemeClr>
              </a:solidFill>
              <a:latin typeface="Arial" panose="020B0604020202020204" pitchFamily="34" charset="0"/>
              <a:cs typeface="Arial" panose="020B0604020202020204" pitchFamily="34" charset="0"/>
            </a:endParaRPr>
          </a:p>
        </p:txBody>
      </p:sp>
      <p:sp>
        <p:nvSpPr>
          <p:cNvPr id="8" name="Pravokotnik 7"/>
          <p:cNvSpPr/>
          <p:nvPr/>
        </p:nvSpPr>
        <p:spPr>
          <a:xfrm>
            <a:off x="1098535" y="1722199"/>
            <a:ext cx="3741730" cy="523220"/>
          </a:xfrm>
          <a:prstGeom prst="rect">
            <a:avLst/>
          </a:prstGeom>
        </p:spPr>
        <p:txBody>
          <a:bodyPr wrap="none">
            <a:spAutoFit/>
          </a:bodyPr>
          <a:lstStyle/>
          <a:p>
            <a:r>
              <a:rPr lang="sl-SI" sz="2800" b="1" dirty="0">
                <a:solidFill>
                  <a:schemeClr val="tx2">
                    <a:lumMod val="75000"/>
                  </a:schemeClr>
                </a:solidFill>
                <a:latin typeface="Arial" panose="020B0604020202020204" pitchFamily="34" charset="0"/>
                <a:cs typeface="Arial" panose="020B0604020202020204" pitchFamily="34" charset="0"/>
              </a:rPr>
              <a:t>3</a:t>
            </a:r>
            <a:r>
              <a:rPr lang="sl-SI" sz="2800" b="1" baseline="30000" dirty="0">
                <a:solidFill>
                  <a:schemeClr val="tx2">
                    <a:lumMod val="75000"/>
                  </a:schemeClr>
                </a:solidFill>
                <a:latin typeface="Arial" panose="020B0604020202020204" pitchFamily="34" charset="0"/>
                <a:cs typeface="Arial" panose="020B0604020202020204" pitchFamily="34" charset="0"/>
              </a:rPr>
              <a:t>rd</a:t>
            </a:r>
            <a:r>
              <a:rPr lang="sl-SI" sz="2800" b="1" dirty="0">
                <a:solidFill>
                  <a:schemeClr val="tx2">
                    <a:lumMod val="75000"/>
                  </a:schemeClr>
                </a:solidFill>
                <a:latin typeface="Arial" panose="020B0604020202020204" pitchFamily="34" charset="0"/>
                <a:cs typeface="Arial" panose="020B0604020202020204" pitchFamily="34" charset="0"/>
              </a:rPr>
              <a:t> </a:t>
            </a:r>
            <a:r>
              <a:rPr lang="sl-SI" sz="2800" b="1" dirty="0" err="1">
                <a:solidFill>
                  <a:schemeClr val="tx2">
                    <a:lumMod val="75000"/>
                  </a:schemeClr>
                </a:solidFill>
                <a:latin typeface="Arial" panose="020B0604020202020204" pitchFamily="34" charset="0"/>
                <a:cs typeface="Arial" panose="020B0604020202020204" pitchFamily="34" charset="0"/>
              </a:rPr>
              <a:t>development</a:t>
            </a:r>
            <a:r>
              <a:rPr lang="sl-SI" sz="2800" b="1" dirty="0">
                <a:solidFill>
                  <a:schemeClr val="tx2">
                    <a:lumMod val="75000"/>
                  </a:schemeClr>
                </a:solidFill>
                <a:latin typeface="Arial" panose="020B0604020202020204" pitchFamily="34" charset="0"/>
                <a:cs typeface="Arial" panose="020B0604020202020204" pitchFamily="34" charset="0"/>
              </a:rPr>
              <a:t> </a:t>
            </a:r>
            <a:r>
              <a:rPr lang="sl-SI" sz="2800" b="1" dirty="0" err="1">
                <a:solidFill>
                  <a:schemeClr val="tx2">
                    <a:lumMod val="75000"/>
                  </a:schemeClr>
                </a:solidFill>
                <a:latin typeface="Arial" panose="020B0604020202020204" pitchFamily="34" charset="0"/>
                <a:cs typeface="Arial" panose="020B0604020202020204" pitchFamily="34" charset="0"/>
              </a:rPr>
              <a:t>axis</a:t>
            </a:r>
            <a:endParaRPr lang="sl-SI" sz="28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280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sp>
        <p:nvSpPr>
          <p:cNvPr id="6" name="Pravokotnik 5"/>
          <p:cNvSpPr/>
          <p:nvPr/>
        </p:nvSpPr>
        <p:spPr>
          <a:xfrm>
            <a:off x="5454916" y="645703"/>
            <a:ext cx="4480714" cy="523220"/>
          </a:xfrm>
          <a:prstGeom prst="rect">
            <a:avLst/>
          </a:prstGeom>
        </p:spPr>
        <p:txBody>
          <a:bodyPr wrap="none">
            <a:spAutoFit/>
          </a:bodyPr>
          <a:lstStyle/>
          <a:p>
            <a:pPr algn="ctr"/>
            <a:r>
              <a:rPr lang="en-GB" sz="2800" b="1" dirty="0" smtClean="0">
                <a:solidFill>
                  <a:schemeClr val="tx2">
                    <a:lumMod val="75000"/>
                  </a:schemeClr>
                </a:solidFill>
                <a:latin typeface="Arial" panose="020B0604020202020204" pitchFamily="34" charset="0"/>
                <a:cs typeface="Arial" panose="020B0604020202020204" pitchFamily="34" charset="0"/>
              </a:rPr>
              <a:t>Investment opportunities</a:t>
            </a: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404493"/>
            <a:ext cx="10688638" cy="115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grada vsebine 2"/>
          <p:cNvSpPr txBox="1">
            <a:spLocks/>
          </p:cNvSpPr>
          <p:nvPr/>
        </p:nvSpPr>
        <p:spPr bwMode="auto">
          <a:xfrm>
            <a:off x="534670" y="1563862"/>
            <a:ext cx="9624060" cy="5447645"/>
          </a:xfrm>
          <a:prstGeom prst="rect">
            <a:avLst/>
          </a:prstGeom>
        </p:spPr>
        <p:txBody>
          <a:bodyPr wrap="square">
            <a:spAutoFit/>
          </a:bodyPr>
          <a:lstStyle>
            <a:defPPr>
              <a:defRPr lang="en-US"/>
            </a:defPPr>
            <a:lvl1pPr algn="ctr">
              <a:defRPr sz="2800" b="1">
                <a:solidFill>
                  <a:schemeClr val="tx2">
                    <a:lumMod val="75000"/>
                  </a:schemeClr>
                </a:solidFill>
                <a:latin typeface="Myriad Pro Cond"/>
              </a:defRPr>
            </a:lvl1pPr>
          </a:lstStyle>
          <a:p>
            <a:pPr algn="l"/>
            <a:r>
              <a:rPr lang="en-GB" altLang="en-US" sz="2600" dirty="0">
                <a:latin typeface="Arial" panose="020B0604020202020204" pitchFamily="34" charset="0"/>
                <a:cs typeface="Arial" panose="020B0604020202020204" pitchFamily="34" charset="0"/>
              </a:rPr>
              <a:t>Intermodal Logistics Terminal Ljubljana – ILT</a:t>
            </a:r>
            <a:endParaRPr lang="en-GB" altLang="en-US" sz="2600" dirty="0"/>
          </a:p>
          <a:p>
            <a:pPr algn="l"/>
            <a:endParaRPr lang="sl-SI" altLang="en-US" sz="2400" dirty="0" smtClean="0">
              <a:latin typeface="Arial" panose="020B0604020202020204" pitchFamily="34" charset="0"/>
              <a:cs typeface="Arial" panose="020B0604020202020204" pitchFamily="34" charset="0"/>
            </a:endParaRPr>
          </a:p>
          <a:p>
            <a:pPr algn="l"/>
            <a:r>
              <a:rPr lang="en-GB" altLang="en-US" sz="2400" dirty="0" smtClean="0">
                <a:latin typeface="Arial" panose="020B0604020202020204" pitchFamily="34" charset="0"/>
                <a:cs typeface="Arial" panose="020B0604020202020204" pitchFamily="34" charset="0"/>
              </a:rPr>
              <a:t>Total </a:t>
            </a:r>
            <a:r>
              <a:rPr lang="en-GB" altLang="en-US" sz="2400" dirty="0">
                <a:latin typeface="Arial" panose="020B0604020202020204" pitchFamily="34" charset="0"/>
                <a:cs typeface="Arial" panose="020B0604020202020204" pitchFamily="34" charset="0"/>
              </a:rPr>
              <a:t>ILT surface area = 47,4 ha</a:t>
            </a:r>
          </a:p>
          <a:p>
            <a:pPr algn="l"/>
            <a:endParaRPr lang="en-GB" altLang="en-US" sz="2400" dirty="0">
              <a:latin typeface="Arial" panose="020B0604020202020204" pitchFamily="34" charset="0"/>
              <a:cs typeface="Arial" panose="020B0604020202020204" pitchFamily="34" charset="0"/>
            </a:endParaRPr>
          </a:p>
          <a:p>
            <a:pPr algn="l"/>
            <a:r>
              <a:rPr lang="en-GB" altLang="en-US" sz="2400" dirty="0">
                <a:latin typeface="Arial" panose="020B0604020202020204" pitchFamily="34" charset="0"/>
                <a:cs typeface="Arial" panose="020B0604020202020204" pitchFamily="34" charset="0"/>
              </a:rPr>
              <a:t>Current covered warehouse</a:t>
            </a:r>
            <a:r>
              <a:rPr lang="sl-SI" altLang="en-US" sz="2400" dirty="0">
                <a:latin typeface="Arial" panose="020B0604020202020204" pitchFamily="34" charset="0"/>
                <a:cs typeface="Arial" panose="020B0604020202020204" pitchFamily="34" charset="0"/>
              </a:rPr>
              <a:t>s</a:t>
            </a:r>
            <a:r>
              <a:rPr lang="en-GB" altLang="en-US" sz="2400" dirty="0">
                <a:latin typeface="Arial" panose="020B0604020202020204" pitchFamily="34" charset="0"/>
                <a:cs typeface="Arial" panose="020B0604020202020204" pitchFamily="34" charset="0"/>
              </a:rPr>
              <a:t>:             </a:t>
            </a:r>
            <a:r>
              <a:rPr lang="en-GB" altLang="en-US" sz="2400" dirty="0" smtClean="0">
                <a:latin typeface="Arial" panose="020B0604020202020204" pitchFamily="34" charset="0"/>
                <a:cs typeface="Arial" panose="020B0604020202020204" pitchFamily="34" charset="0"/>
              </a:rPr>
              <a:t>79,000 </a:t>
            </a:r>
            <a:r>
              <a:rPr lang="en-GB" altLang="en-US" sz="2400" dirty="0">
                <a:latin typeface="Arial" panose="020B0604020202020204" pitchFamily="34" charset="0"/>
                <a:cs typeface="Arial" panose="020B0604020202020204" pitchFamily="34" charset="0"/>
              </a:rPr>
              <a:t>m²</a:t>
            </a:r>
          </a:p>
          <a:p>
            <a:pPr algn="l"/>
            <a:r>
              <a:rPr lang="en-GB" altLang="en-US" sz="2400" dirty="0">
                <a:latin typeface="Arial" panose="020B0604020202020204" pitchFamily="34" charset="0"/>
                <a:cs typeface="Arial" panose="020B0604020202020204" pitchFamily="34" charset="0"/>
              </a:rPr>
              <a:t>Planned new covered warehouse</a:t>
            </a:r>
            <a:r>
              <a:rPr lang="sl-SI" altLang="en-US" sz="2400" dirty="0">
                <a:latin typeface="Arial" panose="020B0604020202020204" pitchFamily="34" charset="0"/>
                <a:cs typeface="Arial" panose="020B0604020202020204" pitchFamily="34" charset="0"/>
              </a:rPr>
              <a:t>s</a:t>
            </a:r>
            <a:r>
              <a:rPr lang="en-GB" altLang="en-US" sz="2400" dirty="0">
                <a:latin typeface="Arial" panose="020B0604020202020204" pitchFamily="34" charset="0"/>
                <a:cs typeface="Arial" panose="020B0604020202020204" pitchFamily="34" charset="0"/>
              </a:rPr>
              <a:t>:    82,000 m²</a:t>
            </a:r>
          </a:p>
          <a:p>
            <a:pPr algn="l"/>
            <a:endParaRPr lang="en-GB" altLang="en-US" sz="2400" dirty="0">
              <a:latin typeface="Arial" panose="020B0604020202020204" pitchFamily="34" charset="0"/>
              <a:cs typeface="Arial" panose="020B0604020202020204" pitchFamily="34" charset="0"/>
            </a:endParaRPr>
          </a:p>
          <a:p>
            <a:pPr algn="l"/>
            <a:r>
              <a:rPr lang="sl-SI" altLang="en-US" sz="2400" dirty="0" smtClean="0">
                <a:latin typeface="Arial" panose="020B0604020202020204" pitchFamily="34" charset="0"/>
                <a:cs typeface="Arial" panose="020B0604020202020204" pitchFamily="34" charset="0"/>
              </a:rPr>
              <a:t>N</a:t>
            </a:r>
            <a:r>
              <a:rPr lang="en-GB" altLang="en-US" sz="2400" dirty="0" err="1" smtClean="0">
                <a:latin typeface="Arial" panose="020B0604020202020204" pitchFamily="34" charset="0"/>
                <a:cs typeface="Arial" panose="020B0604020202020204" pitchFamily="34" charset="0"/>
              </a:rPr>
              <a:t>ew</a:t>
            </a:r>
            <a:r>
              <a:rPr lang="en-GB" altLang="en-US" sz="2400" dirty="0" smtClean="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ILT</a:t>
            </a:r>
          </a:p>
          <a:p>
            <a:pPr algn="l"/>
            <a:r>
              <a:rPr lang="en-GB" altLang="en-US" sz="2400" dirty="0">
                <a:latin typeface="Arial" panose="020B0604020202020204" pitchFamily="34" charset="0"/>
                <a:cs typeface="Arial" panose="020B0604020202020204" pitchFamily="34" charset="0"/>
              </a:rPr>
              <a:t>total planned covered warehouse space: </a:t>
            </a:r>
          </a:p>
          <a:p>
            <a:pPr algn="l"/>
            <a:r>
              <a:rPr lang="en-GB" altLang="en-US" sz="2400" dirty="0">
                <a:latin typeface="Arial" panose="020B0604020202020204" pitchFamily="34" charset="0"/>
                <a:cs typeface="Arial" panose="020B0604020202020204" pitchFamily="34" charset="0"/>
              </a:rPr>
              <a:t>161,000 </a:t>
            </a:r>
            <a:r>
              <a:rPr lang="en-GB" altLang="en-US" sz="2400" dirty="0" smtClean="0">
                <a:latin typeface="Arial" panose="020B0604020202020204" pitchFamily="34" charset="0"/>
                <a:cs typeface="Arial" panose="020B0604020202020204" pitchFamily="34" charset="0"/>
              </a:rPr>
              <a:t>m²</a:t>
            </a:r>
            <a:endParaRPr lang="sl-SI" altLang="en-US" sz="2400" dirty="0" smtClean="0">
              <a:latin typeface="Arial" panose="020B0604020202020204" pitchFamily="34" charset="0"/>
              <a:cs typeface="Arial" panose="020B0604020202020204" pitchFamily="34" charset="0"/>
            </a:endParaRPr>
          </a:p>
          <a:p>
            <a:pPr algn="l"/>
            <a:endParaRPr lang="sl-SI" altLang="en-US" sz="2400" dirty="0">
              <a:latin typeface="Arial" panose="020B0604020202020204" pitchFamily="34" charset="0"/>
              <a:cs typeface="Arial" panose="020B0604020202020204" pitchFamily="34" charset="0"/>
            </a:endParaRPr>
          </a:p>
          <a:p>
            <a:pPr lvl="0" algn="l"/>
            <a:r>
              <a:rPr lang="sl-SI" sz="2600" dirty="0" err="1" smtClean="0">
                <a:latin typeface="Arial" panose="020B0604020202020204" pitchFamily="34" charset="0"/>
                <a:cs typeface="Arial" panose="020B0604020202020204" pitchFamily="34" charset="0"/>
              </a:rPr>
              <a:t>Investors</a:t>
            </a:r>
            <a:r>
              <a:rPr lang="sl-SI" sz="2600" dirty="0" smtClean="0">
                <a:latin typeface="Arial" panose="020B0604020202020204" pitchFamily="34" charset="0"/>
                <a:cs typeface="Arial" panose="020B0604020202020204" pitchFamily="34" charset="0"/>
              </a:rPr>
              <a:t>: SŽ d.o.o. </a:t>
            </a:r>
            <a:r>
              <a:rPr lang="sl-SI" sz="2600" dirty="0" err="1" smtClean="0">
                <a:latin typeface="Arial" panose="020B0604020202020204" pitchFamily="34" charset="0"/>
                <a:cs typeface="Arial" panose="020B0604020202020204" pitchFamily="34" charset="0"/>
              </a:rPr>
              <a:t>and</a:t>
            </a:r>
            <a:r>
              <a:rPr lang="sl-SI" sz="2600" dirty="0" smtClean="0">
                <a:latin typeface="Arial" panose="020B0604020202020204" pitchFamily="34" charset="0"/>
                <a:cs typeface="Arial" panose="020B0604020202020204" pitchFamily="34" charset="0"/>
              </a:rPr>
              <a:t> BTC </a:t>
            </a:r>
            <a:r>
              <a:rPr lang="sl-SI" sz="2600" dirty="0" err="1" smtClean="0">
                <a:latin typeface="Arial" panose="020B0604020202020204" pitchFamily="34" charset="0"/>
                <a:cs typeface="Arial" panose="020B0604020202020204" pitchFamily="34" charset="0"/>
              </a:rPr>
              <a:t>Ltd</a:t>
            </a:r>
            <a:r>
              <a:rPr lang="sl-SI" sz="2600" dirty="0" smtClean="0">
                <a:latin typeface="Arial" panose="020B0604020202020204" pitchFamily="34" charset="0"/>
                <a:cs typeface="Arial" panose="020B0604020202020204" pitchFamily="34" charset="0"/>
              </a:rPr>
              <a:t>.  </a:t>
            </a:r>
            <a:endParaRPr lang="sl-SI" sz="2600" dirty="0">
              <a:latin typeface="Arial" panose="020B0604020202020204" pitchFamily="34" charset="0"/>
              <a:cs typeface="Arial" panose="020B0604020202020204" pitchFamily="34" charset="0"/>
            </a:endParaRPr>
          </a:p>
          <a:p>
            <a:endParaRPr lang="sl-SI" altLang="en-US" dirty="0" smtClean="0"/>
          </a:p>
          <a:p>
            <a:endParaRPr lang="en-GB" altLang="en-US" dirty="0"/>
          </a:p>
        </p:txBody>
      </p:sp>
    </p:spTree>
    <p:extLst>
      <p:ext uri="{BB962C8B-B14F-4D97-AF65-F5344CB8AC3E}">
        <p14:creationId xmlns:p14="http://schemas.microsoft.com/office/powerpoint/2010/main" val="54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anim calcmode="lin" valueType="num">
                                      <p:cBhvr>
                                        <p:cTn id="2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1000"/>
                                        <p:tgtEl>
                                          <p:spTgt spid="9">
                                            <p:txEl>
                                              <p:pRg st="5" end="5"/>
                                            </p:txEl>
                                          </p:spTgt>
                                        </p:tgtEl>
                                      </p:cBhvr>
                                    </p:animEffect>
                                    <p:anim calcmode="lin" valueType="num">
                                      <p:cBhvr>
                                        <p:cTn id="2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1000"/>
                                        <p:tgtEl>
                                          <p:spTgt spid="9">
                                            <p:txEl>
                                              <p:pRg st="7" end="7"/>
                                            </p:txEl>
                                          </p:spTgt>
                                        </p:tgtEl>
                                      </p:cBhvr>
                                    </p:animEffect>
                                    <p:anim calcmode="lin" valueType="num">
                                      <p:cBhvr>
                                        <p:cTn id="3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xEl>
                                              <p:pRg st="8" end="8"/>
                                            </p:txEl>
                                          </p:spTgt>
                                        </p:tgtEl>
                                        <p:attrNameLst>
                                          <p:attrName>style.visibility</p:attrName>
                                        </p:attrNameLst>
                                      </p:cBhvr>
                                      <p:to>
                                        <p:strVal val="visible"/>
                                      </p:to>
                                    </p:set>
                                    <p:animEffect transition="in" filter="fade">
                                      <p:cBhvr>
                                        <p:cTn id="34" dur="1000"/>
                                        <p:tgtEl>
                                          <p:spTgt spid="9">
                                            <p:txEl>
                                              <p:pRg st="8" end="8"/>
                                            </p:txEl>
                                          </p:spTgt>
                                        </p:tgtEl>
                                      </p:cBhvr>
                                    </p:animEffect>
                                    <p:anim calcmode="lin" valueType="num">
                                      <p:cBhvr>
                                        <p:cTn id="3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animEffect transition="in" filter="fade">
                                      <p:cBhvr>
                                        <p:cTn id="39" dur="1000"/>
                                        <p:tgtEl>
                                          <p:spTgt spid="9">
                                            <p:txEl>
                                              <p:pRg st="9" end="9"/>
                                            </p:txEl>
                                          </p:spTgt>
                                        </p:tgtEl>
                                      </p:cBhvr>
                                    </p:animEffect>
                                    <p:anim calcmode="lin" valueType="num">
                                      <p:cBhvr>
                                        <p:cTn id="4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xEl>
                                              <p:pRg st="11" end="11"/>
                                            </p:txEl>
                                          </p:spTgt>
                                        </p:tgtEl>
                                        <p:attrNameLst>
                                          <p:attrName>style.visibility</p:attrName>
                                        </p:attrNameLst>
                                      </p:cBhvr>
                                      <p:to>
                                        <p:strVal val="visible"/>
                                      </p:to>
                                    </p:set>
                                    <p:animEffect transition="in" filter="fade">
                                      <p:cBhvr>
                                        <p:cTn id="44" dur="1000"/>
                                        <p:tgtEl>
                                          <p:spTgt spid="9">
                                            <p:txEl>
                                              <p:pRg st="11" end="11"/>
                                            </p:txEl>
                                          </p:spTgt>
                                        </p:tgtEl>
                                      </p:cBhvr>
                                    </p:animEffect>
                                    <p:anim calcmode="lin" valueType="num">
                                      <p:cBhvr>
                                        <p:cTn id="45"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6" name="Pravokotnik 5"/>
          <p:cNvSpPr/>
          <p:nvPr/>
        </p:nvSpPr>
        <p:spPr>
          <a:xfrm>
            <a:off x="5607208" y="645703"/>
            <a:ext cx="4176143" cy="523220"/>
          </a:xfrm>
          <a:prstGeom prst="rect">
            <a:avLst/>
          </a:prstGeom>
        </p:spPr>
        <p:txBody>
          <a:bodyPr wrap="none">
            <a:spAutoFit/>
          </a:bodyPr>
          <a:lstStyle/>
          <a:p>
            <a:pPr algn="ctr"/>
            <a:r>
              <a:rPr lang="en-GB" sz="2800" b="1" dirty="0" smtClean="0">
                <a:solidFill>
                  <a:schemeClr val="tx2">
                    <a:lumMod val="75000"/>
                  </a:schemeClr>
                </a:solidFill>
                <a:latin typeface="Arial" panose="020B0604020202020204" pitchFamily="34" charset="0"/>
                <a:cs typeface="Arial" panose="020B0604020202020204" pitchFamily="34" charset="0"/>
              </a:rPr>
              <a:t>For more information…</a:t>
            </a:r>
          </a:p>
        </p:txBody>
      </p:sp>
      <p:sp>
        <p:nvSpPr>
          <p:cNvPr id="2" name="Pravokotnik 1"/>
          <p:cNvSpPr/>
          <p:nvPr/>
        </p:nvSpPr>
        <p:spPr>
          <a:xfrm>
            <a:off x="914402" y="1967272"/>
            <a:ext cx="6869660" cy="6463308"/>
          </a:xfrm>
          <a:prstGeom prst="rect">
            <a:avLst/>
          </a:prstGeom>
        </p:spPr>
        <p:txBody>
          <a:bodyPr wrap="square">
            <a:spAutoFit/>
          </a:bodyPr>
          <a:lstStyle/>
          <a:p>
            <a:pPr marL="342900" indent="-342900">
              <a:buFont typeface="Arial" panose="020B0604020202020204" pitchFamily="34" charset="0"/>
              <a:buChar char="•"/>
            </a:pPr>
            <a:r>
              <a:rPr lang="en-GB" sz="2400" b="1" dirty="0" smtClean="0">
                <a:solidFill>
                  <a:schemeClr val="tx2">
                    <a:lumMod val="75000"/>
                  </a:schemeClr>
                </a:solidFill>
                <a:latin typeface="Arial" panose="020B0604020202020204" pitchFamily="34" charset="0"/>
                <a:cs typeface="Arial" panose="020B0604020202020204" pitchFamily="34" charset="0"/>
              </a:rPr>
              <a:t>Slovenia will build infrastructure through the cohesion funds, through public private partnerships and joint ventures with interested partners</a:t>
            </a:r>
          </a:p>
          <a:p>
            <a:endParaRPr lang="en-GB" sz="24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smtClean="0">
                <a:solidFill>
                  <a:schemeClr val="tx2">
                    <a:lumMod val="75000"/>
                  </a:schemeClr>
                </a:solidFill>
                <a:latin typeface="Arial" panose="020B0604020202020204" pitchFamily="34" charset="0"/>
                <a:cs typeface="Arial" panose="020B0604020202020204" pitchFamily="34" charset="0"/>
              </a:rPr>
              <a:t>Selection of the best performers is planned for all tenders</a:t>
            </a:r>
          </a:p>
          <a:p>
            <a:pPr marL="342900" indent="-342900">
              <a:buFont typeface="Arial" panose="020B0604020202020204" pitchFamily="34" charset="0"/>
              <a:buChar char="•"/>
            </a:pPr>
            <a:endParaRPr lang="en-GB" sz="24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smtClean="0">
                <a:solidFill>
                  <a:schemeClr val="tx2">
                    <a:lumMod val="75000"/>
                  </a:schemeClr>
                </a:solidFill>
                <a:latin typeface="Arial" panose="020B0604020202020204" pitchFamily="34" charset="0"/>
                <a:cs typeface="Arial" panose="020B0604020202020204" pitchFamily="34" charset="0"/>
              </a:rPr>
              <a:t>In the field of transport infrastructure Slovenia sees an opportunity for good cooperation between the countries in the region </a:t>
            </a:r>
          </a:p>
          <a:p>
            <a:pPr marL="342900" indent="-342900">
              <a:buFont typeface="Arial" panose="020B0604020202020204" pitchFamily="34" charset="0"/>
              <a:buChar char="•"/>
            </a:pPr>
            <a:endParaRPr lang="sl-SI" b="1" dirty="0">
              <a:solidFill>
                <a:schemeClr val="tx2">
                  <a:lumMod val="75000"/>
                </a:schemeClr>
              </a:solidFill>
              <a:latin typeface="Arial" panose="020B0604020202020204" pitchFamily="34" charset="0"/>
              <a:cs typeface="Arial" panose="020B0604020202020204" pitchFamily="34" charset="0"/>
            </a:endParaRPr>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9" name="Text Box 6"/>
          <p:cNvSpPr txBox="1">
            <a:spLocks noChangeArrowheads="1"/>
          </p:cNvSpPr>
          <p:nvPr/>
        </p:nvSpPr>
        <p:spPr bwMode="auto">
          <a:xfrm>
            <a:off x="7429179" y="6201979"/>
            <a:ext cx="184731" cy="2246769"/>
          </a:xfrm>
          <a:prstGeom prst="rect">
            <a:avLst/>
          </a:prstGeom>
        </p:spPr>
        <p:txBody>
          <a:bodyPr wrap="none">
            <a:spAutoFit/>
          </a:bodyPr>
          <a:lstStyle>
            <a:defPPr>
              <a:defRPr lang="en-US"/>
            </a:defPPr>
            <a:lvl1pPr algn="ctr">
              <a:defRPr sz="2800" b="1">
                <a:solidFill>
                  <a:schemeClr val="tx2">
                    <a:lumMod val="75000"/>
                  </a:schemeClr>
                </a:solidFill>
                <a:latin typeface="Myriad Pro Cond"/>
              </a:defRPr>
            </a:lvl1pPr>
          </a:lstStyle>
          <a:p>
            <a:endParaRPr lang="sl-SI" dirty="0"/>
          </a:p>
          <a:p>
            <a:endParaRPr lang="en-GB" dirty="0"/>
          </a:p>
          <a:p>
            <a:endParaRPr lang="sl-SI" dirty="0"/>
          </a:p>
          <a:p>
            <a:endParaRPr lang="en-GB" dirty="0"/>
          </a:p>
          <a:p>
            <a:endParaRPr lang="en-GB" dirty="0"/>
          </a:p>
        </p:txBody>
      </p:sp>
    </p:spTree>
    <p:extLst>
      <p:ext uri="{BB962C8B-B14F-4D97-AF65-F5344CB8AC3E}">
        <p14:creationId xmlns:p14="http://schemas.microsoft.com/office/powerpoint/2010/main" val="72401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lIns="91417" tIns="45709" rIns="91417" bIns="45709"/>
          <a:lstStyle/>
          <a:p>
            <a:pPr defTabSz="1042744"/>
            <a:endParaRPr lang="sl-SI">
              <a:solidFill>
                <a:prstClr val="black"/>
              </a:solidFill>
            </a:endParaRPr>
          </a:p>
        </p:txBody>
      </p:sp>
      <p:sp>
        <p:nvSpPr>
          <p:cNvPr id="8" name="Pravokotnik 8"/>
          <p:cNvSpPr>
            <a:spLocks noChangeArrowheads="1"/>
          </p:cNvSpPr>
          <p:nvPr/>
        </p:nvSpPr>
        <p:spPr bwMode="auto">
          <a:xfrm>
            <a:off x="4733339" y="1368015"/>
            <a:ext cx="210623" cy="1890384"/>
          </a:xfrm>
          <a:prstGeom prst="rect">
            <a:avLst/>
          </a:prstGeom>
        </p:spPr>
        <p:txBody>
          <a:bodyPr vert="horz" wrap="none" lIns="104261" tIns="52131" rIns="104261" bIns="52131" rtlCol="0" anchor="ctr">
            <a:spAutoFit/>
          </a:bodyPr>
          <a:lstStyle/>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en-US" sz="2900" b="1" dirty="0">
              <a:solidFill>
                <a:srgbClr val="1F497D">
                  <a:lumMod val="75000"/>
                </a:srgbClr>
              </a:solidFill>
              <a:latin typeface="Myriad Pro Cond"/>
            </a:endParaRPr>
          </a:p>
        </p:txBody>
      </p:sp>
      <p:sp>
        <p:nvSpPr>
          <p:cNvPr id="27" name="Rectangle 2"/>
          <p:cNvSpPr>
            <a:spLocks noGrp="1" noChangeArrowheads="1"/>
          </p:cNvSpPr>
          <p:nvPr>
            <p:ph type="title" idx="4294967295"/>
          </p:nvPr>
        </p:nvSpPr>
        <p:spPr>
          <a:xfrm>
            <a:off x="5952057" y="667322"/>
            <a:ext cx="4004919" cy="536194"/>
          </a:xfrm>
        </p:spPr>
        <p:txBody>
          <a:bodyPr wrap="none">
            <a:spAutoFit/>
          </a:bodyPr>
          <a:lstStyle/>
          <a:p>
            <a:r>
              <a:rPr lang="en-GB" sz="2800" b="1" dirty="0">
                <a:solidFill>
                  <a:schemeClr val="tx2">
                    <a:lumMod val="75000"/>
                  </a:schemeClr>
                </a:solidFill>
                <a:latin typeface="Arial" panose="020B0604020202020204" pitchFamily="34" charset="0"/>
                <a:ea typeface="+mn-ea"/>
                <a:cs typeface="Arial" panose="020B0604020202020204" pitchFamily="34" charset="0"/>
              </a:rPr>
              <a:t>Geographical position</a:t>
            </a:r>
          </a:p>
        </p:txBody>
      </p:sp>
      <p:sp>
        <p:nvSpPr>
          <p:cNvPr id="30" name="Rectangle 32"/>
          <p:cNvSpPr>
            <a:spLocks noChangeArrowheads="1"/>
          </p:cNvSpPr>
          <p:nvPr/>
        </p:nvSpPr>
        <p:spPr bwMode="auto">
          <a:xfrm>
            <a:off x="5316071" y="4002795"/>
            <a:ext cx="1908176" cy="306088"/>
          </a:xfrm>
          <a:prstGeom prst="rect">
            <a:avLst/>
          </a:prstGeom>
          <a:noFill/>
          <a:ln w="9525">
            <a:noFill/>
            <a:miter lim="800000"/>
            <a:headEnd/>
            <a:tailEnd/>
          </a:ln>
          <a:effectLst/>
        </p:spPr>
        <p:txBody>
          <a:bodyPr lIns="105004" tIns="52504" rIns="105004" bIns="52504">
            <a:spAutoFit/>
          </a:bodyPr>
          <a:lstStyle/>
          <a:p>
            <a:pPr algn="ctr" defTabSz="869734" eaLnBrk="0" hangingPunct="0"/>
            <a:r>
              <a:rPr lang="en-GB" sz="1300" b="1" dirty="0">
                <a:solidFill>
                  <a:prstClr val="white"/>
                </a:solidFill>
                <a:latin typeface="Myriad Pro Cond"/>
              </a:rPr>
              <a:t>Budapest</a:t>
            </a:r>
          </a:p>
        </p:txBody>
      </p:sp>
      <p:sp>
        <p:nvSpPr>
          <p:cNvPr id="29" name="Rectangle 33"/>
          <p:cNvSpPr>
            <a:spLocks noChangeArrowheads="1"/>
          </p:cNvSpPr>
          <p:nvPr/>
        </p:nvSpPr>
        <p:spPr bwMode="auto">
          <a:xfrm>
            <a:off x="5048840" y="3523683"/>
            <a:ext cx="2017713" cy="306088"/>
          </a:xfrm>
          <a:prstGeom prst="rect">
            <a:avLst/>
          </a:prstGeom>
          <a:noFill/>
          <a:ln w="9525">
            <a:noFill/>
            <a:miter lim="800000"/>
            <a:headEnd/>
            <a:tailEnd/>
          </a:ln>
          <a:effectLst/>
        </p:spPr>
        <p:txBody>
          <a:bodyPr lIns="105004" tIns="52504" rIns="105004" bIns="52504">
            <a:spAutoFit/>
          </a:bodyPr>
          <a:lstStyle/>
          <a:p>
            <a:pPr algn="ctr" defTabSz="869734" eaLnBrk="0" hangingPunct="0">
              <a:defRPr/>
            </a:pPr>
            <a:r>
              <a:rPr lang="sl-SI" sz="1300" b="1" dirty="0" smtClean="0">
                <a:solidFill>
                  <a:prstClr val="white"/>
                </a:solidFill>
                <a:latin typeface="Myriad Pro Cond"/>
              </a:rPr>
              <a:t>Prage</a:t>
            </a:r>
            <a:endParaRPr lang="en-GB" sz="1300" b="1" dirty="0">
              <a:solidFill>
                <a:prstClr val="white"/>
              </a:solidFill>
              <a:latin typeface="Myriad Pro Cond"/>
            </a:endParaRPr>
          </a:p>
        </p:txBody>
      </p:sp>
      <p:sp>
        <p:nvSpPr>
          <p:cNvPr id="41" name="Rectangle 33"/>
          <p:cNvSpPr>
            <a:spLocks noChangeArrowheads="1"/>
          </p:cNvSpPr>
          <p:nvPr/>
        </p:nvSpPr>
        <p:spPr bwMode="auto">
          <a:xfrm>
            <a:off x="4307214" y="4074264"/>
            <a:ext cx="2017713" cy="306088"/>
          </a:xfrm>
          <a:prstGeom prst="rect">
            <a:avLst/>
          </a:prstGeom>
          <a:noFill/>
          <a:ln w="9525">
            <a:noFill/>
            <a:miter lim="800000"/>
            <a:headEnd/>
            <a:tailEnd/>
          </a:ln>
          <a:effectLst/>
        </p:spPr>
        <p:txBody>
          <a:bodyPr lIns="105004" tIns="52504" rIns="105004" bIns="52504">
            <a:spAutoFit/>
          </a:bodyPr>
          <a:lstStyle/>
          <a:p>
            <a:pPr algn="ctr" defTabSz="869734" eaLnBrk="0" hangingPunct="0">
              <a:defRPr/>
            </a:pPr>
            <a:r>
              <a:rPr lang="sl-SI" sz="1300" b="1" dirty="0">
                <a:solidFill>
                  <a:prstClr val="white"/>
                </a:solidFill>
                <a:latin typeface="Myriad Pro Cond"/>
              </a:rPr>
              <a:t>Koper</a:t>
            </a:r>
            <a:endParaRPr lang="en-GB" sz="1300" b="1" dirty="0">
              <a:solidFill>
                <a:prstClr val="white"/>
              </a:solidFill>
              <a:latin typeface="Myriad Pro Cond"/>
            </a:endParaRPr>
          </a:p>
        </p:txBody>
      </p:sp>
      <p:sp>
        <p:nvSpPr>
          <p:cNvPr id="42" name="Rectangle 31"/>
          <p:cNvSpPr>
            <a:spLocks noChangeArrowheads="1"/>
          </p:cNvSpPr>
          <p:nvPr/>
        </p:nvSpPr>
        <p:spPr bwMode="auto">
          <a:xfrm>
            <a:off x="3638638" y="3204629"/>
            <a:ext cx="1562100" cy="306088"/>
          </a:xfrm>
          <a:prstGeom prst="rect">
            <a:avLst/>
          </a:prstGeom>
          <a:noFill/>
          <a:ln w="9525">
            <a:noFill/>
            <a:miter lim="800000"/>
            <a:headEnd/>
            <a:tailEnd/>
          </a:ln>
          <a:effectLst/>
        </p:spPr>
        <p:txBody>
          <a:bodyPr lIns="105004" tIns="52504" rIns="105004" bIns="52504">
            <a:spAutoFit/>
          </a:bodyPr>
          <a:lstStyle/>
          <a:p>
            <a:pPr algn="ctr" defTabSz="869734" eaLnBrk="0" hangingPunct="0"/>
            <a:r>
              <a:rPr lang="sl-SI" sz="1300" b="1" dirty="0">
                <a:solidFill>
                  <a:prstClr val="white"/>
                </a:solidFill>
                <a:latin typeface="Myriad Pro Cond"/>
              </a:rPr>
              <a:t>Rotterdam</a:t>
            </a:r>
            <a:endParaRPr lang="en-GB" sz="1300" b="1" dirty="0">
              <a:solidFill>
                <a:prstClr val="white"/>
              </a:solidFill>
              <a:latin typeface="Myriad Pro Cond"/>
            </a:endParaRPr>
          </a:p>
        </p:txBody>
      </p:sp>
      <p:sp>
        <p:nvSpPr>
          <p:cNvPr id="10" name="PoljeZBesedilom 9"/>
          <p:cNvSpPr txBox="1"/>
          <p:nvPr/>
        </p:nvSpPr>
        <p:spPr>
          <a:xfrm>
            <a:off x="323528" y="1556792"/>
            <a:ext cx="10218966" cy="830997"/>
          </a:xfrm>
          <a:prstGeom prst="rect">
            <a:avLst/>
          </a:prstGeom>
          <a:noFill/>
        </p:spPr>
        <p:txBody>
          <a:bodyPr wrap="square" rtlCol="0">
            <a:spAutoFit/>
          </a:bodyPr>
          <a:lstStyle/>
          <a:p>
            <a:r>
              <a:rPr lang="en-GB" sz="2400" b="1" dirty="0" smtClean="0">
                <a:solidFill>
                  <a:schemeClr val="tx2">
                    <a:lumMod val="75000"/>
                  </a:schemeClr>
                </a:solidFill>
                <a:latin typeface="Arial" panose="020B0604020202020204" pitchFamily="34" charset="0"/>
                <a:cs typeface="Arial" panose="020B0604020202020204" pitchFamily="34" charset="0"/>
              </a:rPr>
              <a:t>Baltic – Adriatic (1) and Mediterranean</a:t>
            </a:r>
            <a:r>
              <a:rPr lang="sl-SI" sz="2400" b="1" dirty="0" smtClean="0">
                <a:solidFill>
                  <a:schemeClr val="tx2">
                    <a:lumMod val="75000"/>
                  </a:schemeClr>
                </a:solidFill>
                <a:latin typeface="Arial" panose="020B0604020202020204" pitchFamily="34" charset="0"/>
                <a:cs typeface="Arial" panose="020B0604020202020204" pitchFamily="34" charset="0"/>
              </a:rPr>
              <a:t> (3)</a:t>
            </a:r>
            <a:r>
              <a:rPr lang="en-GB" sz="2400" b="1" dirty="0" smtClean="0">
                <a:solidFill>
                  <a:schemeClr val="tx2">
                    <a:lumMod val="75000"/>
                  </a:schemeClr>
                </a:solidFill>
                <a:latin typeface="Arial" panose="020B0604020202020204" pitchFamily="34" charset="0"/>
                <a:cs typeface="Arial" panose="020B0604020202020204" pitchFamily="34" charset="0"/>
              </a:rPr>
              <a:t> corridor connects SI with western and eastern Europe and further on with Russia and Asia</a:t>
            </a:r>
            <a:endParaRPr lang="en-GB" sz="2400" b="1" dirty="0">
              <a:solidFill>
                <a:schemeClr val="tx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7138"/>
            <a:ext cx="10693400" cy="50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206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lIns="91417" tIns="45709" rIns="91417" bIns="45709"/>
          <a:lstStyle/>
          <a:p>
            <a:pPr defTabSz="1042744"/>
            <a:endParaRPr lang="sl-SI">
              <a:solidFill>
                <a:prstClr val="black"/>
              </a:solidFill>
            </a:endParaRPr>
          </a:p>
        </p:txBody>
      </p:sp>
      <p:sp>
        <p:nvSpPr>
          <p:cNvPr id="8" name="Pravokotnik 8"/>
          <p:cNvSpPr>
            <a:spLocks noChangeArrowheads="1"/>
          </p:cNvSpPr>
          <p:nvPr/>
        </p:nvSpPr>
        <p:spPr bwMode="auto">
          <a:xfrm>
            <a:off x="4733339" y="1368015"/>
            <a:ext cx="210623" cy="1890384"/>
          </a:xfrm>
          <a:prstGeom prst="rect">
            <a:avLst/>
          </a:prstGeom>
        </p:spPr>
        <p:txBody>
          <a:bodyPr vert="horz" wrap="none" lIns="104261" tIns="52131" rIns="104261" bIns="52131" rtlCol="0" anchor="ctr">
            <a:spAutoFit/>
          </a:bodyPr>
          <a:lstStyle/>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sl-SI" sz="2900" b="1" dirty="0">
              <a:solidFill>
                <a:srgbClr val="1F497D">
                  <a:lumMod val="75000"/>
                </a:srgbClr>
              </a:solidFill>
              <a:latin typeface="Myriad Pro Cond"/>
            </a:endParaRPr>
          </a:p>
          <a:p>
            <a:pPr algn="ctr" defTabSz="1042744">
              <a:spcBef>
                <a:spcPct val="0"/>
              </a:spcBef>
            </a:pPr>
            <a:endParaRPr lang="en-US" sz="2900" b="1" dirty="0">
              <a:solidFill>
                <a:srgbClr val="1F497D">
                  <a:lumMod val="75000"/>
                </a:srgbClr>
              </a:solidFill>
              <a:latin typeface="Myriad Pro Cond"/>
            </a:endParaRPr>
          </a:p>
        </p:txBody>
      </p:sp>
      <p:sp>
        <p:nvSpPr>
          <p:cNvPr id="27" name="Rectangle 2"/>
          <p:cNvSpPr>
            <a:spLocks noGrp="1" noChangeArrowheads="1"/>
          </p:cNvSpPr>
          <p:nvPr>
            <p:ph type="title" idx="4294967295"/>
          </p:nvPr>
        </p:nvSpPr>
        <p:spPr>
          <a:xfrm>
            <a:off x="5952057" y="667322"/>
            <a:ext cx="4004919" cy="536194"/>
          </a:xfrm>
        </p:spPr>
        <p:txBody>
          <a:bodyPr wrap="none">
            <a:spAutoFit/>
          </a:bodyPr>
          <a:lstStyle/>
          <a:p>
            <a:r>
              <a:rPr lang="en-GB" sz="2800" b="1" dirty="0">
                <a:solidFill>
                  <a:schemeClr val="tx2">
                    <a:lumMod val="75000"/>
                  </a:schemeClr>
                </a:solidFill>
                <a:latin typeface="Arial" panose="020B0604020202020204" pitchFamily="34" charset="0"/>
                <a:ea typeface="+mn-ea"/>
                <a:cs typeface="Arial" panose="020B0604020202020204" pitchFamily="34" charset="0"/>
              </a:rPr>
              <a:t>Geographical position</a:t>
            </a:r>
          </a:p>
        </p:txBody>
      </p:sp>
      <p:sp>
        <p:nvSpPr>
          <p:cNvPr id="30" name="Rectangle 32"/>
          <p:cNvSpPr>
            <a:spLocks noChangeArrowheads="1"/>
          </p:cNvSpPr>
          <p:nvPr/>
        </p:nvSpPr>
        <p:spPr bwMode="auto">
          <a:xfrm>
            <a:off x="5316071" y="4002795"/>
            <a:ext cx="1908176" cy="306088"/>
          </a:xfrm>
          <a:prstGeom prst="rect">
            <a:avLst/>
          </a:prstGeom>
          <a:noFill/>
          <a:ln w="9525">
            <a:noFill/>
            <a:miter lim="800000"/>
            <a:headEnd/>
            <a:tailEnd/>
          </a:ln>
          <a:effectLst/>
        </p:spPr>
        <p:txBody>
          <a:bodyPr lIns="105004" tIns="52504" rIns="105004" bIns="52504">
            <a:spAutoFit/>
          </a:bodyPr>
          <a:lstStyle/>
          <a:p>
            <a:pPr algn="ctr" defTabSz="869734" eaLnBrk="0" hangingPunct="0"/>
            <a:r>
              <a:rPr lang="en-GB" sz="1300" b="1" dirty="0">
                <a:solidFill>
                  <a:prstClr val="white"/>
                </a:solidFill>
                <a:latin typeface="Myriad Pro Cond"/>
              </a:rPr>
              <a:t>Budapest</a:t>
            </a:r>
          </a:p>
        </p:txBody>
      </p:sp>
      <p:sp>
        <p:nvSpPr>
          <p:cNvPr id="29" name="Rectangle 33"/>
          <p:cNvSpPr>
            <a:spLocks noChangeArrowheads="1"/>
          </p:cNvSpPr>
          <p:nvPr/>
        </p:nvSpPr>
        <p:spPr bwMode="auto">
          <a:xfrm>
            <a:off x="5048840" y="3523683"/>
            <a:ext cx="2017713" cy="306088"/>
          </a:xfrm>
          <a:prstGeom prst="rect">
            <a:avLst/>
          </a:prstGeom>
          <a:noFill/>
          <a:ln w="9525">
            <a:noFill/>
            <a:miter lim="800000"/>
            <a:headEnd/>
            <a:tailEnd/>
          </a:ln>
          <a:effectLst/>
        </p:spPr>
        <p:txBody>
          <a:bodyPr lIns="105004" tIns="52504" rIns="105004" bIns="52504">
            <a:spAutoFit/>
          </a:bodyPr>
          <a:lstStyle/>
          <a:p>
            <a:pPr algn="ctr" defTabSz="869734" eaLnBrk="0" hangingPunct="0">
              <a:defRPr/>
            </a:pPr>
            <a:r>
              <a:rPr lang="sl-SI" sz="1300" b="1" dirty="0" smtClean="0">
                <a:solidFill>
                  <a:prstClr val="white"/>
                </a:solidFill>
                <a:latin typeface="Myriad Pro Cond"/>
              </a:rPr>
              <a:t>Prage</a:t>
            </a:r>
            <a:endParaRPr lang="en-GB" sz="1300" b="1" dirty="0">
              <a:solidFill>
                <a:prstClr val="white"/>
              </a:solidFill>
              <a:latin typeface="Myriad Pro Cond"/>
            </a:endParaRPr>
          </a:p>
        </p:txBody>
      </p:sp>
      <p:sp>
        <p:nvSpPr>
          <p:cNvPr id="41" name="Rectangle 33"/>
          <p:cNvSpPr>
            <a:spLocks noChangeArrowheads="1"/>
          </p:cNvSpPr>
          <p:nvPr/>
        </p:nvSpPr>
        <p:spPr bwMode="auto">
          <a:xfrm>
            <a:off x="4307214" y="4074264"/>
            <a:ext cx="2017713" cy="306088"/>
          </a:xfrm>
          <a:prstGeom prst="rect">
            <a:avLst/>
          </a:prstGeom>
          <a:noFill/>
          <a:ln w="9525">
            <a:noFill/>
            <a:miter lim="800000"/>
            <a:headEnd/>
            <a:tailEnd/>
          </a:ln>
          <a:effectLst/>
        </p:spPr>
        <p:txBody>
          <a:bodyPr lIns="105004" tIns="52504" rIns="105004" bIns="52504">
            <a:spAutoFit/>
          </a:bodyPr>
          <a:lstStyle/>
          <a:p>
            <a:pPr algn="ctr" defTabSz="869734" eaLnBrk="0" hangingPunct="0">
              <a:defRPr/>
            </a:pPr>
            <a:r>
              <a:rPr lang="sl-SI" sz="1300" b="1" dirty="0">
                <a:solidFill>
                  <a:prstClr val="white"/>
                </a:solidFill>
                <a:latin typeface="Myriad Pro Cond"/>
              </a:rPr>
              <a:t>Koper</a:t>
            </a:r>
            <a:endParaRPr lang="en-GB" sz="1300" b="1" dirty="0">
              <a:solidFill>
                <a:prstClr val="white"/>
              </a:solidFill>
              <a:latin typeface="Myriad Pro Cond"/>
            </a:endParaRPr>
          </a:p>
        </p:txBody>
      </p:sp>
      <p:sp>
        <p:nvSpPr>
          <p:cNvPr id="42" name="Rectangle 31"/>
          <p:cNvSpPr>
            <a:spLocks noChangeArrowheads="1"/>
          </p:cNvSpPr>
          <p:nvPr/>
        </p:nvSpPr>
        <p:spPr bwMode="auto">
          <a:xfrm>
            <a:off x="3638638" y="3204629"/>
            <a:ext cx="1562100" cy="306088"/>
          </a:xfrm>
          <a:prstGeom prst="rect">
            <a:avLst/>
          </a:prstGeom>
          <a:noFill/>
          <a:ln w="9525">
            <a:noFill/>
            <a:miter lim="800000"/>
            <a:headEnd/>
            <a:tailEnd/>
          </a:ln>
          <a:effectLst/>
        </p:spPr>
        <p:txBody>
          <a:bodyPr lIns="105004" tIns="52504" rIns="105004" bIns="52504">
            <a:spAutoFit/>
          </a:bodyPr>
          <a:lstStyle/>
          <a:p>
            <a:pPr algn="ctr" defTabSz="869734" eaLnBrk="0" hangingPunct="0"/>
            <a:r>
              <a:rPr lang="sl-SI" sz="1300" b="1" dirty="0">
                <a:solidFill>
                  <a:prstClr val="white"/>
                </a:solidFill>
                <a:latin typeface="Myriad Pro Cond"/>
              </a:rPr>
              <a:t>Rotterdam</a:t>
            </a:r>
            <a:endParaRPr lang="en-GB" sz="1300" b="1" dirty="0">
              <a:solidFill>
                <a:prstClr val="white"/>
              </a:solidFill>
              <a:latin typeface="Myriad Pro Cond"/>
            </a:endParaRPr>
          </a:p>
        </p:txBody>
      </p:sp>
      <p:sp>
        <p:nvSpPr>
          <p:cNvPr id="10" name="PoljeZBesedilom 9"/>
          <p:cNvSpPr txBox="1"/>
          <p:nvPr/>
        </p:nvSpPr>
        <p:spPr>
          <a:xfrm>
            <a:off x="323528" y="1556792"/>
            <a:ext cx="10218966" cy="461665"/>
          </a:xfrm>
          <a:prstGeom prst="rect">
            <a:avLst/>
          </a:prstGeom>
          <a:noFill/>
        </p:spPr>
        <p:txBody>
          <a:bodyPr wrap="square" rtlCol="0">
            <a:spAutoFit/>
          </a:bodyPr>
          <a:lstStyle/>
          <a:p>
            <a:r>
              <a:rPr lang="en-GB" sz="2400" b="1" dirty="0" smtClean="0">
                <a:solidFill>
                  <a:schemeClr val="tx2">
                    <a:lumMod val="75000"/>
                  </a:schemeClr>
                </a:solidFill>
                <a:latin typeface="Arial" panose="020B0604020202020204" pitchFamily="34" charset="0"/>
                <a:cs typeface="Arial" panose="020B0604020202020204" pitchFamily="34" charset="0"/>
              </a:rPr>
              <a:t>Pan European transport corridor X</a:t>
            </a:r>
            <a:r>
              <a:rPr lang="sl-SI" sz="2400" b="1" dirty="0" smtClean="0">
                <a:solidFill>
                  <a:schemeClr val="tx2">
                    <a:lumMod val="75000"/>
                  </a:schemeClr>
                </a:solidFill>
                <a:latin typeface="Arial" panose="020B0604020202020204" pitchFamily="34" charset="0"/>
                <a:cs typeface="Arial" panose="020B0604020202020204" pitchFamily="34" charset="0"/>
              </a:rPr>
              <a:t>.</a:t>
            </a:r>
            <a:endParaRPr lang="en-GB" sz="2400" b="1" dirty="0">
              <a:solidFill>
                <a:schemeClr val="tx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7138"/>
            <a:ext cx="10693400" cy="50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ročno 1"/>
          <p:cNvSpPr/>
          <p:nvPr/>
        </p:nvSpPr>
        <p:spPr>
          <a:xfrm>
            <a:off x="4374776" y="4428565"/>
            <a:ext cx="2849471" cy="1290917"/>
          </a:xfrm>
          <a:custGeom>
            <a:avLst/>
            <a:gdLst>
              <a:gd name="connsiteX0" fmla="*/ 0 w 2958353"/>
              <a:gd name="connsiteY0" fmla="*/ 0 h 1290917"/>
              <a:gd name="connsiteX1" fmla="*/ 412377 w 2958353"/>
              <a:gd name="connsiteY1" fmla="*/ 376517 h 1290917"/>
              <a:gd name="connsiteX2" fmla="*/ 950259 w 2958353"/>
              <a:gd name="connsiteY2" fmla="*/ 412376 h 1290917"/>
              <a:gd name="connsiteX3" fmla="*/ 1739153 w 2958353"/>
              <a:gd name="connsiteY3" fmla="*/ 735106 h 1290917"/>
              <a:gd name="connsiteX4" fmla="*/ 2958353 w 2958353"/>
              <a:gd name="connsiteY4" fmla="*/ 1290917 h 1290917"/>
              <a:gd name="connsiteX5" fmla="*/ 2958353 w 2958353"/>
              <a:gd name="connsiteY5" fmla="*/ 1290917 h 1290917"/>
              <a:gd name="connsiteX6" fmla="*/ 2922495 w 2958353"/>
              <a:gd name="connsiteY6" fmla="*/ 1290917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353" h="1290917">
                <a:moveTo>
                  <a:pt x="0" y="0"/>
                </a:moveTo>
                <a:cubicBezTo>
                  <a:pt x="127000" y="153894"/>
                  <a:pt x="254001" y="307788"/>
                  <a:pt x="412377" y="376517"/>
                </a:cubicBezTo>
                <a:cubicBezTo>
                  <a:pt x="570753" y="445246"/>
                  <a:pt x="729130" y="352611"/>
                  <a:pt x="950259" y="412376"/>
                </a:cubicBezTo>
                <a:cubicBezTo>
                  <a:pt x="1171388" y="472141"/>
                  <a:pt x="1404471" y="588683"/>
                  <a:pt x="1739153" y="735106"/>
                </a:cubicBezTo>
                <a:cubicBezTo>
                  <a:pt x="2073835" y="881529"/>
                  <a:pt x="2958353" y="1290917"/>
                  <a:pt x="2958353" y="1290917"/>
                </a:cubicBezTo>
                <a:lnTo>
                  <a:pt x="2958353" y="1290917"/>
                </a:lnTo>
                <a:lnTo>
                  <a:pt x="2922495" y="1290917"/>
                </a:lnTo>
              </a:path>
            </a:pathLst>
          </a:custGeom>
          <a:noFill/>
          <a:ln w="381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oljeZBesedilom 2"/>
          <p:cNvSpPr txBox="1"/>
          <p:nvPr/>
        </p:nvSpPr>
        <p:spPr>
          <a:xfrm>
            <a:off x="7458635" y="5576047"/>
            <a:ext cx="1396536" cy="415498"/>
          </a:xfrm>
          <a:prstGeom prst="rect">
            <a:avLst/>
          </a:prstGeom>
          <a:noFill/>
        </p:spPr>
        <p:txBody>
          <a:bodyPr wrap="none" rtlCol="0">
            <a:spAutoFit/>
          </a:bodyPr>
          <a:lstStyle/>
          <a:p>
            <a:r>
              <a:rPr lang="sl-SI" b="1" dirty="0" err="1" smtClean="0">
                <a:solidFill>
                  <a:srgbClr val="FF0000"/>
                </a:solidFill>
              </a:rPr>
              <a:t>Corridor</a:t>
            </a:r>
            <a:r>
              <a:rPr lang="sl-SI" b="1" dirty="0" smtClean="0">
                <a:solidFill>
                  <a:srgbClr val="FF0000"/>
                </a:solidFill>
              </a:rPr>
              <a:t> X.</a:t>
            </a:r>
            <a:endParaRPr lang="en-GB" b="1" dirty="0">
              <a:solidFill>
                <a:srgbClr val="FF0000"/>
              </a:solidFill>
            </a:endParaRPr>
          </a:p>
        </p:txBody>
      </p:sp>
    </p:spTree>
    <p:extLst>
      <p:ext uri="{BB962C8B-B14F-4D97-AF65-F5344CB8AC3E}">
        <p14:creationId xmlns:p14="http://schemas.microsoft.com/office/powerpoint/2010/main" val="2350551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sp>
        <p:nvSpPr>
          <p:cNvPr id="2" name="PoljeZBesedilom 1"/>
          <p:cNvSpPr txBox="1"/>
          <p:nvPr/>
        </p:nvSpPr>
        <p:spPr>
          <a:xfrm>
            <a:off x="7794320" y="589969"/>
            <a:ext cx="2374491" cy="677274"/>
          </a:xfrm>
          <a:prstGeom prst="rect">
            <a:avLst/>
          </a:prstGeom>
        </p:spPr>
        <p:txBody>
          <a:bodyPr vert="horz" wrap="square" lIns="104287" tIns="52144" rIns="104287" bIns="52144" rtlCol="0">
            <a:normAutofit/>
          </a:bodyPr>
          <a:lstStyle/>
          <a:p>
            <a:r>
              <a:rPr lang="sl-SI" sz="2400" b="1" dirty="0" err="1" smtClean="0">
                <a:solidFill>
                  <a:schemeClr val="tx2">
                    <a:lumMod val="75000"/>
                  </a:schemeClr>
                </a:solidFill>
                <a:latin typeface="Arial" panose="020B0604020202020204" pitchFamily="34" charset="0"/>
                <a:cs typeface="Arial" panose="020B0604020202020204" pitchFamily="34" charset="0"/>
              </a:rPr>
              <a:t>Port</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sl-SI" sz="2400" b="1" dirty="0" err="1" smtClean="0">
                <a:solidFill>
                  <a:schemeClr val="tx2">
                    <a:lumMod val="75000"/>
                  </a:schemeClr>
                </a:solidFill>
                <a:latin typeface="Arial" panose="020B0604020202020204" pitchFamily="34" charset="0"/>
                <a:cs typeface="Arial" panose="020B0604020202020204" pitchFamily="34" charset="0"/>
              </a:rPr>
              <a:t>of</a:t>
            </a:r>
            <a:r>
              <a:rPr lang="sl-SI" sz="2400" b="1" dirty="0" smtClean="0">
                <a:solidFill>
                  <a:schemeClr val="tx2">
                    <a:lumMod val="75000"/>
                  </a:schemeClr>
                </a:solidFill>
                <a:latin typeface="Arial" panose="020B0604020202020204" pitchFamily="34" charset="0"/>
                <a:cs typeface="Arial" panose="020B0604020202020204" pitchFamily="34" charset="0"/>
              </a:rPr>
              <a:t> Koper</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799" y="1398777"/>
            <a:ext cx="7935445" cy="587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0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sp>
        <p:nvSpPr>
          <p:cNvPr id="2" name="PoljeZBesedilom 1"/>
          <p:cNvSpPr txBox="1"/>
          <p:nvPr/>
        </p:nvSpPr>
        <p:spPr>
          <a:xfrm>
            <a:off x="7794320" y="603828"/>
            <a:ext cx="2374491" cy="677274"/>
          </a:xfrm>
          <a:prstGeom prst="rect">
            <a:avLst/>
          </a:prstGeom>
        </p:spPr>
        <p:txBody>
          <a:bodyPr vert="horz" wrap="square" lIns="104287" tIns="52144" rIns="104287" bIns="52144" rtlCol="0">
            <a:normAutofit/>
          </a:bodyPr>
          <a:lstStyle/>
          <a:p>
            <a:r>
              <a:rPr lang="sl-SI" sz="2400" b="1" dirty="0" err="1" smtClean="0">
                <a:solidFill>
                  <a:schemeClr val="tx2">
                    <a:lumMod val="75000"/>
                  </a:schemeClr>
                </a:solidFill>
                <a:latin typeface="Arial" panose="020B0604020202020204" pitchFamily="34" charset="0"/>
                <a:cs typeface="Arial" panose="020B0604020202020204" pitchFamily="34" charset="0"/>
              </a:rPr>
              <a:t>Port</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sl-SI" sz="2400" b="1" dirty="0" err="1" smtClean="0">
                <a:solidFill>
                  <a:schemeClr val="tx2">
                    <a:lumMod val="75000"/>
                  </a:schemeClr>
                </a:solidFill>
                <a:latin typeface="Arial" panose="020B0604020202020204" pitchFamily="34" charset="0"/>
                <a:cs typeface="Arial" panose="020B0604020202020204" pitchFamily="34" charset="0"/>
              </a:rPr>
              <a:t>of</a:t>
            </a:r>
            <a:r>
              <a:rPr lang="sl-SI" sz="2400" b="1" dirty="0" smtClean="0">
                <a:solidFill>
                  <a:schemeClr val="tx2">
                    <a:lumMod val="75000"/>
                  </a:schemeClr>
                </a:solidFill>
                <a:latin typeface="Arial" panose="020B0604020202020204" pitchFamily="34" charset="0"/>
                <a:cs typeface="Arial" panose="020B0604020202020204" pitchFamily="34" charset="0"/>
              </a:rPr>
              <a:t> Koper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365" y="1398776"/>
            <a:ext cx="7924801" cy="59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71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699" y="1754466"/>
            <a:ext cx="7910278" cy="559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avokotnik 6"/>
          <p:cNvSpPr/>
          <p:nvPr/>
        </p:nvSpPr>
        <p:spPr>
          <a:xfrm>
            <a:off x="3905415" y="645703"/>
            <a:ext cx="6080511" cy="523220"/>
          </a:xfrm>
          <a:prstGeom prst="rect">
            <a:avLst/>
          </a:prstGeom>
        </p:spPr>
        <p:txBody>
          <a:bodyPr wrap="none">
            <a:spAutoFit/>
          </a:bodyPr>
          <a:lstStyle/>
          <a:p>
            <a:pPr algn="ctr"/>
            <a:r>
              <a:rPr lang="en-GB" sz="2800" b="1" dirty="0" smtClean="0">
                <a:solidFill>
                  <a:schemeClr val="tx2">
                    <a:lumMod val="75000"/>
                  </a:schemeClr>
                </a:solidFill>
                <a:latin typeface="Arial" panose="020B0604020202020204" pitchFamily="34" charset="0"/>
                <a:cs typeface="Arial" panose="020B0604020202020204" pitchFamily="34" charset="0"/>
              </a:rPr>
              <a:t>Investment needs in infrastructure</a:t>
            </a:r>
          </a:p>
        </p:txBody>
      </p:sp>
      <p:sp>
        <p:nvSpPr>
          <p:cNvPr id="2" name="PoljeZBesedilom 1"/>
          <p:cNvSpPr txBox="1"/>
          <p:nvPr/>
        </p:nvSpPr>
        <p:spPr>
          <a:xfrm>
            <a:off x="7794320" y="1281102"/>
            <a:ext cx="2374491" cy="677274"/>
          </a:xfrm>
          <a:prstGeom prst="rect">
            <a:avLst/>
          </a:prstGeom>
        </p:spPr>
        <p:txBody>
          <a:bodyPr vert="horz" wrap="square" lIns="104287" tIns="52144" rIns="104287" bIns="52144" rtlCol="0">
            <a:normAutofit/>
          </a:bodyPr>
          <a:lstStyle/>
          <a:p>
            <a:r>
              <a:rPr lang="sl-SI" sz="2400" b="1" dirty="0" err="1" smtClean="0">
                <a:solidFill>
                  <a:schemeClr val="tx2">
                    <a:lumMod val="75000"/>
                  </a:schemeClr>
                </a:solidFill>
                <a:latin typeface="Arial" panose="020B0604020202020204" pitchFamily="34" charset="0"/>
                <a:cs typeface="Arial" panose="020B0604020202020204" pitchFamily="34" charset="0"/>
              </a:rPr>
              <a:t>Port</a:t>
            </a:r>
            <a:r>
              <a:rPr lang="sl-SI" sz="2400" b="1" dirty="0" smtClean="0">
                <a:solidFill>
                  <a:schemeClr val="tx2">
                    <a:lumMod val="75000"/>
                  </a:schemeClr>
                </a:solidFill>
                <a:latin typeface="Arial" panose="020B0604020202020204" pitchFamily="34" charset="0"/>
                <a:cs typeface="Arial" panose="020B0604020202020204" pitchFamily="34" charset="0"/>
              </a:rPr>
              <a:t> </a:t>
            </a:r>
            <a:r>
              <a:rPr lang="sl-SI" sz="2400" b="1" dirty="0" err="1" smtClean="0">
                <a:solidFill>
                  <a:schemeClr val="tx2">
                    <a:lumMod val="75000"/>
                  </a:schemeClr>
                </a:solidFill>
                <a:latin typeface="Arial" panose="020B0604020202020204" pitchFamily="34" charset="0"/>
                <a:cs typeface="Arial" panose="020B0604020202020204" pitchFamily="34" charset="0"/>
              </a:rPr>
              <a:t>of</a:t>
            </a:r>
            <a:r>
              <a:rPr lang="sl-SI" sz="2400" b="1" dirty="0" smtClean="0">
                <a:solidFill>
                  <a:schemeClr val="tx2">
                    <a:lumMod val="75000"/>
                  </a:schemeClr>
                </a:solidFill>
                <a:latin typeface="Arial" panose="020B0604020202020204" pitchFamily="34" charset="0"/>
                <a:cs typeface="Arial" panose="020B0604020202020204" pitchFamily="34" charset="0"/>
              </a:rPr>
              <a:t> Koper</a:t>
            </a:r>
          </a:p>
        </p:txBody>
      </p:sp>
    </p:spTree>
    <p:extLst>
      <p:ext uri="{BB962C8B-B14F-4D97-AF65-F5344CB8AC3E}">
        <p14:creationId xmlns:p14="http://schemas.microsoft.com/office/powerpoint/2010/main" val="3994847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156" y="1398778"/>
            <a:ext cx="474345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54916" y="4084367"/>
            <a:ext cx="4847245" cy="323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ravokotnik 8"/>
          <p:cNvSpPr/>
          <p:nvPr/>
        </p:nvSpPr>
        <p:spPr>
          <a:xfrm>
            <a:off x="7337706" y="515560"/>
            <a:ext cx="2480166" cy="523220"/>
          </a:xfrm>
          <a:prstGeom prst="rect">
            <a:avLst/>
          </a:prstGeom>
        </p:spPr>
        <p:txBody>
          <a:bodyPr wrap="none">
            <a:spAutoFit/>
          </a:bodyPr>
          <a:lstStyle/>
          <a:p>
            <a:pPr algn="ctr"/>
            <a:r>
              <a:rPr lang="sl-SI" sz="2800" b="1" dirty="0" err="1" smtClean="0">
                <a:solidFill>
                  <a:schemeClr val="tx2">
                    <a:lumMod val="75000"/>
                  </a:schemeClr>
                </a:solidFill>
                <a:latin typeface="Arial" panose="020B0604020202020204" pitchFamily="34" charset="0"/>
                <a:cs typeface="Arial" panose="020B0604020202020204" pitchFamily="34" charset="0"/>
              </a:rPr>
              <a:t>Port</a:t>
            </a:r>
            <a:r>
              <a:rPr lang="sl-SI" sz="2800" b="1" dirty="0" smtClean="0">
                <a:solidFill>
                  <a:schemeClr val="tx2">
                    <a:lumMod val="75000"/>
                  </a:schemeClr>
                </a:solidFill>
                <a:latin typeface="Arial" panose="020B0604020202020204" pitchFamily="34" charset="0"/>
                <a:cs typeface="Arial" panose="020B0604020202020204" pitchFamily="34" charset="0"/>
              </a:rPr>
              <a:t> </a:t>
            </a:r>
            <a:r>
              <a:rPr lang="sl-SI" sz="2800" b="1" dirty="0" err="1" smtClean="0">
                <a:solidFill>
                  <a:schemeClr val="tx2">
                    <a:lumMod val="75000"/>
                  </a:schemeClr>
                </a:solidFill>
                <a:latin typeface="Arial" panose="020B0604020202020204" pitchFamily="34" charset="0"/>
                <a:cs typeface="Arial" panose="020B0604020202020204" pitchFamily="34" charset="0"/>
              </a:rPr>
              <a:t>of</a:t>
            </a:r>
            <a:r>
              <a:rPr lang="sl-SI" sz="2800" b="1" dirty="0" smtClean="0">
                <a:solidFill>
                  <a:schemeClr val="tx2">
                    <a:lumMod val="75000"/>
                  </a:schemeClr>
                </a:solidFill>
                <a:latin typeface="Arial" panose="020B0604020202020204" pitchFamily="34" charset="0"/>
                <a:cs typeface="Arial" panose="020B0604020202020204" pitchFamily="34" charset="0"/>
              </a:rPr>
              <a:t> Koper</a:t>
            </a:r>
            <a:endParaRPr lang="en-GB" sz="2800" b="1" dirty="0" smtClean="0">
              <a:solidFill>
                <a:schemeClr val="tx2">
                  <a:lumMod val="75000"/>
                </a:schemeClr>
              </a:solidFill>
              <a:latin typeface="Arial" panose="020B0604020202020204" pitchFamily="34" charset="0"/>
              <a:cs typeface="Arial" panose="020B0604020202020204" pitchFamily="34" charset="0"/>
            </a:endParaRPr>
          </a:p>
        </p:txBody>
      </p:sp>
      <p:sp>
        <p:nvSpPr>
          <p:cNvPr id="10" name="Pravokotnik 9"/>
          <p:cNvSpPr/>
          <p:nvPr/>
        </p:nvSpPr>
        <p:spPr>
          <a:xfrm>
            <a:off x="293196" y="4727762"/>
            <a:ext cx="5161720" cy="2231380"/>
          </a:xfrm>
          <a:prstGeom prst="rect">
            <a:avLst/>
          </a:prstGeom>
        </p:spPr>
        <p:txBody>
          <a:bodyPr wrap="square">
            <a:spAutoFit/>
          </a:bodyPr>
          <a:lstStyle/>
          <a:p>
            <a:endParaRPr lang="en-GB" sz="18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smtClean="0">
                <a:solidFill>
                  <a:schemeClr val="tx2">
                    <a:lumMod val="75000"/>
                  </a:schemeClr>
                </a:solidFill>
                <a:latin typeface="Arial" panose="020B0604020202020204" pitchFamily="34" charset="0"/>
                <a:cs typeface="Arial" panose="020B0604020202020204" pitchFamily="34" charset="0"/>
              </a:rPr>
              <a:t>Cargo throughput in 201</a:t>
            </a:r>
            <a:r>
              <a:rPr lang="sl-SI" sz="2000" b="1" dirty="0" smtClean="0">
                <a:solidFill>
                  <a:schemeClr val="tx2">
                    <a:lumMod val="75000"/>
                  </a:schemeClr>
                </a:solidFill>
                <a:latin typeface="Arial" panose="020B0604020202020204" pitchFamily="34" charset="0"/>
                <a:cs typeface="Arial" panose="020B0604020202020204" pitchFamily="34" charset="0"/>
              </a:rPr>
              <a:t>5</a:t>
            </a:r>
            <a:r>
              <a:rPr lang="en-GB" sz="2000" b="1" dirty="0" smtClean="0">
                <a:solidFill>
                  <a:schemeClr val="tx2">
                    <a:lumMod val="75000"/>
                  </a:schemeClr>
                </a:solidFill>
                <a:latin typeface="Arial" panose="020B0604020202020204" pitchFamily="34" charset="0"/>
                <a:cs typeface="Arial" panose="020B0604020202020204" pitchFamily="34" charset="0"/>
              </a:rPr>
              <a:t>: </a:t>
            </a:r>
            <a:r>
              <a:rPr lang="sl-SI" sz="2000" b="1" dirty="0" smtClean="0">
                <a:solidFill>
                  <a:schemeClr val="tx2">
                    <a:lumMod val="75000"/>
                  </a:schemeClr>
                </a:solidFill>
                <a:latin typeface="Arial" panose="020B0604020202020204" pitchFamily="34" charset="0"/>
                <a:cs typeface="Arial" panose="020B0604020202020204" pitchFamily="34" charset="0"/>
              </a:rPr>
              <a:t>20,7 </a:t>
            </a:r>
            <a:r>
              <a:rPr lang="en-GB" sz="2000" b="1" dirty="0" err="1" smtClean="0">
                <a:solidFill>
                  <a:schemeClr val="tx2">
                    <a:lumMod val="75000"/>
                  </a:schemeClr>
                </a:solidFill>
                <a:latin typeface="Arial" panose="020B0604020202020204" pitchFamily="34" charset="0"/>
                <a:cs typeface="Arial" panose="020B0604020202020204" pitchFamily="34" charset="0"/>
              </a:rPr>
              <a:t>mio</a:t>
            </a:r>
            <a:r>
              <a:rPr lang="en-GB" sz="2000" b="1" dirty="0" smtClean="0">
                <a:solidFill>
                  <a:schemeClr val="tx2">
                    <a:lumMod val="75000"/>
                  </a:schemeClr>
                </a:solidFill>
                <a:latin typeface="Arial" panose="020B0604020202020204" pitchFamily="34" charset="0"/>
                <a:cs typeface="Arial" panose="020B0604020202020204" pitchFamily="34" charset="0"/>
              </a:rPr>
              <a:t> t</a:t>
            </a:r>
          </a:p>
          <a:p>
            <a:pPr marL="342900" indent="-342900">
              <a:buFont typeface="Arial" panose="020B0604020202020204" pitchFamily="34" charset="0"/>
              <a:buChar char="•"/>
            </a:pPr>
            <a:endParaRPr lang="en-GB" sz="20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smtClean="0">
                <a:solidFill>
                  <a:schemeClr val="tx2">
                    <a:lumMod val="75000"/>
                  </a:schemeClr>
                </a:solidFill>
                <a:latin typeface="Arial" panose="020B0604020202020204" pitchFamily="34" charset="0"/>
                <a:cs typeface="Arial" panose="020B0604020202020204" pitchFamily="34" charset="0"/>
              </a:rPr>
              <a:t>Plan for 201</a:t>
            </a:r>
            <a:r>
              <a:rPr lang="sl-SI" sz="2000" b="1" dirty="0" smtClean="0">
                <a:solidFill>
                  <a:schemeClr val="tx2">
                    <a:lumMod val="75000"/>
                  </a:schemeClr>
                </a:solidFill>
                <a:latin typeface="Arial" panose="020B0604020202020204" pitchFamily="34" charset="0"/>
                <a:cs typeface="Arial" panose="020B0604020202020204" pitchFamily="34" charset="0"/>
              </a:rPr>
              <a:t>6</a:t>
            </a:r>
            <a:r>
              <a:rPr lang="en-GB" sz="2000" b="1" dirty="0" smtClean="0">
                <a:solidFill>
                  <a:schemeClr val="tx2">
                    <a:lumMod val="75000"/>
                  </a:schemeClr>
                </a:solidFill>
                <a:latin typeface="Arial" panose="020B0604020202020204" pitchFamily="34" charset="0"/>
                <a:cs typeface="Arial" panose="020B0604020202020204" pitchFamily="34" charset="0"/>
              </a:rPr>
              <a:t>: 2</a:t>
            </a:r>
            <a:r>
              <a:rPr lang="sl-SI" sz="2000" b="1" dirty="0" smtClean="0">
                <a:solidFill>
                  <a:schemeClr val="tx2">
                    <a:lumMod val="75000"/>
                  </a:schemeClr>
                </a:solidFill>
                <a:latin typeface="Arial" panose="020B0604020202020204" pitchFamily="34" charset="0"/>
                <a:cs typeface="Arial" panose="020B0604020202020204" pitchFamily="34" charset="0"/>
              </a:rPr>
              <a:t>1,6</a:t>
            </a:r>
            <a:r>
              <a:rPr lang="en-GB" sz="2000" b="1" dirty="0" smtClean="0">
                <a:solidFill>
                  <a:schemeClr val="tx2">
                    <a:lumMod val="75000"/>
                  </a:schemeClr>
                </a:solidFill>
                <a:latin typeface="Arial" panose="020B0604020202020204" pitchFamily="34" charset="0"/>
                <a:cs typeface="Arial" panose="020B0604020202020204" pitchFamily="34" charset="0"/>
              </a:rPr>
              <a:t> </a:t>
            </a:r>
            <a:r>
              <a:rPr lang="en-GB" sz="2000" b="1" dirty="0" err="1" smtClean="0">
                <a:solidFill>
                  <a:schemeClr val="tx2">
                    <a:lumMod val="75000"/>
                  </a:schemeClr>
                </a:solidFill>
                <a:latin typeface="Arial" panose="020B0604020202020204" pitchFamily="34" charset="0"/>
                <a:cs typeface="Arial" panose="020B0604020202020204" pitchFamily="34" charset="0"/>
              </a:rPr>
              <a:t>mio</a:t>
            </a:r>
            <a:r>
              <a:rPr lang="en-GB" sz="2000" b="1" dirty="0" smtClean="0">
                <a:solidFill>
                  <a:schemeClr val="tx2">
                    <a:lumMod val="75000"/>
                  </a:schemeClr>
                </a:solidFill>
                <a:latin typeface="Arial" panose="020B0604020202020204" pitchFamily="34" charset="0"/>
                <a:cs typeface="Arial" panose="020B0604020202020204" pitchFamily="34" charset="0"/>
              </a:rPr>
              <a:t> t</a:t>
            </a:r>
          </a:p>
          <a:p>
            <a:endParaRPr lang="en-GB" sz="2000" b="1" dirty="0" smtClean="0">
              <a:solidFill>
                <a:schemeClr val="tx2">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smtClean="0">
                <a:solidFill>
                  <a:schemeClr val="tx2">
                    <a:lumMod val="75000"/>
                  </a:schemeClr>
                </a:solidFill>
                <a:latin typeface="Arial" panose="020B0604020202020204" pitchFamily="34" charset="0"/>
                <a:cs typeface="Arial" panose="020B0604020202020204" pitchFamily="34" charset="0"/>
              </a:rPr>
              <a:t>Plans in 2030: 30-40 </a:t>
            </a:r>
            <a:r>
              <a:rPr lang="en-GB" sz="2000" b="1" dirty="0" err="1" smtClean="0">
                <a:solidFill>
                  <a:schemeClr val="tx2">
                    <a:lumMod val="75000"/>
                  </a:schemeClr>
                </a:solidFill>
                <a:latin typeface="Arial" panose="020B0604020202020204" pitchFamily="34" charset="0"/>
                <a:cs typeface="Arial" panose="020B0604020202020204" pitchFamily="34" charset="0"/>
              </a:rPr>
              <a:t>mio</a:t>
            </a:r>
            <a:r>
              <a:rPr lang="en-GB" sz="2000" b="1" dirty="0" smtClean="0">
                <a:solidFill>
                  <a:schemeClr val="tx2">
                    <a:lumMod val="75000"/>
                  </a:schemeClr>
                </a:solidFill>
                <a:latin typeface="Arial" panose="020B0604020202020204" pitchFamily="34" charset="0"/>
                <a:cs typeface="Arial" panose="020B0604020202020204" pitchFamily="34" charset="0"/>
              </a:rPr>
              <a:t> t</a:t>
            </a:r>
          </a:p>
          <a:p>
            <a:endParaRPr lang="sl-SI" b="1" dirty="0">
              <a:solidFill>
                <a:schemeClr val="tx2">
                  <a:lumMod val="75000"/>
                </a:schemeClr>
              </a:solidFill>
              <a:latin typeface="Arial" panose="020B0604020202020204" pitchFamily="34" charset="0"/>
              <a:cs typeface="Arial" panose="020B0604020202020204" pitchFamily="34" charset="0"/>
            </a:endParaRPr>
          </a:p>
        </p:txBody>
      </p:sp>
      <p:sp>
        <p:nvSpPr>
          <p:cNvPr id="2" name="PoljeZBesedilom 1"/>
          <p:cNvSpPr txBox="1"/>
          <p:nvPr/>
        </p:nvSpPr>
        <p:spPr>
          <a:xfrm>
            <a:off x="5791200" y="1864659"/>
            <a:ext cx="4026672" cy="1149400"/>
          </a:xfrm>
          <a:prstGeom prst="rect">
            <a:avLst/>
          </a:prstGeom>
        </p:spPr>
        <p:txBody>
          <a:bodyPr vert="horz" wrap="square" lIns="104287" tIns="52144" rIns="104287" bIns="52144" rtlCol="0">
            <a:normAutofit/>
          </a:bodyPr>
          <a:lstStyle/>
          <a:p>
            <a:endParaRPr lang="sl-SI" sz="2200" dirty="0" smtClean="0"/>
          </a:p>
        </p:txBody>
      </p:sp>
      <p:sp>
        <p:nvSpPr>
          <p:cNvPr id="3" name="PoljeZBesedilom 2"/>
          <p:cNvSpPr txBox="1"/>
          <p:nvPr/>
        </p:nvSpPr>
        <p:spPr>
          <a:xfrm>
            <a:off x="5952564" y="1864658"/>
            <a:ext cx="4518212" cy="1409141"/>
          </a:xfrm>
          <a:prstGeom prst="rect">
            <a:avLst/>
          </a:prstGeom>
        </p:spPr>
        <p:txBody>
          <a:bodyPr vert="horz" wrap="square" lIns="104287" tIns="52144" rIns="104287" bIns="52144" rtlCol="0">
            <a:normAutofit/>
          </a:bodyPr>
          <a:lstStyle/>
          <a:p>
            <a:r>
              <a:rPr lang="en-GB" sz="2000" b="1" dirty="0">
                <a:solidFill>
                  <a:schemeClr val="tx2">
                    <a:lumMod val="75000"/>
                  </a:schemeClr>
                </a:solidFill>
                <a:latin typeface="Arial" panose="020B0604020202020204" pitchFamily="34" charset="0"/>
                <a:cs typeface="Arial" panose="020B0604020202020204" pitchFamily="34" charset="0"/>
              </a:rPr>
              <a:t>Long term investments </a:t>
            </a:r>
            <a:r>
              <a:rPr lang="en-GB" sz="2000" b="1" dirty="0" smtClean="0">
                <a:solidFill>
                  <a:schemeClr val="tx2">
                    <a:lumMod val="75000"/>
                  </a:schemeClr>
                </a:solidFill>
                <a:latin typeface="Arial" panose="020B0604020202020204" pitchFamily="34" charset="0"/>
                <a:cs typeface="Arial" panose="020B0604020202020204" pitchFamily="34" charset="0"/>
              </a:rPr>
              <a:t>in </a:t>
            </a:r>
            <a:endParaRPr lang="sl-SI" sz="2000" b="1" dirty="0">
              <a:solidFill>
                <a:schemeClr val="tx2">
                  <a:lumMod val="75000"/>
                </a:schemeClr>
              </a:solidFill>
              <a:latin typeface="Arial" panose="020B0604020202020204" pitchFamily="34" charset="0"/>
              <a:cs typeface="Arial" panose="020B0604020202020204" pitchFamily="34" charset="0"/>
            </a:endParaRPr>
          </a:p>
          <a:p>
            <a:r>
              <a:rPr lang="en-GB" sz="2000" b="1" dirty="0">
                <a:solidFill>
                  <a:schemeClr val="tx2">
                    <a:lumMod val="75000"/>
                  </a:schemeClr>
                </a:solidFill>
                <a:latin typeface="Arial" panose="020B0604020202020204" pitchFamily="34" charset="0"/>
                <a:cs typeface="Arial" panose="020B0604020202020204" pitchFamily="34" charset="0"/>
              </a:rPr>
              <a:t>port infrastructure and the connecting inland infrastructure</a:t>
            </a:r>
          </a:p>
          <a:p>
            <a:endParaRPr lang="sl-SI" sz="2200" dirty="0" smtClean="0"/>
          </a:p>
        </p:txBody>
      </p:sp>
    </p:spTree>
    <p:extLst>
      <p:ext uri="{BB962C8B-B14F-4D97-AF65-F5344CB8AC3E}">
        <p14:creationId xmlns:p14="http://schemas.microsoft.com/office/powerpoint/2010/main" val="14855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1000"/>
                                        <p:tgtEl>
                                          <p:spTgt spid="10">
                                            <p:txEl>
                                              <p:pRg st="3" end="3"/>
                                            </p:txEl>
                                          </p:spTgt>
                                        </p:tgtEl>
                                      </p:cBhvr>
                                    </p:animEffect>
                                    <p:anim calcmode="lin" valueType="num">
                                      <p:cBhvr>
                                        <p:cTn id="1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1000"/>
                                        <p:tgtEl>
                                          <p:spTgt spid="10">
                                            <p:txEl>
                                              <p:pRg st="5" end="5"/>
                                            </p:txEl>
                                          </p:spTgt>
                                        </p:tgtEl>
                                      </p:cBhvr>
                                    </p:animEffect>
                                    <p:anim calcmode="lin" valueType="num">
                                      <p:cBhvr>
                                        <p:cTn id="1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05" y="1736323"/>
            <a:ext cx="5944840" cy="408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avokotnik 6"/>
          <p:cNvSpPr/>
          <p:nvPr/>
        </p:nvSpPr>
        <p:spPr>
          <a:xfrm>
            <a:off x="6327228" y="1736323"/>
            <a:ext cx="4361410" cy="5647700"/>
          </a:xfrm>
          <a:prstGeom prst="rect">
            <a:avLst/>
          </a:prstGeom>
        </p:spPr>
        <p:txBody>
          <a:bodyPr wrap="square">
            <a:spAutoFit/>
          </a:bodyPr>
          <a:lstStyle/>
          <a:p>
            <a:pPr algn="ctr"/>
            <a:r>
              <a:rPr lang="en-US" sz="2400" b="1" dirty="0">
                <a:solidFill>
                  <a:schemeClr val="tx2">
                    <a:lumMod val="75000"/>
                  </a:schemeClr>
                </a:solidFill>
                <a:latin typeface="Arial" panose="020B0604020202020204" pitchFamily="34" charset="0"/>
                <a:cs typeface="Arial" panose="020B0604020202020204" pitchFamily="34" charset="0"/>
              </a:rPr>
              <a:t>Main strategic goals of the Republic of Slovenia:</a:t>
            </a:r>
            <a:endParaRPr lang="sl-SI" sz="2400" b="1" dirty="0">
              <a:solidFill>
                <a:schemeClr val="tx2">
                  <a:lumMod val="75000"/>
                </a:schemeClr>
              </a:solidFill>
              <a:latin typeface="Arial" panose="020B0604020202020204" pitchFamily="34" charset="0"/>
              <a:cs typeface="Arial" panose="020B0604020202020204" pitchFamily="34" charset="0"/>
            </a:endParaRPr>
          </a:p>
          <a:p>
            <a:pPr>
              <a:spcAft>
                <a:spcPts val="600"/>
              </a:spcAft>
            </a:pPr>
            <a:endParaRPr lang="sl-SI" sz="2400" b="1" dirty="0">
              <a:solidFill>
                <a:schemeClr val="tx2">
                  <a:lumMod val="75000"/>
                </a:schemeClr>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b="1" dirty="0">
                <a:solidFill>
                  <a:schemeClr val="tx2">
                    <a:lumMod val="75000"/>
                  </a:schemeClr>
                </a:solidFill>
                <a:latin typeface="Arial" panose="020B0604020202020204" pitchFamily="34" charset="0"/>
                <a:cs typeface="Arial" panose="020B0604020202020204" pitchFamily="34" charset="0"/>
              </a:rPr>
              <a:t>shifting of freight from roads to rails</a:t>
            </a:r>
          </a:p>
          <a:p>
            <a:pPr marL="457200" indent="-457200">
              <a:spcAft>
                <a:spcPts val="600"/>
              </a:spcAft>
              <a:buFont typeface="Arial" panose="020B0604020202020204" pitchFamily="34" charset="0"/>
              <a:buChar char="•"/>
            </a:pPr>
            <a:r>
              <a:rPr lang="en-US" sz="2400" b="1" dirty="0">
                <a:solidFill>
                  <a:schemeClr val="tx2">
                    <a:lumMod val="75000"/>
                  </a:schemeClr>
                </a:solidFill>
                <a:latin typeface="Arial" panose="020B0604020202020204" pitchFamily="34" charset="0"/>
                <a:cs typeface="Arial" panose="020B0604020202020204" pitchFamily="34" charset="0"/>
              </a:rPr>
              <a:t>multimodality </a:t>
            </a:r>
          </a:p>
          <a:p>
            <a:pPr marL="457200" indent="-457200">
              <a:spcAft>
                <a:spcPts val="600"/>
              </a:spcAft>
              <a:buFont typeface="Arial" panose="020B0604020202020204" pitchFamily="34" charset="0"/>
              <a:buChar char="•"/>
            </a:pPr>
            <a:r>
              <a:rPr lang="en-US" sz="2400" b="1" dirty="0">
                <a:solidFill>
                  <a:schemeClr val="tx2">
                    <a:lumMod val="75000"/>
                  </a:schemeClr>
                </a:solidFill>
                <a:latin typeface="Arial" panose="020B0604020202020204" pitchFamily="34" charset="0"/>
                <a:cs typeface="Arial" panose="020B0604020202020204" pitchFamily="34" charset="0"/>
              </a:rPr>
              <a:t>safe and efficient transport</a:t>
            </a:r>
            <a:endParaRPr lang="sl-SI" sz="2400" b="1" dirty="0">
              <a:solidFill>
                <a:schemeClr val="tx2">
                  <a:lumMod val="75000"/>
                </a:schemeClr>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sl-SI" sz="2400" b="1" dirty="0">
                <a:solidFill>
                  <a:schemeClr val="tx2">
                    <a:lumMod val="75000"/>
                  </a:schemeClr>
                </a:solidFill>
                <a:latin typeface="Arial" panose="020B0604020202020204" pitchFamily="34" charset="0"/>
                <a:cs typeface="Arial" panose="020B0604020202020204" pitchFamily="34" charset="0"/>
              </a:rPr>
              <a:t>TEN-T </a:t>
            </a:r>
            <a:r>
              <a:rPr lang="en-GB" sz="2400" b="1" dirty="0">
                <a:solidFill>
                  <a:schemeClr val="tx2">
                    <a:lumMod val="75000"/>
                  </a:schemeClr>
                </a:solidFill>
                <a:latin typeface="Arial" panose="020B0604020202020204" pitchFamily="34" charset="0"/>
                <a:cs typeface="Arial" panose="020B0604020202020204" pitchFamily="34" charset="0"/>
              </a:rPr>
              <a:t>railway </a:t>
            </a:r>
            <a:r>
              <a:rPr lang="sl-SI" sz="2400" b="1" dirty="0">
                <a:solidFill>
                  <a:schemeClr val="tx2">
                    <a:lumMod val="75000"/>
                  </a:schemeClr>
                </a:solidFill>
                <a:latin typeface="Arial" panose="020B0604020202020204" pitchFamily="34" charset="0"/>
                <a:cs typeface="Arial" panose="020B0604020202020204" pitchFamily="34" charset="0"/>
              </a:rPr>
              <a:t>s</a:t>
            </a:r>
            <a:r>
              <a:rPr lang="en-GB" sz="2400" b="1" dirty="0" err="1">
                <a:solidFill>
                  <a:schemeClr val="tx2">
                    <a:lumMod val="75000"/>
                  </a:schemeClr>
                </a:solidFill>
                <a:latin typeface="Arial" panose="020B0604020202020204" pitchFamily="34" charset="0"/>
                <a:cs typeface="Arial" panose="020B0604020202020204" pitchFamily="34" charset="0"/>
              </a:rPr>
              <a:t>tandards</a:t>
            </a:r>
            <a:r>
              <a:rPr lang="sl-SI" sz="2400" b="1" dirty="0">
                <a:solidFill>
                  <a:schemeClr val="tx2">
                    <a:lumMod val="75000"/>
                  </a:schemeClr>
                </a:solidFill>
                <a:latin typeface="Arial" panose="020B0604020202020204" pitchFamily="34" charset="0"/>
                <a:cs typeface="Arial" panose="020B0604020202020204" pitchFamily="34" charset="0"/>
              </a:rPr>
              <a:t> </a:t>
            </a:r>
            <a:r>
              <a:rPr lang="en-GB" sz="2400" b="1" dirty="0">
                <a:solidFill>
                  <a:schemeClr val="tx2">
                    <a:lumMod val="75000"/>
                  </a:schemeClr>
                </a:solidFill>
                <a:latin typeface="Arial" panose="020B0604020202020204" pitchFamily="34" charset="0"/>
                <a:cs typeface="Arial" panose="020B0604020202020204" pitchFamily="34" charset="0"/>
              </a:rPr>
              <a:t> </a:t>
            </a:r>
            <a:r>
              <a:rPr lang="en-GB" sz="1200" b="1" dirty="0" smtClean="0">
                <a:solidFill>
                  <a:schemeClr val="tx2">
                    <a:lumMod val="75000"/>
                  </a:schemeClr>
                </a:solidFill>
                <a:latin typeface="Arial" panose="020B0604020202020204" pitchFamily="34" charset="0"/>
                <a:cs typeface="Arial" panose="020B0604020202020204" pitchFamily="34" charset="0"/>
              </a:rPr>
              <a:t>for </a:t>
            </a:r>
            <a:r>
              <a:rPr lang="en-GB" sz="1200" b="1" dirty="0">
                <a:solidFill>
                  <a:schemeClr val="tx2">
                    <a:lumMod val="75000"/>
                  </a:schemeClr>
                </a:solidFill>
                <a:latin typeface="Arial" panose="020B0604020202020204" pitchFamily="34" charset="0"/>
                <a:cs typeface="Arial" panose="020B0604020202020204" pitchFamily="34" charset="0"/>
              </a:rPr>
              <a:t>Comprehensive and Core Network in Slovenian rail network</a:t>
            </a:r>
            <a:r>
              <a:rPr lang="sl-SI" sz="1200" b="1" dirty="0">
                <a:solidFill>
                  <a:schemeClr val="tx2">
                    <a:lumMod val="75000"/>
                  </a:schemeClr>
                </a:solidFill>
                <a:latin typeface="Arial" panose="020B0604020202020204" pitchFamily="34" charset="0"/>
                <a:cs typeface="Arial" panose="020B0604020202020204" pitchFamily="34" charset="0"/>
              </a:rPr>
              <a:t>  (</a:t>
            </a:r>
            <a:r>
              <a:rPr lang="en-GB" sz="1200" b="1" dirty="0">
                <a:solidFill>
                  <a:schemeClr val="tx2">
                    <a:lumMod val="75000"/>
                  </a:schemeClr>
                </a:solidFill>
                <a:latin typeface="Arial" panose="020B0604020202020204" pitchFamily="34" charset="0"/>
                <a:cs typeface="Arial" panose="020B0604020202020204" pitchFamily="34" charset="0"/>
              </a:rPr>
              <a:t>TEN-T Regulation (EU) </a:t>
            </a:r>
            <a:r>
              <a:rPr lang="sl-SI" sz="1200" b="1" dirty="0">
                <a:solidFill>
                  <a:schemeClr val="tx2">
                    <a:lumMod val="75000"/>
                  </a:schemeClr>
                </a:solidFill>
                <a:latin typeface="Arial" panose="020B0604020202020204" pitchFamily="34" charset="0"/>
                <a:cs typeface="Arial" panose="020B0604020202020204" pitchFamily="34" charset="0"/>
              </a:rPr>
              <a:t>No</a:t>
            </a:r>
            <a:r>
              <a:rPr lang="en-GB" sz="1200" b="1" dirty="0">
                <a:solidFill>
                  <a:schemeClr val="tx2">
                    <a:lumMod val="75000"/>
                  </a:schemeClr>
                </a:solidFill>
                <a:latin typeface="Arial" panose="020B0604020202020204" pitchFamily="34" charset="0"/>
                <a:cs typeface="Arial" panose="020B0604020202020204" pitchFamily="34" charset="0"/>
              </a:rPr>
              <a:t>. 1315/2013</a:t>
            </a:r>
            <a:r>
              <a:rPr lang="en-GB" sz="1200" b="1" dirty="0" smtClean="0">
                <a:solidFill>
                  <a:schemeClr val="tx2">
                    <a:lumMod val="75000"/>
                  </a:schemeClr>
                </a:solidFill>
                <a:latin typeface="Arial" panose="020B0604020202020204" pitchFamily="34" charset="0"/>
                <a:cs typeface="Arial" panose="020B0604020202020204" pitchFamily="34" charset="0"/>
              </a:rPr>
              <a:t>)</a:t>
            </a:r>
            <a:r>
              <a:rPr lang="sl-SI" sz="2400" dirty="0" smtClean="0"/>
              <a:t> </a:t>
            </a:r>
            <a:r>
              <a:rPr lang="sl-SI" sz="2400" dirty="0" smtClean="0">
                <a:hlinkClick r:id="rId4"/>
              </a:rPr>
              <a:t>http</a:t>
            </a:r>
            <a:r>
              <a:rPr lang="sl-SI" sz="2400" dirty="0">
                <a:hlinkClick r:id="rId4"/>
              </a:rPr>
              <a:t>://</a:t>
            </a:r>
            <a:r>
              <a:rPr lang="sl-SI" sz="2400" dirty="0" smtClean="0">
                <a:hlinkClick r:id="rId4"/>
              </a:rPr>
              <a:t>www.hiperdesign.eu/sz/en/Index.html</a:t>
            </a:r>
            <a:endParaRPr lang="sl-SI" sz="2400" dirty="0" smtClean="0"/>
          </a:p>
          <a:p>
            <a:pPr marL="457200" indent="-457200">
              <a:spcAft>
                <a:spcPts val="600"/>
              </a:spcAft>
              <a:buFont typeface="Arial" panose="020B0604020202020204" pitchFamily="34" charset="0"/>
              <a:buChar char="•"/>
            </a:pPr>
            <a:endParaRPr lang="en-US" sz="2400" b="1" dirty="0">
              <a:solidFill>
                <a:schemeClr val="tx2">
                  <a:lumMod val="75000"/>
                </a:schemeClr>
              </a:solidFill>
              <a:latin typeface="Arial" panose="020B0604020202020204" pitchFamily="34" charset="0"/>
              <a:cs typeface="Arial" panose="020B0604020202020204" pitchFamily="34" charset="0"/>
            </a:endParaRPr>
          </a:p>
        </p:txBody>
      </p:sp>
      <p:sp>
        <p:nvSpPr>
          <p:cNvPr id="9" name="Ograda vsebine 2"/>
          <p:cNvSpPr txBox="1">
            <a:spLocks/>
          </p:cNvSpPr>
          <p:nvPr/>
        </p:nvSpPr>
        <p:spPr>
          <a:xfrm>
            <a:off x="293195" y="6288711"/>
            <a:ext cx="9937343" cy="1080119"/>
          </a:xfrm>
          <a:prstGeom prst="rect">
            <a:avLst/>
          </a:prstGeom>
        </p:spPr>
        <p:txBody>
          <a:bodyPr>
            <a:normAutofit/>
          </a:bodyPr>
          <a:lstStyle>
            <a:lvl1pPr marL="391077" indent="-391077" algn="l" defTabSz="521437" rtl="0" eaLnBrk="1" latinLnBrk="0" hangingPunct="1">
              <a:spcBef>
                <a:spcPct val="20000"/>
              </a:spcBef>
              <a:buFont typeface="Arial"/>
              <a:buChar char="•"/>
              <a:defRPr sz="3600" b="1" i="0" kern="1200">
                <a:solidFill>
                  <a:schemeClr val="tx1">
                    <a:lumMod val="85000"/>
                    <a:lumOff val="15000"/>
                  </a:schemeClr>
                </a:solidFill>
                <a:latin typeface="Myriad Pro Cond"/>
                <a:ea typeface="+mn-ea"/>
                <a:cs typeface="Myriad Pro Cond"/>
              </a:defRPr>
            </a:lvl1pPr>
            <a:lvl2pPr marL="847334" indent="-325898" algn="l" defTabSz="521437" rtl="0" eaLnBrk="1" latinLnBrk="0" hangingPunct="1">
              <a:spcBef>
                <a:spcPct val="20000"/>
              </a:spcBef>
              <a:buFont typeface="Arial"/>
              <a:buChar char="–"/>
              <a:defRPr sz="3200" b="0" i="0" kern="1200">
                <a:solidFill>
                  <a:schemeClr val="tx1"/>
                </a:solidFill>
                <a:latin typeface="Myriad Pro Cond"/>
                <a:ea typeface="+mn-ea"/>
                <a:cs typeface="Myriad Pro Cond"/>
              </a:defRPr>
            </a:lvl2pPr>
            <a:lvl3pPr marL="1303592" indent="-260718" algn="l" defTabSz="521437" rtl="0" eaLnBrk="1" latinLnBrk="0" hangingPunct="1">
              <a:spcBef>
                <a:spcPct val="20000"/>
              </a:spcBef>
              <a:buFont typeface="Arial"/>
              <a:buChar char="•"/>
              <a:defRPr sz="2700" b="0" i="0" kern="1200">
                <a:solidFill>
                  <a:schemeClr val="tx1"/>
                </a:solidFill>
                <a:latin typeface="Myriad Pro Cond"/>
                <a:ea typeface="+mn-ea"/>
                <a:cs typeface="Myriad Pro Cond"/>
              </a:defRPr>
            </a:lvl3pPr>
            <a:lvl4pPr marL="1825028"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4pPr>
            <a:lvl5pPr marL="2346465"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lvl="1"/>
            <a:endParaRPr lang="en-GB" dirty="0"/>
          </a:p>
        </p:txBody>
      </p:sp>
      <p:sp>
        <p:nvSpPr>
          <p:cNvPr id="2" name="Pravokotnik 1"/>
          <p:cNvSpPr/>
          <p:nvPr/>
        </p:nvSpPr>
        <p:spPr>
          <a:xfrm>
            <a:off x="2333622" y="648439"/>
            <a:ext cx="8355016" cy="507831"/>
          </a:xfrm>
          <a:prstGeom prst="rect">
            <a:avLst/>
          </a:prstGeom>
        </p:spPr>
        <p:txBody>
          <a:bodyPr wrap="square">
            <a:spAutoFit/>
          </a:bodyPr>
          <a:lstStyle/>
          <a:p>
            <a:r>
              <a:rPr lang="sl-SI" sz="2700" b="1" dirty="0" smtClean="0">
                <a:solidFill>
                  <a:schemeClr val="tx2">
                    <a:lumMod val="75000"/>
                  </a:schemeClr>
                </a:solidFill>
                <a:latin typeface="Arial" panose="020B0604020202020204" pitchFamily="34" charset="0"/>
                <a:cs typeface="Arial" panose="020B0604020202020204" pitchFamily="34" charset="0"/>
              </a:rPr>
              <a:t>E</a:t>
            </a:r>
            <a:r>
              <a:rPr lang="en-US" sz="2700" b="1" dirty="0" err="1" smtClean="0">
                <a:solidFill>
                  <a:schemeClr val="tx2">
                    <a:lumMod val="75000"/>
                  </a:schemeClr>
                </a:solidFill>
                <a:latin typeface="Arial" panose="020B0604020202020204" pitchFamily="34" charset="0"/>
                <a:cs typeface="Arial" panose="020B0604020202020204" pitchFamily="34" charset="0"/>
              </a:rPr>
              <a:t>fficient</a:t>
            </a:r>
            <a:r>
              <a:rPr lang="en-US" sz="2700" b="1" dirty="0" smtClean="0">
                <a:solidFill>
                  <a:schemeClr val="tx2">
                    <a:lumMod val="75000"/>
                  </a:schemeClr>
                </a:solidFill>
                <a:latin typeface="Arial" panose="020B0604020202020204" pitchFamily="34" charset="0"/>
                <a:cs typeface="Arial" panose="020B0604020202020204" pitchFamily="34" charset="0"/>
              </a:rPr>
              <a:t> </a:t>
            </a:r>
            <a:r>
              <a:rPr lang="en-US" sz="2700" b="1" dirty="0">
                <a:solidFill>
                  <a:schemeClr val="tx2">
                    <a:lumMod val="75000"/>
                  </a:schemeClr>
                </a:solidFill>
                <a:latin typeface="Arial" panose="020B0604020202020204" pitchFamily="34" charset="0"/>
                <a:cs typeface="Arial" panose="020B0604020202020204" pitchFamily="34" charset="0"/>
              </a:rPr>
              <a:t>and modern public railway</a:t>
            </a:r>
            <a:r>
              <a:rPr lang="sl-SI" sz="2700" b="1" dirty="0">
                <a:solidFill>
                  <a:schemeClr val="tx2">
                    <a:lumMod val="75000"/>
                  </a:schemeClr>
                </a:solidFill>
                <a:latin typeface="Arial" panose="020B0604020202020204" pitchFamily="34" charset="0"/>
                <a:cs typeface="Arial" panose="020B0604020202020204" pitchFamily="34" charset="0"/>
              </a:rPr>
              <a:t> </a:t>
            </a:r>
            <a:r>
              <a:rPr lang="en-US" sz="2700" b="1" dirty="0">
                <a:solidFill>
                  <a:schemeClr val="tx2">
                    <a:lumMod val="75000"/>
                  </a:schemeClr>
                </a:solidFill>
                <a:latin typeface="Arial" panose="020B0604020202020204" pitchFamily="34" charset="0"/>
                <a:cs typeface="Arial" panose="020B0604020202020204" pitchFamily="34" charset="0"/>
              </a:rPr>
              <a:t>infrastructure</a:t>
            </a:r>
            <a:endParaRPr lang="en-GB" sz="2700" dirty="0">
              <a:solidFill>
                <a:schemeClr val="tx2">
                  <a:lumMod val="75000"/>
                </a:schemeClr>
              </a:solidFill>
            </a:endParaRPr>
          </a:p>
        </p:txBody>
      </p:sp>
    </p:spTree>
    <p:extLst>
      <p:ext uri="{BB962C8B-B14F-4D97-AF65-F5344CB8AC3E}">
        <p14:creationId xmlns:p14="http://schemas.microsoft.com/office/powerpoint/2010/main" val="8363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1000"/>
                                        <p:tgtEl>
                                          <p:spTgt spid="7">
                                            <p:txEl>
                                              <p:pRg st="5" end="5"/>
                                            </p:txEl>
                                          </p:spTgt>
                                        </p:tgtEl>
                                      </p:cBhvr>
                                    </p:animEffect>
                                    <p:anim calcmode="lin" valueType="num">
                                      <p:cBhvr>
                                        <p:cTn id="2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dirty="0"/>
          </a:p>
        </p:txBody>
      </p:sp>
      <p:sp>
        <p:nvSpPr>
          <p:cNvPr id="8" name="Pravokotnik 8"/>
          <p:cNvSpPr>
            <a:spLocks noChangeArrowheads="1"/>
          </p:cNvSpPr>
          <p:nvPr/>
        </p:nvSpPr>
        <p:spPr bwMode="auto">
          <a:xfrm>
            <a:off x="293196" y="1398778"/>
            <a:ext cx="9090910" cy="1875022"/>
          </a:xfrm>
          <a:prstGeom prst="rect">
            <a:avLst/>
          </a:prstGeom>
          <a:noFill/>
          <a:ln w="9525">
            <a:noFill/>
            <a:miter lim="800000"/>
            <a:headEnd/>
            <a:tailEnd/>
          </a:ln>
        </p:spPr>
        <p:txBody>
          <a:bodyPr lIns="104287" tIns="52144" rIns="104287" bIns="52144">
            <a:spAutoFit/>
          </a:bodyPr>
          <a:lstStyle/>
          <a:p>
            <a:pPr algn="ctr">
              <a:lnSpc>
                <a:spcPct val="150000"/>
              </a:lnSpc>
            </a:pPr>
            <a:endParaRPr lang="sl-SI" sz="2300" dirty="0"/>
          </a:p>
          <a:p>
            <a:pPr>
              <a:lnSpc>
                <a:spcPct val="150000"/>
              </a:lnSpc>
            </a:pPr>
            <a:endParaRPr lang="sl-SI" sz="2300" dirty="0"/>
          </a:p>
          <a:p>
            <a:endParaRPr lang="sl-SI" sz="2300" dirty="0"/>
          </a:p>
          <a:p>
            <a:endParaRPr lang="en-US" sz="2300" dirty="0"/>
          </a:p>
        </p:txBody>
      </p:sp>
      <p:pic>
        <p:nvPicPr>
          <p:cNvPr id="7" name="Ograda vsebine 4" descr="PGD_opornik1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35" y="3635134"/>
            <a:ext cx="6238750" cy="3889966"/>
          </a:xfrm>
          <a:prstGeom prst="rect">
            <a:avLst/>
          </a:prstGeom>
          <a:noFill/>
          <a:ln w="9525">
            <a:solidFill>
              <a:srgbClr val="A18C57"/>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MOST POGLED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64" y="1317590"/>
            <a:ext cx="5218134" cy="3098668"/>
          </a:xfrm>
          <a:prstGeom prst="rect">
            <a:avLst/>
          </a:prstGeom>
          <a:noFill/>
          <a:ln w="9525">
            <a:solidFill>
              <a:srgbClr val="A18C57"/>
            </a:solidFill>
            <a:miter lim="800000"/>
            <a:headEnd/>
            <a:tailEnd/>
          </a:ln>
          <a:extLst>
            <a:ext uri="{909E8E84-426E-40DD-AFC4-6F175D3DCCD1}">
              <a14:hiddenFill xmlns:a14="http://schemas.microsoft.com/office/drawing/2010/main">
                <a:solidFill>
                  <a:srgbClr val="FFFFFF"/>
                </a:solidFill>
              </a14:hiddenFill>
            </a:ext>
          </a:extLst>
        </p:spPr>
      </p:pic>
      <p:pic>
        <p:nvPicPr>
          <p:cNvPr id="10" name="Slika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663" y="1317591"/>
            <a:ext cx="5876895" cy="3096916"/>
          </a:xfrm>
          <a:prstGeom prst="rect">
            <a:avLst/>
          </a:prstGeom>
          <a:noFill/>
          <a:ln w="9525">
            <a:solidFill>
              <a:srgbClr val="A18C57"/>
            </a:solidFill>
            <a:miter lim="800000"/>
            <a:headEnd/>
            <a:tailEnd/>
          </a:ln>
          <a:extLst>
            <a:ext uri="{909E8E84-426E-40DD-AFC4-6F175D3DCCD1}">
              <a14:hiddenFill xmlns:a14="http://schemas.microsoft.com/office/drawing/2010/main">
                <a:solidFill>
                  <a:srgbClr val="FFFFFF"/>
                </a:solidFill>
              </a14:hiddenFill>
            </a:ext>
          </a:extLst>
        </p:spPr>
      </p:pic>
      <p:sp>
        <p:nvSpPr>
          <p:cNvPr id="2" name="Pravokotnik 1"/>
          <p:cNvSpPr/>
          <p:nvPr/>
        </p:nvSpPr>
        <p:spPr>
          <a:xfrm>
            <a:off x="2169460" y="514184"/>
            <a:ext cx="8319246" cy="523220"/>
          </a:xfrm>
          <a:prstGeom prst="rect">
            <a:avLst/>
          </a:prstGeom>
        </p:spPr>
        <p:txBody>
          <a:bodyPr wrap="square">
            <a:spAutoFit/>
          </a:bodyPr>
          <a:lstStyle/>
          <a:p>
            <a:pPr algn="ctr"/>
            <a:r>
              <a:rPr lang="sl-SI" altLang="en-US" sz="2800" b="1" dirty="0" err="1">
                <a:solidFill>
                  <a:schemeClr val="tx2">
                    <a:lumMod val="75000"/>
                  </a:schemeClr>
                </a:solidFill>
                <a:latin typeface="Arial" panose="020B0604020202020204" pitchFamily="34" charset="0"/>
                <a:cs typeface="Arial" panose="020B0604020202020204" pitchFamily="34" charset="0"/>
              </a:rPr>
              <a:t>S</a:t>
            </a:r>
            <a:r>
              <a:rPr lang="sl-SI" altLang="en-US" sz="2800" b="1" dirty="0" err="1" smtClean="0">
                <a:solidFill>
                  <a:schemeClr val="tx2">
                    <a:lumMod val="75000"/>
                  </a:schemeClr>
                </a:solidFill>
                <a:latin typeface="Arial" panose="020B0604020202020204" pitchFamily="34" charset="0"/>
                <a:cs typeface="Arial" panose="020B0604020202020204" pitchFamily="34" charset="0"/>
              </a:rPr>
              <a:t>econd</a:t>
            </a:r>
            <a:r>
              <a:rPr lang="sl-SI" altLang="en-US" sz="2800" b="1" dirty="0" smtClean="0">
                <a:solidFill>
                  <a:schemeClr val="tx2">
                    <a:lumMod val="75000"/>
                  </a:schemeClr>
                </a:solidFill>
                <a:latin typeface="Arial" panose="020B0604020202020204" pitchFamily="34" charset="0"/>
                <a:cs typeface="Arial" panose="020B0604020202020204" pitchFamily="34" charset="0"/>
              </a:rPr>
              <a:t> </a:t>
            </a:r>
            <a:r>
              <a:rPr lang="sl-SI" altLang="en-US" sz="2800" b="1" dirty="0" err="1" smtClean="0">
                <a:solidFill>
                  <a:schemeClr val="tx2">
                    <a:lumMod val="75000"/>
                  </a:schemeClr>
                </a:solidFill>
                <a:latin typeface="Arial" panose="020B0604020202020204" pitchFamily="34" charset="0"/>
                <a:cs typeface="Arial" panose="020B0604020202020204" pitchFamily="34" charset="0"/>
              </a:rPr>
              <a:t>track</a:t>
            </a:r>
            <a:r>
              <a:rPr lang="sl-SI" altLang="en-US" sz="2800" b="1" dirty="0" smtClean="0">
                <a:solidFill>
                  <a:schemeClr val="tx2">
                    <a:lumMod val="75000"/>
                  </a:schemeClr>
                </a:solidFill>
                <a:latin typeface="Arial" panose="020B0604020202020204" pitchFamily="34" charset="0"/>
                <a:cs typeface="Arial" panose="020B0604020202020204" pitchFamily="34" charset="0"/>
              </a:rPr>
              <a:t> </a:t>
            </a:r>
            <a:r>
              <a:rPr lang="sl-SI" altLang="en-US" sz="2800" b="1" dirty="0" err="1" smtClean="0">
                <a:solidFill>
                  <a:schemeClr val="tx2">
                    <a:lumMod val="75000"/>
                  </a:schemeClr>
                </a:solidFill>
                <a:latin typeface="Arial" panose="020B0604020202020204" pitchFamily="34" charset="0"/>
                <a:cs typeface="Arial" panose="020B0604020202020204" pitchFamily="34" charset="0"/>
              </a:rPr>
              <a:t>of</a:t>
            </a:r>
            <a:r>
              <a:rPr lang="sl-SI" altLang="en-US" sz="2800" b="1" dirty="0" smtClean="0">
                <a:solidFill>
                  <a:schemeClr val="tx2">
                    <a:lumMod val="75000"/>
                  </a:schemeClr>
                </a:solidFill>
                <a:latin typeface="Arial" panose="020B0604020202020204" pitchFamily="34" charset="0"/>
                <a:cs typeface="Arial" panose="020B0604020202020204" pitchFamily="34" charset="0"/>
              </a:rPr>
              <a:t> </a:t>
            </a:r>
            <a:r>
              <a:rPr lang="sl-SI" altLang="en-US" sz="2800" b="1" dirty="0" err="1" smtClean="0">
                <a:solidFill>
                  <a:schemeClr val="tx2">
                    <a:lumMod val="75000"/>
                  </a:schemeClr>
                </a:solidFill>
                <a:latin typeface="Arial" panose="020B0604020202020204" pitchFamily="34" charset="0"/>
                <a:cs typeface="Arial" panose="020B0604020202020204" pitchFamily="34" charset="0"/>
              </a:rPr>
              <a:t>the</a:t>
            </a:r>
            <a:r>
              <a:rPr lang="sl-SI" altLang="en-US" sz="2800" b="1" dirty="0" smtClean="0">
                <a:solidFill>
                  <a:schemeClr val="tx2">
                    <a:lumMod val="75000"/>
                  </a:schemeClr>
                </a:solidFill>
                <a:latin typeface="Arial" panose="020B0604020202020204" pitchFamily="34" charset="0"/>
                <a:cs typeface="Arial" panose="020B0604020202020204" pitchFamily="34" charset="0"/>
              </a:rPr>
              <a:t> Divača–Koper </a:t>
            </a:r>
            <a:r>
              <a:rPr lang="sl-SI" altLang="en-US" sz="2800" b="1" dirty="0" err="1" smtClean="0">
                <a:solidFill>
                  <a:schemeClr val="tx2">
                    <a:lumMod val="75000"/>
                  </a:schemeClr>
                </a:solidFill>
                <a:latin typeface="Arial" panose="020B0604020202020204" pitchFamily="34" charset="0"/>
                <a:cs typeface="Arial" panose="020B0604020202020204" pitchFamily="34" charset="0"/>
              </a:rPr>
              <a:t>railway</a:t>
            </a:r>
            <a:endParaRPr lang="sl-SI" altLang="en-US" sz="28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485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Naslovnic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104287" tIns="52144" rIns="104287" bIns="52144" rtlCol="0">
        <a:normAutofit/>
      </a:bodyPr>
      <a:lstStyle>
        <a:defPPr>
          <a:defRPr sz="2200" dirty="0" smtClean="0"/>
        </a:defPPr>
      </a:lstStyle>
    </a:txDef>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3738</TotalTime>
  <Words>1532</Words>
  <Application>Microsoft Office PowerPoint</Application>
  <PresentationFormat>Po meri</PresentationFormat>
  <Paragraphs>217</Paragraphs>
  <Slides>16</Slides>
  <Notes>16</Notes>
  <HiddenSlides>0</HiddenSlides>
  <MMClips>0</MMClips>
  <ScaleCrop>false</ScaleCrop>
  <HeadingPairs>
    <vt:vector size="4" baseType="variant">
      <vt:variant>
        <vt:lpstr>Tema</vt:lpstr>
      </vt:variant>
      <vt:variant>
        <vt:i4>2</vt:i4>
      </vt:variant>
      <vt:variant>
        <vt:lpstr>Naslovi diapozitivov</vt:lpstr>
      </vt:variant>
      <vt:variant>
        <vt:i4>16</vt:i4>
      </vt:variant>
    </vt:vector>
  </HeadingPairs>
  <TitlesOfParts>
    <vt:vector size="18" baseType="lpstr">
      <vt:lpstr>Naslovnica</vt:lpstr>
      <vt:lpstr>Officeova tema</vt:lpstr>
      <vt:lpstr>PowerPointova predstavitev</vt:lpstr>
      <vt:lpstr>Geographical position</vt:lpstr>
      <vt:lpstr>Geographical position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Motorways</vt:lpstr>
      <vt:lpstr>PowerPointova predstavitev</vt:lpstr>
      <vt:lpstr>PowerPointova predstavitev</vt:lpstr>
      <vt:lpstr>PowerPointova predstavitev</vt:lpstr>
      <vt:lpstr>PowerPointova predstavitev</vt:lpstr>
      <vt:lpstr>PowerPointova predstavitev</vt:lpstr>
    </vt:vector>
  </TitlesOfParts>
  <Company>Terminal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Borut Ivanisevic</dc:creator>
  <cp:lastModifiedBy>Kaja Šindič</cp:lastModifiedBy>
  <cp:revision>306</cp:revision>
  <cp:lastPrinted>2016-03-02T14:20:08Z</cp:lastPrinted>
  <dcterms:created xsi:type="dcterms:W3CDTF">2013-01-16T09:45:49Z</dcterms:created>
  <dcterms:modified xsi:type="dcterms:W3CDTF">2016-03-02T15:05:03Z</dcterms:modified>
</cp:coreProperties>
</file>