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8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70" r:id="rId2"/>
    <p:sldMasterId id="2147483782" r:id="rId3"/>
    <p:sldMasterId id="2147483794" r:id="rId4"/>
    <p:sldMasterId id="2147483806" r:id="rId5"/>
    <p:sldMasterId id="2147483818" r:id="rId6"/>
    <p:sldMasterId id="2147483830" r:id="rId7"/>
    <p:sldMasterId id="2147483892" r:id="rId8"/>
    <p:sldMasterId id="2147483918" r:id="rId9"/>
    <p:sldMasterId id="2147483988" r:id="rId10"/>
    <p:sldMasterId id="2147484138" r:id="rId11"/>
    <p:sldMasterId id="2147484162" r:id="rId12"/>
    <p:sldMasterId id="2147484174" r:id="rId13"/>
    <p:sldMasterId id="2147484188" r:id="rId14"/>
    <p:sldMasterId id="2147484200" r:id="rId15"/>
    <p:sldMasterId id="2147484225" r:id="rId16"/>
    <p:sldMasterId id="2147484249" r:id="rId17"/>
    <p:sldMasterId id="2147484273" r:id="rId18"/>
    <p:sldMasterId id="2147484285" r:id="rId19"/>
  </p:sldMasterIdLst>
  <p:notesMasterIdLst>
    <p:notesMasterId r:id="rId44"/>
  </p:notesMasterIdLst>
  <p:handoutMasterIdLst>
    <p:handoutMasterId r:id="rId45"/>
  </p:handoutMasterIdLst>
  <p:sldIdLst>
    <p:sldId id="372" r:id="rId20"/>
    <p:sldId id="503" r:id="rId21"/>
    <p:sldId id="502" r:id="rId22"/>
    <p:sldId id="471" r:id="rId23"/>
    <p:sldId id="509" r:id="rId24"/>
    <p:sldId id="496" r:id="rId25"/>
    <p:sldId id="497" r:id="rId26"/>
    <p:sldId id="498" r:id="rId27"/>
    <p:sldId id="507" r:id="rId28"/>
    <p:sldId id="508" r:id="rId29"/>
    <p:sldId id="504" r:id="rId30"/>
    <p:sldId id="475" r:id="rId31"/>
    <p:sldId id="476" r:id="rId32"/>
    <p:sldId id="477" r:id="rId33"/>
    <p:sldId id="505" r:id="rId34"/>
    <p:sldId id="510" r:id="rId35"/>
    <p:sldId id="479" r:id="rId36"/>
    <p:sldId id="511" r:id="rId37"/>
    <p:sldId id="482" r:id="rId38"/>
    <p:sldId id="483" r:id="rId39"/>
    <p:sldId id="484" r:id="rId40"/>
    <p:sldId id="485" r:id="rId41"/>
    <p:sldId id="486" r:id="rId42"/>
    <p:sldId id="491" r:id="rId43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70052" autoAdjust="0"/>
  </p:normalViewPr>
  <p:slideViewPr>
    <p:cSldViewPr>
      <p:cViewPr>
        <p:scale>
          <a:sx n="75" d="100"/>
          <a:sy n="75" d="100"/>
        </p:scale>
        <p:origin x="936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1"/>
            <a:ext cx="2890665" cy="4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9"/>
            <a:ext cx="5335893" cy="438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7"/>
            <a:ext cx="2890665" cy="4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65" tIns="44884" rIns="89765" bIns="448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892448"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defTabSz="892448"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defTabSz="892448"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defTabSz="892448"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defTabSz="892448"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475722" indent="-225066" defTabSz="8924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25855" indent="-225066" defTabSz="8924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375986" indent="-225066" defTabSz="8924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26119" indent="-225066" defTabSz="89244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17398" algn="l"/>
                <a:tab pos="1437920" algn="l"/>
                <a:tab pos="2158444" algn="l"/>
                <a:tab pos="2878966" algn="l"/>
              </a:tabLst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fld id="{CCDB40C1-7B09-41B6-90E0-E7B08AD35291}" type="slidenum">
              <a:rPr lang="en-GB" altLang="en-US" sz="120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6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93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07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1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982"/>
              </a:spcAft>
            </a:pPr>
            <a:endParaRPr lang="fr-BE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19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>
              <a:latin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12549" indent="-272958"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098181" indent="-219003"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39358" indent="-219003"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1978948" indent="-219003"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435995" indent="-219003" eaLnBrk="0" fontAlgn="base" hangingPunct="0">
              <a:spcBef>
                <a:spcPct val="0"/>
              </a:spcBef>
              <a:spcAft>
                <a:spcPct val="0"/>
              </a:spcAft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893040" indent="-219003" eaLnBrk="0" fontAlgn="base" hangingPunct="0">
              <a:spcBef>
                <a:spcPct val="0"/>
              </a:spcBef>
              <a:spcAft>
                <a:spcPct val="0"/>
              </a:spcAft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350087" indent="-219003" eaLnBrk="0" fontAlgn="base" hangingPunct="0">
              <a:spcBef>
                <a:spcPct val="0"/>
              </a:spcBef>
              <a:spcAft>
                <a:spcPct val="0"/>
              </a:spcAft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07134" indent="-219003" eaLnBrk="0" fontAlgn="base" hangingPunct="0">
              <a:spcBef>
                <a:spcPct val="0"/>
              </a:spcBef>
              <a:spcAft>
                <a:spcPct val="0"/>
              </a:spcAft>
              <a:tabLst>
                <a:tab pos="693505" algn="l"/>
                <a:tab pos="1394943" algn="l"/>
                <a:tab pos="2094796" algn="l"/>
                <a:tab pos="2796235" algn="l"/>
              </a:tabLs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fld id="{AFB56F79-88FA-4674-8514-8E525F726B85}" type="slidenum">
              <a:rPr lang="en-GB" altLang="en-US" sz="1200" b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GB" altLang="en-US" sz="1200" b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88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07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5833"/>
            <a:r>
              <a:rPr lang="en-US" altLang="en-US" sz="1100" dirty="0">
                <a:solidFill>
                  <a:srgbClr val="000000"/>
                </a:solidFill>
                <a:latin typeface="Arial" pitchFamily="34" charset="0"/>
              </a:rPr>
              <a:t>Aim: (connect with </a:t>
            </a:r>
            <a:r>
              <a:rPr lang="en-US" altLang="en-US" sz="1100" dirty="0" err="1">
                <a:solidFill>
                  <a:srgbClr val="000000"/>
                </a:solidFill>
                <a:latin typeface="Arial" pitchFamily="34" charset="0"/>
              </a:rPr>
              <a:t>non</a:t>
            </a:r>
            <a:r>
              <a:rPr lang="en-US" altLang="en-US" sz="11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latin typeface="Arial" pitchFamily="34" charset="0"/>
              </a:rPr>
              <a:t>defence</a:t>
            </a:r>
            <a:r>
              <a:rPr lang="en-US" altLang="en-US" sz="1100" dirty="0">
                <a:solidFill>
                  <a:srgbClr val="000000"/>
                </a:solidFill>
                <a:latin typeface="Arial" pitchFamily="34" charset="0"/>
              </a:rPr>
              <a:t>-related clusters) photonics, medical, energy, health, maritime, ICT, textiles, ….</a:t>
            </a:r>
          </a:p>
          <a:p>
            <a:pPr defTabSz="895833"/>
            <a:endParaRPr lang="en-US" alt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defTabSz="895833"/>
            <a:r>
              <a:rPr lang="en-US" altLang="en-US" sz="1100" dirty="0">
                <a:solidFill>
                  <a:srgbClr val="000000"/>
                </a:solidFill>
                <a:latin typeface="Arial" pitchFamily="34" charset="0"/>
              </a:rPr>
              <a:t>Budget</a:t>
            </a:r>
          </a:p>
          <a:p>
            <a:pPr defTabSz="895833"/>
            <a:endParaRPr lang="en-US" altLang="en-US" sz="1100" dirty="0">
              <a:solidFill>
                <a:srgbClr val="000000"/>
              </a:solidFill>
              <a:latin typeface="Arial" pitchFamily="34" charset="0"/>
            </a:endParaRPr>
          </a:p>
          <a:p>
            <a:pPr defTabSz="895833"/>
            <a:r>
              <a:rPr lang="en-US" altLang="en-US" sz="1100" dirty="0">
                <a:solidFill>
                  <a:srgbClr val="000000"/>
                </a:solidFill>
                <a:latin typeface="Arial" pitchFamily="34" charset="0"/>
              </a:rPr>
              <a:t>Only entities established in EU can take part</a:t>
            </a:r>
          </a:p>
        </p:txBody>
      </p:sp>
    </p:spTree>
    <p:extLst>
      <p:ext uri="{BB962C8B-B14F-4D97-AF65-F5344CB8AC3E}">
        <p14:creationId xmlns:p14="http://schemas.microsoft.com/office/powerpoint/2010/main" val="51371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Dual use Cyber </a:t>
            </a:r>
            <a:r>
              <a:rPr kumimoji="0" lang="fr-B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security</a:t>
            </a: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 </a:t>
            </a:r>
            <a:r>
              <a:rPr kumimoji="0" lang="fr-B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strategies</a:t>
            </a:r>
            <a:r>
              <a:rPr kumimoji="0" lang="fr-B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 symposium</a:t>
            </a:r>
            <a:r>
              <a:rPr kumimoji="0" lang="fr-B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Rennes, Nov 2016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fr-BE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EDAP's new opportunities for regions workshop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Brussels, March 2017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Maritime and Defence Dual-use conference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Southampton, April 2017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Dual-Use Conference 2017 – Drones &amp; Space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Aarhus, May 2017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MS PGothic" pitchFamily="34" charset="-128"/>
              <a:cs typeface="+mn-cs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FF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MS PGothic" pitchFamily="34" charset="-128"/>
                <a:cs typeface="+mn-cs"/>
              </a:rPr>
              <a:t>ENDR Member workshop                                 </a:t>
            </a:r>
            <a:r>
              <a:rPr kumimoji="0" lang="en-GB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MS PGothic" pitchFamily="34" charset="-128"/>
              </a:rPr>
              <a:t>Brussels, 26 Oct 2017</a:t>
            </a:r>
          </a:p>
          <a:p>
            <a:pPr defTabSz="898522">
              <a:spcBef>
                <a:spcPts val="0"/>
              </a:spcBef>
              <a:spcAft>
                <a:spcPts val="0"/>
              </a:spcAft>
            </a:pPr>
            <a:endParaRPr lang="en-US" alt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88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9992"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13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00176"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2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6228">
              <a:defRPr/>
            </a:pPr>
            <a:endParaRPr lang="fr-BE" altLang="en-US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49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00084"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7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00084">
              <a:defRPr/>
            </a:pPr>
            <a:endParaRPr lang="en-GB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59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619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90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009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184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598" y="4632688"/>
            <a:ext cx="5335893" cy="4905595"/>
          </a:xfrm>
        </p:spPr>
        <p:txBody>
          <a:bodyPr/>
          <a:lstStyle/>
          <a:p>
            <a:pPr defTabSz="897849" eaLnBrk="1" hangingPunct="1">
              <a:defRPr/>
            </a:pP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F22E4-A0E0-42D8-B6A6-1BBA164574D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248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800" dirty="0">
              <a:latin typeface="Calibri"/>
              <a:cs typeface="Times New Roman"/>
            </a:endParaRPr>
          </a:p>
          <a:p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983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BBB1-6FB6-4E30-8561-A6D6D96243C7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107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2804-2A74-4002-AA97-7C0A01326B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2804-2A74-4002-AA97-7C0A01326B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672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2804-2A74-4002-AA97-7C0A01326B2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87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em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em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9.emf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emf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9.emf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9.emf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9.emf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9.emf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9.emf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eg"/><Relationship Id="rId3" Type="http://schemas.openxmlformats.org/officeDocument/2006/relationships/image" Target="../media/image9.emf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emf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697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DD0D4EAA-F582-41F5-A462-24060E6247D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5732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49FA-2EC6-4DBC-B370-AED0F2148D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3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EC09-0111-4560-AAC5-210777F92E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675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6AFC-35B9-4FE1-94AD-9E856E8C0C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995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D991-AEF0-46BA-90FB-130192938F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2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993F-CA5D-45C0-B3EC-E25F71DB92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43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7367-E79A-467F-8210-A4BA2071E7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49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61F-169C-478A-91F7-7344BCC1C7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518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836613"/>
            <a:ext cx="4140200" cy="619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en-US" sz="7600" smtClean="0">
              <a:solidFill>
                <a:srgbClr val="FFD624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40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8050" y="1844675"/>
            <a:ext cx="4175125" cy="3384550"/>
          </a:xfrm>
        </p:spPr>
        <p:txBody>
          <a:bodyPr/>
          <a:lstStyle>
            <a:lvl1pPr marL="3175">
              <a:defRPr sz="4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940425" y="6237288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914DAD6-AA39-4100-ADD1-B890CF886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087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27860-0A10-4673-9CEE-6A5BE4F69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378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CC7B-2AF4-44C4-90B2-4C9997211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C9A4CCD-AE29-476E-981C-37B60921B39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09990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DA3F-D1FC-4517-9FEE-C31177F18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156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9E046-16F4-4DFA-BA94-AECB04BAC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306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E367-00D5-4387-92C3-B62B3059B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36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4DC3-3BEA-4D65-B7CD-58A48DDFB1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570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6B5D-FB14-463A-99BF-DB928ACB6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33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8D5A-E557-4984-B811-27F52649E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920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DB1E-0C67-47DE-8816-4D4191C25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C15E-D58B-49CB-AB3E-8BE433EED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06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836613"/>
            <a:ext cx="4140200" cy="619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FR" altLang="en-US" sz="7600" smtClean="0">
              <a:solidFill>
                <a:srgbClr val="FFD624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40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8050" y="1844675"/>
            <a:ext cx="4175125" cy="3384550"/>
          </a:xfrm>
        </p:spPr>
        <p:txBody>
          <a:bodyPr/>
          <a:lstStyle>
            <a:lvl1pPr marL="3175">
              <a:defRPr sz="4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940425" y="6237288"/>
            <a:ext cx="21336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6A7DD0B-EA26-4C0D-963A-1144A8C0770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43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0B6E-0CB3-4F04-9AD3-68F6EFFCF0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0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7664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B429-8B16-4A63-847A-3D8C2BD42F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78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7C0F-F6C1-4037-B8C5-98B03EDB9B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698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49FA-2EC6-4DBC-B370-AED0F2148D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04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EC09-0111-4560-AAC5-210777F92E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035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6AFC-35B9-4FE1-94AD-9E856E8C0C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877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D991-AEF0-46BA-90FB-130192938F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963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993F-CA5D-45C0-B3EC-E25F71DB92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21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87367-E79A-467F-8210-A4BA2071E7A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442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61F-169C-478A-91F7-7344BCC1C7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163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dirty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altLang="en-US" noProof="0" smtClean="0"/>
              <a:t>Title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altLang="en-US" noProof="0" smtClean="0"/>
              <a:t>Subtitle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4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F08902DD-C62E-4C6C-B1B6-26942EC6DEF5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77009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55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F670A2-CFA4-4C0F-9955-FCEEAF4E638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983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9A8C36-1B2E-4CB6-8D74-37EF0F840A2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772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ADFBF1-40DF-4C2F-A234-60591FA7D54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36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90B77A-9BB4-4DF0-869C-47ADC71AAB8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3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3DCE48-81D3-48EA-B8D8-6D20BB44A96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777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8FC396-650E-4423-89A8-9CA171F4957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8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AE7695-DA7A-4369-BB61-09752083C74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59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0D65F4-8F43-44B2-BE03-0BFF6C1549A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59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545605-356E-4FAF-A3EC-73B54EF68DC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CD9A38F-F984-48CC-89EF-3698CC46F5E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22225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82296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332288"/>
            <a:ext cx="8229600" cy="168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9B06CA-62ED-4989-9533-CDFBAD766C3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957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50954" y="858165"/>
            <a:ext cx="8264396" cy="709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6F6F6F"/>
                </a:solidFill>
                <a:latin typeface="Myriad Pro"/>
                <a:cs typeface="Myriad Pro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8569855" y="6604215"/>
            <a:ext cx="478832" cy="204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57526" y="6604215"/>
            <a:ext cx="1087530" cy="204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191910" y="6604215"/>
            <a:ext cx="4766476" cy="306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aseline="0">
                <a:solidFill>
                  <a:srgbClr val="FFFFFF"/>
                </a:solidFill>
                <a:latin typeface="Myriad Pro Light"/>
                <a:cs typeface="Myriad Pro Ligh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4009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836613"/>
            <a:ext cx="4140200" cy="619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en-US" sz="7600" smtClean="0">
              <a:solidFill>
                <a:srgbClr val="FFD624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40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8050" y="1844675"/>
            <a:ext cx="4175125" cy="3384550"/>
          </a:xfrm>
        </p:spPr>
        <p:txBody>
          <a:bodyPr/>
          <a:lstStyle>
            <a:lvl1pPr marL="3175">
              <a:defRPr sz="4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940425" y="6237288"/>
            <a:ext cx="2133600" cy="476250"/>
          </a:xfrm>
        </p:spPr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BC7E52E-1B11-4B41-BFB4-EF0869CE2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724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70EA-5DA6-4C83-89F0-6B65DCBB38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893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F9F6-8E22-45DF-AB33-692057D8A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072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0F6F-394E-4F9B-881D-6BDBC7971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1625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3E01-F6A4-426F-921E-4AB9583521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085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9907-29B0-4CD2-B679-3F1AC24E2D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472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4A628-740C-4A66-AC3D-6F4708B93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65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7F58-6F57-4729-B4BB-EE47EFB9E4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6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548FA77-4E6B-4490-BF56-5A8E5C06074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1187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B574-C2BD-4DEB-9059-C1B033147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144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03D3-A0CF-4678-A7F1-DBA32A7B6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320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5A4D-3C5D-408A-A355-24EED937B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09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836613"/>
            <a:ext cx="4140200" cy="619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en-US" sz="7600" smtClean="0">
              <a:solidFill>
                <a:srgbClr val="FFD624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40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8050" y="1844675"/>
            <a:ext cx="4175125" cy="3384550"/>
          </a:xfrm>
        </p:spPr>
        <p:txBody>
          <a:bodyPr/>
          <a:lstStyle>
            <a:lvl1pPr marL="3175">
              <a:defRPr sz="4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940425" y="6237288"/>
            <a:ext cx="21336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20CB858-3DB0-4979-8E29-37AEC672C10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85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5FFB-0F22-4F8F-AFF4-329C9C58D7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397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400C-C8A6-4C7B-9399-B5AA7709B41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724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747E-A441-483A-8D65-07E4ED84CDE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982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539C-02A9-4D2D-B7C9-A49B09A9B9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94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5AB3-40A6-4CBB-BCDC-D4925315B1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8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C58D-35A0-4B0B-A04E-52F629D059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2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C59CFC7-3FDE-464A-BAC8-A5B1B6E1DD5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5985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40EC9-4EFF-4273-9365-6CDE5C15933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905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1368-EA0E-4A31-ACA6-394B653B79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674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3C96-CDFB-4B83-BFA0-D99D3C7456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599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9D0C-61C2-4142-B63C-1E84DC24D0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316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buClr>
                <a:srgbClr val="009FBA"/>
              </a:buClr>
              <a:buFontTx/>
              <a:buChar char="•"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9FBA"/>
              </a:buClr>
              <a:buFontTx/>
              <a:buChar char="•"/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1148AF6-09DF-4E0E-98AF-A19FF6B3CD7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014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>
                <a:solidFill>
                  <a:srgbClr val="FFFFFF"/>
                </a:solidFill>
              </a:rPr>
              <a:t>15 February 2012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9DF147A-87D3-4F9E-AF8F-677E5426809A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8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257D-7771-45AA-B787-EB2D9E463C8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567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A2C3-C058-4001-9B90-9A1CB40B86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79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74441-2475-4B77-997B-838CA9882C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29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5F48-DA8B-48B5-BCAE-5E44C374BA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1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63521301-9C95-478A-A883-3289D9B6C81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12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2FD24-A77B-44FB-BAC2-3DB042131E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29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FD82-C445-4F9C-871D-9BBEB71D522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235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AC87D-3740-4DCA-9534-2818A40352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191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EE1D-D74C-4487-99E0-356439887E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739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5E88B-29D9-40F3-9279-0AA7CA38C6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948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FD3C-D3A5-411E-89F5-24831E3DE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9833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>
                <a:solidFill>
                  <a:srgbClr val="FFFFFF"/>
                </a:solidFill>
              </a:rPr>
              <a:t>15 February 2012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9DF147A-87D3-4F9E-AF8F-677E5426809A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430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257D-7771-45AA-B787-EB2D9E463C8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714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A2C3-C058-4001-9B90-9A1CB40B86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439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74441-2475-4B77-997B-838CA9882C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2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65A26EB-90DB-42FA-B87F-F0576BB8783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243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5F48-DA8B-48B5-BCAE-5E44C374BA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739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2FD24-A77B-44FB-BAC2-3DB042131E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74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FD82-C445-4F9C-871D-9BBEB71D522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286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AC87D-3740-4DCA-9534-2818A40352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154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EE1D-D74C-4487-99E0-356439887E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12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5E88B-29D9-40F3-9279-0AA7CA38C6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28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FD3C-D3A5-411E-89F5-24831E3DE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766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>
                <a:solidFill>
                  <a:srgbClr val="FFFFFF"/>
                </a:solidFill>
              </a:rPr>
              <a:t>15 February 2012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9DF147A-87D3-4F9E-AF8F-677E5426809A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11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7257D-7771-45AA-B787-EB2D9E463C8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788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A2C3-C058-4001-9B90-9A1CB40B86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9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366A1FA-A67F-4C75-833E-E87E7D84E0D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42458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74441-2475-4B77-997B-838CA9882C5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107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5F48-DA8B-48B5-BCAE-5E44C374BA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597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2FD24-A77B-44FB-BAC2-3DB042131E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402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7FD82-C445-4F9C-871D-9BBEB71D522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121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AC87D-3740-4DCA-9534-2818A40352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20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7EE1D-D74C-4487-99E0-356439887E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820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5E88B-29D9-40F3-9279-0AA7CA38C6D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47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FD3C-D3A5-411E-89F5-24831E3DEBA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344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altLang="en-US" smtClean="0">
                <a:solidFill>
                  <a:srgbClr val="FFFFFF"/>
                </a:solidFill>
              </a:rPr>
              <a:t>15 February 2012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E5CEBBE-302D-434E-B383-9914224C006E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0506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43EC6-8BFE-4334-B9E0-5D760044B05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F08902DD-C62E-4C6C-B1B6-26942EC6DEF5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8062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F2515F8-56C3-4631-9E04-2C4495434B6C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3910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875B3-C332-4D0A-9D28-0A49654F8EB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973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274F6-5F9C-4B5C-A1D9-A092BFB40B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383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71427-B3CE-476C-BA05-892019F316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202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06C0A-94C6-4394-BA15-D65D8FFDC70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16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41DF4-DCE1-4DFB-A2C4-DA8E2567FA2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4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AA39-CD20-4C5E-AFE6-8D5719AC01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687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128BF-1E0C-4778-8642-875E7CD71A4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6039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0558-24B4-4204-83C4-46D2CD14FB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1800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>
                <a:solidFill>
                  <a:srgbClr val="000000"/>
                </a:solidFill>
              </a:rPr>
              <a:t>15 February 2012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8221A-64E6-4ACA-BB51-219B22D9B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DD0D4EAA-F582-41F5-A462-24060E6247D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21770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C9A4CCD-AE29-476E-981C-37B60921B39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834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9808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8647B42-B247-42C5-B33E-88402C75415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05853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0814BF48-F3F3-44F9-9766-A0C69676A35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536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5E8A8C1-C17B-4BC1-8D27-928810A44B7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09973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FED58BC-37EA-4C98-97A4-863630F229F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99886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143C5EF-1AC6-48CA-BA01-2221040AEBD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08955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B5EE8B3D-2957-409F-B700-E0777994F3C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5831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CD9A38F-F984-48CC-89EF-3698CC46F5E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26608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814BD2D4-BDF9-4F97-90DE-57AFD5DD23F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473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06C801B-79F6-4A46-B10C-63974A4B320A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0721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E1F53C7-70D8-4BAC-99EB-BFEE49E47E3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3291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7B368C8B-883E-4E96-9649-994A2EB83B3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98595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5982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8647B42-B247-42C5-B33E-88402C75415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6208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0814BF48-F3F3-44F9-9766-A0C69676A35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50060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5E8A8C1-C17B-4BC1-8D27-928810A44B7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37946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FED58BC-37EA-4C98-97A4-863630F229F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64898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143C5EF-1AC6-48CA-BA01-2221040AEBD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8571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548FA77-4E6B-4490-BF56-5A8E5C06074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27211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B5EE8B3D-2957-409F-B700-E0777994F3C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46465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814BD2D4-BDF9-4F97-90DE-57AFD5DD23F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48441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06C801B-79F6-4A46-B10C-63974A4B320A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36417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E1F53C7-70D8-4BAC-99EB-BFEE49E47E3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33390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7B368C8B-883E-4E96-9649-994A2EB83B3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05361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757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F08902DD-C62E-4C6C-B1B6-26942EC6DEF5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717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CD9A38F-F984-48CC-89EF-3698CC46F5E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55880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548FA77-4E6B-4490-BF56-5A8E5C06074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624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C59CFC7-3FDE-464A-BAC8-A5B1B6E1DD5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4205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C59CFC7-3FDE-464A-BAC8-A5B1B6E1DD5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96197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63521301-9C95-478A-A883-3289D9B6C81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16577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65A26EB-90DB-42FA-B87F-F0576BB8783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21521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366A1FA-A67F-4C75-833E-E87E7D84E0D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2860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F2515F8-56C3-4631-9E04-2C4495434B6C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38316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DD0D4EAA-F582-41F5-A462-24060E6247D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26488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C9A4CCD-AE29-476E-981C-37B60921B39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3036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890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8647B42-B247-42C5-B33E-88402C75415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08425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0814BF48-F3F3-44F9-9766-A0C69676A35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2026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5E8A8C1-C17B-4BC1-8D27-928810A44B7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01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63521301-9C95-478A-A883-3289D9B6C81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03067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FED58BC-37EA-4C98-97A4-863630F229F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61119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143C5EF-1AC6-48CA-BA01-2221040AEBD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68813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B5EE8B3D-2957-409F-B700-E0777994F3C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56052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814BD2D4-BDF9-4F97-90DE-57AFD5DD23F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3909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06C801B-79F6-4A46-B10C-63974A4B320A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89007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E1F53C7-70D8-4BAC-99EB-BFEE49E47E3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8465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7B368C8B-883E-4E96-9649-994A2EB83B3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7427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9"/>
          <p:cNvSpPr>
            <a:spLocks noChangeArrowheads="1"/>
          </p:cNvSpPr>
          <p:nvPr userDrawn="1"/>
        </p:nvSpPr>
        <p:spPr bwMode="gray">
          <a:xfrm>
            <a:off x="0" y="1341438"/>
            <a:ext cx="9144000" cy="55165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5" name="Rectangle 957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404812"/>
          </a:xfrm>
          <a:prstGeom prst="rect">
            <a:avLst/>
          </a:prstGeom>
          <a:solidFill>
            <a:srgbClr val="EE81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6" name="Rectangle 1034"/>
          <p:cNvSpPr>
            <a:spLocks noChangeArrowheads="1"/>
          </p:cNvSpPr>
          <p:nvPr userDrawn="1"/>
        </p:nvSpPr>
        <p:spPr bwMode="gray">
          <a:xfrm>
            <a:off x="4211638" y="6453188"/>
            <a:ext cx="792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00" b="0" i="1" smtClean="0">
                <a:solidFill>
                  <a:srgbClr val="FFFFFF"/>
                </a:solidFill>
                <a:latin typeface="Verdana" pitchFamily="34" charset="0"/>
              </a:rPr>
              <a:t>Cohesion Policy</a:t>
            </a:r>
          </a:p>
        </p:txBody>
      </p:sp>
      <p:sp>
        <p:nvSpPr>
          <p:cNvPr id="7" name="Rectangle 1036"/>
          <p:cNvSpPr>
            <a:spLocks noChangeArrowheads="1"/>
          </p:cNvSpPr>
          <p:nvPr userDrawn="1"/>
        </p:nvSpPr>
        <p:spPr bwMode="gray">
          <a:xfrm>
            <a:off x="0" y="1341438"/>
            <a:ext cx="4211638" cy="5516562"/>
          </a:xfrm>
          <a:prstGeom prst="rect">
            <a:avLst/>
          </a:prstGeom>
          <a:solidFill>
            <a:schemeClr val="tx2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GB" altLang="en-US" sz="1800" b="0" smtClean="0">
              <a:solidFill>
                <a:srgbClr val="000000"/>
              </a:solidFill>
            </a:endParaRPr>
          </a:p>
        </p:txBody>
      </p:sp>
      <p:grpSp>
        <p:nvGrpSpPr>
          <p:cNvPr id="8" name="Group 1111"/>
          <p:cNvGrpSpPr>
            <a:grpSpLocks/>
          </p:cNvGrpSpPr>
          <p:nvPr userDrawn="1"/>
        </p:nvGrpSpPr>
        <p:grpSpPr bwMode="auto">
          <a:xfrm>
            <a:off x="3832225" y="431800"/>
            <a:ext cx="1844675" cy="1281113"/>
            <a:chOff x="2414" y="272"/>
            <a:chExt cx="1162" cy="807"/>
          </a:xfrm>
        </p:grpSpPr>
        <p:sp>
          <p:nvSpPr>
            <p:cNvPr id="9" name="Freeform 1112"/>
            <p:cNvSpPr>
              <a:spLocks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211 h 640"/>
                <a:gd name="T2" fmla="*/ 0 w 1737"/>
                <a:gd name="T3" fmla="*/ 211 h 640"/>
                <a:gd name="T4" fmla="*/ 354 w 1737"/>
                <a:gd name="T5" fmla="*/ 165 h 640"/>
                <a:gd name="T6" fmla="*/ 394 w 1737"/>
                <a:gd name="T7" fmla="*/ 156 h 640"/>
                <a:gd name="T8" fmla="*/ 470 w 1737"/>
                <a:gd name="T9" fmla="*/ 121 h 640"/>
                <a:gd name="T10" fmla="*/ 532 w 1737"/>
                <a:gd name="T11" fmla="*/ 62 h 640"/>
                <a:gd name="T12" fmla="*/ 571 w 1737"/>
                <a:gd name="T13" fmla="*/ 9 h 640"/>
                <a:gd name="T14" fmla="*/ 571 w 1737"/>
                <a:gd name="T15" fmla="*/ 0 h 640"/>
                <a:gd name="T16" fmla="*/ 527 w 1737"/>
                <a:gd name="T17" fmla="*/ 58 h 640"/>
                <a:gd name="T18" fmla="*/ 464 w 1737"/>
                <a:gd name="T19" fmla="*/ 112 h 640"/>
                <a:gd name="T20" fmla="*/ 391 w 1737"/>
                <a:gd name="T21" fmla="*/ 143 h 640"/>
                <a:gd name="T22" fmla="*/ 352 w 1737"/>
                <a:gd name="T23" fmla="*/ 151 h 640"/>
                <a:gd name="T24" fmla="*/ 323 w 1737"/>
                <a:gd name="T25" fmla="*/ 154 h 640"/>
                <a:gd name="T26" fmla="*/ 0 w 1737"/>
                <a:gd name="T27" fmla="*/ 189 h 640"/>
                <a:gd name="T28" fmla="*/ 0 w 1737"/>
                <a:gd name="T29" fmla="*/ 211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113"/>
            <p:cNvSpPr>
              <a:spLocks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461 w 1737"/>
                <a:gd name="T1" fmla="*/ 106 h 591"/>
                <a:gd name="T2" fmla="*/ 461 w 1737"/>
                <a:gd name="T3" fmla="*/ 106 h 591"/>
                <a:gd name="T4" fmla="*/ 387 w 1737"/>
                <a:gd name="T5" fmla="*/ 133 h 591"/>
                <a:gd name="T6" fmla="*/ 348 w 1737"/>
                <a:gd name="T7" fmla="*/ 139 h 591"/>
                <a:gd name="T8" fmla="*/ 322 w 1737"/>
                <a:gd name="T9" fmla="*/ 141 h 591"/>
                <a:gd name="T10" fmla="*/ 308 w 1737"/>
                <a:gd name="T11" fmla="*/ 142 h 591"/>
                <a:gd name="T12" fmla="*/ 0 w 1737"/>
                <a:gd name="T13" fmla="*/ 172 h 591"/>
                <a:gd name="T14" fmla="*/ 0 w 1737"/>
                <a:gd name="T15" fmla="*/ 194 h 591"/>
                <a:gd name="T16" fmla="*/ 310 w 1737"/>
                <a:gd name="T17" fmla="*/ 158 h 591"/>
                <a:gd name="T18" fmla="*/ 324 w 1737"/>
                <a:gd name="T19" fmla="*/ 156 h 591"/>
                <a:gd name="T20" fmla="*/ 350 w 1737"/>
                <a:gd name="T21" fmla="*/ 153 h 591"/>
                <a:gd name="T22" fmla="*/ 390 w 1737"/>
                <a:gd name="T23" fmla="*/ 146 h 591"/>
                <a:gd name="T24" fmla="*/ 467 w 1737"/>
                <a:gd name="T25" fmla="*/ 116 h 591"/>
                <a:gd name="T26" fmla="*/ 530 w 1737"/>
                <a:gd name="T27" fmla="*/ 61 h 591"/>
                <a:gd name="T28" fmla="*/ 571 w 1737"/>
                <a:gd name="T29" fmla="*/ 8 h 591"/>
                <a:gd name="T30" fmla="*/ 571 w 1737"/>
                <a:gd name="T31" fmla="*/ 0 h 591"/>
                <a:gd name="T32" fmla="*/ 524 w 1737"/>
                <a:gd name="T33" fmla="*/ 56 h 591"/>
                <a:gd name="T34" fmla="*/ 461 w 1737"/>
                <a:gd name="T35" fmla="*/ 106 h 5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14"/>
            <p:cNvSpPr>
              <a:spLocks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521 w 1737"/>
                <a:gd name="T1" fmla="*/ 54 h 536"/>
                <a:gd name="T2" fmla="*/ 521 w 1737"/>
                <a:gd name="T3" fmla="*/ 54 h 536"/>
                <a:gd name="T4" fmla="*/ 456 w 1737"/>
                <a:gd name="T5" fmla="*/ 99 h 536"/>
                <a:gd name="T6" fmla="*/ 382 w 1737"/>
                <a:gd name="T7" fmla="*/ 122 h 536"/>
                <a:gd name="T8" fmla="*/ 343 w 1737"/>
                <a:gd name="T9" fmla="*/ 126 h 536"/>
                <a:gd name="T10" fmla="*/ 0 w 1737"/>
                <a:gd name="T11" fmla="*/ 155 h 536"/>
                <a:gd name="T12" fmla="*/ 0 w 1737"/>
                <a:gd name="T13" fmla="*/ 177 h 536"/>
                <a:gd name="T14" fmla="*/ 305 w 1737"/>
                <a:gd name="T15" fmla="*/ 145 h 536"/>
                <a:gd name="T16" fmla="*/ 345 w 1737"/>
                <a:gd name="T17" fmla="*/ 140 h 536"/>
                <a:gd name="T18" fmla="*/ 384 w 1737"/>
                <a:gd name="T19" fmla="*/ 134 h 536"/>
                <a:gd name="T20" fmla="*/ 461 w 1737"/>
                <a:gd name="T21" fmla="*/ 109 h 536"/>
                <a:gd name="T22" fmla="*/ 528 w 1737"/>
                <a:gd name="T23" fmla="*/ 57 h 536"/>
                <a:gd name="T24" fmla="*/ 571 w 1737"/>
                <a:gd name="T25" fmla="*/ 8 h 536"/>
                <a:gd name="T26" fmla="*/ 571 w 1737"/>
                <a:gd name="T27" fmla="*/ 0 h 536"/>
                <a:gd name="T28" fmla="*/ 521 w 1737"/>
                <a:gd name="T29" fmla="*/ 54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Freeform 1115"/>
            <p:cNvSpPr>
              <a:spLocks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439 w 1737"/>
                <a:gd name="T1" fmla="*/ 76 h 435"/>
                <a:gd name="T2" fmla="*/ 439 w 1737"/>
                <a:gd name="T3" fmla="*/ 76 h 435"/>
                <a:gd name="T4" fmla="*/ 375 w 1737"/>
                <a:gd name="T5" fmla="*/ 96 h 435"/>
                <a:gd name="T6" fmla="*/ 323 w 1737"/>
                <a:gd name="T7" fmla="*/ 100 h 435"/>
                <a:gd name="T8" fmla="*/ 298 w 1737"/>
                <a:gd name="T9" fmla="*/ 101 h 435"/>
                <a:gd name="T10" fmla="*/ 143 w 1737"/>
                <a:gd name="T11" fmla="*/ 111 h 435"/>
                <a:gd name="T12" fmla="*/ 0 w 1737"/>
                <a:gd name="T13" fmla="*/ 121 h 435"/>
                <a:gd name="T14" fmla="*/ 0 w 1737"/>
                <a:gd name="T15" fmla="*/ 143 h 435"/>
                <a:gd name="T16" fmla="*/ 145 w 1737"/>
                <a:gd name="T17" fmla="*/ 130 h 435"/>
                <a:gd name="T18" fmla="*/ 299 w 1737"/>
                <a:gd name="T19" fmla="*/ 116 h 435"/>
                <a:gd name="T20" fmla="*/ 338 w 1737"/>
                <a:gd name="T21" fmla="*/ 113 h 435"/>
                <a:gd name="T22" fmla="*/ 376 w 1737"/>
                <a:gd name="T23" fmla="*/ 109 h 435"/>
                <a:gd name="T24" fmla="*/ 453 w 1737"/>
                <a:gd name="T25" fmla="*/ 91 h 435"/>
                <a:gd name="T26" fmla="*/ 522 w 1737"/>
                <a:gd name="T27" fmla="*/ 52 h 435"/>
                <a:gd name="T28" fmla="*/ 571 w 1737"/>
                <a:gd name="T29" fmla="*/ 8 h 435"/>
                <a:gd name="T30" fmla="*/ 571 w 1737"/>
                <a:gd name="T31" fmla="*/ 0 h 435"/>
                <a:gd name="T32" fmla="*/ 522 w 1737"/>
                <a:gd name="T33" fmla="*/ 41 h 435"/>
                <a:gd name="T34" fmla="*/ 439 w 1737"/>
                <a:gd name="T35" fmla="*/ 76 h 4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Freeform 1116"/>
            <p:cNvSpPr>
              <a:spLocks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446 w 1737"/>
                <a:gd name="T1" fmla="*/ 62 h 353"/>
                <a:gd name="T2" fmla="*/ 446 w 1737"/>
                <a:gd name="T3" fmla="*/ 62 h 353"/>
                <a:gd name="T4" fmla="*/ 371 w 1737"/>
                <a:gd name="T5" fmla="*/ 75 h 353"/>
                <a:gd name="T6" fmla="*/ 333 w 1737"/>
                <a:gd name="T7" fmla="*/ 78 h 353"/>
                <a:gd name="T8" fmla="*/ 295 w 1737"/>
                <a:gd name="T9" fmla="*/ 80 h 353"/>
                <a:gd name="T10" fmla="*/ 0 w 1737"/>
                <a:gd name="T11" fmla="*/ 94 h 353"/>
                <a:gd name="T12" fmla="*/ 0 w 1737"/>
                <a:gd name="T13" fmla="*/ 117 h 353"/>
                <a:gd name="T14" fmla="*/ 296 w 1737"/>
                <a:gd name="T15" fmla="*/ 94 h 353"/>
                <a:gd name="T16" fmla="*/ 334 w 1737"/>
                <a:gd name="T17" fmla="*/ 92 h 353"/>
                <a:gd name="T18" fmla="*/ 372 w 1737"/>
                <a:gd name="T19" fmla="*/ 88 h 353"/>
                <a:gd name="T20" fmla="*/ 449 w 1737"/>
                <a:gd name="T21" fmla="*/ 73 h 353"/>
                <a:gd name="T22" fmla="*/ 520 w 1737"/>
                <a:gd name="T23" fmla="*/ 39 h 353"/>
                <a:gd name="T24" fmla="*/ 571 w 1737"/>
                <a:gd name="T25" fmla="*/ 0 h 353"/>
                <a:gd name="T26" fmla="*/ 571 w 1737"/>
                <a:gd name="T27" fmla="*/ 0 h 353"/>
                <a:gd name="T28" fmla="*/ 515 w 1737"/>
                <a:gd name="T29" fmla="*/ 31 h 353"/>
                <a:gd name="T30" fmla="*/ 446 w 1737"/>
                <a:gd name="T31" fmla="*/ 62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117"/>
            <p:cNvSpPr>
              <a:spLocks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442 w 1737"/>
                <a:gd name="T1" fmla="*/ 61 h 331"/>
                <a:gd name="T2" fmla="*/ 442 w 1737"/>
                <a:gd name="T3" fmla="*/ 61 h 331"/>
                <a:gd name="T4" fmla="*/ 368 w 1737"/>
                <a:gd name="T5" fmla="*/ 71 h 331"/>
                <a:gd name="T6" fmla="*/ 330 w 1737"/>
                <a:gd name="T7" fmla="*/ 73 h 331"/>
                <a:gd name="T8" fmla="*/ 292 w 1737"/>
                <a:gd name="T9" fmla="*/ 75 h 331"/>
                <a:gd name="T10" fmla="*/ 0 w 1737"/>
                <a:gd name="T11" fmla="*/ 87 h 331"/>
                <a:gd name="T12" fmla="*/ 0 w 1737"/>
                <a:gd name="T13" fmla="*/ 109 h 331"/>
                <a:gd name="T14" fmla="*/ 293 w 1737"/>
                <a:gd name="T15" fmla="*/ 90 h 331"/>
                <a:gd name="T16" fmla="*/ 331 w 1737"/>
                <a:gd name="T17" fmla="*/ 87 h 331"/>
                <a:gd name="T18" fmla="*/ 369 w 1737"/>
                <a:gd name="T19" fmla="*/ 85 h 331"/>
                <a:gd name="T20" fmla="*/ 445 w 1737"/>
                <a:gd name="T21" fmla="*/ 72 h 331"/>
                <a:gd name="T22" fmla="*/ 517 w 1737"/>
                <a:gd name="T23" fmla="*/ 44 h 331"/>
                <a:gd name="T24" fmla="*/ 571 w 1737"/>
                <a:gd name="T25" fmla="*/ 10 h 331"/>
                <a:gd name="T26" fmla="*/ 571 w 1737"/>
                <a:gd name="T27" fmla="*/ 0 h 331"/>
                <a:gd name="T28" fmla="*/ 513 w 1737"/>
                <a:gd name="T29" fmla="*/ 36 h 331"/>
                <a:gd name="T30" fmla="*/ 442 w 1737"/>
                <a:gd name="T31" fmla="*/ 61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Freeform 1118"/>
            <p:cNvSpPr>
              <a:spLocks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439 w 1737"/>
                <a:gd name="T1" fmla="*/ 50 h 275"/>
                <a:gd name="T2" fmla="*/ 439 w 1737"/>
                <a:gd name="T3" fmla="*/ 50 h 275"/>
                <a:gd name="T4" fmla="*/ 365 w 1737"/>
                <a:gd name="T5" fmla="*/ 58 h 275"/>
                <a:gd name="T6" fmla="*/ 327 w 1737"/>
                <a:gd name="T7" fmla="*/ 59 h 275"/>
                <a:gd name="T8" fmla="*/ 0 w 1737"/>
                <a:gd name="T9" fmla="*/ 68 h 275"/>
                <a:gd name="T10" fmla="*/ 0 w 1737"/>
                <a:gd name="T11" fmla="*/ 90 h 275"/>
                <a:gd name="T12" fmla="*/ 290 w 1737"/>
                <a:gd name="T13" fmla="*/ 75 h 275"/>
                <a:gd name="T14" fmla="*/ 328 w 1737"/>
                <a:gd name="T15" fmla="*/ 73 h 275"/>
                <a:gd name="T16" fmla="*/ 366 w 1737"/>
                <a:gd name="T17" fmla="*/ 71 h 275"/>
                <a:gd name="T18" fmla="*/ 441 w 1737"/>
                <a:gd name="T19" fmla="*/ 61 h 275"/>
                <a:gd name="T20" fmla="*/ 514 w 1737"/>
                <a:gd name="T21" fmla="*/ 38 h 275"/>
                <a:gd name="T22" fmla="*/ 571 w 1737"/>
                <a:gd name="T23" fmla="*/ 9 h 275"/>
                <a:gd name="T24" fmla="*/ 571 w 1737"/>
                <a:gd name="T25" fmla="*/ 0 h 275"/>
                <a:gd name="T26" fmla="*/ 511 w 1737"/>
                <a:gd name="T27" fmla="*/ 29 h 275"/>
                <a:gd name="T28" fmla="*/ 439 w 1737"/>
                <a:gd name="T29" fmla="*/ 50 h 2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Freeform 1119"/>
            <p:cNvSpPr>
              <a:spLocks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437 w 1737"/>
                <a:gd name="T1" fmla="*/ 40 h 226"/>
                <a:gd name="T2" fmla="*/ 437 w 1737"/>
                <a:gd name="T3" fmla="*/ 40 h 226"/>
                <a:gd name="T4" fmla="*/ 315 w 1737"/>
                <a:gd name="T5" fmla="*/ 47 h 226"/>
                <a:gd name="T6" fmla="*/ 287 w 1737"/>
                <a:gd name="T7" fmla="*/ 47 h 226"/>
                <a:gd name="T8" fmla="*/ 0 w 1737"/>
                <a:gd name="T9" fmla="*/ 52 h 226"/>
                <a:gd name="T10" fmla="*/ 0 w 1737"/>
                <a:gd name="T11" fmla="*/ 75 h 226"/>
                <a:gd name="T12" fmla="*/ 288 w 1737"/>
                <a:gd name="T13" fmla="*/ 62 h 226"/>
                <a:gd name="T14" fmla="*/ 315 w 1737"/>
                <a:gd name="T15" fmla="*/ 61 h 226"/>
                <a:gd name="T16" fmla="*/ 438 w 1737"/>
                <a:gd name="T17" fmla="*/ 51 h 226"/>
                <a:gd name="T18" fmla="*/ 512 w 1737"/>
                <a:gd name="T19" fmla="*/ 34 h 226"/>
                <a:gd name="T20" fmla="*/ 571 w 1737"/>
                <a:gd name="T21" fmla="*/ 9 h 226"/>
                <a:gd name="T22" fmla="*/ 571 w 1737"/>
                <a:gd name="T23" fmla="*/ 0 h 226"/>
                <a:gd name="T24" fmla="*/ 509 w 1737"/>
                <a:gd name="T25" fmla="*/ 25 h 226"/>
                <a:gd name="T26" fmla="*/ 437 w 1737"/>
                <a:gd name="T27" fmla="*/ 40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Freeform 1120"/>
            <p:cNvSpPr>
              <a:spLocks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434 w 1737"/>
                <a:gd name="T1" fmla="*/ 29 h 173"/>
                <a:gd name="T2" fmla="*/ 434 w 1737"/>
                <a:gd name="T3" fmla="*/ 29 h 173"/>
                <a:gd name="T4" fmla="*/ 321 w 1737"/>
                <a:gd name="T5" fmla="*/ 33 h 173"/>
                <a:gd name="T6" fmla="*/ 286 w 1737"/>
                <a:gd name="T7" fmla="*/ 33 h 173"/>
                <a:gd name="T8" fmla="*/ 0 w 1737"/>
                <a:gd name="T9" fmla="*/ 35 h 173"/>
                <a:gd name="T10" fmla="*/ 0 w 1737"/>
                <a:gd name="T11" fmla="*/ 57 h 173"/>
                <a:gd name="T12" fmla="*/ 286 w 1737"/>
                <a:gd name="T13" fmla="*/ 48 h 173"/>
                <a:gd name="T14" fmla="*/ 321 w 1737"/>
                <a:gd name="T15" fmla="*/ 47 h 173"/>
                <a:gd name="T16" fmla="*/ 435 w 1737"/>
                <a:gd name="T17" fmla="*/ 41 h 173"/>
                <a:gd name="T18" fmla="*/ 509 w 1737"/>
                <a:gd name="T19" fmla="*/ 28 h 173"/>
                <a:gd name="T20" fmla="*/ 571 w 1737"/>
                <a:gd name="T21" fmla="*/ 8 h 173"/>
                <a:gd name="T22" fmla="*/ 571 w 1737"/>
                <a:gd name="T23" fmla="*/ 0 h 173"/>
                <a:gd name="T24" fmla="*/ 507 w 1737"/>
                <a:gd name="T25" fmla="*/ 19 h 173"/>
                <a:gd name="T26" fmla="*/ 434 w 1737"/>
                <a:gd name="T27" fmla="*/ 2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1121"/>
            <p:cNvSpPr>
              <a:spLocks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433 w 1737"/>
                <a:gd name="T1" fmla="*/ 18 h 121"/>
                <a:gd name="T2" fmla="*/ 433 w 1737"/>
                <a:gd name="T3" fmla="*/ 18 h 121"/>
                <a:gd name="T4" fmla="*/ 381 w 1737"/>
                <a:gd name="T5" fmla="*/ 19 h 121"/>
                <a:gd name="T6" fmla="*/ 359 w 1737"/>
                <a:gd name="T7" fmla="*/ 19 h 121"/>
                <a:gd name="T8" fmla="*/ 285 w 1737"/>
                <a:gd name="T9" fmla="*/ 18 h 121"/>
                <a:gd name="T10" fmla="*/ 137 w 1737"/>
                <a:gd name="T11" fmla="*/ 18 h 121"/>
                <a:gd name="T12" fmla="*/ 0 w 1737"/>
                <a:gd name="T13" fmla="*/ 18 h 121"/>
                <a:gd name="T14" fmla="*/ 0 w 1737"/>
                <a:gd name="T15" fmla="*/ 40 h 121"/>
                <a:gd name="T16" fmla="*/ 137 w 1737"/>
                <a:gd name="T17" fmla="*/ 36 h 121"/>
                <a:gd name="T18" fmla="*/ 285 w 1737"/>
                <a:gd name="T19" fmla="*/ 33 h 121"/>
                <a:gd name="T20" fmla="*/ 359 w 1737"/>
                <a:gd name="T21" fmla="*/ 32 h 121"/>
                <a:gd name="T22" fmla="*/ 433 w 1737"/>
                <a:gd name="T23" fmla="*/ 29 h 121"/>
                <a:gd name="T24" fmla="*/ 507 w 1737"/>
                <a:gd name="T25" fmla="*/ 21 h 121"/>
                <a:gd name="T26" fmla="*/ 571 w 1737"/>
                <a:gd name="T27" fmla="*/ 8 h 121"/>
                <a:gd name="T28" fmla="*/ 571 w 1737"/>
                <a:gd name="T29" fmla="*/ 0 h 121"/>
                <a:gd name="T30" fmla="*/ 506 w 1737"/>
                <a:gd name="T31" fmla="*/ 12 h 121"/>
                <a:gd name="T32" fmla="*/ 433 w 1737"/>
                <a:gd name="T33" fmla="*/ 18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1122"/>
            <p:cNvSpPr>
              <a:spLocks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358 w 1737"/>
                <a:gd name="T1" fmla="*/ 7 h 72"/>
                <a:gd name="T2" fmla="*/ 358 w 1737"/>
                <a:gd name="T3" fmla="*/ 7 h 72"/>
                <a:gd name="T4" fmla="*/ 284 w 1737"/>
                <a:gd name="T5" fmla="*/ 6 h 72"/>
                <a:gd name="T6" fmla="*/ 0 w 1737"/>
                <a:gd name="T7" fmla="*/ 2 h 72"/>
                <a:gd name="T8" fmla="*/ 0 w 1737"/>
                <a:gd name="T9" fmla="*/ 23 h 72"/>
                <a:gd name="T10" fmla="*/ 284 w 1737"/>
                <a:gd name="T11" fmla="*/ 21 h 72"/>
                <a:gd name="T12" fmla="*/ 358 w 1737"/>
                <a:gd name="T13" fmla="*/ 20 h 72"/>
                <a:gd name="T14" fmla="*/ 432 w 1737"/>
                <a:gd name="T15" fmla="*/ 18 h 72"/>
                <a:gd name="T16" fmla="*/ 571 w 1737"/>
                <a:gd name="T17" fmla="*/ 8 h 72"/>
                <a:gd name="T18" fmla="*/ 571 w 1737"/>
                <a:gd name="T19" fmla="*/ 0 h 72"/>
                <a:gd name="T20" fmla="*/ 432 w 1737"/>
                <a:gd name="T21" fmla="*/ 7 h 72"/>
                <a:gd name="T22" fmla="*/ 358 w 1737"/>
                <a:gd name="T23" fmla="*/ 7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1123"/>
            <p:cNvSpPr>
              <a:spLocks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571 w 1737"/>
                <a:gd name="T1" fmla="*/ 14 h 68"/>
                <a:gd name="T2" fmla="*/ 571 w 1737"/>
                <a:gd name="T3" fmla="*/ 14 h 68"/>
                <a:gd name="T4" fmla="*/ 0 w 1737"/>
                <a:gd name="T5" fmla="*/ 0 h 68"/>
                <a:gd name="T6" fmla="*/ 0 w 1737"/>
                <a:gd name="T7" fmla="*/ 22 h 68"/>
                <a:gd name="T8" fmla="*/ 571 w 1737"/>
                <a:gd name="T9" fmla="*/ 22 h 68"/>
                <a:gd name="T10" fmla="*/ 571 w 1737"/>
                <a:gd name="T11" fmla="*/ 1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1124"/>
            <p:cNvSpPr>
              <a:spLocks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519 w 1737"/>
                <a:gd name="T1" fmla="*/ 49 h 484"/>
                <a:gd name="T2" fmla="*/ 519 w 1737"/>
                <a:gd name="T3" fmla="*/ 49 h 484"/>
                <a:gd name="T4" fmla="*/ 455 w 1737"/>
                <a:gd name="T5" fmla="*/ 90 h 484"/>
                <a:gd name="T6" fmla="*/ 378 w 1737"/>
                <a:gd name="T7" fmla="*/ 106 h 484"/>
                <a:gd name="T8" fmla="*/ 322 w 1737"/>
                <a:gd name="T9" fmla="*/ 114 h 484"/>
                <a:gd name="T10" fmla="*/ 300 w 1737"/>
                <a:gd name="T11" fmla="*/ 116 h 484"/>
                <a:gd name="T12" fmla="*/ 0 w 1737"/>
                <a:gd name="T13" fmla="*/ 138 h 484"/>
                <a:gd name="T14" fmla="*/ 0 w 1737"/>
                <a:gd name="T15" fmla="*/ 160 h 484"/>
                <a:gd name="T16" fmla="*/ 301 w 1737"/>
                <a:gd name="T17" fmla="*/ 131 h 484"/>
                <a:gd name="T18" fmla="*/ 341 w 1737"/>
                <a:gd name="T19" fmla="*/ 127 h 484"/>
                <a:gd name="T20" fmla="*/ 380 w 1737"/>
                <a:gd name="T21" fmla="*/ 122 h 484"/>
                <a:gd name="T22" fmla="*/ 457 w 1737"/>
                <a:gd name="T23" fmla="*/ 100 h 484"/>
                <a:gd name="T24" fmla="*/ 526 w 1737"/>
                <a:gd name="T25" fmla="*/ 54 h 484"/>
                <a:gd name="T26" fmla="*/ 571 w 1737"/>
                <a:gd name="T27" fmla="*/ 8 h 484"/>
                <a:gd name="T28" fmla="*/ 571 w 1737"/>
                <a:gd name="T29" fmla="*/ 0 h 484"/>
                <a:gd name="T30" fmla="*/ 519 w 1737"/>
                <a:gd name="T31" fmla="*/ 49 h 4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1125"/>
            <p:cNvSpPr>
              <a:spLocks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223 h 677"/>
                <a:gd name="T2" fmla="*/ 0 w 1521"/>
                <a:gd name="T3" fmla="*/ 223 h 677"/>
                <a:gd name="T4" fmla="*/ 500 w 1521"/>
                <a:gd name="T5" fmla="*/ 223 h 677"/>
                <a:gd name="T6" fmla="*/ 500 w 1521"/>
                <a:gd name="T7" fmla="*/ 0 h 677"/>
                <a:gd name="T8" fmla="*/ 0 w 1521"/>
                <a:gd name="T9" fmla="*/ 0 h 677"/>
                <a:gd name="T10" fmla="*/ 0 w 1521"/>
                <a:gd name="T11" fmla="*/ 223 h 6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1126"/>
            <p:cNvSpPr>
              <a:spLocks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336 h 1019"/>
                <a:gd name="T2" fmla="*/ 0 w 1522"/>
                <a:gd name="T3" fmla="*/ 336 h 1019"/>
                <a:gd name="T4" fmla="*/ 501 w 1522"/>
                <a:gd name="T5" fmla="*/ 336 h 1019"/>
                <a:gd name="T6" fmla="*/ 501 w 1522"/>
                <a:gd name="T7" fmla="*/ 0 h 1019"/>
                <a:gd name="T8" fmla="*/ 0 w 1522"/>
                <a:gd name="T9" fmla="*/ 0 h 1019"/>
                <a:gd name="T10" fmla="*/ 0 w 1522"/>
                <a:gd name="T11" fmla="*/ 336 h 10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Freeform 1127"/>
            <p:cNvSpPr>
              <a:spLocks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28 w 137"/>
                <a:gd name="T1" fmla="*/ 17 h 137"/>
                <a:gd name="T2" fmla="*/ 28 w 137"/>
                <a:gd name="T3" fmla="*/ 17 h 137"/>
                <a:gd name="T4" fmla="*/ 45 w 137"/>
                <a:gd name="T5" fmla="*/ 17 h 137"/>
                <a:gd name="T6" fmla="*/ 31 w 137"/>
                <a:gd name="T7" fmla="*/ 28 h 137"/>
                <a:gd name="T8" fmla="*/ 36 w 137"/>
                <a:gd name="T9" fmla="*/ 45 h 137"/>
                <a:gd name="T10" fmla="*/ 22 w 137"/>
                <a:gd name="T11" fmla="*/ 34 h 137"/>
                <a:gd name="T12" fmla="*/ 9 w 137"/>
                <a:gd name="T13" fmla="*/ 45 h 137"/>
                <a:gd name="T14" fmla="*/ 14 w 137"/>
                <a:gd name="T15" fmla="*/ 28 h 137"/>
                <a:gd name="T16" fmla="*/ 0 w 137"/>
                <a:gd name="T17" fmla="*/ 17 h 137"/>
                <a:gd name="T18" fmla="*/ 17 w 137"/>
                <a:gd name="T19" fmla="*/ 17 h 137"/>
                <a:gd name="T20" fmla="*/ 22 w 137"/>
                <a:gd name="T21" fmla="*/ 0 h 137"/>
                <a:gd name="T22" fmla="*/ 28 w 137"/>
                <a:gd name="T23" fmla="*/ 1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Freeform 1128"/>
            <p:cNvSpPr>
              <a:spLocks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Freeform 1129"/>
            <p:cNvSpPr>
              <a:spLocks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Freeform 1130"/>
            <p:cNvSpPr>
              <a:spLocks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7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Freeform 1131"/>
            <p:cNvSpPr>
              <a:spLocks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6 h 132"/>
                <a:gd name="T8" fmla="*/ 36 w 138"/>
                <a:gd name="T9" fmla="*/ 43 h 132"/>
                <a:gd name="T10" fmla="*/ 23 w 138"/>
                <a:gd name="T11" fmla="*/ 33 h 132"/>
                <a:gd name="T12" fmla="*/ 8 w 138"/>
                <a:gd name="T13" fmla="*/ 43 h 132"/>
                <a:gd name="T14" fmla="*/ 14 w 138"/>
                <a:gd name="T15" fmla="*/ 26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Freeform 1132"/>
            <p:cNvSpPr>
              <a:spLocks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Freeform 1133"/>
            <p:cNvSpPr>
              <a:spLocks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28 w 137"/>
                <a:gd name="T1" fmla="*/ 16 h 132"/>
                <a:gd name="T2" fmla="*/ 28 w 137"/>
                <a:gd name="T3" fmla="*/ 16 h 132"/>
                <a:gd name="T4" fmla="*/ 45 w 137"/>
                <a:gd name="T5" fmla="*/ 16 h 132"/>
                <a:gd name="T6" fmla="*/ 31 w 137"/>
                <a:gd name="T7" fmla="*/ 27 h 132"/>
                <a:gd name="T8" fmla="*/ 36 w 137"/>
                <a:gd name="T9" fmla="*/ 44 h 132"/>
                <a:gd name="T10" fmla="*/ 23 w 137"/>
                <a:gd name="T11" fmla="*/ 34 h 132"/>
                <a:gd name="T12" fmla="*/ 9 w 137"/>
                <a:gd name="T13" fmla="*/ 44 h 132"/>
                <a:gd name="T14" fmla="*/ 14 w 137"/>
                <a:gd name="T15" fmla="*/ 27 h 132"/>
                <a:gd name="T16" fmla="*/ 0 w 137"/>
                <a:gd name="T17" fmla="*/ 16 h 132"/>
                <a:gd name="T18" fmla="*/ 17 w 137"/>
                <a:gd name="T19" fmla="*/ 16 h 132"/>
                <a:gd name="T20" fmla="*/ 23 w 137"/>
                <a:gd name="T21" fmla="*/ 0 h 132"/>
                <a:gd name="T22" fmla="*/ 28 w 137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Freeform 1134"/>
            <p:cNvSpPr>
              <a:spLocks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28 w 138"/>
                <a:gd name="T1" fmla="*/ 17 h 133"/>
                <a:gd name="T2" fmla="*/ 28 w 138"/>
                <a:gd name="T3" fmla="*/ 17 h 133"/>
                <a:gd name="T4" fmla="*/ 45 w 138"/>
                <a:gd name="T5" fmla="*/ 17 h 133"/>
                <a:gd name="T6" fmla="*/ 31 w 138"/>
                <a:gd name="T7" fmla="*/ 27 h 133"/>
                <a:gd name="T8" fmla="*/ 37 w 138"/>
                <a:gd name="T9" fmla="*/ 44 h 133"/>
                <a:gd name="T10" fmla="*/ 23 w 138"/>
                <a:gd name="T11" fmla="*/ 33 h 133"/>
                <a:gd name="T12" fmla="*/ 9 w 138"/>
                <a:gd name="T13" fmla="*/ 44 h 133"/>
                <a:gd name="T14" fmla="*/ 14 w 138"/>
                <a:gd name="T15" fmla="*/ 27 h 133"/>
                <a:gd name="T16" fmla="*/ 0 w 138"/>
                <a:gd name="T17" fmla="*/ 17 h 133"/>
                <a:gd name="T18" fmla="*/ 17 w 138"/>
                <a:gd name="T19" fmla="*/ 17 h 133"/>
                <a:gd name="T20" fmla="*/ 23 w 138"/>
                <a:gd name="T21" fmla="*/ 0 h 133"/>
                <a:gd name="T22" fmla="*/ 28 w 138"/>
                <a:gd name="T23" fmla="*/ 17 h 1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Freeform 1135"/>
            <p:cNvSpPr>
              <a:spLocks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5 w 138"/>
                <a:gd name="T5" fmla="*/ 16 h 132"/>
                <a:gd name="T6" fmla="*/ 31 w 138"/>
                <a:gd name="T7" fmla="*/ 27 h 132"/>
                <a:gd name="T8" fmla="*/ 36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7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Freeform 1136"/>
            <p:cNvSpPr>
              <a:spLocks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8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Freeform 1137"/>
            <p:cNvSpPr>
              <a:spLocks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28 w 138"/>
                <a:gd name="T1" fmla="*/ 17 h 132"/>
                <a:gd name="T2" fmla="*/ 28 w 138"/>
                <a:gd name="T3" fmla="*/ 17 h 132"/>
                <a:gd name="T4" fmla="*/ 45 w 138"/>
                <a:gd name="T5" fmla="*/ 17 h 132"/>
                <a:gd name="T6" fmla="*/ 31 w 138"/>
                <a:gd name="T7" fmla="*/ 27 h 132"/>
                <a:gd name="T8" fmla="*/ 36 w 138"/>
                <a:gd name="T9" fmla="*/ 44 h 132"/>
                <a:gd name="T10" fmla="*/ 23 w 138"/>
                <a:gd name="T11" fmla="*/ 34 h 132"/>
                <a:gd name="T12" fmla="*/ 9 w 138"/>
                <a:gd name="T13" fmla="*/ 44 h 132"/>
                <a:gd name="T14" fmla="*/ 14 w 138"/>
                <a:gd name="T15" fmla="*/ 27 h 132"/>
                <a:gd name="T16" fmla="*/ 0 w 138"/>
                <a:gd name="T17" fmla="*/ 17 h 132"/>
                <a:gd name="T18" fmla="*/ 17 w 138"/>
                <a:gd name="T19" fmla="*/ 17 h 132"/>
                <a:gd name="T20" fmla="*/ 23 w 138"/>
                <a:gd name="T21" fmla="*/ 0 h 132"/>
                <a:gd name="T22" fmla="*/ 28 w 138"/>
                <a:gd name="T23" fmla="*/ 17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Freeform 1138"/>
            <p:cNvSpPr>
              <a:spLocks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28 w 138"/>
                <a:gd name="T1" fmla="*/ 16 h 132"/>
                <a:gd name="T2" fmla="*/ 28 w 138"/>
                <a:gd name="T3" fmla="*/ 16 h 132"/>
                <a:gd name="T4" fmla="*/ 46 w 138"/>
                <a:gd name="T5" fmla="*/ 16 h 132"/>
                <a:gd name="T6" fmla="*/ 32 w 138"/>
                <a:gd name="T7" fmla="*/ 27 h 132"/>
                <a:gd name="T8" fmla="*/ 37 w 138"/>
                <a:gd name="T9" fmla="*/ 43 h 132"/>
                <a:gd name="T10" fmla="*/ 23 w 138"/>
                <a:gd name="T11" fmla="*/ 33 h 132"/>
                <a:gd name="T12" fmla="*/ 9 w 138"/>
                <a:gd name="T13" fmla="*/ 43 h 132"/>
                <a:gd name="T14" fmla="*/ 14 w 138"/>
                <a:gd name="T15" fmla="*/ 27 h 132"/>
                <a:gd name="T16" fmla="*/ 0 w 138"/>
                <a:gd name="T17" fmla="*/ 16 h 132"/>
                <a:gd name="T18" fmla="*/ 18 w 138"/>
                <a:gd name="T19" fmla="*/ 16 h 132"/>
                <a:gd name="T20" fmla="*/ 23 w 138"/>
                <a:gd name="T21" fmla="*/ 0 h 132"/>
                <a:gd name="T22" fmla="*/ 28 w 138"/>
                <a:gd name="T23" fmla="*/ 16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Freeform 1139"/>
            <p:cNvSpPr>
              <a:spLocks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28 h 87"/>
                <a:gd name="T2" fmla="*/ 0 w 1522"/>
                <a:gd name="T3" fmla="*/ 28 h 87"/>
                <a:gd name="T4" fmla="*/ 501 w 1522"/>
                <a:gd name="T5" fmla="*/ 28 h 87"/>
                <a:gd name="T6" fmla="*/ 501 w 1522"/>
                <a:gd name="T7" fmla="*/ 0 h 87"/>
                <a:gd name="T8" fmla="*/ 0 w 1522"/>
                <a:gd name="T9" fmla="*/ 0 h 87"/>
                <a:gd name="T10" fmla="*/ 0 w 1522"/>
                <a:gd name="T11" fmla="*/ 28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E8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Freeform 1140"/>
            <p:cNvSpPr>
              <a:spLocks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123 w 1072"/>
                <a:gd name="T5" fmla="*/ 193 h 886"/>
                <a:gd name="T6" fmla="*/ 241 w 1072"/>
                <a:gd name="T7" fmla="*/ 263 h 886"/>
                <a:gd name="T8" fmla="*/ 352 w 1072"/>
                <a:gd name="T9" fmla="*/ 286 h 886"/>
                <a:gd name="T10" fmla="*/ 352 w 1072"/>
                <a:gd name="T11" fmla="*/ 292 h 886"/>
                <a:gd name="T12" fmla="*/ 240 w 1072"/>
                <a:gd name="T13" fmla="*/ 268 h 886"/>
                <a:gd name="T14" fmla="*/ 122 w 1072"/>
                <a:gd name="T15" fmla="*/ 210 h 886"/>
                <a:gd name="T16" fmla="*/ 0 w 1072"/>
                <a:gd name="T17" fmla="*/ 38 h 886"/>
                <a:gd name="T18" fmla="*/ 0 w 1072"/>
                <a:gd name="T19" fmla="*/ 0 h 8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Freeform 1141"/>
            <p:cNvSpPr>
              <a:spLocks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122 w 1073"/>
                <a:gd name="T5" fmla="*/ 173 h 815"/>
                <a:gd name="T6" fmla="*/ 241 w 1073"/>
                <a:gd name="T7" fmla="*/ 241 h 815"/>
                <a:gd name="T8" fmla="*/ 353 w 1073"/>
                <a:gd name="T9" fmla="*/ 263 h 815"/>
                <a:gd name="T10" fmla="*/ 353 w 1073"/>
                <a:gd name="T11" fmla="*/ 268 h 815"/>
                <a:gd name="T12" fmla="*/ 241 w 1073"/>
                <a:gd name="T13" fmla="*/ 246 h 815"/>
                <a:gd name="T14" fmla="*/ 123 w 1073"/>
                <a:gd name="T15" fmla="*/ 191 h 815"/>
                <a:gd name="T16" fmla="*/ 0 w 1073"/>
                <a:gd name="T17" fmla="*/ 35 h 815"/>
                <a:gd name="T18" fmla="*/ 0 w 1073"/>
                <a:gd name="T19" fmla="*/ 0 h 8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Freeform 1142"/>
            <p:cNvSpPr>
              <a:spLocks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122 w 1072"/>
                <a:gd name="T5" fmla="*/ 158 h 744"/>
                <a:gd name="T6" fmla="*/ 241 w 1072"/>
                <a:gd name="T7" fmla="*/ 219 h 744"/>
                <a:gd name="T8" fmla="*/ 352 w 1072"/>
                <a:gd name="T9" fmla="*/ 240 h 744"/>
                <a:gd name="T10" fmla="*/ 352 w 1072"/>
                <a:gd name="T11" fmla="*/ 245 h 744"/>
                <a:gd name="T12" fmla="*/ 241 w 1072"/>
                <a:gd name="T13" fmla="*/ 224 h 744"/>
                <a:gd name="T14" fmla="*/ 122 w 1072"/>
                <a:gd name="T15" fmla="*/ 174 h 744"/>
                <a:gd name="T16" fmla="*/ 0 w 1072"/>
                <a:gd name="T17" fmla="*/ 33 h 744"/>
                <a:gd name="T18" fmla="*/ 0 w 1072"/>
                <a:gd name="T19" fmla="*/ 0 h 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Freeform 1143"/>
            <p:cNvSpPr>
              <a:spLocks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122 w 1072"/>
                <a:gd name="T5" fmla="*/ 140 h 681"/>
                <a:gd name="T6" fmla="*/ 241 w 1072"/>
                <a:gd name="T7" fmla="*/ 199 h 681"/>
                <a:gd name="T8" fmla="*/ 352 w 1072"/>
                <a:gd name="T9" fmla="*/ 219 h 681"/>
                <a:gd name="T10" fmla="*/ 352 w 1072"/>
                <a:gd name="T11" fmla="*/ 224 h 681"/>
                <a:gd name="T12" fmla="*/ 241 w 1072"/>
                <a:gd name="T13" fmla="*/ 204 h 681"/>
                <a:gd name="T14" fmla="*/ 122 w 1072"/>
                <a:gd name="T15" fmla="*/ 156 h 681"/>
                <a:gd name="T16" fmla="*/ 0 w 1072"/>
                <a:gd name="T17" fmla="*/ 31 h 681"/>
                <a:gd name="T18" fmla="*/ 0 w 1072"/>
                <a:gd name="T19" fmla="*/ 0 h 6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Freeform 1144"/>
            <p:cNvSpPr>
              <a:spLocks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122 w 1072"/>
                <a:gd name="T5" fmla="*/ 126 h 606"/>
                <a:gd name="T6" fmla="*/ 240 w 1072"/>
                <a:gd name="T7" fmla="*/ 176 h 606"/>
                <a:gd name="T8" fmla="*/ 352 w 1072"/>
                <a:gd name="T9" fmla="*/ 195 h 606"/>
                <a:gd name="T10" fmla="*/ 352 w 1072"/>
                <a:gd name="T11" fmla="*/ 200 h 606"/>
                <a:gd name="T12" fmla="*/ 240 w 1072"/>
                <a:gd name="T13" fmla="*/ 182 h 606"/>
                <a:gd name="T14" fmla="*/ 122 w 1072"/>
                <a:gd name="T15" fmla="*/ 141 h 606"/>
                <a:gd name="T16" fmla="*/ 0 w 1072"/>
                <a:gd name="T17" fmla="*/ 29 h 606"/>
                <a:gd name="T18" fmla="*/ 0 w 1072"/>
                <a:gd name="T19" fmla="*/ 0 h 6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Freeform 1145"/>
            <p:cNvSpPr>
              <a:spLocks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122 w 1072"/>
                <a:gd name="T5" fmla="*/ 111 h 547"/>
                <a:gd name="T6" fmla="*/ 241 w 1072"/>
                <a:gd name="T7" fmla="*/ 157 h 547"/>
                <a:gd name="T8" fmla="*/ 352 w 1072"/>
                <a:gd name="T9" fmla="*/ 175 h 547"/>
                <a:gd name="T10" fmla="*/ 352 w 1072"/>
                <a:gd name="T11" fmla="*/ 181 h 547"/>
                <a:gd name="T12" fmla="*/ 240 w 1072"/>
                <a:gd name="T13" fmla="*/ 163 h 547"/>
                <a:gd name="T14" fmla="*/ 122 w 1072"/>
                <a:gd name="T15" fmla="*/ 126 h 547"/>
                <a:gd name="T16" fmla="*/ 0 w 1072"/>
                <a:gd name="T17" fmla="*/ 27 h 547"/>
                <a:gd name="T18" fmla="*/ 0 w 1072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Freeform 1146"/>
            <p:cNvSpPr>
              <a:spLocks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122 w 1071"/>
                <a:gd name="T5" fmla="*/ 95 h 477"/>
                <a:gd name="T6" fmla="*/ 241 w 1071"/>
                <a:gd name="T7" fmla="*/ 136 h 477"/>
                <a:gd name="T8" fmla="*/ 352 w 1071"/>
                <a:gd name="T9" fmla="*/ 152 h 477"/>
                <a:gd name="T10" fmla="*/ 352 w 1071"/>
                <a:gd name="T11" fmla="*/ 158 h 477"/>
                <a:gd name="T12" fmla="*/ 241 w 1071"/>
                <a:gd name="T13" fmla="*/ 143 h 477"/>
                <a:gd name="T14" fmla="*/ 123 w 1071"/>
                <a:gd name="T15" fmla="*/ 109 h 477"/>
                <a:gd name="T16" fmla="*/ 0 w 1071"/>
                <a:gd name="T17" fmla="*/ 25 h 477"/>
                <a:gd name="T18" fmla="*/ 0 w 1071"/>
                <a:gd name="T19" fmla="*/ 0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Freeform 1147"/>
            <p:cNvSpPr>
              <a:spLocks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123 w 1071"/>
                <a:gd name="T5" fmla="*/ 79 h 412"/>
                <a:gd name="T6" fmla="*/ 241 w 1071"/>
                <a:gd name="T7" fmla="*/ 116 h 412"/>
                <a:gd name="T8" fmla="*/ 352 w 1071"/>
                <a:gd name="T9" fmla="*/ 130 h 412"/>
                <a:gd name="T10" fmla="*/ 352 w 1071"/>
                <a:gd name="T11" fmla="*/ 136 h 412"/>
                <a:gd name="T12" fmla="*/ 241 w 1071"/>
                <a:gd name="T13" fmla="*/ 124 h 412"/>
                <a:gd name="T14" fmla="*/ 122 w 1071"/>
                <a:gd name="T15" fmla="*/ 92 h 412"/>
                <a:gd name="T16" fmla="*/ 0 w 1071"/>
                <a:gd name="T17" fmla="*/ 23 h 412"/>
                <a:gd name="T18" fmla="*/ 0 w 1071"/>
                <a:gd name="T19" fmla="*/ 0 h 4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Freeform 1148"/>
            <p:cNvSpPr>
              <a:spLocks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122 w 1072"/>
                <a:gd name="T5" fmla="*/ 64 h 344"/>
                <a:gd name="T6" fmla="*/ 241 w 1072"/>
                <a:gd name="T7" fmla="*/ 95 h 344"/>
                <a:gd name="T8" fmla="*/ 352 w 1072"/>
                <a:gd name="T9" fmla="*/ 107 h 344"/>
                <a:gd name="T10" fmla="*/ 352 w 1072"/>
                <a:gd name="T11" fmla="*/ 113 h 344"/>
                <a:gd name="T12" fmla="*/ 241 w 1072"/>
                <a:gd name="T13" fmla="*/ 102 h 344"/>
                <a:gd name="T14" fmla="*/ 122 w 1072"/>
                <a:gd name="T15" fmla="*/ 77 h 344"/>
                <a:gd name="T16" fmla="*/ 0 w 1072"/>
                <a:gd name="T17" fmla="*/ 21 h 344"/>
                <a:gd name="T18" fmla="*/ 0 w 1072"/>
                <a:gd name="T19" fmla="*/ 0 h 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Freeform 1149"/>
            <p:cNvSpPr>
              <a:spLocks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123 w 1071"/>
                <a:gd name="T5" fmla="*/ 50 h 278"/>
                <a:gd name="T6" fmla="*/ 241 w 1071"/>
                <a:gd name="T7" fmla="*/ 74 h 278"/>
                <a:gd name="T8" fmla="*/ 352 w 1071"/>
                <a:gd name="T9" fmla="*/ 85 h 278"/>
                <a:gd name="T10" fmla="*/ 352 w 1071"/>
                <a:gd name="T11" fmla="*/ 91 h 278"/>
                <a:gd name="T12" fmla="*/ 241 w 1071"/>
                <a:gd name="T13" fmla="*/ 82 h 278"/>
                <a:gd name="T14" fmla="*/ 123 w 1071"/>
                <a:gd name="T15" fmla="*/ 62 h 278"/>
                <a:gd name="T16" fmla="*/ 0 w 1071"/>
                <a:gd name="T17" fmla="*/ 20 h 278"/>
                <a:gd name="T18" fmla="*/ 0 w 1071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Freeform 1150"/>
            <p:cNvSpPr>
              <a:spLocks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123 w 1071"/>
                <a:gd name="T5" fmla="*/ 35 h 208"/>
                <a:gd name="T6" fmla="*/ 241 w 1071"/>
                <a:gd name="T7" fmla="*/ 55 h 208"/>
                <a:gd name="T8" fmla="*/ 352 w 1071"/>
                <a:gd name="T9" fmla="*/ 64 h 208"/>
                <a:gd name="T10" fmla="*/ 352 w 1071"/>
                <a:gd name="T11" fmla="*/ 69 h 208"/>
                <a:gd name="T12" fmla="*/ 241 w 1071"/>
                <a:gd name="T13" fmla="*/ 61 h 208"/>
                <a:gd name="T14" fmla="*/ 123 w 1071"/>
                <a:gd name="T15" fmla="*/ 48 h 208"/>
                <a:gd name="T16" fmla="*/ 0 w 1071"/>
                <a:gd name="T17" fmla="*/ 20 h 208"/>
                <a:gd name="T18" fmla="*/ 0 w 1071"/>
                <a:gd name="T19" fmla="*/ 0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Freeform 1151"/>
            <p:cNvSpPr>
              <a:spLocks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122 w 1072"/>
                <a:gd name="T5" fmla="*/ 21 h 140"/>
                <a:gd name="T6" fmla="*/ 241 w 1072"/>
                <a:gd name="T7" fmla="*/ 34 h 140"/>
                <a:gd name="T8" fmla="*/ 352 w 1072"/>
                <a:gd name="T9" fmla="*/ 41 h 140"/>
                <a:gd name="T10" fmla="*/ 352 w 1072"/>
                <a:gd name="T11" fmla="*/ 47 h 140"/>
                <a:gd name="T12" fmla="*/ 241 w 1072"/>
                <a:gd name="T13" fmla="*/ 41 h 140"/>
                <a:gd name="T14" fmla="*/ 122 w 1072"/>
                <a:gd name="T15" fmla="*/ 33 h 140"/>
                <a:gd name="T16" fmla="*/ 0 w 1072"/>
                <a:gd name="T17" fmla="*/ 18 h 140"/>
                <a:gd name="T18" fmla="*/ 0 w 107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1152"/>
            <p:cNvSpPr>
              <a:spLocks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122 w 1072"/>
                <a:gd name="T5" fmla="*/ 4 h 55"/>
                <a:gd name="T6" fmla="*/ 352 w 1072"/>
                <a:gd name="T7" fmla="*/ 12 h 55"/>
                <a:gd name="T8" fmla="*/ 352 w 1072"/>
                <a:gd name="T9" fmla="*/ 18 h 55"/>
                <a:gd name="T10" fmla="*/ 0 w 1072"/>
                <a:gd name="T11" fmla="*/ 18 h 55"/>
                <a:gd name="T12" fmla="*/ 0 w 107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1153"/>
            <p:cNvSpPr>
              <a:spLocks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2 h 160"/>
                <a:gd name="T2" fmla="*/ 0 w 98"/>
                <a:gd name="T3" fmla="*/ 2 h 160"/>
                <a:gd name="T4" fmla="*/ 1 w 98"/>
                <a:gd name="T5" fmla="*/ 0 h 160"/>
                <a:gd name="T6" fmla="*/ 30 w 98"/>
                <a:gd name="T7" fmla="*/ 0 h 160"/>
                <a:gd name="T8" fmla="*/ 32 w 98"/>
                <a:gd name="T9" fmla="*/ 2 h 160"/>
                <a:gd name="T10" fmla="*/ 32 w 98"/>
                <a:gd name="T11" fmla="*/ 7 h 160"/>
                <a:gd name="T12" fmla="*/ 30 w 98"/>
                <a:gd name="T13" fmla="*/ 8 h 160"/>
                <a:gd name="T14" fmla="*/ 9 w 98"/>
                <a:gd name="T15" fmla="*/ 8 h 160"/>
                <a:gd name="T16" fmla="*/ 9 w 98"/>
                <a:gd name="T17" fmla="*/ 22 h 160"/>
                <a:gd name="T18" fmla="*/ 28 w 98"/>
                <a:gd name="T19" fmla="*/ 22 h 160"/>
                <a:gd name="T20" fmla="*/ 29 w 98"/>
                <a:gd name="T21" fmla="*/ 23 h 160"/>
                <a:gd name="T22" fmla="*/ 29 w 98"/>
                <a:gd name="T23" fmla="*/ 28 h 160"/>
                <a:gd name="T24" fmla="*/ 28 w 98"/>
                <a:gd name="T25" fmla="*/ 29 h 160"/>
                <a:gd name="T26" fmla="*/ 9 w 98"/>
                <a:gd name="T27" fmla="*/ 29 h 160"/>
                <a:gd name="T28" fmla="*/ 9 w 98"/>
                <a:gd name="T29" fmla="*/ 45 h 160"/>
                <a:gd name="T30" fmla="*/ 31 w 98"/>
                <a:gd name="T31" fmla="*/ 45 h 160"/>
                <a:gd name="T32" fmla="*/ 32 w 98"/>
                <a:gd name="T33" fmla="*/ 47 h 160"/>
                <a:gd name="T34" fmla="*/ 32 w 98"/>
                <a:gd name="T35" fmla="*/ 51 h 160"/>
                <a:gd name="T36" fmla="*/ 31 w 98"/>
                <a:gd name="T37" fmla="*/ 53 h 160"/>
                <a:gd name="T38" fmla="*/ 1 w 98"/>
                <a:gd name="T39" fmla="*/ 53 h 160"/>
                <a:gd name="T40" fmla="*/ 0 w 98"/>
                <a:gd name="T41" fmla="*/ 51 h 160"/>
                <a:gd name="T42" fmla="*/ 0 w 98"/>
                <a:gd name="T43" fmla="*/ 2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1154"/>
            <p:cNvSpPr>
              <a:spLocks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33 w 102"/>
                <a:gd name="T1" fmla="*/ 39 h 120"/>
                <a:gd name="T2" fmla="*/ 33 w 102"/>
                <a:gd name="T3" fmla="*/ 39 h 120"/>
                <a:gd name="T4" fmla="*/ 27 w 102"/>
                <a:gd name="T5" fmla="*/ 39 h 120"/>
                <a:gd name="T6" fmla="*/ 25 w 102"/>
                <a:gd name="T7" fmla="*/ 38 h 120"/>
                <a:gd name="T8" fmla="*/ 25 w 102"/>
                <a:gd name="T9" fmla="*/ 35 h 120"/>
                <a:gd name="T10" fmla="*/ 25 w 102"/>
                <a:gd name="T11" fmla="*/ 35 h 120"/>
                <a:gd name="T12" fmla="*/ 12 w 102"/>
                <a:gd name="T13" fmla="*/ 40 h 120"/>
                <a:gd name="T14" fmla="*/ 0 w 102"/>
                <a:gd name="T15" fmla="*/ 25 h 120"/>
                <a:gd name="T16" fmla="*/ 0 w 102"/>
                <a:gd name="T17" fmla="*/ 2 h 120"/>
                <a:gd name="T18" fmla="*/ 1 w 102"/>
                <a:gd name="T19" fmla="*/ 0 h 120"/>
                <a:gd name="T20" fmla="*/ 7 w 102"/>
                <a:gd name="T21" fmla="*/ 0 h 120"/>
                <a:gd name="T22" fmla="*/ 9 w 102"/>
                <a:gd name="T23" fmla="*/ 2 h 120"/>
                <a:gd name="T24" fmla="*/ 9 w 102"/>
                <a:gd name="T25" fmla="*/ 24 h 120"/>
                <a:gd name="T26" fmla="*/ 15 w 102"/>
                <a:gd name="T27" fmla="*/ 32 h 120"/>
                <a:gd name="T28" fmla="*/ 25 w 102"/>
                <a:gd name="T29" fmla="*/ 28 h 120"/>
                <a:gd name="T30" fmla="*/ 25 w 102"/>
                <a:gd name="T31" fmla="*/ 2 h 120"/>
                <a:gd name="T32" fmla="*/ 27 w 102"/>
                <a:gd name="T33" fmla="*/ 0 h 120"/>
                <a:gd name="T34" fmla="*/ 33 w 102"/>
                <a:gd name="T35" fmla="*/ 0 h 120"/>
                <a:gd name="T36" fmla="*/ 34 w 102"/>
                <a:gd name="T37" fmla="*/ 2 h 120"/>
                <a:gd name="T38" fmla="*/ 34 w 102"/>
                <a:gd name="T39" fmla="*/ 38 h 120"/>
                <a:gd name="T40" fmla="*/ 33 w 102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1155"/>
            <p:cNvSpPr>
              <a:spLocks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9 w 70"/>
                <a:gd name="T1" fmla="*/ 37 h 120"/>
                <a:gd name="T2" fmla="*/ 9 w 70"/>
                <a:gd name="T3" fmla="*/ 37 h 120"/>
                <a:gd name="T4" fmla="*/ 7 w 70"/>
                <a:gd name="T5" fmla="*/ 39 h 120"/>
                <a:gd name="T6" fmla="*/ 1 w 70"/>
                <a:gd name="T7" fmla="*/ 39 h 120"/>
                <a:gd name="T8" fmla="*/ 0 w 70"/>
                <a:gd name="T9" fmla="*/ 37 h 120"/>
                <a:gd name="T10" fmla="*/ 0 w 70"/>
                <a:gd name="T11" fmla="*/ 2 h 120"/>
                <a:gd name="T12" fmla="*/ 1 w 70"/>
                <a:gd name="T13" fmla="*/ 1 h 120"/>
                <a:gd name="T14" fmla="*/ 7 w 70"/>
                <a:gd name="T15" fmla="*/ 1 h 120"/>
                <a:gd name="T16" fmla="*/ 9 w 70"/>
                <a:gd name="T17" fmla="*/ 2 h 120"/>
                <a:gd name="T18" fmla="*/ 9 w 70"/>
                <a:gd name="T19" fmla="*/ 6 h 120"/>
                <a:gd name="T20" fmla="*/ 9 w 70"/>
                <a:gd name="T21" fmla="*/ 6 h 120"/>
                <a:gd name="T22" fmla="*/ 20 w 70"/>
                <a:gd name="T23" fmla="*/ 0 h 120"/>
                <a:gd name="T24" fmla="*/ 22 w 70"/>
                <a:gd name="T25" fmla="*/ 2 h 120"/>
                <a:gd name="T26" fmla="*/ 23 w 70"/>
                <a:gd name="T27" fmla="*/ 7 h 120"/>
                <a:gd name="T28" fmla="*/ 21 w 70"/>
                <a:gd name="T29" fmla="*/ 9 h 120"/>
                <a:gd name="T30" fmla="*/ 9 w 70"/>
                <a:gd name="T31" fmla="*/ 12 h 120"/>
                <a:gd name="T32" fmla="*/ 9 w 70"/>
                <a:gd name="T33" fmla="*/ 37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Freeform 1156"/>
            <p:cNvSpPr>
              <a:spLocks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1 h 122"/>
                <a:gd name="T6" fmla="*/ 17 w 104"/>
                <a:gd name="T7" fmla="*/ 33 h 122"/>
                <a:gd name="T8" fmla="*/ 25 w 104"/>
                <a:gd name="T9" fmla="*/ 21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1 h 122"/>
                <a:gd name="T16" fmla="*/ 17 w 104"/>
                <a:gd name="T17" fmla="*/ 41 h 122"/>
                <a:gd name="T18" fmla="*/ 0 w 104"/>
                <a:gd name="T19" fmla="*/ 20 h 122"/>
                <a:gd name="T20" fmla="*/ 17 w 104"/>
                <a:gd name="T21" fmla="*/ 0 h 122"/>
                <a:gd name="T22" fmla="*/ 34 w 104"/>
                <a:gd name="T23" fmla="*/ 20 h 122"/>
                <a:gd name="T24" fmla="*/ 17 w 104"/>
                <a:gd name="T25" fmla="*/ 41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Freeform 1157"/>
            <p:cNvSpPr>
              <a:spLocks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20 w 105"/>
                <a:gd name="T1" fmla="*/ 8 h 164"/>
                <a:gd name="T2" fmla="*/ 20 w 105"/>
                <a:gd name="T3" fmla="*/ 8 h 164"/>
                <a:gd name="T4" fmla="*/ 9 w 105"/>
                <a:gd name="T5" fmla="*/ 12 h 164"/>
                <a:gd name="T6" fmla="*/ 9 w 105"/>
                <a:gd name="T7" fmla="*/ 31 h 164"/>
                <a:gd name="T8" fmla="*/ 18 w 105"/>
                <a:gd name="T9" fmla="*/ 33 h 164"/>
                <a:gd name="T10" fmla="*/ 26 w 105"/>
                <a:gd name="T11" fmla="*/ 20 h 164"/>
                <a:gd name="T12" fmla="*/ 20 w 105"/>
                <a:gd name="T13" fmla="*/ 8 h 164"/>
                <a:gd name="T14" fmla="*/ 20 w 105"/>
                <a:gd name="T15" fmla="*/ 8 h 164"/>
                <a:gd name="T16" fmla="*/ 19 w 105"/>
                <a:gd name="T17" fmla="*/ 40 h 164"/>
                <a:gd name="T18" fmla="*/ 19 w 105"/>
                <a:gd name="T19" fmla="*/ 40 h 164"/>
                <a:gd name="T20" fmla="*/ 9 w 105"/>
                <a:gd name="T21" fmla="*/ 38 h 164"/>
                <a:gd name="T22" fmla="*/ 9 w 105"/>
                <a:gd name="T23" fmla="*/ 39 h 164"/>
                <a:gd name="T24" fmla="*/ 9 w 105"/>
                <a:gd name="T25" fmla="*/ 52 h 164"/>
                <a:gd name="T26" fmla="*/ 7 w 105"/>
                <a:gd name="T27" fmla="*/ 54 h 164"/>
                <a:gd name="T28" fmla="*/ 2 w 105"/>
                <a:gd name="T29" fmla="*/ 54 h 164"/>
                <a:gd name="T30" fmla="*/ 0 w 105"/>
                <a:gd name="T31" fmla="*/ 52 h 164"/>
                <a:gd name="T32" fmla="*/ 0 w 105"/>
                <a:gd name="T33" fmla="*/ 2 h 164"/>
                <a:gd name="T34" fmla="*/ 2 w 105"/>
                <a:gd name="T35" fmla="*/ 1 h 164"/>
                <a:gd name="T36" fmla="*/ 7 w 105"/>
                <a:gd name="T37" fmla="*/ 1 h 164"/>
                <a:gd name="T38" fmla="*/ 9 w 105"/>
                <a:gd name="T39" fmla="*/ 2 h 164"/>
                <a:gd name="T40" fmla="*/ 9 w 105"/>
                <a:gd name="T41" fmla="*/ 5 h 164"/>
                <a:gd name="T42" fmla="*/ 9 w 105"/>
                <a:gd name="T43" fmla="*/ 5 h 164"/>
                <a:gd name="T44" fmla="*/ 22 w 105"/>
                <a:gd name="T45" fmla="*/ 0 h 164"/>
                <a:gd name="T46" fmla="*/ 35 w 105"/>
                <a:gd name="T47" fmla="*/ 20 h 164"/>
                <a:gd name="T48" fmla="*/ 19 w 105"/>
                <a:gd name="T49" fmla="*/ 40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Freeform 1158"/>
            <p:cNvSpPr>
              <a:spLocks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9 w 102"/>
                <a:gd name="T1" fmla="*/ 17 h 123"/>
                <a:gd name="T2" fmla="*/ 9 w 102"/>
                <a:gd name="T3" fmla="*/ 17 h 123"/>
                <a:gd name="T4" fmla="*/ 25 w 102"/>
                <a:gd name="T5" fmla="*/ 17 h 123"/>
                <a:gd name="T6" fmla="*/ 17 w 102"/>
                <a:gd name="T7" fmla="*/ 7 h 123"/>
                <a:gd name="T8" fmla="*/ 9 w 102"/>
                <a:gd name="T9" fmla="*/ 17 h 123"/>
                <a:gd name="T10" fmla="*/ 9 w 102"/>
                <a:gd name="T11" fmla="*/ 17 h 123"/>
                <a:gd name="T12" fmla="*/ 9 w 102"/>
                <a:gd name="T13" fmla="*/ 23 h 123"/>
                <a:gd name="T14" fmla="*/ 9 w 102"/>
                <a:gd name="T15" fmla="*/ 23 h 123"/>
                <a:gd name="T16" fmla="*/ 19 w 102"/>
                <a:gd name="T17" fmla="*/ 33 h 123"/>
                <a:gd name="T18" fmla="*/ 29 w 102"/>
                <a:gd name="T19" fmla="*/ 32 h 123"/>
                <a:gd name="T20" fmla="*/ 31 w 102"/>
                <a:gd name="T21" fmla="*/ 34 h 123"/>
                <a:gd name="T22" fmla="*/ 32 w 102"/>
                <a:gd name="T23" fmla="*/ 36 h 123"/>
                <a:gd name="T24" fmla="*/ 30 w 102"/>
                <a:gd name="T25" fmla="*/ 39 h 123"/>
                <a:gd name="T26" fmla="*/ 17 w 102"/>
                <a:gd name="T27" fmla="*/ 41 h 123"/>
                <a:gd name="T28" fmla="*/ 0 w 102"/>
                <a:gd name="T29" fmla="*/ 21 h 123"/>
                <a:gd name="T30" fmla="*/ 17 w 102"/>
                <a:gd name="T31" fmla="*/ 0 h 123"/>
                <a:gd name="T32" fmla="*/ 34 w 102"/>
                <a:gd name="T33" fmla="*/ 18 h 123"/>
                <a:gd name="T34" fmla="*/ 30 w 102"/>
                <a:gd name="T35" fmla="*/ 23 h 123"/>
                <a:gd name="T36" fmla="*/ 9 w 102"/>
                <a:gd name="T37" fmla="*/ 23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Freeform 1159"/>
            <p:cNvSpPr>
              <a:spLocks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25 w 116"/>
                <a:gd name="T1" fmla="*/ 23 h 122"/>
                <a:gd name="T2" fmla="*/ 25 w 116"/>
                <a:gd name="T3" fmla="*/ 23 h 122"/>
                <a:gd name="T4" fmla="*/ 15 w 116"/>
                <a:gd name="T5" fmla="*/ 23 h 122"/>
                <a:gd name="T6" fmla="*/ 9 w 116"/>
                <a:gd name="T7" fmla="*/ 29 h 122"/>
                <a:gd name="T8" fmla="*/ 14 w 116"/>
                <a:gd name="T9" fmla="*/ 34 h 122"/>
                <a:gd name="T10" fmla="*/ 25 w 116"/>
                <a:gd name="T11" fmla="*/ 30 h 122"/>
                <a:gd name="T12" fmla="*/ 25 w 116"/>
                <a:gd name="T13" fmla="*/ 23 h 122"/>
                <a:gd name="T14" fmla="*/ 25 w 116"/>
                <a:gd name="T15" fmla="*/ 23 h 122"/>
                <a:gd name="T16" fmla="*/ 26 w 116"/>
                <a:gd name="T17" fmla="*/ 36 h 122"/>
                <a:gd name="T18" fmla="*/ 26 w 116"/>
                <a:gd name="T19" fmla="*/ 36 h 122"/>
                <a:gd name="T20" fmla="*/ 11 w 116"/>
                <a:gd name="T21" fmla="*/ 41 h 122"/>
                <a:gd name="T22" fmla="*/ 0 w 116"/>
                <a:gd name="T23" fmla="*/ 30 h 122"/>
                <a:gd name="T24" fmla="*/ 15 w 116"/>
                <a:gd name="T25" fmla="*/ 16 h 122"/>
                <a:gd name="T26" fmla="*/ 25 w 116"/>
                <a:gd name="T27" fmla="*/ 16 h 122"/>
                <a:gd name="T28" fmla="*/ 25 w 116"/>
                <a:gd name="T29" fmla="*/ 14 h 122"/>
                <a:gd name="T30" fmla="*/ 17 w 116"/>
                <a:gd name="T31" fmla="*/ 8 h 122"/>
                <a:gd name="T32" fmla="*/ 6 w 116"/>
                <a:gd name="T33" fmla="*/ 8 h 122"/>
                <a:gd name="T34" fmla="*/ 4 w 116"/>
                <a:gd name="T35" fmla="*/ 7 h 122"/>
                <a:gd name="T36" fmla="*/ 3 w 116"/>
                <a:gd name="T37" fmla="*/ 4 h 122"/>
                <a:gd name="T38" fmla="*/ 5 w 116"/>
                <a:gd name="T39" fmla="*/ 2 h 122"/>
                <a:gd name="T40" fmla="*/ 18 w 116"/>
                <a:gd name="T41" fmla="*/ 0 h 122"/>
                <a:gd name="T42" fmla="*/ 34 w 116"/>
                <a:gd name="T43" fmla="*/ 15 h 122"/>
                <a:gd name="T44" fmla="*/ 34 w 116"/>
                <a:gd name="T45" fmla="*/ 31 h 122"/>
                <a:gd name="T46" fmla="*/ 36 w 116"/>
                <a:gd name="T47" fmla="*/ 34 h 122"/>
                <a:gd name="T48" fmla="*/ 38 w 116"/>
                <a:gd name="T49" fmla="*/ 35 h 122"/>
                <a:gd name="T50" fmla="*/ 38 w 116"/>
                <a:gd name="T51" fmla="*/ 39 h 122"/>
                <a:gd name="T52" fmla="*/ 36 w 116"/>
                <a:gd name="T53" fmla="*/ 41 h 122"/>
                <a:gd name="T54" fmla="*/ 32 w 116"/>
                <a:gd name="T55" fmla="*/ 41 h 122"/>
                <a:gd name="T56" fmla="*/ 26 w 116"/>
                <a:gd name="T57" fmla="*/ 36 h 122"/>
                <a:gd name="T58" fmla="*/ 26 w 116"/>
                <a:gd name="T59" fmla="*/ 36 h 12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Freeform 1160"/>
            <p:cNvSpPr>
              <a:spLocks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32 w 103"/>
                <a:gd name="T1" fmla="*/ 39 h 120"/>
                <a:gd name="T2" fmla="*/ 32 w 103"/>
                <a:gd name="T3" fmla="*/ 39 h 120"/>
                <a:gd name="T4" fmla="*/ 27 w 103"/>
                <a:gd name="T5" fmla="*/ 39 h 120"/>
                <a:gd name="T6" fmla="*/ 25 w 103"/>
                <a:gd name="T7" fmla="*/ 37 h 120"/>
                <a:gd name="T8" fmla="*/ 25 w 103"/>
                <a:gd name="T9" fmla="*/ 15 h 120"/>
                <a:gd name="T10" fmla="*/ 20 w 103"/>
                <a:gd name="T11" fmla="*/ 8 h 120"/>
                <a:gd name="T12" fmla="*/ 9 w 103"/>
                <a:gd name="T13" fmla="*/ 11 h 120"/>
                <a:gd name="T14" fmla="*/ 9 w 103"/>
                <a:gd name="T15" fmla="*/ 37 h 120"/>
                <a:gd name="T16" fmla="*/ 7 w 103"/>
                <a:gd name="T17" fmla="*/ 39 h 120"/>
                <a:gd name="T18" fmla="*/ 2 w 103"/>
                <a:gd name="T19" fmla="*/ 39 h 120"/>
                <a:gd name="T20" fmla="*/ 0 w 103"/>
                <a:gd name="T21" fmla="*/ 37 h 120"/>
                <a:gd name="T22" fmla="*/ 0 w 103"/>
                <a:gd name="T23" fmla="*/ 2 h 120"/>
                <a:gd name="T24" fmla="*/ 2 w 103"/>
                <a:gd name="T25" fmla="*/ 1 h 120"/>
                <a:gd name="T26" fmla="*/ 7 w 103"/>
                <a:gd name="T27" fmla="*/ 1 h 120"/>
                <a:gd name="T28" fmla="*/ 9 w 103"/>
                <a:gd name="T29" fmla="*/ 2 h 120"/>
                <a:gd name="T30" fmla="*/ 9 w 103"/>
                <a:gd name="T31" fmla="*/ 5 h 120"/>
                <a:gd name="T32" fmla="*/ 9 w 103"/>
                <a:gd name="T33" fmla="*/ 5 h 120"/>
                <a:gd name="T34" fmla="*/ 22 w 103"/>
                <a:gd name="T35" fmla="*/ 0 h 120"/>
                <a:gd name="T36" fmla="*/ 34 w 103"/>
                <a:gd name="T37" fmla="*/ 15 h 120"/>
                <a:gd name="T38" fmla="*/ 34 w 103"/>
                <a:gd name="T39" fmla="*/ 37 h 120"/>
                <a:gd name="T40" fmla="*/ 32 w 103"/>
                <a:gd name="T41" fmla="*/ 39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Freeform 1161"/>
            <p:cNvSpPr>
              <a:spLocks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21 w 115"/>
                <a:gd name="T1" fmla="*/ 0 h 163"/>
                <a:gd name="T2" fmla="*/ 21 w 115"/>
                <a:gd name="T3" fmla="*/ 0 h 163"/>
                <a:gd name="T4" fmla="*/ 35 w 115"/>
                <a:gd name="T5" fmla="*/ 2 h 163"/>
                <a:gd name="T6" fmla="*/ 37 w 115"/>
                <a:gd name="T7" fmla="*/ 5 h 163"/>
                <a:gd name="T8" fmla="*/ 36 w 115"/>
                <a:gd name="T9" fmla="*/ 8 h 163"/>
                <a:gd name="T10" fmla="*/ 34 w 115"/>
                <a:gd name="T11" fmla="*/ 9 h 163"/>
                <a:gd name="T12" fmla="*/ 22 w 115"/>
                <a:gd name="T13" fmla="*/ 8 h 163"/>
                <a:gd name="T14" fmla="*/ 9 w 115"/>
                <a:gd name="T15" fmla="*/ 27 h 163"/>
                <a:gd name="T16" fmla="*/ 22 w 115"/>
                <a:gd name="T17" fmla="*/ 45 h 163"/>
                <a:gd name="T18" fmla="*/ 34 w 115"/>
                <a:gd name="T19" fmla="*/ 44 h 163"/>
                <a:gd name="T20" fmla="*/ 36 w 115"/>
                <a:gd name="T21" fmla="*/ 45 h 163"/>
                <a:gd name="T22" fmla="*/ 37 w 115"/>
                <a:gd name="T23" fmla="*/ 48 h 163"/>
                <a:gd name="T24" fmla="*/ 35 w 115"/>
                <a:gd name="T25" fmla="*/ 51 h 163"/>
                <a:gd name="T26" fmla="*/ 21 w 115"/>
                <a:gd name="T27" fmla="*/ 53 h 163"/>
                <a:gd name="T28" fmla="*/ 0 w 115"/>
                <a:gd name="T29" fmla="*/ 27 h 163"/>
                <a:gd name="T30" fmla="*/ 21 w 115"/>
                <a:gd name="T31" fmla="*/ 0 h 1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Freeform 1162"/>
            <p:cNvSpPr>
              <a:spLocks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17 w 104"/>
                <a:gd name="T1" fmla="*/ 8 h 122"/>
                <a:gd name="T2" fmla="*/ 17 w 104"/>
                <a:gd name="T3" fmla="*/ 8 h 122"/>
                <a:gd name="T4" fmla="*/ 9 w 104"/>
                <a:gd name="T5" fmla="*/ 20 h 122"/>
                <a:gd name="T6" fmla="*/ 17 w 104"/>
                <a:gd name="T7" fmla="*/ 32 h 122"/>
                <a:gd name="T8" fmla="*/ 25 w 104"/>
                <a:gd name="T9" fmla="*/ 20 h 122"/>
                <a:gd name="T10" fmla="*/ 17 w 104"/>
                <a:gd name="T11" fmla="*/ 8 h 122"/>
                <a:gd name="T12" fmla="*/ 17 w 104"/>
                <a:gd name="T13" fmla="*/ 8 h 122"/>
                <a:gd name="T14" fmla="*/ 17 w 104"/>
                <a:gd name="T15" fmla="*/ 40 h 122"/>
                <a:gd name="T16" fmla="*/ 17 w 104"/>
                <a:gd name="T17" fmla="*/ 40 h 122"/>
                <a:gd name="T18" fmla="*/ 0 w 104"/>
                <a:gd name="T19" fmla="*/ 19 h 122"/>
                <a:gd name="T20" fmla="*/ 17 w 104"/>
                <a:gd name="T21" fmla="*/ 0 h 122"/>
                <a:gd name="T22" fmla="*/ 34 w 104"/>
                <a:gd name="T23" fmla="*/ 19 h 122"/>
                <a:gd name="T24" fmla="*/ 17 w 104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Freeform 1163"/>
            <p:cNvSpPr>
              <a:spLocks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54 w 172"/>
                <a:gd name="T1" fmla="*/ 40 h 120"/>
                <a:gd name="T2" fmla="*/ 54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4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Freeform 1164"/>
            <p:cNvSpPr>
              <a:spLocks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55 w 172"/>
                <a:gd name="T1" fmla="*/ 40 h 120"/>
                <a:gd name="T2" fmla="*/ 55 w 172"/>
                <a:gd name="T3" fmla="*/ 40 h 120"/>
                <a:gd name="T4" fmla="*/ 49 w 172"/>
                <a:gd name="T5" fmla="*/ 40 h 120"/>
                <a:gd name="T6" fmla="*/ 48 w 172"/>
                <a:gd name="T7" fmla="*/ 38 h 120"/>
                <a:gd name="T8" fmla="*/ 48 w 172"/>
                <a:gd name="T9" fmla="*/ 16 h 120"/>
                <a:gd name="T10" fmla="*/ 42 w 172"/>
                <a:gd name="T11" fmla="*/ 8 h 120"/>
                <a:gd name="T12" fmla="*/ 32 w 172"/>
                <a:gd name="T13" fmla="*/ 12 h 120"/>
                <a:gd name="T14" fmla="*/ 32 w 172"/>
                <a:gd name="T15" fmla="*/ 16 h 120"/>
                <a:gd name="T16" fmla="*/ 32 w 172"/>
                <a:gd name="T17" fmla="*/ 38 h 120"/>
                <a:gd name="T18" fmla="*/ 31 w 172"/>
                <a:gd name="T19" fmla="*/ 40 h 120"/>
                <a:gd name="T20" fmla="*/ 25 w 172"/>
                <a:gd name="T21" fmla="*/ 40 h 120"/>
                <a:gd name="T22" fmla="*/ 24 w 172"/>
                <a:gd name="T23" fmla="*/ 38 h 120"/>
                <a:gd name="T24" fmla="*/ 24 w 172"/>
                <a:gd name="T25" fmla="*/ 15 h 120"/>
                <a:gd name="T26" fmla="*/ 19 w 172"/>
                <a:gd name="T27" fmla="*/ 8 h 120"/>
                <a:gd name="T28" fmla="*/ 8 w 172"/>
                <a:gd name="T29" fmla="*/ 12 h 120"/>
                <a:gd name="T30" fmla="*/ 8 w 172"/>
                <a:gd name="T31" fmla="*/ 38 h 120"/>
                <a:gd name="T32" fmla="*/ 7 w 172"/>
                <a:gd name="T33" fmla="*/ 40 h 120"/>
                <a:gd name="T34" fmla="*/ 1 w 172"/>
                <a:gd name="T35" fmla="*/ 40 h 120"/>
                <a:gd name="T36" fmla="*/ 0 w 172"/>
                <a:gd name="T37" fmla="*/ 38 h 120"/>
                <a:gd name="T38" fmla="*/ 0 w 172"/>
                <a:gd name="T39" fmla="*/ 2 h 120"/>
                <a:gd name="T40" fmla="*/ 1 w 172"/>
                <a:gd name="T41" fmla="*/ 1 h 120"/>
                <a:gd name="T42" fmla="*/ 7 w 172"/>
                <a:gd name="T43" fmla="*/ 1 h 120"/>
                <a:gd name="T44" fmla="*/ 8 w 172"/>
                <a:gd name="T45" fmla="*/ 2 h 120"/>
                <a:gd name="T46" fmla="*/ 8 w 172"/>
                <a:gd name="T47" fmla="*/ 5 h 120"/>
                <a:gd name="T48" fmla="*/ 8 w 172"/>
                <a:gd name="T49" fmla="*/ 5 h 120"/>
                <a:gd name="T50" fmla="*/ 20 w 172"/>
                <a:gd name="T51" fmla="*/ 0 h 120"/>
                <a:gd name="T52" fmla="*/ 31 w 172"/>
                <a:gd name="T53" fmla="*/ 6 h 120"/>
                <a:gd name="T54" fmla="*/ 45 w 172"/>
                <a:gd name="T55" fmla="*/ 0 h 120"/>
                <a:gd name="T56" fmla="*/ 56 w 172"/>
                <a:gd name="T57" fmla="*/ 15 h 120"/>
                <a:gd name="T58" fmla="*/ 56 w 172"/>
                <a:gd name="T59" fmla="*/ 38 h 120"/>
                <a:gd name="T60" fmla="*/ 55 w 172"/>
                <a:gd name="T61" fmla="*/ 40 h 1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Freeform 1165"/>
            <p:cNvSpPr>
              <a:spLocks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9 w 28"/>
                <a:gd name="T1" fmla="*/ 52 h 163"/>
                <a:gd name="T2" fmla="*/ 9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9 w 28"/>
                <a:gd name="T17" fmla="*/ 17 h 163"/>
                <a:gd name="T18" fmla="*/ 9 w 28"/>
                <a:gd name="T19" fmla="*/ 52 h 163"/>
                <a:gd name="T20" fmla="*/ 9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3" name="Freeform 1166"/>
            <p:cNvSpPr>
              <a:spLocks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14 w 92"/>
                <a:gd name="T1" fmla="*/ 40 h 122"/>
                <a:gd name="T2" fmla="*/ 14 w 92"/>
                <a:gd name="T3" fmla="*/ 40 h 122"/>
                <a:gd name="T4" fmla="*/ 2 w 92"/>
                <a:gd name="T5" fmla="*/ 38 h 122"/>
                <a:gd name="T6" fmla="*/ 0 w 92"/>
                <a:gd name="T7" fmla="*/ 36 h 122"/>
                <a:gd name="T8" fmla="*/ 1 w 92"/>
                <a:gd name="T9" fmla="*/ 33 h 122"/>
                <a:gd name="T10" fmla="*/ 3 w 92"/>
                <a:gd name="T11" fmla="*/ 32 h 122"/>
                <a:gd name="T12" fmla="*/ 14 w 92"/>
                <a:gd name="T13" fmla="*/ 33 h 122"/>
                <a:gd name="T14" fmla="*/ 21 w 92"/>
                <a:gd name="T15" fmla="*/ 28 h 122"/>
                <a:gd name="T16" fmla="*/ 15 w 92"/>
                <a:gd name="T17" fmla="*/ 23 h 122"/>
                <a:gd name="T18" fmla="*/ 0 w 92"/>
                <a:gd name="T19" fmla="*/ 12 h 122"/>
                <a:gd name="T20" fmla="*/ 15 w 92"/>
                <a:gd name="T21" fmla="*/ 0 h 122"/>
                <a:gd name="T22" fmla="*/ 27 w 92"/>
                <a:gd name="T23" fmla="*/ 2 h 122"/>
                <a:gd name="T24" fmla="*/ 29 w 92"/>
                <a:gd name="T25" fmla="*/ 4 h 122"/>
                <a:gd name="T26" fmla="*/ 28 w 92"/>
                <a:gd name="T27" fmla="*/ 7 h 122"/>
                <a:gd name="T28" fmla="*/ 26 w 92"/>
                <a:gd name="T29" fmla="*/ 8 h 122"/>
                <a:gd name="T30" fmla="*/ 15 w 92"/>
                <a:gd name="T31" fmla="*/ 7 h 122"/>
                <a:gd name="T32" fmla="*/ 9 w 92"/>
                <a:gd name="T33" fmla="*/ 11 h 122"/>
                <a:gd name="T34" fmla="*/ 16 w 92"/>
                <a:gd name="T35" fmla="*/ 16 h 122"/>
                <a:gd name="T36" fmla="*/ 30 w 92"/>
                <a:gd name="T37" fmla="*/ 28 h 122"/>
                <a:gd name="T38" fmla="*/ 14 w 92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4" name="Freeform 1167"/>
            <p:cNvSpPr>
              <a:spLocks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14 w 91"/>
                <a:gd name="T1" fmla="*/ 40 h 122"/>
                <a:gd name="T2" fmla="*/ 14 w 91"/>
                <a:gd name="T3" fmla="*/ 40 h 122"/>
                <a:gd name="T4" fmla="*/ 2 w 91"/>
                <a:gd name="T5" fmla="*/ 38 h 122"/>
                <a:gd name="T6" fmla="*/ 0 w 91"/>
                <a:gd name="T7" fmla="*/ 36 h 122"/>
                <a:gd name="T8" fmla="*/ 1 w 91"/>
                <a:gd name="T9" fmla="*/ 33 h 122"/>
                <a:gd name="T10" fmla="*/ 3 w 91"/>
                <a:gd name="T11" fmla="*/ 32 h 122"/>
                <a:gd name="T12" fmla="*/ 14 w 91"/>
                <a:gd name="T13" fmla="*/ 33 h 122"/>
                <a:gd name="T14" fmla="*/ 21 w 91"/>
                <a:gd name="T15" fmla="*/ 28 h 122"/>
                <a:gd name="T16" fmla="*/ 15 w 91"/>
                <a:gd name="T17" fmla="*/ 23 h 122"/>
                <a:gd name="T18" fmla="*/ 0 w 91"/>
                <a:gd name="T19" fmla="*/ 12 h 122"/>
                <a:gd name="T20" fmla="*/ 15 w 91"/>
                <a:gd name="T21" fmla="*/ 0 h 122"/>
                <a:gd name="T22" fmla="*/ 27 w 91"/>
                <a:gd name="T23" fmla="*/ 2 h 122"/>
                <a:gd name="T24" fmla="*/ 29 w 91"/>
                <a:gd name="T25" fmla="*/ 4 h 122"/>
                <a:gd name="T26" fmla="*/ 28 w 91"/>
                <a:gd name="T27" fmla="*/ 7 h 122"/>
                <a:gd name="T28" fmla="*/ 26 w 91"/>
                <a:gd name="T29" fmla="*/ 8 h 122"/>
                <a:gd name="T30" fmla="*/ 15 w 91"/>
                <a:gd name="T31" fmla="*/ 7 h 122"/>
                <a:gd name="T32" fmla="*/ 9 w 91"/>
                <a:gd name="T33" fmla="*/ 11 h 122"/>
                <a:gd name="T34" fmla="*/ 16 w 91"/>
                <a:gd name="T35" fmla="*/ 16 h 122"/>
                <a:gd name="T36" fmla="*/ 30 w 91"/>
                <a:gd name="T37" fmla="*/ 28 h 122"/>
                <a:gd name="T38" fmla="*/ 14 w 91"/>
                <a:gd name="T39" fmla="*/ 40 h 1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Freeform 1168"/>
            <p:cNvSpPr>
              <a:spLocks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8 w 28"/>
                <a:gd name="T1" fmla="*/ 52 h 163"/>
                <a:gd name="T2" fmla="*/ 8 w 28"/>
                <a:gd name="T3" fmla="*/ 52 h 163"/>
                <a:gd name="T4" fmla="*/ 7 w 28"/>
                <a:gd name="T5" fmla="*/ 54 h 163"/>
                <a:gd name="T6" fmla="*/ 2 w 28"/>
                <a:gd name="T7" fmla="*/ 54 h 163"/>
                <a:gd name="T8" fmla="*/ 0 w 28"/>
                <a:gd name="T9" fmla="*/ 52 h 163"/>
                <a:gd name="T10" fmla="*/ 0 w 28"/>
                <a:gd name="T11" fmla="*/ 17 h 163"/>
                <a:gd name="T12" fmla="*/ 2 w 28"/>
                <a:gd name="T13" fmla="*/ 15 h 163"/>
                <a:gd name="T14" fmla="*/ 7 w 28"/>
                <a:gd name="T15" fmla="*/ 15 h 163"/>
                <a:gd name="T16" fmla="*/ 8 w 28"/>
                <a:gd name="T17" fmla="*/ 17 h 163"/>
                <a:gd name="T18" fmla="*/ 8 w 28"/>
                <a:gd name="T19" fmla="*/ 52 h 163"/>
                <a:gd name="T20" fmla="*/ 8 w 28"/>
                <a:gd name="T21" fmla="*/ 52 h 163"/>
                <a:gd name="T22" fmla="*/ 5 w 28"/>
                <a:gd name="T23" fmla="*/ 9 h 163"/>
                <a:gd name="T24" fmla="*/ 5 w 28"/>
                <a:gd name="T25" fmla="*/ 9 h 163"/>
                <a:gd name="T26" fmla="*/ 0 w 28"/>
                <a:gd name="T27" fmla="*/ 5 h 163"/>
                <a:gd name="T28" fmla="*/ 5 w 28"/>
                <a:gd name="T29" fmla="*/ 0 h 163"/>
                <a:gd name="T30" fmla="*/ 9 w 28"/>
                <a:gd name="T31" fmla="*/ 5 h 163"/>
                <a:gd name="T32" fmla="*/ 5 w 28"/>
                <a:gd name="T33" fmla="*/ 9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6" name="Freeform 1169"/>
            <p:cNvSpPr>
              <a:spLocks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17 w 105"/>
                <a:gd name="T1" fmla="*/ 8 h 122"/>
                <a:gd name="T2" fmla="*/ 17 w 105"/>
                <a:gd name="T3" fmla="*/ 8 h 122"/>
                <a:gd name="T4" fmla="*/ 9 w 105"/>
                <a:gd name="T5" fmla="*/ 20 h 122"/>
                <a:gd name="T6" fmla="*/ 17 w 105"/>
                <a:gd name="T7" fmla="*/ 32 h 122"/>
                <a:gd name="T8" fmla="*/ 25 w 105"/>
                <a:gd name="T9" fmla="*/ 20 h 122"/>
                <a:gd name="T10" fmla="*/ 17 w 105"/>
                <a:gd name="T11" fmla="*/ 8 h 122"/>
                <a:gd name="T12" fmla="*/ 17 w 105"/>
                <a:gd name="T13" fmla="*/ 8 h 122"/>
                <a:gd name="T14" fmla="*/ 17 w 105"/>
                <a:gd name="T15" fmla="*/ 40 h 122"/>
                <a:gd name="T16" fmla="*/ 17 w 105"/>
                <a:gd name="T17" fmla="*/ 40 h 122"/>
                <a:gd name="T18" fmla="*/ 0 w 105"/>
                <a:gd name="T19" fmla="*/ 19 h 122"/>
                <a:gd name="T20" fmla="*/ 17 w 105"/>
                <a:gd name="T21" fmla="*/ 0 h 122"/>
                <a:gd name="T22" fmla="*/ 34 w 105"/>
                <a:gd name="T23" fmla="*/ 19 h 122"/>
                <a:gd name="T24" fmla="*/ 17 w 105"/>
                <a:gd name="T25" fmla="*/ 4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7" name="Freeform 1170"/>
            <p:cNvSpPr>
              <a:spLocks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33 w 102"/>
                <a:gd name="T1" fmla="*/ 40 h 120"/>
                <a:gd name="T2" fmla="*/ 33 w 102"/>
                <a:gd name="T3" fmla="*/ 40 h 120"/>
                <a:gd name="T4" fmla="*/ 27 w 102"/>
                <a:gd name="T5" fmla="*/ 40 h 120"/>
                <a:gd name="T6" fmla="*/ 25 w 102"/>
                <a:gd name="T7" fmla="*/ 38 h 120"/>
                <a:gd name="T8" fmla="*/ 25 w 102"/>
                <a:gd name="T9" fmla="*/ 16 h 120"/>
                <a:gd name="T10" fmla="*/ 20 w 102"/>
                <a:gd name="T11" fmla="*/ 8 h 120"/>
                <a:gd name="T12" fmla="*/ 9 w 102"/>
                <a:gd name="T13" fmla="*/ 12 h 120"/>
                <a:gd name="T14" fmla="*/ 9 w 102"/>
                <a:gd name="T15" fmla="*/ 38 h 120"/>
                <a:gd name="T16" fmla="*/ 7 w 102"/>
                <a:gd name="T17" fmla="*/ 40 h 120"/>
                <a:gd name="T18" fmla="*/ 1 w 102"/>
                <a:gd name="T19" fmla="*/ 40 h 120"/>
                <a:gd name="T20" fmla="*/ 0 w 102"/>
                <a:gd name="T21" fmla="*/ 38 h 120"/>
                <a:gd name="T22" fmla="*/ 0 w 102"/>
                <a:gd name="T23" fmla="*/ 2 h 120"/>
                <a:gd name="T24" fmla="*/ 1 w 102"/>
                <a:gd name="T25" fmla="*/ 1 h 120"/>
                <a:gd name="T26" fmla="*/ 7 w 102"/>
                <a:gd name="T27" fmla="*/ 1 h 120"/>
                <a:gd name="T28" fmla="*/ 9 w 102"/>
                <a:gd name="T29" fmla="*/ 2 h 120"/>
                <a:gd name="T30" fmla="*/ 9 w 102"/>
                <a:gd name="T31" fmla="*/ 5 h 120"/>
                <a:gd name="T32" fmla="*/ 9 w 102"/>
                <a:gd name="T33" fmla="*/ 5 h 120"/>
                <a:gd name="T34" fmla="*/ 22 w 102"/>
                <a:gd name="T35" fmla="*/ 0 h 120"/>
                <a:gd name="T36" fmla="*/ 34 w 102"/>
                <a:gd name="T37" fmla="*/ 15 h 120"/>
                <a:gd name="T38" fmla="*/ 34 w 102"/>
                <a:gd name="T39" fmla="*/ 38 h 120"/>
                <a:gd name="T40" fmla="*/ 33 w 102"/>
                <a:gd name="T41" fmla="*/ 4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12723" name="Rectangle 947"/>
          <p:cNvSpPr>
            <a:spLocks noGrp="1" noChangeArrowheads="1"/>
          </p:cNvSpPr>
          <p:nvPr>
            <p:ph type="ctrTitle"/>
          </p:nvPr>
        </p:nvSpPr>
        <p:spPr>
          <a:xfrm>
            <a:off x="4859338" y="2197100"/>
            <a:ext cx="3816350" cy="14128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title style</a:t>
            </a:r>
          </a:p>
        </p:txBody>
      </p:sp>
      <p:sp>
        <p:nvSpPr>
          <p:cNvPr id="1612724" name="Rectangle 948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3644900"/>
            <a:ext cx="3816350" cy="2528888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307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38647B42-B247-42C5-B33E-88402C75415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28652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0814BF48-F3F3-44F9-9766-A0C69676A35F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762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65A26EB-90DB-42FA-B87F-F0576BB87837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44861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C5E8A8C1-C17B-4BC1-8D27-928810A44B74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5426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FED58BC-37EA-4C98-97A4-863630F229F8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97185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9143C5EF-1AC6-48CA-BA01-2221040AEBD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29075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B5EE8B3D-2957-409F-B700-E0777994F3C0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86612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814BD2D4-BDF9-4F97-90DE-57AFD5DD23F6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75146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A06C801B-79F6-4A46-B10C-63974A4B320A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64408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EE1F53C7-70D8-4BAC-99EB-BFEE49E47E3E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73400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019800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7B368C8B-883E-4E96-9649-994A2EB83B3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44118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613CA57-85B7-4822-AE4B-CC9F321695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253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232CA55-1308-45CC-888B-2322B11E4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366A1FA-A67F-4C75-833E-E87E7D84E0D3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09867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7EC6689-ADB4-46AC-81A4-565207F29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26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B5DA07-F334-466F-B615-372A823D5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237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54D81DD-0EFE-4BDB-BF1F-550709D28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32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0A4E9A0-FE5E-4439-8C08-6A2803A6E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286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5D3ECDA-92A5-4721-83E4-55BF42141F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85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E5554E0-2ED3-4CA3-A7A2-732E357B5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90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5B0D49C-440A-455A-A81C-634954529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124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72AE1B1-93EC-42D8-B31E-0EFCA76241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07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9A816FE-1EA9-4257-BEB3-6DC4F39E2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77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387600"/>
            <a:ext cx="4038600" cy="173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79900"/>
            <a:ext cx="4038600" cy="174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B7D9A92-3643-4ED1-8FF6-DBE84C272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134095"/>
                </a:solidFill>
              </a:rPr>
              <a:t>│</a:t>
            </a:r>
            <a:r>
              <a:rPr lang="fr-FR" sz="1800">
                <a:solidFill>
                  <a:srgbClr val="000000"/>
                </a:solidFill>
              </a:rPr>
              <a:t> </a:t>
            </a:r>
            <a:fld id="{5F2515F8-56C3-4631-9E04-2C4495434B6C}" type="slidenum">
              <a:rPr lang="fr-FR" sz="1200" baseline="30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sz="1200" baseline="30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5069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239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387600"/>
            <a:ext cx="8229600" cy="3633788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GB" smtClean="0"/>
              <a:t>15 February 2012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271E8F9-A759-4191-9E9C-9E38A511F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304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marL="0"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FFFFFF"/>
                </a:solidFill>
              </a:rPr>
              <a:t>15 February 2012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298800"/>
            <a:ext cx="1869733" cy="1441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8" y="6412969"/>
            <a:ext cx="708622" cy="4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15 February 2012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1760"/>
            <a:ext cx="227766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4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22668"/>
          <a:stretch/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88224" y="116632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4927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6297439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33814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9489"/>
          <a:stretch/>
        </p:blipFill>
        <p:spPr>
          <a:xfrm>
            <a:off x="-127000" y="0"/>
            <a:ext cx="46990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116632"/>
            <a:ext cx="2133600" cy="476250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94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990600"/>
            <a:ext cx="9197976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defTabSz="457200"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defTabSz="457200"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defTabSz="457200"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defTabSz="457200"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240213" y="6650038"/>
            <a:ext cx="652462" cy="230187"/>
          </a:xfrm>
          <a:prstGeom prst="rect">
            <a:avLst/>
          </a:prstGeom>
          <a:solidFill>
            <a:srgbClr val="0C467A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sz="900" dirty="0" smtClean="0">
                <a:solidFill>
                  <a:srgbClr val="FFFFFF"/>
                </a:solidFill>
                <a:ea typeface="Microsoft YaHei" charset="-122"/>
              </a:rPr>
              <a:t>ENTR F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0" i="1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 b="1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15 February 2012</a:t>
            </a:r>
            <a:endParaRPr lang="en-US" alt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20B778-25EC-4C59-9054-BB24209826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923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US" altLang="en-US" sz="1800" b="0" smtClean="0">
              <a:solidFill>
                <a:srgbClr val="FFFFFF"/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836613"/>
            <a:ext cx="4140200" cy="6192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FR" altLang="en-US" sz="7600" smtClean="0">
              <a:solidFill>
                <a:srgbClr val="FFD624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40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18050" y="1844675"/>
            <a:ext cx="4175125" cy="3384550"/>
          </a:xfrm>
        </p:spPr>
        <p:txBody>
          <a:bodyPr/>
          <a:lstStyle>
            <a:lvl1pPr marL="3175">
              <a:defRPr sz="4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5940425" y="6237288"/>
            <a:ext cx="21336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DD Month YYYY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6A7DD0B-EA26-4C0D-963A-1144A8C0770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32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0B6E-0CB3-4F04-9AD3-68F6EFFCF0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8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B429-8B16-4A63-847A-3D8C2BD42F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811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7C0F-F6C1-4037-B8C5-98B03EDB9B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theme" Target="../theme/theme13.xml"/><Relationship Id="rId15" Type="http://schemas.openxmlformats.org/officeDocument/2006/relationships/image" Target="../media/image10.png"/><Relationship Id="rId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theme" Target="../theme/theme8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4D754322-5D41-4D2B-ABA1-57EE128298C5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47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F7C4252-AC2E-4163-A79E-E142ED27FE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6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C909E27-8031-4823-974C-AA35F3B89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15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F7C4252-AC2E-4163-A79E-E142ED27FE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6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6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15 February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8D7CED9-77CB-4C3E-9FF7-3A8B2A228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177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44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15 February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8A999A-77C4-450A-9622-0C2E1C206D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en-US" b="0" smtClean="0">
                <a:solidFill>
                  <a:srgbClr val="000000"/>
                </a:solidFill>
              </a:rPr>
              <a:t>15 February 2012</a:t>
            </a:r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42D2A5-E53A-4010-A607-3F64C6019BF9}" type="slidenum">
              <a:rPr lang="en-GB" altLang="en-US" b="0">
                <a:solidFill>
                  <a:srgbClr val="000000"/>
                </a:solidFill>
              </a:rPr>
              <a:pPr/>
              <a:t>‹#›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hf sldNum="0"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en-US" b="0" smtClean="0">
                <a:solidFill>
                  <a:srgbClr val="000000"/>
                </a:solidFill>
              </a:rPr>
              <a:t>15 February 2012</a:t>
            </a:r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42D2A5-E53A-4010-A607-3F64C6019BF9}" type="slidenum">
              <a:rPr lang="en-GB" altLang="en-US" b="0">
                <a:solidFill>
                  <a:srgbClr val="000000"/>
                </a:solidFill>
              </a:rPr>
              <a:pPr/>
              <a:t>‹#›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1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en-US" b="0" smtClean="0">
                <a:solidFill>
                  <a:srgbClr val="000000"/>
                </a:solidFill>
              </a:rPr>
              <a:t>15 February 2012</a:t>
            </a:r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9942D2A5-E53A-4010-A607-3F64C6019BF9}" type="slidenum">
              <a:rPr lang="en-GB" altLang="en-US" b="0">
                <a:solidFill>
                  <a:srgbClr val="000000"/>
                </a:solidFill>
              </a:rPr>
              <a:pPr/>
              <a:t>‹#›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3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 altLang="en-US" b="0" smtClean="0">
                <a:solidFill>
                  <a:srgbClr val="000000"/>
                </a:solidFill>
              </a:rPr>
              <a:t>15 February 2012</a:t>
            </a:r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5CE14FB-B8EF-429A-855A-7C78BA3E9B10}" type="slidenum">
              <a:rPr lang="en-GB" altLang="en-US" b="0">
                <a:solidFill>
                  <a:srgbClr val="000000"/>
                </a:solidFill>
              </a:rPr>
              <a:pPr/>
              <a:t>‹#›</a:t>
            </a:fld>
            <a:endParaRPr lang="en-GB" altLang="en-US" b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7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4D754322-5D41-4D2B-ABA1-57EE128298C5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6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D9C933DB-189B-4B5F-AD05-55724C5A0400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38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D9C933DB-189B-4B5F-AD05-55724C5A0400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2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4D754322-5D41-4D2B-ABA1-57EE128298C5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23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D9C933DB-189B-4B5F-AD05-55724C5A0400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67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1969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610772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12738" y="6364288"/>
            <a:ext cx="224313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b="0">
                <a:solidFill>
                  <a:srgbClr val="134095"/>
                </a:solidFill>
                <a:latin typeface="Arial" charset="0"/>
              </a:rPr>
              <a:t>│</a:t>
            </a:r>
            <a:r>
              <a:rPr lang="fr-FR" sz="1800" b="0">
                <a:solidFill>
                  <a:srgbClr val="000000"/>
                </a:solidFill>
                <a:latin typeface="Arial" charset="0"/>
              </a:rPr>
              <a:t> </a:t>
            </a:r>
            <a:fld id="{D9C933DB-189B-4B5F-AD05-55724C5A0400}" type="slidenum">
              <a:rPr lang="fr-FR" sz="1200" b="0" baseline="3000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200" b="0" baseline="30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1658" name="Rectangle 906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33375"/>
            <a:ext cx="7715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grpSp>
        <p:nvGrpSpPr>
          <p:cNvPr id="1029" name="Group 973"/>
          <p:cNvGrpSpPr>
            <a:grpSpLocks/>
          </p:cNvGrpSpPr>
          <p:nvPr userDrawn="1"/>
        </p:nvGrpSpPr>
        <p:grpSpPr bwMode="auto">
          <a:xfrm>
            <a:off x="6413500" y="6143625"/>
            <a:ext cx="2274888" cy="596900"/>
            <a:chOff x="4040" y="3870"/>
            <a:chExt cx="1433" cy="376"/>
          </a:xfrm>
        </p:grpSpPr>
        <p:sp>
          <p:nvSpPr>
            <p:cNvPr id="1030" name="Freeform 915"/>
            <p:cNvSpPr>
              <a:spLocks/>
            </p:cNvSpPr>
            <p:nvPr userDrawn="1"/>
          </p:nvSpPr>
          <p:spPr bwMode="gray">
            <a:xfrm>
              <a:off x="4849" y="4058"/>
              <a:ext cx="46" cy="73"/>
            </a:xfrm>
            <a:custGeom>
              <a:avLst/>
              <a:gdLst>
                <a:gd name="T0" fmla="*/ 0 w 63"/>
                <a:gd name="T1" fmla="*/ 2 h 101"/>
                <a:gd name="T2" fmla="*/ 2 w 63"/>
                <a:gd name="T3" fmla="*/ 0 h 101"/>
                <a:gd name="T4" fmla="*/ 43 w 63"/>
                <a:gd name="T5" fmla="*/ 0 h 101"/>
                <a:gd name="T6" fmla="*/ 45 w 63"/>
                <a:gd name="T7" fmla="*/ 2 h 101"/>
                <a:gd name="T8" fmla="*/ 45 w 63"/>
                <a:gd name="T9" fmla="*/ 9 h 101"/>
                <a:gd name="T10" fmla="*/ 43 w 63"/>
                <a:gd name="T11" fmla="*/ 11 h 101"/>
                <a:gd name="T12" fmla="*/ 13 w 63"/>
                <a:gd name="T13" fmla="*/ 11 h 101"/>
                <a:gd name="T14" fmla="*/ 13 w 63"/>
                <a:gd name="T15" fmla="*/ 30 h 101"/>
                <a:gd name="T16" fmla="*/ 40 w 63"/>
                <a:gd name="T17" fmla="*/ 30 h 101"/>
                <a:gd name="T18" fmla="*/ 42 w 63"/>
                <a:gd name="T19" fmla="*/ 32 h 101"/>
                <a:gd name="T20" fmla="*/ 42 w 63"/>
                <a:gd name="T21" fmla="*/ 38 h 101"/>
                <a:gd name="T22" fmla="*/ 40 w 63"/>
                <a:gd name="T23" fmla="*/ 40 h 101"/>
                <a:gd name="T24" fmla="*/ 13 w 63"/>
                <a:gd name="T25" fmla="*/ 40 h 101"/>
                <a:gd name="T26" fmla="*/ 13 w 63"/>
                <a:gd name="T27" fmla="*/ 62 h 101"/>
                <a:gd name="T28" fmla="*/ 44 w 63"/>
                <a:gd name="T29" fmla="*/ 62 h 101"/>
                <a:gd name="T30" fmla="*/ 46 w 63"/>
                <a:gd name="T31" fmla="*/ 64 h 101"/>
                <a:gd name="T32" fmla="*/ 46 w 63"/>
                <a:gd name="T33" fmla="*/ 71 h 101"/>
                <a:gd name="T34" fmla="*/ 44 w 63"/>
                <a:gd name="T35" fmla="*/ 73 h 101"/>
                <a:gd name="T36" fmla="*/ 2 w 63"/>
                <a:gd name="T37" fmla="*/ 73 h 101"/>
                <a:gd name="T38" fmla="*/ 0 w 63"/>
                <a:gd name="T39" fmla="*/ 71 h 101"/>
                <a:gd name="T40" fmla="*/ 0 w 63"/>
                <a:gd name="T41" fmla="*/ 2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101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1" y="0"/>
                    <a:pt x="62" y="1"/>
                    <a:pt x="62" y="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4"/>
                    <a:pt x="62" y="15"/>
                    <a:pt x="5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41"/>
                    <a:pt x="58" y="42"/>
                    <a:pt x="58" y="4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5"/>
                    <a:pt x="57" y="56"/>
                    <a:pt x="55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2" y="86"/>
                    <a:pt x="63" y="87"/>
                    <a:pt x="63" y="8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0"/>
                    <a:pt x="62" y="101"/>
                    <a:pt x="60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1" name="Freeform 916"/>
            <p:cNvSpPr>
              <a:spLocks/>
            </p:cNvSpPr>
            <p:nvPr userDrawn="1"/>
          </p:nvSpPr>
          <p:spPr bwMode="gray">
            <a:xfrm>
              <a:off x="4905" y="4077"/>
              <a:ext cx="47" cy="54"/>
            </a:xfrm>
            <a:custGeom>
              <a:avLst/>
              <a:gdLst>
                <a:gd name="T0" fmla="*/ 45 w 65"/>
                <a:gd name="T1" fmla="*/ 53 h 76"/>
                <a:gd name="T2" fmla="*/ 37 w 65"/>
                <a:gd name="T3" fmla="*/ 53 h 76"/>
                <a:gd name="T4" fmla="*/ 35 w 65"/>
                <a:gd name="T5" fmla="*/ 51 h 76"/>
                <a:gd name="T6" fmla="*/ 35 w 65"/>
                <a:gd name="T7" fmla="*/ 48 h 76"/>
                <a:gd name="T8" fmla="*/ 35 w 65"/>
                <a:gd name="T9" fmla="*/ 48 h 76"/>
                <a:gd name="T10" fmla="*/ 16 w 65"/>
                <a:gd name="T11" fmla="*/ 54 h 76"/>
                <a:gd name="T12" fmla="*/ 0 w 65"/>
                <a:gd name="T13" fmla="*/ 34 h 76"/>
                <a:gd name="T14" fmla="*/ 0 w 65"/>
                <a:gd name="T15" fmla="*/ 2 h 76"/>
                <a:gd name="T16" fmla="*/ 2 w 65"/>
                <a:gd name="T17" fmla="*/ 0 h 76"/>
                <a:gd name="T18" fmla="*/ 10 w 65"/>
                <a:gd name="T19" fmla="*/ 0 h 76"/>
                <a:gd name="T20" fmla="*/ 12 w 65"/>
                <a:gd name="T21" fmla="*/ 2 h 76"/>
                <a:gd name="T22" fmla="*/ 12 w 65"/>
                <a:gd name="T23" fmla="*/ 33 h 76"/>
                <a:gd name="T24" fmla="*/ 20 w 65"/>
                <a:gd name="T25" fmla="*/ 43 h 76"/>
                <a:gd name="T26" fmla="*/ 35 w 65"/>
                <a:gd name="T27" fmla="*/ 38 h 76"/>
                <a:gd name="T28" fmla="*/ 35 w 65"/>
                <a:gd name="T29" fmla="*/ 2 h 76"/>
                <a:gd name="T30" fmla="*/ 37 w 65"/>
                <a:gd name="T31" fmla="*/ 0 h 76"/>
                <a:gd name="T32" fmla="*/ 45 w 65"/>
                <a:gd name="T33" fmla="*/ 0 h 76"/>
                <a:gd name="T34" fmla="*/ 47 w 65"/>
                <a:gd name="T35" fmla="*/ 2 h 76"/>
                <a:gd name="T36" fmla="*/ 47 w 65"/>
                <a:gd name="T37" fmla="*/ 51 h 76"/>
                <a:gd name="T38" fmla="*/ 45 w 65"/>
                <a:gd name="T39" fmla="*/ 53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5"/>
                  </a:moveTo>
                  <a:cubicBezTo>
                    <a:pt x="51" y="75"/>
                    <a:pt x="51" y="75"/>
                    <a:pt x="51" y="75"/>
                  </a:cubicBezTo>
                  <a:cubicBezTo>
                    <a:pt x="49" y="75"/>
                    <a:pt x="48" y="74"/>
                    <a:pt x="48" y="72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71"/>
                    <a:pt x="31" y="76"/>
                    <a:pt x="22" y="76"/>
                  </a:cubicBezTo>
                  <a:cubicBezTo>
                    <a:pt x="2" y="76"/>
                    <a:pt x="0" y="64"/>
                    <a:pt x="0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2"/>
                    <a:pt x="16" y="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5"/>
                    <a:pt x="18" y="61"/>
                    <a:pt x="27" y="61"/>
                  </a:cubicBezTo>
                  <a:cubicBezTo>
                    <a:pt x="34" y="61"/>
                    <a:pt x="44" y="56"/>
                    <a:pt x="48" y="5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0"/>
                    <a:pt x="5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3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5" y="74"/>
                    <a:pt x="64" y="75"/>
                    <a:pt x="62" y="7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2" name="Freeform 917"/>
            <p:cNvSpPr>
              <a:spLocks/>
            </p:cNvSpPr>
            <p:nvPr userDrawn="1"/>
          </p:nvSpPr>
          <p:spPr bwMode="gray">
            <a:xfrm>
              <a:off x="4966" y="4076"/>
              <a:ext cx="31" cy="55"/>
            </a:xfrm>
            <a:custGeom>
              <a:avLst/>
              <a:gdLst>
                <a:gd name="T0" fmla="*/ 11 w 44"/>
                <a:gd name="T1" fmla="*/ 53 h 76"/>
                <a:gd name="T2" fmla="*/ 9 w 44"/>
                <a:gd name="T3" fmla="*/ 55 h 76"/>
                <a:gd name="T4" fmla="*/ 1 w 44"/>
                <a:gd name="T5" fmla="*/ 55 h 76"/>
                <a:gd name="T6" fmla="*/ 0 w 44"/>
                <a:gd name="T7" fmla="*/ 53 h 76"/>
                <a:gd name="T8" fmla="*/ 0 w 44"/>
                <a:gd name="T9" fmla="*/ 3 h 76"/>
                <a:gd name="T10" fmla="*/ 1 w 44"/>
                <a:gd name="T11" fmla="*/ 1 h 76"/>
                <a:gd name="T12" fmla="*/ 9 w 44"/>
                <a:gd name="T13" fmla="*/ 1 h 76"/>
                <a:gd name="T14" fmla="*/ 11 w 44"/>
                <a:gd name="T15" fmla="*/ 3 h 76"/>
                <a:gd name="T16" fmla="*/ 11 w 44"/>
                <a:gd name="T17" fmla="*/ 8 h 76"/>
                <a:gd name="T18" fmla="*/ 12 w 44"/>
                <a:gd name="T19" fmla="*/ 8 h 76"/>
                <a:gd name="T20" fmla="*/ 27 w 44"/>
                <a:gd name="T21" fmla="*/ 1 h 76"/>
                <a:gd name="T22" fmla="*/ 30 w 44"/>
                <a:gd name="T23" fmla="*/ 2 h 76"/>
                <a:gd name="T24" fmla="*/ 31 w 44"/>
                <a:gd name="T25" fmla="*/ 9 h 76"/>
                <a:gd name="T26" fmla="*/ 29 w 44"/>
                <a:gd name="T27" fmla="*/ 12 h 76"/>
                <a:gd name="T28" fmla="*/ 11 w 44"/>
                <a:gd name="T29" fmla="*/ 17 h 76"/>
                <a:gd name="T30" fmla="*/ 11 w 44"/>
                <a:gd name="T31" fmla="*/ 53 h 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76">
                  <a:moveTo>
                    <a:pt x="16" y="73"/>
                  </a:move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1" y="7"/>
                    <a:pt x="32" y="2"/>
                    <a:pt x="39" y="1"/>
                  </a:cubicBezTo>
                  <a:cubicBezTo>
                    <a:pt x="41" y="0"/>
                    <a:pt x="42" y="1"/>
                    <a:pt x="43" y="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6"/>
                    <a:pt x="44" y="17"/>
                    <a:pt x="41" y="17"/>
                  </a:cubicBezTo>
                  <a:cubicBezTo>
                    <a:pt x="32" y="19"/>
                    <a:pt x="22" y="22"/>
                    <a:pt x="16" y="24"/>
                  </a:cubicBezTo>
                  <a:lnTo>
                    <a:pt x="16" y="7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918"/>
            <p:cNvSpPr>
              <a:spLocks noEditPoints="1"/>
            </p:cNvSpPr>
            <p:nvPr userDrawn="1"/>
          </p:nvSpPr>
          <p:spPr bwMode="gray">
            <a:xfrm>
              <a:off x="5002" y="4076"/>
              <a:ext cx="48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8 w 66"/>
                <a:gd name="T7" fmla="*/ 26 h 77"/>
                <a:gd name="T8" fmla="*/ 23 w 66"/>
                <a:gd name="T9" fmla="*/ 55 h 77"/>
                <a:gd name="T10" fmla="*/ 23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6 w 66"/>
                <a:gd name="T17" fmla="*/ 28 h 77"/>
                <a:gd name="T18" fmla="*/ 23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2" y="15"/>
                  </a:moveTo>
                  <a:cubicBezTo>
                    <a:pt x="19" y="15"/>
                    <a:pt x="16" y="23"/>
                    <a:pt x="16" y="39"/>
                  </a:cubicBezTo>
                  <a:cubicBezTo>
                    <a:pt x="16" y="55"/>
                    <a:pt x="19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2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919"/>
            <p:cNvSpPr>
              <a:spLocks noEditPoints="1"/>
            </p:cNvSpPr>
            <p:nvPr userDrawn="1"/>
          </p:nvSpPr>
          <p:spPr bwMode="gray">
            <a:xfrm>
              <a:off x="5060" y="4076"/>
              <a:ext cx="47" cy="75"/>
            </a:xfrm>
            <a:custGeom>
              <a:avLst/>
              <a:gdLst>
                <a:gd name="T0" fmla="*/ 26 w 66"/>
                <a:gd name="T1" fmla="*/ 56 h 104"/>
                <a:gd name="T2" fmla="*/ 12 w 66"/>
                <a:gd name="T3" fmla="*/ 53 h 104"/>
                <a:gd name="T4" fmla="*/ 12 w 66"/>
                <a:gd name="T5" fmla="*/ 53 h 104"/>
                <a:gd name="T6" fmla="*/ 12 w 66"/>
                <a:gd name="T7" fmla="*/ 73 h 104"/>
                <a:gd name="T8" fmla="*/ 10 w 66"/>
                <a:gd name="T9" fmla="*/ 75 h 104"/>
                <a:gd name="T10" fmla="*/ 2 w 66"/>
                <a:gd name="T11" fmla="*/ 75 h 104"/>
                <a:gd name="T12" fmla="*/ 0 w 66"/>
                <a:gd name="T13" fmla="*/ 73 h 104"/>
                <a:gd name="T14" fmla="*/ 0 w 66"/>
                <a:gd name="T15" fmla="*/ 3 h 104"/>
                <a:gd name="T16" fmla="*/ 2 w 66"/>
                <a:gd name="T17" fmla="*/ 1 h 104"/>
                <a:gd name="T18" fmla="*/ 10 w 66"/>
                <a:gd name="T19" fmla="*/ 1 h 104"/>
                <a:gd name="T20" fmla="*/ 12 w 66"/>
                <a:gd name="T21" fmla="*/ 3 h 104"/>
                <a:gd name="T22" fmla="*/ 12 w 66"/>
                <a:gd name="T23" fmla="*/ 6 h 104"/>
                <a:gd name="T24" fmla="*/ 12 w 66"/>
                <a:gd name="T25" fmla="*/ 6 h 104"/>
                <a:gd name="T26" fmla="*/ 29 w 66"/>
                <a:gd name="T27" fmla="*/ 0 h 104"/>
                <a:gd name="T28" fmla="*/ 47 w 66"/>
                <a:gd name="T29" fmla="*/ 27 h 104"/>
                <a:gd name="T30" fmla="*/ 26 w 66"/>
                <a:gd name="T31" fmla="*/ 56 h 104"/>
                <a:gd name="T32" fmla="*/ 26 w 66"/>
                <a:gd name="T33" fmla="*/ 11 h 104"/>
                <a:gd name="T34" fmla="*/ 12 w 66"/>
                <a:gd name="T35" fmla="*/ 16 h 104"/>
                <a:gd name="T36" fmla="*/ 12 w 66"/>
                <a:gd name="T37" fmla="*/ 43 h 104"/>
                <a:gd name="T38" fmla="*/ 24 w 66"/>
                <a:gd name="T39" fmla="*/ 45 h 104"/>
                <a:gd name="T40" fmla="*/ 35 w 66"/>
                <a:gd name="T41" fmla="*/ 27 h 104"/>
                <a:gd name="T42" fmla="*/ 26 w 66"/>
                <a:gd name="T43" fmla="*/ 11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6" h="104">
                  <a:moveTo>
                    <a:pt x="36" y="77"/>
                  </a:moveTo>
                  <a:cubicBezTo>
                    <a:pt x="31" y="77"/>
                    <a:pt x="24" y="76"/>
                    <a:pt x="17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3"/>
                    <a:pt x="16" y="104"/>
                    <a:pt x="14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104"/>
                    <a:pt x="0" y="103"/>
                    <a:pt x="0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6"/>
                    <a:pt x="32" y="0"/>
                    <a:pt x="41" y="0"/>
                  </a:cubicBezTo>
                  <a:cubicBezTo>
                    <a:pt x="61" y="0"/>
                    <a:pt x="66" y="15"/>
                    <a:pt x="66" y="38"/>
                  </a:cubicBezTo>
                  <a:cubicBezTo>
                    <a:pt x="66" y="63"/>
                    <a:pt x="60" y="77"/>
                    <a:pt x="36" y="77"/>
                  </a:cubicBezTo>
                  <a:close/>
                  <a:moveTo>
                    <a:pt x="37" y="15"/>
                  </a:moveTo>
                  <a:cubicBezTo>
                    <a:pt x="31" y="15"/>
                    <a:pt x="21" y="20"/>
                    <a:pt x="17" y="22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45" y="63"/>
                    <a:pt x="49" y="57"/>
                    <a:pt x="49" y="38"/>
                  </a:cubicBezTo>
                  <a:cubicBezTo>
                    <a:pt x="49" y="19"/>
                    <a:pt x="45" y="15"/>
                    <a:pt x="37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5" name="Freeform 920"/>
            <p:cNvSpPr>
              <a:spLocks noEditPoints="1"/>
            </p:cNvSpPr>
            <p:nvPr userDrawn="1"/>
          </p:nvSpPr>
          <p:spPr bwMode="gray">
            <a:xfrm>
              <a:off x="5116" y="4076"/>
              <a:ext cx="46" cy="55"/>
            </a:xfrm>
            <a:custGeom>
              <a:avLst/>
              <a:gdLst>
                <a:gd name="T0" fmla="*/ 12 w 65"/>
                <a:gd name="T1" fmla="*/ 31 h 77"/>
                <a:gd name="T2" fmla="*/ 25 w 65"/>
                <a:gd name="T3" fmla="*/ 45 h 77"/>
                <a:gd name="T4" fmla="*/ 40 w 65"/>
                <a:gd name="T5" fmla="*/ 44 h 77"/>
                <a:gd name="T6" fmla="*/ 42 w 65"/>
                <a:gd name="T7" fmla="*/ 46 h 77"/>
                <a:gd name="T8" fmla="*/ 43 w 65"/>
                <a:gd name="T9" fmla="*/ 49 h 77"/>
                <a:gd name="T10" fmla="*/ 41 w 65"/>
                <a:gd name="T11" fmla="*/ 52 h 77"/>
                <a:gd name="T12" fmla="*/ 24 w 65"/>
                <a:gd name="T13" fmla="*/ 55 h 77"/>
                <a:gd name="T14" fmla="*/ 0 w 65"/>
                <a:gd name="T15" fmla="*/ 28 h 77"/>
                <a:gd name="T16" fmla="*/ 23 w 65"/>
                <a:gd name="T17" fmla="*/ 0 h 77"/>
                <a:gd name="T18" fmla="*/ 46 w 65"/>
                <a:gd name="T19" fmla="*/ 24 h 77"/>
                <a:gd name="T20" fmla="*/ 41 w 65"/>
                <a:gd name="T21" fmla="*/ 31 h 77"/>
                <a:gd name="T22" fmla="*/ 12 w 65"/>
                <a:gd name="T23" fmla="*/ 31 h 77"/>
                <a:gd name="T24" fmla="*/ 13 w 65"/>
                <a:gd name="T25" fmla="*/ 23 h 77"/>
                <a:gd name="T26" fmla="*/ 34 w 65"/>
                <a:gd name="T27" fmla="*/ 23 h 77"/>
                <a:gd name="T28" fmla="*/ 23 w 65"/>
                <a:gd name="T29" fmla="*/ 10 h 77"/>
                <a:gd name="T30" fmla="*/ 13 w 65"/>
                <a:gd name="T31" fmla="*/ 23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77">
                  <a:moveTo>
                    <a:pt x="17" y="43"/>
                  </a:moveTo>
                  <a:cubicBezTo>
                    <a:pt x="18" y="59"/>
                    <a:pt x="23" y="63"/>
                    <a:pt x="36" y="63"/>
                  </a:cubicBezTo>
                  <a:cubicBezTo>
                    <a:pt x="41" y="63"/>
                    <a:pt x="50" y="62"/>
                    <a:pt x="56" y="61"/>
                  </a:cubicBezTo>
                  <a:cubicBezTo>
                    <a:pt x="58" y="61"/>
                    <a:pt x="59" y="61"/>
                    <a:pt x="60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1"/>
                    <a:pt x="61" y="72"/>
                    <a:pt x="58" y="73"/>
                  </a:cubicBezTo>
                  <a:cubicBezTo>
                    <a:pt x="52" y="76"/>
                    <a:pt x="41" y="77"/>
                    <a:pt x="34" y="77"/>
                  </a:cubicBezTo>
                  <a:cubicBezTo>
                    <a:pt x="5" y="77"/>
                    <a:pt x="0" y="59"/>
                    <a:pt x="0" y="39"/>
                  </a:cubicBezTo>
                  <a:cubicBezTo>
                    <a:pt x="0" y="24"/>
                    <a:pt x="3" y="0"/>
                    <a:pt x="33" y="0"/>
                  </a:cubicBezTo>
                  <a:cubicBezTo>
                    <a:pt x="60" y="0"/>
                    <a:pt x="65" y="18"/>
                    <a:pt x="65" y="34"/>
                  </a:cubicBezTo>
                  <a:cubicBezTo>
                    <a:pt x="65" y="39"/>
                    <a:pt x="64" y="43"/>
                    <a:pt x="58" y="43"/>
                  </a:cubicBezTo>
                  <a:lnTo>
                    <a:pt x="17" y="43"/>
                  </a:lnTo>
                  <a:close/>
                  <a:moveTo>
                    <a:pt x="18" y="32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48" y="23"/>
                    <a:pt x="45" y="14"/>
                    <a:pt x="33" y="14"/>
                  </a:cubicBezTo>
                  <a:cubicBezTo>
                    <a:pt x="21" y="14"/>
                    <a:pt x="18" y="20"/>
                    <a:pt x="18" y="3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Freeform 921"/>
            <p:cNvSpPr>
              <a:spLocks noEditPoints="1"/>
            </p:cNvSpPr>
            <p:nvPr userDrawn="1"/>
          </p:nvSpPr>
          <p:spPr bwMode="gray">
            <a:xfrm>
              <a:off x="5171" y="4076"/>
              <a:ext cx="52" cy="55"/>
            </a:xfrm>
            <a:custGeom>
              <a:avLst/>
              <a:gdLst>
                <a:gd name="T0" fmla="*/ 35 w 73"/>
                <a:gd name="T1" fmla="*/ 48 h 77"/>
                <a:gd name="T2" fmla="*/ 15 w 73"/>
                <a:gd name="T3" fmla="*/ 55 h 77"/>
                <a:gd name="T4" fmla="*/ 0 w 73"/>
                <a:gd name="T5" fmla="*/ 40 h 77"/>
                <a:gd name="T6" fmla="*/ 21 w 73"/>
                <a:gd name="T7" fmla="*/ 21 h 77"/>
                <a:gd name="T8" fmla="*/ 34 w 73"/>
                <a:gd name="T9" fmla="*/ 21 h 77"/>
                <a:gd name="T10" fmla="*/ 34 w 73"/>
                <a:gd name="T11" fmla="*/ 19 h 77"/>
                <a:gd name="T12" fmla="*/ 23 w 73"/>
                <a:gd name="T13" fmla="*/ 10 h 77"/>
                <a:gd name="T14" fmla="*/ 9 w 73"/>
                <a:gd name="T15" fmla="*/ 11 h 77"/>
                <a:gd name="T16" fmla="*/ 6 w 73"/>
                <a:gd name="T17" fmla="*/ 9 h 77"/>
                <a:gd name="T18" fmla="*/ 4 w 73"/>
                <a:gd name="T19" fmla="*/ 6 h 77"/>
                <a:gd name="T20" fmla="*/ 7 w 73"/>
                <a:gd name="T21" fmla="*/ 2 h 77"/>
                <a:gd name="T22" fmla="*/ 25 w 73"/>
                <a:gd name="T23" fmla="*/ 0 h 77"/>
                <a:gd name="T24" fmla="*/ 46 w 73"/>
                <a:gd name="T25" fmla="*/ 20 h 77"/>
                <a:gd name="T26" fmla="*/ 46 w 73"/>
                <a:gd name="T27" fmla="*/ 41 h 77"/>
                <a:gd name="T28" fmla="*/ 50 w 73"/>
                <a:gd name="T29" fmla="*/ 46 h 77"/>
                <a:gd name="T30" fmla="*/ 52 w 73"/>
                <a:gd name="T31" fmla="*/ 47 h 77"/>
                <a:gd name="T32" fmla="*/ 52 w 73"/>
                <a:gd name="T33" fmla="*/ 52 h 77"/>
                <a:gd name="T34" fmla="*/ 50 w 73"/>
                <a:gd name="T35" fmla="*/ 54 h 77"/>
                <a:gd name="T36" fmla="*/ 44 w 73"/>
                <a:gd name="T37" fmla="*/ 55 h 77"/>
                <a:gd name="T38" fmla="*/ 35 w 73"/>
                <a:gd name="T39" fmla="*/ 48 h 77"/>
                <a:gd name="T40" fmla="*/ 34 w 73"/>
                <a:gd name="T41" fmla="*/ 30 h 77"/>
                <a:gd name="T42" fmla="*/ 21 w 73"/>
                <a:gd name="T43" fmla="*/ 30 h 77"/>
                <a:gd name="T44" fmla="*/ 12 w 73"/>
                <a:gd name="T45" fmla="*/ 39 h 77"/>
                <a:gd name="T46" fmla="*/ 19 w 73"/>
                <a:gd name="T47" fmla="*/ 46 h 77"/>
                <a:gd name="T48" fmla="*/ 34 w 73"/>
                <a:gd name="T49" fmla="*/ 40 h 77"/>
                <a:gd name="T50" fmla="*/ 34 w 73"/>
                <a:gd name="T51" fmla="*/ 30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7">
                  <a:moveTo>
                    <a:pt x="49" y="67"/>
                  </a:moveTo>
                  <a:cubicBezTo>
                    <a:pt x="41" y="73"/>
                    <a:pt x="31" y="77"/>
                    <a:pt x="21" y="77"/>
                  </a:cubicBezTo>
                  <a:cubicBezTo>
                    <a:pt x="5" y="77"/>
                    <a:pt x="0" y="68"/>
                    <a:pt x="0" y="56"/>
                  </a:cubicBezTo>
                  <a:cubicBezTo>
                    <a:pt x="0" y="38"/>
                    <a:pt x="10" y="30"/>
                    <a:pt x="29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7"/>
                    <a:pt x="45" y="14"/>
                    <a:pt x="32" y="14"/>
                  </a:cubicBezTo>
                  <a:cubicBezTo>
                    <a:pt x="27" y="14"/>
                    <a:pt x="18" y="15"/>
                    <a:pt x="12" y="15"/>
                  </a:cubicBezTo>
                  <a:cubicBezTo>
                    <a:pt x="9" y="16"/>
                    <a:pt x="8" y="16"/>
                    <a:pt x="8" y="1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5"/>
                    <a:pt x="10" y="3"/>
                  </a:cubicBezTo>
                  <a:cubicBezTo>
                    <a:pt x="16" y="1"/>
                    <a:pt x="28" y="0"/>
                    <a:pt x="35" y="0"/>
                  </a:cubicBezTo>
                  <a:cubicBezTo>
                    <a:pt x="62" y="0"/>
                    <a:pt x="65" y="11"/>
                    <a:pt x="65" y="2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63"/>
                    <a:pt x="66" y="63"/>
                    <a:pt x="70" y="64"/>
                  </a:cubicBezTo>
                  <a:cubicBezTo>
                    <a:pt x="73" y="64"/>
                    <a:pt x="73" y="65"/>
                    <a:pt x="73" y="6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4"/>
                    <a:pt x="72" y="75"/>
                    <a:pt x="70" y="76"/>
                  </a:cubicBezTo>
                  <a:cubicBezTo>
                    <a:pt x="67" y="76"/>
                    <a:pt x="65" y="77"/>
                    <a:pt x="62" y="77"/>
                  </a:cubicBezTo>
                  <a:cubicBezTo>
                    <a:pt x="55" y="77"/>
                    <a:pt x="51" y="75"/>
                    <a:pt x="49" y="67"/>
                  </a:cubicBezTo>
                  <a:close/>
                  <a:moveTo>
                    <a:pt x="48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2" y="42"/>
                    <a:pt x="17" y="45"/>
                    <a:pt x="17" y="55"/>
                  </a:cubicBezTo>
                  <a:cubicBezTo>
                    <a:pt x="17" y="61"/>
                    <a:pt x="19" y="64"/>
                    <a:pt x="27" y="64"/>
                  </a:cubicBezTo>
                  <a:cubicBezTo>
                    <a:pt x="33" y="64"/>
                    <a:pt x="42" y="60"/>
                    <a:pt x="48" y="56"/>
                  </a:cubicBezTo>
                  <a:lnTo>
                    <a:pt x="48" y="4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7" name="Freeform 922"/>
            <p:cNvSpPr>
              <a:spLocks/>
            </p:cNvSpPr>
            <p:nvPr userDrawn="1"/>
          </p:nvSpPr>
          <p:spPr bwMode="gray">
            <a:xfrm>
              <a:off x="5231" y="4076"/>
              <a:ext cx="46" cy="55"/>
            </a:xfrm>
            <a:custGeom>
              <a:avLst/>
              <a:gdLst>
                <a:gd name="T0" fmla="*/ 45 w 64"/>
                <a:gd name="T1" fmla="*/ 55 h 76"/>
                <a:gd name="T2" fmla="*/ 37 w 64"/>
                <a:gd name="T3" fmla="*/ 55 h 76"/>
                <a:gd name="T4" fmla="*/ 35 w 64"/>
                <a:gd name="T5" fmla="*/ 53 h 76"/>
                <a:gd name="T6" fmla="*/ 35 w 64"/>
                <a:gd name="T7" fmla="*/ 22 h 76"/>
                <a:gd name="T8" fmla="*/ 27 w 64"/>
                <a:gd name="T9" fmla="*/ 11 h 76"/>
                <a:gd name="T10" fmla="*/ 12 w 64"/>
                <a:gd name="T11" fmla="*/ 16 h 76"/>
                <a:gd name="T12" fmla="*/ 12 w 64"/>
                <a:gd name="T13" fmla="*/ 53 h 76"/>
                <a:gd name="T14" fmla="*/ 9 w 64"/>
                <a:gd name="T15" fmla="*/ 55 h 76"/>
                <a:gd name="T16" fmla="*/ 1 w 64"/>
                <a:gd name="T17" fmla="*/ 55 h 76"/>
                <a:gd name="T18" fmla="*/ 0 w 64"/>
                <a:gd name="T19" fmla="*/ 53 h 76"/>
                <a:gd name="T20" fmla="*/ 0 w 64"/>
                <a:gd name="T21" fmla="*/ 3 h 76"/>
                <a:gd name="T22" fmla="*/ 1 w 64"/>
                <a:gd name="T23" fmla="*/ 1 h 76"/>
                <a:gd name="T24" fmla="*/ 9 w 64"/>
                <a:gd name="T25" fmla="*/ 1 h 76"/>
                <a:gd name="T26" fmla="*/ 12 w 64"/>
                <a:gd name="T27" fmla="*/ 3 h 76"/>
                <a:gd name="T28" fmla="*/ 12 w 64"/>
                <a:gd name="T29" fmla="*/ 7 h 76"/>
                <a:gd name="T30" fmla="*/ 12 w 64"/>
                <a:gd name="T31" fmla="*/ 7 h 76"/>
                <a:gd name="T32" fmla="*/ 30 w 64"/>
                <a:gd name="T33" fmla="*/ 0 h 76"/>
                <a:gd name="T34" fmla="*/ 46 w 64"/>
                <a:gd name="T35" fmla="*/ 21 h 76"/>
                <a:gd name="T36" fmla="*/ 46 w 64"/>
                <a:gd name="T37" fmla="*/ 53 h 76"/>
                <a:gd name="T38" fmla="*/ 45 w 64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4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0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5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7" y="9"/>
                  </a:cubicBezTo>
                  <a:cubicBezTo>
                    <a:pt x="22" y="5"/>
                    <a:pt x="33" y="0"/>
                    <a:pt x="42" y="0"/>
                  </a:cubicBezTo>
                  <a:cubicBezTo>
                    <a:pt x="63" y="0"/>
                    <a:pt x="64" y="14"/>
                    <a:pt x="64" y="29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8" name="Freeform 923"/>
            <p:cNvSpPr>
              <a:spLocks/>
            </p:cNvSpPr>
            <p:nvPr userDrawn="1"/>
          </p:nvSpPr>
          <p:spPr bwMode="gray">
            <a:xfrm>
              <a:off x="4849" y="4172"/>
              <a:ext cx="53" cy="74"/>
            </a:xfrm>
            <a:custGeom>
              <a:avLst/>
              <a:gdLst>
                <a:gd name="T0" fmla="*/ 30 w 73"/>
                <a:gd name="T1" fmla="*/ 0 h 103"/>
                <a:gd name="T2" fmla="*/ 50 w 73"/>
                <a:gd name="T3" fmla="*/ 3 h 103"/>
                <a:gd name="T4" fmla="*/ 52 w 73"/>
                <a:gd name="T5" fmla="*/ 6 h 103"/>
                <a:gd name="T6" fmla="*/ 52 w 73"/>
                <a:gd name="T7" fmla="*/ 11 h 103"/>
                <a:gd name="T8" fmla="*/ 49 w 73"/>
                <a:gd name="T9" fmla="*/ 13 h 103"/>
                <a:gd name="T10" fmla="*/ 30 w 73"/>
                <a:gd name="T11" fmla="*/ 11 h 103"/>
                <a:gd name="T12" fmla="*/ 13 w 73"/>
                <a:gd name="T13" fmla="*/ 37 h 103"/>
                <a:gd name="T14" fmla="*/ 30 w 73"/>
                <a:gd name="T15" fmla="*/ 63 h 103"/>
                <a:gd name="T16" fmla="*/ 49 w 73"/>
                <a:gd name="T17" fmla="*/ 62 h 103"/>
                <a:gd name="T18" fmla="*/ 52 w 73"/>
                <a:gd name="T19" fmla="*/ 63 h 103"/>
                <a:gd name="T20" fmla="*/ 52 w 73"/>
                <a:gd name="T21" fmla="*/ 68 h 103"/>
                <a:gd name="T22" fmla="*/ 50 w 73"/>
                <a:gd name="T23" fmla="*/ 71 h 103"/>
                <a:gd name="T24" fmla="*/ 30 w 73"/>
                <a:gd name="T25" fmla="*/ 74 h 103"/>
                <a:gd name="T26" fmla="*/ 0 w 73"/>
                <a:gd name="T27" fmla="*/ 37 h 103"/>
                <a:gd name="T28" fmla="*/ 30 w 73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103">
                  <a:moveTo>
                    <a:pt x="41" y="0"/>
                  </a:moveTo>
                  <a:cubicBezTo>
                    <a:pt x="49" y="0"/>
                    <a:pt x="61" y="1"/>
                    <a:pt x="69" y="4"/>
                  </a:cubicBezTo>
                  <a:cubicBezTo>
                    <a:pt x="71" y="5"/>
                    <a:pt x="72" y="7"/>
                    <a:pt x="72" y="9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7"/>
                    <a:pt x="69" y="18"/>
                    <a:pt x="67" y="18"/>
                  </a:cubicBezTo>
                  <a:cubicBezTo>
                    <a:pt x="59" y="17"/>
                    <a:pt x="50" y="16"/>
                    <a:pt x="42" y="16"/>
                  </a:cubicBezTo>
                  <a:cubicBezTo>
                    <a:pt x="21" y="16"/>
                    <a:pt x="18" y="32"/>
                    <a:pt x="18" y="52"/>
                  </a:cubicBezTo>
                  <a:cubicBezTo>
                    <a:pt x="18" y="72"/>
                    <a:pt x="22" y="88"/>
                    <a:pt x="42" y="88"/>
                  </a:cubicBezTo>
                  <a:cubicBezTo>
                    <a:pt x="51" y="88"/>
                    <a:pt x="58" y="87"/>
                    <a:pt x="67" y="86"/>
                  </a:cubicBezTo>
                  <a:cubicBezTo>
                    <a:pt x="69" y="85"/>
                    <a:pt x="70" y="86"/>
                    <a:pt x="71" y="88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3" y="96"/>
                    <a:pt x="72" y="98"/>
                    <a:pt x="69" y="99"/>
                  </a:cubicBezTo>
                  <a:cubicBezTo>
                    <a:pt x="62" y="102"/>
                    <a:pt x="49" y="103"/>
                    <a:pt x="41" y="103"/>
                  </a:cubicBezTo>
                  <a:cubicBezTo>
                    <a:pt x="7" y="103"/>
                    <a:pt x="0" y="78"/>
                    <a:pt x="0" y="52"/>
                  </a:cubicBezTo>
                  <a:cubicBezTo>
                    <a:pt x="0" y="26"/>
                    <a:pt x="7" y="0"/>
                    <a:pt x="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9" name="Freeform 924"/>
            <p:cNvSpPr>
              <a:spLocks noEditPoints="1"/>
            </p:cNvSpPr>
            <p:nvPr userDrawn="1"/>
          </p:nvSpPr>
          <p:spPr bwMode="gray">
            <a:xfrm>
              <a:off x="4909" y="4191"/>
              <a:ext cx="47" cy="55"/>
            </a:xfrm>
            <a:custGeom>
              <a:avLst/>
              <a:gdLst>
                <a:gd name="T0" fmla="*/ 23 w 66"/>
                <a:gd name="T1" fmla="*/ 55 h 77"/>
                <a:gd name="T2" fmla="*/ 0 w 66"/>
                <a:gd name="T3" fmla="*/ 26 h 77"/>
                <a:gd name="T4" fmla="*/ 23 w 66"/>
                <a:gd name="T5" fmla="*/ 0 h 77"/>
                <a:gd name="T6" fmla="*/ 47 w 66"/>
                <a:gd name="T7" fmla="*/ 26 h 77"/>
                <a:gd name="T8" fmla="*/ 23 w 66"/>
                <a:gd name="T9" fmla="*/ 55 h 77"/>
                <a:gd name="T10" fmla="*/ 24 w 66"/>
                <a:gd name="T11" fmla="*/ 11 h 77"/>
                <a:gd name="T12" fmla="*/ 12 w 66"/>
                <a:gd name="T13" fmla="*/ 28 h 77"/>
                <a:gd name="T14" fmla="*/ 23 w 66"/>
                <a:gd name="T15" fmla="*/ 45 h 77"/>
                <a:gd name="T16" fmla="*/ 35 w 66"/>
                <a:gd name="T17" fmla="*/ 28 h 77"/>
                <a:gd name="T18" fmla="*/ 24 w 66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77">
                  <a:moveTo>
                    <a:pt x="32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3" y="0"/>
                    <a:pt x="32" y="0"/>
                  </a:cubicBezTo>
                  <a:cubicBezTo>
                    <a:pt x="62" y="0"/>
                    <a:pt x="66" y="20"/>
                    <a:pt x="66" y="37"/>
                  </a:cubicBezTo>
                  <a:cubicBezTo>
                    <a:pt x="66" y="55"/>
                    <a:pt x="64" y="77"/>
                    <a:pt x="32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2" y="63"/>
                  </a:cubicBezTo>
                  <a:cubicBezTo>
                    <a:pt x="46" y="63"/>
                    <a:pt x="49" y="55"/>
                    <a:pt x="49" y="39"/>
                  </a:cubicBezTo>
                  <a:cubicBezTo>
                    <a:pt x="49" y="22"/>
                    <a:pt x="46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925"/>
            <p:cNvSpPr>
              <a:spLocks/>
            </p:cNvSpPr>
            <p:nvPr userDrawn="1"/>
          </p:nvSpPr>
          <p:spPr bwMode="gray">
            <a:xfrm>
              <a:off x="496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4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1 w 109"/>
                <a:gd name="T27" fmla="*/ 16 h 76"/>
                <a:gd name="T28" fmla="*/ 11 w 109"/>
                <a:gd name="T29" fmla="*/ 53 h 76"/>
                <a:gd name="T30" fmla="*/ 9 w 109"/>
                <a:gd name="T31" fmla="*/ 55 h 76"/>
                <a:gd name="T32" fmla="*/ 1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1 w 109"/>
                <a:gd name="T39" fmla="*/ 1 h 76"/>
                <a:gd name="T40" fmla="*/ 9 w 109"/>
                <a:gd name="T41" fmla="*/ 1 h 76"/>
                <a:gd name="T42" fmla="*/ 11 w 109"/>
                <a:gd name="T43" fmla="*/ 3 h 76"/>
                <a:gd name="T44" fmla="*/ 11 w 109"/>
                <a:gd name="T45" fmla="*/ 7 h 76"/>
                <a:gd name="T46" fmla="*/ 11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89" y="15"/>
                    <a:pt x="82" y="15"/>
                  </a:cubicBezTo>
                  <a:cubicBezTo>
                    <a:pt x="76" y="15"/>
                    <a:pt x="67" y="20"/>
                    <a:pt x="62" y="22"/>
                  </a:cubicBezTo>
                  <a:cubicBezTo>
                    <a:pt x="62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2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926"/>
            <p:cNvSpPr>
              <a:spLocks/>
            </p:cNvSpPr>
            <p:nvPr userDrawn="1"/>
          </p:nvSpPr>
          <p:spPr bwMode="gray">
            <a:xfrm>
              <a:off x="5057" y="4191"/>
              <a:ext cx="78" cy="55"/>
            </a:xfrm>
            <a:custGeom>
              <a:avLst/>
              <a:gdLst>
                <a:gd name="T0" fmla="*/ 76 w 109"/>
                <a:gd name="T1" fmla="*/ 55 h 76"/>
                <a:gd name="T2" fmla="*/ 68 w 109"/>
                <a:gd name="T3" fmla="*/ 55 h 76"/>
                <a:gd name="T4" fmla="*/ 66 w 109"/>
                <a:gd name="T5" fmla="*/ 53 h 76"/>
                <a:gd name="T6" fmla="*/ 66 w 109"/>
                <a:gd name="T7" fmla="*/ 22 h 76"/>
                <a:gd name="T8" fmla="*/ 59 w 109"/>
                <a:gd name="T9" fmla="*/ 11 h 76"/>
                <a:gd name="T10" fmla="*/ 45 w 109"/>
                <a:gd name="T11" fmla="*/ 16 h 76"/>
                <a:gd name="T12" fmla="*/ 45 w 109"/>
                <a:gd name="T13" fmla="*/ 22 h 76"/>
                <a:gd name="T14" fmla="*/ 45 w 109"/>
                <a:gd name="T15" fmla="*/ 53 h 76"/>
                <a:gd name="T16" fmla="*/ 43 w 109"/>
                <a:gd name="T17" fmla="*/ 55 h 76"/>
                <a:gd name="T18" fmla="*/ 35 w 109"/>
                <a:gd name="T19" fmla="*/ 55 h 76"/>
                <a:gd name="T20" fmla="*/ 33 w 109"/>
                <a:gd name="T21" fmla="*/ 53 h 76"/>
                <a:gd name="T22" fmla="*/ 33 w 109"/>
                <a:gd name="T23" fmla="*/ 21 h 76"/>
                <a:gd name="T24" fmla="*/ 26 w 109"/>
                <a:gd name="T25" fmla="*/ 11 h 76"/>
                <a:gd name="T26" fmla="*/ 12 w 109"/>
                <a:gd name="T27" fmla="*/ 16 h 76"/>
                <a:gd name="T28" fmla="*/ 12 w 109"/>
                <a:gd name="T29" fmla="*/ 53 h 76"/>
                <a:gd name="T30" fmla="*/ 10 w 109"/>
                <a:gd name="T31" fmla="*/ 55 h 76"/>
                <a:gd name="T32" fmla="*/ 2 w 109"/>
                <a:gd name="T33" fmla="*/ 55 h 76"/>
                <a:gd name="T34" fmla="*/ 0 w 109"/>
                <a:gd name="T35" fmla="*/ 53 h 76"/>
                <a:gd name="T36" fmla="*/ 0 w 109"/>
                <a:gd name="T37" fmla="*/ 3 h 76"/>
                <a:gd name="T38" fmla="*/ 2 w 109"/>
                <a:gd name="T39" fmla="*/ 1 h 76"/>
                <a:gd name="T40" fmla="*/ 10 w 109"/>
                <a:gd name="T41" fmla="*/ 1 h 76"/>
                <a:gd name="T42" fmla="*/ 12 w 109"/>
                <a:gd name="T43" fmla="*/ 3 h 76"/>
                <a:gd name="T44" fmla="*/ 12 w 109"/>
                <a:gd name="T45" fmla="*/ 7 h 76"/>
                <a:gd name="T46" fmla="*/ 12 w 109"/>
                <a:gd name="T47" fmla="*/ 7 h 76"/>
                <a:gd name="T48" fmla="*/ 28 w 109"/>
                <a:gd name="T49" fmla="*/ 0 h 76"/>
                <a:gd name="T50" fmla="*/ 43 w 109"/>
                <a:gd name="T51" fmla="*/ 8 h 76"/>
                <a:gd name="T52" fmla="*/ 62 w 109"/>
                <a:gd name="T53" fmla="*/ 0 h 76"/>
                <a:gd name="T54" fmla="*/ 78 w 109"/>
                <a:gd name="T55" fmla="*/ 20 h 76"/>
                <a:gd name="T56" fmla="*/ 78 w 109"/>
                <a:gd name="T57" fmla="*/ 53 h 76"/>
                <a:gd name="T58" fmla="*/ 76 w 109"/>
                <a:gd name="T59" fmla="*/ 55 h 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9" h="76">
                  <a:moveTo>
                    <a:pt x="106" y="76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93" y="76"/>
                    <a:pt x="92" y="75"/>
                    <a:pt x="92" y="73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19"/>
                    <a:pt x="90" y="15"/>
                    <a:pt x="82" y="15"/>
                  </a:cubicBezTo>
                  <a:cubicBezTo>
                    <a:pt x="76" y="15"/>
                    <a:pt x="67" y="20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7" y="76"/>
                    <a:pt x="46" y="75"/>
                    <a:pt x="46" y="73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0"/>
                    <a:pt x="44" y="15"/>
                    <a:pt x="36" y="15"/>
                  </a:cubicBezTo>
                  <a:cubicBezTo>
                    <a:pt x="31" y="15"/>
                    <a:pt x="22" y="19"/>
                    <a:pt x="17" y="2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7" y="3"/>
                    <a:pt x="17" y="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1" y="0"/>
                    <a:pt x="39" y="0"/>
                  </a:cubicBezTo>
                  <a:cubicBezTo>
                    <a:pt x="48" y="0"/>
                    <a:pt x="55" y="2"/>
                    <a:pt x="60" y="11"/>
                  </a:cubicBezTo>
                  <a:cubicBezTo>
                    <a:pt x="68" y="5"/>
                    <a:pt x="77" y="0"/>
                    <a:pt x="87" y="0"/>
                  </a:cubicBezTo>
                  <a:cubicBezTo>
                    <a:pt x="107" y="0"/>
                    <a:pt x="109" y="13"/>
                    <a:pt x="109" y="28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5"/>
                    <a:pt x="108" y="76"/>
                    <a:pt x="106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927"/>
            <p:cNvSpPr>
              <a:spLocks noEditPoints="1"/>
            </p:cNvSpPr>
            <p:nvPr userDrawn="1"/>
          </p:nvSpPr>
          <p:spPr bwMode="gray">
            <a:xfrm>
              <a:off x="5148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6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6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928"/>
            <p:cNvSpPr>
              <a:spLocks/>
            </p:cNvSpPr>
            <p:nvPr userDrawn="1"/>
          </p:nvSpPr>
          <p:spPr bwMode="gray">
            <a:xfrm>
              <a:off x="5172" y="4191"/>
              <a:ext cx="42" cy="55"/>
            </a:xfrm>
            <a:custGeom>
              <a:avLst/>
              <a:gdLst>
                <a:gd name="T0" fmla="*/ 20 w 58"/>
                <a:gd name="T1" fmla="*/ 55 h 77"/>
                <a:gd name="T2" fmla="*/ 2 w 58"/>
                <a:gd name="T3" fmla="*/ 53 h 77"/>
                <a:gd name="T4" fmla="*/ 0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20 w 58"/>
                <a:gd name="T11" fmla="*/ 45 h 77"/>
                <a:gd name="T12" fmla="*/ 29 w 58"/>
                <a:gd name="T13" fmla="*/ 39 h 77"/>
                <a:gd name="T14" fmla="*/ 20 w 58"/>
                <a:gd name="T15" fmla="*/ 32 h 77"/>
                <a:gd name="T16" fmla="*/ 0 w 58"/>
                <a:gd name="T17" fmla="*/ 16 h 77"/>
                <a:gd name="T18" fmla="*/ 21 w 58"/>
                <a:gd name="T19" fmla="*/ 0 h 77"/>
                <a:gd name="T20" fmla="*/ 38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2 w 58"/>
                <a:gd name="T31" fmla="*/ 16 h 77"/>
                <a:gd name="T32" fmla="*/ 22 w 58"/>
                <a:gd name="T33" fmla="*/ 21 h 77"/>
                <a:gd name="T34" fmla="*/ 42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7" y="77"/>
                  </a:moveTo>
                  <a:cubicBezTo>
                    <a:pt x="19" y="77"/>
                    <a:pt x="9" y="76"/>
                    <a:pt x="3" y="74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1"/>
                    <a:pt x="3" y="61"/>
                    <a:pt x="5" y="61"/>
                  </a:cubicBezTo>
                  <a:cubicBezTo>
                    <a:pt x="12" y="63"/>
                    <a:pt x="22" y="63"/>
                    <a:pt x="27" y="63"/>
                  </a:cubicBezTo>
                  <a:cubicBezTo>
                    <a:pt x="36" y="63"/>
                    <a:pt x="40" y="61"/>
                    <a:pt x="40" y="55"/>
                  </a:cubicBezTo>
                  <a:cubicBezTo>
                    <a:pt x="40" y="48"/>
                    <a:pt x="38" y="46"/>
                    <a:pt x="28" y="45"/>
                  </a:cubicBezTo>
                  <a:cubicBezTo>
                    <a:pt x="13" y="43"/>
                    <a:pt x="0" y="39"/>
                    <a:pt x="0" y="23"/>
                  </a:cubicBezTo>
                  <a:cubicBezTo>
                    <a:pt x="0" y="8"/>
                    <a:pt x="12" y="0"/>
                    <a:pt x="29" y="0"/>
                  </a:cubicBezTo>
                  <a:cubicBezTo>
                    <a:pt x="35" y="0"/>
                    <a:pt x="46" y="1"/>
                    <a:pt x="52" y="3"/>
                  </a:cubicBezTo>
                  <a:cubicBezTo>
                    <a:pt x="55" y="4"/>
                    <a:pt x="56" y="6"/>
                    <a:pt x="55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3" y="16"/>
                    <a:pt x="50" y="15"/>
                  </a:cubicBezTo>
                  <a:cubicBezTo>
                    <a:pt x="43" y="15"/>
                    <a:pt x="35" y="14"/>
                    <a:pt x="29" y="14"/>
                  </a:cubicBezTo>
                  <a:cubicBezTo>
                    <a:pt x="19" y="14"/>
                    <a:pt x="17" y="17"/>
                    <a:pt x="17" y="22"/>
                  </a:cubicBezTo>
                  <a:cubicBezTo>
                    <a:pt x="17" y="28"/>
                    <a:pt x="21" y="29"/>
                    <a:pt x="30" y="30"/>
                  </a:cubicBezTo>
                  <a:cubicBezTo>
                    <a:pt x="44" y="33"/>
                    <a:pt x="58" y="35"/>
                    <a:pt x="58" y="54"/>
                  </a:cubicBezTo>
                  <a:cubicBezTo>
                    <a:pt x="58" y="71"/>
                    <a:pt x="42" y="77"/>
                    <a:pt x="27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929"/>
            <p:cNvSpPr>
              <a:spLocks/>
            </p:cNvSpPr>
            <p:nvPr userDrawn="1"/>
          </p:nvSpPr>
          <p:spPr bwMode="gray">
            <a:xfrm>
              <a:off x="5222" y="4191"/>
              <a:ext cx="41" cy="55"/>
            </a:xfrm>
            <a:custGeom>
              <a:avLst/>
              <a:gdLst>
                <a:gd name="T0" fmla="*/ 20 w 58"/>
                <a:gd name="T1" fmla="*/ 55 h 77"/>
                <a:gd name="T2" fmla="*/ 3 w 58"/>
                <a:gd name="T3" fmla="*/ 53 h 77"/>
                <a:gd name="T4" fmla="*/ 1 w 58"/>
                <a:gd name="T5" fmla="*/ 49 h 77"/>
                <a:gd name="T6" fmla="*/ 1 w 58"/>
                <a:gd name="T7" fmla="*/ 46 h 77"/>
                <a:gd name="T8" fmla="*/ 4 w 58"/>
                <a:gd name="T9" fmla="*/ 44 h 77"/>
                <a:gd name="T10" fmla="*/ 19 w 58"/>
                <a:gd name="T11" fmla="*/ 45 h 77"/>
                <a:gd name="T12" fmla="*/ 29 w 58"/>
                <a:gd name="T13" fmla="*/ 39 h 77"/>
                <a:gd name="T14" fmla="*/ 21 w 58"/>
                <a:gd name="T15" fmla="*/ 32 h 77"/>
                <a:gd name="T16" fmla="*/ 1 w 58"/>
                <a:gd name="T17" fmla="*/ 16 h 77"/>
                <a:gd name="T18" fmla="*/ 21 w 58"/>
                <a:gd name="T19" fmla="*/ 0 h 77"/>
                <a:gd name="T20" fmla="*/ 37 w 58"/>
                <a:gd name="T21" fmla="*/ 2 h 77"/>
                <a:gd name="T22" fmla="*/ 40 w 58"/>
                <a:gd name="T23" fmla="*/ 6 h 77"/>
                <a:gd name="T24" fmla="*/ 39 w 58"/>
                <a:gd name="T25" fmla="*/ 9 h 77"/>
                <a:gd name="T26" fmla="*/ 36 w 58"/>
                <a:gd name="T27" fmla="*/ 11 h 77"/>
                <a:gd name="T28" fmla="*/ 21 w 58"/>
                <a:gd name="T29" fmla="*/ 10 h 77"/>
                <a:gd name="T30" fmla="*/ 13 w 58"/>
                <a:gd name="T31" fmla="*/ 16 h 77"/>
                <a:gd name="T32" fmla="*/ 22 w 58"/>
                <a:gd name="T33" fmla="*/ 21 h 77"/>
                <a:gd name="T34" fmla="*/ 41 w 58"/>
                <a:gd name="T35" fmla="*/ 39 h 77"/>
                <a:gd name="T36" fmla="*/ 20 w 58"/>
                <a:gd name="T37" fmla="*/ 55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8" h="77">
                  <a:moveTo>
                    <a:pt x="28" y="77"/>
                  </a:moveTo>
                  <a:cubicBezTo>
                    <a:pt x="20" y="77"/>
                    <a:pt x="10" y="76"/>
                    <a:pt x="4" y="74"/>
                  </a:cubicBezTo>
                  <a:cubicBezTo>
                    <a:pt x="1" y="73"/>
                    <a:pt x="0" y="71"/>
                    <a:pt x="1" y="69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1"/>
                    <a:pt x="3" y="61"/>
                    <a:pt x="6" y="61"/>
                  </a:cubicBezTo>
                  <a:cubicBezTo>
                    <a:pt x="13" y="63"/>
                    <a:pt x="22" y="63"/>
                    <a:pt x="27" y="63"/>
                  </a:cubicBezTo>
                  <a:cubicBezTo>
                    <a:pt x="37" y="63"/>
                    <a:pt x="41" y="61"/>
                    <a:pt x="41" y="55"/>
                  </a:cubicBezTo>
                  <a:cubicBezTo>
                    <a:pt x="41" y="48"/>
                    <a:pt x="39" y="46"/>
                    <a:pt x="29" y="45"/>
                  </a:cubicBezTo>
                  <a:cubicBezTo>
                    <a:pt x="14" y="43"/>
                    <a:pt x="1" y="39"/>
                    <a:pt x="1" y="23"/>
                  </a:cubicBezTo>
                  <a:cubicBezTo>
                    <a:pt x="1" y="8"/>
                    <a:pt x="13" y="0"/>
                    <a:pt x="30" y="0"/>
                  </a:cubicBezTo>
                  <a:cubicBezTo>
                    <a:pt x="36" y="0"/>
                    <a:pt x="46" y="1"/>
                    <a:pt x="53" y="3"/>
                  </a:cubicBezTo>
                  <a:cubicBezTo>
                    <a:pt x="55" y="4"/>
                    <a:pt x="56" y="6"/>
                    <a:pt x="56" y="8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3" y="16"/>
                    <a:pt x="51" y="15"/>
                  </a:cubicBezTo>
                  <a:cubicBezTo>
                    <a:pt x="44" y="15"/>
                    <a:pt x="36" y="14"/>
                    <a:pt x="30" y="14"/>
                  </a:cubicBezTo>
                  <a:cubicBezTo>
                    <a:pt x="20" y="14"/>
                    <a:pt x="18" y="17"/>
                    <a:pt x="18" y="22"/>
                  </a:cubicBezTo>
                  <a:cubicBezTo>
                    <a:pt x="18" y="28"/>
                    <a:pt x="22" y="29"/>
                    <a:pt x="31" y="30"/>
                  </a:cubicBezTo>
                  <a:cubicBezTo>
                    <a:pt x="45" y="33"/>
                    <a:pt x="58" y="35"/>
                    <a:pt x="58" y="54"/>
                  </a:cubicBezTo>
                  <a:cubicBezTo>
                    <a:pt x="58" y="71"/>
                    <a:pt x="43" y="77"/>
                    <a:pt x="28" y="7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930"/>
            <p:cNvSpPr>
              <a:spLocks noEditPoints="1"/>
            </p:cNvSpPr>
            <p:nvPr userDrawn="1"/>
          </p:nvSpPr>
          <p:spPr bwMode="gray">
            <a:xfrm>
              <a:off x="5275" y="4172"/>
              <a:ext cx="13" cy="74"/>
            </a:xfrm>
            <a:custGeom>
              <a:avLst/>
              <a:gdLst>
                <a:gd name="T0" fmla="*/ 7 w 18"/>
                <a:gd name="T1" fmla="*/ 13 h 103"/>
                <a:gd name="T2" fmla="*/ 0 w 18"/>
                <a:gd name="T3" fmla="*/ 6 h 103"/>
                <a:gd name="T4" fmla="*/ 7 w 18"/>
                <a:gd name="T5" fmla="*/ 0 h 103"/>
                <a:gd name="T6" fmla="*/ 13 w 18"/>
                <a:gd name="T7" fmla="*/ 6 h 103"/>
                <a:gd name="T8" fmla="*/ 7 w 18"/>
                <a:gd name="T9" fmla="*/ 13 h 103"/>
                <a:gd name="T10" fmla="*/ 12 w 18"/>
                <a:gd name="T11" fmla="*/ 72 h 103"/>
                <a:gd name="T12" fmla="*/ 10 w 18"/>
                <a:gd name="T13" fmla="*/ 74 h 103"/>
                <a:gd name="T14" fmla="*/ 3 w 18"/>
                <a:gd name="T15" fmla="*/ 74 h 103"/>
                <a:gd name="T16" fmla="*/ 1 w 18"/>
                <a:gd name="T17" fmla="*/ 72 h 103"/>
                <a:gd name="T18" fmla="*/ 1 w 18"/>
                <a:gd name="T19" fmla="*/ 22 h 103"/>
                <a:gd name="T20" fmla="*/ 3 w 18"/>
                <a:gd name="T21" fmla="*/ 20 h 103"/>
                <a:gd name="T22" fmla="*/ 10 w 18"/>
                <a:gd name="T23" fmla="*/ 20 h 103"/>
                <a:gd name="T24" fmla="*/ 12 w 18"/>
                <a:gd name="T25" fmla="*/ 22 h 103"/>
                <a:gd name="T26" fmla="*/ 12 w 18"/>
                <a:gd name="T27" fmla="*/ 7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03">
                  <a:moveTo>
                    <a:pt x="9" y="18"/>
                  </a:moveTo>
                  <a:cubicBezTo>
                    <a:pt x="1" y="18"/>
                    <a:pt x="0" y="13"/>
                    <a:pt x="0" y="9"/>
                  </a:cubicBez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18" y="4"/>
                    <a:pt x="18" y="9"/>
                  </a:cubicBezTo>
                  <a:cubicBezTo>
                    <a:pt x="18" y="13"/>
                    <a:pt x="17" y="18"/>
                    <a:pt x="9" y="18"/>
                  </a:cubicBezTo>
                  <a:close/>
                  <a:moveTo>
                    <a:pt x="17" y="100"/>
                  </a:moveTo>
                  <a:cubicBezTo>
                    <a:pt x="17" y="102"/>
                    <a:pt x="17" y="103"/>
                    <a:pt x="1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3"/>
                    <a:pt x="1" y="102"/>
                    <a:pt x="1" y="10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8"/>
                    <a:pt x="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7" y="28"/>
                    <a:pt x="17" y="30"/>
                    <a:pt x="17" y="31"/>
                  </a:cubicBezTo>
                  <a:lnTo>
                    <a:pt x="17" y="1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931"/>
            <p:cNvSpPr>
              <a:spLocks noEditPoints="1"/>
            </p:cNvSpPr>
            <p:nvPr userDrawn="1"/>
          </p:nvSpPr>
          <p:spPr bwMode="gray">
            <a:xfrm>
              <a:off x="5299" y="4191"/>
              <a:ext cx="48" cy="55"/>
            </a:xfrm>
            <a:custGeom>
              <a:avLst/>
              <a:gdLst>
                <a:gd name="T0" fmla="*/ 24 w 67"/>
                <a:gd name="T1" fmla="*/ 55 h 77"/>
                <a:gd name="T2" fmla="*/ 0 w 67"/>
                <a:gd name="T3" fmla="*/ 26 h 77"/>
                <a:gd name="T4" fmla="*/ 24 w 67"/>
                <a:gd name="T5" fmla="*/ 0 h 77"/>
                <a:gd name="T6" fmla="*/ 48 w 67"/>
                <a:gd name="T7" fmla="*/ 26 h 77"/>
                <a:gd name="T8" fmla="*/ 24 w 67"/>
                <a:gd name="T9" fmla="*/ 55 h 77"/>
                <a:gd name="T10" fmla="*/ 24 w 67"/>
                <a:gd name="T11" fmla="*/ 11 h 77"/>
                <a:gd name="T12" fmla="*/ 12 w 67"/>
                <a:gd name="T13" fmla="*/ 28 h 77"/>
                <a:gd name="T14" fmla="*/ 24 w 67"/>
                <a:gd name="T15" fmla="*/ 45 h 77"/>
                <a:gd name="T16" fmla="*/ 36 w 67"/>
                <a:gd name="T17" fmla="*/ 28 h 77"/>
                <a:gd name="T18" fmla="*/ 24 w 67"/>
                <a:gd name="T19" fmla="*/ 11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77">
                  <a:moveTo>
                    <a:pt x="33" y="77"/>
                  </a:moveTo>
                  <a:cubicBezTo>
                    <a:pt x="2" y="77"/>
                    <a:pt x="0" y="55"/>
                    <a:pt x="0" y="37"/>
                  </a:cubicBezTo>
                  <a:cubicBezTo>
                    <a:pt x="0" y="23"/>
                    <a:pt x="4" y="0"/>
                    <a:pt x="33" y="0"/>
                  </a:cubicBezTo>
                  <a:cubicBezTo>
                    <a:pt x="62" y="0"/>
                    <a:pt x="67" y="20"/>
                    <a:pt x="67" y="37"/>
                  </a:cubicBezTo>
                  <a:cubicBezTo>
                    <a:pt x="67" y="55"/>
                    <a:pt x="64" y="77"/>
                    <a:pt x="33" y="77"/>
                  </a:cubicBezTo>
                  <a:close/>
                  <a:moveTo>
                    <a:pt x="33" y="15"/>
                  </a:moveTo>
                  <a:cubicBezTo>
                    <a:pt x="20" y="15"/>
                    <a:pt x="17" y="23"/>
                    <a:pt x="17" y="39"/>
                  </a:cubicBezTo>
                  <a:cubicBezTo>
                    <a:pt x="17" y="55"/>
                    <a:pt x="20" y="63"/>
                    <a:pt x="33" y="63"/>
                  </a:cubicBezTo>
                  <a:cubicBezTo>
                    <a:pt x="47" y="63"/>
                    <a:pt x="50" y="55"/>
                    <a:pt x="50" y="39"/>
                  </a:cubicBezTo>
                  <a:cubicBezTo>
                    <a:pt x="50" y="22"/>
                    <a:pt x="47" y="15"/>
                    <a:pt x="33" y="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932"/>
            <p:cNvSpPr>
              <a:spLocks/>
            </p:cNvSpPr>
            <p:nvPr userDrawn="1"/>
          </p:nvSpPr>
          <p:spPr bwMode="gray">
            <a:xfrm>
              <a:off x="5357" y="4191"/>
              <a:ext cx="47" cy="55"/>
            </a:xfrm>
            <a:custGeom>
              <a:avLst/>
              <a:gdLst>
                <a:gd name="T0" fmla="*/ 45 w 65"/>
                <a:gd name="T1" fmla="*/ 55 h 76"/>
                <a:gd name="T2" fmla="*/ 37 w 65"/>
                <a:gd name="T3" fmla="*/ 55 h 76"/>
                <a:gd name="T4" fmla="*/ 35 w 65"/>
                <a:gd name="T5" fmla="*/ 53 h 76"/>
                <a:gd name="T6" fmla="*/ 35 w 65"/>
                <a:gd name="T7" fmla="*/ 22 h 76"/>
                <a:gd name="T8" fmla="*/ 27 w 65"/>
                <a:gd name="T9" fmla="*/ 11 h 76"/>
                <a:gd name="T10" fmla="*/ 12 w 65"/>
                <a:gd name="T11" fmla="*/ 16 h 76"/>
                <a:gd name="T12" fmla="*/ 12 w 65"/>
                <a:gd name="T13" fmla="*/ 53 h 76"/>
                <a:gd name="T14" fmla="*/ 10 w 65"/>
                <a:gd name="T15" fmla="*/ 55 h 76"/>
                <a:gd name="T16" fmla="*/ 2 w 65"/>
                <a:gd name="T17" fmla="*/ 55 h 76"/>
                <a:gd name="T18" fmla="*/ 0 w 65"/>
                <a:gd name="T19" fmla="*/ 53 h 76"/>
                <a:gd name="T20" fmla="*/ 0 w 65"/>
                <a:gd name="T21" fmla="*/ 3 h 76"/>
                <a:gd name="T22" fmla="*/ 2 w 65"/>
                <a:gd name="T23" fmla="*/ 1 h 76"/>
                <a:gd name="T24" fmla="*/ 10 w 65"/>
                <a:gd name="T25" fmla="*/ 1 h 76"/>
                <a:gd name="T26" fmla="*/ 12 w 65"/>
                <a:gd name="T27" fmla="*/ 3 h 76"/>
                <a:gd name="T28" fmla="*/ 12 w 65"/>
                <a:gd name="T29" fmla="*/ 7 h 76"/>
                <a:gd name="T30" fmla="*/ 12 w 65"/>
                <a:gd name="T31" fmla="*/ 7 h 76"/>
                <a:gd name="T32" fmla="*/ 30 w 65"/>
                <a:gd name="T33" fmla="*/ 0 h 76"/>
                <a:gd name="T34" fmla="*/ 47 w 65"/>
                <a:gd name="T35" fmla="*/ 21 h 76"/>
                <a:gd name="T36" fmla="*/ 47 w 65"/>
                <a:gd name="T37" fmla="*/ 53 h 76"/>
                <a:gd name="T38" fmla="*/ 45 w 65"/>
                <a:gd name="T39" fmla="*/ 55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76">
                  <a:moveTo>
                    <a:pt x="62" y="76"/>
                  </a:moveTo>
                  <a:cubicBezTo>
                    <a:pt x="51" y="76"/>
                    <a:pt x="51" y="76"/>
                    <a:pt x="51" y="76"/>
                  </a:cubicBezTo>
                  <a:cubicBezTo>
                    <a:pt x="49" y="76"/>
                    <a:pt x="48" y="75"/>
                    <a:pt x="48" y="7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1"/>
                    <a:pt x="46" y="15"/>
                    <a:pt x="37" y="15"/>
                  </a:cubicBezTo>
                  <a:cubicBezTo>
                    <a:pt x="31" y="15"/>
                    <a:pt x="21" y="20"/>
                    <a:pt x="16" y="2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3"/>
                    <a:pt x="16" y="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5"/>
                    <a:pt x="33" y="0"/>
                    <a:pt x="42" y="0"/>
                  </a:cubicBezTo>
                  <a:cubicBezTo>
                    <a:pt x="63" y="0"/>
                    <a:pt x="65" y="14"/>
                    <a:pt x="65" y="2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5"/>
                    <a:pt x="64" y="76"/>
                    <a:pt x="62" y="7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933"/>
            <p:cNvSpPr>
              <a:spLocks/>
            </p:cNvSpPr>
            <p:nvPr userDrawn="1"/>
          </p:nvSpPr>
          <p:spPr bwMode="gray">
            <a:xfrm>
              <a:off x="5454" y="4026"/>
              <a:ext cx="19" cy="220"/>
            </a:xfrm>
            <a:custGeom>
              <a:avLst/>
              <a:gdLst>
                <a:gd name="T0" fmla="*/ 19 w 19"/>
                <a:gd name="T1" fmla="*/ 220 h 220"/>
                <a:gd name="T2" fmla="*/ 19 w 19"/>
                <a:gd name="T3" fmla="*/ 0 h 220"/>
                <a:gd name="T4" fmla="*/ 0 w 19"/>
                <a:gd name="T5" fmla="*/ 0 h 220"/>
                <a:gd name="T6" fmla="*/ 0 w 19"/>
                <a:gd name="T7" fmla="*/ 220 h 220"/>
                <a:gd name="T8" fmla="*/ 19 w 19"/>
                <a:gd name="T9" fmla="*/ 220 h 220"/>
                <a:gd name="T10" fmla="*/ 19 w 19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220">
                  <a:moveTo>
                    <a:pt x="19" y="22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19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934"/>
            <p:cNvSpPr>
              <a:spLocks/>
            </p:cNvSpPr>
            <p:nvPr userDrawn="1"/>
          </p:nvSpPr>
          <p:spPr bwMode="gray">
            <a:xfrm>
              <a:off x="4040" y="3870"/>
              <a:ext cx="373" cy="139"/>
            </a:xfrm>
            <a:custGeom>
              <a:avLst/>
              <a:gdLst>
                <a:gd name="T0" fmla="*/ 0 w 521"/>
                <a:gd name="T1" fmla="*/ 139 h 193"/>
                <a:gd name="T2" fmla="*/ 231 w 521"/>
                <a:gd name="T3" fmla="*/ 109 h 193"/>
                <a:gd name="T4" fmla="*/ 257 w 521"/>
                <a:gd name="T5" fmla="*/ 103 h 193"/>
                <a:gd name="T6" fmla="*/ 307 w 521"/>
                <a:gd name="T7" fmla="*/ 80 h 193"/>
                <a:gd name="T8" fmla="*/ 348 w 521"/>
                <a:gd name="T9" fmla="*/ 41 h 193"/>
                <a:gd name="T10" fmla="*/ 373 w 521"/>
                <a:gd name="T11" fmla="*/ 6 h 193"/>
                <a:gd name="T12" fmla="*/ 373 w 521"/>
                <a:gd name="T13" fmla="*/ 0 h 193"/>
                <a:gd name="T14" fmla="*/ 344 w 521"/>
                <a:gd name="T15" fmla="*/ 38 h 193"/>
                <a:gd name="T16" fmla="*/ 304 w 521"/>
                <a:gd name="T17" fmla="*/ 73 h 193"/>
                <a:gd name="T18" fmla="*/ 256 w 521"/>
                <a:gd name="T19" fmla="*/ 94 h 193"/>
                <a:gd name="T20" fmla="*/ 230 w 521"/>
                <a:gd name="T21" fmla="*/ 99 h 193"/>
                <a:gd name="T22" fmla="*/ 210 w 521"/>
                <a:gd name="T23" fmla="*/ 102 h 193"/>
                <a:gd name="T24" fmla="*/ 0 w 521"/>
                <a:gd name="T25" fmla="*/ 125 h 193"/>
                <a:gd name="T26" fmla="*/ 0 w 521"/>
                <a:gd name="T27" fmla="*/ 139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93">
                  <a:moveTo>
                    <a:pt x="0" y="193"/>
                  </a:moveTo>
                  <a:cubicBezTo>
                    <a:pt x="0" y="193"/>
                    <a:pt x="314" y="152"/>
                    <a:pt x="323" y="151"/>
                  </a:cubicBezTo>
                  <a:cubicBezTo>
                    <a:pt x="336" y="149"/>
                    <a:pt x="348" y="146"/>
                    <a:pt x="359" y="143"/>
                  </a:cubicBezTo>
                  <a:cubicBezTo>
                    <a:pt x="385" y="136"/>
                    <a:pt x="408" y="125"/>
                    <a:pt x="429" y="111"/>
                  </a:cubicBezTo>
                  <a:cubicBezTo>
                    <a:pt x="449" y="98"/>
                    <a:pt x="467" y="78"/>
                    <a:pt x="486" y="57"/>
                  </a:cubicBezTo>
                  <a:cubicBezTo>
                    <a:pt x="497" y="43"/>
                    <a:pt x="509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7" y="20"/>
                    <a:pt x="494" y="37"/>
                    <a:pt x="480" y="53"/>
                  </a:cubicBezTo>
                  <a:cubicBezTo>
                    <a:pt x="462" y="73"/>
                    <a:pt x="443" y="90"/>
                    <a:pt x="424" y="102"/>
                  </a:cubicBezTo>
                  <a:cubicBezTo>
                    <a:pt x="404" y="115"/>
                    <a:pt x="381" y="125"/>
                    <a:pt x="357" y="131"/>
                  </a:cubicBezTo>
                  <a:cubicBezTo>
                    <a:pt x="346" y="134"/>
                    <a:pt x="334" y="136"/>
                    <a:pt x="321" y="138"/>
                  </a:cubicBezTo>
                  <a:cubicBezTo>
                    <a:pt x="312" y="139"/>
                    <a:pt x="303" y="140"/>
                    <a:pt x="294" y="141"/>
                  </a:cubicBezTo>
                  <a:cubicBezTo>
                    <a:pt x="291" y="142"/>
                    <a:pt x="0" y="173"/>
                    <a:pt x="0" y="173"/>
                  </a:cubicBezTo>
                  <a:lnTo>
                    <a:pt x="0" y="19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935"/>
            <p:cNvSpPr>
              <a:spLocks/>
            </p:cNvSpPr>
            <p:nvPr userDrawn="1"/>
          </p:nvSpPr>
          <p:spPr bwMode="gray">
            <a:xfrm>
              <a:off x="4040" y="3900"/>
              <a:ext cx="373" cy="129"/>
            </a:xfrm>
            <a:custGeom>
              <a:avLst/>
              <a:gdLst>
                <a:gd name="T0" fmla="*/ 301 w 521"/>
                <a:gd name="T1" fmla="*/ 71 h 179"/>
                <a:gd name="T2" fmla="*/ 253 w 521"/>
                <a:gd name="T3" fmla="*/ 89 h 179"/>
                <a:gd name="T4" fmla="*/ 228 w 521"/>
                <a:gd name="T5" fmla="*/ 92 h 179"/>
                <a:gd name="T6" fmla="*/ 210 w 521"/>
                <a:gd name="T7" fmla="*/ 94 h 179"/>
                <a:gd name="T8" fmla="*/ 201 w 521"/>
                <a:gd name="T9" fmla="*/ 95 h 179"/>
                <a:gd name="T10" fmla="*/ 0 w 521"/>
                <a:gd name="T11" fmla="*/ 114 h 179"/>
                <a:gd name="T12" fmla="*/ 0 w 521"/>
                <a:gd name="T13" fmla="*/ 129 h 179"/>
                <a:gd name="T14" fmla="*/ 203 w 521"/>
                <a:gd name="T15" fmla="*/ 104 h 179"/>
                <a:gd name="T16" fmla="*/ 211 w 521"/>
                <a:gd name="T17" fmla="*/ 104 h 179"/>
                <a:gd name="T18" fmla="*/ 228 w 521"/>
                <a:gd name="T19" fmla="*/ 102 h 179"/>
                <a:gd name="T20" fmla="*/ 255 w 521"/>
                <a:gd name="T21" fmla="*/ 97 h 179"/>
                <a:gd name="T22" fmla="*/ 305 w 521"/>
                <a:gd name="T23" fmla="*/ 77 h 179"/>
                <a:gd name="T24" fmla="*/ 346 w 521"/>
                <a:gd name="T25" fmla="*/ 41 h 179"/>
                <a:gd name="T26" fmla="*/ 373 w 521"/>
                <a:gd name="T27" fmla="*/ 6 h 179"/>
                <a:gd name="T28" fmla="*/ 373 w 521"/>
                <a:gd name="T29" fmla="*/ 0 h 179"/>
                <a:gd name="T30" fmla="*/ 342 w 521"/>
                <a:gd name="T31" fmla="*/ 37 h 179"/>
                <a:gd name="T32" fmla="*/ 301 w 521"/>
                <a:gd name="T33" fmla="*/ 7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79">
                  <a:moveTo>
                    <a:pt x="421" y="98"/>
                  </a:moveTo>
                  <a:cubicBezTo>
                    <a:pt x="401" y="110"/>
                    <a:pt x="378" y="118"/>
                    <a:pt x="353" y="123"/>
                  </a:cubicBezTo>
                  <a:cubicBezTo>
                    <a:pt x="343" y="125"/>
                    <a:pt x="331" y="127"/>
                    <a:pt x="318" y="128"/>
                  </a:cubicBezTo>
                  <a:cubicBezTo>
                    <a:pt x="310" y="129"/>
                    <a:pt x="302" y="130"/>
                    <a:pt x="294" y="131"/>
                  </a:cubicBezTo>
                  <a:cubicBezTo>
                    <a:pt x="290" y="131"/>
                    <a:pt x="285" y="131"/>
                    <a:pt x="281" y="132"/>
                  </a:cubicBezTo>
                  <a:cubicBezTo>
                    <a:pt x="185" y="140"/>
                    <a:pt x="89" y="150"/>
                    <a:pt x="0" y="15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90" y="168"/>
                    <a:pt x="186" y="156"/>
                    <a:pt x="283" y="145"/>
                  </a:cubicBezTo>
                  <a:cubicBezTo>
                    <a:pt x="287" y="145"/>
                    <a:pt x="291" y="144"/>
                    <a:pt x="295" y="144"/>
                  </a:cubicBezTo>
                  <a:cubicBezTo>
                    <a:pt x="303" y="143"/>
                    <a:pt x="311" y="142"/>
                    <a:pt x="319" y="141"/>
                  </a:cubicBezTo>
                  <a:cubicBezTo>
                    <a:pt x="333" y="139"/>
                    <a:pt x="345" y="137"/>
                    <a:pt x="356" y="135"/>
                  </a:cubicBezTo>
                  <a:cubicBezTo>
                    <a:pt x="382" y="129"/>
                    <a:pt x="405" y="120"/>
                    <a:pt x="426" y="107"/>
                  </a:cubicBezTo>
                  <a:cubicBezTo>
                    <a:pt x="446" y="95"/>
                    <a:pt x="464" y="78"/>
                    <a:pt x="483" y="57"/>
                  </a:cubicBezTo>
                  <a:cubicBezTo>
                    <a:pt x="495" y="44"/>
                    <a:pt x="508" y="25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6" y="21"/>
                    <a:pt x="492" y="37"/>
                    <a:pt x="478" y="52"/>
                  </a:cubicBezTo>
                  <a:cubicBezTo>
                    <a:pt x="460" y="71"/>
                    <a:pt x="440" y="87"/>
                    <a:pt x="421" y="98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936"/>
            <p:cNvSpPr>
              <a:spLocks/>
            </p:cNvSpPr>
            <p:nvPr userDrawn="1"/>
          </p:nvSpPr>
          <p:spPr bwMode="gray">
            <a:xfrm>
              <a:off x="4040" y="3932"/>
              <a:ext cx="373" cy="116"/>
            </a:xfrm>
            <a:custGeom>
              <a:avLst/>
              <a:gdLst>
                <a:gd name="T0" fmla="*/ 341 w 521"/>
                <a:gd name="T1" fmla="*/ 35 h 162"/>
                <a:gd name="T2" fmla="*/ 298 w 521"/>
                <a:gd name="T3" fmla="*/ 65 h 162"/>
                <a:gd name="T4" fmla="*/ 249 w 521"/>
                <a:gd name="T5" fmla="*/ 79 h 162"/>
                <a:gd name="T6" fmla="*/ 224 w 521"/>
                <a:gd name="T7" fmla="*/ 83 h 162"/>
                <a:gd name="T8" fmla="*/ 0 w 521"/>
                <a:gd name="T9" fmla="*/ 102 h 162"/>
                <a:gd name="T10" fmla="*/ 0 w 521"/>
                <a:gd name="T11" fmla="*/ 116 h 162"/>
                <a:gd name="T12" fmla="*/ 199 w 521"/>
                <a:gd name="T13" fmla="*/ 95 h 162"/>
                <a:gd name="T14" fmla="*/ 225 w 521"/>
                <a:gd name="T15" fmla="*/ 92 h 162"/>
                <a:gd name="T16" fmla="*/ 251 w 521"/>
                <a:gd name="T17" fmla="*/ 88 h 162"/>
                <a:gd name="T18" fmla="*/ 301 w 521"/>
                <a:gd name="T19" fmla="*/ 72 h 162"/>
                <a:gd name="T20" fmla="*/ 345 w 521"/>
                <a:gd name="T21" fmla="*/ 38 h 162"/>
                <a:gd name="T22" fmla="*/ 373 w 521"/>
                <a:gd name="T23" fmla="*/ 5 h 162"/>
                <a:gd name="T24" fmla="*/ 373 w 521"/>
                <a:gd name="T25" fmla="*/ 0 h 162"/>
                <a:gd name="T26" fmla="*/ 341 w 521"/>
                <a:gd name="T27" fmla="*/ 35 h 1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162">
                  <a:moveTo>
                    <a:pt x="476" y="49"/>
                  </a:moveTo>
                  <a:cubicBezTo>
                    <a:pt x="457" y="67"/>
                    <a:pt x="437" y="81"/>
                    <a:pt x="416" y="91"/>
                  </a:cubicBezTo>
                  <a:cubicBezTo>
                    <a:pt x="396" y="100"/>
                    <a:pt x="374" y="107"/>
                    <a:pt x="348" y="111"/>
                  </a:cubicBezTo>
                  <a:cubicBezTo>
                    <a:pt x="338" y="113"/>
                    <a:pt x="326" y="114"/>
                    <a:pt x="313" y="116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28" y="127"/>
                    <a:pt x="340" y="125"/>
                    <a:pt x="350" y="123"/>
                  </a:cubicBezTo>
                  <a:cubicBezTo>
                    <a:pt x="377" y="118"/>
                    <a:pt x="400" y="110"/>
                    <a:pt x="421" y="100"/>
                  </a:cubicBezTo>
                  <a:cubicBezTo>
                    <a:pt x="441" y="89"/>
                    <a:pt x="462" y="71"/>
                    <a:pt x="482" y="53"/>
                  </a:cubicBezTo>
                  <a:cubicBezTo>
                    <a:pt x="495" y="40"/>
                    <a:pt x="507" y="2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5" y="19"/>
                    <a:pt x="491" y="35"/>
                    <a:pt x="476" y="4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937"/>
            <p:cNvSpPr>
              <a:spLocks/>
            </p:cNvSpPr>
            <p:nvPr userDrawn="1"/>
          </p:nvSpPr>
          <p:spPr bwMode="gray">
            <a:xfrm>
              <a:off x="4040" y="3994"/>
              <a:ext cx="373" cy="94"/>
            </a:xfrm>
            <a:custGeom>
              <a:avLst/>
              <a:gdLst>
                <a:gd name="T0" fmla="*/ 286 w 521"/>
                <a:gd name="T1" fmla="*/ 50 h 131"/>
                <a:gd name="T2" fmla="*/ 245 w 521"/>
                <a:gd name="T3" fmla="*/ 63 h 131"/>
                <a:gd name="T4" fmla="*/ 211 w 521"/>
                <a:gd name="T5" fmla="*/ 66 h 131"/>
                <a:gd name="T6" fmla="*/ 195 w 521"/>
                <a:gd name="T7" fmla="*/ 67 h 131"/>
                <a:gd name="T8" fmla="*/ 94 w 521"/>
                <a:gd name="T9" fmla="*/ 73 h 131"/>
                <a:gd name="T10" fmla="*/ 0 w 521"/>
                <a:gd name="T11" fmla="*/ 80 h 131"/>
                <a:gd name="T12" fmla="*/ 0 w 521"/>
                <a:gd name="T13" fmla="*/ 94 h 131"/>
                <a:gd name="T14" fmla="*/ 95 w 521"/>
                <a:gd name="T15" fmla="*/ 85 h 131"/>
                <a:gd name="T16" fmla="*/ 195 w 521"/>
                <a:gd name="T17" fmla="*/ 77 h 131"/>
                <a:gd name="T18" fmla="*/ 221 w 521"/>
                <a:gd name="T19" fmla="*/ 75 h 131"/>
                <a:gd name="T20" fmla="*/ 246 w 521"/>
                <a:gd name="T21" fmla="*/ 72 h 131"/>
                <a:gd name="T22" fmla="*/ 296 w 521"/>
                <a:gd name="T23" fmla="*/ 60 h 131"/>
                <a:gd name="T24" fmla="*/ 341 w 521"/>
                <a:gd name="T25" fmla="*/ 34 h 131"/>
                <a:gd name="T26" fmla="*/ 373 w 521"/>
                <a:gd name="T27" fmla="*/ 5 h 131"/>
                <a:gd name="T28" fmla="*/ 373 w 521"/>
                <a:gd name="T29" fmla="*/ 0 h 131"/>
                <a:gd name="T30" fmla="*/ 341 w 521"/>
                <a:gd name="T31" fmla="*/ 27 h 131"/>
                <a:gd name="T32" fmla="*/ 286 w 521"/>
                <a:gd name="T33" fmla="*/ 50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1" h="131">
                  <a:moveTo>
                    <a:pt x="400" y="69"/>
                  </a:moveTo>
                  <a:cubicBezTo>
                    <a:pt x="382" y="80"/>
                    <a:pt x="368" y="86"/>
                    <a:pt x="342" y="88"/>
                  </a:cubicBezTo>
                  <a:cubicBezTo>
                    <a:pt x="326" y="90"/>
                    <a:pt x="310" y="91"/>
                    <a:pt x="295" y="92"/>
                  </a:cubicBezTo>
                  <a:cubicBezTo>
                    <a:pt x="287" y="92"/>
                    <a:pt x="279" y="92"/>
                    <a:pt x="272" y="93"/>
                  </a:cubicBezTo>
                  <a:cubicBezTo>
                    <a:pt x="224" y="96"/>
                    <a:pt x="178" y="99"/>
                    <a:pt x="131" y="10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75" y="115"/>
                    <a:pt x="224" y="111"/>
                    <a:pt x="273" y="107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22" y="103"/>
                    <a:pt x="333" y="102"/>
                    <a:pt x="343" y="100"/>
                  </a:cubicBezTo>
                  <a:cubicBezTo>
                    <a:pt x="370" y="97"/>
                    <a:pt x="393" y="91"/>
                    <a:pt x="413" y="84"/>
                  </a:cubicBezTo>
                  <a:cubicBezTo>
                    <a:pt x="435" y="75"/>
                    <a:pt x="456" y="63"/>
                    <a:pt x="476" y="48"/>
                  </a:cubicBezTo>
                  <a:cubicBezTo>
                    <a:pt x="495" y="34"/>
                    <a:pt x="521" y="7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6"/>
                    <a:pt x="494" y="26"/>
                    <a:pt x="476" y="38"/>
                  </a:cubicBezTo>
                  <a:cubicBezTo>
                    <a:pt x="454" y="52"/>
                    <a:pt x="416" y="60"/>
                    <a:pt x="400" y="69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3" name="Freeform 938"/>
            <p:cNvSpPr>
              <a:spLocks/>
            </p:cNvSpPr>
            <p:nvPr userDrawn="1"/>
          </p:nvSpPr>
          <p:spPr bwMode="gray">
            <a:xfrm>
              <a:off x="4040" y="4031"/>
              <a:ext cx="373" cy="76"/>
            </a:xfrm>
            <a:custGeom>
              <a:avLst/>
              <a:gdLst>
                <a:gd name="T0" fmla="*/ 291 w 521"/>
                <a:gd name="T1" fmla="*/ 40 h 106"/>
                <a:gd name="T2" fmla="*/ 243 w 521"/>
                <a:gd name="T3" fmla="*/ 49 h 106"/>
                <a:gd name="T4" fmla="*/ 218 w 521"/>
                <a:gd name="T5" fmla="*/ 51 h 106"/>
                <a:gd name="T6" fmla="*/ 193 w 521"/>
                <a:gd name="T7" fmla="*/ 52 h 106"/>
                <a:gd name="T8" fmla="*/ 0 w 521"/>
                <a:gd name="T9" fmla="*/ 62 h 106"/>
                <a:gd name="T10" fmla="*/ 0 w 521"/>
                <a:gd name="T11" fmla="*/ 76 h 106"/>
                <a:gd name="T12" fmla="*/ 193 w 521"/>
                <a:gd name="T13" fmla="*/ 62 h 106"/>
                <a:gd name="T14" fmla="*/ 218 w 521"/>
                <a:gd name="T15" fmla="*/ 60 h 106"/>
                <a:gd name="T16" fmla="*/ 243 w 521"/>
                <a:gd name="T17" fmla="*/ 57 h 106"/>
                <a:gd name="T18" fmla="*/ 293 w 521"/>
                <a:gd name="T19" fmla="*/ 47 h 106"/>
                <a:gd name="T20" fmla="*/ 339 w 521"/>
                <a:gd name="T21" fmla="*/ 25 h 106"/>
                <a:gd name="T22" fmla="*/ 373 w 521"/>
                <a:gd name="T23" fmla="*/ 0 h 106"/>
                <a:gd name="T24" fmla="*/ 373 w 521"/>
                <a:gd name="T25" fmla="*/ 0 h 106"/>
                <a:gd name="T26" fmla="*/ 336 w 521"/>
                <a:gd name="T27" fmla="*/ 20 h 106"/>
                <a:gd name="T28" fmla="*/ 291 w 521"/>
                <a:gd name="T29" fmla="*/ 40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6">
                  <a:moveTo>
                    <a:pt x="407" y="56"/>
                  </a:moveTo>
                  <a:cubicBezTo>
                    <a:pt x="387" y="62"/>
                    <a:pt x="365" y="66"/>
                    <a:pt x="339" y="68"/>
                  </a:cubicBezTo>
                  <a:cubicBezTo>
                    <a:pt x="328" y="69"/>
                    <a:pt x="317" y="70"/>
                    <a:pt x="304" y="71"/>
                  </a:cubicBezTo>
                  <a:cubicBezTo>
                    <a:pt x="269" y="72"/>
                    <a:pt x="269" y="72"/>
                    <a:pt x="269" y="72"/>
                  </a:cubicBezTo>
                  <a:cubicBezTo>
                    <a:pt x="182" y="76"/>
                    <a:pt x="95" y="81"/>
                    <a:pt x="0" y="8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1" y="99"/>
                    <a:pt x="180" y="92"/>
                    <a:pt x="270" y="86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18" y="83"/>
                    <a:pt x="329" y="82"/>
                    <a:pt x="340" y="80"/>
                  </a:cubicBezTo>
                  <a:cubicBezTo>
                    <a:pt x="366" y="77"/>
                    <a:pt x="389" y="73"/>
                    <a:pt x="409" y="66"/>
                  </a:cubicBezTo>
                  <a:cubicBezTo>
                    <a:pt x="432" y="59"/>
                    <a:pt x="454" y="49"/>
                    <a:pt x="474" y="35"/>
                  </a:cubicBezTo>
                  <a:cubicBezTo>
                    <a:pt x="490" y="26"/>
                    <a:pt x="505" y="14"/>
                    <a:pt x="521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5"/>
                    <a:pt x="487" y="18"/>
                    <a:pt x="470" y="28"/>
                  </a:cubicBezTo>
                  <a:cubicBezTo>
                    <a:pt x="450" y="40"/>
                    <a:pt x="428" y="50"/>
                    <a:pt x="407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Freeform 939"/>
            <p:cNvSpPr>
              <a:spLocks/>
            </p:cNvSpPr>
            <p:nvPr userDrawn="1"/>
          </p:nvSpPr>
          <p:spPr bwMode="gray">
            <a:xfrm>
              <a:off x="4040" y="4055"/>
              <a:ext cx="373" cy="72"/>
            </a:xfrm>
            <a:custGeom>
              <a:avLst/>
              <a:gdLst>
                <a:gd name="T0" fmla="*/ 289 w 521"/>
                <a:gd name="T1" fmla="*/ 40 h 100"/>
                <a:gd name="T2" fmla="*/ 241 w 521"/>
                <a:gd name="T3" fmla="*/ 48 h 100"/>
                <a:gd name="T4" fmla="*/ 215 w 521"/>
                <a:gd name="T5" fmla="*/ 48 h 100"/>
                <a:gd name="T6" fmla="*/ 190 w 521"/>
                <a:gd name="T7" fmla="*/ 50 h 100"/>
                <a:gd name="T8" fmla="*/ 0 w 521"/>
                <a:gd name="T9" fmla="*/ 58 h 100"/>
                <a:gd name="T10" fmla="*/ 0 w 521"/>
                <a:gd name="T11" fmla="*/ 72 h 100"/>
                <a:gd name="T12" fmla="*/ 191 w 521"/>
                <a:gd name="T13" fmla="*/ 59 h 100"/>
                <a:gd name="T14" fmla="*/ 216 w 521"/>
                <a:gd name="T15" fmla="*/ 58 h 100"/>
                <a:gd name="T16" fmla="*/ 241 w 521"/>
                <a:gd name="T17" fmla="*/ 56 h 100"/>
                <a:gd name="T18" fmla="*/ 291 w 521"/>
                <a:gd name="T19" fmla="*/ 48 h 100"/>
                <a:gd name="T20" fmla="*/ 338 w 521"/>
                <a:gd name="T21" fmla="*/ 30 h 100"/>
                <a:gd name="T22" fmla="*/ 373 w 521"/>
                <a:gd name="T23" fmla="*/ 6 h 100"/>
                <a:gd name="T24" fmla="*/ 373 w 521"/>
                <a:gd name="T25" fmla="*/ 0 h 100"/>
                <a:gd name="T26" fmla="*/ 335 w 521"/>
                <a:gd name="T27" fmla="*/ 24 h 100"/>
                <a:gd name="T28" fmla="*/ 289 w 521"/>
                <a:gd name="T29" fmla="*/ 4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00">
                  <a:moveTo>
                    <a:pt x="403" y="56"/>
                  </a:moveTo>
                  <a:cubicBezTo>
                    <a:pt x="384" y="61"/>
                    <a:pt x="362" y="64"/>
                    <a:pt x="336" y="66"/>
                  </a:cubicBezTo>
                  <a:cubicBezTo>
                    <a:pt x="325" y="67"/>
                    <a:pt x="314" y="67"/>
                    <a:pt x="301" y="67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179" y="72"/>
                    <a:pt x="90" y="76"/>
                    <a:pt x="0" y="8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90" y="94"/>
                    <a:pt x="178" y="88"/>
                    <a:pt x="267" y="82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15" y="80"/>
                    <a:pt x="326" y="79"/>
                    <a:pt x="336" y="78"/>
                  </a:cubicBezTo>
                  <a:cubicBezTo>
                    <a:pt x="363" y="75"/>
                    <a:pt x="385" y="72"/>
                    <a:pt x="406" y="66"/>
                  </a:cubicBezTo>
                  <a:cubicBezTo>
                    <a:pt x="429" y="60"/>
                    <a:pt x="451" y="52"/>
                    <a:pt x="472" y="41"/>
                  </a:cubicBezTo>
                  <a:cubicBezTo>
                    <a:pt x="488" y="32"/>
                    <a:pt x="504" y="21"/>
                    <a:pt x="521" y="9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3" y="13"/>
                    <a:pt x="485" y="24"/>
                    <a:pt x="468" y="33"/>
                  </a:cubicBezTo>
                  <a:cubicBezTo>
                    <a:pt x="447" y="43"/>
                    <a:pt x="426" y="51"/>
                    <a:pt x="403" y="5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5" name="Freeform 940"/>
            <p:cNvSpPr>
              <a:spLocks/>
            </p:cNvSpPr>
            <p:nvPr userDrawn="1"/>
          </p:nvSpPr>
          <p:spPr bwMode="gray">
            <a:xfrm>
              <a:off x="4040" y="4087"/>
              <a:ext cx="373" cy="59"/>
            </a:xfrm>
            <a:custGeom>
              <a:avLst/>
              <a:gdLst>
                <a:gd name="T0" fmla="*/ 286 w 521"/>
                <a:gd name="T1" fmla="*/ 33 h 83"/>
                <a:gd name="T2" fmla="*/ 238 w 521"/>
                <a:gd name="T3" fmla="*/ 38 h 83"/>
                <a:gd name="T4" fmla="*/ 214 w 521"/>
                <a:gd name="T5" fmla="*/ 38 h 83"/>
                <a:gd name="T6" fmla="*/ 0 w 521"/>
                <a:gd name="T7" fmla="*/ 44 h 83"/>
                <a:gd name="T8" fmla="*/ 0 w 521"/>
                <a:gd name="T9" fmla="*/ 59 h 83"/>
                <a:gd name="T10" fmla="*/ 190 w 521"/>
                <a:gd name="T11" fmla="*/ 49 h 83"/>
                <a:gd name="T12" fmla="*/ 214 w 521"/>
                <a:gd name="T13" fmla="*/ 48 h 83"/>
                <a:gd name="T14" fmla="*/ 239 w 521"/>
                <a:gd name="T15" fmla="*/ 46 h 83"/>
                <a:gd name="T16" fmla="*/ 288 w 521"/>
                <a:gd name="T17" fmla="*/ 40 h 83"/>
                <a:gd name="T18" fmla="*/ 336 w 521"/>
                <a:gd name="T19" fmla="*/ 25 h 83"/>
                <a:gd name="T20" fmla="*/ 373 w 521"/>
                <a:gd name="T21" fmla="*/ 6 h 83"/>
                <a:gd name="T22" fmla="*/ 373 w 521"/>
                <a:gd name="T23" fmla="*/ 0 h 83"/>
                <a:gd name="T24" fmla="*/ 334 w 521"/>
                <a:gd name="T25" fmla="*/ 19 h 83"/>
                <a:gd name="T26" fmla="*/ 286 w 521"/>
                <a:gd name="T27" fmla="*/ 33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1" h="83">
                  <a:moveTo>
                    <a:pt x="400" y="46"/>
                  </a:moveTo>
                  <a:cubicBezTo>
                    <a:pt x="380" y="49"/>
                    <a:pt x="359" y="52"/>
                    <a:pt x="333" y="53"/>
                  </a:cubicBezTo>
                  <a:cubicBezTo>
                    <a:pt x="323" y="54"/>
                    <a:pt x="312" y="54"/>
                    <a:pt x="299" y="5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312" y="66"/>
                    <a:pt x="323" y="66"/>
                    <a:pt x="334" y="65"/>
                  </a:cubicBezTo>
                  <a:cubicBezTo>
                    <a:pt x="360" y="63"/>
                    <a:pt x="382" y="60"/>
                    <a:pt x="402" y="56"/>
                  </a:cubicBezTo>
                  <a:cubicBezTo>
                    <a:pt x="425" y="51"/>
                    <a:pt x="448" y="44"/>
                    <a:pt x="469" y="35"/>
                  </a:cubicBezTo>
                  <a:cubicBezTo>
                    <a:pt x="486" y="27"/>
                    <a:pt x="503" y="19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11"/>
                    <a:pt x="484" y="20"/>
                    <a:pt x="466" y="27"/>
                  </a:cubicBezTo>
                  <a:cubicBezTo>
                    <a:pt x="445" y="35"/>
                    <a:pt x="423" y="41"/>
                    <a:pt x="400" y="46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6" name="Freeform 941"/>
            <p:cNvSpPr>
              <a:spLocks/>
            </p:cNvSpPr>
            <p:nvPr userDrawn="1"/>
          </p:nvSpPr>
          <p:spPr bwMode="gray">
            <a:xfrm>
              <a:off x="4040" y="4117"/>
              <a:ext cx="373" cy="50"/>
            </a:xfrm>
            <a:custGeom>
              <a:avLst/>
              <a:gdLst>
                <a:gd name="T0" fmla="*/ 285 w 521"/>
                <a:gd name="T1" fmla="*/ 27 h 69"/>
                <a:gd name="T2" fmla="*/ 205 w 521"/>
                <a:gd name="T3" fmla="*/ 31 h 69"/>
                <a:gd name="T4" fmla="*/ 188 w 521"/>
                <a:gd name="T5" fmla="*/ 31 h 69"/>
                <a:gd name="T6" fmla="*/ 0 w 521"/>
                <a:gd name="T7" fmla="*/ 35 h 69"/>
                <a:gd name="T8" fmla="*/ 0 w 521"/>
                <a:gd name="T9" fmla="*/ 50 h 69"/>
                <a:gd name="T10" fmla="*/ 188 w 521"/>
                <a:gd name="T11" fmla="*/ 41 h 69"/>
                <a:gd name="T12" fmla="*/ 206 w 521"/>
                <a:gd name="T13" fmla="*/ 41 h 69"/>
                <a:gd name="T14" fmla="*/ 286 w 521"/>
                <a:gd name="T15" fmla="*/ 34 h 69"/>
                <a:gd name="T16" fmla="*/ 334 w 521"/>
                <a:gd name="T17" fmla="*/ 22 h 69"/>
                <a:gd name="T18" fmla="*/ 373 w 521"/>
                <a:gd name="T19" fmla="*/ 6 h 69"/>
                <a:gd name="T20" fmla="*/ 373 w 521"/>
                <a:gd name="T21" fmla="*/ 0 h 69"/>
                <a:gd name="T22" fmla="*/ 332 w 521"/>
                <a:gd name="T23" fmla="*/ 17 h 69"/>
                <a:gd name="T24" fmla="*/ 285 w 521"/>
                <a:gd name="T25" fmla="*/ 2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69">
                  <a:moveTo>
                    <a:pt x="398" y="37"/>
                  </a:moveTo>
                  <a:cubicBezTo>
                    <a:pt x="361" y="42"/>
                    <a:pt x="324" y="43"/>
                    <a:pt x="287" y="43"/>
                  </a:cubicBezTo>
                  <a:cubicBezTo>
                    <a:pt x="279" y="43"/>
                    <a:pt x="270" y="43"/>
                    <a:pt x="262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71" y="57"/>
                    <a:pt x="279" y="56"/>
                    <a:pt x="288" y="56"/>
                  </a:cubicBezTo>
                  <a:cubicBezTo>
                    <a:pt x="324" y="55"/>
                    <a:pt x="362" y="53"/>
                    <a:pt x="400" y="47"/>
                  </a:cubicBezTo>
                  <a:cubicBezTo>
                    <a:pt x="423" y="43"/>
                    <a:pt x="446" y="38"/>
                    <a:pt x="467" y="31"/>
                  </a:cubicBezTo>
                  <a:cubicBezTo>
                    <a:pt x="484" y="25"/>
                    <a:pt x="502" y="17"/>
                    <a:pt x="521" y="8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2" y="9"/>
                    <a:pt x="483" y="17"/>
                    <a:pt x="464" y="23"/>
                  </a:cubicBezTo>
                  <a:cubicBezTo>
                    <a:pt x="443" y="29"/>
                    <a:pt x="421" y="34"/>
                    <a:pt x="398" y="3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7" name="Freeform 942"/>
            <p:cNvSpPr>
              <a:spLocks/>
            </p:cNvSpPr>
            <p:nvPr userDrawn="1"/>
          </p:nvSpPr>
          <p:spPr bwMode="gray">
            <a:xfrm>
              <a:off x="4040" y="4149"/>
              <a:ext cx="373" cy="37"/>
            </a:xfrm>
            <a:custGeom>
              <a:avLst/>
              <a:gdLst>
                <a:gd name="T0" fmla="*/ 284 w 521"/>
                <a:gd name="T1" fmla="*/ 19 h 52"/>
                <a:gd name="T2" fmla="*/ 209 w 521"/>
                <a:gd name="T3" fmla="*/ 21 h 52"/>
                <a:gd name="T4" fmla="*/ 187 w 521"/>
                <a:gd name="T5" fmla="*/ 21 h 52"/>
                <a:gd name="T6" fmla="*/ 0 w 521"/>
                <a:gd name="T7" fmla="*/ 22 h 52"/>
                <a:gd name="T8" fmla="*/ 0 w 521"/>
                <a:gd name="T9" fmla="*/ 37 h 52"/>
                <a:gd name="T10" fmla="*/ 187 w 521"/>
                <a:gd name="T11" fmla="*/ 31 h 52"/>
                <a:gd name="T12" fmla="*/ 210 w 521"/>
                <a:gd name="T13" fmla="*/ 30 h 52"/>
                <a:gd name="T14" fmla="*/ 284 w 521"/>
                <a:gd name="T15" fmla="*/ 26 h 52"/>
                <a:gd name="T16" fmla="*/ 332 w 521"/>
                <a:gd name="T17" fmla="*/ 18 h 52"/>
                <a:gd name="T18" fmla="*/ 373 w 521"/>
                <a:gd name="T19" fmla="*/ 5 h 52"/>
                <a:gd name="T20" fmla="*/ 373 w 521"/>
                <a:gd name="T21" fmla="*/ 0 h 52"/>
                <a:gd name="T22" fmla="*/ 331 w 521"/>
                <a:gd name="T23" fmla="*/ 12 h 52"/>
                <a:gd name="T24" fmla="*/ 284 w 521"/>
                <a:gd name="T25" fmla="*/ 19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1" h="52">
                  <a:moveTo>
                    <a:pt x="396" y="27"/>
                  </a:moveTo>
                  <a:cubicBezTo>
                    <a:pt x="362" y="29"/>
                    <a:pt x="327" y="30"/>
                    <a:pt x="292" y="30"/>
                  </a:cubicBezTo>
                  <a:cubicBezTo>
                    <a:pt x="282" y="30"/>
                    <a:pt x="271" y="30"/>
                    <a:pt x="261" y="30"/>
                  </a:cubicBezTo>
                  <a:cubicBezTo>
                    <a:pt x="174" y="30"/>
                    <a:pt x="88" y="31"/>
                    <a:pt x="0" y="3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3" y="49"/>
                    <a:pt x="172" y="46"/>
                    <a:pt x="261" y="43"/>
                  </a:cubicBezTo>
                  <a:cubicBezTo>
                    <a:pt x="272" y="43"/>
                    <a:pt x="282" y="43"/>
                    <a:pt x="293" y="42"/>
                  </a:cubicBezTo>
                  <a:cubicBezTo>
                    <a:pt x="327" y="42"/>
                    <a:pt x="362" y="41"/>
                    <a:pt x="397" y="37"/>
                  </a:cubicBezTo>
                  <a:cubicBezTo>
                    <a:pt x="421" y="34"/>
                    <a:pt x="443" y="30"/>
                    <a:pt x="464" y="25"/>
                  </a:cubicBezTo>
                  <a:cubicBezTo>
                    <a:pt x="483" y="21"/>
                    <a:pt x="502" y="14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7"/>
                    <a:pt x="482" y="13"/>
                    <a:pt x="463" y="17"/>
                  </a:cubicBezTo>
                  <a:cubicBezTo>
                    <a:pt x="442" y="21"/>
                    <a:pt x="420" y="25"/>
                    <a:pt x="396" y="2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8" name="Freeform 943"/>
            <p:cNvSpPr>
              <a:spLocks/>
            </p:cNvSpPr>
            <p:nvPr userDrawn="1"/>
          </p:nvSpPr>
          <p:spPr bwMode="gray">
            <a:xfrm>
              <a:off x="4040" y="4179"/>
              <a:ext cx="373" cy="27"/>
            </a:xfrm>
            <a:custGeom>
              <a:avLst/>
              <a:gdLst>
                <a:gd name="T0" fmla="*/ 283 w 521"/>
                <a:gd name="T1" fmla="*/ 12 h 37"/>
                <a:gd name="T2" fmla="*/ 248 w 521"/>
                <a:gd name="T3" fmla="*/ 13 h 37"/>
                <a:gd name="T4" fmla="*/ 234 w 521"/>
                <a:gd name="T5" fmla="*/ 13 h 37"/>
                <a:gd name="T6" fmla="*/ 186 w 521"/>
                <a:gd name="T7" fmla="*/ 12 h 37"/>
                <a:gd name="T8" fmla="*/ 89 w 521"/>
                <a:gd name="T9" fmla="*/ 12 h 37"/>
                <a:gd name="T10" fmla="*/ 0 w 521"/>
                <a:gd name="T11" fmla="*/ 12 h 37"/>
                <a:gd name="T12" fmla="*/ 0 w 521"/>
                <a:gd name="T13" fmla="*/ 27 h 37"/>
                <a:gd name="T14" fmla="*/ 89 w 521"/>
                <a:gd name="T15" fmla="*/ 24 h 37"/>
                <a:gd name="T16" fmla="*/ 186 w 521"/>
                <a:gd name="T17" fmla="*/ 22 h 37"/>
                <a:gd name="T18" fmla="*/ 234 w 521"/>
                <a:gd name="T19" fmla="*/ 22 h 37"/>
                <a:gd name="T20" fmla="*/ 283 w 521"/>
                <a:gd name="T21" fmla="*/ 20 h 37"/>
                <a:gd name="T22" fmla="*/ 331 w 521"/>
                <a:gd name="T23" fmla="*/ 15 h 37"/>
                <a:gd name="T24" fmla="*/ 373 w 521"/>
                <a:gd name="T25" fmla="*/ 5 h 37"/>
                <a:gd name="T26" fmla="*/ 373 w 521"/>
                <a:gd name="T27" fmla="*/ 0 h 37"/>
                <a:gd name="T28" fmla="*/ 331 w 521"/>
                <a:gd name="T29" fmla="*/ 8 h 37"/>
                <a:gd name="T30" fmla="*/ 283 w 521"/>
                <a:gd name="T31" fmla="*/ 12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1" h="37">
                  <a:moveTo>
                    <a:pt x="395" y="17"/>
                  </a:moveTo>
                  <a:cubicBezTo>
                    <a:pt x="380" y="17"/>
                    <a:pt x="365" y="18"/>
                    <a:pt x="347" y="18"/>
                  </a:cubicBezTo>
                  <a:cubicBezTo>
                    <a:pt x="341" y="18"/>
                    <a:pt x="334" y="18"/>
                    <a:pt x="327" y="18"/>
                  </a:cubicBezTo>
                  <a:cubicBezTo>
                    <a:pt x="260" y="17"/>
                    <a:pt x="260" y="17"/>
                    <a:pt x="260" y="17"/>
                  </a:cubicBezTo>
                  <a:cubicBezTo>
                    <a:pt x="214" y="16"/>
                    <a:pt x="168" y="16"/>
                    <a:pt x="12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68" y="32"/>
                    <a:pt x="214" y="31"/>
                    <a:pt x="260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46" y="29"/>
                    <a:pt x="370" y="29"/>
                    <a:pt x="395" y="27"/>
                  </a:cubicBezTo>
                  <a:cubicBezTo>
                    <a:pt x="420" y="25"/>
                    <a:pt x="442" y="23"/>
                    <a:pt x="463" y="20"/>
                  </a:cubicBezTo>
                  <a:cubicBezTo>
                    <a:pt x="482" y="17"/>
                    <a:pt x="501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1" y="5"/>
                    <a:pt x="481" y="9"/>
                    <a:pt x="462" y="11"/>
                  </a:cubicBezTo>
                  <a:cubicBezTo>
                    <a:pt x="441" y="14"/>
                    <a:pt x="419" y="16"/>
                    <a:pt x="395" y="1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9" name="Freeform 944"/>
            <p:cNvSpPr>
              <a:spLocks/>
            </p:cNvSpPr>
            <p:nvPr userDrawn="1"/>
          </p:nvSpPr>
          <p:spPr bwMode="gray">
            <a:xfrm>
              <a:off x="4040" y="4210"/>
              <a:ext cx="373" cy="15"/>
            </a:xfrm>
            <a:custGeom>
              <a:avLst/>
              <a:gdLst>
                <a:gd name="T0" fmla="*/ 234 w 521"/>
                <a:gd name="T1" fmla="*/ 5 h 22"/>
                <a:gd name="T2" fmla="*/ 185 w 521"/>
                <a:gd name="T3" fmla="*/ 4 h 22"/>
                <a:gd name="T4" fmla="*/ 0 w 521"/>
                <a:gd name="T5" fmla="*/ 1 h 22"/>
                <a:gd name="T6" fmla="*/ 0 w 521"/>
                <a:gd name="T7" fmla="*/ 15 h 22"/>
                <a:gd name="T8" fmla="*/ 185 w 521"/>
                <a:gd name="T9" fmla="*/ 14 h 22"/>
                <a:gd name="T10" fmla="*/ 234 w 521"/>
                <a:gd name="T11" fmla="*/ 13 h 22"/>
                <a:gd name="T12" fmla="*/ 282 w 521"/>
                <a:gd name="T13" fmla="*/ 12 h 22"/>
                <a:gd name="T14" fmla="*/ 373 w 521"/>
                <a:gd name="T15" fmla="*/ 5 h 22"/>
                <a:gd name="T16" fmla="*/ 373 w 521"/>
                <a:gd name="T17" fmla="*/ 0 h 22"/>
                <a:gd name="T18" fmla="*/ 282 w 521"/>
                <a:gd name="T19" fmla="*/ 5 h 22"/>
                <a:gd name="T20" fmla="*/ 234 w 521"/>
                <a:gd name="T21" fmla="*/ 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22">
                  <a:moveTo>
                    <a:pt x="327" y="7"/>
                  </a:moveTo>
                  <a:cubicBezTo>
                    <a:pt x="259" y="6"/>
                    <a:pt x="259" y="6"/>
                    <a:pt x="259" y="6"/>
                  </a:cubicBezTo>
                  <a:cubicBezTo>
                    <a:pt x="173" y="5"/>
                    <a:pt x="87" y="3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3" y="21"/>
                    <a:pt x="172" y="21"/>
                    <a:pt x="259" y="20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49" y="18"/>
                    <a:pt x="372" y="18"/>
                    <a:pt x="394" y="17"/>
                  </a:cubicBezTo>
                  <a:cubicBezTo>
                    <a:pt x="441" y="16"/>
                    <a:pt x="482" y="12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482" y="4"/>
                    <a:pt x="440" y="7"/>
                    <a:pt x="394" y="7"/>
                  </a:cubicBezTo>
                  <a:cubicBezTo>
                    <a:pt x="372" y="7"/>
                    <a:pt x="349" y="7"/>
                    <a:pt x="327" y="7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0" name="Freeform 945"/>
            <p:cNvSpPr>
              <a:spLocks/>
            </p:cNvSpPr>
            <p:nvPr userDrawn="1"/>
          </p:nvSpPr>
          <p:spPr bwMode="gray">
            <a:xfrm>
              <a:off x="4040" y="4231"/>
              <a:ext cx="373" cy="15"/>
            </a:xfrm>
            <a:custGeom>
              <a:avLst/>
              <a:gdLst>
                <a:gd name="T0" fmla="*/ 373 w 373"/>
                <a:gd name="T1" fmla="*/ 10 h 15"/>
                <a:gd name="T2" fmla="*/ 0 w 373"/>
                <a:gd name="T3" fmla="*/ 0 h 15"/>
                <a:gd name="T4" fmla="*/ 0 w 373"/>
                <a:gd name="T5" fmla="*/ 15 h 15"/>
                <a:gd name="T6" fmla="*/ 373 w 373"/>
                <a:gd name="T7" fmla="*/ 15 h 15"/>
                <a:gd name="T8" fmla="*/ 373 w 373"/>
                <a:gd name="T9" fmla="*/ 1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3" h="15">
                  <a:moveTo>
                    <a:pt x="373" y="1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3" y="15"/>
                  </a:lnTo>
                  <a:lnTo>
                    <a:pt x="373" y="1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1" name="Freeform 946"/>
            <p:cNvSpPr>
              <a:spLocks/>
            </p:cNvSpPr>
            <p:nvPr userDrawn="1"/>
          </p:nvSpPr>
          <p:spPr bwMode="gray">
            <a:xfrm>
              <a:off x="4040" y="3963"/>
              <a:ext cx="373" cy="104"/>
            </a:xfrm>
            <a:custGeom>
              <a:avLst/>
              <a:gdLst>
                <a:gd name="T0" fmla="*/ 339 w 521"/>
                <a:gd name="T1" fmla="*/ 32 h 146"/>
                <a:gd name="T2" fmla="*/ 297 w 521"/>
                <a:gd name="T3" fmla="*/ 58 h 146"/>
                <a:gd name="T4" fmla="*/ 247 w 521"/>
                <a:gd name="T5" fmla="*/ 69 h 146"/>
                <a:gd name="T6" fmla="*/ 210 w 521"/>
                <a:gd name="T7" fmla="*/ 74 h 146"/>
                <a:gd name="T8" fmla="*/ 196 w 521"/>
                <a:gd name="T9" fmla="*/ 76 h 146"/>
                <a:gd name="T10" fmla="*/ 0 w 521"/>
                <a:gd name="T11" fmla="*/ 90 h 146"/>
                <a:gd name="T12" fmla="*/ 0 w 521"/>
                <a:gd name="T13" fmla="*/ 104 h 146"/>
                <a:gd name="T14" fmla="*/ 197 w 521"/>
                <a:gd name="T15" fmla="*/ 85 h 146"/>
                <a:gd name="T16" fmla="*/ 222 w 521"/>
                <a:gd name="T17" fmla="*/ 83 h 146"/>
                <a:gd name="T18" fmla="*/ 248 w 521"/>
                <a:gd name="T19" fmla="*/ 79 h 146"/>
                <a:gd name="T20" fmla="*/ 299 w 521"/>
                <a:gd name="T21" fmla="*/ 65 h 146"/>
                <a:gd name="T22" fmla="*/ 344 w 521"/>
                <a:gd name="T23" fmla="*/ 35 h 146"/>
                <a:gd name="T24" fmla="*/ 373 w 521"/>
                <a:gd name="T25" fmla="*/ 5 h 146"/>
                <a:gd name="T26" fmla="*/ 373 w 521"/>
                <a:gd name="T27" fmla="*/ 0 h 146"/>
                <a:gd name="T28" fmla="*/ 339 w 521"/>
                <a:gd name="T29" fmla="*/ 32 h 1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1" h="146">
                  <a:moveTo>
                    <a:pt x="474" y="45"/>
                  </a:moveTo>
                  <a:cubicBezTo>
                    <a:pt x="454" y="61"/>
                    <a:pt x="439" y="72"/>
                    <a:pt x="415" y="82"/>
                  </a:cubicBezTo>
                  <a:cubicBezTo>
                    <a:pt x="393" y="90"/>
                    <a:pt x="371" y="94"/>
                    <a:pt x="345" y="97"/>
                  </a:cubicBezTo>
                  <a:cubicBezTo>
                    <a:pt x="328" y="100"/>
                    <a:pt x="311" y="103"/>
                    <a:pt x="294" y="104"/>
                  </a:cubicBezTo>
                  <a:cubicBezTo>
                    <a:pt x="287" y="105"/>
                    <a:pt x="281" y="105"/>
                    <a:pt x="274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310" y="116"/>
                    <a:pt x="310" y="116"/>
                    <a:pt x="310" y="116"/>
                  </a:cubicBezTo>
                  <a:cubicBezTo>
                    <a:pt x="324" y="115"/>
                    <a:pt x="335" y="113"/>
                    <a:pt x="346" y="111"/>
                  </a:cubicBezTo>
                  <a:cubicBezTo>
                    <a:pt x="373" y="107"/>
                    <a:pt x="396" y="100"/>
                    <a:pt x="417" y="91"/>
                  </a:cubicBezTo>
                  <a:cubicBezTo>
                    <a:pt x="438" y="82"/>
                    <a:pt x="460" y="66"/>
                    <a:pt x="480" y="49"/>
                  </a:cubicBezTo>
                  <a:cubicBezTo>
                    <a:pt x="493" y="38"/>
                    <a:pt x="507" y="23"/>
                    <a:pt x="521" y="7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04" y="18"/>
                    <a:pt x="489" y="32"/>
                    <a:pt x="474" y="4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2" name="Freeform 947"/>
            <p:cNvSpPr>
              <a:spLocks/>
            </p:cNvSpPr>
            <p:nvPr userDrawn="1"/>
          </p:nvSpPr>
          <p:spPr bwMode="gray">
            <a:xfrm>
              <a:off x="4573" y="3870"/>
              <a:ext cx="226" cy="192"/>
            </a:xfrm>
            <a:custGeom>
              <a:avLst/>
              <a:gdLst>
                <a:gd name="T0" fmla="*/ 0 w 316"/>
                <a:gd name="T1" fmla="*/ 0 h 267"/>
                <a:gd name="T2" fmla="*/ 79 w 316"/>
                <a:gd name="T3" fmla="*/ 127 h 267"/>
                <a:gd name="T4" fmla="*/ 155 w 316"/>
                <a:gd name="T5" fmla="*/ 173 h 267"/>
                <a:gd name="T6" fmla="*/ 226 w 316"/>
                <a:gd name="T7" fmla="*/ 188 h 267"/>
                <a:gd name="T8" fmla="*/ 226 w 316"/>
                <a:gd name="T9" fmla="*/ 192 h 267"/>
                <a:gd name="T10" fmla="*/ 154 w 316"/>
                <a:gd name="T11" fmla="*/ 176 h 267"/>
                <a:gd name="T12" fmla="*/ 79 w 316"/>
                <a:gd name="T13" fmla="*/ 138 h 267"/>
                <a:gd name="T14" fmla="*/ 0 w 316"/>
                <a:gd name="T15" fmla="*/ 25 h 267"/>
                <a:gd name="T16" fmla="*/ 0 w 316"/>
                <a:gd name="T17" fmla="*/ 0 h 2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67">
                  <a:moveTo>
                    <a:pt x="0" y="0"/>
                  </a:moveTo>
                  <a:cubicBezTo>
                    <a:pt x="0" y="0"/>
                    <a:pt x="93" y="149"/>
                    <a:pt x="111" y="177"/>
                  </a:cubicBezTo>
                  <a:cubicBezTo>
                    <a:pt x="128" y="204"/>
                    <a:pt x="147" y="226"/>
                    <a:pt x="217" y="240"/>
                  </a:cubicBezTo>
                  <a:cubicBezTo>
                    <a:pt x="286" y="255"/>
                    <a:pt x="316" y="262"/>
                    <a:pt x="316" y="262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6" y="267"/>
                    <a:pt x="272" y="258"/>
                    <a:pt x="215" y="245"/>
                  </a:cubicBezTo>
                  <a:cubicBezTo>
                    <a:pt x="159" y="233"/>
                    <a:pt x="136" y="228"/>
                    <a:pt x="110" y="192"/>
                  </a:cubicBezTo>
                  <a:cubicBezTo>
                    <a:pt x="88" y="162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3" name="Freeform 948"/>
            <p:cNvSpPr>
              <a:spLocks/>
            </p:cNvSpPr>
            <p:nvPr userDrawn="1"/>
          </p:nvSpPr>
          <p:spPr bwMode="gray">
            <a:xfrm>
              <a:off x="4573" y="3992"/>
              <a:ext cx="226" cy="131"/>
            </a:xfrm>
            <a:custGeom>
              <a:avLst/>
              <a:gdLst>
                <a:gd name="T0" fmla="*/ 0 w 316"/>
                <a:gd name="T1" fmla="*/ 0 h 183"/>
                <a:gd name="T2" fmla="*/ 79 w 316"/>
                <a:gd name="T3" fmla="*/ 83 h 183"/>
                <a:gd name="T4" fmla="*/ 154 w 316"/>
                <a:gd name="T5" fmla="*/ 115 h 183"/>
                <a:gd name="T6" fmla="*/ 226 w 316"/>
                <a:gd name="T7" fmla="*/ 127 h 183"/>
                <a:gd name="T8" fmla="*/ 226 w 316"/>
                <a:gd name="T9" fmla="*/ 131 h 183"/>
                <a:gd name="T10" fmla="*/ 154 w 316"/>
                <a:gd name="T11" fmla="*/ 120 h 183"/>
                <a:gd name="T12" fmla="*/ 78 w 316"/>
                <a:gd name="T13" fmla="*/ 92 h 183"/>
                <a:gd name="T14" fmla="*/ 0 w 316"/>
                <a:gd name="T15" fmla="*/ 19 h 183"/>
                <a:gd name="T16" fmla="*/ 0 w 316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83">
                  <a:moveTo>
                    <a:pt x="0" y="0"/>
                  </a:moveTo>
                  <a:cubicBezTo>
                    <a:pt x="0" y="0"/>
                    <a:pt x="85" y="90"/>
                    <a:pt x="110" y="116"/>
                  </a:cubicBezTo>
                  <a:cubicBezTo>
                    <a:pt x="136" y="143"/>
                    <a:pt x="169" y="153"/>
                    <a:pt x="216" y="161"/>
                  </a:cubicBezTo>
                  <a:cubicBezTo>
                    <a:pt x="260" y="169"/>
                    <a:pt x="316" y="178"/>
                    <a:pt x="316" y="178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264" y="175"/>
                    <a:pt x="216" y="167"/>
                  </a:cubicBezTo>
                  <a:cubicBezTo>
                    <a:pt x="169" y="159"/>
                    <a:pt x="136" y="154"/>
                    <a:pt x="109" y="129"/>
                  </a:cubicBezTo>
                  <a:cubicBezTo>
                    <a:pt x="85" y="107"/>
                    <a:pt x="0" y="27"/>
                    <a:pt x="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4" name="Freeform 949"/>
            <p:cNvSpPr>
              <a:spLocks/>
            </p:cNvSpPr>
            <p:nvPr userDrawn="1"/>
          </p:nvSpPr>
          <p:spPr bwMode="gray">
            <a:xfrm>
              <a:off x="4573" y="4022"/>
              <a:ext cx="226" cy="117"/>
            </a:xfrm>
            <a:custGeom>
              <a:avLst/>
              <a:gdLst>
                <a:gd name="T0" fmla="*/ 0 w 316"/>
                <a:gd name="T1" fmla="*/ 0 h 164"/>
                <a:gd name="T2" fmla="*/ 79 w 316"/>
                <a:gd name="T3" fmla="*/ 72 h 164"/>
                <a:gd name="T4" fmla="*/ 154 w 316"/>
                <a:gd name="T5" fmla="*/ 101 h 164"/>
                <a:gd name="T6" fmla="*/ 226 w 316"/>
                <a:gd name="T7" fmla="*/ 113 h 164"/>
                <a:gd name="T8" fmla="*/ 226 w 316"/>
                <a:gd name="T9" fmla="*/ 117 h 164"/>
                <a:gd name="T10" fmla="*/ 154 w 316"/>
                <a:gd name="T11" fmla="*/ 106 h 164"/>
                <a:gd name="T12" fmla="*/ 79 w 316"/>
                <a:gd name="T13" fmla="*/ 82 h 164"/>
                <a:gd name="T14" fmla="*/ 0 w 316"/>
                <a:gd name="T15" fmla="*/ 17 h 164"/>
                <a:gd name="T16" fmla="*/ 0 w 316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64">
                  <a:moveTo>
                    <a:pt x="0" y="0"/>
                  </a:moveTo>
                  <a:cubicBezTo>
                    <a:pt x="0" y="0"/>
                    <a:pt x="81" y="75"/>
                    <a:pt x="110" y="101"/>
                  </a:cubicBezTo>
                  <a:cubicBezTo>
                    <a:pt x="136" y="125"/>
                    <a:pt x="158" y="132"/>
                    <a:pt x="216" y="142"/>
                  </a:cubicBezTo>
                  <a:cubicBezTo>
                    <a:pt x="275" y="153"/>
                    <a:pt x="316" y="159"/>
                    <a:pt x="316" y="159"/>
                  </a:cubicBezTo>
                  <a:cubicBezTo>
                    <a:pt x="316" y="164"/>
                    <a:pt x="316" y="164"/>
                    <a:pt x="316" y="164"/>
                  </a:cubicBezTo>
                  <a:cubicBezTo>
                    <a:pt x="316" y="164"/>
                    <a:pt x="263" y="156"/>
                    <a:pt x="216" y="148"/>
                  </a:cubicBezTo>
                  <a:cubicBezTo>
                    <a:pt x="168" y="141"/>
                    <a:pt x="138" y="138"/>
                    <a:pt x="110" y="115"/>
                  </a:cubicBezTo>
                  <a:cubicBezTo>
                    <a:pt x="77" y="88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5" name="Freeform 950"/>
            <p:cNvSpPr>
              <a:spLocks/>
            </p:cNvSpPr>
            <p:nvPr userDrawn="1"/>
          </p:nvSpPr>
          <p:spPr bwMode="gray">
            <a:xfrm>
              <a:off x="4573" y="4052"/>
              <a:ext cx="226" cy="104"/>
            </a:xfrm>
            <a:custGeom>
              <a:avLst/>
              <a:gdLst>
                <a:gd name="T0" fmla="*/ 0 w 316"/>
                <a:gd name="T1" fmla="*/ 0 h 144"/>
                <a:gd name="T2" fmla="*/ 79 w 316"/>
                <a:gd name="T3" fmla="*/ 62 h 144"/>
                <a:gd name="T4" fmla="*/ 155 w 316"/>
                <a:gd name="T5" fmla="*/ 90 h 144"/>
                <a:gd name="T6" fmla="*/ 226 w 316"/>
                <a:gd name="T7" fmla="*/ 100 h 144"/>
                <a:gd name="T8" fmla="*/ 226 w 316"/>
                <a:gd name="T9" fmla="*/ 104 h 144"/>
                <a:gd name="T10" fmla="*/ 155 w 316"/>
                <a:gd name="T11" fmla="*/ 94 h 144"/>
                <a:gd name="T12" fmla="*/ 79 w 316"/>
                <a:gd name="T13" fmla="*/ 72 h 144"/>
                <a:gd name="T14" fmla="*/ 0 w 316"/>
                <a:gd name="T15" fmla="*/ 16 h 144"/>
                <a:gd name="T16" fmla="*/ 0 w 316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44">
                  <a:moveTo>
                    <a:pt x="0" y="0"/>
                  </a:moveTo>
                  <a:cubicBezTo>
                    <a:pt x="0" y="0"/>
                    <a:pt x="92" y="73"/>
                    <a:pt x="110" y="86"/>
                  </a:cubicBezTo>
                  <a:cubicBezTo>
                    <a:pt x="127" y="99"/>
                    <a:pt x="150" y="114"/>
                    <a:pt x="217" y="124"/>
                  </a:cubicBezTo>
                  <a:cubicBezTo>
                    <a:pt x="283" y="133"/>
                    <a:pt x="316" y="138"/>
                    <a:pt x="316" y="138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4"/>
                    <a:pt x="257" y="135"/>
                    <a:pt x="217" y="130"/>
                  </a:cubicBezTo>
                  <a:cubicBezTo>
                    <a:pt x="177" y="125"/>
                    <a:pt x="146" y="123"/>
                    <a:pt x="110" y="99"/>
                  </a:cubicBezTo>
                  <a:cubicBezTo>
                    <a:pt x="75" y="76"/>
                    <a:pt x="0" y="22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6" name="Freeform 951"/>
            <p:cNvSpPr>
              <a:spLocks/>
            </p:cNvSpPr>
            <p:nvPr userDrawn="1"/>
          </p:nvSpPr>
          <p:spPr bwMode="gray">
            <a:xfrm>
              <a:off x="4573" y="4082"/>
              <a:ext cx="226" cy="89"/>
            </a:xfrm>
            <a:custGeom>
              <a:avLst/>
              <a:gdLst>
                <a:gd name="T0" fmla="*/ 0 w 316"/>
                <a:gd name="T1" fmla="*/ 0 h 124"/>
                <a:gd name="T2" fmla="*/ 79 w 316"/>
                <a:gd name="T3" fmla="*/ 52 h 124"/>
                <a:gd name="T4" fmla="*/ 155 w 316"/>
                <a:gd name="T5" fmla="*/ 76 h 124"/>
                <a:gd name="T6" fmla="*/ 226 w 316"/>
                <a:gd name="T7" fmla="*/ 85 h 124"/>
                <a:gd name="T8" fmla="*/ 226 w 316"/>
                <a:gd name="T9" fmla="*/ 89 h 124"/>
                <a:gd name="T10" fmla="*/ 154 w 316"/>
                <a:gd name="T11" fmla="*/ 81 h 124"/>
                <a:gd name="T12" fmla="*/ 79 w 316"/>
                <a:gd name="T13" fmla="*/ 60 h 124"/>
                <a:gd name="T14" fmla="*/ 0 w 316"/>
                <a:gd name="T15" fmla="*/ 15 h 124"/>
                <a:gd name="T16" fmla="*/ 0 w 316"/>
                <a:gd name="T17" fmla="*/ 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24">
                  <a:moveTo>
                    <a:pt x="0" y="0"/>
                  </a:moveTo>
                  <a:cubicBezTo>
                    <a:pt x="0" y="0"/>
                    <a:pt x="93" y="62"/>
                    <a:pt x="110" y="72"/>
                  </a:cubicBezTo>
                  <a:cubicBezTo>
                    <a:pt x="128" y="82"/>
                    <a:pt x="149" y="98"/>
                    <a:pt x="217" y="106"/>
                  </a:cubicBezTo>
                  <a:cubicBezTo>
                    <a:pt x="284" y="115"/>
                    <a:pt x="316" y="119"/>
                    <a:pt x="316" y="119"/>
                  </a:cubicBezTo>
                  <a:cubicBezTo>
                    <a:pt x="316" y="124"/>
                    <a:pt x="316" y="124"/>
                    <a:pt x="316" y="124"/>
                  </a:cubicBezTo>
                  <a:cubicBezTo>
                    <a:pt x="316" y="124"/>
                    <a:pt x="260" y="118"/>
                    <a:pt x="216" y="113"/>
                  </a:cubicBezTo>
                  <a:cubicBezTo>
                    <a:pt x="172" y="108"/>
                    <a:pt x="142" y="102"/>
                    <a:pt x="110" y="84"/>
                  </a:cubicBezTo>
                  <a:cubicBezTo>
                    <a:pt x="77" y="66"/>
                    <a:pt x="0" y="21"/>
                    <a:pt x="0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7" name="Freeform 952"/>
            <p:cNvSpPr>
              <a:spLocks/>
            </p:cNvSpPr>
            <p:nvPr userDrawn="1"/>
          </p:nvSpPr>
          <p:spPr bwMode="gray">
            <a:xfrm>
              <a:off x="4573" y="4111"/>
              <a:ext cx="226" cy="75"/>
            </a:xfrm>
            <a:custGeom>
              <a:avLst/>
              <a:gdLst>
                <a:gd name="T0" fmla="*/ 0 w 316"/>
                <a:gd name="T1" fmla="*/ 0 h 104"/>
                <a:gd name="T2" fmla="*/ 79 w 316"/>
                <a:gd name="T3" fmla="*/ 43 h 104"/>
                <a:gd name="T4" fmla="*/ 154 w 316"/>
                <a:gd name="T5" fmla="*/ 63 h 104"/>
                <a:gd name="T6" fmla="*/ 226 w 316"/>
                <a:gd name="T7" fmla="*/ 71 h 104"/>
                <a:gd name="T8" fmla="*/ 226 w 316"/>
                <a:gd name="T9" fmla="*/ 75 h 104"/>
                <a:gd name="T10" fmla="*/ 154 w 316"/>
                <a:gd name="T11" fmla="*/ 68 h 104"/>
                <a:gd name="T12" fmla="*/ 79 w 316"/>
                <a:gd name="T13" fmla="*/ 51 h 104"/>
                <a:gd name="T14" fmla="*/ 0 w 316"/>
                <a:gd name="T15" fmla="*/ 14 h 104"/>
                <a:gd name="T16" fmla="*/ 0 w 316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104">
                  <a:moveTo>
                    <a:pt x="0" y="0"/>
                  </a:moveTo>
                  <a:cubicBezTo>
                    <a:pt x="0" y="0"/>
                    <a:pt x="82" y="45"/>
                    <a:pt x="110" y="59"/>
                  </a:cubicBezTo>
                  <a:cubicBezTo>
                    <a:pt x="141" y="75"/>
                    <a:pt x="168" y="82"/>
                    <a:pt x="216" y="88"/>
                  </a:cubicBezTo>
                  <a:cubicBezTo>
                    <a:pt x="264" y="94"/>
                    <a:pt x="316" y="99"/>
                    <a:pt x="316" y="99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268" y="99"/>
                    <a:pt x="216" y="94"/>
                  </a:cubicBezTo>
                  <a:cubicBezTo>
                    <a:pt x="165" y="89"/>
                    <a:pt x="147" y="87"/>
                    <a:pt x="110" y="71"/>
                  </a:cubicBezTo>
                  <a:cubicBezTo>
                    <a:pt x="77" y="56"/>
                    <a:pt x="0" y="20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8" name="Freeform 953"/>
            <p:cNvSpPr>
              <a:spLocks/>
            </p:cNvSpPr>
            <p:nvPr userDrawn="1"/>
          </p:nvSpPr>
          <p:spPr bwMode="gray">
            <a:xfrm>
              <a:off x="4573" y="4141"/>
              <a:ext cx="226" cy="61"/>
            </a:xfrm>
            <a:custGeom>
              <a:avLst/>
              <a:gdLst>
                <a:gd name="T0" fmla="*/ 0 w 316"/>
                <a:gd name="T1" fmla="*/ 0 h 84"/>
                <a:gd name="T2" fmla="*/ 79 w 316"/>
                <a:gd name="T3" fmla="*/ 33 h 84"/>
                <a:gd name="T4" fmla="*/ 155 w 316"/>
                <a:gd name="T5" fmla="*/ 50 h 84"/>
                <a:gd name="T6" fmla="*/ 226 w 316"/>
                <a:gd name="T7" fmla="*/ 57 h 84"/>
                <a:gd name="T8" fmla="*/ 226 w 316"/>
                <a:gd name="T9" fmla="*/ 61 h 84"/>
                <a:gd name="T10" fmla="*/ 155 w 316"/>
                <a:gd name="T11" fmla="*/ 55 h 84"/>
                <a:gd name="T12" fmla="*/ 79 w 316"/>
                <a:gd name="T13" fmla="*/ 41 h 84"/>
                <a:gd name="T14" fmla="*/ 0 w 316"/>
                <a:gd name="T15" fmla="*/ 14 h 84"/>
                <a:gd name="T16" fmla="*/ 0 w 316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84">
                  <a:moveTo>
                    <a:pt x="0" y="0"/>
                  </a:moveTo>
                  <a:cubicBezTo>
                    <a:pt x="0" y="0"/>
                    <a:pt x="65" y="28"/>
                    <a:pt x="110" y="46"/>
                  </a:cubicBezTo>
                  <a:cubicBezTo>
                    <a:pt x="155" y="64"/>
                    <a:pt x="189" y="66"/>
                    <a:pt x="217" y="69"/>
                  </a:cubicBezTo>
                  <a:cubicBezTo>
                    <a:pt x="229" y="70"/>
                    <a:pt x="316" y="79"/>
                    <a:pt x="316" y="79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6" y="84"/>
                    <a:pt x="264" y="80"/>
                    <a:pt x="217" y="76"/>
                  </a:cubicBezTo>
                  <a:cubicBezTo>
                    <a:pt x="169" y="71"/>
                    <a:pt x="148" y="70"/>
                    <a:pt x="110" y="57"/>
                  </a:cubicBezTo>
                  <a:cubicBezTo>
                    <a:pt x="71" y="44"/>
                    <a:pt x="0" y="19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69" name="Freeform 954"/>
            <p:cNvSpPr>
              <a:spLocks/>
            </p:cNvSpPr>
            <p:nvPr userDrawn="1"/>
          </p:nvSpPr>
          <p:spPr bwMode="gray">
            <a:xfrm>
              <a:off x="4573" y="4172"/>
              <a:ext cx="226" cy="46"/>
            </a:xfrm>
            <a:custGeom>
              <a:avLst/>
              <a:gdLst>
                <a:gd name="T0" fmla="*/ 0 w 316"/>
                <a:gd name="T1" fmla="*/ 0 h 63"/>
                <a:gd name="T2" fmla="*/ 79 w 316"/>
                <a:gd name="T3" fmla="*/ 23 h 63"/>
                <a:gd name="T4" fmla="*/ 154 w 316"/>
                <a:gd name="T5" fmla="*/ 37 h 63"/>
                <a:gd name="T6" fmla="*/ 226 w 316"/>
                <a:gd name="T7" fmla="*/ 42 h 63"/>
                <a:gd name="T8" fmla="*/ 226 w 316"/>
                <a:gd name="T9" fmla="*/ 46 h 63"/>
                <a:gd name="T10" fmla="*/ 154 w 316"/>
                <a:gd name="T11" fmla="*/ 41 h 63"/>
                <a:gd name="T12" fmla="*/ 79 w 316"/>
                <a:gd name="T13" fmla="*/ 31 h 63"/>
                <a:gd name="T14" fmla="*/ 0 w 316"/>
                <a:gd name="T15" fmla="*/ 13 h 63"/>
                <a:gd name="T16" fmla="*/ 0 w 3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63">
                  <a:moveTo>
                    <a:pt x="0" y="0"/>
                  </a:moveTo>
                  <a:cubicBezTo>
                    <a:pt x="0" y="0"/>
                    <a:pt x="65" y="20"/>
                    <a:pt x="110" y="32"/>
                  </a:cubicBezTo>
                  <a:cubicBezTo>
                    <a:pt x="155" y="44"/>
                    <a:pt x="196" y="49"/>
                    <a:pt x="216" y="50"/>
                  </a:cubicBezTo>
                  <a:cubicBezTo>
                    <a:pt x="237" y="51"/>
                    <a:pt x="316" y="58"/>
                    <a:pt x="316" y="58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6" y="63"/>
                    <a:pt x="271" y="59"/>
                    <a:pt x="216" y="56"/>
                  </a:cubicBezTo>
                  <a:cubicBezTo>
                    <a:pt x="172" y="52"/>
                    <a:pt x="136" y="49"/>
                    <a:pt x="110" y="43"/>
                  </a:cubicBezTo>
                  <a:cubicBezTo>
                    <a:pt x="81" y="37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0" name="Freeform 955"/>
            <p:cNvSpPr>
              <a:spLocks/>
            </p:cNvSpPr>
            <p:nvPr userDrawn="1"/>
          </p:nvSpPr>
          <p:spPr bwMode="gray">
            <a:xfrm>
              <a:off x="4573" y="4202"/>
              <a:ext cx="226" cy="31"/>
            </a:xfrm>
            <a:custGeom>
              <a:avLst/>
              <a:gdLst>
                <a:gd name="T0" fmla="*/ 0 w 316"/>
                <a:gd name="T1" fmla="*/ 0 h 42"/>
                <a:gd name="T2" fmla="*/ 79 w 316"/>
                <a:gd name="T3" fmla="*/ 14 h 42"/>
                <a:gd name="T4" fmla="*/ 154 w 316"/>
                <a:gd name="T5" fmla="*/ 22 h 42"/>
                <a:gd name="T6" fmla="*/ 226 w 316"/>
                <a:gd name="T7" fmla="*/ 27 h 42"/>
                <a:gd name="T8" fmla="*/ 226 w 316"/>
                <a:gd name="T9" fmla="*/ 31 h 42"/>
                <a:gd name="T10" fmla="*/ 154 w 316"/>
                <a:gd name="T11" fmla="*/ 27 h 42"/>
                <a:gd name="T12" fmla="*/ 79 w 316"/>
                <a:gd name="T13" fmla="*/ 22 h 42"/>
                <a:gd name="T14" fmla="*/ 0 w 316"/>
                <a:gd name="T15" fmla="*/ 13 h 42"/>
                <a:gd name="T16" fmla="*/ 0 w 316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42">
                  <a:moveTo>
                    <a:pt x="0" y="0"/>
                  </a:moveTo>
                  <a:cubicBezTo>
                    <a:pt x="0" y="0"/>
                    <a:pt x="53" y="9"/>
                    <a:pt x="110" y="19"/>
                  </a:cubicBezTo>
                  <a:cubicBezTo>
                    <a:pt x="152" y="26"/>
                    <a:pt x="210" y="30"/>
                    <a:pt x="216" y="30"/>
                  </a:cubicBezTo>
                  <a:cubicBezTo>
                    <a:pt x="222" y="31"/>
                    <a:pt x="316" y="37"/>
                    <a:pt x="316" y="37"/>
                  </a:cubicBezTo>
                  <a:cubicBezTo>
                    <a:pt x="316" y="42"/>
                    <a:pt x="316" y="42"/>
                    <a:pt x="316" y="42"/>
                  </a:cubicBezTo>
                  <a:cubicBezTo>
                    <a:pt x="316" y="42"/>
                    <a:pt x="256" y="39"/>
                    <a:pt x="216" y="37"/>
                  </a:cubicBezTo>
                  <a:cubicBezTo>
                    <a:pt x="175" y="34"/>
                    <a:pt x="133" y="32"/>
                    <a:pt x="110" y="30"/>
                  </a:cubicBezTo>
                  <a:cubicBezTo>
                    <a:pt x="57" y="24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1" name="Freeform 956"/>
            <p:cNvSpPr>
              <a:spLocks/>
            </p:cNvSpPr>
            <p:nvPr userDrawn="1"/>
          </p:nvSpPr>
          <p:spPr bwMode="gray">
            <a:xfrm>
              <a:off x="4573" y="4233"/>
              <a:ext cx="226" cy="13"/>
            </a:xfrm>
            <a:custGeom>
              <a:avLst/>
              <a:gdLst>
                <a:gd name="T0" fmla="*/ 0 w 316"/>
                <a:gd name="T1" fmla="*/ 0 h 17"/>
                <a:gd name="T2" fmla="*/ 79 w 316"/>
                <a:gd name="T3" fmla="*/ 3 h 17"/>
                <a:gd name="T4" fmla="*/ 226 w 316"/>
                <a:gd name="T5" fmla="*/ 9 h 17"/>
                <a:gd name="T6" fmla="*/ 226 w 316"/>
                <a:gd name="T7" fmla="*/ 13 h 17"/>
                <a:gd name="T8" fmla="*/ 0 w 316"/>
                <a:gd name="T9" fmla="*/ 13 h 17"/>
                <a:gd name="T10" fmla="*/ 0 w 3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17">
                  <a:moveTo>
                    <a:pt x="0" y="0"/>
                  </a:moveTo>
                  <a:cubicBezTo>
                    <a:pt x="0" y="0"/>
                    <a:pt x="84" y="4"/>
                    <a:pt x="110" y="4"/>
                  </a:cubicBezTo>
                  <a:cubicBezTo>
                    <a:pt x="136" y="5"/>
                    <a:pt x="316" y="12"/>
                    <a:pt x="316" y="12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2" name="Freeform 957"/>
            <p:cNvSpPr>
              <a:spLocks/>
            </p:cNvSpPr>
            <p:nvPr userDrawn="1"/>
          </p:nvSpPr>
          <p:spPr bwMode="gray">
            <a:xfrm>
              <a:off x="4573" y="3901"/>
              <a:ext cx="226" cy="176"/>
            </a:xfrm>
            <a:custGeom>
              <a:avLst/>
              <a:gdLst>
                <a:gd name="T0" fmla="*/ 154 w 316"/>
                <a:gd name="T1" fmla="*/ 159 h 245"/>
                <a:gd name="T2" fmla="*/ 78 w 316"/>
                <a:gd name="T3" fmla="*/ 114 h 245"/>
                <a:gd name="T4" fmla="*/ 0 w 316"/>
                <a:gd name="T5" fmla="*/ 0 h 245"/>
                <a:gd name="T6" fmla="*/ 0 w 316"/>
                <a:gd name="T7" fmla="*/ 23 h 245"/>
                <a:gd name="T8" fmla="*/ 79 w 316"/>
                <a:gd name="T9" fmla="*/ 126 h 245"/>
                <a:gd name="T10" fmla="*/ 154 w 316"/>
                <a:gd name="T11" fmla="*/ 162 h 245"/>
                <a:gd name="T12" fmla="*/ 226 w 316"/>
                <a:gd name="T13" fmla="*/ 176 h 245"/>
                <a:gd name="T14" fmla="*/ 226 w 316"/>
                <a:gd name="T15" fmla="*/ 173 h 245"/>
                <a:gd name="T16" fmla="*/ 154 w 316"/>
                <a:gd name="T17" fmla="*/ 159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45">
                  <a:moveTo>
                    <a:pt x="216" y="221"/>
                  </a:moveTo>
                  <a:cubicBezTo>
                    <a:pt x="140" y="204"/>
                    <a:pt x="122" y="176"/>
                    <a:pt x="109" y="159"/>
                  </a:cubicBezTo>
                  <a:cubicBezTo>
                    <a:pt x="97" y="141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7"/>
                    <a:pt x="86" y="145"/>
                    <a:pt x="110" y="175"/>
                  </a:cubicBezTo>
                  <a:cubicBezTo>
                    <a:pt x="136" y="209"/>
                    <a:pt x="177" y="217"/>
                    <a:pt x="216" y="225"/>
                  </a:cubicBezTo>
                  <a:cubicBezTo>
                    <a:pt x="255" y="233"/>
                    <a:pt x="316" y="245"/>
                    <a:pt x="316" y="245"/>
                  </a:cubicBezTo>
                  <a:cubicBezTo>
                    <a:pt x="316" y="241"/>
                    <a:pt x="316" y="241"/>
                    <a:pt x="316" y="241"/>
                  </a:cubicBezTo>
                  <a:cubicBezTo>
                    <a:pt x="316" y="241"/>
                    <a:pt x="236" y="225"/>
                    <a:pt x="216" y="22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3" name="Freeform 958"/>
            <p:cNvSpPr>
              <a:spLocks/>
            </p:cNvSpPr>
            <p:nvPr userDrawn="1"/>
          </p:nvSpPr>
          <p:spPr bwMode="gray">
            <a:xfrm>
              <a:off x="4573" y="3931"/>
              <a:ext cx="226" cy="161"/>
            </a:xfrm>
            <a:custGeom>
              <a:avLst/>
              <a:gdLst>
                <a:gd name="T0" fmla="*/ 154 w 316"/>
                <a:gd name="T1" fmla="*/ 144 h 224"/>
                <a:gd name="T2" fmla="*/ 78 w 316"/>
                <a:gd name="T3" fmla="*/ 104 h 224"/>
                <a:gd name="T4" fmla="*/ 0 w 316"/>
                <a:gd name="T5" fmla="*/ 0 h 224"/>
                <a:gd name="T6" fmla="*/ 0 w 316"/>
                <a:gd name="T7" fmla="*/ 22 h 224"/>
                <a:gd name="T8" fmla="*/ 78 w 316"/>
                <a:gd name="T9" fmla="*/ 115 h 224"/>
                <a:gd name="T10" fmla="*/ 154 w 316"/>
                <a:gd name="T11" fmla="*/ 148 h 224"/>
                <a:gd name="T12" fmla="*/ 226 w 316"/>
                <a:gd name="T13" fmla="*/ 161 h 224"/>
                <a:gd name="T14" fmla="*/ 226 w 316"/>
                <a:gd name="T15" fmla="*/ 158 h 224"/>
                <a:gd name="T16" fmla="*/ 154 w 316"/>
                <a:gd name="T17" fmla="*/ 144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24">
                  <a:moveTo>
                    <a:pt x="216" y="201"/>
                  </a:moveTo>
                  <a:cubicBezTo>
                    <a:pt x="153" y="189"/>
                    <a:pt x="128" y="169"/>
                    <a:pt x="109" y="145"/>
                  </a:cubicBezTo>
                  <a:cubicBezTo>
                    <a:pt x="91" y="121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5"/>
                    <a:pt x="87" y="134"/>
                    <a:pt x="109" y="160"/>
                  </a:cubicBezTo>
                  <a:cubicBezTo>
                    <a:pt x="136" y="190"/>
                    <a:pt x="172" y="198"/>
                    <a:pt x="216" y="206"/>
                  </a:cubicBezTo>
                  <a:cubicBezTo>
                    <a:pt x="260" y="214"/>
                    <a:pt x="316" y="224"/>
                    <a:pt x="316" y="224"/>
                  </a:cubicBezTo>
                  <a:cubicBezTo>
                    <a:pt x="316" y="220"/>
                    <a:pt x="316" y="220"/>
                    <a:pt x="316" y="220"/>
                  </a:cubicBezTo>
                  <a:cubicBezTo>
                    <a:pt x="316" y="220"/>
                    <a:pt x="252" y="208"/>
                    <a:pt x="216" y="20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4" name="Freeform 959"/>
            <p:cNvSpPr>
              <a:spLocks/>
            </p:cNvSpPr>
            <p:nvPr userDrawn="1"/>
          </p:nvSpPr>
          <p:spPr bwMode="gray">
            <a:xfrm>
              <a:off x="4573" y="3961"/>
              <a:ext cx="226" cy="147"/>
            </a:xfrm>
            <a:custGeom>
              <a:avLst/>
              <a:gdLst>
                <a:gd name="T0" fmla="*/ 154 w 316"/>
                <a:gd name="T1" fmla="*/ 131 h 205"/>
                <a:gd name="T2" fmla="*/ 79 w 316"/>
                <a:gd name="T3" fmla="*/ 93 h 205"/>
                <a:gd name="T4" fmla="*/ 0 w 316"/>
                <a:gd name="T5" fmla="*/ 0 h 205"/>
                <a:gd name="T6" fmla="*/ 0 w 316"/>
                <a:gd name="T7" fmla="*/ 20 h 205"/>
                <a:gd name="T8" fmla="*/ 78 w 316"/>
                <a:gd name="T9" fmla="*/ 103 h 205"/>
                <a:gd name="T10" fmla="*/ 154 w 316"/>
                <a:gd name="T11" fmla="*/ 134 h 205"/>
                <a:gd name="T12" fmla="*/ 226 w 316"/>
                <a:gd name="T13" fmla="*/ 147 h 205"/>
                <a:gd name="T14" fmla="*/ 226 w 316"/>
                <a:gd name="T15" fmla="*/ 143 h 205"/>
                <a:gd name="T16" fmla="*/ 154 w 316"/>
                <a:gd name="T17" fmla="*/ 13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6" h="205">
                  <a:moveTo>
                    <a:pt x="216" y="182"/>
                  </a:moveTo>
                  <a:cubicBezTo>
                    <a:pt x="151" y="169"/>
                    <a:pt x="137" y="159"/>
                    <a:pt x="110" y="129"/>
                  </a:cubicBezTo>
                  <a:cubicBezTo>
                    <a:pt x="92" y="110"/>
                    <a:pt x="3" y="5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83" y="117"/>
                    <a:pt x="109" y="143"/>
                  </a:cubicBezTo>
                  <a:cubicBezTo>
                    <a:pt x="144" y="177"/>
                    <a:pt x="177" y="180"/>
                    <a:pt x="216" y="187"/>
                  </a:cubicBezTo>
                  <a:cubicBezTo>
                    <a:pt x="255" y="194"/>
                    <a:pt x="316" y="205"/>
                    <a:pt x="316" y="205"/>
                  </a:cubicBezTo>
                  <a:cubicBezTo>
                    <a:pt x="316" y="200"/>
                    <a:pt x="316" y="200"/>
                    <a:pt x="316" y="200"/>
                  </a:cubicBezTo>
                  <a:cubicBezTo>
                    <a:pt x="316" y="200"/>
                    <a:pt x="242" y="187"/>
                    <a:pt x="216" y="1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5" name="Freeform 960"/>
            <p:cNvSpPr>
              <a:spLocks/>
            </p:cNvSpPr>
            <p:nvPr userDrawn="1"/>
          </p:nvSpPr>
          <p:spPr bwMode="gray">
            <a:xfrm>
              <a:off x="4195" y="4026"/>
              <a:ext cx="327" cy="220"/>
            </a:xfrm>
            <a:custGeom>
              <a:avLst/>
              <a:gdLst>
                <a:gd name="T0" fmla="*/ 327 w 327"/>
                <a:gd name="T1" fmla="*/ 220 h 220"/>
                <a:gd name="T2" fmla="*/ 327 w 327"/>
                <a:gd name="T3" fmla="*/ 0 h 220"/>
                <a:gd name="T4" fmla="*/ 0 w 327"/>
                <a:gd name="T5" fmla="*/ 0 h 220"/>
                <a:gd name="T6" fmla="*/ 0 w 327"/>
                <a:gd name="T7" fmla="*/ 220 h 220"/>
                <a:gd name="T8" fmla="*/ 327 w 327"/>
                <a:gd name="T9" fmla="*/ 220 h 220"/>
                <a:gd name="T10" fmla="*/ 327 w 327"/>
                <a:gd name="T11" fmla="*/ 22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" h="220">
                  <a:moveTo>
                    <a:pt x="327" y="220"/>
                  </a:moveTo>
                  <a:lnTo>
                    <a:pt x="327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327" y="220"/>
                  </a:lnTo>
                  <a:close/>
                </a:path>
              </a:pathLst>
            </a:custGeom>
            <a:solidFill>
              <a:srgbClr val="004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6" name="Freeform 961"/>
            <p:cNvSpPr>
              <a:spLocks/>
            </p:cNvSpPr>
            <p:nvPr userDrawn="1"/>
          </p:nvSpPr>
          <p:spPr bwMode="gray">
            <a:xfrm>
              <a:off x="4344" y="4046"/>
              <a:ext cx="29" cy="30"/>
            </a:xfrm>
            <a:custGeom>
              <a:avLst/>
              <a:gdLst>
                <a:gd name="T0" fmla="*/ 18 w 29"/>
                <a:gd name="T1" fmla="*/ 11 h 30"/>
                <a:gd name="T2" fmla="*/ 29 w 29"/>
                <a:gd name="T3" fmla="*/ 11 h 30"/>
                <a:gd name="T4" fmla="*/ 21 w 29"/>
                <a:gd name="T5" fmla="*/ 19 h 30"/>
                <a:gd name="T6" fmla="*/ 24 w 29"/>
                <a:gd name="T7" fmla="*/ 30 h 30"/>
                <a:gd name="T8" fmla="*/ 15 w 29"/>
                <a:gd name="T9" fmla="*/ 23 h 30"/>
                <a:gd name="T10" fmla="*/ 6 w 29"/>
                <a:gd name="T11" fmla="*/ 30 h 30"/>
                <a:gd name="T12" fmla="*/ 9 w 29"/>
                <a:gd name="T13" fmla="*/ 19 h 30"/>
                <a:gd name="T14" fmla="*/ 0 w 29"/>
                <a:gd name="T15" fmla="*/ 11 h 30"/>
                <a:gd name="T16" fmla="*/ 11 w 29"/>
                <a:gd name="T17" fmla="*/ 11 h 30"/>
                <a:gd name="T18" fmla="*/ 15 w 29"/>
                <a:gd name="T19" fmla="*/ 0 h 30"/>
                <a:gd name="T20" fmla="*/ 18 w 29"/>
                <a:gd name="T21" fmla="*/ 11 h 30"/>
                <a:gd name="T22" fmla="*/ 18 w 29"/>
                <a:gd name="T23" fmla="*/ 11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30">
                  <a:moveTo>
                    <a:pt x="18" y="11"/>
                  </a:moveTo>
                  <a:lnTo>
                    <a:pt x="29" y="11"/>
                  </a:lnTo>
                  <a:lnTo>
                    <a:pt x="21" y="19"/>
                  </a:lnTo>
                  <a:lnTo>
                    <a:pt x="24" y="30"/>
                  </a:lnTo>
                  <a:lnTo>
                    <a:pt x="15" y="23"/>
                  </a:lnTo>
                  <a:lnTo>
                    <a:pt x="6" y="30"/>
                  </a:lnTo>
                  <a:lnTo>
                    <a:pt x="9" y="19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7" name="Freeform 962"/>
            <p:cNvSpPr>
              <a:spLocks/>
            </p:cNvSpPr>
            <p:nvPr userDrawn="1"/>
          </p:nvSpPr>
          <p:spPr bwMode="gray">
            <a:xfrm>
              <a:off x="4345" y="4193"/>
              <a:ext cx="29" cy="28"/>
            </a:xfrm>
            <a:custGeom>
              <a:avLst/>
              <a:gdLst>
                <a:gd name="T0" fmla="*/ 17 w 29"/>
                <a:gd name="T1" fmla="*/ 11 h 28"/>
                <a:gd name="T2" fmla="*/ 29 w 29"/>
                <a:gd name="T3" fmla="*/ 11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9 w 29"/>
                <a:gd name="T13" fmla="*/ 17 h 28"/>
                <a:gd name="T14" fmla="*/ 0 w 29"/>
                <a:gd name="T15" fmla="*/ 11 h 28"/>
                <a:gd name="T16" fmla="*/ 11 w 29"/>
                <a:gd name="T17" fmla="*/ 11 h 28"/>
                <a:gd name="T18" fmla="*/ 14 w 29"/>
                <a:gd name="T19" fmla="*/ 0 h 28"/>
                <a:gd name="T20" fmla="*/ 17 w 29"/>
                <a:gd name="T21" fmla="*/ 11 h 28"/>
                <a:gd name="T22" fmla="*/ 17 w 29"/>
                <a:gd name="T23" fmla="*/ 11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7" y="11"/>
                  </a:moveTo>
                  <a:lnTo>
                    <a:pt x="29" y="11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4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8" name="Freeform 963"/>
            <p:cNvSpPr>
              <a:spLocks/>
            </p:cNvSpPr>
            <p:nvPr userDrawn="1"/>
          </p:nvSpPr>
          <p:spPr bwMode="gray">
            <a:xfrm>
              <a:off x="4380" y="41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79" name="Freeform 964"/>
            <p:cNvSpPr>
              <a:spLocks/>
            </p:cNvSpPr>
            <p:nvPr userDrawn="1"/>
          </p:nvSpPr>
          <p:spPr bwMode="gray">
            <a:xfrm>
              <a:off x="4380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5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5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0" name="Freeform 965"/>
            <p:cNvSpPr>
              <a:spLocks/>
            </p:cNvSpPr>
            <p:nvPr userDrawn="1"/>
          </p:nvSpPr>
          <p:spPr bwMode="gray">
            <a:xfrm>
              <a:off x="4408" y="4083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8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8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1" name="Freeform 966"/>
            <p:cNvSpPr>
              <a:spLocks/>
            </p:cNvSpPr>
            <p:nvPr userDrawn="1"/>
          </p:nvSpPr>
          <p:spPr bwMode="gray">
            <a:xfrm>
              <a:off x="4408" y="4157"/>
              <a:ext cx="29" cy="28"/>
            </a:xfrm>
            <a:custGeom>
              <a:avLst/>
              <a:gdLst>
                <a:gd name="T0" fmla="*/ 18 w 29"/>
                <a:gd name="T1" fmla="*/ 10 h 28"/>
                <a:gd name="T2" fmla="*/ 29 w 29"/>
                <a:gd name="T3" fmla="*/ 10 h 28"/>
                <a:gd name="T4" fmla="*/ 20 w 29"/>
                <a:gd name="T5" fmla="*/ 17 h 28"/>
                <a:gd name="T6" fmla="*/ 23 w 29"/>
                <a:gd name="T7" fmla="*/ 28 h 28"/>
                <a:gd name="T8" fmla="*/ 14 w 29"/>
                <a:gd name="T9" fmla="*/ 22 h 28"/>
                <a:gd name="T10" fmla="*/ 5 w 29"/>
                <a:gd name="T11" fmla="*/ 28 h 28"/>
                <a:gd name="T12" fmla="*/ 8 w 29"/>
                <a:gd name="T13" fmla="*/ 17 h 28"/>
                <a:gd name="T14" fmla="*/ 0 w 29"/>
                <a:gd name="T15" fmla="*/ 10 h 28"/>
                <a:gd name="T16" fmla="*/ 10 w 29"/>
                <a:gd name="T17" fmla="*/ 10 h 28"/>
                <a:gd name="T18" fmla="*/ 14 w 29"/>
                <a:gd name="T19" fmla="*/ 0 h 28"/>
                <a:gd name="T20" fmla="*/ 18 w 29"/>
                <a:gd name="T21" fmla="*/ 10 h 28"/>
                <a:gd name="T22" fmla="*/ 18 w 29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8">
                  <a:moveTo>
                    <a:pt x="18" y="10"/>
                  </a:moveTo>
                  <a:lnTo>
                    <a:pt x="29" y="10"/>
                  </a:lnTo>
                  <a:lnTo>
                    <a:pt x="20" y="17"/>
                  </a:lnTo>
                  <a:lnTo>
                    <a:pt x="23" y="28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4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2" name="Freeform 967"/>
            <p:cNvSpPr>
              <a:spLocks/>
            </p:cNvSpPr>
            <p:nvPr userDrawn="1"/>
          </p:nvSpPr>
          <p:spPr bwMode="gray">
            <a:xfrm>
              <a:off x="4418" y="4119"/>
              <a:ext cx="29" cy="29"/>
            </a:xfrm>
            <a:custGeom>
              <a:avLst/>
              <a:gdLst>
                <a:gd name="T0" fmla="*/ 18 w 29"/>
                <a:gd name="T1" fmla="*/ 11 h 29"/>
                <a:gd name="T2" fmla="*/ 29 w 29"/>
                <a:gd name="T3" fmla="*/ 11 h 29"/>
                <a:gd name="T4" fmla="*/ 20 w 29"/>
                <a:gd name="T5" fmla="*/ 18 h 29"/>
                <a:gd name="T6" fmla="*/ 23 w 29"/>
                <a:gd name="T7" fmla="*/ 29 h 29"/>
                <a:gd name="T8" fmla="*/ 14 w 29"/>
                <a:gd name="T9" fmla="*/ 22 h 29"/>
                <a:gd name="T10" fmla="*/ 5 w 29"/>
                <a:gd name="T11" fmla="*/ 29 h 29"/>
                <a:gd name="T12" fmla="*/ 9 w 29"/>
                <a:gd name="T13" fmla="*/ 18 h 29"/>
                <a:gd name="T14" fmla="*/ 0 w 29"/>
                <a:gd name="T15" fmla="*/ 11 h 29"/>
                <a:gd name="T16" fmla="*/ 10 w 29"/>
                <a:gd name="T17" fmla="*/ 11 h 29"/>
                <a:gd name="T18" fmla="*/ 14 w 29"/>
                <a:gd name="T19" fmla="*/ 0 h 29"/>
                <a:gd name="T20" fmla="*/ 18 w 29"/>
                <a:gd name="T21" fmla="*/ 11 h 29"/>
                <a:gd name="T22" fmla="*/ 18 w 29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" h="29">
                  <a:moveTo>
                    <a:pt x="18" y="11"/>
                  </a:moveTo>
                  <a:lnTo>
                    <a:pt x="29" y="11"/>
                  </a:lnTo>
                  <a:lnTo>
                    <a:pt x="20" y="18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14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3" name="Freeform 968"/>
            <p:cNvSpPr>
              <a:spLocks/>
            </p:cNvSpPr>
            <p:nvPr userDrawn="1"/>
          </p:nvSpPr>
          <p:spPr bwMode="gray">
            <a:xfrm>
              <a:off x="4307" y="40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4" name="Freeform 969"/>
            <p:cNvSpPr>
              <a:spLocks/>
            </p:cNvSpPr>
            <p:nvPr userDrawn="1"/>
          </p:nvSpPr>
          <p:spPr bwMode="gray">
            <a:xfrm>
              <a:off x="4281" y="4083"/>
              <a:ext cx="30" cy="29"/>
            </a:xfrm>
            <a:custGeom>
              <a:avLst/>
              <a:gdLst>
                <a:gd name="T0" fmla="*/ 18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4 w 30"/>
                <a:gd name="T7" fmla="*/ 29 h 29"/>
                <a:gd name="T8" fmla="*/ 15 w 30"/>
                <a:gd name="T9" fmla="*/ 22 h 29"/>
                <a:gd name="T10" fmla="*/ 5 w 30"/>
                <a:gd name="T11" fmla="*/ 29 h 29"/>
                <a:gd name="T12" fmla="*/ 9 w 30"/>
                <a:gd name="T13" fmla="*/ 18 h 29"/>
                <a:gd name="T14" fmla="*/ 0 w 30"/>
                <a:gd name="T15" fmla="*/ 11 h 29"/>
                <a:gd name="T16" fmla="*/ 11 w 30"/>
                <a:gd name="T17" fmla="*/ 11 h 29"/>
                <a:gd name="T18" fmla="*/ 15 w 30"/>
                <a:gd name="T19" fmla="*/ 0 h 29"/>
                <a:gd name="T20" fmla="*/ 18 w 30"/>
                <a:gd name="T21" fmla="*/ 11 h 29"/>
                <a:gd name="T22" fmla="*/ 18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8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9" y="18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5" y="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5" name="Freeform 970"/>
            <p:cNvSpPr>
              <a:spLocks/>
            </p:cNvSpPr>
            <p:nvPr userDrawn="1"/>
          </p:nvSpPr>
          <p:spPr bwMode="gray">
            <a:xfrm>
              <a:off x="4271" y="4120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0 w 30"/>
                <a:gd name="T5" fmla="*/ 17 h 28"/>
                <a:gd name="T6" fmla="*/ 24 w 30"/>
                <a:gd name="T7" fmla="*/ 28 h 28"/>
                <a:gd name="T8" fmla="*/ 15 w 30"/>
                <a:gd name="T9" fmla="*/ 21 h 28"/>
                <a:gd name="T10" fmla="*/ 6 w 30"/>
                <a:gd name="T11" fmla="*/ 28 h 28"/>
                <a:gd name="T12" fmla="*/ 10 w 30"/>
                <a:gd name="T13" fmla="*/ 17 h 28"/>
                <a:gd name="T14" fmla="*/ 0 w 30"/>
                <a:gd name="T15" fmla="*/ 10 h 28"/>
                <a:gd name="T16" fmla="*/ 12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0" y="17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6" y="28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6" name="Freeform 971"/>
            <p:cNvSpPr>
              <a:spLocks/>
            </p:cNvSpPr>
            <p:nvPr userDrawn="1"/>
          </p:nvSpPr>
          <p:spPr bwMode="gray">
            <a:xfrm>
              <a:off x="4281" y="4157"/>
              <a:ext cx="30" cy="28"/>
            </a:xfrm>
            <a:custGeom>
              <a:avLst/>
              <a:gdLst>
                <a:gd name="T0" fmla="*/ 18 w 30"/>
                <a:gd name="T1" fmla="*/ 10 h 28"/>
                <a:gd name="T2" fmla="*/ 30 w 30"/>
                <a:gd name="T3" fmla="*/ 10 h 28"/>
                <a:gd name="T4" fmla="*/ 21 w 30"/>
                <a:gd name="T5" fmla="*/ 17 h 28"/>
                <a:gd name="T6" fmla="*/ 24 w 30"/>
                <a:gd name="T7" fmla="*/ 28 h 28"/>
                <a:gd name="T8" fmla="*/ 15 w 30"/>
                <a:gd name="T9" fmla="*/ 22 h 28"/>
                <a:gd name="T10" fmla="*/ 5 w 30"/>
                <a:gd name="T11" fmla="*/ 28 h 28"/>
                <a:gd name="T12" fmla="*/ 9 w 30"/>
                <a:gd name="T13" fmla="*/ 17 h 28"/>
                <a:gd name="T14" fmla="*/ 0 w 30"/>
                <a:gd name="T15" fmla="*/ 10 h 28"/>
                <a:gd name="T16" fmla="*/ 11 w 30"/>
                <a:gd name="T17" fmla="*/ 10 h 28"/>
                <a:gd name="T18" fmla="*/ 15 w 30"/>
                <a:gd name="T19" fmla="*/ 0 h 28"/>
                <a:gd name="T20" fmla="*/ 18 w 30"/>
                <a:gd name="T21" fmla="*/ 10 h 28"/>
                <a:gd name="T22" fmla="*/ 18 w 30"/>
                <a:gd name="T23" fmla="*/ 1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8">
                  <a:moveTo>
                    <a:pt x="18" y="10"/>
                  </a:moveTo>
                  <a:lnTo>
                    <a:pt x="30" y="10"/>
                  </a:lnTo>
                  <a:lnTo>
                    <a:pt x="21" y="17"/>
                  </a:lnTo>
                  <a:lnTo>
                    <a:pt x="24" y="28"/>
                  </a:lnTo>
                  <a:lnTo>
                    <a:pt x="15" y="22"/>
                  </a:lnTo>
                  <a:lnTo>
                    <a:pt x="5" y="28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5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87" name="Freeform 972"/>
            <p:cNvSpPr>
              <a:spLocks/>
            </p:cNvSpPr>
            <p:nvPr userDrawn="1"/>
          </p:nvSpPr>
          <p:spPr bwMode="gray">
            <a:xfrm>
              <a:off x="4307" y="4183"/>
              <a:ext cx="30" cy="29"/>
            </a:xfrm>
            <a:custGeom>
              <a:avLst/>
              <a:gdLst>
                <a:gd name="T0" fmla="*/ 19 w 30"/>
                <a:gd name="T1" fmla="*/ 11 h 29"/>
                <a:gd name="T2" fmla="*/ 30 w 30"/>
                <a:gd name="T3" fmla="*/ 11 h 29"/>
                <a:gd name="T4" fmla="*/ 21 w 30"/>
                <a:gd name="T5" fmla="*/ 18 h 29"/>
                <a:gd name="T6" fmla="*/ 25 w 30"/>
                <a:gd name="T7" fmla="*/ 29 h 29"/>
                <a:gd name="T8" fmla="*/ 15 w 30"/>
                <a:gd name="T9" fmla="*/ 22 h 29"/>
                <a:gd name="T10" fmla="*/ 6 w 30"/>
                <a:gd name="T11" fmla="*/ 29 h 29"/>
                <a:gd name="T12" fmla="*/ 10 w 30"/>
                <a:gd name="T13" fmla="*/ 18 h 29"/>
                <a:gd name="T14" fmla="*/ 0 w 30"/>
                <a:gd name="T15" fmla="*/ 11 h 29"/>
                <a:gd name="T16" fmla="*/ 12 w 30"/>
                <a:gd name="T17" fmla="*/ 11 h 29"/>
                <a:gd name="T18" fmla="*/ 15 w 30"/>
                <a:gd name="T19" fmla="*/ 0 h 29"/>
                <a:gd name="T20" fmla="*/ 19 w 30"/>
                <a:gd name="T21" fmla="*/ 11 h 29"/>
                <a:gd name="T22" fmla="*/ 19 w 30"/>
                <a:gd name="T23" fmla="*/ 1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9">
                  <a:moveTo>
                    <a:pt x="19" y="11"/>
                  </a:moveTo>
                  <a:lnTo>
                    <a:pt x="30" y="11"/>
                  </a:lnTo>
                  <a:lnTo>
                    <a:pt x="21" y="18"/>
                  </a:lnTo>
                  <a:lnTo>
                    <a:pt x="25" y="29"/>
                  </a:lnTo>
                  <a:lnTo>
                    <a:pt x="15" y="22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•"/>
              </a:pPr>
              <a:endParaRPr lang="en-GB" sz="1800" b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02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1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1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1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1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1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7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10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10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11658" grpId="0"/>
    </p:bld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051" name="Picture 5" descr="LOGO CE-EN-NEG-quadri.ai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GB" b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84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GB" b="0" smtClean="0"/>
              <a:t>15 February 2012</a:t>
            </a:r>
            <a:endParaRPr lang="en-GB" b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F2809D4-0147-4235-8BDE-A505EDB8DAC8}" type="slidenum">
              <a:rPr lang="en-GB" b="0"/>
              <a:pPr>
                <a:defRPr/>
              </a:pPr>
              <a:t>‹#›</a:t>
            </a:fld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394439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15 February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c.europa.eu/easme/en/cos-clusint-2017-03-6-clusters-go-international-defence-and-security-secto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endr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TXT/?uri=CELEX:52017DC0295" TargetMode="External"/><Relationship Id="rId4" Type="http://schemas.openxmlformats.org/officeDocument/2006/relationships/hyperlink" Target="http://eur-lex.europa.eu/legal-content/EN/TXT/?uri=COM:2016:950:FIN" TargetMode="External"/><Relationship Id="rId5" Type="http://schemas.openxmlformats.org/officeDocument/2006/relationships/hyperlink" Target="http://eur-lex.europa.eu/legal-content/EN/TXT/?uri=CELEX:52017PC0294" TargetMode="External"/><Relationship Id="rId6" Type="http://schemas.openxmlformats.org/officeDocument/2006/relationships/hyperlink" Target="http://ec.europa.eu/growth/sectors/defence/industrial-policy/smes/index_en.htm" TargetMode="External"/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527425" y="3212976"/>
            <a:ext cx="5616575" cy="3312368"/>
          </a:xfrm>
        </p:spPr>
        <p:txBody>
          <a:bodyPr/>
          <a:lstStyle/>
          <a:p>
            <a:r>
              <a:rPr lang="fr-BE" sz="2400" dirty="0" err="1" smtClean="0"/>
              <a:t>PermRep</a:t>
            </a:r>
            <a:r>
              <a:rPr lang="fr-BE" sz="2400" dirty="0" smtClean="0"/>
              <a:t> of </a:t>
            </a:r>
            <a:r>
              <a:rPr lang="fr-BE" sz="2400" dirty="0" err="1" smtClean="0"/>
              <a:t>Republic</a:t>
            </a:r>
            <a:r>
              <a:rPr lang="fr-BE" sz="2400" dirty="0" smtClean="0"/>
              <a:t> of </a:t>
            </a:r>
            <a:r>
              <a:rPr lang="fr-BE" sz="2400" dirty="0" err="1" smtClean="0"/>
              <a:t>Slovenia</a:t>
            </a:r>
            <a:endParaRPr lang="fr-BE" sz="2400" dirty="0" smtClean="0"/>
          </a:p>
          <a:p>
            <a:r>
              <a:rPr lang="fr-BE" sz="2400" dirty="0" smtClean="0"/>
              <a:t>EU </a:t>
            </a:r>
            <a:r>
              <a:rPr lang="fr-BE" sz="2400" dirty="0" err="1" smtClean="0"/>
              <a:t>Funding</a:t>
            </a:r>
            <a:r>
              <a:rPr lang="fr-BE" sz="2400" dirty="0" smtClean="0"/>
              <a:t> for Defence and Security</a:t>
            </a:r>
          </a:p>
          <a:p>
            <a:r>
              <a:rPr lang="fr-BE" sz="2400" dirty="0" smtClean="0"/>
              <a:t>Brussels – 8 March 2018</a:t>
            </a:r>
          </a:p>
          <a:p>
            <a:pPr>
              <a:lnSpc>
                <a:spcPct val="70000"/>
              </a:lnSpc>
              <a:spcBef>
                <a:spcPts val="350"/>
              </a:spcBef>
              <a:buClrTx/>
            </a:pPr>
            <a:endParaRPr lang="fr-BE" altLang="en-US" sz="2400" dirty="0" smtClean="0"/>
          </a:p>
          <a:p>
            <a:pPr>
              <a:lnSpc>
                <a:spcPct val="70000"/>
              </a:lnSpc>
            </a:pPr>
            <a:endParaRPr lang="fr-BE" altLang="en-US" sz="2400" b="1" dirty="0" smtClean="0"/>
          </a:p>
          <a:p>
            <a:pPr>
              <a:lnSpc>
                <a:spcPct val="70000"/>
              </a:lnSpc>
            </a:pPr>
            <a:r>
              <a:rPr lang="fr-BE" altLang="en-US" sz="2000" b="1" dirty="0" smtClean="0"/>
              <a:t>Paul Anciaux</a:t>
            </a:r>
            <a:endParaRPr lang="fr-BE" altLang="en-US" sz="2000" dirty="0" smtClean="0"/>
          </a:p>
          <a:p>
            <a:pPr>
              <a:lnSpc>
                <a:spcPct val="80000"/>
              </a:lnSpc>
            </a:pPr>
            <a:r>
              <a:rPr lang="fr-BE" altLang="en-US" sz="2000" dirty="0" err="1" smtClean="0"/>
              <a:t>European</a:t>
            </a:r>
            <a:r>
              <a:rPr lang="fr-BE" altLang="en-US" sz="2000" dirty="0" smtClean="0"/>
              <a:t> Commission, DG GROW</a:t>
            </a:r>
          </a:p>
        </p:txBody>
      </p:sp>
      <p:pic>
        <p:nvPicPr>
          <p:cNvPr id="68611" name="Picture 6" descr="LOGO CE-EN-quadri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4240213" y="6650038"/>
            <a:ext cx="836612" cy="230187"/>
          </a:xfrm>
          <a:prstGeom prst="rect">
            <a:avLst/>
          </a:prstGeom>
          <a:solidFill>
            <a:srgbClr val="0C46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r>
              <a:rPr lang="en-GB" altLang="en-US" sz="900" b="0" dirty="0">
                <a:solidFill>
                  <a:srgbClr val="FFFFFF"/>
                </a:solidFill>
              </a:rPr>
              <a:t>GROW i</a:t>
            </a:r>
            <a:r>
              <a:rPr lang="en-GB" altLang="en-US" sz="900" b="0" dirty="0" smtClean="0">
                <a:solidFill>
                  <a:srgbClr val="FFFFFF"/>
                </a:solidFill>
              </a:rPr>
              <a:t>.4</a:t>
            </a:r>
            <a:endParaRPr lang="en-GB" altLang="en-US" sz="900" b="0" dirty="0">
              <a:solidFill>
                <a:srgbClr val="FFFFFF"/>
              </a:solidFill>
            </a:endParaRPr>
          </a:p>
        </p:txBody>
      </p:sp>
      <p:sp>
        <p:nvSpPr>
          <p:cNvPr id="68614" name="Title 2"/>
          <p:cNvSpPr txBox="1">
            <a:spLocks/>
          </p:cNvSpPr>
          <p:nvPr/>
        </p:nvSpPr>
        <p:spPr bwMode="auto">
          <a:xfrm>
            <a:off x="180876" y="980728"/>
            <a:ext cx="86423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600" b="1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endParaRPr lang="en-GB" altLang="en-US" sz="2800" b="0" dirty="0">
              <a:solidFill>
                <a:srgbClr val="FFFFFF"/>
              </a:solidFill>
            </a:endParaRPr>
          </a:p>
          <a:p>
            <a:pPr algn="ctr"/>
            <a:r>
              <a:rPr lang="en-GB" altLang="en-US" sz="2800" b="0" dirty="0">
                <a:solidFill>
                  <a:srgbClr val="FFFFFF"/>
                </a:solidFill>
              </a:rPr>
              <a:t> </a:t>
            </a:r>
            <a:r>
              <a:rPr lang="en-GB" altLang="en-US" sz="3600" kern="0" dirty="0" smtClean="0">
                <a:solidFill>
                  <a:srgbClr val="FFD624"/>
                </a:solidFill>
                <a:latin typeface="Verdana"/>
                <a:ea typeface="+mj-ea"/>
                <a:cs typeface="+mj-cs"/>
              </a:rPr>
              <a:t>Overview of EU defence policy and funding opportunities for defence sector</a:t>
            </a:r>
            <a:endParaRPr lang="en-GB" altLang="en-US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569200" cy="1079723"/>
          </a:xfrm>
        </p:spPr>
        <p:txBody>
          <a:bodyPr/>
          <a:lstStyle/>
          <a:p>
            <a:pPr algn="ctr"/>
            <a:r>
              <a:rPr lang="en-GB" sz="2800" dirty="0" smtClean="0"/>
              <a:t>EUROPEAN DEFENCE INDUSTRIAL DEVELOPMENT PROGRAMME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784976" cy="4176464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Clr>
                <a:srgbClr val="2D5EC1"/>
              </a:buClr>
              <a:buNone/>
            </a:pPr>
            <a:r>
              <a:rPr lang="en-GB" sz="2800" dirty="0">
                <a:latin typeface="+mj-lt"/>
                <a:ea typeface="+mj-ea"/>
                <a:cs typeface="+mj-cs"/>
              </a:rPr>
              <a:t>Next </a:t>
            </a:r>
            <a:r>
              <a:rPr lang="en-GB" sz="2800" dirty="0" smtClean="0">
                <a:latin typeface="+mj-lt"/>
                <a:ea typeface="+mj-ea"/>
                <a:cs typeface="+mj-cs"/>
              </a:rPr>
              <a:t>steps</a:t>
            </a:r>
          </a:p>
          <a:p>
            <a:pPr marL="457200" lvl="1" indent="0">
              <a:spcAft>
                <a:spcPts val="600"/>
              </a:spcAft>
              <a:buClr>
                <a:srgbClr val="2D5EC1"/>
              </a:buClr>
              <a:buNone/>
            </a:pPr>
            <a:r>
              <a:rPr lang="en-GB" sz="2800" dirty="0" smtClean="0">
                <a:latin typeface="+mj-lt"/>
                <a:ea typeface="+mj-ea"/>
                <a:cs typeface="+mj-cs"/>
              </a:rPr>
              <a:t> </a:t>
            </a:r>
            <a:endParaRPr lang="en-GB" sz="2800" dirty="0">
              <a:latin typeface="+mj-lt"/>
              <a:ea typeface="+mj-ea"/>
              <a:cs typeface="+mj-cs"/>
            </a:endParaRPr>
          </a:p>
          <a:p>
            <a:pPr marL="800100" lvl="1" indent="-342900">
              <a:spcAft>
                <a:spcPts val="600"/>
              </a:spcAft>
              <a:buClr>
                <a:srgbClr val="2D5EC1"/>
              </a:buClr>
              <a:buFont typeface="+mj-lt"/>
              <a:buAutoNum type="arabicPeriod"/>
            </a:pPr>
            <a:r>
              <a:rPr lang="en-GB" sz="1800" b="0" dirty="0" smtClean="0"/>
              <a:t>Preparation Draft Work Programme</a:t>
            </a:r>
          </a:p>
          <a:p>
            <a:pPr marL="800100" lvl="1" indent="-342900">
              <a:spcAft>
                <a:spcPts val="600"/>
              </a:spcAft>
              <a:buClr>
                <a:srgbClr val="2D5EC1"/>
              </a:buClr>
              <a:buFont typeface="+mj-lt"/>
              <a:buAutoNum type="arabicPeriod"/>
            </a:pPr>
            <a:endParaRPr lang="en-GB" sz="1800" b="0" dirty="0" smtClean="0"/>
          </a:p>
          <a:p>
            <a:pPr marL="800100" lvl="1" indent="-342900">
              <a:spcAft>
                <a:spcPts val="600"/>
              </a:spcAft>
              <a:buClr>
                <a:srgbClr val="2D5EC1"/>
              </a:buClr>
              <a:buFont typeface="+mj-lt"/>
              <a:buAutoNum type="arabicPeriod"/>
            </a:pPr>
            <a:r>
              <a:rPr lang="en-GB" sz="1800" b="0" dirty="0" smtClean="0"/>
              <a:t>Companies should identify possible projects</a:t>
            </a:r>
          </a:p>
          <a:p>
            <a:pPr marL="800100" lvl="1" indent="-342900">
              <a:spcAft>
                <a:spcPts val="600"/>
              </a:spcAft>
              <a:buClr>
                <a:srgbClr val="2D5EC1"/>
              </a:buClr>
              <a:buFont typeface="+mj-lt"/>
              <a:buAutoNum type="arabicPeriod"/>
            </a:pPr>
            <a:endParaRPr lang="en-GB" sz="1800" b="0" dirty="0" smtClean="0"/>
          </a:p>
          <a:p>
            <a:pPr marL="800100" lvl="1" indent="-342900">
              <a:spcAft>
                <a:spcPts val="600"/>
              </a:spcAft>
              <a:buClr>
                <a:srgbClr val="2D5EC1"/>
              </a:buClr>
              <a:buFont typeface="+mj-lt"/>
              <a:buAutoNum type="arabicPeriod"/>
            </a:pPr>
            <a:r>
              <a:rPr lang="en-GB" sz="1800" b="0" dirty="0" smtClean="0"/>
              <a:t>Cooperation is a priority: not only between large and SME, also between SME</a:t>
            </a:r>
            <a:endParaRPr lang="en-GB" sz="1800" b="0" dirty="0"/>
          </a:p>
          <a:p>
            <a:pPr marL="457200" lvl="1" indent="0">
              <a:spcAft>
                <a:spcPts val="600"/>
              </a:spcAft>
              <a:buClr>
                <a:srgbClr val="2D5EC1"/>
              </a:buClr>
              <a:buNone/>
            </a:pP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EC6-8BFE-4334-B9E0-5D760044B05F}" type="slidenum">
              <a:rPr lang="en-GB" altLang="en-US" smtClean="0">
                <a:solidFill>
                  <a:srgbClr val="000000"/>
                </a:solidFill>
              </a:rPr>
              <a:pPr/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3140968"/>
            <a:ext cx="8421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/>
              <a:t>ESIF &amp; COSME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1782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68" y="-9872"/>
            <a:ext cx="3059832" cy="93662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	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248472"/>
          </a:xfrm>
        </p:spPr>
        <p:txBody>
          <a:bodyPr/>
          <a:lstStyle/>
          <a:p>
            <a:pPr lvl="1"/>
            <a:r>
              <a:rPr lang="en-GB" sz="2400" b="0" dirty="0" smtClean="0"/>
              <a:t>ESIF may be used in defence sector as long as they contribute to objectives of the fund 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lvl="1"/>
            <a:r>
              <a:rPr lang="en-GB" sz="2400" b="0" dirty="0" smtClean="0"/>
              <a:t>ERDF may fund defence activities and dual-use activities in research and innovation, as part of a smart specialisation strategy</a:t>
            </a:r>
          </a:p>
          <a:p>
            <a:pPr marL="457200" lvl="1" indent="0">
              <a:buNone/>
            </a:pPr>
            <a:endParaRPr lang="en-GB" sz="2400" b="0" dirty="0" smtClean="0"/>
          </a:p>
          <a:p>
            <a:pPr lvl="1"/>
            <a:r>
              <a:rPr lang="en-GB" sz="2400" b="0" dirty="0" smtClean="0"/>
              <a:t>Commission is promoting </a:t>
            </a:r>
            <a:r>
              <a:rPr lang="en-GB" sz="2400" b="0" dirty="0"/>
              <a:t>funding opportunities through </a:t>
            </a:r>
            <a:r>
              <a:rPr lang="en-GB" sz="2400" b="0" dirty="0" smtClean="0"/>
              <a:t>ESIF </a:t>
            </a:r>
            <a:r>
              <a:rPr lang="en-GB" sz="2400" b="0" dirty="0"/>
              <a:t>to the benefit of defence </a:t>
            </a:r>
            <a:r>
              <a:rPr lang="en-GB" sz="2400" b="0" dirty="0" smtClean="0"/>
              <a:t>stakeholders </a:t>
            </a:r>
            <a:endParaRPr lang="en-GB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883519" y="167531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FFFF"/>
                </a:solidFill>
              </a:rPr>
              <a:t>ESIF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729" y="14064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F5494"/>
                </a:solidFill>
              </a:rPr>
              <a:t>European Structural &amp; Investment Funds</a:t>
            </a:r>
            <a:endParaRPr lang="en-GB" sz="2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tec4sea.com/the-research-infrastructure/resources/glider.JPG/@@images/898ce24a-befe-4464-abcb-308dcd5a343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4892" y="2425164"/>
            <a:ext cx="2538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3166CF"/>
                </a:solidFill>
              </a:rPr>
              <a:t>Energy</a:t>
            </a:r>
            <a:r>
              <a:rPr lang="fr-BE" sz="1400" dirty="0" smtClean="0">
                <a:solidFill>
                  <a:srgbClr val="3166CF"/>
                </a:solidFill>
              </a:rPr>
              <a:t> efficient </a:t>
            </a:r>
            <a:r>
              <a:rPr lang="fr-BE" sz="1400" dirty="0" err="1" smtClean="0">
                <a:solidFill>
                  <a:srgbClr val="3166CF"/>
                </a:solidFill>
              </a:rPr>
              <a:t>robotics</a:t>
            </a:r>
            <a:r>
              <a:rPr lang="fr-BE" sz="1400" dirty="0" smtClean="0">
                <a:solidFill>
                  <a:srgbClr val="3166CF"/>
                </a:solidFill>
              </a:rPr>
              <a:t> for </a:t>
            </a:r>
            <a:r>
              <a:rPr lang="fr-BE" sz="1400" dirty="0" err="1" smtClean="0">
                <a:solidFill>
                  <a:srgbClr val="3166CF"/>
                </a:solidFill>
              </a:rPr>
              <a:t>deep</a:t>
            </a:r>
            <a:r>
              <a:rPr lang="fr-BE" sz="1400" dirty="0" smtClean="0">
                <a:solidFill>
                  <a:srgbClr val="3166CF"/>
                </a:solidFill>
              </a:rPr>
              <a:t> </a:t>
            </a:r>
            <a:r>
              <a:rPr lang="fr-BE" sz="1400" dirty="0" err="1" smtClean="0">
                <a:solidFill>
                  <a:srgbClr val="3166CF"/>
                </a:solidFill>
              </a:rPr>
              <a:t>sea</a:t>
            </a:r>
            <a:endParaRPr lang="fr-BE" sz="1400" i="1" dirty="0" smtClean="0">
              <a:solidFill>
                <a:srgbClr val="3166CF"/>
              </a:solidFill>
            </a:endParaRPr>
          </a:p>
          <a:p>
            <a:r>
              <a:rPr lang="fr-BE" sz="1400" i="1" dirty="0" smtClean="0">
                <a:solidFill>
                  <a:srgbClr val="3166CF"/>
                </a:solidFill>
              </a:rPr>
              <a:t>(Portugal)</a:t>
            </a:r>
            <a:endParaRPr lang="en-GB" sz="1400" i="1" dirty="0">
              <a:solidFill>
                <a:srgbClr val="3166C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437328"/>
            <a:ext cx="40986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smtClean="0">
                <a:solidFill>
                  <a:srgbClr val="FF0000"/>
                </a:solidFill>
              </a:rPr>
              <a:t>ESIF 2014-2017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0" dirty="0" err="1" smtClean="0">
                <a:solidFill>
                  <a:srgbClr val="3166CF"/>
                </a:solidFill>
              </a:rPr>
              <a:t>Projects</a:t>
            </a:r>
            <a:r>
              <a:rPr lang="fr-BE" sz="1800" b="0" dirty="0" smtClean="0">
                <a:solidFill>
                  <a:srgbClr val="3166CF"/>
                </a:solidFill>
              </a:rPr>
              <a:t> in dual use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b="0" dirty="0" err="1" smtClean="0">
                <a:solidFill>
                  <a:srgbClr val="3166CF"/>
                </a:solidFill>
              </a:rPr>
              <a:t>SMEs</a:t>
            </a:r>
            <a:r>
              <a:rPr lang="fr-BE" sz="1800" b="0" dirty="0" smtClean="0">
                <a:solidFill>
                  <a:srgbClr val="3166CF"/>
                </a:solidFill>
              </a:rPr>
              <a:t> in the lead</a:t>
            </a:r>
          </a:p>
          <a:p>
            <a:endParaRPr lang="en-GB" sz="1400" dirty="0">
              <a:solidFill>
                <a:srgbClr val="3166C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0862" y="1502204"/>
            <a:ext cx="2679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3166CF"/>
                </a:solidFill>
              </a:rPr>
              <a:t>Intruder</a:t>
            </a:r>
            <a:r>
              <a:rPr lang="fr-BE" sz="1400" dirty="0" smtClean="0">
                <a:solidFill>
                  <a:srgbClr val="3166CF"/>
                </a:solidFill>
              </a:rPr>
              <a:t> </a:t>
            </a:r>
            <a:r>
              <a:rPr lang="fr-BE" sz="1400" dirty="0" err="1">
                <a:solidFill>
                  <a:srgbClr val="3166CF"/>
                </a:solidFill>
              </a:rPr>
              <a:t>detection</a:t>
            </a:r>
            <a:r>
              <a:rPr lang="fr-BE" sz="1400" dirty="0">
                <a:solidFill>
                  <a:srgbClr val="3166CF"/>
                </a:solidFill>
              </a:rPr>
              <a:t> </a:t>
            </a:r>
            <a:r>
              <a:rPr lang="fr-BE" sz="1400" dirty="0" smtClean="0">
                <a:solidFill>
                  <a:srgbClr val="3166CF"/>
                </a:solidFill>
              </a:rPr>
              <a:t>&amp; </a:t>
            </a:r>
            <a:r>
              <a:rPr lang="fr-BE" sz="1400" dirty="0" err="1">
                <a:solidFill>
                  <a:srgbClr val="3166CF"/>
                </a:solidFill>
              </a:rPr>
              <a:t>avoid</a:t>
            </a:r>
            <a:r>
              <a:rPr lang="fr-BE" sz="1400" dirty="0">
                <a:solidFill>
                  <a:srgbClr val="3166CF"/>
                </a:solidFill>
              </a:rPr>
              <a:t> system for </a:t>
            </a:r>
            <a:r>
              <a:rPr lang="fr-BE" sz="1400" dirty="0" smtClean="0">
                <a:solidFill>
                  <a:srgbClr val="3166CF"/>
                </a:solidFill>
              </a:rPr>
              <a:t>drones (</a:t>
            </a:r>
            <a:r>
              <a:rPr lang="fr-BE" sz="1400" i="1" dirty="0" err="1" smtClean="0">
                <a:solidFill>
                  <a:srgbClr val="3166CF"/>
                </a:solidFill>
              </a:rPr>
              <a:t>Poland</a:t>
            </a:r>
            <a:r>
              <a:rPr lang="fr-BE" sz="1400" i="1" dirty="0" smtClean="0">
                <a:solidFill>
                  <a:srgbClr val="3166CF"/>
                </a:solidFill>
              </a:rPr>
              <a:t>)</a:t>
            </a:r>
            <a:endParaRPr lang="en-GB" sz="1400" dirty="0">
              <a:solidFill>
                <a:srgbClr val="3166CF"/>
              </a:solidFill>
            </a:endParaRPr>
          </a:p>
        </p:txBody>
      </p:sp>
      <p:pic>
        <p:nvPicPr>
          <p:cNvPr id="1026" name="Picture 2" descr="DroneDays 2017 to line up dual use stakeholders, applications &amp; technolog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14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sma coa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4545145"/>
            <a:ext cx="3275856" cy="14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2321" y="5998367"/>
            <a:ext cx="2538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3166CF"/>
                </a:solidFill>
              </a:rPr>
              <a:t>Advanced </a:t>
            </a:r>
            <a:r>
              <a:rPr lang="fr-BE" sz="1400" dirty="0" err="1" smtClean="0">
                <a:solidFill>
                  <a:srgbClr val="3166CF"/>
                </a:solidFill>
              </a:rPr>
              <a:t>lightweight</a:t>
            </a:r>
            <a:r>
              <a:rPr lang="fr-BE" sz="1400" dirty="0" smtClean="0">
                <a:solidFill>
                  <a:srgbClr val="3166CF"/>
                </a:solidFill>
              </a:rPr>
              <a:t> impact </a:t>
            </a:r>
            <a:r>
              <a:rPr lang="fr-BE" sz="1400" dirty="0" err="1" smtClean="0">
                <a:solidFill>
                  <a:srgbClr val="3166CF"/>
                </a:solidFill>
              </a:rPr>
              <a:t>materials</a:t>
            </a:r>
            <a:r>
              <a:rPr lang="fr-BE" sz="1400" dirty="0" smtClean="0">
                <a:solidFill>
                  <a:srgbClr val="3166CF"/>
                </a:solidFill>
              </a:rPr>
              <a:t> (</a:t>
            </a:r>
            <a:r>
              <a:rPr lang="fr-BE" sz="1400" i="1" dirty="0" smtClean="0">
                <a:solidFill>
                  <a:srgbClr val="3166CF"/>
                </a:solidFill>
              </a:rPr>
              <a:t>Portugal)</a:t>
            </a:r>
            <a:endParaRPr lang="en-GB" sz="1400" dirty="0">
              <a:solidFill>
                <a:srgbClr val="3166CF"/>
              </a:solidFill>
            </a:endParaRPr>
          </a:p>
        </p:txBody>
      </p:sp>
      <p:pic>
        <p:nvPicPr>
          <p:cNvPr id="1030" name="Picture 6" descr="Cybersecurity in Ren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90184"/>
            <a:ext cx="2970065" cy="9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7159" y="5978494"/>
            <a:ext cx="21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3166CF"/>
                </a:solidFill>
              </a:rPr>
              <a:t>Cyber </a:t>
            </a:r>
            <a:r>
              <a:rPr lang="fr-BE" sz="1400" dirty="0" err="1" smtClean="0">
                <a:solidFill>
                  <a:srgbClr val="3166CF"/>
                </a:solidFill>
              </a:rPr>
              <a:t>security</a:t>
            </a:r>
            <a:r>
              <a:rPr lang="fr-BE" sz="1400" dirty="0" smtClean="0">
                <a:solidFill>
                  <a:srgbClr val="3166CF"/>
                </a:solidFill>
              </a:rPr>
              <a:t>  </a:t>
            </a:r>
            <a:r>
              <a:rPr lang="fr-BE" sz="1400" i="1" dirty="0" smtClean="0">
                <a:solidFill>
                  <a:srgbClr val="3166CF"/>
                </a:solidFill>
              </a:rPr>
              <a:t>(</a:t>
            </a:r>
            <a:r>
              <a:rPr lang="fr-BE" sz="1400" i="1" dirty="0" err="1" smtClean="0">
                <a:solidFill>
                  <a:srgbClr val="3166CF"/>
                </a:solidFill>
              </a:rPr>
              <a:t>Estonia</a:t>
            </a:r>
            <a:r>
              <a:rPr lang="fr-BE" sz="1400" i="1" dirty="0" smtClean="0">
                <a:solidFill>
                  <a:srgbClr val="3166CF"/>
                </a:solidFill>
              </a:rPr>
              <a:t>)</a:t>
            </a:r>
            <a:endParaRPr lang="en-GB" sz="1400" i="1" dirty="0">
              <a:solidFill>
                <a:srgbClr val="3166C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4348" y="1609926"/>
            <a:ext cx="253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3166CF"/>
                </a:solidFill>
              </a:rPr>
              <a:t>Radio-</a:t>
            </a:r>
            <a:r>
              <a:rPr lang="fr-BE" sz="1400" dirty="0" err="1" smtClean="0">
                <a:solidFill>
                  <a:srgbClr val="3166CF"/>
                </a:solidFill>
              </a:rPr>
              <a:t>wave</a:t>
            </a:r>
            <a:r>
              <a:rPr lang="fr-BE" sz="1400" dirty="0" smtClean="0">
                <a:solidFill>
                  <a:srgbClr val="3166CF"/>
                </a:solidFill>
              </a:rPr>
              <a:t> </a:t>
            </a:r>
            <a:r>
              <a:rPr lang="fr-BE" sz="1400" dirty="0" err="1" smtClean="0">
                <a:solidFill>
                  <a:srgbClr val="3166CF"/>
                </a:solidFill>
              </a:rPr>
              <a:t>technology</a:t>
            </a:r>
            <a:r>
              <a:rPr lang="fr-BE" sz="1400" dirty="0" smtClean="0">
                <a:solidFill>
                  <a:srgbClr val="3166CF"/>
                </a:solidFill>
              </a:rPr>
              <a:t> for drones (</a:t>
            </a:r>
            <a:r>
              <a:rPr lang="fr-BE" sz="1400" i="1" dirty="0" err="1" smtClean="0">
                <a:solidFill>
                  <a:srgbClr val="3166CF"/>
                </a:solidFill>
              </a:rPr>
              <a:t>Poland</a:t>
            </a:r>
            <a:r>
              <a:rPr lang="fr-BE" sz="1400" i="1" dirty="0" smtClean="0">
                <a:solidFill>
                  <a:srgbClr val="3166CF"/>
                </a:solidFill>
              </a:rPr>
              <a:t>)</a:t>
            </a:r>
            <a:endParaRPr lang="en-GB" sz="1400" dirty="0">
              <a:solidFill>
                <a:srgbClr val="3166CF"/>
              </a:solidFill>
            </a:endParaRPr>
          </a:p>
        </p:txBody>
      </p:sp>
      <p:pic>
        <p:nvPicPr>
          <p:cNvPr id="1032" name="Picture 8" descr="Afbeeldingsresultaat voor circular econom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5" y="3755113"/>
            <a:ext cx="2538040" cy="22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32009" y="5964109"/>
            <a:ext cx="219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3166CF"/>
                </a:solidFill>
              </a:rPr>
              <a:t>Circular</a:t>
            </a:r>
            <a:r>
              <a:rPr lang="fr-BE" sz="1400" dirty="0" smtClean="0">
                <a:solidFill>
                  <a:srgbClr val="3166CF"/>
                </a:solidFill>
              </a:rPr>
              <a:t> </a:t>
            </a:r>
            <a:r>
              <a:rPr lang="fr-BE" sz="1400" dirty="0" err="1" smtClean="0">
                <a:solidFill>
                  <a:srgbClr val="3166CF"/>
                </a:solidFill>
              </a:rPr>
              <a:t>economy</a:t>
            </a:r>
            <a:r>
              <a:rPr lang="fr-BE" sz="1400" dirty="0" smtClean="0">
                <a:solidFill>
                  <a:srgbClr val="3166CF"/>
                </a:solidFill>
              </a:rPr>
              <a:t> -</a:t>
            </a:r>
            <a:r>
              <a:rPr lang="fr-BE" sz="1400" dirty="0" err="1" smtClean="0">
                <a:solidFill>
                  <a:srgbClr val="3166CF"/>
                </a:solidFill>
              </a:rPr>
              <a:t>waste</a:t>
            </a:r>
            <a:r>
              <a:rPr lang="fr-BE" sz="1400" dirty="0" smtClean="0">
                <a:solidFill>
                  <a:srgbClr val="3166CF"/>
                </a:solidFill>
              </a:rPr>
              <a:t>  </a:t>
            </a:r>
            <a:r>
              <a:rPr lang="fr-BE" sz="1400" i="1" dirty="0" smtClean="0">
                <a:solidFill>
                  <a:srgbClr val="3166CF"/>
                </a:solidFill>
              </a:rPr>
              <a:t>(</a:t>
            </a:r>
            <a:r>
              <a:rPr lang="fr-BE" sz="1400" i="1" dirty="0" err="1" smtClean="0">
                <a:solidFill>
                  <a:srgbClr val="3166CF"/>
                </a:solidFill>
              </a:rPr>
              <a:t>Greece</a:t>
            </a:r>
            <a:r>
              <a:rPr lang="fr-BE" sz="1400" i="1" dirty="0" smtClean="0">
                <a:solidFill>
                  <a:srgbClr val="3166CF"/>
                </a:solidFill>
              </a:rPr>
              <a:t>)</a:t>
            </a:r>
            <a:endParaRPr lang="en-GB" sz="1400" i="1" dirty="0">
              <a:solidFill>
                <a:srgbClr val="3166C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206"/>
            <a:ext cx="83947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07950" y="1341438"/>
            <a:ext cx="90360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2800" i="0" kern="0" dirty="0" smtClean="0">
                <a:latin typeface="Verdana"/>
              </a:rPr>
              <a:t>COSME: </a:t>
            </a:r>
            <a:r>
              <a:rPr lang="en-US" altLang="en-US" sz="2800" i="0" kern="0" dirty="0">
                <a:latin typeface="Verdana"/>
              </a:rPr>
              <a:t>Programme for the Competitiveness of Enterprises and </a:t>
            </a:r>
            <a:r>
              <a:rPr lang="en-US" altLang="en-US" sz="2800" i="0" kern="0" dirty="0" smtClean="0">
                <a:latin typeface="Verdana"/>
              </a:rPr>
              <a:t>SMEs</a:t>
            </a:r>
            <a:endParaRPr lang="en-GB" altLang="en-US" sz="2800" b="0" i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Text Box 23"/>
          <p:cNvSpPr txBox="1">
            <a:spLocks noChangeArrowheads="1"/>
          </p:cNvSpPr>
          <p:nvPr/>
        </p:nvSpPr>
        <p:spPr bwMode="auto">
          <a:xfrm>
            <a:off x="539750" y="2149475"/>
            <a:ext cx="8424863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0" algn="l"/>
                <a:tab pos="360363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0" algn="l"/>
                <a:tab pos="360363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760413" indent="-360363">
              <a:spcBef>
                <a:spcPct val="20000"/>
              </a:spcBef>
              <a:tabLst>
                <a:tab pos="0" algn="l"/>
                <a:tab pos="360363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Tx/>
              <a:buFontTx/>
              <a:buNone/>
              <a:tabLst/>
              <a:defRPr/>
            </a:pPr>
            <a:endParaRPr lang="en-US" altLang="en-US" sz="1800" i="0" dirty="0" smtClean="0">
              <a:solidFill>
                <a:srgbClr val="3166CF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buClrTx/>
              <a:buFontTx/>
              <a:buNone/>
              <a:tabLst/>
              <a:defRPr/>
            </a:pPr>
            <a:endParaRPr lang="en-US" altLang="en-US" sz="1800" i="0" dirty="0" smtClean="0">
              <a:solidFill>
                <a:srgbClr val="3166C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0" hangingPunct="0">
              <a:buClrTx/>
              <a:tabLst/>
              <a:defRPr/>
            </a:pPr>
            <a:r>
              <a:rPr lang="en-US" altLang="en-US" sz="1800" i="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First </a:t>
            </a:r>
            <a:r>
              <a:rPr lang="en-US" altLang="en-US" sz="1800" i="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EU programme targeted to </a:t>
            </a:r>
            <a:r>
              <a:rPr lang="en-US" altLang="en-US" sz="1800" i="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SMEs</a:t>
            </a:r>
            <a:br>
              <a:rPr lang="en-US" altLang="en-US" sz="1800" i="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sz="1800" b="0" i="0" kern="0" dirty="0" smtClean="0">
              <a:solidFill>
                <a:srgbClr val="2D5EC1"/>
              </a:solidFill>
              <a:latin typeface="Verdana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en-US" altLang="en-US" sz="1800" b="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Facilitating </a:t>
            </a:r>
            <a:r>
              <a:rPr lang="en-US" altLang="en-US" sz="180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access </a:t>
            </a:r>
            <a:r>
              <a:rPr lang="en-US" altLang="en-US" sz="180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altLang="en-US" sz="180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finance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altLang="en-US" sz="1800" b="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Supporting </a:t>
            </a:r>
            <a:r>
              <a:rPr lang="en-US" altLang="en-US" sz="180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internationalisation and access to </a:t>
            </a:r>
            <a:r>
              <a:rPr lang="en-US" altLang="en-US" sz="180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markets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altLang="en-US" sz="180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Improve the </a:t>
            </a:r>
            <a:r>
              <a:rPr lang="en-US" altLang="en-US" sz="180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conditions</a:t>
            </a:r>
            <a:r>
              <a:rPr lang="en-US" altLang="en-US" sz="1800" b="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 for businesses</a:t>
            </a:r>
            <a:endParaRPr lang="en-GB" altLang="en-US" sz="1800" b="0" dirty="0" smtClean="0">
              <a:solidFill>
                <a:srgbClr val="3166CF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2">
              <a:buFont typeface="Wingdings" pitchFamily="2" charset="2"/>
              <a:buChar char="Ø"/>
              <a:defRPr/>
            </a:pPr>
            <a:r>
              <a:rPr lang="fr-FR" altLang="en-US" sz="180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Foster </a:t>
            </a:r>
            <a:r>
              <a:rPr lang="fr-FR" altLang="en-US" sz="180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entrepreneurship</a:t>
            </a:r>
            <a:r>
              <a:rPr lang="fr-FR" altLang="en-US" sz="1800" b="0" dirty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 and entrepreneurial </a:t>
            </a:r>
            <a:r>
              <a:rPr lang="fr-FR" altLang="en-US" sz="1800" b="0" dirty="0" smtClean="0">
                <a:solidFill>
                  <a:srgbClr val="3166CF"/>
                </a:solidFill>
                <a:ea typeface="Arial Unicode MS" pitchFamily="34" charset="-128"/>
                <a:cs typeface="Arial Unicode MS" pitchFamily="34" charset="-128"/>
              </a:rPr>
              <a:t>culture</a:t>
            </a:r>
            <a:endParaRPr lang="en-GB" altLang="en-US" sz="1800" b="0" dirty="0" smtClean="0">
              <a:solidFill>
                <a:srgbClr val="3166C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lvl="2" indent="-342900" eaLnBrk="0" hangingPunct="0">
              <a:buFontTx/>
              <a:buChar char="•"/>
              <a:tabLst/>
              <a:defRPr/>
            </a:pPr>
            <a:endParaRPr lang="en-US" altLang="en-US" sz="1800" b="0" dirty="0" smtClean="0">
              <a:solidFill>
                <a:srgbClr val="3166CF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lvl="2" indent="-342900" eaLnBrk="0" hangingPunct="0">
              <a:buFontTx/>
              <a:buChar char="•"/>
              <a:tabLst/>
              <a:defRPr/>
            </a:pPr>
            <a:r>
              <a:rPr lang="en-US" sz="1800" b="0" kern="0" dirty="0" smtClean="0">
                <a:solidFill>
                  <a:srgbClr val="3166C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Budget</a:t>
            </a:r>
            <a:r>
              <a:rPr lang="en-US" sz="1800" b="0" kern="0" dirty="0">
                <a:solidFill>
                  <a:srgbClr val="3166C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800" kern="0" dirty="0">
                <a:solidFill>
                  <a:srgbClr val="3166C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€</a:t>
            </a:r>
            <a:r>
              <a:rPr lang="en-US" sz="1800" kern="0" dirty="0" smtClean="0">
                <a:solidFill>
                  <a:srgbClr val="3166C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2.3 </a:t>
            </a:r>
            <a:r>
              <a:rPr lang="en-US" sz="1800" kern="0" dirty="0">
                <a:solidFill>
                  <a:srgbClr val="3166C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billion for 2014 – </a:t>
            </a:r>
            <a:r>
              <a:rPr lang="en-US" sz="1800" kern="0" dirty="0" smtClean="0">
                <a:solidFill>
                  <a:srgbClr val="3166CF"/>
                </a:solidFill>
                <a:latin typeface="Verdana"/>
                <a:ea typeface="Arial Unicode MS" pitchFamily="34" charset="-128"/>
                <a:cs typeface="Arial Unicode MS" pitchFamily="34" charset="-128"/>
              </a:rPr>
              <a:t>2020</a:t>
            </a:r>
          </a:p>
          <a:p>
            <a:pPr marL="342900" lvl="2" indent="-342900" eaLnBrk="0" hangingPunct="0">
              <a:buFontTx/>
              <a:buChar char="•"/>
              <a:tabLst/>
              <a:defRPr/>
            </a:pPr>
            <a:endParaRPr lang="en-US" sz="1800" kern="0" dirty="0">
              <a:solidFill>
                <a:srgbClr val="3166CF"/>
              </a:solidFill>
              <a:latin typeface="Verdana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FontTx/>
              <a:buNone/>
              <a:defRPr/>
            </a:pPr>
            <a:endParaRPr lang="en-GB" altLang="en-US" sz="2200" b="0" i="0" dirty="0" smtClean="0">
              <a:solidFill>
                <a:srgbClr val="3166C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2240" y="2606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COSME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9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3140968"/>
            <a:ext cx="8421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/>
              <a:t>Networks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0037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636912"/>
            <a:ext cx="6984776" cy="3672408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altLang="en-US" i="0" dirty="0" smtClean="0">
                <a:ea typeface="ＭＳ Ｐゴシック" pitchFamily="34" charset="-128"/>
              </a:rPr>
              <a:t>Support to </a:t>
            </a:r>
            <a:r>
              <a:rPr lang="en-GB" altLang="en-US" i="0" dirty="0">
                <a:ea typeface="ＭＳ Ｐゴシック" pitchFamily="34" charset="-128"/>
              </a:rPr>
              <a:t>clusters in the Defence &amp; Security sector </a:t>
            </a:r>
            <a:endParaRPr lang="fr-BE" altLang="en-US" sz="2400" b="0" dirty="0">
              <a:ea typeface="ＭＳ Ｐゴシック" pitchFamily="34" charset="-128"/>
            </a:endParaRPr>
          </a:p>
          <a:p>
            <a:pPr lvl="1">
              <a:spcAft>
                <a:spcPts val="1200"/>
              </a:spcAft>
              <a:buClr>
                <a:srgbClr val="99CCFF"/>
              </a:buClr>
              <a:buFont typeface="Wingdings" pitchFamily="2" charset="2"/>
              <a:buChar char="à"/>
            </a:pPr>
            <a:r>
              <a:rPr lang="fr-BE" altLang="en-US" sz="2400" b="0" dirty="0">
                <a:ea typeface="ＭＳ Ｐゴシック" pitchFamily="34" charset="-128"/>
              </a:rPr>
              <a:t>More info: </a:t>
            </a:r>
            <a:r>
              <a:rPr lang="fr-BE" altLang="en-US" sz="1400" b="0" dirty="0">
                <a:solidFill>
                  <a:srgbClr val="3E6FD2"/>
                </a:solidFill>
                <a:hlinkClick r:id="rId3"/>
              </a:rPr>
              <a:t>https://</a:t>
            </a:r>
            <a:r>
              <a:rPr lang="fr-BE" altLang="en-US" sz="1400" b="0" dirty="0" smtClean="0">
                <a:solidFill>
                  <a:srgbClr val="3E6FD2"/>
                </a:solidFill>
                <a:hlinkClick r:id="rId3"/>
              </a:rPr>
              <a:t>ec.europa.eu/easme/en/cos-clusint-2017-03-6-clusters-go-international-defence-and-security-sector</a:t>
            </a:r>
            <a:r>
              <a:rPr lang="fr-BE" altLang="en-US" sz="1400" b="0" dirty="0" smtClean="0">
                <a:solidFill>
                  <a:srgbClr val="3E6FD2"/>
                </a:solidFill>
              </a:rPr>
              <a:t> </a:t>
            </a:r>
            <a:endParaRPr lang="en-GB" altLang="en-US" sz="1400" b="0" dirty="0" smtClean="0">
              <a:solidFill>
                <a:srgbClr val="3E6FD2"/>
              </a:solidFill>
            </a:endParaRP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altLang="en-US" i="0" dirty="0">
                <a:ea typeface="ＭＳ Ｐゴシック" pitchFamily="34" charset="-128"/>
              </a:rPr>
              <a:t>Call open until </a:t>
            </a:r>
            <a:r>
              <a:rPr lang="en-GB" altLang="en-US" i="0" dirty="0" smtClean="0">
                <a:solidFill>
                  <a:srgbClr val="FF0000"/>
                </a:solidFill>
                <a:ea typeface="ＭＳ Ｐゴシック" pitchFamily="34" charset="-128"/>
              </a:rPr>
              <a:t>13 December 2017</a:t>
            </a:r>
          </a:p>
          <a:p>
            <a:pPr lvl="0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altLang="en-US" i="0" dirty="0" smtClean="0">
                <a:ea typeface="ＭＳ Ｐゴシック" pitchFamily="34" charset="-128"/>
              </a:rPr>
              <a:t>Signature contracts expected for </a:t>
            </a:r>
            <a:r>
              <a:rPr lang="en-GB" altLang="en-US" i="0" dirty="0" smtClean="0">
                <a:solidFill>
                  <a:srgbClr val="FF0000"/>
                </a:solidFill>
                <a:ea typeface="ＭＳ Ｐゴシック" pitchFamily="34" charset="-128"/>
              </a:rPr>
              <a:t>1 June 2018</a:t>
            </a:r>
            <a:endParaRPr lang="en-GB" altLang="en-US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altLang="en-US" sz="2400" b="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72200" y="6352"/>
            <a:ext cx="2033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	ESCP-4i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2788" y="200025"/>
            <a:ext cx="25193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	</a:t>
            </a:r>
            <a:endParaRPr lang="en-GB" sz="2800" i="1" kern="0" dirty="0">
              <a:solidFill>
                <a:srgbClr val="FFFFFF"/>
              </a:solidFill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899592" y="1556792"/>
            <a:ext cx="728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49263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49263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49263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ts val="600"/>
              </a:spcBef>
              <a:buClr>
                <a:srgbClr val="000000"/>
              </a:buClr>
            </a:pPr>
            <a:r>
              <a:rPr lang="en-GB" altLang="en-US" i="0" dirty="0" smtClean="0"/>
              <a:t>European Strategic Cluster Partnerships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80765" y="19843"/>
            <a:ext cx="158340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009FBA"/>
              </a:buClr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COSME</a:t>
            </a:r>
            <a:endParaRPr lang="en-GB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625" y="2924944"/>
            <a:ext cx="8351837" cy="2304256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r>
              <a:rPr lang="en-GB" altLang="en-US" i="0" dirty="0" smtClean="0">
                <a:ea typeface="MS PGothic" pitchFamily="34" charset="-128"/>
              </a:rPr>
              <a:t>Forum for regional organisations &amp; clusters to exchange information and share best practices</a:t>
            </a: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r>
              <a:rPr lang="en-GB" altLang="en-US" i="0" dirty="0" smtClean="0">
                <a:ea typeface="MS PGothic" pitchFamily="34" charset="-128"/>
              </a:rPr>
              <a:t>Info on access to funding at EU level</a:t>
            </a: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r>
              <a:rPr lang="en-GB" altLang="en-US" i="0" dirty="0" smtClean="0">
                <a:ea typeface="MS PGothic" pitchFamily="34" charset="-128"/>
              </a:rPr>
              <a:t>Organisation of events</a:t>
            </a: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endParaRPr lang="en-GB" altLang="en-US" sz="1400" i="0" dirty="0">
              <a:ea typeface="MS PGothic" pitchFamily="34" charset="-128"/>
            </a:endParaRPr>
          </a:p>
          <a:p>
            <a:pPr marL="0" indent="0">
              <a:spcAft>
                <a:spcPts val="1200"/>
              </a:spcAft>
              <a:buClr>
                <a:srgbClr val="99CCFF"/>
              </a:buClr>
              <a:buNone/>
            </a:pPr>
            <a:r>
              <a:rPr lang="en-GB" altLang="en-US" i="0" dirty="0" smtClean="0">
                <a:ea typeface="MS PGothic" pitchFamily="34" charset="-128"/>
              </a:rPr>
              <a:t>		</a:t>
            </a:r>
            <a:endParaRPr lang="en-GB" altLang="en-US" sz="3200" b="1" i="0" dirty="0" smtClean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55576" y="0"/>
            <a:ext cx="2590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	COSME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4319520" cy="123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213380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rgbClr val="FFFFFF"/>
                </a:solidFill>
              </a:rPr>
              <a:t>ENDR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1925" y="406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sz="1800" b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577" y="20608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i="1" dirty="0" smtClean="0">
                <a:solidFill>
                  <a:srgbClr val="FF0000"/>
                </a:solidFill>
              </a:rPr>
              <a:t>www.endr.eu</a:t>
            </a:r>
            <a:endParaRPr lang="en-GB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060848"/>
            <a:ext cx="7233667" cy="4104456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800" i="0" dirty="0" smtClean="0">
                <a:ea typeface="MS PGothic" pitchFamily="34" charset="-128"/>
              </a:rPr>
              <a:t>Expand membership</a:t>
            </a:r>
          </a:p>
          <a:p>
            <a:pPr marL="0" indent="0">
              <a:spcAft>
                <a:spcPts val="0"/>
              </a:spcAft>
              <a:buClr>
                <a:srgbClr val="99CCFF"/>
              </a:buClr>
              <a:buNone/>
            </a:pPr>
            <a:endParaRPr lang="en-GB" sz="2800" i="0" dirty="0" smtClean="0">
              <a:ea typeface="MS PGothic" pitchFamily="34" charset="-128"/>
            </a:endParaRPr>
          </a:p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800" i="0" dirty="0" smtClean="0">
                <a:ea typeface="MS PGothic" pitchFamily="34" charset="-128"/>
              </a:rPr>
              <a:t>Increase availability of info</a:t>
            </a:r>
            <a:endParaRPr lang="en-GB" sz="1800" i="0" dirty="0" smtClean="0">
              <a:ea typeface="MS PGothic" pitchFamily="34" charset="-128"/>
            </a:endParaRPr>
          </a:p>
          <a:p>
            <a:pPr lvl="1"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Ø"/>
            </a:pPr>
            <a:r>
              <a:rPr lang="en-GB" b="0" i="1" dirty="0" smtClean="0">
                <a:ea typeface="MS PGothic" pitchFamily="34" charset="-128"/>
              </a:rPr>
              <a:t>Access to EU funding section on </a:t>
            </a:r>
            <a:r>
              <a:rPr lang="en-GB" b="0" i="1" dirty="0" smtClean="0">
                <a:ea typeface="MS PGothic" pitchFamily="34" charset="-128"/>
                <a:hlinkClick r:id="rId3"/>
              </a:rPr>
              <a:t>www.endr.eu</a:t>
            </a:r>
            <a:r>
              <a:rPr lang="en-GB" b="0" i="1" dirty="0" smtClean="0">
                <a:ea typeface="MS PGothic" pitchFamily="34" charset="-128"/>
              </a:rPr>
              <a:t> (Q1 '18)</a:t>
            </a:r>
          </a:p>
          <a:p>
            <a:pPr lvl="1"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Ø"/>
            </a:pPr>
            <a:r>
              <a:rPr lang="en-GB" b="0" i="1" dirty="0" smtClean="0">
                <a:ea typeface="MS PGothic" pitchFamily="34" charset="-128"/>
              </a:rPr>
              <a:t>EDF leaflets (Q1 '18) &amp; brochures (Q3 '18)</a:t>
            </a:r>
          </a:p>
          <a:p>
            <a:pPr marL="0" indent="0">
              <a:spcAft>
                <a:spcPts val="0"/>
              </a:spcAft>
              <a:buClr>
                <a:srgbClr val="99CCFF"/>
              </a:buClr>
              <a:buNone/>
            </a:pPr>
            <a:endParaRPr lang="en-GB" sz="2800" i="0" dirty="0" smtClean="0">
              <a:ea typeface="MS PGothic" pitchFamily="34" charset="-128"/>
            </a:endParaRPr>
          </a:p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800" i="0" dirty="0" smtClean="0">
                <a:ea typeface="MS PGothic" pitchFamily="34" charset="-128"/>
              </a:rPr>
              <a:t>Organise events</a:t>
            </a: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endParaRPr lang="en-GB" sz="1800" b="0" i="1" dirty="0">
              <a:solidFill>
                <a:srgbClr val="C00000"/>
              </a:solidFill>
              <a:ea typeface="MS PGothic" pitchFamily="34" charset="-128"/>
            </a:endParaRPr>
          </a:p>
          <a:p>
            <a:pPr lvl="0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fr-BE" i="0" dirty="0">
              <a:ea typeface="MS PGothic" pitchFamily="34" charset="-128"/>
            </a:endParaRPr>
          </a:p>
          <a:p>
            <a:pPr lvl="1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endParaRPr lang="en-GB" b="0" i="1" dirty="0" smtClean="0">
              <a:ea typeface="MS PGothic" pitchFamily="34" charset="-128"/>
            </a:endParaRP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b="0" i="1" dirty="0" smtClean="0"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3519" y="167531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i="1" dirty="0" smtClean="0">
                <a:solidFill>
                  <a:srgbClr val="FFFFFF"/>
                </a:solidFill>
              </a:rPr>
              <a:t>ENDR</a:t>
            </a:r>
            <a:endParaRPr lang="en-GB" sz="2800" i="1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9592" y="19050"/>
            <a:ext cx="266429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009FBA"/>
              </a:buClr>
              <a:defRPr/>
            </a:pPr>
            <a:r>
              <a:rPr lang="en-GB" sz="2800" kern="0" dirty="0" smtClean="0">
                <a:solidFill>
                  <a:srgbClr val="FFFFFF"/>
                </a:solidFill>
              </a:rPr>
              <a:t>2018-2019</a:t>
            </a:r>
            <a:endParaRPr lang="en-GB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676456" cy="43924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GB" altLang="en-US" i="0" dirty="0" smtClean="0"/>
              <a:t>EU Funding instruments </a:t>
            </a:r>
          </a:p>
          <a:p>
            <a:pPr marL="1438275" lvl="1" indent="-514350" eaLnBrk="1" hangingPunct="1">
              <a:spcBef>
                <a:spcPct val="50000"/>
              </a:spcBef>
            </a:pPr>
            <a:r>
              <a:rPr lang="fr-BE" altLang="en-US" i="0" dirty="0" err="1" smtClean="0"/>
              <a:t>European</a:t>
            </a:r>
            <a:r>
              <a:rPr lang="fr-BE" altLang="en-US" i="0" dirty="0" smtClean="0"/>
              <a:t> Defence </a:t>
            </a:r>
            <a:r>
              <a:rPr lang="fr-BE" altLang="en-US" i="0" dirty="0" err="1" smtClean="0"/>
              <a:t>Fund</a:t>
            </a:r>
            <a:endParaRPr lang="en-GB" altLang="en-US" i="0" dirty="0" smtClean="0"/>
          </a:p>
          <a:p>
            <a:pPr marL="1438275" lvl="1" indent="-514350" eaLnBrk="1" hangingPunct="1">
              <a:spcBef>
                <a:spcPct val="50000"/>
              </a:spcBef>
            </a:pPr>
            <a:r>
              <a:rPr lang="en-GB" altLang="en-US" i="0" dirty="0" smtClean="0"/>
              <a:t>ESIF, COSME </a:t>
            </a:r>
            <a:endParaRPr lang="en-GB" altLang="en-US" i="0" dirty="0"/>
          </a:p>
          <a:p>
            <a:pPr marL="542925" indent="-542925" eaLnBrk="1" hangingPunct="1">
              <a:spcBef>
                <a:spcPts val="1800"/>
              </a:spcBef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GB" altLang="en-US" i="0" dirty="0" smtClean="0"/>
              <a:t>Networks in support of SMEs, clusters </a:t>
            </a:r>
            <a:r>
              <a:rPr lang="en-GB" altLang="en-US" i="0" dirty="0"/>
              <a:t>and regions</a:t>
            </a:r>
          </a:p>
          <a:p>
            <a:pPr marL="1438275" lvl="1" indent="-514350" eaLnBrk="1" hangingPunct="1">
              <a:spcBef>
                <a:spcPct val="50000"/>
              </a:spcBef>
            </a:pPr>
            <a:r>
              <a:rPr lang="en-GB" altLang="en-US" i="0" dirty="0" smtClean="0"/>
              <a:t>European Strategic Custer Partnerships</a:t>
            </a:r>
          </a:p>
          <a:p>
            <a:pPr marL="1438275" lvl="1" indent="-514350" eaLnBrk="1" hangingPunct="1">
              <a:spcBef>
                <a:spcPct val="50000"/>
              </a:spcBef>
            </a:pPr>
            <a:r>
              <a:rPr lang="en-GB" altLang="en-US" i="0" dirty="0" smtClean="0"/>
              <a:t>European Network of Defence-related Regions</a:t>
            </a:r>
          </a:p>
          <a:p>
            <a:pPr marL="1438275" lvl="1" indent="-514350" eaLnBrk="1" hangingPunct="1">
              <a:spcBef>
                <a:spcPct val="50000"/>
              </a:spcBef>
            </a:pPr>
            <a:r>
              <a:rPr lang="en-GB" altLang="en-US" dirty="0" smtClean="0"/>
              <a:t>Enterprise Europe Network</a:t>
            </a:r>
          </a:p>
          <a:p>
            <a:pPr eaLnBrk="1" hangingPunct="1">
              <a:spcBef>
                <a:spcPts val="2400"/>
              </a:spcBef>
              <a:buClr>
                <a:srgbClr val="00B0F0"/>
              </a:buClr>
              <a:buFont typeface="Wingdings" panose="05000000000000000000" pitchFamily="2" charset="2"/>
              <a:buChar char="à"/>
            </a:pPr>
            <a:r>
              <a:rPr lang="en-GB" altLang="en-US" i="0" dirty="0" smtClean="0"/>
              <a:t>  Awareness-campaign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GB" altLang="en-US" i="0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en-GB" altLang="en-US" i="0" dirty="0"/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fr-BE" i="0" dirty="0"/>
          </a:p>
          <a:p>
            <a:pPr marL="628650">
              <a:buFontTx/>
              <a:buChar char="-"/>
              <a:defRPr/>
            </a:pPr>
            <a:endParaRPr lang="en-GB" i="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12160" y="0"/>
            <a:ext cx="284380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400" kern="0" dirty="0" smtClean="0">
                <a:solidFill>
                  <a:srgbClr val="FFFFFF"/>
                </a:solidFill>
              </a:rPr>
              <a:t>	Structure</a:t>
            </a:r>
            <a:endParaRPr lang="en-GB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5112568"/>
          </a:xfrm>
        </p:spPr>
        <p:txBody>
          <a:bodyPr/>
          <a:lstStyle/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fr-BE" sz="2000" dirty="0" smtClean="0">
                <a:ea typeface="MS PGothic" pitchFamily="34" charset="-128"/>
              </a:rPr>
              <a:t>Drone </a:t>
            </a:r>
            <a:r>
              <a:rPr lang="fr-BE" sz="2000" dirty="0" err="1">
                <a:ea typeface="MS PGothic" pitchFamily="34" charset="-128"/>
              </a:rPr>
              <a:t>Days</a:t>
            </a:r>
            <a:r>
              <a:rPr lang="fr-BE" sz="2000" dirty="0">
                <a:ea typeface="MS PGothic" pitchFamily="34" charset="-128"/>
              </a:rPr>
              <a:t> </a:t>
            </a:r>
            <a:r>
              <a:rPr lang="fr-BE" sz="2000" dirty="0" smtClean="0">
                <a:ea typeface="MS PGothic" pitchFamily="34" charset="-128"/>
              </a:rPr>
              <a:t>EEN </a:t>
            </a:r>
            <a:r>
              <a:rPr lang="fr-BE" sz="2000" dirty="0" err="1" smtClean="0">
                <a:ea typeface="MS PGothic" pitchFamily="34" charset="-128"/>
              </a:rPr>
              <a:t>Brokerage</a:t>
            </a:r>
            <a:r>
              <a:rPr lang="fr-BE" sz="2000" dirty="0" smtClean="0">
                <a:ea typeface="MS PGothic" pitchFamily="34" charset="-128"/>
              </a:rPr>
              <a:t> Event</a:t>
            </a:r>
            <a:endParaRPr lang="en-GB" dirty="0" smtClean="0">
              <a:solidFill>
                <a:srgbClr val="00B050"/>
              </a:solidFill>
              <a:ea typeface="MS PGothic" pitchFamily="34" charset="-128"/>
            </a:endParaRP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r>
              <a:rPr lang="en-GB" sz="1800" b="0" i="1" dirty="0" smtClean="0">
                <a:solidFill>
                  <a:srgbClr val="C00000"/>
                </a:solidFill>
                <a:ea typeface="MS PGothic" pitchFamily="34" charset="-128"/>
              </a:rPr>
              <a:t>Brussels, 9-11 March</a:t>
            </a:r>
          </a:p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European </a:t>
            </a:r>
            <a:r>
              <a:rPr lang="en-GB" sz="2000" dirty="0"/>
              <a:t>Forum of defence and dual use technologies for the protection of the maritime </a:t>
            </a:r>
            <a:r>
              <a:rPr lang="en-GB" sz="2000" dirty="0" smtClean="0"/>
              <a:t>domain (ENDR)</a:t>
            </a: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r>
              <a:rPr lang="en-GB" sz="1800" b="0" i="1" dirty="0" smtClean="0">
                <a:solidFill>
                  <a:srgbClr val="C00000"/>
                </a:solidFill>
                <a:ea typeface="MS PGothic" pitchFamily="34" charset="-128"/>
              </a:rPr>
              <a:t>Toulon, 24-25 May</a:t>
            </a:r>
          </a:p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000" dirty="0">
                <a:ea typeface="MS PGothic" pitchFamily="34" charset="-128"/>
              </a:rPr>
              <a:t>EUROSATORY – Defence &amp; Security International </a:t>
            </a:r>
            <a:r>
              <a:rPr lang="en-GB" sz="2000" dirty="0" smtClean="0">
                <a:ea typeface="MS PGothic" pitchFamily="34" charset="-128"/>
              </a:rPr>
              <a:t>Exhibition</a:t>
            </a: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r>
              <a:rPr lang="en-GB" sz="1800" b="0" i="1" dirty="0" smtClean="0">
                <a:solidFill>
                  <a:srgbClr val="C00000"/>
                </a:solidFill>
                <a:ea typeface="MS PGothic" pitchFamily="34" charset="-128"/>
              </a:rPr>
              <a:t>Paris, 11-15 June</a:t>
            </a:r>
          </a:p>
          <a:p>
            <a:pPr lvl="0"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Seminar </a:t>
            </a:r>
            <a:r>
              <a:rPr lang="en-GB" sz="2000" dirty="0"/>
              <a:t>Synergies of EU funding in the area of dual use &amp; defence (ENDR) </a:t>
            </a: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r>
              <a:rPr lang="en-GB" sz="1800" b="0" i="1" dirty="0">
                <a:solidFill>
                  <a:srgbClr val="C00000"/>
                </a:solidFill>
                <a:ea typeface="MS PGothic" pitchFamily="34" charset="-128"/>
              </a:rPr>
              <a:t>Seville, </a:t>
            </a:r>
            <a:r>
              <a:rPr lang="en-GB" sz="1800" b="0" i="1" dirty="0" smtClean="0">
                <a:solidFill>
                  <a:srgbClr val="C00000"/>
                </a:solidFill>
                <a:ea typeface="MS PGothic" pitchFamily="34" charset="-128"/>
              </a:rPr>
              <a:t>3-4 October </a:t>
            </a:r>
            <a:endParaRPr lang="en-GB" sz="1800" b="0" i="1" dirty="0">
              <a:solidFill>
                <a:srgbClr val="C00000"/>
              </a:solidFill>
              <a:ea typeface="MS PGothic" pitchFamily="34" charset="-128"/>
            </a:endParaRPr>
          </a:p>
          <a:p>
            <a:pPr lvl="0"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000" dirty="0" smtClean="0"/>
              <a:t>Conference </a:t>
            </a:r>
            <a:r>
              <a:rPr lang="en-GB" sz="2000" dirty="0"/>
              <a:t>Cyber </a:t>
            </a:r>
            <a:r>
              <a:rPr lang="en-GB" sz="2000" dirty="0" smtClean="0"/>
              <a:t>(ENDR)</a:t>
            </a:r>
            <a:endParaRPr lang="en-GB" sz="2000" dirty="0"/>
          </a:p>
          <a:p>
            <a:pPr marL="0" lvl="0" indent="0">
              <a:spcAft>
                <a:spcPts val="0"/>
              </a:spcAft>
              <a:buClr>
                <a:srgbClr val="99CCFF"/>
              </a:buClr>
              <a:buNone/>
            </a:pPr>
            <a:r>
              <a:rPr lang="en-GB" sz="2000" dirty="0">
                <a:solidFill>
                  <a:srgbClr val="C00000"/>
                </a:solidFill>
                <a:ea typeface="MS PGothic" pitchFamily="34" charset="-128"/>
              </a:rPr>
              <a:t>     Tallinn</a:t>
            </a:r>
            <a:r>
              <a:rPr lang="en-GB" sz="1800" dirty="0">
                <a:solidFill>
                  <a:srgbClr val="C00000"/>
                </a:solidFill>
                <a:ea typeface="MS PGothic" pitchFamily="34" charset="-128"/>
              </a:rPr>
              <a:t>, </a:t>
            </a:r>
            <a:r>
              <a:rPr lang="en-GB" sz="1800" dirty="0" smtClean="0">
                <a:solidFill>
                  <a:srgbClr val="C00000"/>
                </a:solidFill>
                <a:ea typeface="MS PGothic" pitchFamily="34" charset="-128"/>
              </a:rPr>
              <a:t>28-29 November (tbc)</a:t>
            </a:r>
            <a:endParaRPr lang="en-GB" sz="1800" dirty="0">
              <a:solidFill>
                <a:srgbClr val="C00000"/>
              </a:solidFill>
              <a:ea typeface="MS PGothic" pitchFamily="34" charset="-128"/>
            </a:endParaRPr>
          </a:p>
          <a:p>
            <a:pPr marL="0" lvl="0" indent="0">
              <a:spcAft>
                <a:spcPts val="0"/>
              </a:spcAft>
              <a:buClr>
                <a:srgbClr val="99CCFF"/>
              </a:buClr>
              <a:buNone/>
            </a:pPr>
            <a:endParaRPr lang="fr-BE" sz="1800" dirty="0">
              <a:solidFill>
                <a:srgbClr val="C00000"/>
              </a:solidFill>
              <a:ea typeface="MS PGothic" pitchFamily="34" charset="-128"/>
            </a:endParaRP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endParaRPr lang="en-GB" sz="1800" b="0" i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sz="2000" dirty="0">
              <a:ea typeface="MS PGothic" pitchFamily="34" charset="-128"/>
            </a:endParaRP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endParaRPr lang="en-GB" sz="1800" b="0" i="1" dirty="0" smtClean="0">
              <a:solidFill>
                <a:srgbClr val="C00000"/>
              </a:solidFill>
              <a:ea typeface="MS PGothic" pitchFamily="34" charset="-128"/>
            </a:endParaRP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endParaRPr lang="en-GB" sz="1800" b="0" i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sz="2000" b="1" i="0" dirty="0">
              <a:ea typeface="MS PGothic" pitchFamily="34" charset="-128"/>
            </a:endParaRP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endParaRPr lang="en-GB" sz="1800" b="0" i="1" dirty="0" smtClean="0">
              <a:solidFill>
                <a:srgbClr val="C00000"/>
              </a:solidFill>
              <a:ea typeface="MS PGothic" pitchFamily="34" charset="-128"/>
            </a:endParaRPr>
          </a:p>
          <a:p>
            <a:pPr lvl="0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fr-BE" i="0" dirty="0">
              <a:ea typeface="MS PGothic" pitchFamily="34" charset="-128"/>
            </a:endParaRPr>
          </a:p>
          <a:p>
            <a:pPr lvl="1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endParaRPr lang="en-GB" b="0" i="1" dirty="0" smtClean="0">
              <a:ea typeface="MS PGothic" pitchFamily="34" charset="-128"/>
            </a:endParaRP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b="0" i="1" dirty="0" smtClean="0">
              <a:ea typeface="MS PGothic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228184" y="19050"/>
            <a:ext cx="266429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009FBA"/>
              </a:buClr>
              <a:defRPr/>
            </a:pPr>
            <a:r>
              <a:rPr lang="en-GB" sz="2800" kern="0" dirty="0" smtClean="0">
                <a:solidFill>
                  <a:srgbClr val="FFFFFF"/>
                </a:solidFill>
              </a:rPr>
              <a:t>Events 2018</a:t>
            </a:r>
            <a:endParaRPr lang="en-GB" sz="2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4824536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i="0" dirty="0" smtClean="0">
                <a:ea typeface="MS PGothic" pitchFamily="34" charset="-128"/>
              </a:rPr>
              <a:t>SMEs can turn to EEN for free-of-charge advice on EU legislation, funding and B2B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i="0" dirty="0" smtClean="0">
                <a:ea typeface="MS PGothic" pitchFamily="34" charset="-128"/>
              </a:rPr>
              <a:t>Examples show potential for EEN to be involved in supporting SMEs in area of dual use</a:t>
            </a:r>
          </a:p>
          <a:p>
            <a:pPr>
              <a:spcBef>
                <a:spcPts val="800"/>
              </a:spcBef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i="0" dirty="0" smtClean="0">
                <a:ea typeface="MS PGothic" pitchFamily="34" charset="-128"/>
              </a:rPr>
              <a:t>Defence as an optional activity for EEN partners in host organisations where service-provision to this sector is allowed</a:t>
            </a:r>
          </a:p>
          <a:p>
            <a:pPr marL="342900" lvl="1" indent="-342900">
              <a:spcBef>
                <a:spcPts val="800"/>
              </a:spcBef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r>
              <a:rPr lang="en-GB" sz="2400" b="0" dirty="0" smtClean="0">
                <a:ea typeface="MS PGothic" pitchFamily="34" charset="-128"/>
                <a:cs typeface="+mn-cs"/>
              </a:rPr>
              <a:t>DG GROW will provide support and on-demand-training to EEN Partners and SG</a:t>
            </a:r>
            <a:endParaRPr lang="en-GB" sz="2400" dirty="0" smtClean="0">
              <a:ea typeface="MS PGothic" pitchFamily="34" charset="-128"/>
              <a:cs typeface="+mn-cs"/>
            </a:endParaRPr>
          </a:p>
          <a:p>
            <a:pPr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sz="1600" b="0" i="1" dirty="0">
              <a:solidFill>
                <a:schemeClr val="bg1">
                  <a:lumMod val="65000"/>
                </a:schemeClr>
              </a:solidFill>
              <a:ea typeface="MS PGothic" pitchFamily="34" charset="-128"/>
            </a:endParaRPr>
          </a:p>
          <a:p>
            <a:pPr marL="342900" lvl="1" indent="-342900">
              <a:spcAft>
                <a:spcPts val="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b="0" dirty="0">
              <a:solidFill>
                <a:srgbClr val="00B050"/>
              </a:solidFill>
              <a:ea typeface="MS PGothic" pitchFamily="34" charset="-128"/>
              <a:cs typeface="+mn-cs"/>
            </a:endParaRPr>
          </a:p>
          <a:p>
            <a:pPr marL="457200" lvl="1" indent="0">
              <a:spcAft>
                <a:spcPts val="1200"/>
              </a:spcAft>
              <a:buClr>
                <a:srgbClr val="99CCFF"/>
              </a:buClr>
              <a:buNone/>
            </a:pPr>
            <a:endParaRPr lang="en-GB" sz="1800" b="0" i="1" dirty="0">
              <a:solidFill>
                <a:srgbClr val="C00000"/>
              </a:solidFill>
              <a:ea typeface="MS PGothic" pitchFamily="34" charset="-128"/>
            </a:endParaRPr>
          </a:p>
          <a:p>
            <a:pPr lvl="0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fr-BE" i="0" dirty="0">
              <a:ea typeface="MS PGothic" pitchFamily="34" charset="-128"/>
            </a:endParaRPr>
          </a:p>
          <a:p>
            <a:pPr lvl="1"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à"/>
            </a:pPr>
            <a:endParaRPr lang="en-GB" b="0" i="1" dirty="0" smtClean="0">
              <a:ea typeface="MS PGothic" pitchFamily="34" charset="-128"/>
            </a:endParaRPr>
          </a:p>
          <a:p>
            <a:pPr>
              <a:spcAft>
                <a:spcPts val="1200"/>
              </a:spcAft>
              <a:buClr>
                <a:srgbClr val="99CCFF"/>
              </a:buClr>
              <a:buFont typeface="Wingdings" panose="05000000000000000000" pitchFamily="2" charset="2"/>
              <a:buChar char="q"/>
            </a:pPr>
            <a:endParaRPr lang="en-GB" b="0" i="1" dirty="0" smtClean="0">
              <a:ea typeface="MS PGothic" pitchFamily="34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948264" y="50800"/>
            <a:ext cx="194421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009FBA"/>
              </a:buClr>
              <a:defRPr/>
            </a:pPr>
            <a:r>
              <a:rPr lang="en-GB" sz="2800" kern="0" dirty="0" smtClean="0">
                <a:solidFill>
                  <a:srgbClr val="FFFFFF"/>
                </a:solidFill>
              </a:rPr>
              <a:t>EEN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76192"/>
            <a:ext cx="1909912" cy="19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14201"/>
            <a:ext cx="3024336" cy="4573614"/>
          </a:xfrm>
        </p:spPr>
        <p:txBody>
          <a:bodyPr/>
          <a:lstStyle/>
          <a:p>
            <a:pPr marL="457200" lvl="1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GB" dirty="0" smtClean="0"/>
              <a:t>Brochure</a:t>
            </a:r>
            <a:endParaRPr lang="en-GB" sz="2400" dirty="0" smtClean="0"/>
          </a:p>
          <a:p>
            <a:pPr lvl="1">
              <a:spcBef>
                <a:spcPts val="0"/>
              </a:spcBef>
            </a:pPr>
            <a:r>
              <a:rPr lang="en-GB" b="0" dirty="0" smtClean="0"/>
              <a:t>successful </a:t>
            </a:r>
            <a:r>
              <a:rPr lang="en-GB" b="0" dirty="0"/>
              <a:t>cases of SMEs </a:t>
            </a:r>
            <a:r>
              <a:rPr lang="en-GB" b="0" dirty="0" smtClean="0"/>
              <a:t>using EU funding</a:t>
            </a:r>
          </a:p>
          <a:p>
            <a:pPr marL="714375" lvl="1" indent="0">
              <a:spcBef>
                <a:spcPts val="0"/>
              </a:spcBef>
              <a:buNone/>
            </a:pPr>
            <a:r>
              <a:rPr lang="en-GB" b="0" dirty="0" smtClean="0"/>
              <a:t>     </a:t>
            </a:r>
          </a:p>
          <a:p>
            <a:pPr lvl="1">
              <a:spcBef>
                <a:spcPts val="0"/>
              </a:spcBef>
            </a:pPr>
            <a:r>
              <a:rPr lang="en-GB" b="0" dirty="0" smtClean="0"/>
              <a:t>in </a:t>
            </a:r>
            <a:r>
              <a:rPr lang="en-GB" b="0" dirty="0"/>
              <a:t>DE, EN</a:t>
            </a:r>
            <a:r>
              <a:rPr lang="en-GB" b="0" dirty="0" smtClean="0"/>
              <a:t>, </a:t>
            </a:r>
            <a:r>
              <a:rPr lang="en-GB" b="0" dirty="0"/>
              <a:t>ES, FR</a:t>
            </a:r>
            <a:r>
              <a:rPr lang="en-GB" b="0" dirty="0" smtClean="0"/>
              <a:t>, IT, PL, SE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BE" b="0" dirty="0" smtClean="0"/>
          </a:p>
          <a:p>
            <a:pPr lvl="1">
              <a:spcBef>
                <a:spcPts val="0"/>
              </a:spcBef>
            </a:pPr>
            <a:r>
              <a:rPr lang="en-GB" b="0" dirty="0" smtClean="0"/>
              <a:t>hard copies via EEN and on-line</a:t>
            </a:r>
          </a:p>
          <a:p>
            <a:pPr lvl="1"/>
            <a:endParaRPr lang="en-GB" sz="2400" b="0" dirty="0" smtClean="0"/>
          </a:p>
          <a:p>
            <a:pPr marL="457200" lvl="1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fr-BE" dirty="0" err="1"/>
              <a:t>Videos</a:t>
            </a:r>
            <a:endParaRPr lang="fr-BE" dirty="0"/>
          </a:p>
          <a:p>
            <a:pPr marL="457200" lvl="1" indent="0">
              <a:buNone/>
            </a:pPr>
            <a:endParaRPr lang="fr-BE" sz="2400" dirty="0"/>
          </a:p>
          <a:p>
            <a:pPr lvl="1"/>
            <a:endParaRPr lang="en-GB" sz="800" b="0" dirty="0" smtClean="0"/>
          </a:p>
          <a:p>
            <a:pPr marL="457200" lvl="1" indent="0">
              <a:buNone/>
            </a:pPr>
            <a:endParaRPr lang="en-GB" altLang="en-US" sz="1600" b="0" dirty="0">
              <a:solidFill>
                <a:srgbClr val="3E6FD2"/>
              </a:solidFill>
            </a:endParaRPr>
          </a:p>
          <a:p>
            <a:pPr lvl="1"/>
            <a:endParaRPr lang="en-GB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29142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Awareness campaign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35" y="1340768"/>
            <a:ext cx="548176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788" y="5733256"/>
            <a:ext cx="838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0" dirty="0">
                <a:solidFill>
                  <a:srgbClr val="3166CF"/>
                </a:solidFill>
                <a:latin typeface="Verdana"/>
                <a:ea typeface="Calibri"/>
              </a:rPr>
              <a:t>http://ec.europa.eu/growth/content/dual-use-technology-eu-%</a:t>
            </a:r>
            <a:r>
              <a:rPr lang="en-GB" sz="1400" b="0" dirty="0" smtClean="0">
                <a:solidFill>
                  <a:srgbClr val="3166CF"/>
                </a:solidFill>
                <a:latin typeface="Verdana"/>
                <a:ea typeface="Calibri"/>
              </a:rPr>
              <a:t>E2%80%93-sme-success-stories-eu-funding_en</a:t>
            </a:r>
          </a:p>
          <a:p>
            <a:pPr>
              <a:spcAft>
                <a:spcPts val="0"/>
              </a:spcAft>
            </a:pPr>
            <a:endParaRPr lang="fr-BE" sz="1400" b="0" dirty="0">
              <a:solidFill>
                <a:srgbClr val="3166CF"/>
              </a:solidFill>
              <a:latin typeface="Verdana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GB" sz="1400" b="0" dirty="0">
                <a:solidFill>
                  <a:srgbClr val="3166CF"/>
                </a:solidFill>
                <a:latin typeface="Verdana"/>
                <a:ea typeface="Calibri"/>
              </a:rPr>
              <a:t>https://www.endr.eu/about-us</a:t>
            </a:r>
          </a:p>
        </p:txBody>
      </p:sp>
    </p:spTree>
    <p:extLst>
      <p:ext uri="{BB962C8B-B14F-4D97-AF65-F5344CB8AC3E}">
        <p14:creationId xmlns:p14="http://schemas.microsoft.com/office/powerpoint/2010/main" val="2578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fld id="{2F83CE92-72F7-4A95-9D1C-2AE0BCB5B8E7}" type="slidenum">
              <a:rPr lang="en-GB" altLang="en-US" sz="1400" i="0" smtClean="0">
                <a:solidFill>
                  <a:srgbClr val="000000"/>
                </a:solidFill>
                <a:latin typeface="Arial" charset="0"/>
              </a:rPr>
              <a:pPr>
                <a:buClrTx/>
              </a:pPr>
              <a:t>23</a:t>
            </a:fld>
            <a:endParaRPr lang="en-GB" altLang="en-US" sz="1400" i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55576" y="5845286"/>
            <a:ext cx="8143702" cy="6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endParaRPr lang="en-GB" altLang="en-US" sz="2400" kern="0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800201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Thank you for your attention!</a:t>
            </a:r>
            <a:br>
              <a:rPr lang="en-US" altLang="en-US" dirty="0" smtClean="0">
                <a:solidFill>
                  <a:srgbClr val="00B050"/>
                </a:solidFill>
              </a:rPr>
            </a:br>
            <a:r>
              <a:rPr lang="en-US" altLang="en-US" dirty="0" smtClean="0">
                <a:solidFill>
                  <a:srgbClr val="00B050"/>
                </a:solidFill>
              </a:rPr>
              <a:t/>
            </a:r>
            <a:br>
              <a:rPr lang="en-US" altLang="en-US" dirty="0" smtClean="0">
                <a:solidFill>
                  <a:srgbClr val="00B050"/>
                </a:solidFill>
              </a:rPr>
            </a:br>
            <a:endParaRPr lang="en-GB" alt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USEFUL LINKS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320480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sl-SI" sz="2000" i="0" dirty="0" err="1"/>
              <a:t>Commission</a:t>
            </a:r>
            <a:r>
              <a:rPr lang="sl-SI" sz="2000" i="0" dirty="0"/>
              <a:t>‘s </a:t>
            </a:r>
            <a:r>
              <a:rPr lang="sl-SI" sz="2000" i="0" dirty="0" err="1"/>
              <a:t>Communication</a:t>
            </a:r>
            <a:r>
              <a:rPr lang="sl-SI" sz="2000" i="0" dirty="0"/>
              <a:t> on </a:t>
            </a:r>
            <a:r>
              <a:rPr lang="sl-SI" sz="2000" b="1" i="0" dirty="0" err="1"/>
              <a:t>European</a:t>
            </a:r>
            <a:r>
              <a:rPr lang="sl-SI" sz="2000" b="1" i="0" dirty="0"/>
              <a:t> Defence Fund</a:t>
            </a:r>
            <a:r>
              <a:rPr lang="sl-SI" sz="2000" i="0" dirty="0"/>
              <a:t>: </a:t>
            </a:r>
            <a:r>
              <a:rPr lang="sl-SI" sz="1600" i="0" dirty="0">
                <a:hlinkClick r:id="rId3"/>
              </a:rPr>
              <a:t>http://eur-lex.europa.eu/legal-content/en/TXT/?</a:t>
            </a:r>
            <a:r>
              <a:rPr lang="sl-SI" sz="1600" i="0" dirty="0" smtClean="0">
                <a:hlinkClick r:id="rId3"/>
              </a:rPr>
              <a:t>uri=CELEX%3A52017DC0295</a:t>
            </a:r>
            <a:r>
              <a:rPr lang="fr-BE" sz="1600" i="0" dirty="0" smtClean="0"/>
              <a:t> </a:t>
            </a:r>
            <a:endParaRPr lang="sl-SI" sz="2000" i="0" dirty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i="0" dirty="0" smtClean="0"/>
              <a:t>Communication from the Commission on </a:t>
            </a:r>
            <a:r>
              <a:rPr lang="sl-SI" sz="2000" b="1" i="0" dirty="0" err="1" smtClean="0"/>
              <a:t>European</a:t>
            </a:r>
            <a:r>
              <a:rPr lang="sl-SI" sz="2000" b="1" i="0" dirty="0" smtClean="0"/>
              <a:t> </a:t>
            </a:r>
            <a:r>
              <a:rPr lang="sl-SI" sz="2000" b="1" i="0" dirty="0"/>
              <a:t>Defence </a:t>
            </a:r>
            <a:r>
              <a:rPr lang="sl-SI" sz="2000" b="1" i="0" dirty="0" err="1"/>
              <a:t>Action</a:t>
            </a:r>
            <a:r>
              <a:rPr lang="sl-SI" sz="2000" b="1" i="0" dirty="0"/>
              <a:t> Plan</a:t>
            </a:r>
            <a:r>
              <a:rPr lang="sl-SI" sz="2000" i="0" dirty="0"/>
              <a:t>: </a:t>
            </a:r>
            <a:endParaRPr lang="fr-BE" sz="2000" i="0" dirty="0" smtClean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sl-SI" sz="1600" i="0" dirty="0" smtClean="0">
                <a:hlinkClick r:id="rId4"/>
              </a:rPr>
              <a:t>http</a:t>
            </a:r>
            <a:r>
              <a:rPr lang="sl-SI" sz="1600" i="0" dirty="0">
                <a:hlinkClick r:id="rId4"/>
              </a:rPr>
              <a:t>://eur-lex.europa.eu/legal-content/EN/TXT/?</a:t>
            </a:r>
            <a:r>
              <a:rPr lang="sl-SI" sz="1600" i="0" dirty="0" smtClean="0">
                <a:hlinkClick r:id="rId4"/>
              </a:rPr>
              <a:t>uri=COM:2016:950:FIN</a:t>
            </a:r>
            <a:r>
              <a:rPr lang="fr-BE" sz="1600" i="0" dirty="0" smtClean="0"/>
              <a:t> </a:t>
            </a:r>
            <a:endParaRPr lang="sl-SI" sz="1600" i="0" dirty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sl-SI" sz="2000" i="0" dirty="0" err="1" smtClean="0"/>
              <a:t>Proposal</a:t>
            </a:r>
            <a:r>
              <a:rPr lang="sl-SI" sz="2000" i="0" dirty="0" smtClean="0"/>
              <a:t> </a:t>
            </a:r>
            <a:r>
              <a:rPr lang="sl-SI" sz="2000" i="0" dirty="0" err="1" smtClean="0"/>
              <a:t>for</a:t>
            </a:r>
            <a:r>
              <a:rPr lang="sl-SI" sz="2000" i="0" dirty="0" smtClean="0"/>
              <a:t> a </a:t>
            </a:r>
            <a:r>
              <a:rPr lang="sl-SI" sz="2000" i="0" dirty="0" err="1" smtClean="0"/>
              <a:t>Regula</a:t>
            </a:r>
            <a:r>
              <a:rPr lang="en-GB" sz="2000" i="0" dirty="0" smtClean="0"/>
              <a:t>t</a:t>
            </a:r>
            <a:r>
              <a:rPr lang="sl-SI" sz="2000" i="0" dirty="0" smtClean="0"/>
              <a:t>ion </a:t>
            </a:r>
            <a:r>
              <a:rPr lang="sl-SI" sz="2000" i="0" dirty="0" err="1" smtClean="0"/>
              <a:t>establishing</a:t>
            </a:r>
            <a:r>
              <a:rPr lang="sl-SI" sz="2000" i="0" dirty="0" smtClean="0"/>
              <a:t> </a:t>
            </a:r>
            <a:r>
              <a:rPr lang="en-US" sz="2000" i="0" dirty="0"/>
              <a:t>the </a:t>
            </a:r>
            <a:r>
              <a:rPr lang="en-US" sz="2000" b="1" i="0" dirty="0"/>
              <a:t>European Defence Industrial Development </a:t>
            </a:r>
            <a:r>
              <a:rPr lang="en-US" sz="2000" b="1" i="0" dirty="0" err="1" smtClean="0"/>
              <a:t>Programme</a:t>
            </a:r>
            <a:r>
              <a:rPr lang="sl-SI" sz="2000" i="0" dirty="0"/>
              <a:t>: </a:t>
            </a:r>
            <a:endParaRPr lang="fr-BE" sz="2000" i="0" dirty="0" smtClean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sl-SI" sz="1600" i="0" dirty="0" smtClean="0">
                <a:hlinkClick r:id="rId5"/>
              </a:rPr>
              <a:t>http</a:t>
            </a:r>
            <a:r>
              <a:rPr lang="sl-SI" sz="1600" i="0" dirty="0">
                <a:hlinkClick r:id="rId5"/>
              </a:rPr>
              <a:t>://eur-lex.europa.eu/legal-content/EN/TXT/?</a:t>
            </a:r>
            <a:r>
              <a:rPr lang="sl-SI" sz="1600" i="0" dirty="0" smtClean="0">
                <a:hlinkClick r:id="rId5"/>
              </a:rPr>
              <a:t>uri=CELEX%3A52017PC0294</a:t>
            </a:r>
            <a:r>
              <a:rPr lang="fr-BE" sz="1600" i="0" dirty="0" smtClean="0"/>
              <a:t> </a:t>
            </a:r>
            <a:r>
              <a:rPr lang="sl-SI" sz="1600" i="0" dirty="0" smtClean="0"/>
              <a:t> </a:t>
            </a:r>
          </a:p>
          <a:p>
            <a:pPr marL="0" lvl="0" indent="0" eaLnBrk="1" hangingPunct="1"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fr-BE" sz="2000" i="0" dirty="0" smtClean="0"/>
              <a:t>Commission </a:t>
            </a:r>
            <a:r>
              <a:rPr lang="fr-BE" sz="2000" i="0" dirty="0" err="1" smtClean="0"/>
              <a:t>policy</a:t>
            </a:r>
            <a:r>
              <a:rPr lang="fr-BE" sz="2000" i="0" dirty="0" smtClean="0"/>
              <a:t> in support of </a:t>
            </a:r>
            <a:r>
              <a:rPr lang="fr-BE" sz="2000" b="1" i="0" dirty="0" smtClean="0"/>
              <a:t>Defence </a:t>
            </a:r>
            <a:r>
              <a:rPr lang="fr-BE" sz="2000" b="1" i="0" dirty="0" err="1" smtClean="0"/>
              <a:t>SMEs</a:t>
            </a:r>
            <a:r>
              <a:rPr lang="sl-SI" sz="2000" i="0" dirty="0" smtClean="0"/>
              <a:t>: </a:t>
            </a:r>
            <a:r>
              <a:rPr lang="fr-BE" altLang="en-US" sz="1600" i="0" dirty="0">
                <a:hlinkClick r:id="rId6"/>
              </a:rPr>
              <a:t>http://ec.europa.eu/growth/sectors/defence/industrial-policy/smes/index_en.htm</a:t>
            </a:r>
            <a:endParaRPr lang="en-GB" altLang="en-US" sz="1600" i="0" dirty="0"/>
          </a:p>
          <a:p>
            <a:endParaRPr lang="sl-SI" i="0" dirty="0" smtClean="0"/>
          </a:p>
          <a:p>
            <a:endParaRPr lang="sl-SI" i="0" dirty="0"/>
          </a:p>
        </p:txBody>
      </p:sp>
    </p:spTree>
    <p:extLst>
      <p:ext uri="{BB962C8B-B14F-4D97-AF65-F5344CB8AC3E}">
        <p14:creationId xmlns:p14="http://schemas.microsoft.com/office/powerpoint/2010/main" val="4523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2800" smtClean="0"/>
              <a:t>Launching the European Defence Fund</a:t>
            </a:r>
            <a:endParaRPr lang="en-GB" altLang="en-US" sz="28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3"/>
            <a:ext cx="8229600" cy="3456485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F5494"/>
              </a:buClr>
            </a:pPr>
            <a:r>
              <a:rPr lang="en-US" altLang="en-US" sz="1600" b="1" i="0" dirty="0" smtClean="0"/>
              <a:t>European </a:t>
            </a:r>
            <a:r>
              <a:rPr lang="en-US" altLang="en-US" sz="1600" b="1" i="0" dirty="0" err="1" smtClean="0"/>
              <a:t>Defence</a:t>
            </a:r>
            <a:r>
              <a:rPr lang="en-US" altLang="en-US" sz="1600" b="1" i="0" dirty="0" smtClean="0"/>
              <a:t> Action Plan</a:t>
            </a:r>
            <a:r>
              <a:rPr lang="en-US" altLang="en-US" sz="1600" i="0" dirty="0" smtClean="0"/>
              <a:t> of 30 November 2016 announced the creation of a European </a:t>
            </a:r>
            <a:r>
              <a:rPr lang="en-US" altLang="en-US" sz="1600" i="0" dirty="0" err="1" smtClean="0"/>
              <a:t>Defence</a:t>
            </a:r>
            <a:r>
              <a:rPr lang="en-US" altLang="en-US" sz="1600" i="0" dirty="0" smtClean="0"/>
              <a:t> Fund</a:t>
            </a:r>
          </a:p>
          <a:p>
            <a:pPr>
              <a:spcAft>
                <a:spcPts val="600"/>
              </a:spcAft>
              <a:buClr>
                <a:srgbClr val="0F5494"/>
              </a:buClr>
            </a:pPr>
            <a:r>
              <a:rPr lang="en-US" altLang="en-US" sz="1600" i="0" dirty="0" smtClean="0"/>
              <a:t>European Commission adopted on 7 June the </a:t>
            </a:r>
            <a:r>
              <a:rPr lang="en-US" altLang="en-US" sz="1600" i="0" dirty="0" err="1" smtClean="0"/>
              <a:t>Defence</a:t>
            </a:r>
            <a:r>
              <a:rPr lang="en-US" altLang="en-US" sz="1600" i="0" dirty="0" smtClean="0"/>
              <a:t> Package:</a:t>
            </a:r>
          </a:p>
          <a:p>
            <a:pPr lvl="1">
              <a:spcAft>
                <a:spcPts val="600"/>
              </a:spcAft>
              <a:buClr>
                <a:srgbClr val="0F5494"/>
              </a:buClr>
            </a:pPr>
            <a:r>
              <a:rPr lang="en-US" altLang="en-US" sz="1400" dirty="0" smtClean="0"/>
              <a:t>Reflection Paper on the Future of European </a:t>
            </a:r>
            <a:r>
              <a:rPr lang="en-US" altLang="en-US" sz="1400" dirty="0" err="1" smtClean="0"/>
              <a:t>Defence</a:t>
            </a:r>
            <a:endParaRPr lang="en-US" altLang="en-US" sz="1400" dirty="0" smtClean="0"/>
          </a:p>
          <a:p>
            <a:pPr lvl="1">
              <a:spcAft>
                <a:spcPts val="600"/>
              </a:spcAft>
              <a:buClr>
                <a:srgbClr val="0F5494"/>
              </a:buClr>
            </a:pPr>
            <a:r>
              <a:rPr lang="en-US" altLang="en-US" sz="1400" i="0" dirty="0" smtClean="0"/>
              <a:t>Communication on Launching the European </a:t>
            </a:r>
            <a:r>
              <a:rPr lang="en-US" altLang="en-US" sz="1400" i="0" dirty="0" err="1" smtClean="0"/>
              <a:t>Defence</a:t>
            </a:r>
            <a:r>
              <a:rPr lang="en-US" altLang="en-US" sz="1400" i="0" dirty="0" smtClean="0"/>
              <a:t> Fund</a:t>
            </a:r>
          </a:p>
          <a:p>
            <a:pPr lvl="1">
              <a:spcAft>
                <a:spcPts val="600"/>
              </a:spcAft>
              <a:buClr>
                <a:srgbClr val="0F5494"/>
              </a:buClr>
            </a:pPr>
            <a:r>
              <a:rPr lang="en-US" altLang="en-US" sz="1400" dirty="0" smtClean="0"/>
              <a:t>Proposal for a Regulation of the European Parliament and of the Council establishing the European </a:t>
            </a:r>
            <a:r>
              <a:rPr lang="en-US" altLang="en-US" sz="1400" dirty="0" err="1" smtClean="0"/>
              <a:t>Defence</a:t>
            </a:r>
            <a:r>
              <a:rPr lang="en-US" altLang="en-US" sz="1400" dirty="0" smtClean="0"/>
              <a:t> Industrial Development </a:t>
            </a:r>
            <a:r>
              <a:rPr lang="en-US" altLang="en-US" sz="1400" dirty="0" err="1" smtClean="0"/>
              <a:t>Programme</a:t>
            </a:r>
            <a:r>
              <a:rPr lang="en-US" altLang="en-US" sz="1400" dirty="0" smtClean="0"/>
              <a:t> (EDIDP)</a:t>
            </a:r>
          </a:p>
          <a:p>
            <a:pPr>
              <a:spcAft>
                <a:spcPts val="600"/>
              </a:spcAft>
              <a:buClr>
                <a:srgbClr val="0F5494"/>
              </a:buClr>
            </a:pPr>
            <a:r>
              <a:rPr lang="en-US" altLang="en-US" sz="1600" i="0" dirty="0" smtClean="0"/>
              <a:t>Proposal for a Regulation establishing the EDIDP is </a:t>
            </a:r>
            <a:r>
              <a:rPr lang="en-US" altLang="en-US" sz="1600" b="1" i="0" dirty="0" smtClean="0"/>
              <a:t>currently being discussed at the Council and at the Parliament</a:t>
            </a:r>
            <a:r>
              <a:rPr lang="en-US" altLang="en-US" sz="1600" i="0" dirty="0" smtClean="0"/>
              <a:t> </a:t>
            </a:r>
            <a:r>
              <a:rPr lang="mr-IN" altLang="en-US" sz="1600" i="0" dirty="0" smtClean="0"/>
              <a:t>–</a:t>
            </a:r>
            <a:r>
              <a:rPr lang="en-US" altLang="en-US" sz="1600" i="0" dirty="0" smtClean="0"/>
              <a:t> </a:t>
            </a:r>
            <a:r>
              <a:rPr lang="en-US" altLang="en-US" sz="1600" b="1" i="0" dirty="0" smtClean="0"/>
              <a:t>final agreement to be reached during the Bulgarian Presidency </a:t>
            </a:r>
            <a:r>
              <a:rPr lang="en-US" altLang="en-US" sz="1600" i="0" dirty="0" smtClean="0"/>
              <a:t>of the Council of the European Union</a:t>
            </a:r>
            <a:endParaRPr lang="en-US" altLang="en-US" sz="1400" i="0" dirty="0" smtClean="0"/>
          </a:p>
          <a:p>
            <a:pPr>
              <a:spcAft>
                <a:spcPts val="1200"/>
              </a:spcAft>
              <a:buClr>
                <a:srgbClr val="0F5494"/>
              </a:buClr>
            </a:pPr>
            <a:endParaRPr lang="en-US" altLang="en-US" sz="16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57D-7771-45AA-B787-EB2D9E463C8B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8640960" cy="1221170"/>
          </a:xfrm>
        </p:spPr>
        <p:txBody>
          <a:bodyPr/>
          <a:lstStyle/>
          <a:p>
            <a:pPr algn="ctr"/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EDF - COMPLETE CAPABILITY DEVELOPMENT CYCLE</a:t>
            </a:r>
            <a:endParaRPr lang="en-US" alt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668" y="2417922"/>
            <a:ext cx="9108504" cy="4080559"/>
            <a:chOff x="35496" y="2017812"/>
            <a:chExt cx="9108504" cy="408055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063204"/>
              <a:ext cx="9108504" cy="388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261" y="5199583"/>
              <a:ext cx="34054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BE" sz="1200" dirty="0" err="1" smtClean="0">
                  <a:solidFill>
                    <a:srgbClr val="0F5494"/>
                  </a:solidFill>
                </a:rPr>
                <a:t>Preparatory</a:t>
              </a:r>
              <a:r>
                <a:rPr lang="fr-BE" sz="1200" dirty="0" smtClean="0">
                  <a:solidFill>
                    <a:srgbClr val="0F5494"/>
                  </a:solidFill>
                </a:rPr>
                <a:t> Action on Defence </a:t>
              </a:r>
              <a:r>
                <a:rPr lang="fr-BE" sz="1200" dirty="0" err="1" smtClean="0">
                  <a:solidFill>
                    <a:srgbClr val="0F5494"/>
                  </a:solidFill>
                </a:rPr>
                <a:t>Research</a:t>
              </a:r>
              <a:endParaRPr lang="fr-BE" sz="1200" dirty="0" smtClean="0">
                <a:solidFill>
                  <a:srgbClr val="0F5494"/>
                </a:solidFill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BE" sz="1200" dirty="0" smtClean="0">
                  <a:solidFill>
                    <a:srgbClr val="0F5494"/>
                  </a:solidFill>
                </a:rPr>
                <a:t>European Defence  </a:t>
              </a:r>
              <a:r>
                <a:rPr lang="fr-BE" sz="1200" dirty="0" err="1" smtClean="0">
                  <a:solidFill>
                    <a:srgbClr val="0F5494"/>
                  </a:solidFill>
                </a:rPr>
                <a:t>Research</a:t>
              </a:r>
              <a:r>
                <a:rPr lang="fr-BE" sz="1200" dirty="0" smtClean="0">
                  <a:solidFill>
                    <a:srgbClr val="0F5494"/>
                  </a:solidFill>
                </a:rPr>
                <a:t> Programme</a:t>
              </a:r>
              <a:endParaRPr lang="en-GB" sz="1200" dirty="0">
                <a:solidFill>
                  <a:srgbClr val="0F549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62" y="2063204"/>
              <a:ext cx="2767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err="1" smtClean="0">
                  <a:solidFill>
                    <a:srgbClr val="0F5494"/>
                  </a:solidFill>
                </a:rPr>
                <a:t>Research</a:t>
              </a:r>
              <a:r>
                <a:rPr lang="fr-BE" sz="2000" dirty="0" smtClean="0">
                  <a:solidFill>
                    <a:srgbClr val="0F5494"/>
                  </a:solidFill>
                </a:rPr>
                <a:t> </a:t>
              </a:r>
              <a:r>
                <a:rPr lang="fr-BE" sz="2000" dirty="0" err="1" smtClean="0">
                  <a:solidFill>
                    <a:srgbClr val="0F5494"/>
                  </a:solidFill>
                </a:rPr>
                <a:t>Window</a:t>
              </a:r>
              <a:endParaRPr lang="en-GB" sz="2000" dirty="0">
                <a:solidFill>
                  <a:srgbClr val="0F549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8884" y="2017812"/>
              <a:ext cx="2877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 err="1" smtClean="0">
                  <a:solidFill>
                    <a:srgbClr val="0F5494"/>
                  </a:solidFill>
                </a:rPr>
                <a:t>Capability</a:t>
              </a:r>
              <a:r>
                <a:rPr lang="fr-BE" sz="2000" dirty="0" smtClean="0">
                  <a:solidFill>
                    <a:srgbClr val="0F5494"/>
                  </a:solidFill>
                </a:rPr>
                <a:t> </a:t>
              </a:r>
              <a:r>
                <a:rPr lang="fr-BE" sz="2000" dirty="0" err="1" smtClean="0">
                  <a:solidFill>
                    <a:srgbClr val="0F5494"/>
                  </a:solidFill>
                </a:rPr>
                <a:t>Window</a:t>
              </a:r>
              <a:endParaRPr lang="en-GB" sz="2000" dirty="0">
                <a:solidFill>
                  <a:srgbClr val="0F5494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0691" y="5452040"/>
              <a:ext cx="2238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200" dirty="0" smtClean="0">
                  <a:solidFill>
                    <a:srgbClr val="0F5494"/>
                  </a:solidFill>
                </a:rPr>
                <a:t>European Defence  </a:t>
              </a:r>
            </a:p>
            <a:p>
              <a:pPr algn="ctr"/>
              <a:r>
                <a:rPr lang="fr-BE" sz="1200" dirty="0" err="1" smtClean="0">
                  <a:solidFill>
                    <a:srgbClr val="0F5494"/>
                  </a:solidFill>
                </a:rPr>
                <a:t>Industrial</a:t>
              </a:r>
              <a:r>
                <a:rPr lang="fr-BE" sz="1200" dirty="0" smtClean="0">
                  <a:solidFill>
                    <a:srgbClr val="0F5494"/>
                  </a:solidFill>
                </a:rPr>
                <a:t> </a:t>
              </a:r>
              <a:r>
                <a:rPr lang="fr-BE" sz="1200" dirty="0" err="1" smtClean="0">
                  <a:solidFill>
                    <a:srgbClr val="0F5494"/>
                  </a:solidFill>
                </a:rPr>
                <a:t>Development</a:t>
              </a:r>
              <a:endParaRPr lang="fr-BE" sz="1200" dirty="0" smtClean="0">
                <a:solidFill>
                  <a:srgbClr val="0F5494"/>
                </a:solidFill>
              </a:endParaRPr>
            </a:p>
            <a:p>
              <a:pPr algn="ctr"/>
              <a:r>
                <a:rPr lang="fr-BE" sz="1200" dirty="0" smtClean="0">
                  <a:solidFill>
                    <a:srgbClr val="0F5494"/>
                  </a:solidFill>
                </a:rPr>
                <a:t>Programme</a:t>
              </a:r>
              <a:endParaRPr lang="en-GB" sz="1200" dirty="0">
                <a:solidFill>
                  <a:srgbClr val="0F5494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72201" y="6015191"/>
            <a:ext cx="169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dirty="0" smtClean="0">
                <a:solidFill>
                  <a:srgbClr val="0F5494"/>
                </a:solidFill>
              </a:rPr>
              <a:t>Financial </a:t>
            </a:r>
            <a:r>
              <a:rPr lang="fr-BE" sz="1200" dirty="0" err="1" smtClean="0">
                <a:solidFill>
                  <a:srgbClr val="0F5494"/>
                </a:solidFill>
              </a:rPr>
              <a:t>Toolbox</a:t>
            </a:r>
            <a:endParaRPr lang="en-GB" sz="12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936625"/>
          </a:xfrm>
        </p:spPr>
        <p:txBody>
          <a:bodyPr/>
          <a:lstStyle/>
          <a:p>
            <a:pPr algn="ctr"/>
            <a:r>
              <a:rPr lang="en-US" sz="2800" dirty="0" smtClean="0"/>
              <a:t>Proposed budgets</a:t>
            </a:r>
            <a:endParaRPr lang="en-GB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" y="2636912"/>
            <a:ext cx="9085882" cy="296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3140968"/>
            <a:ext cx="84216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/>
              <a:t>capability window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6929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97192" cy="936104"/>
          </a:xfrm>
        </p:spPr>
        <p:txBody>
          <a:bodyPr/>
          <a:lstStyle/>
          <a:p>
            <a:pPr algn="ctr"/>
            <a:r>
              <a:rPr lang="fr-BE" sz="2800" smtClean="0"/>
              <a:t>EUROPEAN DEFENCE INDUSTRIAL DEVELOPMENT PROGRAMME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4320480"/>
          </a:xfrm>
        </p:spPr>
        <p:txBody>
          <a:bodyPr/>
          <a:lstStyle/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dirty="0" smtClean="0"/>
              <a:t>Proposal for Regulation adopted on 7 June 2017 </a:t>
            </a:r>
            <a:r>
              <a:rPr lang="en-GB" b="0" dirty="0" smtClean="0"/>
              <a:t>– procedure in front of the European Parliament and of the Council of the EU forthcoming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dirty="0"/>
              <a:t>F</a:t>
            </a:r>
            <a:r>
              <a:rPr lang="en-GB" dirty="0" smtClean="0"/>
              <a:t>irst proposal for EU </a:t>
            </a:r>
            <a:r>
              <a:rPr lang="en-GB" dirty="0"/>
              <a:t>budget support for </a:t>
            </a:r>
            <a:r>
              <a:rPr lang="en-GB" u="sng" dirty="0"/>
              <a:t>collaborative</a:t>
            </a:r>
            <a:r>
              <a:rPr lang="en-GB" dirty="0"/>
              <a:t> defence </a:t>
            </a:r>
            <a:r>
              <a:rPr lang="en-GB" dirty="0" smtClean="0"/>
              <a:t>capability development projects</a:t>
            </a:r>
            <a:endParaRPr lang="en-GB" b="0" dirty="0" smtClean="0"/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dirty="0" smtClean="0"/>
              <a:t>Objectives</a:t>
            </a:r>
            <a:r>
              <a:rPr lang="en-GB" b="0" dirty="0" smtClean="0"/>
              <a:t>: </a:t>
            </a:r>
          </a:p>
          <a:p>
            <a:pPr lvl="2">
              <a:spcAft>
                <a:spcPts val="600"/>
              </a:spcAft>
              <a:buClr>
                <a:srgbClr val="2D5EC1"/>
              </a:buClr>
              <a:buFont typeface="Wingdings" charset="2"/>
              <a:buChar char="ü"/>
            </a:pPr>
            <a:r>
              <a:rPr lang="en-GB" sz="1600" b="1" dirty="0" smtClean="0"/>
              <a:t>Foster the competitiveness and innovation capacity </a:t>
            </a:r>
            <a:r>
              <a:rPr lang="en-GB" sz="1600" b="0" dirty="0" smtClean="0"/>
              <a:t>of the EU defence Industry</a:t>
            </a:r>
          </a:p>
          <a:p>
            <a:pPr lvl="2">
              <a:spcAft>
                <a:spcPts val="600"/>
              </a:spcAft>
              <a:buClr>
                <a:srgbClr val="2D5EC1"/>
              </a:buClr>
              <a:buFont typeface="Wingdings" charset="2"/>
              <a:buChar char="ü"/>
            </a:pPr>
            <a:r>
              <a:rPr lang="en-GB" sz="1600" b="1" dirty="0" smtClean="0"/>
              <a:t>Leverage cross-border cooperation</a:t>
            </a:r>
            <a:r>
              <a:rPr lang="en-GB" sz="1600" b="0" dirty="0" smtClean="0"/>
              <a:t> between undertakings, including SMEs, in the development of defence technologies or products</a:t>
            </a:r>
          </a:p>
          <a:p>
            <a:pPr lvl="2">
              <a:spcAft>
                <a:spcPts val="600"/>
              </a:spcAft>
              <a:buClr>
                <a:srgbClr val="2D5EC1"/>
              </a:buClr>
              <a:buFont typeface="Wingdings" charset="2"/>
              <a:buChar char="ü"/>
            </a:pPr>
            <a:r>
              <a:rPr lang="en-GB" sz="1600" b="0" dirty="0" smtClean="0"/>
              <a:t>Foster </a:t>
            </a:r>
            <a:r>
              <a:rPr lang="en-GB" sz="1600" b="1" dirty="0" smtClean="0"/>
              <a:t>better exploitation of the results of defence R&amp;T</a:t>
            </a:r>
            <a:endParaRPr lang="en-GB" sz="2000" dirty="0"/>
          </a:p>
          <a:p>
            <a:pPr marL="457200" lvl="1" indent="0">
              <a:spcAft>
                <a:spcPts val="600"/>
              </a:spcAft>
              <a:buClr>
                <a:srgbClr val="2D5EC1"/>
              </a:buClr>
              <a:buNone/>
            </a:pP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155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97192" cy="936104"/>
          </a:xfrm>
        </p:spPr>
        <p:txBody>
          <a:bodyPr/>
          <a:lstStyle/>
          <a:p>
            <a:pPr algn="ctr"/>
            <a:r>
              <a:rPr lang="fr-BE" sz="2800" smtClean="0"/>
              <a:t>EUROPEAN DEFENCE INDUSTRIAL DEVELOPMENT PROGRAMME</a:t>
            </a:r>
            <a:endParaRPr lang="en-GB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4320480"/>
          </a:xfrm>
        </p:spPr>
        <p:txBody>
          <a:bodyPr/>
          <a:lstStyle/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sz="1800" b="0" smtClean="0"/>
              <a:t>Legal base: </a:t>
            </a:r>
            <a:r>
              <a:rPr lang="en-GB" sz="1800" smtClean="0"/>
              <a:t>Article 173 TFEU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sz="1800" b="0" smtClean="0"/>
              <a:t>Duration: </a:t>
            </a:r>
            <a:r>
              <a:rPr lang="en-GB" sz="1800" smtClean="0"/>
              <a:t>2 years </a:t>
            </a:r>
            <a:r>
              <a:rPr lang="en-GB" sz="1800" smtClean="0">
                <a:sym typeface="Wingdings" panose="05000000000000000000" pitchFamily="2" charset="2"/>
              </a:rPr>
              <a:t></a:t>
            </a:r>
            <a:r>
              <a:rPr lang="en-GB" sz="1800" smtClean="0"/>
              <a:t> 2019-2020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sz="1800" b="0" smtClean="0"/>
              <a:t>Budget: </a:t>
            </a:r>
            <a:r>
              <a:rPr lang="en-GB" sz="1800" smtClean="0"/>
              <a:t>EUR 500 million </a:t>
            </a:r>
            <a:r>
              <a:rPr lang="en-GB" sz="1800" b="0" smtClean="0"/>
              <a:t>for the period 2019-2020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sz="1800" b="0" smtClean="0"/>
              <a:t>Areas of intervention:</a:t>
            </a:r>
            <a:r>
              <a:rPr lang="en-GB" sz="1800" smtClean="0"/>
              <a:t> design, prototyping, testing qualification or certification of a product or technology, or studies 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sz="1800" b="0" smtClean="0"/>
              <a:t>Beneficiaries: at least </a:t>
            </a:r>
            <a:r>
              <a:rPr lang="en-GB" sz="1800" smtClean="0"/>
              <a:t>3</a:t>
            </a:r>
            <a:r>
              <a:rPr lang="en-GB" sz="1800" b="0" smtClean="0"/>
              <a:t> </a:t>
            </a:r>
            <a:r>
              <a:rPr lang="en-GB" sz="1800" smtClean="0"/>
              <a:t>undertakings</a:t>
            </a:r>
            <a:r>
              <a:rPr lang="en-GB" sz="1800" b="0" smtClean="0"/>
              <a:t> from at least </a:t>
            </a:r>
            <a:r>
              <a:rPr lang="en-GB" sz="1800" smtClean="0"/>
              <a:t>2</a:t>
            </a:r>
            <a:r>
              <a:rPr lang="en-GB" sz="1800" b="0" smtClean="0"/>
              <a:t> </a:t>
            </a:r>
            <a:r>
              <a:rPr lang="en-GB" sz="1800" smtClean="0"/>
              <a:t>different Member States</a:t>
            </a:r>
            <a:r>
              <a:rPr lang="en-GB" sz="1800" b="0" smtClean="0"/>
              <a:t> must establish a </a:t>
            </a:r>
            <a:r>
              <a:rPr lang="en-GB" sz="1800" smtClean="0"/>
              <a:t>cooperation </a:t>
            </a:r>
            <a:r>
              <a:rPr lang="en-GB" sz="1800" b="0" smtClean="0"/>
              <a:t>(consortium)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sz="1800" b="0" smtClean="0"/>
              <a:t>Involvement of SMEs: </a:t>
            </a:r>
            <a:r>
              <a:rPr lang="en-GB" sz="1800" smtClean="0"/>
              <a:t>a credible proportion of the budget will benefit actions enabling cross-border participation of SMEs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19652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97192" cy="936104"/>
          </a:xfrm>
        </p:spPr>
        <p:txBody>
          <a:bodyPr/>
          <a:lstStyle/>
          <a:p>
            <a:pPr algn="ctr"/>
            <a:r>
              <a:rPr lang="fr-BE" sz="2800" dirty="0" smtClean="0"/>
              <a:t>EUROPEAN DEFENCE INDUSTRIAL DEVELOPMENT PROGRAMME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4320480"/>
          </a:xfrm>
        </p:spPr>
        <p:txBody>
          <a:bodyPr/>
          <a:lstStyle/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fr-BE" sz="1800" b="0" dirty="0" err="1" smtClean="0"/>
              <a:t>Amount</a:t>
            </a:r>
            <a:r>
              <a:rPr lang="fr-BE" sz="1800" b="0" dirty="0" smtClean="0"/>
              <a:t> </a:t>
            </a:r>
            <a:r>
              <a:rPr lang="fr-BE" sz="1800" b="0" dirty="0"/>
              <a:t>of support: </a:t>
            </a:r>
            <a:r>
              <a:rPr lang="fr-BE" sz="1800" dirty="0" smtClean="0"/>
              <a:t>up to </a:t>
            </a:r>
            <a:r>
              <a:rPr lang="en-GB" sz="1800" dirty="0" smtClean="0"/>
              <a:t>20 </a:t>
            </a:r>
            <a:r>
              <a:rPr lang="en-GB" sz="1800" dirty="0"/>
              <a:t>% of total cost </a:t>
            </a:r>
            <a:r>
              <a:rPr lang="en-GB" sz="1800" b="0" dirty="0" smtClean="0"/>
              <a:t>for prototyping </a:t>
            </a:r>
            <a:r>
              <a:rPr lang="en-GB" sz="1800" b="0" dirty="0"/>
              <a:t>(for other actions it may cover up to 100%). </a:t>
            </a:r>
            <a:r>
              <a:rPr lang="fr-BE" sz="1800" b="0" dirty="0" err="1"/>
              <a:t>Higher</a:t>
            </a:r>
            <a:r>
              <a:rPr lang="fr-BE" sz="1800" b="0" dirty="0"/>
              <a:t> </a:t>
            </a:r>
            <a:r>
              <a:rPr lang="fr-BE" sz="1800" b="0" dirty="0" err="1"/>
              <a:t>percentage</a:t>
            </a:r>
            <a:r>
              <a:rPr lang="fr-BE" sz="1800" b="0" dirty="0"/>
              <a:t> </a:t>
            </a:r>
            <a:r>
              <a:rPr lang="en-GB" sz="1800" b="0" dirty="0"/>
              <a:t>of an additional </a:t>
            </a:r>
            <a:r>
              <a:rPr lang="en-GB" sz="1800" dirty="0"/>
              <a:t>10 percentage points is provided </a:t>
            </a:r>
            <a:r>
              <a:rPr lang="fr-BE" sz="1800" dirty="0"/>
              <a:t>for </a:t>
            </a:r>
            <a:r>
              <a:rPr lang="fr-BE" sz="1800" dirty="0" err="1"/>
              <a:t>projects</a:t>
            </a:r>
            <a:r>
              <a:rPr lang="fr-BE" sz="1800" dirty="0"/>
              <a:t> </a:t>
            </a:r>
            <a:r>
              <a:rPr lang="fr-BE" sz="1800" dirty="0" err="1"/>
              <a:t>under</a:t>
            </a:r>
            <a:r>
              <a:rPr lang="fr-BE" sz="1800" dirty="0"/>
              <a:t> </a:t>
            </a:r>
            <a:r>
              <a:rPr lang="fr-BE" sz="1800" dirty="0" smtClean="0"/>
              <a:t>PESCO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altLang="en-US" sz="1800" b="0" dirty="0"/>
              <a:t>Support </a:t>
            </a:r>
            <a:r>
              <a:rPr lang="en-GB" altLang="en-US" sz="1800" b="0" dirty="0" smtClean="0"/>
              <a:t>instruments:</a:t>
            </a:r>
            <a:r>
              <a:rPr lang="en-GB" altLang="en-US" sz="1800" dirty="0" smtClean="0"/>
              <a:t> </a:t>
            </a:r>
            <a:r>
              <a:rPr lang="en-GB" sz="1800" dirty="0" smtClean="0"/>
              <a:t>grants, </a:t>
            </a:r>
            <a:r>
              <a:rPr lang="en-GB" sz="1800" b="0" dirty="0" smtClean="0"/>
              <a:t>financial instruments or public procurement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altLang="en-US" sz="1800" b="0" dirty="0" smtClean="0"/>
              <a:t>Implementation through a </a:t>
            </a:r>
            <a:r>
              <a:rPr lang="en-GB" altLang="en-US" sz="1800" dirty="0" smtClean="0"/>
              <a:t>multiannual work programme</a:t>
            </a:r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en-GB" altLang="en-US" sz="1800" b="0" dirty="0" smtClean="0"/>
              <a:t>Actions should be based on </a:t>
            </a:r>
            <a:r>
              <a:rPr lang="fr-BE" altLang="en-US" sz="1800" dirty="0" err="1" smtClean="0"/>
              <a:t>c</a:t>
            </a:r>
            <a:r>
              <a:rPr lang="fr-BE" sz="1800" dirty="0" err="1" smtClean="0"/>
              <a:t>ommon</a:t>
            </a:r>
            <a:r>
              <a:rPr lang="fr-BE" sz="1800" dirty="0" smtClean="0"/>
              <a:t> </a:t>
            </a:r>
            <a:r>
              <a:rPr lang="fr-BE" sz="1800" dirty="0" err="1" smtClean="0"/>
              <a:t>technical</a:t>
            </a:r>
            <a:r>
              <a:rPr lang="fr-BE" sz="1800" dirty="0" smtClean="0"/>
              <a:t> </a:t>
            </a:r>
            <a:r>
              <a:rPr lang="fr-BE" sz="1800" dirty="0" err="1" smtClean="0"/>
              <a:t>specifications</a:t>
            </a:r>
            <a:endParaRPr lang="fr-BE" sz="1800" dirty="0" smtClean="0"/>
          </a:p>
          <a:p>
            <a:pPr lvl="1">
              <a:spcAft>
                <a:spcPts val="600"/>
              </a:spcAft>
              <a:buClr>
                <a:srgbClr val="2D5EC1"/>
              </a:buClr>
            </a:pPr>
            <a:r>
              <a:rPr lang="fr-BE" sz="1800" b="0" dirty="0" err="1"/>
              <a:t>Ownership</a:t>
            </a:r>
            <a:r>
              <a:rPr lang="fr-BE" sz="1800" b="0" dirty="0"/>
              <a:t> and </a:t>
            </a:r>
            <a:r>
              <a:rPr lang="fr-BE" sz="1800" b="0" dirty="0" err="1"/>
              <a:t>Intellectual</a:t>
            </a:r>
            <a:r>
              <a:rPr lang="fr-BE" sz="1800" b="0" dirty="0"/>
              <a:t> </a:t>
            </a:r>
            <a:r>
              <a:rPr lang="fr-BE" sz="1800" b="0" dirty="0" err="1"/>
              <a:t>Property</a:t>
            </a:r>
            <a:r>
              <a:rPr lang="fr-BE" sz="1800" b="0" dirty="0"/>
              <a:t> </a:t>
            </a:r>
            <a:r>
              <a:rPr lang="fr-BE" sz="1800" b="0" dirty="0" err="1" smtClean="0"/>
              <a:t>rights</a:t>
            </a:r>
            <a:r>
              <a:rPr lang="fr-BE" sz="1800" b="0" dirty="0" smtClean="0"/>
              <a:t>: </a:t>
            </a:r>
            <a:r>
              <a:rPr lang="fr-BE" sz="1800" dirty="0" smtClean="0"/>
              <a:t>the Commission </a:t>
            </a:r>
            <a:r>
              <a:rPr lang="fr-BE" sz="1800" dirty="0" err="1" smtClean="0"/>
              <a:t>will</a:t>
            </a:r>
            <a:r>
              <a:rPr lang="fr-BE" sz="1800" dirty="0" smtClean="0"/>
              <a:t> not </a:t>
            </a:r>
            <a:r>
              <a:rPr lang="fr-BE" sz="1800" dirty="0" err="1" smtClean="0"/>
              <a:t>own</a:t>
            </a:r>
            <a:r>
              <a:rPr lang="fr-BE" sz="1800" dirty="0" smtClean="0"/>
              <a:t> the </a:t>
            </a:r>
            <a:r>
              <a:rPr lang="fr-BE" sz="1800" dirty="0" err="1" smtClean="0"/>
              <a:t>products</a:t>
            </a:r>
            <a:r>
              <a:rPr lang="fr-BE" sz="1800" dirty="0" smtClean="0"/>
              <a:t> or technologies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resulting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from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supported</a:t>
            </a:r>
            <a:r>
              <a:rPr lang="fr-BE" sz="1800" b="0" dirty="0" smtClean="0"/>
              <a:t> actions</a:t>
            </a:r>
          </a:p>
          <a:p>
            <a:pPr marL="457200" lvl="1" indent="0">
              <a:spcAft>
                <a:spcPts val="600"/>
              </a:spcAft>
              <a:buClr>
                <a:srgbClr val="2D5EC1"/>
              </a:buClr>
              <a:buNone/>
            </a:pPr>
            <a:endParaRPr lang="fr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257D-7771-45AA-B787-EB2D9E463C8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134095"/>
      </a:dk2>
      <a:lt2>
        <a:srgbClr val="AC007C"/>
      </a:lt2>
      <a:accent1>
        <a:srgbClr val="2FAEE0"/>
      </a:accent1>
      <a:accent2>
        <a:srgbClr val="F5A803"/>
      </a:accent2>
      <a:accent3>
        <a:srgbClr val="FFFFFF"/>
      </a:accent3>
      <a:accent4>
        <a:srgbClr val="000000"/>
      </a:accent4>
      <a:accent5>
        <a:srgbClr val="ADD3ED"/>
      </a:accent5>
      <a:accent6>
        <a:srgbClr val="DE9802"/>
      </a:accent6>
      <a:hlink>
        <a:srgbClr val="27859C"/>
      </a:hlink>
      <a:folHlink>
        <a:srgbClr val="A3C3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34095"/>
        </a:dk2>
        <a:lt2>
          <a:srgbClr val="AC007C"/>
        </a:lt2>
        <a:accent1>
          <a:srgbClr val="2FAEE0"/>
        </a:accent1>
        <a:accent2>
          <a:srgbClr val="F5A803"/>
        </a:accent2>
        <a:accent3>
          <a:srgbClr val="FFFFFF"/>
        </a:accent3>
        <a:accent4>
          <a:srgbClr val="000000"/>
        </a:accent4>
        <a:accent5>
          <a:srgbClr val="ADD3ED"/>
        </a:accent5>
        <a:accent6>
          <a:srgbClr val="DE9802"/>
        </a:accent6>
        <a:hlink>
          <a:srgbClr val="27859C"/>
        </a:hlink>
        <a:folHlink>
          <a:srgbClr val="A3C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986</Words>
  <Application>Microsoft Macintosh PowerPoint</Application>
  <PresentationFormat>On-screen Show (4:3)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24</vt:i4>
      </vt:variant>
    </vt:vector>
  </HeadingPairs>
  <TitlesOfParts>
    <vt:vector size="54" baseType="lpstr">
      <vt:lpstr>Arial Unicode MS</vt:lpstr>
      <vt:lpstr>Calibri</vt:lpstr>
      <vt:lpstr>Microsoft YaHei</vt:lpstr>
      <vt:lpstr>MS PGothic</vt:lpstr>
      <vt:lpstr>ＭＳ Ｐゴシック</vt:lpstr>
      <vt:lpstr>Myriad Pro</vt:lpstr>
      <vt:lpstr>Myriad Pro Light</vt:lpstr>
      <vt:lpstr>Times New Roman</vt:lpstr>
      <vt:lpstr>Verdana</vt:lpstr>
      <vt:lpstr>Wingdings</vt:lpstr>
      <vt:lpstr>Arial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3_Slide_Master</vt:lpstr>
      <vt:lpstr>7_Slide_Master</vt:lpstr>
      <vt:lpstr>1_Slide_Master</vt:lpstr>
      <vt:lpstr>5_Slide_Master</vt:lpstr>
      <vt:lpstr>8_Slide_Master</vt:lpstr>
      <vt:lpstr>6_Slide_Master</vt:lpstr>
      <vt:lpstr>2_Blank</vt:lpstr>
      <vt:lpstr>3_Blank</vt:lpstr>
      <vt:lpstr>1_Blank</vt:lpstr>
      <vt:lpstr>4_Blank</vt:lpstr>
      <vt:lpstr>PowerPoint Presentation</vt:lpstr>
      <vt:lpstr>PowerPoint Presentation</vt:lpstr>
      <vt:lpstr>Launching the European Defence Fund</vt:lpstr>
      <vt:lpstr> EDF - COMPLETE CAPABILITY DEVELOPMENT CYCLE</vt:lpstr>
      <vt:lpstr>Proposed budgets</vt:lpstr>
      <vt:lpstr>PowerPoint Presentation</vt:lpstr>
      <vt:lpstr>EUROPEAN DEFENCE INDUSTRIAL DEVELOPMENT PROGRAMME</vt:lpstr>
      <vt:lpstr>EUROPEAN DEFENCE INDUSTRIAL DEVELOPMENT PROGRAMME</vt:lpstr>
      <vt:lpstr>EUROPEAN DEFENCE INDUSTRIAL DEVELOPMENT PROGRAMME</vt:lpstr>
      <vt:lpstr>EUROPEAN DEFENCE INDUSTRIAL DEVELOPMENT PROGRAMME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 </vt:lpstr>
      <vt:lpstr>USEFUL LINKS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Microsoft Office User</cp:lastModifiedBy>
  <cp:revision>479</cp:revision>
  <cp:lastPrinted>2018-02-27T09:34:32Z</cp:lastPrinted>
  <dcterms:created xsi:type="dcterms:W3CDTF">2011-10-28T10:25:18Z</dcterms:created>
  <dcterms:modified xsi:type="dcterms:W3CDTF">2018-03-08T06:06:29Z</dcterms:modified>
</cp:coreProperties>
</file>