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59" r:id="rId3"/>
    <p:sldId id="365" r:id="rId4"/>
    <p:sldId id="364" r:id="rId5"/>
    <p:sldId id="363" r:id="rId6"/>
    <p:sldId id="368" r:id="rId7"/>
    <p:sldId id="370" r:id="rId8"/>
    <p:sldId id="367" r:id="rId9"/>
    <p:sldId id="371" r:id="rId10"/>
    <p:sldId id="369" r:id="rId11"/>
    <p:sldId id="297" r:id="rId12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A7C3"/>
    <a:srgbClr val="FFFFCC"/>
    <a:srgbClr val="FFCCCC"/>
    <a:srgbClr val="FF99FF"/>
    <a:srgbClr val="CCCCFF"/>
    <a:srgbClr val="FFFFFF"/>
    <a:srgbClr val="9CBC5C"/>
    <a:srgbClr val="D6CDE1"/>
    <a:srgbClr val="AEB6F4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36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C92B1-F784-4535-A901-9AA1601A08D4}" type="datetimeFigureOut">
              <a:rPr lang="sl-SI" smtClean="0"/>
              <a:pPr/>
              <a:t>19.9.2019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09D19-3918-4CC2-8027-BE3FD7373E9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067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6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2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2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B9743D-DACE-4F2E-8E41-1B1BFD557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A52EBAE-327C-495E-91E4-08CAE0554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5F86B9-B40E-4B50-9497-CB197D17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D6AB4F4-28E0-472C-9713-937E41B6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0FE2E57-384C-4F4E-9098-E43AC8C6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163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2C6BBD-6E83-42A9-A77B-78A824FD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E086FE-12BE-4EDA-861D-738437361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CAB107C-5A90-4C31-B998-30FEB024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EC2EB8-4F86-4155-9EE6-D7A218AB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4B2D3A5-DABC-4FAB-B26E-BB3ED816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811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931E8-0141-4B49-86DB-AB9A9695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7D719F0-D98A-425D-8773-8D8ED4033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5A4188-FDA2-495A-9AB9-A94EDD2B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24F952D-9AA1-4F99-ADD4-311AD5DD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2E951F0-B14B-45BC-8638-CB9A98B0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47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49546A-0A0D-4A4A-9F6D-DE752613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AE3D092-6EF0-4BC8-AB7F-8F0432D68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94BF114-384C-4D81-A221-F4CF84FEA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A0C2ECB-521E-4C04-B814-517B193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3DD703C-0CAF-44C1-B96F-1B9FC82A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8CED9BA-4146-445C-9674-67C13249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29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A334A-2A09-4618-BEBF-03488A85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63C4AA3-5E6E-4DFB-894A-CC2656712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70A3874-46C4-480A-BD89-B44DE64DD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519E799-8754-4B54-9E78-06E00795A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441D28F-EBE7-45E9-966D-A829D1538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F693BB2-8C56-455D-859B-EA07FD96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573C2C3-59D3-4821-B28D-8FC926B7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A4C8685-D324-4960-A78C-5371C99E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192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04F382-3703-400A-ACE3-1D1E0C24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E0325FD-C4DA-4448-B8A5-F6AE82B0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94B0823-A576-4195-ADCC-3F2B025C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109D271-60F7-4DBF-BB18-DDAD0C26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56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C3649B2-2115-48F7-B341-DE50653A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0B03217-CF64-49C0-8FF1-436FD036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7009ED3-81A5-45D7-A2C7-31971DEC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7564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2A2B29-7ABB-4776-BF56-23E6D459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6BC29C-9936-4EA8-BB72-F0D0BF27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CFCF494-3CFA-461A-9EA9-72F3AE7F6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0148A33-D5CC-44BC-9643-C26C2B1E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AB673A4-22DB-4E4B-9EBE-7A41AA67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C24886C-56E6-4B72-9143-5D277072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004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48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E080B6-5A61-4A38-8094-E29DECFC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0282339-4F84-45AD-8707-7D74EB275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655B4F-9EAA-406E-8C4D-62E2499A5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2FC4C41-13D1-4A2F-8517-F9F58963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70EB1B-2A86-4BC8-AE90-FB5DBEAD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FFA70BD-44A4-4B53-B40D-8B89CBBA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0527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D8560F-436F-45C4-9B16-2D9930E5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E740C26-9405-4446-8FEE-0542DC0A6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D6C479D-09A2-4D70-810B-6C7D3764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480AC6-6566-4385-A6D3-E6FE5ADB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21B6CD6-CE6B-4F7C-A899-7406D5B5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1405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49CCCA0-53CF-45C5-86C5-5F4698963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5578263-31B4-43F2-BC57-BACFBA3BA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7501CC3-B907-4FFE-9D50-05D00062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F7F0699-9028-4820-A218-0E1F3C60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332D045-B2C8-4C96-8608-BB3BDC1E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87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3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9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4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5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6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B0352ED-8589-48DE-A07B-DD6CCAF9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EE60F5A-33AE-4DEA-BC18-CAF938581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B7516C1-97A3-4B24-AEF8-ED5FDB79B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8BEA-0242-4C65-B2FF-263D8F4ADE1C}" type="datetimeFigureOut">
              <a:rPr lang="sl-SI" smtClean="0"/>
              <a:t>19.9.2019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9F66504-489B-4AC7-AC0D-CB89D52A5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26E6C3-D784-4C76-B397-0C73D1FFF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35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16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11" Type="http://schemas.openxmlformats.org/officeDocument/2006/relationships/image" Target="../media/image24.emf"/><Relationship Id="rId5" Type="http://schemas.openxmlformats.org/officeDocument/2006/relationships/image" Target="../media/image10.jpe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0.jpeg"/><Relationship Id="rId10" Type="http://schemas.openxmlformats.org/officeDocument/2006/relationships/image" Target="../media/image28.jpeg"/><Relationship Id="rId4" Type="http://schemas.openxmlformats.org/officeDocument/2006/relationships/image" Target="../media/image6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10.jpe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jpeg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3" y="1690689"/>
            <a:ext cx="8963310" cy="50605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sz="2000" dirty="0" err="1"/>
              <a:t>Strategic</a:t>
            </a:r>
            <a:r>
              <a:rPr lang="sl-SI" sz="2000" dirty="0"/>
              <a:t> </a:t>
            </a:r>
            <a:r>
              <a:rPr lang="sl-SI" sz="2000" dirty="0" err="1"/>
              <a:t>research</a:t>
            </a:r>
            <a:r>
              <a:rPr lang="sl-SI" sz="2000" dirty="0"/>
              <a:t> </a:t>
            </a:r>
            <a:r>
              <a:rPr lang="sl-SI" sz="2000" dirty="0" err="1"/>
              <a:t>and</a:t>
            </a:r>
            <a:r>
              <a:rPr lang="sl-SI" sz="2000" dirty="0"/>
              <a:t> </a:t>
            </a:r>
            <a:r>
              <a:rPr lang="sl-SI" sz="2000" dirty="0" err="1"/>
              <a:t>innovation</a:t>
            </a:r>
            <a:r>
              <a:rPr lang="sl-SI" sz="2000" dirty="0"/>
              <a:t> </a:t>
            </a:r>
            <a:r>
              <a:rPr lang="sl-SI" sz="2000" dirty="0" err="1"/>
              <a:t>partnership</a:t>
            </a:r>
            <a:r>
              <a:rPr lang="sl-SI" sz="2000" dirty="0"/>
              <a:t>  (SRIP) – </a:t>
            </a:r>
          </a:p>
          <a:p>
            <a:pPr marL="0" indent="0" algn="ctr">
              <a:buNone/>
            </a:pPr>
            <a:r>
              <a:rPr lang="sl-SI" sz="2000" dirty="0" err="1"/>
              <a:t>Networks</a:t>
            </a:r>
            <a:r>
              <a:rPr lang="sl-SI" sz="2000" dirty="0"/>
              <a:t> </a:t>
            </a:r>
            <a:r>
              <a:rPr lang="sl-SI" sz="2000" dirty="0" err="1"/>
              <a:t>for</a:t>
            </a:r>
            <a:r>
              <a:rPr lang="sl-SI" sz="2000" dirty="0"/>
              <a:t> the </a:t>
            </a:r>
            <a:r>
              <a:rPr lang="sl-SI" sz="2000" dirty="0" err="1"/>
              <a:t>transition</a:t>
            </a:r>
            <a:r>
              <a:rPr lang="sl-SI" sz="2000" dirty="0"/>
              <a:t> to </a:t>
            </a:r>
            <a:r>
              <a:rPr lang="sl-SI" sz="2000" dirty="0" err="1"/>
              <a:t>circular</a:t>
            </a:r>
            <a:r>
              <a:rPr lang="sl-SI" sz="2000" dirty="0"/>
              <a:t> </a:t>
            </a:r>
            <a:r>
              <a:rPr lang="sl-SI" sz="2000" dirty="0" err="1"/>
              <a:t>economy</a:t>
            </a: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Bio-Raw materials for coating</a:t>
            </a: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Helios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b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sl-SI" sz="1800" dirty="0"/>
              <a:t>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2000" dirty="0"/>
              <a:t>                                                                                     </a:t>
            </a:r>
            <a:r>
              <a:rPr lang="sl-SI" sz="2000" b="1" dirty="0"/>
              <a:t> Dr. Martin Ocepek</a:t>
            </a:r>
            <a:r>
              <a:rPr lang="sl-SI" sz="2000" dirty="0"/>
              <a:t>, Helios TBLUS d.o.o. </a:t>
            </a:r>
          </a:p>
          <a:p>
            <a:pPr marL="0" indent="0">
              <a:buNone/>
            </a:pPr>
            <a:r>
              <a:rPr lang="sl-SI" sz="2000" dirty="0"/>
              <a:t>						          </a:t>
            </a:r>
            <a:r>
              <a:rPr lang="sl-SI" sz="2000" dirty="0" err="1"/>
              <a:t>Head</a:t>
            </a:r>
            <a:r>
              <a:rPr lang="sl-SI" sz="2000" dirty="0"/>
              <a:t> R&amp;D </a:t>
            </a:r>
            <a:r>
              <a:rPr lang="sl-SI" sz="2000" dirty="0" err="1"/>
              <a:t>Synthetic</a:t>
            </a:r>
            <a:r>
              <a:rPr lang="sl-SI" sz="2000" dirty="0"/>
              <a:t> </a:t>
            </a:r>
            <a:r>
              <a:rPr lang="sl-SI" sz="2000" dirty="0" err="1"/>
              <a:t>Resins</a:t>
            </a:r>
            <a:r>
              <a:rPr lang="sl-SI" sz="2000" dirty="0"/>
              <a:t>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1800" dirty="0"/>
              <a:t>                                                                                            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September 2019  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Brussels</a:t>
            </a:r>
            <a:r>
              <a:rPr lang="sl-SI" sz="1800" dirty="0"/>
              <a:t> 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Investment</a:t>
            </a: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 is </a:t>
            </a:r>
            <a:r>
              <a:rPr lang="sl-SI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co-financed</a:t>
            </a: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by</a:t>
            </a: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sl-SI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Republic</a:t>
            </a: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Slovenia</a:t>
            </a: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the EU </a:t>
            </a:r>
            <a:r>
              <a:rPr lang="sl-SI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under</a:t>
            </a: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the European </a:t>
            </a:r>
            <a:r>
              <a:rPr lang="sl-SI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Regional</a:t>
            </a: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Development</a:t>
            </a: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Fund.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38712CB-FDB9-4302-977C-7C3C1B9249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55484"/>
            <a:ext cx="2651760" cy="1283452"/>
          </a:xfrm>
          <a:prstGeom prst="rect">
            <a:avLst/>
          </a:prstGeom>
        </p:spPr>
      </p:pic>
      <p:pic>
        <p:nvPicPr>
          <p:cNvPr id="2050" name="Picture 2" descr="Rezultat iskanja slik za SRIP-Circular economy, logo">
            <a:extLst>
              <a:ext uri="{FF2B5EF4-FFF2-40B4-BE49-F238E27FC236}">
                <a16:creationId xmlns:a16="http://schemas.microsoft.com/office/drawing/2014/main" id="{CF370DA3-0A38-451F-AE5A-6BF04767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713" y="365126"/>
            <a:ext cx="2009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209BBE-5A72-4E26-896F-CD0309D26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089" y="4049447"/>
            <a:ext cx="39433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964329"/>
            <a:ext cx="9144001" cy="697415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sl-SI" sz="2400" dirty="0"/>
            </a:br>
            <a:br>
              <a:rPr lang="sl-SI" sz="2400" dirty="0"/>
            </a:b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1" y="1323842"/>
            <a:ext cx="9144001" cy="543744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sz="2800" dirty="0" err="1"/>
              <a:t>Thank</a:t>
            </a:r>
            <a:r>
              <a:rPr lang="sl-SI" sz="2800" dirty="0"/>
              <a:t> </a:t>
            </a:r>
            <a:r>
              <a:rPr lang="sl-SI" sz="2800" dirty="0" err="1"/>
              <a:t>you</a:t>
            </a:r>
            <a:r>
              <a:rPr lang="sl-SI" sz="2800" dirty="0"/>
              <a:t>  </a:t>
            </a:r>
            <a:r>
              <a:rPr lang="sl-SI" sz="2800" dirty="0" err="1"/>
              <a:t>for</a:t>
            </a:r>
            <a:r>
              <a:rPr lang="sl-SI" sz="2800" dirty="0"/>
              <a:t> </a:t>
            </a:r>
            <a:r>
              <a:rPr lang="sl-SI" sz="2800" dirty="0" err="1"/>
              <a:t>your</a:t>
            </a:r>
            <a:r>
              <a:rPr lang="sl-SI" sz="2800" dirty="0"/>
              <a:t> </a:t>
            </a:r>
            <a:r>
              <a:rPr lang="sl-SI" sz="2800" dirty="0" err="1"/>
              <a:t>attention</a:t>
            </a:r>
            <a:r>
              <a:rPr lang="sl-SI" sz="2800" dirty="0"/>
              <a:t>! </a:t>
            </a:r>
          </a:p>
          <a:p>
            <a:pPr marL="0" indent="0" algn="ctr">
              <a:buNone/>
            </a:pPr>
            <a:endParaRPr lang="sl-SI" sz="3600" dirty="0"/>
          </a:p>
          <a:p>
            <a:pPr marL="0" indent="0" algn="ctr">
              <a:buNone/>
            </a:pPr>
            <a:r>
              <a:rPr lang="sl-SI" dirty="0" err="1"/>
              <a:t>Contact</a:t>
            </a:r>
            <a:r>
              <a:rPr lang="sl-SI" dirty="0"/>
              <a:t>: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Dr. Martin Ocepek</a:t>
            </a:r>
          </a:p>
          <a:p>
            <a:pPr marL="0" indent="0" algn="ctr">
              <a:buNone/>
            </a:pPr>
            <a:r>
              <a:rPr lang="sl-SI" dirty="0"/>
              <a:t>e: martin.ocepek@resinshelios.com</a:t>
            </a:r>
          </a:p>
          <a:p>
            <a:pPr marL="0" indent="0" algn="ctr">
              <a:buNone/>
            </a:pPr>
            <a:r>
              <a:rPr lang="sl-SI" dirty="0"/>
              <a:t>T: +386 1 722 4256</a:t>
            </a:r>
          </a:p>
          <a:p>
            <a:pPr marL="0" indent="0" algn="ctr">
              <a:buNone/>
            </a:pPr>
            <a:endParaRPr lang="sl-SI" sz="3600" dirty="0"/>
          </a:p>
          <a:p>
            <a:pPr marL="0" indent="0" algn="ctr">
              <a:buNone/>
            </a:pPr>
            <a:endParaRPr lang="sl-SI" sz="3600" dirty="0"/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Investment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is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co-financed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by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Republic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Slovenia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EU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under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European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Regional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Development</a:t>
            </a:r>
            <a:r>
              <a:rPr lang="sl-SI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Fund</a:t>
            </a:r>
            <a:endParaRPr lang="sl-SI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sz="3600" dirty="0"/>
          </a:p>
          <a:p>
            <a:pPr marL="0" indent="0" algn="ctr">
              <a:buNone/>
            </a:pPr>
            <a:endParaRPr lang="sl-SI" sz="3600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sz="17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sz="17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C584A11-1EA3-47E7-A9D0-A200191F0C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00" y="148236"/>
            <a:ext cx="3316803" cy="90458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C09C46C-7508-498C-87F5-F0617B873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30" y="202329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0DBF148-B9D0-4832-A2EE-1FC1798E1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680" y="40390"/>
            <a:ext cx="2651760" cy="12834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E4A33E-2D81-4799-BD2B-D0ABAC615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324" y="5049305"/>
            <a:ext cx="39433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18" y="40737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028" y="286287"/>
            <a:ext cx="2651990" cy="1280271"/>
          </a:xfrm>
          <a:prstGeom prst="rect">
            <a:avLst/>
          </a:prstGeom>
        </p:spPr>
      </p:pic>
      <p:pic>
        <p:nvPicPr>
          <p:cNvPr id="11" name="Picture 2" descr="C:\Users\camo\Desktop\HELIOS ZRACNI 2011.jpg">
            <a:extLst>
              <a:ext uri="{FF2B5EF4-FFF2-40B4-BE49-F238E27FC236}">
                <a16:creationId xmlns:a16="http://schemas.microsoft.com/office/drawing/2014/main" id="{4F582C6D-CF8D-4A06-B82A-74018761D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9" t="11538" r="326" b="8132"/>
          <a:stretch/>
        </p:blipFill>
        <p:spPr bwMode="auto">
          <a:xfrm>
            <a:off x="-450204" y="1378715"/>
            <a:ext cx="9680305" cy="54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38BE155-24DB-44F2-AEA9-F62B362A4EEE}"/>
              </a:ext>
            </a:extLst>
          </p:cNvPr>
          <p:cNvSpPr/>
          <p:nvPr/>
        </p:nvSpPr>
        <p:spPr>
          <a:xfrm>
            <a:off x="3986226" y="3277366"/>
            <a:ext cx="4958965" cy="3194051"/>
          </a:xfrm>
          <a:prstGeom prst="rect">
            <a:avLst/>
          </a:prstGeom>
          <a:solidFill>
            <a:srgbClr val="BE8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7321E26-FC9B-4BDD-9B7D-4A1B4096B637}"/>
              </a:ext>
            </a:extLst>
          </p:cNvPr>
          <p:cNvSpPr txBox="1"/>
          <p:nvPr/>
        </p:nvSpPr>
        <p:spPr>
          <a:xfrm>
            <a:off x="4142382" y="3474726"/>
            <a:ext cx="4562937" cy="296491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 TOP COATING COMPANIES IN THE EUROPEAN MARKET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2018: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0m</a:t>
            </a:r>
          </a:p>
          <a:p>
            <a:pPr>
              <a:spcBef>
                <a:spcPts val="50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Employees: </a:t>
            </a: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  <a:p>
            <a:pPr>
              <a:spcBef>
                <a:spcPts val="50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sites in: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Austria, Germany, Italy, Slovenia, Croatia, Russia, Serbia and Ukraine</a:t>
            </a:r>
          </a:p>
          <a:p>
            <a:pPr>
              <a:spcBef>
                <a:spcPts val="50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80,000 tons liquid coatings, 16,000 tons powder coatings, 29,000 tons chemicals, 5</a:t>
            </a: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,000 tons resins</a:t>
            </a:r>
          </a:p>
          <a:p>
            <a:pPr>
              <a:spcBef>
                <a:spcPts val="50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56F4773-F768-419E-B079-F0CBB3CA8F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925"/>
          <a:stretch/>
        </p:blipFill>
        <p:spPr>
          <a:xfrm>
            <a:off x="6414067" y="1621331"/>
            <a:ext cx="2398617" cy="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18" y="40737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028" y="286287"/>
            <a:ext cx="2651990" cy="128027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41F9767-E740-43C7-9BA1-D9BFB6452A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9" y="1155300"/>
            <a:ext cx="8593854" cy="4547400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E316C6C3-AE98-49D2-9EAF-9C11A242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574" y="5878107"/>
            <a:ext cx="5429204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BE893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628650" algn="l"/>
                <a:tab pos="4667250" algn="r"/>
              </a:tabLst>
            </a:pPr>
            <a:r>
              <a:rPr lang="en-US" altLang="de-DE" sz="2000" b="1" dirty="0">
                <a:solidFill>
                  <a:srgbClr val="BE8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RESINS SUPPLIER SINCE 1908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F2DC3660-A1C7-424C-A3C6-0AC7DCCD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1601" y="4195653"/>
            <a:ext cx="5429205" cy="2097596"/>
          </a:xfrm>
          <a:prstGeom prst="roundRect">
            <a:avLst>
              <a:gd name="adj" fmla="val 16667"/>
            </a:avLst>
          </a:prstGeom>
          <a:solidFill>
            <a:srgbClr val="BE893C"/>
          </a:solidFill>
          <a:ln w="9525">
            <a:noFill/>
            <a:round/>
            <a:headEnd/>
            <a:tailEnd/>
          </a:ln>
        </p:spPr>
        <p:txBody>
          <a:bodyPr wrap="square" lIns="900000" rIns="46800">
            <a:spAutoFit/>
          </a:bodyPr>
          <a:lstStyle/>
          <a:p>
            <a:pPr marL="357188" indent="-271463">
              <a:lnSpc>
                <a:spcPct val="90000"/>
              </a:lnSpc>
              <a:spcBef>
                <a:spcPts val="600"/>
              </a:spcBef>
              <a:buFont typeface="Arial" charset="0"/>
              <a:buChar char="|"/>
            </a:pPr>
            <a:r>
              <a:rPr lang="sl-SI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sl-SI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54,000 </a:t>
            </a:r>
            <a:r>
              <a:rPr lang="sl-SI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endParaRPr lang="sl-SI" alt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71463">
              <a:lnSpc>
                <a:spcPct val="90000"/>
              </a:lnSpc>
              <a:spcBef>
                <a:spcPts val="600"/>
              </a:spcBef>
              <a:buFont typeface="Arial" charset="0"/>
              <a:buChar char="|"/>
            </a:pPr>
            <a:r>
              <a:rPr lang="sl-SI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  <a:r>
              <a:rPr lang="sl-SI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sl-SI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€100m</a:t>
            </a:r>
          </a:p>
          <a:p>
            <a:pPr marL="357188" indent="-271463">
              <a:lnSpc>
                <a:spcPct val="90000"/>
              </a:lnSpc>
              <a:spcBef>
                <a:spcPts val="600"/>
              </a:spcBef>
              <a:buFont typeface="Arial" charset="0"/>
              <a:buChar char="|"/>
            </a:pPr>
            <a:r>
              <a:rPr lang="sl-SI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to </a:t>
            </a:r>
            <a:r>
              <a:rPr lang="sl-SI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sl-SI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countries worldwide</a:t>
            </a:r>
            <a:endParaRPr lang="sl-SI" alt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71463">
              <a:lnSpc>
                <a:spcPct val="90000"/>
              </a:lnSpc>
              <a:spcBef>
                <a:spcPts val="600"/>
              </a:spcBef>
              <a:buFont typeface="Arial" charset="0"/>
              <a:buChar char="|"/>
            </a:pPr>
            <a:r>
              <a:rPr lang="sl-SI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 </a:t>
            </a:r>
            <a:r>
              <a:rPr lang="sl-SI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sl-SI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endParaRPr lang="sl-SI" alt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71463">
              <a:lnSpc>
                <a:spcPct val="90000"/>
              </a:lnSpc>
              <a:spcBef>
                <a:spcPts val="600"/>
              </a:spcBef>
              <a:buFont typeface="Arial" charset="0"/>
              <a:buChar char="|"/>
            </a:pPr>
            <a:r>
              <a:rPr lang="sl-SI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lang="en-US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sl-SI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sl-SI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Germany, Italy</a:t>
            </a:r>
            <a:r>
              <a:rPr lang="sl-SI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France</a:t>
            </a:r>
            <a:endParaRPr lang="sl-SI" alt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F06F121-3C4B-4A82-B9B4-4E2AAC5D3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226" y="5067656"/>
            <a:ext cx="3840231" cy="593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09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3" y="1445475"/>
            <a:ext cx="8963310" cy="530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b="1" dirty="0" err="1">
                <a:solidFill>
                  <a:srgbClr val="BE893C"/>
                </a:solidFill>
              </a:rPr>
              <a:t>Circular</a:t>
            </a:r>
            <a:r>
              <a:rPr lang="sl-SI" sz="3000" b="1" dirty="0">
                <a:solidFill>
                  <a:srgbClr val="BE893C"/>
                </a:solidFill>
              </a:rPr>
              <a:t> </a:t>
            </a:r>
            <a:r>
              <a:rPr lang="sl-SI" sz="3000" b="1" dirty="0" err="1">
                <a:solidFill>
                  <a:srgbClr val="BE893C"/>
                </a:solidFill>
              </a:rPr>
              <a:t>economy</a:t>
            </a:r>
            <a:r>
              <a:rPr lang="sl-SI" sz="3000" b="1" dirty="0">
                <a:solidFill>
                  <a:srgbClr val="BE893C"/>
                </a:solidFill>
              </a:rPr>
              <a:t> in </a:t>
            </a:r>
            <a:r>
              <a:rPr lang="sl-SI" sz="3000" b="1" dirty="0" err="1">
                <a:solidFill>
                  <a:srgbClr val="BE893C"/>
                </a:solidFill>
              </a:rPr>
              <a:t>Paints</a:t>
            </a:r>
            <a:r>
              <a:rPr lang="sl-SI" sz="3000" b="1" dirty="0">
                <a:solidFill>
                  <a:srgbClr val="BE893C"/>
                </a:solidFill>
              </a:rPr>
              <a:t> / </a:t>
            </a:r>
            <a:r>
              <a:rPr lang="sl-SI" sz="3000" b="1" dirty="0" err="1">
                <a:solidFill>
                  <a:srgbClr val="BE893C"/>
                </a:solidFill>
              </a:rPr>
              <a:t>Coatings</a:t>
            </a:r>
            <a:endParaRPr lang="sl-SI" sz="3000" b="1" dirty="0">
              <a:solidFill>
                <a:srgbClr val="BE893C"/>
              </a:solidFill>
            </a:endParaRP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1800" dirty="0" err="1"/>
              <a:t>Coating</a:t>
            </a:r>
            <a:r>
              <a:rPr lang="sl-SI" sz="18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1800" b="1" dirty="0"/>
              <a:t>Resin(s) / </a:t>
            </a:r>
            <a:r>
              <a:rPr lang="sl-SI" sz="1800" b="1" dirty="0" err="1"/>
              <a:t>binder</a:t>
            </a:r>
            <a:r>
              <a:rPr lang="sl-SI" sz="1800" b="1" dirty="0"/>
              <a:t>(s)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1800" dirty="0" err="1"/>
              <a:t>Solvent</a:t>
            </a:r>
            <a:r>
              <a:rPr lang="sl-SI" sz="1800" dirty="0"/>
              <a:t>(s)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1800" dirty="0"/>
              <a:t>Aditive(s)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1800" dirty="0"/>
              <a:t>Pigment(s)</a:t>
            </a:r>
          </a:p>
          <a:p>
            <a:pPr marL="0" indent="0">
              <a:buNone/>
            </a:pPr>
            <a:endParaRPr lang="sl-SI" sz="1800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18" y="40737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028" y="286287"/>
            <a:ext cx="2651990" cy="1280271"/>
          </a:xfrm>
          <a:prstGeom prst="rect">
            <a:avLst/>
          </a:prstGeom>
        </p:spPr>
      </p:pic>
      <p:pic>
        <p:nvPicPr>
          <p:cNvPr id="9" name="Picture 2" descr="C:\Users\ocemar\AppData\Local\Microsoft\Windows\Temporary Internet Files\Content.Outlook\V1XUCYFX\Slika 1.png">
            <a:extLst>
              <a:ext uri="{FF2B5EF4-FFF2-40B4-BE49-F238E27FC236}">
                <a16:creationId xmlns:a16="http://schemas.microsoft.com/office/drawing/2014/main" id="{65C06BBA-4301-4268-AA34-0F5644A9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811" y="2012158"/>
            <a:ext cx="4325119" cy="33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8B3F449-7EED-4E0B-AFFA-2D34DCE011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678" y="6492874"/>
            <a:ext cx="1772340" cy="273985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1C1E5E7-5F10-4B0F-996D-2A3E43C09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6" r="20708" b="10887"/>
          <a:stretch/>
        </p:blipFill>
        <p:spPr bwMode="auto">
          <a:xfrm>
            <a:off x="446531" y="4204531"/>
            <a:ext cx="2591532" cy="265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9">
            <a:extLst>
              <a:ext uri="{FF2B5EF4-FFF2-40B4-BE49-F238E27FC236}">
                <a16:creationId xmlns:a16="http://schemas.microsoft.com/office/drawing/2014/main" id="{1BD9DDD8-5863-409F-8D13-A9CC7BC773C7}"/>
              </a:ext>
            </a:extLst>
          </p:cNvPr>
          <p:cNvCxnSpPr>
            <a:cxnSpLocks/>
          </p:cNvCxnSpPr>
          <p:nvPr/>
        </p:nvCxnSpPr>
        <p:spPr>
          <a:xfrm>
            <a:off x="-563121" y="1891075"/>
            <a:ext cx="6784459" cy="0"/>
          </a:xfrm>
          <a:prstGeom prst="line">
            <a:avLst/>
          </a:prstGeom>
          <a:ln w="28575">
            <a:solidFill>
              <a:srgbClr val="BE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26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3" y="1445475"/>
            <a:ext cx="8963310" cy="530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000" b="1" dirty="0" err="1">
                <a:solidFill>
                  <a:srgbClr val="BE893C"/>
                </a:solidFill>
              </a:rPr>
              <a:t>Curent</a:t>
            </a:r>
            <a:r>
              <a:rPr lang="en-AU" sz="3000" b="1" dirty="0">
                <a:solidFill>
                  <a:srgbClr val="BE893C"/>
                </a:solidFill>
              </a:rPr>
              <a:t> status in Helios regarding Circular economy</a:t>
            </a:r>
          </a:p>
          <a:p>
            <a:pPr marL="0" indent="0">
              <a:buNone/>
            </a:pPr>
            <a:endParaRPr lang="sl-SI" sz="2000" b="1" dirty="0">
              <a:solidFill>
                <a:srgbClr val="BE893C"/>
              </a:solidFill>
            </a:endParaRPr>
          </a:p>
          <a:p>
            <a:pPr marL="0" indent="0">
              <a:buNone/>
            </a:pPr>
            <a:r>
              <a:rPr lang="sl-SI" sz="1800" dirty="0" err="1"/>
              <a:t>Process</a:t>
            </a:r>
            <a:r>
              <a:rPr lang="sl-SI" sz="1800" dirty="0"/>
              <a:t>:</a:t>
            </a:r>
            <a:endParaRPr lang="en-AU" sz="1800" dirty="0"/>
          </a:p>
          <a:p>
            <a:r>
              <a:rPr lang="en-AU" sz="1800" dirty="0"/>
              <a:t>Waste-water treatment</a:t>
            </a:r>
          </a:p>
          <a:p>
            <a:r>
              <a:rPr lang="en-AU" sz="1800" dirty="0"/>
              <a:t>Regenerative thermal oxidizer (RTO)</a:t>
            </a:r>
            <a:endParaRPr lang="sl-SI" sz="1800" dirty="0"/>
          </a:p>
          <a:p>
            <a:r>
              <a:rPr lang="sl-SI" sz="1800" dirty="0"/>
              <a:t>…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800" dirty="0" err="1"/>
              <a:t>Materials</a:t>
            </a:r>
            <a:r>
              <a:rPr lang="sl-SI" sz="1800" dirty="0"/>
              <a:t>:</a:t>
            </a:r>
            <a:endParaRPr lang="en-A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/>
              <a:t>Alkyds</a:t>
            </a:r>
            <a:endParaRPr lang="sl-SI" sz="1800" dirty="0"/>
          </a:p>
          <a:p>
            <a:r>
              <a:rPr lang="sl-SI" sz="1800" dirty="0" err="1"/>
              <a:t>Water-based</a:t>
            </a:r>
            <a:r>
              <a:rPr lang="sl-SI" sz="1800" dirty="0"/>
              <a:t> </a:t>
            </a:r>
            <a:r>
              <a:rPr lang="sl-SI" sz="1800" dirty="0" err="1"/>
              <a:t>materials</a:t>
            </a:r>
            <a:endParaRPr lang="en-AU" sz="1800" dirty="0"/>
          </a:p>
          <a:p>
            <a:r>
              <a:rPr lang="sl-SI" sz="1800" dirty="0" err="1"/>
              <a:t>Partly</a:t>
            </a:r>
            <a:r>
              <a:rPr lang="sl-SI" sz="1800" dirty="0"/>
              <a:t> </a:t>
            </a:r>
            <a:r>
              <a:rPr lang="en-AU" sz="1800" dirty="0"/>
              <a:t>Bio-based (Meth)Acrylates</a:t>
            </a:r>
          </a:p>
          <a:p>
            <a:r>
              <a:rPr lang="en-AU" sz="1800" dirty="0"/>
              <a:t>BPA-free</a:t>
            </a:r>
            <a:r>
              <a:rPr lang="sl-SI" sz="1800" dirty="0"/>
              <a:t> </a:t>
            </a:r>
            <a:r>
              <a:rPr lang="sl-SI" sz="1800" dirty="0" err="1"/>
              <a:t>resins</a:t>
            </a:r>
            <a:r>
              <a:rPr lang="sl-SI" sz="1800" dirty="0"/>
              <a:t> </a:t>
            </a:r>
            <a:r>
              <a:rPr lang="sl-SI" sz="1800" dirty="0" err="1"/>
              <a:t>for</a:t>
            </a:r>
            <a:r>
              <a:rPr lang="sl-SI" sz="1800" dirty="0"/>
              <a:t> </a:t>
            </a:r>
            <a:r>
              <a:rPr lang="sl-SI" sz="1800" dirty="0" err="1"/>
              <a:t>food-contact</a:t>
            </a:r>
            <a:r>
              <a:rPr lang="sl-SI" sz="1800" dirty="0"/>
              <a:t> </a:t>
            </a:r>
            <a:r>
              <a:rPr lang="sl-SI" sz="1800" dirty="0" err="1"/>
              <a:t>coatings</a:t>
            </a:r>
            <a:r>
              <a:rPr lang="sl-SI" sz="1800" dirty="0"/>
              <a:t> </a:t>
            </a:r>
          </a:p>
          <a:p>
            <a:r>
              <a:rPr lang="sl-SI" sz="1800" dirty="0"/>
              <a:t>…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18" y="40737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028" y="286287"/>
            <a:ext cx="2651990" cy="128027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8B3F449-7EED-4E0B-AFFA-2D34DCE011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678" y="6492874"/>
            <a:ext cx="1772340" cy="273985"/>
          </a:xfrm>
          <a:prstGeom prst="rect">
            <a:avLst/>
          </a:prstGeom>
        </p:spPr>
      </p:pic>
      <p:pic>
        <p:nvPicPr>
          <p:cNvPr id="11" name="Slika 6">
            <a:extLst>
              <a:ext uri="{FF2B5EF4-FFF2-40B4-BE49-F238E27FC236}">
                <a16:creationId xmlns:a16="http://schemas.microsoft.com/office/drawing/2014/main" id="{7E20064D-A08D-4B8C-9621-5CB48461D1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442" y="2112794"/>
            <a:ext cx="3849908" cy="99508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4483B07-168F-4351-9D24-6B8767901E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16" t="652" r="28229" b="61179"/>
          <a:stretch/>
        </p:blipFill>
        <p:spPr>
          <a:xfrm>
            <a:off x="6012800" y="4917785"/>
            <a:ext cx="3131200" cy="1900204"/>
          </a:xfrm>
          <a:prstGeom prst="rect">
            <a:avLst/>
          </a:prstGeom>
        </p:spPr>
      </p:pic>
      <p:pic>
        <p:nvPicPr>
          <p:cNvPr id="13" name="Picture 4" descr="Rezultat iskanja slik za soybean oil structure">
            <a:extLst>
              <a:ext uri="{FF2B5EF4-FFF2-40B4-BE49-F238E27FC236}">
                <a16:creationId xmlns:a16="http://schemas.microsoft.com/office/drawing/2014/main" id="{C0ADA7AD-5968-4073-8C37-3600B269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128" y="3376462"/>
            <a:ext cx="2949271" cy="16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19">
            <a:extLst>
              <a:ext uri="{FF2B5EF4-FFF2-40B4-BE49-F238E27FC236}">
                <a16:creationId xmlns:a16="http://schemas.microsoft.com/office/drawing/2014/main" id="{587A959C-5D36-4E26-932D-1C0F2CFC5867}"/>
              </a:ext>
            </a:extLst>
          </p:cNvPr>
          <p:cNvCxnSpPr>
            <a:cxnSpLocks/>
          </p:cNvCxnSpPr>
          <p:nvPr/>
        </p:nvCxnSpPr>
        <p:spPr>
          <a:xfrm>
            <a:off x="-563121" y="1891075"/>
            <a:ext cx="8826904" cy="0"/>
          </a:xfrm>
          <a:prstGeom prst="line">
            <a:avLst/>
          </a:prstGeom>
          <a:ln w="28575">
            <a:solidFill>
              <a:srgbClr val="BE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lika 14">
            <a:extLst>
              <a:ext uri="{FF2B5EF4-FFF2-40B4-BE49-F238E27FC236}">
                <a16:creationId xmlns:a16="http://schemas.microsoft.com/office/drawing/2014/main" id="{E09E23A9-9EDD-427E-AC26-2014597B211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441" y="3489721"/>
            <a:ext cx="1394684" cy="13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3" y="1445475"/>
            <a:ext cx="8963310" cy="530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b="1" dirty="0" err="1">
                <a:solidFill>
                  <a:srgbClr val="BE893C"/>
                </a:solidFill>
              </a:rPr>
              <a:t>Finished</a:t>
            </a:r>
            <a:r>
              <a:rPr lang="sl-SI" sz="3000" b="1" dirty="0">
                <a:solidFill>
                  <a:srgbClr val="BE893C"/>
                </a:solidFill>
              </a:rPr>
              <a:t> </a:t>
            </a:r>
            <a:r>
              <a:rPr lang="sl-SI" sz="3000" b="1" dirty="0" err="1">
                <a:solidFill>
                  <a:srgbClr val="BE893C"/>
                </a:solidFill>
              </a:rPr>
              <a:t>projects</a:t>
            </a:r>
            <a:endParaRPr lang="sl-SI" sz="3000" b="1" dirty="0">
              <a:solidFill>
                <a:srgbClr val="BE893C"/>
              </a:solidFill>
            </a:endParaRPr>
          </a:p>
          <a:p>
            <a:pPr marL="0" indent="0">
              <a:buNone/>
            </a:pPr>
            <a:endParaRPr lang="sl-SI" sz="2000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sl-SI" sz="1800" b="1" i="1" dirty="0"/>
              <a:t>Novel high performance, water-based “high solids”</a:t>
            </a:r>
            <a:r>
              <a:rPr lang="sl-SI" altLang="sl-SI" sz="1800" b="1" i="1" dirty="0"/>
              <a:t> </a:t>
            </a:r>
            <a:r>
              <a:rPr lang="en-US" altLang="sl-SI" sz="1800" b="1" i="1" dirty="0"/>
              <a:t>and</a:t>
            </a:r>
            <a:r>
              <a:rPr lang="sl-SI" altLang="sl-SI" sz="1800" b="1" i="1" dirty="0"/>
              <a:t> </a:t>
            </a:r>
            <a:r>
              <a:rPr lang="en-US" altLang="sl-SI" sz="1800" b="1" i="1" dirty="0"/>
              <a:t>bio-based industrial wood coating</a:t>
            </a:r>
            <a:endParaRPr lang="en-GB" altLang="sl-SI" sz="1800" b="1" i="1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18" y="40737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028" y="286287"/>
            <a:ext cx="2651990" cy="1280271"/>
          </a:xfrm>
          <a:prstGeom prst="rect">
            <a:avLst/>
          </a:prstGeom>
        </p:spPr>
      </p:pic>
      <p:cxnSp>
        <p:nvCxnSpPr>
          <p:cNvPr id="12" name="Gerade Verbindung 19">
            <a:extLst>
              <a:ext uri="{FF2B5EF4-FFF2-40B4-BE49-F238E27FC236}">
                <a16:creationId xmlns:a16="http://schemas.microsoft.com/office/drawing/2014/main" id="{1BD9DDD8-5863-409F-8D13-A9CC7BC773C7}"/>
              </a:ext>
            </a:extLst>
          </p:cNvPr>
          <p:cNvCxnSpPr>
            <a:cxnSpLocks/>
          </p:cNvCxnSpPr>
          <p:nvPr/>
        </p:nvCxnSpPr>
        <p:spPr>
          <a:xfrm>
            <a:off x="-563121" y="1891075"/>
            <a:ext cx="6784459" cy="0"/>
          </a:xfrm>
          <a:prstGeom prst="line">
            <a:avLst/>
          </a:prstGeom>
          <a:ln w="28575">
            <a:solidFill>
              <a:srgbClr val="BE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6">
            <a:extLst>
              <a:ext uri="{FF2B5EF4-FFF2-40B4-BE49-F238E27FC236}">
                <a16:creationId xmlns:a16="http://schemas.microsoft.com/office/drawing/2014/main" id="{4F2F3387-88B6-48AE-9804-08167346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53" y="5131553"/>
            <a:ext cx="87934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8B3F449-7EED-4E0B-AFFA-2D34DCE011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33" r="44047" b="-1"/>
          <a:stretch/>
        </p:blipFill>
        <p:spPr>
          <a:xfrm>
            <a:off x="7345049" y="5327067"/>
            <a:ext cx="1556053" cy="458436"/>
          </a:xfrm>
          <a:prstGeom prst="rect">
            <a:avLst/>
          </a:prstGeom>
        </p:spPr>
      </p:pic>
      <p:pic>
        <p:nvPicPr>
          <p:cNvPr id="1026" name="Picture 2" descr="Image result for seventh framework programme">
            <a:extLst>
              <a:ext uri="{FF2B5EF4-FFF2-40B4-BE49-F238E27FC236}">
                <a16:creationId xmlns:a16="http://schemas.microsoft.com/office/drawing/2014/main" id="{4B2301F1-248E-466F-A306-E9E06277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23178"/>
            <a:ext cx="1226357" cy="9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332E577-99D1-42EF-AD2B-3DA44C2D9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70" y="2716134"/>
            <a:ext cx="4418977" cy="24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18" y="40737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028" y="286287"/>
            <a:ext cx="2651990" cy="128027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66FD685-413A-4FCE-8745-707628BA62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678" y="6492874"/>
            <a:ext cx="1772340" cy="27398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4E8D62-54C5-4444-A397-6F8664A915CB}"/>
              </a:ext>
            </a:extLst>
          </p:cNvPr>
          <p:cNvSpPr txBox="1">
            <a:spLocks/>
          </p:cNvSpPr>
          <p:nvPr/>
        </p:nvSpPr>
        <p:spPr bwMode="auto">
          <a:xfrm>
            <a:off x="33981" y="1293363"/>
            <a:ext cx="5129058" cy="260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Blip>
                <a:blip r:embed="rId6"/>
              </a:buBlip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lvl="2" indent="0" eaLnBrk="1" fontAlgn="auto" hangingPunct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AU" sz="3000" b="1" dirty="0">
                <a:solidFill>
                  <a:srgbClr val="BE893C"/>
                </a:solidFill>
                <a:latin typeface="+mn-lt"/>
                <a:cs typeface="+mn-cs"/>
              </a:rPr>
              <a:t>Increasing Bio-based content</a:t>
            </a:r>
          </a:p>
          <a:p>
            <a:pPr marL="714375" lvl="3" indent="-457200" eaLnBrk="1" fontAlgn="auto" hangingPunct="1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sl-SI" sz="1600" b="1" dirty="0">
              <a:solidFill>
                <a:srgbClr val="005BAA"/>
              </a:solidFill>
              <a:ea typeface="ＭＳ Ｐゴシック" pitchFamily="34" charset="-128"/>
            </a:endParaRPr>
          </a:p>
          <a:p>
            <a:pPr marL="714375" lvl="3" indent="-457200" eaLnBrk="1" fontAlgn="auto" hangingPunct="1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AU" sz="1600" b="1" dirty="0">
                <a:solidFill>
                  <a:srgbClr val="005BAA"/>
                </a:solidFill>
                <a:ea typeface="ＭＳ Ｐゴシック" pitchFamily="34" charset="-128"/>
              </a:rPr>
              <a:t>Bio-based methacrylic acid </a:t>
            </a:r>
            <a:endParaRPr lang="sl-SI" sz="1600" b="1" dirty="0">
              <a:solidFill>
                <a:srgbClr val="005BAA"/>
              </a:solidFill>
              <a:ea typeface="ＭＳ Ｐゴシック" pitchFamily="34" charset="-128"/>
            </a:endParaRPr>
          </a:p>
          <a:p>
            <a:pPr marL="714375" lvl="3" indent="-457200" eaLnBrk="1" fontAlgn="auto" hangingPunct="1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l-SI" sz="1600" b="1" dirty="0" err="1">
                <a:solidFill>
                  <a:srgbClr val="005BAA"/>
                </a:solidFill>
                <a:ea typeface="ＭＳ Ｐゴシック" pitchFamily="34" charset="-128"/>
              </a:rPr>
              <a:t>Cooperation</a:t>
            </a:r>
            <a:r>
              <a:rPr lang="sl-SI" sz="1600" b="1" dirty="0">
                <a:solidFill>
                  <a:srgbClr val="005BAA"/>
                </a:solidFill>
                <a:ea typeface="ＭＳ Ｐゴシック" pitchFamily="34" charset="-128"/>
              </a:rPr>
              <a:t> </a:t>
            </a:r>
            <a:r>
              <a:rPr lang="sl-SI" sz="1600" b="1" dirty="0" err="1">
                <a:solidFill>
                  <a:srgbClr val="005BAA"/>
                </a:solidFill>
                <a:ea typeface="ＭＳ Ｐゴシック" pitchFamily="34" charset="-128"/>
              </a:rPr>
              <a:t>with</a:t>
            </a:r>
            <a:r>
              <a:rPr lang="sl-SI" sz="1600" b="1" dirty="0">
                <a:solidFill>
                  <a:srgbClr val="005BAA"/>
                </a:solidFill>
                <a:ea typeface="ＭＳ Ｐゴシック" pitchFamily="34" charset="-128"/>
              </a:rPr>
              <a:t> </a:t>
            </a:r>
            <a:r>
              <a:rPr lang="sl-SI" sz="1600" b="1" dirty="0" err="1">
                <a:solidFill>
                  <a:srgbClr val="005BAA"/>
                </a:solidFill>
                <a:ea typeface="ＭＳ Ｐゴシック" pitchFamily="34" charset="-128"/>
              </a:rPr>
              <a:t>National</a:t>
            </a:r>
            <a:r>
              <a:rPr lang="sl-SI" sz="1600" b="1" dirty="0">
                <a:solidFill>
                  <a:srgbClr val="005BAA"/>
                </a:solidFill>
                <a:ea typeface="ＭＳ Ｐゴシック" pitchFamily="34" charset="-128"/>
              </a:rPr>
              <a:t> Institute of Chemistry </a:t>
            </a:r>
            <a:r>
              <a:rPr lang="sl-SI" sz="1600" b="1" dirty="0" err="1">
                <a:solidFill>
                  <a:srgbClr val="005BAA"/>
                </a:solidFill>
                <a:ea typeface="ＭＳ Ｐゴシック" pitchFamily="34" charset="-128"/>
              </a:rPr>
              <a:t>Slovenia</a:t>
            </a:r>
            <a:endParaRPr lang="sl-SI" sz="1600" b="1" dirty="0">
              <a:solidFill>
                <a:srgbClr val="005BAA"/>
              </a:solidFill>
              <a:ea typeface="ＭＳ Ｐゴシック" pitchFamily="34" charset="-128"/>
            </a:endParaRPr>
          </a:p>
          <a:p>
            <a:pPr marL="714375" lvl="3" indent="-457200" eaLnBrk="1" fontAlgn="auto" hangingPunct="1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AU" sz="1600" b="1" dirty="0">
                <a:solidFill>
                  <a:srgbClr val="005BAA"/>
                </a:solidFill>
                <a:ea typeface="ＭＳ Ｐゴシック" pitchFamily="34" charset="-128"/>
              </a:rPr>
              <a:t>EU patent application</a:t>
            </a:r>
          </a:p>
          <a:p>
            <a:pPr marL="914400" lvl="2" indent="0">
              <a:buFontTx/>
              <a:buNone/>
            </a:pPr>
            <a:endParaRPr lang="en-AU" sz="1800" b="1" i="1" dirty="0">
              <a:solidFill>
                <a:srgbClr val="F28B00"/>
              </a:solidFill>
            </a:endParaRPr>
          </a:p>
        </p:txBody>
      </p:sp>
      <p:pic>
        <p:nvPicPr>
          <p:cNvPr id="12" name="Picture 2" descr="Rezultat iskanja slik za methacrylic acid">
            <a:extLst>
              <a:ext uri="{FF2B5EF4-FFF2-40B4-BE49-F238E27FC236}">
                <a16:creationId xmlns:a16="http://schemas.microsoft.com/office/drawing/2014/main" id="{258233D1-0125-46AE-917D-C0C0F8A51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844" y="3962729"/>
            <a:ext cx="1369630" cy="12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019157E-6DFD-4204-930F-544C0538CA9B}"/>
              </a:ext>
            </a:extLst>
          </p:cNvPr>
          <p:cNvSpPr txBox="1"/>
          <p:nvPr/>
        </p:nvSpPr>
        <p:spPr>
          <a:xfrm>
            <a:off x="3959761" y="5359714"/>
            <a:ext cx="189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/>
              <a:t>BIO-</a:t>
            </a:r>
            <a:r>
              <a:rPr lang="sl-SI" sz="1400" i="1" dirty="0" err="1"/>
              <a:t>Methacrylic</a:t>
            </a:r>
            <a:r>
              <a:rPr lang="sl-SI" sz="1400" i="1" dirty="0"/>
              <a:t> </a:t>
            </a:r>
            <a:r>
              <a:rPr lang="sl-SI" sz="1400" i="1" dirty="0" err="1"/>
              <a:t>acid</a:t>
            </a:r>
            <a:endParaRPr lang="sl-SI" sz="1400" i="1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D236BA06-3E0F-4401-BAE6-C112BA89C13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997" y="4903480"/>
            <a:ext cx="1484076" cy="1192208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CE523D1-C663-4C37-90C9-541C54DDC38E}"/>
              </a:ext>
            </a:extLst>
          </p:cNvPr>
          <p:cNvSpPr txBox="1"/>
          <p:nvPr/>
        </p:nvSpPr>
        <p:spPr>
          <a:xfrm>
            <a:off x="6381771" y="6166240"/>
            <a:ext cx="232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/>
              <a:t>BIO-</a:t>
            </a:r>
            <a:r>
              <a:rPr lang="sl-SI" sz="1400" i="1" dirty="0" err="1"/>
              <a:t>Methyl</a:t>
            </a:r>
            <a:r>
              <a:rPr lang="sl-SI" sz="1400" i="1" dirty="0"/>
              <a:t> </a:t>
            </a:r>
            <a:r>
              <a:rPr lang="sl-SI" sz="1400" i="1" dirty="0" err="1"/>
              <a:t>Methacrylate</a:t>
            </a:r>
            <a:endParaRPr lang="sl-SI" sz="1400" i="1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DAEBF369-2D60-40BA-8BF5-3D8834629C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64" r="4469" b="26340"/>
          <a:stretch/>
        </p:blipFill>
        <p:spPr>
          <a:xfrm>
            <a:off x="6257034" y="3067902"/>
            <a:ext cx="1952674" cy="966732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EE53A485-4D77-4CEA-8773-2E89D0898CD2}"/>
              </a:ext>
            </a:extLst>
          </p:cNvPr>
          <p:cNvSpPr txBox="1"/>
          <p:nvPr/>
        </p:nvSpPr>
        <p:spPr>
          <a:xfrm>
            <a:off x="6227515" y="4239094"/>
            <a:ext cx="2706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/>
              <a:t>BIO-</a:t>
            </a:r>
            <a:r>
              <a:rPr lang="sl-SI" sz="1400" i="1" dirty="0" err="1"/>
              <a:t>Hydroxyethyl</a:t>
            </a:r>
            <a:r>
              <a:rPr lang="sl-SI" sz="1400" i="1" dirty="0"/>
              <a:t> </a:t>
            </a:r>
            <a:r>
              <a:rPr lang="sl-SI" sz="1400" i="1" dirty="0" err="1"/>
              <a:t>Methacrylate</a:t>
            </a:r>
            <a:endParaRPr lang="sl-SI" sz="1400" i="1" dirty="0"/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E52D1C33-8ADF-49C3-92BD-E8C119B871CB}"/>
              </a:ext>
            </a:extLst>
          </p:cNvPr>
          <p:cNvCxnSpPr>
            <a:cxnSpLocks/>
          </p:cNvCxnSpPr>
          <p:nvPr/>
        </p:nvCxnSpPr>
        <p:spPr>
          <a:xfrm flipV="1">
            <a:off x="5399684" y="4034634"/>
            <a:ext cx="857350" cy="358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552339E5-174D-4545-ACF0-802FCCD71886}"/>
              </a:ext>
            </a:extLst>
          </p:cNvPr>
          <p:cNvCxnSpPr>
            <a:cxnSpLocks/>
          </p:cNvCxnSpPr>
          <p:nvPr/>
        </p:nvCxnSpPr>
        <p:spPr>
          <a:xfrm>
            <a:off x="5399684" y="4961588"/>
            <a:ext cx="982087" cy="411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Image result for itaconic acid">
            <a:extLst>
              <a:ext uri="{FF2B5EF4-FFF2-40B4-BE49-F238E27FC236}">
                <a16:creationId xmlns:a16="http://schemas.microsoft.com/office/drawing/2014/main" id="{E0457715-7876-4317-A569-06D081156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95" y="4102691"/>
            <a:ext cx="2147702" cy="113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0D27247E-1A78-47D2-A257-753E2F2B163A}"/>
              </a:ext>
            </a:extLst>
          </p:cNvPr>
          <p:cNvSpPr txBox="1"/>
          <p:nvPr/>
        </p:nvSpPr>
        <p:spPr>
          <a:xfrm>
            <a:off x="255159" y="5275565"/>
            <a:ext cx="214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/>
              <a:t>BIO-</a:t>
            </a:r>
            <a:r>
              <a:rPr lang="sl-SI" sz="1400" i="1" dirty="0" err="1"/>
              <a:t>based</a:t>
            </a:r>
            <a:r>
              <a:rPr lang="sl-SI" sz="1400" i="1" dirty="0"/>
              <a:t> </a:t>
            </a:r>
            <a:r>
              <a:rPr lang="sl-SI" sz="1400" i="1" dirty="0" err="1"/>
              <a:t>Itaconic</a:t>
            </a:r>
            <a:r>
              <a:rPr lang="sl-SI" sz="1400" i="1" dirty="0"/>
              <a:t> </a:t>
            </a:r>
            <a:r>
              <a:rPr lang="sl-SI" sz="1400" i="1" dirty="0" err="1"/>
              <a:t>acid</a:t>
            </a:r>
            <a:endParaRPr lang="sl-SI" sz="1400" i="1" dirty="0"/>
          </a:p>
          <a:p>
            <a:r>
              <a:rPr lang="sl-SI" sz="1400" i="1" dirty="0"/>
              <a:t>(</a:t>
            </a:r>
            <a:r>
              <a:rPr lang="sl-SI" sz="1400" i="1" dirty="0" err="1"/>
              <a:t>from</a:t>
            </a:r>
            <a:r>
              <a:rPr lang="sl-SI" sz="1400" i="1" dirty="0"/>
              <a:t> </a:t>
            </a:r>
            <a:r>
              <a:rPr lang="sl-SI" sz="1400" i="1" dirty="0" err="1"/>
              <a:t>Citric</a:t>
            </a:r>
            <a:r>
              <a:rPr lang="sl-SI" sz="1400" i="1" dirty="0"/>
              <a:t> </a:t>
            </a:r>
            <a:r>
              <a:rPr lang="sl-SI" sz="1400" i="1" dirty="0" err="1"/>
              <a:t>Acid</a:t>
            </a:r>
            <a:r>
              <a:rPr lang="sl-SI" sz="1400" i="1" dirty="0"/>
              <a:t>)</a:t>
            </a:r>
          </a:p>
        </p:txBody>
      </p: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379D148B-8F35-41D0-BD84-6AA0DC1E784B}"/>
              </a:ext>
            </a:extLst>
          </p:cNvPr>
          <p:cNvCxnSpPr>
            <a:cxnSpLocks/>
          </p:cNvCxnSpPr>
          <p:nvPr/>
        </p:nvCxnSpPr>
        <p:spPr>
          <a:xfrm>
            <a:off x="2429506" y="4584591"/>
            <a:ext cx="13556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3C4928C9-07CD-42D5-BE6C-C6624678B30C}"/>
              </a:ext>
            </a:extLst>
          </p:cNvPr>
          <p:cNvSpPr txBox="1"/>
          <p:nvPr/>
        </p:nvSpPr>
        <p:spPr>
          <a:xfrm>
            <a:off x="2731558" y="4215915"/>
            <a:ext cx="58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/>
              <a:t>-CO</a:t>
            </a:r>
            <a:r>
              <a:rPr lang="sl-SI" sz="1400" i="1" baseline="-25000" dirty="0"/>
              <a:t>2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31CC30E9-85BB-4CA9-A5DD-4334CA90836A}"/>
              </a:ext>
            </a:extLst>
          </p:cNvPr>
          <p:cNvSpPr txBox="1"/>
          <p:nvPr/>
        </p:nvSpPr>
        <p:spPr>
          <a:xfrm>
            <a:off x="2675468" y="4610777"/>
            <a:ext cx="102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 err="1">
                <a:solidFill>
                  <a:srgbClr val="FF0000"/>
                </a:solidFill>
              </a:rPr>
              <a:t>Catalyst</a:t>
            </a:r>
            <a:endParaRPr lang="sl-SI" sz="1400" i="1" dirty="0">
              <a:solidFill>
                <a:srgbClr val="FF0000"/>
              </a:solidFill>
            </a:endParaRPr>
          </a:p>
        </p:txBody>
      </p:sp>
      <p:cxnSp>
        <p:nvCxnSpPr>
          <p:cNvPr id="26" name="Gerade Verbindung 19">
            <a:extLst>
              <a:ext uri="{FF2B5EF4-FFF2-40B4-BE49-F238E27FC236}">
                <a16:creationId xmlns:a16="http://schemas.microsoft.com/office/drawing/2014/main" id="{874D63D0-D277-4AC8-BA1C-C9AE41F4D81A}"/>
              </a:ext>
            </a:extLst>
          </p:cNvPr>
          <p:cNvCxnSpPr>
            <a:cxnSpLocks/>
          </p:cNvCxnSpPr>
          <p:nvPr/>
        </p:nvCxnSpPr>
        <p:spPr>
          <a:xfrm>
            <a:off x="-563121" y="1891075"/>
            <a:ext cx="5536773" cy="0"/>
          </a:xfrm>
          <a:prstGeom prst="line">
            <a:avLst/>
          </a:prstGeom>
          <a:ln w="28575">
            <a:solidFill>
              <a:srgbClr val="BE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7B73744A-76A9-46DA-996D-EEBF4B9FE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177" y="1450310"/>
            <a:ext cx="2743631" cy="164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4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18" y="40737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028" y="286287"/>
            <a:ext cx="2651990" cy="128027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66FD685-413A-4FCE-8745-707628BA62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678" y="6492874"/>
            <a:ext cx="1772340" cy="27398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4E8D62-54C5-4444-A397-6F8664A915CB}"/>
              </a:ext>
            </a:extLst>
          </p:cNvPr>
          <p:cNvSpPr txBox="1">
            <a:spLocks/>
          </p:cNvSpPr>
          <p:nvPr/>
        </p:nvSpPr>
        <p:spPr bwMode="auto">
          <a:xfrm>
            <a:off x="33982" y="1293363"/>
            <a:ext cx="7303696" cy="35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Blip>
                <a:blip r:embed="rId6"/>
              </a:buBlip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lvl="2" indent="0" eaLnBrk="1" fontAlgn="auto" hangingPunct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AU" sz="3000" b="1" dirty="0">
                <a:solidFill>
                  <a:srgbClr val="BE893C"/>
                </a:solidFill>
                <a:latin typeface="+mn-lt"/>
                <a:cs typeface="+mn-cs"/>
              </a:rPr>
              <a:t>Increasing Bio-based content</a:t>
            </a:r>
          </a:p>
          <a:p>
            <a:pPr marL="714375" lvl="3" indent="-457200" eaLnBrk="1" fontAlgn="auto" hangingPunct="1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sl-SI" sz="1600" b="1" dirty="0">
              <a:solidFill>
                <a:srgbClr val="005BAA"/>
              </a:solidFill>
              <a:ea typeface="ＭＳ Ｐゴシック" pitchFamily="34" charset="-128"/>
            </a:endParaRPr>
          </a:p>
          <a:p>
            <a:pPr marL="714375" lvl="3" indent="-457200" eaLnBrk="1" fontAlgn="auto" hangingPunct="1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AU" sz="1600" b="1" dirty="0">
                <a:solidFill>
                  <a:srgbClr val="005BAA"/>
                </a:solidFill>
                <a:ea typeface="ＭＳ Ｐゴシック" pitchFamily="34" charset="-128"/>
              </a:rPr>
              <a:t>Bio alternative polyols (Isosorbide) and diacids for polyesters (</a:t>
            </a:r>
            <a:r>
              <a:rPr lang="en-AU" sz="1600" b="1" dirty="0" err="1">
                <a:solidFill>
                  <a:srgbClr val="005BAA"/>
                </a:solidFill>
                <a:ea typeface="ＭＳ Ｐゴシック" pitchFamily="34" charset="-128"/>
              </a:rPr>
              <a:t>Furandicarboxylic</a:t>
            </a:r>
            <a:r>
              <a:rPr lang="en-AU" sz="1600" b="1" dirty="0">
                <a:solidFill>
                  <a:srgbClr val="005BAA"/>
                </a:solidFill>
                <a:ea typeface="ＭＳ Ｐゴシック" pitchFamily="34" charset="-128"/>
              </a:rPr>
              <a:t> acid instead Terephthalic acid) </a:t>
            </a:r>
            <a:endParaRPr lang="sl-SI" sz="1600" b="1" dirty="0">
              <a:solidFill>
                <a:srgbClr val="005BAA"/>
              </a:solidFill>
              <a:ea typeface="ＭＳ Ｐゴシック" pitchFamily="34" charset="-128"/>
            </a:endParaRPr>
          </a:p>
          <a:p>
            <a:pPr marL="714375" lvl="3" indent="-457200" eaLnBrk="1" fontAlgn="auto" hangingPunct="1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l-SI" sz="1600" b="1" dirty="0">
                <a:solidFill>
                  <a:srgbClr val="005BAA"/>
                </a:solidFill>
                <a:ea typeface="ＭＳ Ｐゴシック" pitchFamily="34" charset="-128"/>
              </a:rPr>
              <a:t>COST </a:t>
            </a:r>
            <a:r>
              <a:rPr lang="sl-SI" sz="1600" b="1" dirty="0" err="1">
                <a:solidFill>
                  <a:srgbClr val="005BAA"/>
                </a:solidFill>
                <a:ea typeface="ＭＳ Ｐゴシック" pitchFamily="34" charset="-128"/>
              </a:rPr>
              <a:t>Action</a:t>
            </a:r>
            <a:r>
              <a:rPr lang="sl-SI" sz="1600" b="1" dirty="0">
                <a:solidFill>
                  <a:srgbClr val="005BAA"/>
                </a:solidFill>
                <a:ea typeface="ＭＳ Ｐゴシック" pitchFamily="34" charset="-128"/>
              </a:rPr>
              <a:t>: </a:t>
            </a:r>
          </a:p>
          <a:p>
            <a:pPr marL="0" lvl="3" indent="0" algn="ctr" defTabSz="685800" eaLnBrk="1" fontAlgn="auto" hangingPunct="1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None/>
              <a:defRPr/>
            </a:pPr>
            <a:r>
              <a:rPr lang="en-US" sz="1800" b="1" i="1" dirty="0">
                <a:latin typeface="+mn-lt"/>
                <a:cs typeface="+mn-cs"/>
              </a:rPr>
              <a:t>European network of furan based chemicals and materials for a sustainable development (FUR4Sustain)</a:t>
            </a:r>
            <a:endParaRPr lang="sl-SI" sz="1800" b="1" i="1" dirty="0">
              <a:latin typeface="+mn-lt"/>
              <a:cs typeface="+mn-cs"/>
            </a:endParaRPr>
          </a:p>
          <a:p>
            <a:pPr marL="717550" lvl="3" indent="-452438" defTabSz="685800" eaLnBrk="1" fontAlgn="auto" hangingPunct="1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sl-SI" sz="1600" b="1" dirty="0">
                <a:solidFill>
                  <a:srgbClr val="005BAA"/>
                </a:solidFill>
                <a:ea typeface="ＭＳ Ｐゴシック" pitchFamily="34" charset="-128"/>
              </a:rPr>
              <a:t>September 2019: 2 BBI (</a:t>
            </a:r>
            <a:r>
              <a:rPr lang="sl-SI" sz="1600" b="1" dirty="0" err="1">
                <a:solidFill>
                  <a:srgbClr val="005BAA"/>
                </a:solidFill>
                <a:ea typeface="ＭＳ Ｐゴシック" pitchFamily="34" charset="-128"/>
              </a:rPr>
              <a:t>Bio-based</a:t>
            </a:r>
            <a:r>
              <a:rPr lang="sl-SI" sz="1600" b="1" dirty="0">
                <a:solidFill>
                  <a:srgbClr val="005BAA"/>
                </a:solidFill>
                <a:ea typeface="ＭＳ Ｐゴシック" pitchFamily="34" charset="-128"/>
              </a:rPr>
              <a:t> </a:t>
            </a:r>
            <a:r>
              <a:rPr lang="sl-SI" sz="1600" b="1" dirty="0" err="1">
                <a:solidFill>
                  <a:srgbClr val="005BAA"/>
                </a:solidFill>
                <a:ea typeface="ＭＳ Ｐゴシック" pitchFamily="34" charset="-128"/>
              </a:rPr>
              <a:t>Industries</a:t>
            </a:r>
            <a:r>
              <a:rPr lang="sl-SI" sz="1600" b="1" dirty="0">
                <a:solidFill>
                  <a:srgbClr val="005BAA"/>
                </a:solidFill>
                <a:ea typeface="ＭＳ Ｐゴシック" pitchFamily="34" charset="-128"/>
              </a:rPr>
              <a:t>) </a:t>
            </a:r>
            <a:r>
              <a:rPr lang="sl-SI" sz="1600" b="1" dirty="0" err="1">
                <a:solidFill>
                  <a:srgbClr val="005BAA"/>
                </a:solidFill>
                <a:ea typeface="ＭＳ Ｐゴシック" pitchFamily="34" charset="-128"/>
              </a:rPr>
              <a:t>proposals</a:t>
            </a:r>
            <a:endParaRPr lang="en-AU" sz="1600" b="1" dirty="0">
              <a:solidFill>
                <a:srgbClr val="005BAA"/>
              </a:solidFill>
              <a:ea typeface="ＭＳ Ｐゴシック" pitchFamily="34" charset="-128"/>
            </a:endParaRPr>
          </a:p>
        </p:txBody>
      </p:sp>
      <p:cxnSp>
        <p:nvCxnSpPr>
          <p:cNvPr id="26" name="Gerade Verbindung 19">
            <a:extLst>
              <a:ext uri="{FF2B5EF4-FFF2-40B4-BE49-F238E27FC236}">
                <a16:creationId xmlns:a16="http://schemas.microsoft.com/office/drawing/2014/main" id="{874D63D0-D277-4AC8-BA1C-C9AE41F4D81A}"/>
              </a:ext>
            </a:extLst>
          </p:cNvPr>
          <p:cNvCxnSpPr>
            <a:cxnSpLocks/>
          </p:cNvCxnSpPr>
          <p:nvPr/>
        </p:nvCxnSpPr>
        <p:spPr>
          <a:xfrm>
            <a:off x="-563121" y="1891075"/>
            <a:ext cx="5536773" cy="0"/>
          </a:xfrm>
          <a:prstGeom prst="line">
            <a:avLst/>
          </a:prstGeom>
          <a:ln w="28575">
            <a:solidFill>
              <a:srgbClr val="BE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isosorbide">
            <a:extLst>
              <a:ext uri="{FF2B5EF4-FFF2-40B4-BE49-F238E27FC236}">
                <a16:creationId xmlns:a16="http://schemas.microsoft.com/office/drawing/2014/main" id="{26B9B628-6C2E-4207-84D1-E952EF00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173" y="1621285"/>
            <a:ext cx="1485699" cy="15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dca">
            <a:extLst>
              <a:ext uri="{FF2B5EF4-FFF2-40B4-BE49-F238E27FC236}">
                <a16:creationId xmlns:a16="http://schemas.microsoft.com/office/drawing/2014/main" id="{D9CAAA16-FF07-45D2-AEE7-1C64AC5A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227" y="3498255"/>
            <a:ext cx="2217589" cy="116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07FC9A91-00A6-4165-8EBF-86C2C464A64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64" y="4415156"/>
            <a:ext cx="3065282" cy="2298961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F47D53FE-73D8-4732-B631-D78FAF572D5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381" y="4935265"/>
            <a:ext cx="3930769" cy="15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18" y="40737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028" y="286287"/>
            <a:ext cx="2651990" cy="128027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8B3F449-7EED-4E0B-AFFA-2D34DCE011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678" y="6492874"/>
            <a:ext cx="1772340" cy="273985"/>
          </a:xfrm>
          <a:prstGeom prst="rect">
            <a:avLst/>
          </a:prstGeom>
        </p:spPr>
      </p:pic>
      <p:pic>
        <p:nvPicPr>
          <p:cNvPr id="12" name="Grafik 4">
            <a:extLst>
              <a:ext uri="{FF2B5EF4-FFF2-40B4-BE49-F238E27FC236}">
                <a16:creationId xmlns:a16="http://schemas.microsoft.com/office/drawing/2014/main" id="{F630944B-1088-4CEC-87E2-E9F30ADBD0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633" y="3640508"/>
            <a:ext cx="2083668" cy="282531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2B6E76A-9198-4917-901C-821D7D1F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815" y="4196667"/>
            <a:ext cx="2282004" cy="193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venpet\Documents\My Pictures\Helios RC stražar nov 2012\Smole\Helios RC lab 080.jpg">
            <a:extLst>
              <a:ext uri="{FF2B5EF4-FFF2-40B4-BE49-F238E27FC236}">
                <a16:creationId xmlns:a16="http://schemas.microsoft.com/office/drawing/2014/main" id="{4E7B1554-184D-40BB-8008-9D57B8B1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34" y="4200273"/>
            <a:ext cx="2887700" cy="193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C6DE5C4-2923-4A26-B731-4D27A5E4D3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90" b="21125"/>
          <a:stretch/>
        </p:blipFill>
        <p:spPr>
          <a:xfrm>
            <a:off x="2032733" y="1398340"/>
            <a:ext cx="3070165" cy="2643821"/>
          </a:xfrm>
          <a:prstGeom prst="rect">
            <a:avLst/>
          </a:prstGeom>
        </p:spPr>
      </p:pic>
      <p:sp>
        <p:nvSpPr>
          <p:cNvPr id="18" name="Rechteck 1">
            <a:extLst>
              <a:ext uri="{FF2B5EF4-FFF2-40B4-BE49-F238E27FC236}">
                <a16:creationId xmlns:a16="http://schemas.microsoft.com/office/drawing/2014/main" id="{E7663BD1-C13D-4BE6-A2F2-E25E1ABCC6CA}"/>
              </a:ext>
            </a:extLst>
          </p:cNvPr>
          <p:cNvSpPr/>
          <p:nvPr/>
        </p:nvSpPr>
        <p:spPr>
          <a:xfrm>
            <a:off x="5421422" y="1363063"/>
            <a:ext cx="3722578" cy="2422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sl-SI" dirty="0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A2D9AC45-6F66-4AE7-9829-2991A178FF2A}"/>
              </a:ext>
            </a:extLst>
          </p:cNvPr>
          <p:cNvSpPr txBox="1"/>
          <p:nvPr/>
        </p:nvSpPr>
        <p:spPr>
          <a:xfrm flipH="1">
            <a:off x="4981685" y="1587860"/>
            <a:ext cx="3651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</a:t>
            </a:r>
          </a:p>
          <a:p>
            <a:pPr lvl="2" algn="ctr"/>
            <a:r>
              <a:rPr lang="sl-SI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algn="ctr"/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</a:p>
          <a:p>
            <a:pPr lvl="2" algn="ctr"/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lvl="2" algn="ctr"/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Image result for national institute of chemistry">
            <a:extLst>
              <a:ext uri="{FF2B5EF4-FFF2-40B4-BE49-F238E27FC236}">
                <a16:creationId xmlns:a16="http://schemas.microsoft.com/office/drawing/2014/main" id="{92CC176C-E6AC-4248-AB0C-94A2B8F2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594" y="6378333"/>
            <a:ext cx="1271643" cy="3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2F0DF847-49F1-4A75-9847-975FCCA6E04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8" y="6207362"/>
            <a:ext cx="1271643" cy="586652"/>
          </a:xfrm>
          <a:prstGeom prst="rect">
            <a:avLst/>
          </a:prstGeom>
        </p:spPr>
      </p:pic>
      <p:pic>
        <p:nvPicPr>
          <p:cNvPr id="40" name="Picture 2" descr="Polimat">
            <a:extLst>
              <a:ext uri="{FF2B5EF4-FFF2-40B4-BE49-F238E27FC236}">
                <a16:creationId xmlns:a16="http://schemas.microsoft.com/office/drawing/2014/main" id="{BAE2E48D-8B49-4571-9AF6-70E6A86F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453" y="6354078"/>
            <a:ext cx="1520812" cy="3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ezultat iskanja slik za university of akron">
            <a:extLst>
              <a:ext uri="{FF2B5EF4-FFF2-40B4-BE49-F238E27FC236}">
                <a16:creationId xmlns:a16="http://schemas.microsoft.com/office/drawing/2014/main" id="{970B7253-0926-40BD-8EB3-0F04A125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177" y="6236340"/>
            <a:ext cx="578356" cy="57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6">
            <a:extLst>
              <a:ext uri="{FF2B5EF4-FFF2-40B4-BE49-F238E27FC236}">
                <a16:creationId xmlns:a16="http://schemas.microsoft.com/office/drawing/2014/main" id="{0EB2A0D8-B127-47F0-8418-56FD16F16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39" t="9623" r="36783" b="45151"/>
          <a:stretch/>
        </p:blipFill>
        <p:spPr bwMode="auto">
          <a:xfrm>
            <a:off x="5102898" y="6311629"/>
            <a:ext cx="1458737" cy="50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12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9564</TotalTime>
  <Words>329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Officeova tema</vt:lpstr>
      <vt:lpstr>1_Officeova tema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Darija Cör</dc:creator>
  <cp:lastModifiedBy>Maja Ferlinc</cp:lastModifiedBy>
  <cp:revision>338</cp:revision>
  <cp:lastPrinted>2016-09-14T07:24:50Z</cp:lastPrinted>
  <dcterms:created xsi:type="dcterms:W3CDTF">2016-09-13T07:47:45Z</dcterms:created>
  <dcterms:modified xsi:type="dcterms:W3CDTF">2019-09-19T14:29:14Z</dcterms:modified>
</cp:coreProperties>
</file>