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0" r:id="rId2"/>
    <p:sldId id="307" r:id="rId3"/>
    <p:sldId id="338" r:id="rId4"/>
    <p:sldId id="353" r:id="rId5"/>
    <p:sldId id="361" r:id="rId6"/>
    <p:sldId id="369" r:id="rId7"/>
    <p:sldId id="370" r:id="rId8"/>
    <p:sldId id="371" r:id="rId9"/>
    <p:sldId id="372" r:id="rId10"/>
    <p:sldId id="373" r:id="rId11"/>
    <p:sldId id="374" r:id="rId12"/>
    <p:sldId id="356" r:id="rId13"/>
  </p:sldIdLst>
  <p:sldSz cx="9144000" cy="6858000" type="screen4x3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  <a:srgbClr val="9BBB59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AA0B4-47EA-4AEF-BC87-80FC45EA8689}" type="doc">
      <dgm:prSet loTypeId="urn:microsoft.com/office/officeart/2005/8/layout/radial6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sl-SI"/>
        </a:p>
      </dgm:t>
    </dgm:pt>
    <dgm:pt modelId="{1802905B-0D93-4407-9CA1-7D42EECE520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sl-SI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25 </a:t>
          </a:r>
          <a:r>
            <a:rPr lang="sl-SI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EU </a:t>
          </a:r>
          <a:r>
            <a:rPr lang="sl-SI" sz="11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projects</a:t>
          </a:r>
          <a:endParaRPr lang="sl-SI" sz="1100" b="1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55E6BBAB-9326-4655-8883-223A31845EDD}" type="parTrans" cxnId="{D3B8717B-BB43-45DE-81CF-56F5B4E6EE6E}">
      <dgm:prSet/>
      <dgm:spPr/>
      <dgm:t>
        <a:bodyPr/>
        <a:lstStyle/>
        <a:p>
          <a:endParaRPr lang="sl-SI"/>
        </a:p>
      </dgm:t>
    </dgm:pt>
    <dgm:pt modelId="{125DE8AC-6334-46F7-AB70-9BA943E7ACDB}" type="sibTrans" cxnId="{D3B8717B-BB43-45DE-81CF-56F5B4E6EE6E}">
      <dgm:prSet/>
      <dgm:spPr/>
      <dgm:t>
        <a:bodyPr/>
        <a:lstStyle/>
        <a:p>
          <a:endParaRPr lang="sl-SI"/>
        </a:p>
      </dgm:t>
    </dgm:pt>
    <dgm:pt modelId="{88779864-836D-4604-B8C2-5400537DDA1D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sl-SI" sz="2400" b="1" dirty="0" smtClean="0">
              <a:solidFill>
                <a:srgbClr val="FF0000"/>
              </a:solidFill>
              <a:latin typeface="+mj-lt"/>
            </a:rPr>
            <a:t>13</a:t>
          </a:r>
        </a:p>
        <a:p>
          <a:pPr>
            <a:spcAft>
              <a:spcPts val="0"/>
            </a:spcAft>
          </a:pPr>
          <a:r>
            <a:rPr lang="sl-SI" sz="1800" b="1" dirty="0" smtClean="0">
              <a:solidFill>
                <a:srgbClr val="FF0000"/>
              </a:solidFill>
              <a:latin typeface="+mn-lt"/>
            </a:rPr>
            <a:t>H2020</a:t>
          </a:r>
          <a:endParaRPr lang="sl-SI" sz="1800" b="1" dirty="0">
            <a:solidFill>
              <a:srgbClr val="FF0000"/>
            </a:solidFill>
            <a:latin typeface="+mn-lt"/>
          </a:endParaRPr>
        </a:p>
      </dgm:t>
    </dgm:pt>
    <dgm:pt modelId="{DF3514B5-7D24-424D-B7C1-9427331124C3}" type="parTrans" cxnId="{6EF7FEF0-109B-4F2A-B1A0-1383F07AC546}">
      <dgm:prSet/>
      <dgm:spPr/>
      <dgm:t>
        <a:bodyPr/>
        <a:lstStyle/>
        <a:p>
          <a:endParaRPr lang="sl-SI"/>
        </a:p>
      </dgm:t>
    </dgm:pt>
    <dgm:pt modelId="{6AFAAF58-F1C9-4793-87CA-FB77E19CD5D5}" type="sibTrans" cxnId="{6EF7FEF0-109B-4F2A-B1A0-1383F07AC546}">
      <dgm:prSet/>
      <dgm:spPr/>
      <dgm:t>
        <a:bodyPr/>
        <a:lstStyle/>
        <a:p>
          <a:endParaRPr lang="sl-SI"/>
        </a:p>
      </dgm:t>
    </dgm:pt>
    <dgm:pt modelId="{008A5E9A-DD1D-4026-AE2D-6D8E75BD78D1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sl-SI" sz="2400" b="1" dirty="0" smtClean="0">
              <a:solidFill>
                <a:srgbClr val="FF0000"/>
              </a:solidFill>
              <a:latin typeface="+mj-lt"/>
            </a:rPr>
            <a:t>4 </a:t>
          </a:r>
          <a:r>
            <a:rPr lang="sl-SI" sz="1400" b="1" dirty="0" smtClean="0">
              <a:solidFill>
                <a:srgbClr val="FF0000"/>
              </a:solidFill>
              <a:latin typeface="+mj-lt"/>
            </a:rPr>
            <a:t/>
          </a:r>
          <a:br>
            <a:rPr lang="sl-SI" sz="1400" b="1" dirty="0" smtClean="0">
              <a:solidFill>
                <a:srgbClr val="FF0000"/>
              </a:solidFill>
              <a:latin typeface="+mj-lt"/>
            </a:rPr>
          </a:br>
          <a:r>
            <a:rPr lang="sl-SI" sz="1500" b="1" dirty="0" err="1" smtClean="0">
              <a:solidFill>
                <a:srgbClr val="FF0000"/>
              </a:solidFill>
              <a:latin typeface="+mj-lt"/>
            </a:rPr>
            <a:t>Interreg</a:t>
          </a:r>
          <a:endParaRPr lang="sl-SI" sz="1500" b="1" dirty="0">
            <a:solidFill>
              <a:srgbClr val="FF0000"/>
            </a:solidFill>
            <a:latin typeface="+mj-lt"/>
          </a:endParaRPr>
        </a:p>
      </dgm:t>
    </dgm:pt>
    <dgm:pt modelId="{C47CC535-D30D-44E9-B2F9-8E1131E80454}" type="parTrans" cxnId="{617C44F4-4D37-434C-BF2A-579C86535A3F}">
      <dgm:prSet/>
      <dgm:spPr/>
      <dgm:t>
        <a:bodyPr/>
        <a:lstStyle/>
        <a:p>
          <a:endParaRPr lang="sl-SI"/>
        </a:p>
      </dgm:t>
    </dgm:pt>
    <dgm:pt modelId="{40873CD3-7B0B-4AF9-95EA-3C00B8A4A6C4}" type="sibTrans" cxnId="{617C44F4-4D37-434C-BF2A-579C86535A3F}">
      <dgm:prSet/>
      <dgm:spPr/>
      <dgm:t>
        <a:bodyPr/>
        <a:lstStyle/>
        <a:p>
          <a:endParaRPr lang="sl-SI"/>
        </a:p>
      </dgm:t>
    </dgm:pt>
    <dgm:pt modelId="{2288AF3A-7656-4472-8936-170BE99D65CF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sl-SI" sz="2400" b="1" dirty="0" smtClean="0">
              <a:solidFill>
                <a:srgbClr val="FF0000"/>
              </a:solidFill>
              <a:latin typeface="+mj-lt"/>
            </a:rPr>
            <a:t>50 </a:t>
          </a:r>
          <a:r>
            <a:rPr lang="sl-SI" sz="1600" b="1" dirty="0" err="1" smtClean="0">
              <a:solidFill>
                <a:srgbClr val="FF0000"/>
              </a:solidFill>
              <a:latin typeface="+mj-lt"/>
            </a:rPr>
            <a:t>slovene</a:t>
          </a:r>
          <a:r>
            <a:rPr lang="sl-SI" sz="1600" b="1" dirty="0" smtClean="0">
              <a:solidFill>
                <a:srgbClr val="FF0000"/>
              </a:solidFill>
              <a:latin typeface="+mj-lt"/>
            </a:rPr>
            <a:t> </a:t>
          </a:r>
          <a:r>
            <a:rPr lang="sl-SI" sz="1600" b="1" dirty="0" err="1" smtClean="0">
              <a:solidFill>
                <a:srgbClr val="FF0000"/>
              </a:solidFill>
              <a:latin typeface="+mj-lt"/>
            </a:rPr>
            <a:t>funding</a:t>
          </a:r>
          <a:endParaRPr lang="sl-SI" sz="1600" b="1" dirty="0">
            <a:solidFill>
              <a:srgbClr val="FF0000"/>
            </a:solidFill>
            <a:latin typeface="+mj-lt"/>
          </a:endParaRPr>
        </a:p>
      </dgm:t>
    </dgm:pt>
    <dgm:pt modelId="{ED3FBFAC-3090-4E1D-A55A-02B1D1214555}" type="parTrans" cxnId="{42355E00-98A5-470F-BD1A-56B51F968207}">
      <dgm:prSet/>
      <dgm:spPr/>
      <dgm:t>
        <a:bodyPr/>
        <a:lstStyle/>
        <a:p>
          <a:endParaRPr lang="sl-SI"/>
        </a:p>
      </dgm:t>
    </dgm:pt>
    <dgm:pt modelId="{777367FB-ADF6-4CB3-8F6A-1FF53A0ED2EC}" type="sibTrans" cxnId="{42355E00-98A5-470F-BD1A-56B51F968207}">
      <dgm:prSet/>
      <dgm:spPr/>
      <dgm:t>
        <a:bodyPr/>
        <a:lstStyle/>
        <a:p>
          <a:endParaRPr lang="sl-SI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383BAC44-9122-4F26-BCB5-B61B23E20B9F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sl-SI" sz="1400" b="1" dirty="0" smtClean="0">
              <a:solidFill>
                <a:srgbClr val="FF0000"/>
              </a:solidFill>
              <a:latin typeface="+mn-lt"/>
            </a:rPr>
            <a:t>4</a:t>
          </a:r>
          <a:r>
            <a:rPr lang="sl-SI" sz="1400" b="1" dirty="0" smtClean="0">
              <a:solidFill>
                <a:srgbClr val="FF0000"/>
              </a:solidFill>
              <a:latin typeface="+mn-lt"/>
            </a:rPr>
            <a:t/>
          </a:r>
          <a:br>
            <a:rPr lang="sl-SI" sz="1400" b="1" dirty="0" smtClean="0">
              <a:solidFill>
                <a:srgbClr val="FF0000"/>
              </a:solidFill>
              <a:latin typeface="+mn-lt"/>
            </a:rPr>
          </a:br>
          <a:r>
            <a:rPr lang="sl-SI" sz="1800" b="1" dirty="0" smtClean="0">
              <a:solidFill>
                <a:srgbClr val="FF0000"/>
              </a:solidFill>
              <a:latin typeface="+mn-lt"/>
            </a:rPr>
            <a:t>ERA NET</a:t>
          </a:r>
          <a:endParaRPr lang="sl-SI" sz="1800" b="1" dirty="0">
            <a:solidFill>
              <a:srgbClr val="FF0000"/>
            </a:solidFill>
            <a:latin typeface="+mn-lt"/>
          </a:endParaRPr>
        </a:p>
      </dgm:t>
    </dgm:pt>
    <dgm:pt modelId="{5E0E7BFC-D030-4127-AE27-01C030ADDF38}" type="parTrans" cxnId="{1230C542-AB5B-4494-B903-6C0C6925CA88}">
      <dgm:prSet/>
      <dgm:spPr/>
      <dgm:t>
        <a:bodyPr/>
        <a:lstStyle/>
        <a:p>
          <a:endParaRPr lang="sl-SI"/>
        </a:p>
      </dgm:t>
    </dgm:pt>
    <dgm:pt modelId="{7F7F05DB-5291-4C30-B1F9-624D8B6D2C51}" type="sibTrans" cxnId="{1230C542-AB5B-4494-B903-6C0C6925CA88}">
      <dgm:prSet/>
      <dgm:spPr/>
      <dgm:t>
        <a:bodyPr/>
        <a:lstStyle/>
        <a:p>
          <a:endParaRPr lang="sl-SI"/>
        </a:p>
      </dgm:t>
    </dgm:pt>
    <dgm:pt modelId="{07AC7E28-4476-4833-AE77-22C664C3E738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sl-SI" sz="2400" b="1" dirty="0" smtClean="0">
              <a:solidFill>
                <a:srgbClr val="FF0000"/>
              </a:solidFill>
              <a:latin typeface="+mj-lt"/>
            </a:rPr>
            <a:t>2 </a:t>
          </a:r>
          <a:r>
            <a:rPr lang="sl-SI" sz="1600" b="1" dirty="0" smtClean="0">
              <a:solidFill>
                <a:srgbClr val="FF0000"/>
              </a:solidFill>
              <a:latin typeface="+mj-lt"/>
            </a:rPr>
            <a:t/>
          </a:r>
          <a:br>
            <a:rPr lang="sl-SI" sz="1600" b="1" dirty="0" smtClean="0">
              <a:solidFill>
                <a:srgbClr val="FF0000"/>
              </a:solidFill>
              <a:latin typeface="+mj-lt"/>
            </a:rPr>
          </a:br>
          <a:r>
            <a:rPr lang="sl-SI" sz="1800" b="1" dirty="0" smtClean="0">
              <a:solidFill>
                <a:srgbClr val="FF0000"/>
              </a:solidFill>
              <a:latin typeface="+mj-lt"/>
            </a:rPr>
            <a:t>NATO</a:t>
          </a:r>
          <a:endParaRPr lang="sl-SI" sz="1800" b="1" dirty="0">
            <a:solidFill>
              <a:srgbClr val="FF0000"/>
            </a:solidFill>
            <a:latin typeface="+mn-lt"/>
          </a:endParaRPr>
        </a:p>
      </dgm:t>
    </dgm:pt>
    <dgm:pt modelId="{03F2BCA8-4773-46A4-90DA-DB4D58985B46}" type="parTrans" cxnId="{FBCC4032-0485-499D-AB13-2D2ACBF6AB69}">
      <dgm:prSet/>
      <dgm:spPr/>
      <dgm:t>
        <a:bodyPr/>
        <a:lstStyle/>
        <a:p>
          <a:endParaRPr lang="sl-SI"/>
        </a:p>
      </dgm:t>
    </dgm:pt>
    <dgm:pt modelId="{05B46A0C-6476-4112-8DA2-942084AD8FAB}" type="sibTrans" cxnId="{FBCC4032-0485-499D-AB13-2D2ACBF6AB69}">
      <dgm:prSet/>
      <dgm:spPr/>
      <dgm:t>
        <a:bodyPr/>
        <a:lstStyle/>
        <a:p>
          <a:endParaRPr lang="sl-SI"/>
        </a:p>
      </dgm:t>
    </dgm:pt>
    <dgm:pt modelId="{58558339-C9BD-4BAD-968D-AB77035C1830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sl-SI" sz="2400" b="1" dirty="0" smtClean="0">
              <a:solidFill>
                <a:srgbClr val="FF0000"/>
              </a:solidFill>
              <a:latin typeface="+mj-lt"/>
            </a:rPr>
            <a:t>1</a:t>
          </a:r>
          <a:r>
            <a:rPr lang="sl-SI" sz="1800" b="1" dirty="0" smtClean="0">
              <a:solidFill>
                <a:srgbClr val="FF0000"/>
              </a:solidFill>
              <a:latin typeface="+mn-lt"/>
            </a:rPr>
            <a:t>     CRP ICGEB</a:t>
          </a:r>
          <a:endParaRPr lang="sl-SI" sz="1800" b="1" dirty="0">
            <a:solidFill>
              <a:srgbClr val="FF0000"/>
            </a:solidFill>
            <a:latin typeface="+mn-lt"/>
          </a:endParaRPr>
        </a:p>
      </dgm:t>
    </dgm:pt>
    <dgm:pt modelId="{E548FFC5-D8BB-49F0-9BC5-E2F8DAA68707}" type="parTrans" cxnId="{E112F51E-486C-45ED-B956-5043CF016303}">
      <dgm:prSet/>
      <dgm:spPr/>
      <dgm:t>
        <a:bodyPr/>
        <a:lstStyle/>
        <a:p>
          <a:endParaRPr lang="sl-SI"/>
        </a:p>
      </dgm:t>
    </dgm:pt>
    <dgm:pt modelId="{CBD1E066-0676-4769-A473-20135E1FF3DE}" type="sibTrans" cxnId="{E112F51E-486C-45ED-B956-5043CF016303}">
      <dgm:prSet/>
      <dgm:spPr/>
      <dgm:t>
        <a:bodyPr/>
        <a:lstStyle/>
        <a:p>
          <a:endParaRPr lang="sl-SI"/>
        </a:p>
      </dgm:t>
    </dgm:pt>
    <dgm:pt modelId="{85C14ADA-732A-4FFF-84D3-6F12946FDA4E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sl-SI" sz="2400" b="1" dirty="0" smtClean="0">
              <a:solidFill>
                <a:srgbClr val="FF0000"/>
              </a:solidFill>
              <a:latin typeface="+mj-lt"/>
            </a:rPr>
            <a:t>1</a:t>
          </a:r>
          <a:r>
            <a:rPr lang="sl-SI" sz="1800" b="1" dirty="0" smtClean="0">
              <a:solidFill>
                <a:srgbClr val="FF0000"/>
              </a:solidFill>
              <a:latin typeface="+mn-lt"/>
            </a:rPr>
            <a:t>     EDA</a:t>
          </a:r>
          <a:endParaRPr lang="sl-SI" sz="1800" b="1" dirty="0">
            <a:solidFill>
              <a:srgbClr val="FF0000"/>
            </a:solidFill>
            <a:latin typeface="+mn-lt"/>
          </a:endParaRPr>
        </a:p>
      </dgm:t>
    </dgm:pt>
    <dgm:pt modelId="{97269AAC-593B-4BEB-8EB1-58CB2ED3D4F3}" type="parTrans" cxnId="{EA4B6484-AE4C-4E9D-8FD7-E4B760711A75}">
      <dgm:prSet/>
      <dgm:spPr/>
      <dgm:t>
        <a:bodyPr/>
        <a:lstStyle/>
        <a:p>
          <a:endParaRPr lang="sl-SI"/>
        </a:p>
      </dgm:t>
    </dgm:pt>
    <dgm:pt modelId="{EB6614F6-416E-4DD6-BB78-6A6104022B8E}" type="sibTrans" cxnId="{EA4B6484-AE4C-4E9D-8FD7-E4B760711A75}">
      <dgm:prSet/>
      <dgm:spPr/>
      <dgm:t>
        <a:bodyPr/>
        <a:lstStyle/>
        <a:p>
          <a:endParaRPr lang="sl-SI"/>
        </a:p>
      </dgm:t>
    </dgm:pt>
    <dgm:pt modelId="{78879C5D-D8FD-4A82-A103-0AFDCE53E590}" type="pres">
      <dgm:prSet presAssocID="{FFCAA0B4-47EA-4AEF-BC87-80FC45EA86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F60CCAC5-8FAA-4797-A72D-66EEFA0E544E}" type="pres">
      <dgm:prSet presAssocID="{1802905B-0D93-4407-9CA1-7D42EECE520F}" presName="centerShape" presStyleLbl="node0" presStyleIdx="0" presStyleCnt="1" custScaleX="121940" custScaleY="116824"/>
      <dgm:spPr/>
      <dgm:t>
        <a:bodyPr/>
        <a:lstStyle/>
        <a:p>
          <a:endParaRPr lang="sl-SI"/>
        </a:p>
      </dgm:t>
    </dgm:pt>
    <dgm:pt modelId="{B35CBA34-250C-4598-A192-7AA3DD61EDA4}" type="pres">
      <dgm:prSet presAssocID="{88779864-836D-4604-B8C2-5400537DDA1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6FDBC9E-E3A2-4FEA-97D8-FECBAD14CB76}" type="pres">
      <dgm:prSet presAssocID="{88779864-836D-4604-B8C2-5400537DDA1D}" presName="dummy" presStyleCnt="0"/>
      <dgm:spPr/>
    </dgm:pt>
    <dgm:pt modelId="{45542DB5-8CE4-4E0E-B2D4-CC6E0129945D}" type="pres">
      <dgm:prSet presAssocID="{6AFAAF58-F1C9-4793-87CA-FB77E19CD5D5}" presName="sibTrans" presStyleLbl="sibTrans2D1" presStyleIdx="0" presStyleCnt="7"/>
      <dgm:spPr/>
      <dgm:t>
        <a:bodyPr/>
        <a:lstStyle/>
        <a:p>
          <a:endParaRPr lang="sl-SI"/>
        </a:p>
      </dgm:t>
    </dgm:pt>
    <dgm:pt modelId="{1A1AC352-33B1-4AF3-95E8-777F167A9DF9}" type="pres">
      <dgm:prSet presAssocID="{008A5E9A-DD1D-4026-AE2D-6D8E75BD78D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DDD177A-54F3-4AA3-9C0E-060856529391}" type="pres">
      <dgm:prSet presAssocID="{008A5E9A-DD1D-4026-AE2D-6D8E75BD78D1}" presName="dummy" presStyleCnt="0"/>
      <dgm:spPr/>
    </dgm:pt>
    <dgm:pt modelId="{E81A35F0-2B1A-415F-8193-709F84C207E3}" type="pres">
      <dgm:prSet presAssocID="{40873CD3-7B0B-4AF9-95EA-3C00B8A4A6C4}" presName="sibTrans" presStyleLbl="sibTrans2D1" presStyleIdx="1" presStyleCnt="7"/>
      <dgm:spPr/>
      <dgm:t>
        <a:bodyPr/>
        <a:lstStyle/>
        <a:p>
          <a:endParaRPr lang="sl-SI"/>
        </a:p>
      </dgm:t>
    </dgm:pt>
    <dgm:pt modelId="{7280B433-54FE-416C-98DE-7FCDD210982C}" type="pres">
      <dgm:prSet presAssocID="{2288AF3A-7656-4472-8936-170BE99D65C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ED555B0-DF14-48AC-8761-EE2CBC99E24E}" type="pres">
      <dgm:prSet presAssocID="{2288AF3A-7656-4472-8936-170BE99D65CF}" presName="dummy" presStyleCnt="0"/>
      <dgm:spPr/>
    </dgm:pt>
    <dgm:pt modelId="{73C8484D-8B24-4961-A1DE-D9D1550A1782}" type="pres">
      <dgm:prSet presAssocID="{777367FB-ADF6-4CB3-8F6A-1FF53A0ED2EC}" presName="sibTrans" presStyleLbl="sibTrans2D1" presStyleIdx="2" presStyleCnt="7"/>
      <dgm:spPr/>
      <dgm:t>
        <a:bodyPr/>
        <a:lstStyle/>
        <a:p>
          <a:endParaRPr lang="sl-SI"/>
        </a:p>
      </dgm:t>
    </dgm:pt>
    <dgm:pt modelId="{5621E820-A465-4271-8D94-28BAFDFD151A}" type="pres">
      <dgm:prSet presAssocID="{383BAC44-9122-4F26-BCB5-B61B23E20B9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2861E21-7455-4E86-A66D-1CE4F7975424}" type="pres">
      <dgm:prSet presAssocID="{383BAC44-9122-4F26-BCB5-B61B23E20B9F}" presName="dummy" presStyleCnt="0"/>
      <dgm:spPr/>
    </dgm:pt>
    <dgm:pt modelId="{683FB89B-A32A-4250-96BB-0076736B2420}" type="pres">
      <dgm:prSet presAssocID="{7F7F05DB-5291-4C30-B1F9-624D8B6D2C51}" presName="sibTrans" presStyleLbl="sibTrans2D1" presStyleIdx="3" presStyleCnt="7"/>
      <dgm:spPr/>
      <dgm:t>
        <a:bodyPr/>
        <a:lstStyle/>
        <a:p>
          <a:endParaRPr lang="sl-SI"/>
        </a:p>
      </dgm:t>
    </dgm:pt>
    <dgm:pt modelId="{DC2AE977-3965-4B10-96F9-A75F33C5DCB2}" type="pres">
      <dgm:prSet presAssocID="{07AC7E28-4476-4833-AE77-22C664C3E73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E4BA45E-FC23-4A4B-AF3A-484B28CA9F24}" type="pres">
      <dgm:prSet presAssocID="{07AC7E28-4476-4833-AE77-22C664C3E738}" presName="dummy" presStyleCnt="0"/>
      <dgm:spPr/>
    </dgm:pt>
    <dgm:pt modelId="{AFC9F70C-26B4-44F0-884B-884675F4559B}" type="pres">
      <dgm:prSet presAssocID="{05B46A0C-6476-4112-8DA2-942084AD8FAB}" presName="sibTrans" presStyleLbl="sibTrans2D1" presStyleIdx="4" presStyleCnt="7"/>
      <dgm:spPr/>
      <dgm:t>
        <a:bodyPr/>
        <a:lstStyle/>
        <a:p>
          <a:endParaRPr lang="sl-SI"/>
        </a:p>
      </dgm:t>
    </dgm:pt>
    <dgm:pt modelId="{CE01E117-C9FF-49F6-AAAF-AB1842C6FC40}" type="pres">
      <dgm:prSet presAssocID="{58558339-C9BD-4BAD-968D-AB77035C183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AB93B93-00DC-4F63-BE88-4BB3BF3A35B7}" type="pres">
      <dgm:prSet presAssocID="{58558339-C9BD-4BAD-968D-AB77035C1830}" presName="dummy" presStyleCnt="0"/>
      <dgm:spPr/>
    </dgm:pt>
    <dgm:pt modelId="{C9457D6A-436B-431B-A761-5A6CF0B0ECA3}" type="pres">
      <dgm:prSet presAssocID="{CBD1E066-0676-4769-A473-20135E1FF3DE}" presName="sibTrans" presStyleLbl="sibTrans2D1" presStyleIdx="5" presStyleCnt="7"/>
      <dgm:spPr/>
      <dgm:t>
        <a:bodyPr/>
        <a:lstStyle/>
        <a:p>
          <a:endParaRPr lang="en-US"/>
        </a:p>
      </dgm:t>
    </dgm:pt>
    <dgm:pt modelId="{EDB71E3B-6B6F-4402-91ED-D0ED404ECCAD}" type="pres">
      <dgm:prSet presAssocID="{85C14ADA-732A-4FFF-84D3-6F12946FDA4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9A70465-8B86-4898-8BB5-83891717C692}" type="pres">
      <dgm:prSet presAssocID="{85C14ADA-732A-4FFF-84D3-6F12946FDA4E}" presName="dummy" presStyleCnt="0"/>
      <dgm:spPr/>
    </dgm:pt>
    <dgm:pt modelId="{C0880E35-A00F-475C-B9B0-75D509D90FC8}" type="pres">
      <dgm:prSet presAssocID="{EB6614F6-416E-4DD6-BB78-6A6104022B8E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9DF2A3CC-86C2-48F5-BFC4-73871EE76273}" type="presOf" srcId="{2288AF3A-7656-4472-8936-170BE99D65CF}" destId="{7280B433-54FE-416C-98DE-7FCDD210982C}" srcOrd="0" destOrd="0" presId="urn:microsoft.com/office/officeart/2005/8/layout/radial6"/>
    <dgm:cxn modelId="{42355E00-98A5-470F-BD1A-56B51F968207}" srcId="{1802905B-0D93-4407-9CA1-7D42EECE520F}" destId="{2288AF3A-7656-4472-8936-170BE99D65CF}" srcOrd="2" destOrd="0" parTransId="{ED3FBFAC-3090-4E1D-A55A-02B1D1214555}" sibTransId="{777367FB-ADF6-4CB3-8F6A-1FF53A0ED2EC}"/>
    <dgm:cxn modelId="{617C44F4-4D37-434C-BF2A-579C86535A3F}" srcId="{1802905B-0D93-4407-9CA1-7D42EECE520F}" destId="{008A5E9A-DD1D-4026-AE2D-6D8E75BD78D1}" srcOrd="1" destOrd="0" parTransId="{C47CC535-D30D-44E9-B2F9-8E1131E80454}" sibTransId="{40873CD3-7B0B-4AF9-95EA-3C00B8A4A6C4}"/>
    <dgm:cxn modelId="{FBCC4032-0485-499D-AB13-2D2ACBF6AB69}" srcId="{1802905B-0D93-4407-9CA1-7D42EECE520F}" destId="{07AC7E28-4476-4833-AE77-22C664C3E738}" srcOrd="4" destOrd="0" parTransId="{03F2BCA8-4773-46A4-90DA-DB4D58985B46}" sibTransId="{05B46A0C-6476-4112-8DA2-942084AD8FAB}"/>
    <dgm:cxn modelId="{61FCBF2E-F2E6-484C-AB92-9D24245DAF15}" type="presOf" srcId="{85C14ADA-732A-4FFF-84D3-6F12946FDA4E}" destId="{EDB71E3B-6B6F-4402-91ED-D0ED404ECCAD}" srcOrd="0" destOrd="0" presId="urn:microsoft.com/office/officeart/2005/8/layout/radial6"/>
    <dgm:cxn modelId="{D3B8717B-BB43-45DE-81CF-56F5B4E6EE6E}" srcId="{FFCAA0B4-47EA-4AEF-BC87-80FC45EA8689}" destId="{1802905B-0D93-4407-9CA1-7D42EECE520F}" srcOrd="0" destOrd="0" parTransId="{55E6BBAB-9326-4655-8883-223A31845EDD}" sibTransId="{125DE8AC-6334-46F7-AB70-9BA943E7ACDB}"/>
    <dgm:cxn modelId="{E112F51E-486C-45ED-B956-5043CF016303}" srcId="{1802905B-0D93-4407-9CA1-7D42EECE520F}" destId="{58558339-C9BD-4BAD-968D-AB77035C1830}" srcOrd="5" destOrd="0" parTransId="{E548FFC5-D8BB-49F0-9BC5-E2F8DAA68707}" sibTransId="{CBD1E066-0676-4769-A473-20135E1FF3DE}"/>
    <dgm:cxn modelId="{A8901ECF-8842-41FF-B666-D7C0C77145CB}" type="presOf" srcId="{CBD1E066-0676-4769-A473-20135E1FF3DE}" destId="{C9457D6A-436B-431B-A761-5A6CF0B0ECA3}" srcOrd="0" destOrd="0" presId="urn:microsoft.com/office/officeart/2005/8/layout/radial6"/>
    <dgm:cxn modelId="{C218EE38-4397-40F0-85D8-65E0C4689FD1}" type="presOf" srcId="{40873CD3-7B0B-4AF9-95EA-3C00B8A4A6C4}" destId="{E81A35F0-2B1A-415F-8193-709F84C207E3}" srcOrd="0" destOrd="0" presId="urn:microsoft.com/office/officeart/2005/8/layout/radial6"/>
    <dgm:cxn modelId="{B8F70150-81B3-4093-A273-2B5533DDBC7B}" type="presOf" srcId="{1802905B-0D93-4407-9CA1-7D42EECE520F}" destId="{F60CCAC5-8FAA-4797-A72D-66EEFA0E544E}" srcOrd="0" destOrd="0" presId="urn:microsoft.com/office/officeart/2005/8/layout/radial6"/>
    <dgm:cxn modelId="{16E017DD-FEDC-4BB2-A8B2-923125D9034B}" type="presOf" srcId="{6AFAAF58-F1C9-4793-87CA-FB77E19CD5D5}" destId="{45542DB5-8CE4-4E0E-B2D4-CC6E0129945D}" srcOrd="0" destOrd="0" presId="urn:microsoft.com/office/officeart/2005/8/layout/radial6"/>
    <dgm:cxn modelId="{6EF7FEF0-109B-4F2A-B1A0-1383F07AC546}" srcId="{1802905B-0D93-4407-9CA1-7D42EECE520F}" destId="{88779864-836D-4604-B8C2-5400537DDA1D}" srcOrd="0" destOrd="0" parTransId="{DF3514B5-7D24-424D-B7C1-9427331124C3}" sibTransId="{6AFAAF58-F1C9-4793-87CA-FB77E19CD5D5}"/>
    <dgm:cxn modelId="{BC35CB3A-65F4-4493-9726-C81547EC6DD6}" type="presOf" srcId="{FFCAA0B4-47EA-4AEF-BC87-80FC45EA8689}" destId="{78879C5D-D8FD-4A82-A103-0AFDCE53E590}" srcOrd="0" destOrd="0" presId="urn:microsoft.com/office/officeart/2005/8/layout/radial6"/>
    <dgm:cxn modelId="{328B0587-DC44-45D7-8EC2-FA2DA59C04CB}" type="presOf" srcId="{EB6614F6-416E-4DD6-BB78-6A6104022B8E}" destId="{C0880E35-A00F-475C-B9B0-75D509D90FC8}" srcOrd="0" destOrd="0" presId="urn:microsoft.com/office/officeart/2005/8/layout/radial6"/>
    <dgm:cxn modelId="{BD662646-A2EE-407A-9288-E7ED3F95A03A}" type="presOf" srcId="{58558339-C9BD-4BAD-968D-AB77035C1830}" destId="{CE01E117-C9FF-49F6-AAAF-AB1842C6FC40}" srcOrd="0" destOrd="0" presId="urn:microsoft.com/office/officeart/2005/8/layout/radial6"/>
    <dgm:cxn modelId="{8FD79147-8CFF-490F-8EA4-021D1D945519}" type="presOf" srcId="{07AC7E28-4476-4833-AE77-22C664C3E738}" destId="{DC2AE977-3965-4B10-96F9-A75F33C5DCB2}" srcOrd="0" destOrd="0" presId="urn:microsoft.com/office/officeart/2005/8/layout/radial6"/>
    <dgm:cxn modelId="{36D80ED7-4AC7-45AA-ADD2-2B2F8F862242}" type="presOf" srcId="{7F7F05DB-5291-4C30-B1F9-624D8B6D2C51}" destId="{683FB89B-A32A-4250-96BB-0076736B2420}" srcOrd="0" destOrd="0" presId="urn:microsoft.com/office/officeart/2005/8/layout/radial6"/>
    <dgm:cxn modelId="{EA4B6484-AE4C-4E9D-8FD7-E4B760711A75}" srcId="{1802905B-0D93-4407-9CA1-7D42EECE520F}" destId="{85C14ADA-732A-4FFF-84D3-6F12946FDA4E}" srcOrd="6" destOrd="0" parTransId="{97269AAC-593B-4BEB-8EB1-58CB2ED3D4F3}" sibTransId="{EB6614F6-416E-4DD6-BB78-6A6104022B8E}"/>
    <dgm:cxn modelId="{B8E32331-85ED-4925-B96D-6BD46CD19E1C}" type="presOf" srcId="{008A5E9A-DD1D-4026-AE2D-6D8E75BD78D1}" destId="{1A1AC352-33B1-4AF3-95E8-777F167A9DF9}" srcOrd="0" destOrd="0" presId="urn:microsoft.com/office/officeart/2005/8/layout/radial6"/>
    <dgm:cxn modelId="{989741CF-F283-474D-ADBC-0333CF2DE881}" type="presOf" srcId="{05B46A0C-6476-4112-8DA2-942084AD8FAB}" destId="{AFC9F70C-26B4-44F0-884B-884675F4559B}" srcOrd="0" destOrd="0" presId="urn:microsoft.com/office/officeart/2005/8/layout/radial6"/>
    <dgm:cxn modelId="{5049D98F-9353-42B1-B9C4-155F43F14EE5}" type="presOf" srcId="{383BAC44-9122-4F26-BCB5-B61B23E20B9F}" destId="{5621E820-A465-4271-8D94-28BAFDFD151A}" srcOrd="0" destOrd="0" presId="urn:microsoft.com/office/officeart/2005/8/layout/radial6"/>
    <dgm:cxn modelId="{261BAEF2-3EC1-42F1-B910-21268396FD71}" type="presOf" srcId="{88779864-836D-4604-B8C2-5400537DDA1D}" destId="{B35CBA34-250C-4598-A192-7AA3DD61EDA4}" srcOrd="0" destOrd="0" presId="urn:microsoft.com/office/officeart/2005/8/layout/radial6"/>
    <dgm:cxn modelId="{6F54859C-5B8E-477C-8578-D5308E7231EA}" type="presOf" srcId="{777367FB-ADF6-4CB3-8F6A-1FF53A0ED2EC}" destId="{73C8484D-8B24-4961-A1DE-D9D1550A1782}" srcOrd="0" destOrd="0" presId="urn:microsoft.com/office/officeart/2005/8/layout/radial6"/>
    <dgm:cxn modelId="{1230C542-AB5B-4494-B903-6C0C6925CA88}" srcId="{1802905B-0D93-4407-9CA1-7D42EECE520F}" destId="{383BAC44-9122-4F26-BCB5-B61B23E20B9F}" srcOrd="3" destOrd="0" parTransId="{5E0E7BFC-D030-4127-AE27-01C030ADDF38}" sibTransId="{7F7F05DB-5291-4C30-B1F9-624D8B6D2C51}"/>
    <dgm:cxn modelId="{4E237404-DA9A-42CA-B6BF-BA79AB7BAF9A}" type="presParOf" srcId="{78879C5D-D8FD-4A82-A103-0AFDCE53E590}" destId="{F60CCAC5-8FAA-4797-A72D-66EEFA0E544E}" srcOrd="0" destOrd="0" presId="urn:microsoft.com/office/officeart/2005/8/layout/radial6"/>
    <dgm:cxn modelId="{9A58DE71-096F-48C7-BBDD-B421AF07C5F0}" type="presParOf" srcId="{78879C5D-D8FD-4A82-A103-0AFDCE53E590}" destId="{B35CBA34-250C-4598-A192-7AA3DD61EDA4}" srcOrd="1" destOrd="0" presId="urn:microsoft.com/office/officeart/2005/8/layout/radial6"/>
    <dgm:cxn modelId="{6F5A0AFE-CB6F-4A67-8FB4-0079134242CA}" type="presParOf" srcId="{78879C5D-D8FD-4A82-A103-0AFDCE53E590}" destId="{C6FDBC9E-E3A2-4FEA-97D8-FECBAD14CB76}" srcOrd="2" destOrd="0" presId="urn:microsoft.com/office/officeart/2005/8/layout/radial6"/>
    <dgm:cxn modelId="{08C2C63A-6950-4E8C-ADDA-0EB473E6859D}" type="presParOf" srcId="{78879C5D-D8FD-4A82-A103-0AFDCE53E590}" destId="{45542DB5-8CE4-4E0E-B2D4-CC6E0129945D}" srcOrd="3" destOrd="0" presId="urn:microsoft.com/office/officeart/2005/8/layout/radial6"/>
    <dgm:cxn modelId="{93A9C6D4-4080-43EA-B25A-6EFE3CB74577}" type="presParOf" srcId="{78879C5D-D8FD-4A82-A103-0AFDCE53E590}" destId="{1A1AC352-33B1-4AF3-95E8-777F167A9DF9}" srcOrd="4" destOrd="0" presId="urn:microsoft.com/office/officeart/2005/8/layout/radial6"/>
    <dgm:cxn modelId="{6E96F292-3213-4372-B981-FD0896E7C12A}" type="presParOf" srcId="{78879C5D-D8FD-4A82-A103-0AFDCE53E590}" destId="{3DDD177A-54F3-4AA3-9C0E-060856529391}" srcOrd="5" destOrd="0" presId="urn:microsoft.com/office/officeart/2005/8/layout/radial6"/>
    <dgm:cxn modelId="{EB69DFE4-D9B3-458A-BED1-35B603B936C6}" type="presParOf" srcId="{78879C5D-D8FD-4A82-A103-0AFDCE53E590}" destId="{E81A35F0-2B1A-415F-8193-709F84C207E3}" srcOrd="6" destOrd="0" presId="urn:microsoft.com/office/officeart/2005/8/layout/radial6"/>
    <dgm:cxn modelId="{E51E5EA1-54BC-4792-B848-C496E6B0BE2A}" type="presParOf" srcId="{78879C5D-D8FD-4A82-A103-0AFDCE53E590}" destId="{7280B433-54FE-416C-98DE-7FCDD210982C}" srcOrd="7" destOrd="0" presId="urn:microsoft.com/office/officeart/2005/8/layout/radial6"/>
    <dgm:cxn modelId="{2F1CA43B-B7DA-4A74-8C9A-C2BDDAD93E51}" type="presParOf" srcId="{78879C5D-D8FD-4A82-A103-0AFDCE53E590}" destId="{0ED555B0-DF14-48AC-8761-EE2CBC99E24E}" srcOrd="8" destOrd="0" presId="urn:microsoft.com/office/officeart/2005/8/layout/radial6"/>
    <dgm:cxn modelId="{6C296C72-49A4-49C0-B31A-665102777B22}" type="presParOf" srcId="{78879C5D-D8FD-4A82-A103-0AFDCE53E590}" destId="{73C8484D-8B24-4961-A1DE-D9D1550A1782}" srcOrd="9" destOrd="0" presId="urn:microsoft.com/office/officeart/2005/8/layout/radial6"/>
    <dgm:cxn modelId="{4CE2F3C1-37D9-4A65-9A9D-FDD367697E03}" type="presParOf" srcId="{78879C5D-D8FD-4A82-A103-0AFDCE53E590}" destId="{5621E820-A465-4271-8D94-28BAFDFD151A}" srcOrd="10" destOrd="0" presId="urn:microsoft.com/office/officeart/2005/8/layout/radial6"/>
    <dgm:cxn modelId="{E0087C27-4727-43AB-BCBE-3DB9B8E76D9E}" type="presParOf" srcId="{78879C5D-D8FD-4A82-A103-0AFDCE53E590}" destId="{92861E21-7455-4E86-A66D-1CE4F7975424}" srcOrd="11" destOrd="0" presId="urn:microsoft.com/office/officeart/2005/8/layout/radial6"/>
    <dgm:cxn modelId="{23537C81-8E19-4087-8FD0-D1AA59D7F276}" type="presParOf" srcId="{78879C5D-D8FD-4A82-A103-0AFDCE53E590}" destId="{683FB89B-A32A-4250-96BB-0076736B2420}" srcOrd="12" destOrd="0" presId="urn:microsoft.com/office/officeart/2005/8/layout/radial6"/>
    <dgm:cxn modelId="{E804EAC4-33AD-41F7-8F28-0D7A4B8F886B}" type="presParOf" srcId="{78879C5D-D8FD-4A82-A103-0AFDCE53E590}" destId="{DC2AE977-3965-4B10-96F9-A75F33C5DCB2}" srcOrd="13" destOrd="0" presId="urn:microsoft.com/office/officeart/2005/8/layout/radial6"/>
    <dgm:cxn modelId="{6B8FBE20-79BD-41D2-901C-81093ED14F75}" type="presParOf" srcId="{78879C5D-D8FD-4A82-A103-0AFDCE53E590}" destId="{1E4BA45E-FC23-4A4B-AF3A-484B28CA9F24}" srcOrd="14" destOrd="0" presId="urn:microsoft.com/office/officeart/2005/8/layout/radial6"/>
    <dgm:cxn modelId="{436B817B-85DE-41FA-B473-B8847FEB07AA}" type="presParOf" srcId="{78879C5D-D8FD-4A82-A103-0AFDCE53E590}" destId="{AFC9F70C-26B4-44F0-884B-884675F4559B}" srcOrd="15" destOrd="0" presId="urn:microsoft.com/office/officeart/2005/8/layout/radial6"/>
    <dgm:cxn modelId="{3B766C53-6A0C-4455-97C7-CC3D679B2CF8}" type="presParOf" srcId="{78879C5D-D8FD-4A82-A103-0AFDCE53E590}" destId="{CE01E117-C9FF-49F6-AAAF-AB1842C6FC40}" srcOrd="16" destOrd="0" presId="urn:microsoft.com/office/officeart/2005/8/layout/radial6"/>
    <dgm:cxn modelId="{759DD3D2-2FBE-44AD-BBAF-947EB84FD758}" type="presParOf" srcId="{78879C5D-D8FD-4A82-A103-0AFDCE53E590}" destId="{CAB93B93-00DC-4F63-BE88-4BB3BF3A35B7}" srcOrd="17" destOrd="0" presId="urn:microsoft.com/office/officeart/2005/8/layout/radial6"/>
    <dgm:cxn modelId="{3B5C9496-37D8-4786-ADF5-879B7D2360A5}" type="presParOf" srcId="{78879C5D-D8FD-4A82-A103-0AFDCE53E590}" destId="{C9457D6A-436B-431B-A761-5A6CF0B0ECA3}" srcOrd="18" destOrd="0" presId="urn:microsoft.com/office/officeart/2005/8/layout/radial6"/>
    <dgm:cxn modelId="{4CDBE658-35FF-4A0F-8B99-65285FA6361F}" type="presParOf" srcId="{78879C5D-D8FD-4A82-A103-0AFDCE53E590}" destId="{EDB71E3B-6B6F-4402-91ED-D0ED404ECCAD}" srcOrd="19" destOrd="0" presId="urn:microsoft.com/office/officeart/2005/8/layout/radial6"/>
    <dgm:cxn modelId="{7C55EAEF-48CF-4894-9BFC-669BC2B07265}" type="presParOf" srcId="{78879C5D-D8FD-4A82-A103-0AFDCE53E590}" destId="{09A70465-8B86-4898-8BB5-83891717C692}" srcOrd="20" destOrd="0" presId="urn:microsoft.com/office/officeart/2005/8/layout/radial6"/>
    <dgm:cxn modelId="{3E91358F-EB66-4CF9-8F82-9C85E56E41ED}" type="presParOf" srcId="{78879C5D-D8FD-4A82-A103-0AFDCE53E590}" destId="{C0880E35-A00F-475C-B9B0-75D509D90FC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80E35-A00F-475C-B9B0-75D509D90FC8}">
      <dsp:nvSpPr>
        <dsp:cNvPr id="0" name=""/>
        <dsp:cNvSpPr/>
      </dsp:nvSpPr>
      <dsp:spPr>
        <a:xfrm>
          <a:off x="1523158" y="478507"/>
          <a:ext cx="3800833" cy="3800833"/>
        </a:xfrm>
        <a:prstGeom prst="blockArc">
          <a:avLst>
            <a:gd name="adj1" fmla="val 13114286"/>
            <a:gd name="adj2" fmla="val 16200000"/>
            <a:gd name="adj3" fmla="val 390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57D6A-436B-431B-A761-5A6CF0B0ECA3}">
      <dsp:nvSpPr>
        <dsp:cNvPr id="0" name=""/>
        <dsp:cNvSpPr/>
      </dsp:nvSpPr>
      <dsp:spPr>
        <a:xfrm>
          <a:off x="1523158" y="478507"/>
          <a:ext cx="3800833" cy="3800833"/>
        </a:xfrm>
        <a:prstGeom prst="blockArc">
          <a:avLst>
            <a:gd name="adj1" fmla="val 10028571"/>
            <a:gd name="adj2" fmla="val 13114286"/>
            <a:gd name="adj3" fmla="val 390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9F70C-26B4-44F0-884B-884675F4559B}">
      <dsp:nvSpPr>
        <dsp:cNvPr id="0" name=""/>
        <dsp:cNvSpPr/>
      </dsp:nvSpPr>
      <dsp:spPr>
        <a:xfrm>
          <a:off x="1523158" y="478507"/>
          <a:ext cx="3800833" cy="3800833"/>
        </a:xfrm>
        <a:prstGeom prst="blockArc">
          <a:avLst>
            <a:gd name="adj1" fmla="val 6942857"/>
            <a:gd name="adj2" fmla="val 10028571"/>
            <a:gd name="adj3" fmla="val 390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FB89B-A32A-4250-96BB-0076736B2420}">
      <dsp:nvSpPr>
        <dsp:cNvPr id="0" name=""/>
        <dsp:cNvSpPr/>
      </dsp:nvSpPr>
      <dsp:spPr>
        <a:xfrm>
          <a:off x="1523158" y="478507"/>
          <a:ext cx="3800833" cy="3800833"/>
        </a:xfrm>
        <a:prstGeom prst="blockArc">
          <a:avLst>
            <a:gd name="adj1" fmla="val 3857143"/>
            <a:gd name="adj2" fmla="val 6942857"/>
            <a:gd name="adj3" fmla="val 390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8484D-8B24-4961-A1DE-D9D1550A1782}">
      <dsp:nvSpPr>
        <dsp:cNvPr id="0" name=""/>
        <dsp:cNvSpPr/>
      </dsp:nvSpPr>
      <dsp:spPr>
        <a:xfrm>
          <a:off x="1523158" y="478507"/>
          <a:ext cx="3800833" cy="3800833"/>
        </a:xfrm>
        <a:prstGeom prst="blockArc">
          <a:avLst>
            <a:gd name="adj1" fmla="val 771429"/>
            <a:gd name="adj2" fmla="val 3857143"/>
            <a:gd name="adj3" fmla="val 390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A35F0-2B1A-415F-8193-709F84C207E3}">
      <dsp:nvSpPr>
        <dsp:cNvPr id="0" name=""/>
        <dsp:cNvSpPr/>
      </dsp:nvSpPr>
      <dsp:spPr>
        <a:xfrm>
          <a:off x="1523158" y="478507"/>
          <a:ext cx="3800833" cy="3800833"/>
        </a:xfrm>
        <a:prstGeom prst="blockArc">
          <a:avLst>
            <a:gd name="adj1" fmla="val 19285714"/>
            <a:gd name="adj2" fmla="val 771429"/>
            <a:gd name="adj3" fmla="val 390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42DB5-8CE4-4E0E-B2D4-CC6E0129945D}">
      <dsp:nvSpPr>
        <dsp:cNvPr id="0" name=""/>
        <dsp:cNvSpPr/>
      </dsp:nvSpPr>
      <dsp:spPr>
        <a:xfrm>
          <a:off x="1523158" y="478507"/>
          <a:ext cx="3800833" cy="3800833"/>
        </a:xfrm>
        <a:prstGeom prst="blockArc">
          <a:avLst>
            <a:gd name="adj1" fmla="val 16200000"/>
            <a:gd name="adj2" fmla="val 19285714"/>
            <a:gd name="adj3" fmla="val 390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CCAC5-8FAA-4797-A72D-66EEFA0E544E}">
      <dsp:nvSpPr>
        <dsp:cNvPr id="0" name=""/>
        <dsp:cNvSpPr/>
      </dsp:nvSpPr>
      <dsp:spPr>
        <a:xfrm>
          <a:off x="2526665" y="1519644"/>
          <a:ext cx="1793819" cy="1718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l-SI" sz="24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25 </a:t>
          </a:r>
          <a:r>
            <a:rPr lang="sl-SI" sz="24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EU </a:t>
          </a:r>
          <a:r>
            <a:rPr lang="sl-SI" sz="1100" b="1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projects</a:t>
          </a:r>
          <a:endParaRPr lang="sl-SI" sz="1100" b="1" kern="1200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sp:txBody>
      <dsp:txXfrm>
        <a:off x="2789364" y="1771321"/>
        <a:ext cx="1268421" cy="1215206"/>
      </dsp:txXfrm>
    </dsp:sp>
    <dsp:sp modelId="{B35CBA34-250C-4598-A192-7AA3DD61EDA4}">
      <dsp:nvSpPr>
        <dsp:cNvPr id="0" name=""/>
        <dsp:cNvSpPr/>
      </dsp:nvSpPr>
      <dsp:spPr>
        <a:xfrm>
          <a:off x="2908701" y="704"/>
          <a:ext cx="1029747" cy="102974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l-SI" sz="2400" b="1" kern="1200" dirty="0" smtClean="0">
              <a:solidFill>
                <a:srgbClr val="FF0000"/>
              </a:solidFill>
              <a:latin typeface="+mj-lt"/>
            </a:rPr>
            <a:t>13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l-SI" sz="1800" b="1" kern="1200" dirty="0" smtClean="0">
              <a:solidFill>
                <a:srgbClr val="FF0000"/>
              </a:solidFill>
              <a:latin typeface="+mn-lt"/>
            </a:rPr>
            <a:t>H2020</a:t>
          </a:r>
          <a:endParaRPr lang="sl-SI" sz="1800" b="1" kern="1200" dirty="0">
            <a:solidFill>
              <a:srgbClr val="FF0000"/>
            </a:solidFill>
            <a:latin typeface="+mn-lt"/>
          </a:endParaRPr>
        </a:p>
      </dsp:txBody>
      <dsp:txXfrm>
        <a:off x="3059504" y="151507"/>
        <a:ext cx="728141" cy="728141"/>
      </dsp:txXfrm>
    </dsp:sp>
    <dsp:sp modelId="{1A1AC352-33B1-4AF3-95E8-777F167A9DF9}">
      <dsp:nvSpPr>
        <dsp:cNvPr id="0" name=""/>
        <dsp:cNvSpPr/>
      </dsp:nvSpPr>
      <dsp:spPr>
        <a:xfrm>
          <a:off x="4365524" y="702273"/>
          <a:ext cx="1029747" cy="102974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rgbClr val="FF0000"/>
              </a:solidFill>
              <a:latin typeface="+mj-lt"/>
            </a:rPr>
            <a:t>4 </a:t>
          </a:r>
          <a:r>
            <a:rPr lang="sl-SI" sz="1400" b="1" kern="1200" dirty="0" smtClean="0">
              <a:solidFill>
                <a:srgbClr val="FF0000"/>
              </a:solidFill>
              <a:latin typeface="+mj-lt"/>
            </a:rPr>
            <a:t/>
          </a:r>
          <a:br>
            <a:rPr lang="sl-SI" sz="1400" b="1" kern="1200" dirty="0" smtClean="0">
              <a:solidFill>
                <a:srgbClr val="FF0000"/>
              </a:solidFill>
              <a:latin typeface="+mj-lt"/>
            </a:rPr>
          </a:br>
          <a:r>
            <a:rPr lang="sl-SI" sz="1500" b="1" kern="1200" dirty="0" err="1" smtClean="0">
              <a:solidFill>
                <a:srgbClr val="FF0000"/>
              </a:solidFill>
              <a:latin typeface="+mj-lt"/>
            </a:rPr>
            <a:t>Interreg</a:t>
          </a:r>
          <a:endParaRPr lang="sl-SI" sz="1500" b="1" kern="1200" dirty="0">
            <a:solidFill>
              <a:srgbClr val="FF0000"/>
            </a:solidFill>
            <a:latin typeface="+mj-lt"/>
          </a:endParaRPr>
        </a:p>
      </dsp:txBody>
      <dsp:txXfrm>
        <a:off x="4516327" y="853076"/>
        <a:ext cx="728141" cy="728141"/>
      </dsp:txXfrm>
    </dsp:sp>
    <dsp:sp modelId="{7280B433-54FE-416C-98DE-7FCDD210982C}">
      <dsp:nvSpPr>
        <dsp:cNvPr id="0" name=""/>
        <dsp:cNvSpPr/>
      </dsp:nvSpPr>
      <dsp:spPr>
        <a:xfrm>
          <a:off x="4725329" y="2278683"/>
          <a:ext cx="1029747" cy="102974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rgbClr val="FF0000"/>
              </a:solidFill>
              <a:latin typeface="+mj-lt"/>
            </a:rPr>
            <a:t>50 </a:t>
          </a:r>
          <a:r>
            <a:rPr lang="sl-SI" sz="1600" b="1" kern="1200" dirty="0" err="1" smtClean="0">
              <a:solidFill>
                <a:srgbClr val="FF0000"/>
              </a:solidFill>
              <a:latin typeface="+mj-lt"/>
            </a:rPr>
            <a:t>slovene</a:t>
          </a:r>
          <a:r>
            <a:rPr lang="sl-SI" sz="1600" b="1" kern="1200" dirty="0" smtClean="0">
              <a:solidFill>
                <a:srgbClr val="FF0000"/>
              </a:solidFill>
              <a:latin typeface="+mj-lt"/>
            </a:rPr>
            <a:t> </a:t>
          </a:r>
          <a:r>
            <a:rPr lang="sl-SI" sz="1600" b="1" kern="1200" dirty="0" err="1" smtClean="0">
              <a:solidFill>
                <a:srgbClr val="FF0000"/>
              </a:solidFill>
              <a:latin typeface="+mj-lt"/>
            </a:rPr>
            <a:t>funding</a:t>
          </a:r>
          <a:endParaRPr lang="sl-SI" sz="1600" b="1" kern="1200" dirty="0">
            <a:solidFill>
              <a:srgbClr val="FF0000"/>
            </a:solidFill>
            <a:latin typeface="+mj-lt"/>
          </a:endParaRPr>
        </a:p>
      </dsp:txBody>
      <dsp:txXfrm>
        <a:off x="4876132" y="2429486"/>
        <a:ext cx="728141" cy="728141"/>
      </dsp:txXfrm>
    </dsp:sp>
    <dsp:sp modelId="{5621E820-A465-4271-8D94-28BAFDFD151A}">
      <dsp:nvSpPr>
        <dsp:cNvPr id="0" name=""/>
        <dsp:cNvSpPr/>
      </dsp:nvSpPr>
      <dsp:spPr>
        <a:xfrm>
          <a:off x="3717177" y="3542867"/>
          <a:ext cx="1029747" cy="102974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rgbClr val="FF0000"/>
              </a:solidFill>
              <a:latin typeface="+mn-lt"/>
            </a:rPr>
            <a:t>4</a:t>
          </a:r>
          <a:r>
            <a:rPr lang="sl-SI" sz="1400" b="1" kern="1200" dirty="0" smtClean="0">
              <a:solidFill>
                <a:srgbClr val="FF0000"/>
              </a:solidFill>
              <a:latin typeface="+mn-lt"/>
            </a:rPr>
            <a:t/>
          </a:r>
          <a:br>
            <a:rPr lang="sl-SI" sz="1400" b="1" kern="1200" dirty="0" smtClean="0">
              <a:solidFill>
                <a:srgbClr val="FF0000"/>
              </a:solidFill>
              <a:latin typeface="+mn-lt"/>
            </a:rPr>
          </a:br>
          <a:r>
            <a:rPr lang="sl-SI" sz="1800" b="1" kern="1200" dirty="0" smtClean="0">
              <a:solidFill>
                <a:srgbClr val="FF0000"/>
              </a:solidFill>
              <a:latin typeface="+mn-lt"/>
            </a:rPr>
            <a:t>ERA NET</a:t>
          </a:r>
          <a:endParaRPr lang="sl-SI" sz="1800" b="1" kern="1200" dirty="0">
            <a:solidFill>
              <a:srgbClr val="FF0000"/>
            </a:solidFill>
            <a:latin typeface="+mn-lt"/>
          </a:endParaRPr>
        </a:p>
      </dsp:txBody>
      <dsp:txXfrm>
        <a:off x="3867980" y="3693670"/>
        <a:ext cx="728141" cy="728141"/>
      </dsp:txXfrm>
    </dsp:sp>
    <dsp:sp modelId="{DC2AE977-3965-4B10-96F9-A75F33C5DCB2}">
      <dsp:nvSpPr>
        <dsp:cNvPr id="0" name=""/>
        <dsp:cNvSpPr/>
      </dsp:nvSpPr>
      <dsp:spPr>
        <a:xfrm>
          <a:off x="2100226" y="3542867"/>
          <a:ext cx="1029747" cy="102974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rgbClr val="FF0000"/>
              </a:solidFill>
              <a:latin typeface="+mj-lt"/>
            </a:rPr>
            <a:t>2 </a:t>
          </a:r>
          <a:r>
            <a:rPr lang="sl-SI" sz="1600" b="1" kern="1200" dirty="0" smtClean="0">
              <a:solidFill>
                <a:srgbClr val="FF0000"/>
              </a:solidFill>
              <a:latin typeface="+mj-lt"/>
            </a:rPr>
            <a:t/>
          </a:r>
          <a:br>
            <a:rPr lang="sl-SI" sz="1600" b="1" kern="1200" dirty="0" smtClean="0">
              <a:solidFill>
                <a:srgbClr val="FF0000"/>
              </a:solidFill>
              <a:latin typeface="+mj-lt"/>
            </a:rPr>
          </a:br>
          <a:r>
            <a:rPr lang="sl-SI" sz="1800" b="1" kern="1200" dirty="0" smtClean="0">
              <a:solidFill>
                <a:srgbClr val="FF0000"/>
              </a:solidFill>
              <a:latin typeface="+mj-lt"/>
            </a:rPr>
            <a:t>NATO</a:t>
          </a:r>
          <a:endParaRPr lang="sl-SI" sz="1800" b="1" kern="1200" dirty="0">
            <a:solidFill>
              <a:srgbClr val="FF0000"/>
            </a:solidFill>
            <a:latin typeface="+mn-lt"/>
          </a:endParaRPr>
        </a:p>
      </dsp:txBody>
      <dsp:txXfrm>
        <a:off x="2251029" y="3693670"/>
        <a:ext cx="728141" cy="728141"/>
      </dsp:txXfrm>
    </dsp:sp>
    <dsp:sp modelId="{CE01E117-C9FF-49F6-AAAF-AB1842C6FC40}">
      <dsp:nvSpPr>
        <dsp:cNvPr id="0" name=""/>
        <dsp:cNvSpPr/>
      </dsp:nvSpPr>
      <dsp:spPr>
        <a:xfrm>
          <a:off x="1092073" y="2278683"/>
          <a:ext cx="1029747" cy="102974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rgbClr val="FF0000"/>
              </a:solidFill>
              <a:latin typeface="+mj-lt"/>
            </a:rPr>
            <a:t>1</a:t>
          </a:r>
          <a:r>
            <a:rPr lang="sl-SI" sz="1800" b="1" kern="1200" dirty="0" smtClean="0">
              <a:solidFill>
                <a:srgbClr val="FF0000"/>
              </a:solidFill>
              <a:latin typeface="+mn-lt"/>
            </a:rPr>
            <a:t>     CRP ICGEB</a:t>
          </a:r>
          <a:endParaRPr lang="sl-SI" sz="1800" b="1" kern="1200" dirty="0">
            <a:solidFill>
              <a:srgbClr val="FF0000"/>
            </a:solidFill>
            <a:latin typeface="+mn-lt"/>
          </a:endParaRPr>
        </a:p>
      </dsp:txBody>
      <dsp:txXfrm>
        <a:off x="1242876" y="2429486"/>
        <a:ext cx="728141" cy="728141"/>
      </dsp:txXfrm>
    </dsp:sp>
    <dsp:sp modelId="{EDB71E3B-6B6F-4402-91ED-D0ED404ECCAD}">
      <dsp:nvSpPr>
        <dsp:cNvPr id="0" name=""/>
        <dsp:cNvSpPr/>
      </dsp:nvSpPr>
      <dsp:spPr>
        <a:xfrm>
          <a:off x="1451879" y="702273"/>
          <a:ext cx="1029747" cy="102974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rgbClr val="FF0000"/>
              </a:solidFill>
              <a:latin typeface="+mj-lt"/>
            </a:rPr>
            <a:t>1</a:t>
          </a:r>
          <a:r>
            <a:rPr lang="sl-SI" sz="1800" b="1" kern="1200" dirty="0" smtClean="0">
              <a:solidFill>
                <a:srgbClr val="FF0000"/>
              </a:solidFill>
              <a:latin typeface="+mn-lt"/>
            </a:rPr>
            <a:t>     EDA</a:t>
          </a:r>
          <a:endParaRPr lang="sl-SI" sz="1800" b="1" kern="1200" dirty="0">
            <a:solidFill>
              <a:srgbClr val="FF0000"/>
            </a:solidFill>
            <a:latin typeface="+mn-lt"/>
          </a:endParaRPr>
        </a:p>
      </dsp:txBody>
      <dsp:txXfrm>
        <a:off x="1602682" y="853076"/>
        <a:ext cx="728141" cy="728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7EDF7-6F4D-463B-8AA2-7399D094C357}" type="datetimeFigureOut">
              <a:rPr lang="sl-SI" smtClean="0"/>
              <a:t>1.3.2018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3B2F1-DD93-4EAE-94B5-E27336E5D4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5470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AA866-CEFB-4E2D-ACB8-78B6F2D216C8}" type="datetimeFigureOut">
              <a:rPr lang="sl-SI" smtClean="0"/>
              <a:t>1.3.2018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1EDE-D9A8-4802-B3EB-12CB31E8AE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358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5AA-D067-479A-9448-81B08EFF20BD}" type="datetimeFigureOut">
              <a:rPr lang="sl-SI" smtClean="0"/>
              <a:t>1.3.2018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64BA-F59C-4C64-BF7F-6A45100618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768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5AA-D067-479A-9448-81B08EFF20BD}" type="datetimeFigureOut">
              <a:rPr lang="sl-SI" smtClean="0"/>
              <a:t>1.3.2018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64BA-F59C-4C64-BF7F-6A45100618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944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5AA-D067-479A-9448-81B08EFF20BD}" type="datetimeFigureOut">
              <a:rPr lang="sl-SI" smtClean="0"/>
              <a:t>1.3.2018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64BA-F59C-4C64-BF7F-6A45100618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558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5AA-D067-479A-9448-81B08EFF20BD}" type="datetimeFigureOut">
              <a:rPr lang="sl-SI" smtClean="0"/>
              <a:t>1.3.2018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64BA-F59C-4C64-BF7F-6A45100618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2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5AA-D067-479A-9448-81B08EFF20BD}" type="datetimeFigureOut">
              <a:rPr lang="sl-SI" smtClean="0"/>
              <a:t>1.3.2018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64BA-F59C-4C64-BF7F-6A45100618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929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5AA-D067-479A-9448-81B08EFF20BD}" type="datetimeFigureOut">
              <a:rPr lang="sl-SI" smtClean="0"/>
              <a:t>1.3.2018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64BA-F59C-4C64-BF7F-6A45100618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844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5AA-D067-479A-9448-81B08EFF20BD}" type="datetimeFigureOut">
              <a:rPr lang="sl-SI" smtClean="0"/>
              <a:t>1.3.2018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64BA-F59C-4C64-BF7F-6A45100618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462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5AA-D067-479A-9448-81B08EFF20BD}" type="datetimeFigureOut">
              <a:rPr lang="sl-SI" smtClean="0"/>
              <a:t>1.3.2018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64BA-F59C-4C64-BF7F-6A45100618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37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5AA-D067-479A-9448-81B08EFF20BD}" type="datetimeFigureOut">
              <a:rPr lang="sl-SI" smtClean="0"/>
              <a:t>1.3.2018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64BA-F59C-4C64-BF7F-6A45100618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510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5AA-D067-479A-9448-81B08EFF20BD}" type="datetimeFigureOut">
              <a:rPr lang="sl-SI" smtClean="0"/>
              <a:t>1.3.2018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64BA-F59C-4C64-BF7F-6A45100618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052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5AA-D067-479A-9448-81B08EFF20BD}" type="datetimeFigureOut">
              <a:rPr lang="sl-SI" smtClean="0"/>
              <a:t>1.3.2018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64BA-F59C-4C64-BF7F-6A45100618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170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4E5AA-D067-479A-9448-81B08EFF20BD}" type="datetimeFigureOut">
              <a:rPr lang="sl-SI" smtClean="0"/>
              <a:t>1.3.2018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264BA-F59C-4C64-BF7F-6A45100618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702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ki.s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jpeg"/><Relationship Id="rId3" Type="http://schemas.openxmlformats.org/officeDocument/2006/relationships/diagramLayout" Target="../diagrams/layout1.xml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diagramData" Target="../diagrams/data1.xml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e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Relationship Id="rId30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c.europa.eu/research/participants/portal/desktop/en/opportunities/h2020/topics/su-drs04-2019-2020.html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ec.europa.eu/research/participants/portal/desktop/en/opportunities/h2020/topics/su-drs02-2018-2019-2020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ec.europa.eu/research/participants/portal/desktop/en/opportunities/h2020/topics/su-fct02-2018-2019-2020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00808"/>
            <a:ext cx="83708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l-SI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sl-SI" sz="4000" b="1" dirty="0" err="1" smtClean="0">
                <a:solidFill>
                  <a:srgbClr val="92D050"/>
                </a:solidFill>
                <a:latin typeface="+mj-lt"/>
              </a:rPr>
              <a:t>Advanced</a:t>
            </a:r>
            <a:r>
              <a:rPr lang="sl-SI" sz="4000" b="1" dirty="0" smtClean="0">
                <a:solidFill>
                  <a:srgbClr val="92D050"/>
                </a:solidFill>
                <a:latin typeface="+mj-lt"/>
              </a:rPr>
              <a:t> and </a:t>
            </a:r>
            <a:r>
              <a:rPr lang="sl-SI" sz="4000" b="1" dirty="0" err="1" smtClean="0">
                <a:solidFill>
                  <a:srgbClr val="92D050"/>
                </a:solidFill>
                <a:latin typeface="+mj-lt"/>
              </a:rPr>
              <a:t>high</a:t>
            </a:r>
            <a:r>
              <a:rPr lang="sl-SI" sz="4000" b="1" dirty="0">
                <a:solidFill>
                  <a:srgbClr val="92D050"/>
                </a:solidFill>
                <a:latin typeface="+mj-lt"/>
              </a:rPr>
              <a:t>-</a:t>
            </a:r>
            <a:r>
              <a:rPr lang="sl-SI" sz="4000" b="1" dirty="0" err="1" smtClean="0">
                <a:solidFill>
                  <a:srgbClr val="92D050"/>
                </a:solidFill>
                <a:latin typeface="+mj-lt"/>
              </a:rPr>
              <a:t>performing</a:t>
            </a:r>
            <a:r>
              <a:rPr lang="sl-SI" sz="4000" b="1" dirty="0" smtClean="0">
                <a:solidFill>
                  <a:srgbClr val="92D050"/>
                </a:solidFill>
                <a:latin typeface="+mj-lt"/>
              </a:rPr>
              <a:t> </a:t>
            </a:r>
            <a:r>
              <a:rPr lang="sl-SI" sz="4000" b="1" dirty="0" err="1" smtClean="0">
                <a:solidFill>
                  <a:srgbClr val="92D050"/>
                </a:solidFill>
                <a:latin typeface="+mj-lt"/>
              </a:rPr>
              <a:t>materials</a:t>
            </a:r>
            <a:endParaRPr lang="sl-SI" sz="4000" b="1" dirty="0" smtClean="0">
              <a:solidFill>
                <a:srgbClr val="92D050"/>
              </a:solidFill>
              <a:latin typeface="+mj-lt"/>
            </a:endParaRPr>
          </a:p>
          <a:p>
            <a:pPr algn="ctr"/>
            <a:r>
              <a:rPr lang="sl-SI" sz="4000" b="1" dirty="0" err="1" smtClean="0">
                <a:latin typeface="+mj-lt"/>
              </a:rPr>
              <a:t>Cooperation</a:t>
            </a:r>
            <a:r>
              <a:rPr lang="sl-SI" sz="4000" b="1" dirty="0" smtClean="0">
                <a:latin typeface="+mj-lt"/>
              </a:rPr>
              <a:t> </a:t>
            </a:r>
            <a:r>
              <a:rPr lang="sl-SI" sz="4000" b="1" dirty="0" err="1" smtClean="0">
                <a:latin typeface="+mj-lt"/>
              </a:rPr>
              <a:t>opportunities</a:t>
            </a:r>
            <a:endParaRPr lang="sl-SI" sz="4000" b="1" dirty="0" smtClean="0">
              <a:latin typeface="+mj-lt"/>
            </a:endParaRPr>
          </a:p>
          <a:p>
            <a:pPr algn="ctr"/>
            <a:endParaRPr lang="sl-SI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sl-SI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Dr. Barbara Tišler</a:t>
            </a:r>
          </a:p>
          <a:p>
            <a:pPr algn="ctr"/>
            <a:r>
              <a:rPr lang="sl-SI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Head</a:t>
            </a:r>
            <a:r>
              <a:rPr lang="sl-SI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of </a:t>
            </a:r>
            <a:r>
              <a:rPr lang="sl-SI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project</a:t>
            </a:r>
            <a:r>
              <a:rPr lang="sl-SI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sl-SI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management</a:t>
            </a:r>
            <a:r>
              <a:rPr lang="sl-SI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sl-SI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office</a:t>
            </a:r>
            <a:endParaRPr lang="sl-SI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endParaRPr lang="sl-SI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endParaRPr lang="sl-SI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sl-SI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Brussels</a:t>
            </a:r>
            <a:r>
              <a:rPr lang="sl-SI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8th </a:t>
            </a:r>
            <a:r>
              <a:rPr lang="sl-SI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March</a:t>
            </a:r>
            <a:r>
              <a:rPr lang="sl-SI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2018</a:t>
            </a:r>
            <a:endParaRPr lang="sl-SI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DINPro-Medium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" y="0"/>
            <a:ext cx="4104456" cy="12582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27984" y="336505"/>
            <a:ext cx="471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rgbClr val="FF9900"/>
                </a:solidFill>
              </a:rPr>
              <a:t>Committed to research excellence</a:t>
            </a:r>
            <a:endParaRPr lang="en-US" sz="24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60648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sl-SI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sl-SI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sl-SI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/>
          </a:p>
          <a:p>
            <a:r>
              <a:rPr lang="sl-SI" sz="2000" dirty="0" smtClean="0"/>
              <a:t>-</a:t>
            </a:r>
            <a:r>
              <a:rPr lang="en-US" sz="2000" dirty="0" smtClean="0"/>
              <a:t>synthesis</a:t>
            </a:r>
            <a:r>
              <a:rPr lang="en-US" sz="2000" dirty="0"/>
              <a:t>, characterization and development of advanced materials for sustainable, low carbon energy solutions. </a:t>
            </a:r>
            <a:endParaRPr lang="sl-SI" sz="2000" dirty="0" smtClean="0"/>
          </a:p>
          <a:p>
            <a:endParaRPr lang="sl-SI" dirty="0"/>
          </a:p>
          <a:p>
            <a:r>
              <a:rPr lang="en-US" dirty="0" smtClean="0"/>
              <a:t>The </a:t>
            </a:r>
            <a:r>
              <a:rPr lang="en-US" dirty="0"/>
              <a:t>main research areas </a:t>
            </a:r>
            <a:r>
              <a:rPr lang="en-US" dirty="0" smtClean="0"/>
              <a:t>comprise</a:t>
            </a:r>
            <a:endParaRPr lang="sl-SI" dirty="0" smtClean="0"/>
          </a:p>
          <a:p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advanced battery materials</a:t>
            </a:r>
            <a:r>
              <a:rPr lang="en-US" dirty="0" smtClean="0"/>
              <a:t>,</a:t>
            </a:r>
            <a:endParaRPr lang="sl-SI" dirty="0" smtClean="0"/>
          </a:p>
          <a:p>
            <a:r>
              <a:rPr lang="en-US" dirty="0" smtClean="0"/>
              <a:t>(</a:t>
            </a:r>
            <a:r>
              <a:rPr lang="en-US" dirty="0"/>
              <a:t>ii) coating development and </a:t>
            </a:r>
            <a:endParaRPr lang="sl-SI" dirty="0" smtClean="0"/>
          </a:p>
          <a:p>
            <a:r>
              <a:rPr lang="en-US" dirty="0" smtClean="0"/>
              <a:t>(</a:t>
            </a:r>
            <a:r>
              <a:rPr lang="en-US" dirty="0"/>
              <a:t>iii) synthesis and characterization of </a:t>
            </a:r>
            <a:r>
              <a:rPr lang="en-US" dirty="0" err="1"/>
              <a:t>electrocatalysts</a:t>
            </a:r>
            <a:r>
              <a:rPr lang="en-US" dirty="0"/>
              <a:t>. </a:t>
            </a:r>
            <a:endParaRPr lang="sl-SI" dirty="0" smtClean="0"/>
          </a:p>
          <a:p>
            <a:endParaRPr lang="sl-SI" dirty="0"/>
          </a:p>
          <a:p>
            <a:r>
              <a:rPr lang="en-US" dirty="0" smtClean="0"/>
              <a:t>In </a:t>
            </a:r>
            <a:r>
              <a:rPr lang="en-US" dirty="0"/>
              <a:t>order to better understand the properties and functioning of these materials, we also develop our own spectroscopic, microscopic and electrochemical methods.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0416" y="6220246"/>
            <a:ext cx="7664071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Department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for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Materials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 Chemistry</a:t>
            </a:r>
            <a:endParaRPr lang="en-US" b="1" dirty="0" smtClean="0">
              <a:solidFill>
                <a:srgbClr val="C5000B"/>
              </a:solidFill>
              <a:latin typeface="Nimbus Roman No9 L" pitchFamily="18"/>
              <a:ea typeface="DejaVu Sans" pitchFamily="2"/>
              <a:cs typeface="DejaVu Sans" pitchFamily="2"/>
            </a:endParaRPr>
          </a:p>
          <a:p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Prof.dr. Miran Gaberšček,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Head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, 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e-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mail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: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miran.gaberscek</a:t>
            </a:r>
            <a:r>
              <a:rPr lang="en-US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@ki.si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92522"/>
            <a:ext cx="3699301" cy="222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328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60648"/>
            <a:ext cx="784887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sl-SI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purification</a:t>
            </a:r>
            <a:r>
              <a:rPr lang="sl-SI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endParaRPr lang="sl-SI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  <a:p>
            <a:r>
              <a:rPr lang="sl-SI" sz="2000" dirty="0" smtClean="0"/>
              <a:t>-</a:t>
            </a:r>
            <a:r>
              <a:rPr lang="en-US" sz="2000" dirty="0" smtClean="0"/>
              <a:t>develop</a:t>
            </a:r>
            <a:r>
              <a:rPr lang="sl-SI" sz="2000" dirty="0" err="1" smtClean="0"/>
              <a:t>ment</a:t>
            </a:r>
            <a:r>
              <a:rPr lang="sl-SI" sz="2000" dirty="0" smtClean="0"/>
              <a:t> of</a:t>
            </a:r>
            <a:r>
              <a:rPr lang="en-US" sz="2000" dirty="0" smtClean="0"/>
              <a:t> </a:t>
            </a:r>
            <a:r>
              <a:rPr lang="en-US" sz="2000" dirty="0"/>
              <a:t>modern processes for water treatment along </a:t>
            </a:r>
            <a:r>
              <a:rPr lang="en-US" sz="2000" dirty="0" smtClean="0"/>
              <a:t>with</a:t>
            </a:r>
            <a:r>
              <a:rPr lang="sl-SI" sz="2000" dirty="0" smtClean="0"/>
              <a:t>:</a:t>
            </a:r>
            <a:r>
              <a:rPr lang="en-US" sz="2000" dirty="0" smtClean="0"/>
              <a:t> </a:t>
            </a:r>
            <a:r>
              <a:rPr lang="sl-SI" sz="2000" dirty="0" smtClean="0"/>
              <a:t>                  (i) </a:t>
            </a:r>
            <a:r>
              <a:rPr lang="en-US" sz="2000" dirty="0" smtClean="0"/>
              <a:t>catalytic</a:t>
            </a:r>
            <a:endParaRPr lang="sl-SI" sz="2000" dirty="0" smtClean="0"/>
          </a:p>
          <a:p>
            <a:r>
              <a:rPr lang="sl-SI" sz="2000" dirty="0" smtClean="0"/>
              <a:t>(</a:t>
            </a:r>
            <a:r>
              <a:rPr lang="sl-SI" sz="2000" dirty="0" err="1" smtClean="0"/>
              <a:t>ii</a:t>
            </a:r>
            <a:r>
              <a:rPr lang="sl-SI" sz="2000" dirty="0" smtClean="0"/>
              <a:t>) </a:t>
            </a:r>
            <a:r>
              <a:rPr lang="en-US" sz="2000" dirty="0" smtClean="0"/>
              <a:t>microbial </a:t>
            </a:r>
            <a:r>
              <a:rPr lang="en-US" sz="2000" dirty="0"/>
              <a:t>and enzymatic processes in energy and production of high added-value compounds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0416" y="6220246"/>
            <a:ext cx="7664071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Department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for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Environmental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Sciences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 and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Engineering</a:t>
            </a:r>
            <a:endParaRPr lang="en-US" b="1" dirty="0" smtClean="0">
              <a:solidFill>
                <a:srgbClr val="C5000B"/>
              </a:solidFill>
              <a:latin typeface="Nimbus Roman No9 L" pitchFamily="18"/>
              <a:ea typeface="DejaVu Sans" pitchFamily="2"/>
              <a:cs typeface="DejaVu Sans" pitchFamily="2"/>
            </a:endParaRPr>
          </a:p>
          <a:p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Prof.dr. Albin Pintar,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Head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, 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e-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mail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: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albin.pintar</a:t>
            </a:r>
            <a:r>
              <a:rPr lang="en-US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@ki.si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3" y="3501008"/>
            <a:ext cx="9058477" cy="142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313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268760"/>
            <a:ext cx="8352928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National Institute of Chemistry</a:t>
            </a:r>
            <a:endParaRPr lang="sl-SI" sz="3600" b="1" dirty="0">
              <a:latin typeface="+mj-lt"/>
            </a:endParaRPr>
          </a:p>
          <a:p>
            <a:pPr algn="ctr"/>
            <a:endParaRPr lang="en-US" sz="1100" dirty="0">
              <a:latin typeface="+mj-lt"/>
            </a:endParaRPr>
          </a:p>
          <a:p>
            <a:pPr algn="ctr"/>
            <a:r>
              <a:rPr lang="en-US" sz="3200" dirty="0" err="1"/>
              <a:t>Hajdrihova</a:t>
            </a:r>
            <a:r>
              <a:rPr lang="en-US" sz="3200" dirty="0"/>
              <a:t> </a:t>
            </a:r>
            <a:r>
              <a:rPr lang="en-US" sz="3200" dirty="0" smtClean="0"/>
              <a:t>19</a:t>
            </a:r>
            <a:endParaRPr lang="sl-SI" sz="3200" dirty="0" smtClean="0"/>
          </a:p>
          <a:p>
            <a:pPr algn="ctr"/>
            <a:r>
              <a:rPr lang="en-US" sz="3200" dirty="0" smtClean="0"/>
              <a:t>1001 Ljubljana</a:t>
            </a:r>
            <a:r>
              <a:rPr lang="sl-SI" sz="3200" dirty="0" smtClean="0"/>
              <a:t>, </a:t>
            </a:r>
            <a:r>
              <a:rPr lang="sl-SI" sz="3200" smtClean="0"/>
              <a:t>Slovenia</a:t>
            </a:r>
            <a:endParaRPr lang="en-US" sz="3200" dirty="0"/>
          </a:p>
          <a:p>
            <a:pPr algn="ctr"/>
            <a:endParaRPr lang="sl-SI" sz="3200" dirty="0" smtClean="0">
              <a:latin typeface="+mj-lt"/>
            </a:endParaRPr>
          </a:p>
          <a:p>
            <a:pPr algn="ctr"/>
            <a:r>
              <a:rPr lang="en-US" sz="3200" dirty="0" smtClean="0">
                <a:latin typeface="+mj-lt"/>
              </a:rPr>
              <a:t>Webpage</a:t>
            </a:r>
            <a:r>
              <a:rPr lang="en-US" sz="3200" dirty="0">
                <a:latin typeface="+mj-lt"/>
              </a:rPr>
              <a:t>:</a:t>
            </a:r>
            <a:r>
              <a:rPr lang="sl-SI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  <a:hlinkClick r:id="rId2"/>
              </a:rPr>
              <a:t>www.ki.si</a:t>
            </a:r>
            <a:endParaRPr lang="sl-SI" sz="3200" dirty="0" smtClean="0">
              <a:latin typeface="+mj-lt"/>
            </a:endParaRPr>
          </a:p>
          <a:p>
            <a:pPr algn="ctr"/>
            <a:r>
              <a:rPr lang="en-US" sz="3200" dirty="0" smtClean="0">
                <a:latin typeface="+mj-lt"/>
              </a:rPr>
              <a:t>e-mail</a:t>
            </a:r>
            <a:r>
              <a:rPr lang="en-US" sz="3200" dirty="0">
                <a:latin typeface="+mj-lt"/>
              </a:rPr>
              <a:t>: </a:t>
            </a:r>
            <a:r>
              <a:rPr lang="sl-SI" sz="3200" dirty="0" err="1" smtClean="0">
                <a:latin typeface="+mj-lt"/>
              </a:rPr>
              <a:t>project.office@</a:t>
            </a:r>
            <a:r>
              <a:rPr lang="en-US" sz="3200" dirty="0" smtClean="0">
                <a:latin typeface="+mj-lt"/>
              </a:rPr>
              <a:t>ki.si</a:t>
            </a:r>
            <a:endParaRPr lang="en-US" sz="3200" dirty="0">
              <a:latin typeface="+mj-lt"/>
            </a:endParaRPr>
          </a:p>
          <a:p>
            <a:pPr algn="ctr"/>
            <a:r>
              <a:rPr lang="en-US" sz="3200" dirty="0">
                <a:latin typeface="+mj-lt"/>
              </a:rPr>
              <a:t>Phone: 00386 (1) 476 </a:t>
            </a:r>
            <a:r>
              <a:rPr lang="en-US" sz="3200" dirty="0" smtClean="0">
                <a:latin typeface="+mj-lt"/>
              </a:rPr>
              <a:t>0</a:t>
            </a:r>
            <a:r>
              <a:rPr lang="sl-SI" sz="3200" dirty="0" smtClean="0">
                <a:latin typeface="+mj-lt"/>
              </a:rPr>
              <a:t>498</a:t>
            </a:r>
            <a:endParaRPr lang="en-US" sz="3200" dirty="0">
              <a:latin typeface="+mj-lt"/>
            </a:endParaRPr>
          </a:p>
          <a:p>
            <a:pPr algn="ctr"/>
            <a:r>
              <a:rPr lang="en-US" sz="3200" dirty="0">
                <a:latin typeface="+mj-lt"/>
              </a:rPr>
              <a:t>Fax: 00386 (1) 476 03 </a:t>
            </a:r>
            <a:r>
              <a:rPr lang="en-US" sz="3200" dirty="0" smtClean="0">
                <a:latin typeface="+mj-lt"/>
              </a:rPr>
              <a:t>00</a:t>
            </a:r>
            <a:endParaRPr lang="sl-SI" sz="3200" dirty="0">
              <a:latin typeface="+mj-lt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989367"/>
            <a:ext cx="738671" cy="7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09" y="5934475"/>
            <a:ext cx="857014" cy="85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47" y="5949280"/>
            <a:ext cx="797842" cy="7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836" y="5935950"/>
            <a:ext cx="897187" cy="87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11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" y="84847"/>
            <a:ext cx="8983999" cy="55172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517232"/>
            <a:ext cx="9149910" cy="1384995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FF9900"/>
                </a:solidFill>
              </a:rPr>
              <a:t>I</a:t>
            </a:r>
            <a:r>
              <a:rPr lang="en-US" sz="2800" b="1" dirty="0" smtClean="0">
                <a:solidFill>
                  <a:srgbClr val="FF9900"/>
                </a:solidFill>
              </a:rPr>
              <a:t>n </a:t>
            </a:r>
            <a:r>
              <a:rPr lang="en-US" sz="2800" b="1" dirty="0">
                <a:solidFill>
                  <a:srgbClr val="FF9900"/>
                </a:solidFill>
              </a:rPr>
              <a:t>expanding knowledge of chemistry and associated studies</a:t>
            </a:r>
          </a:p>
          <a:p>
            <a:pPr algn="ctr"/>
            <a:r>
              <a:rPr lang="sl-SI" sz="2800" b="1" dirty="0" smtClean="0">
                <a:solidFill>
                  <a:srgbClr val="FF9900"/>
                </a:solidFill>
              </a:rPr>
              <a:t>I</a:t>
            </a:r>
            <a:r>
              <a:rPr lang="en-US" sz="2800" b="1" dirty="0" smtClean="0">
                <a:solidFill>
                  <a:srgbClr val="FF9900"/>
                </a:solidFill>
              </a:rPr>
              <a:t>n transferring </a:t>
            </a:r>
            <a:r>
              <a:rPr lang="en-US" sz="2800" b="1" dirty="0">
                <a:solidFill>
                  <a:srgbClr val="FF9900"/>
                </a:solidFill>
              </a:rPr>
              <a:t>knowledge to younger generations</a:t>
            </a:r>
          </a:p>
          <a:p>
            <a:pPr algn="ctr"/>
            <a:r>
              <a:rPr lang="sl-SI" sz="2800" b="1" dirty="0" smtClean="0">
                <a:solidFill>
                  <a:srgbClr val="FF9900"/>
                </a:solidFill>
              </a:rPr>
              <a:t>I</a:t>
            </a:r>
            <a:r>
              <a:rPr lang="en-US" sz="2800" b="1" dirty="0" smtClean="0">
                <a:solidFill>
                  <a:srgbClr val="FF9900"/>
                </a:solidFill>
              </a:rPr>
              <a:t>n </a:t>
            </a:r>
            <a:r>
              <a:rPr lang="en-US" sz="2800" b="1" dirty="0">
                <a:solidFill>
                  <a:srgbClr val="FF9900"/>
                </a:solidFill>
              </a:rPr>
              <a:t>applying newly acquired knowledge </a:t>
            </a:r>
            <a:r>
              <a:rPr lang="sl-SI" sz="2800" b="1" dirty="0" smtClean="0">
                <a:solidFill>
                  <a:srgbClr val="FF9900"/>
                </a:solidFill>
              </a:rPr>
              <a:t>to</a:t>
            </a:r>
            <a:r>
              <a:rPr lang="en-US" sz="2800" b="1" dirty="0" smtClean="0">
                <a:solidFill>
                  <a:srgbClr val="FF9900"/>
                </a:solidFill>
              </a:rPr>
              <a:t> industry</a:t>
            </a:r>
            <a:endParaRPr lang="en-US" sz="2800" b="1" dirty="0">
              <a:solidFill>
                <a:srgbClr val="FF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97" y="3629342"/>
            <a:ext cx="43474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rgbClr val="FF9900"/>
                </a:solidFill>
              </a:rPr>
              <a:t>  12 	Departments</a:t>
            </a:r>
          </a:p>
          <a:p>
            <a:r>
              <a:rPr lang="sl-SI" sz="2800" b="1" dirty="0" smtClean="0">
                <a:solidFill>
                  <a:srgbClr val="FF9900"/>
                </a:solidFill>
              </a:rPr>
              <a:t>300  	Employees</a:t>
            </a:r>
          </a:p>
          <a:p>
            <a:r>
              <a:rPr lang="sl-SI" sz="2800" b="1" dirty="0" smtClean="0">
                <a:solidFill>
                  <a:srgbClr val="FF9900"/>
                </a:solidFill>
              </a:rPr>
              <a:t>130  	Researchers with PhD</a:t>
            </a:r>
          </a:p>
          <a:p>
            <a:r>
              <a:rPr lang="sl-SI" sz="2800" b="1" dirty="0" smtClean="0">
                <a:solidFill>
                  <a:srgbClr val="FF9900"/>
                </a:solidFill>
              </a:rPr>
              <a:t>  66	PhD students</a:t>
            </a:r>
          </a:p>
        </p:txBody>
      </p:sp>
    </p:spTree>
    <p:extLst>
      <p:ext uri="{BB962C8B-B14F-4D97-AF65-F5344CB8AC3E}">
        <p14:creationId xmlns:p14="http://schemas.microsoft.com/office/powerpoint/2010/main" val="25252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"/>
          <a:stretch/>
        </p:blipFill>
        <p:spPr>
          <a:xfrm>
            <a:off x="-36512" y="900000"/>
            <a:ext cx="9186422" cy="60670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496" y="494116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rgbClr val="FF9900"/>
                </a:solidFill>
              </a:rPr>
              <a:t>800 </a:t>
            </a:r>
            <a:r>
              <a:rPr lang="sl-SI" sz="2400" b="1" dirty="0">
                <a:solidFill>
                  <a:srgbClr val="FF9900"/>
                </a:solidFill>
              </a:rPr>
              <a:t>MHz NMR </a:t>
            </a:r>
            <a:r>
              <a:rPr lang="sl-SI" sz="2400" b="1" dirty="0" smtClean="0">
                <a:solidFill>
                  <a:srgbClr val="FF9900"/>
                </a:solidFill>
              </a:rPr>
              <a:t>spectrometer   </a:t>
            </a:r>
            <a:r>
              <a:rPr lang="sl-SI" sz="2400" b="1" i="1" dirty="0" smtClean="0">
                <a:solidFill>
                  <a:srgbClr val="FF9900"/>
                </a:solidFill>
              </a:rPr>
              <a:t>National </a:t>
            </a:r>
            <a:r>
              <a:rPr lang="sl-SI" sz="2400" b="1" i="1" dirty="0">
                <a:solidFill>
                  <a:srgbClr val="FF9900"/>
                </a:solidFill>
              </a:rPr>
              <a:t>NMR </a:t>
            </a:r>
            <a:r>
              <a:rPr lang="sl-SI" sz="2400" b="1" i="1" dirty="0" smtClean="0">
                <a:solidFill>
                  <a:srgbClr val="FF9900"/>
                </a:solidFill>
              </a:rPr>
              <a:t>Centre (CERIC/ERIC</a:t>
            </a:r>
            <a:r>
              <a:rPr lang="sl-SI" sz="2400" b="1" i="1" dirty="0">
                <a:solidFill>
                  <a:srgbClr val="FF9900"/>
                </a:solidFill>
              </a:rPr>
              <a:t>)</a:t>
            </a:r>
          </a:p>
          <a:p>
            <a:r>
              <a:rPr lang="sl-SI" sz="2400" b="1" dirty="0">
                <a:solidFill>
                  <a:srgbClr val="FF9900"/>
                </a:solidFill>
              </a:rPr>
              <a:t>AR-STEM (Jeol, ARM 200 CF)</a:t>
            </a:r>
          </a:p>
          <a:p>
            <a:r>
              <a:rPr lang="sl-SI" sz="2400" b="1" dirty="0">
                <a:solidFill>
                  <a:srgbClr val="FF9900"/>
                </a:solidFill>
              </a:rPr>
              <a:t>Supra 35 VP EM with EDX analysis</a:t>
            </a:r>
          </a:p>
          <a:p>
            <a:r>
              <a:rPr lang="sl-SI" sz="2400" b="1" dirty="0" smtClean="0">
                <a:solidFill>
                  <a:srgbClr val="FF9900"/>
                </a:solidFill>
              </a:rPr>
              <a:t>Confocal </a:t>
            </a:r>
            <a:r>
              <a:rPr lang="sl-SI" sz="2400" b="1" dirty="0">
                <a:solidFill>
                  <a:srgbClr val="FF9900"/>
                </a:solidFill>
              </a:rPr>
              <a:t>microscopy (Leica TCS WLL SMD platform</a:t>
            </a:r>
            <a:r>
              <a:rPr lang="sl-SI" sz="2400" b="1" dirty="0" smtClean="0">
                <a:solidFill>
                  <a:srgbClr val="FF9900"/>
                </a:solidFill>
              </a:rPr>
              <a:t>)</a:t>
            </a:r>
          </a:p>
          <a:p>
            <a:r>
              <a:rPr lang="sl-SI" sz="2400" b="1" dirty="0" smtClean="0">
                <a:solidFill>
                  <a:srgbClr val="FF9900"/>
                </a:solidFill>
              </a:rPr>
              <a:t>High performance computing cluster</a:t>
            </a:r>
            <a:endParaRPr lang="sl-SI" sz="24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800" dirty="0">
              <a:latin typeface="DINPro-Regular" pitchFamily="50" charset="0"/>
            </a:endParaRPr>
          </a:p>
          <a:p>
            <a:pPr marL="0" indent="0">
              <a:buNone/>
            </a:pPr>
            <a:endParaRPr lang="sl-SI" dirty="0" smtClean="0">
              <a:latin typeface="DINPro-Regular" pitchFamily="50" charset="0"/>
            </a:endParaRPr>
          </a:p>
          <a:p>
            <a:pPr marL="0" indent="0">
              <a:buNone/>
            </a:pPr>
            <a:endParaRPr lang="sl-SI" dirty="0">
              <a:latin typeface="DINPro-Regular" pitchFamily="50" charset="0"/>
            </a:endParaRPr>
          </a:p>
          <a:p>
            <a:pPr marL="0" indent="0">
              <a:buNone/>
            </a:pPr>
            <a:endParaRPr lang="sl-SI" dirty="0" smtClean="0">
              <a:latin typeface="DINPro-Regular" pitchFamily="50" charset="0"/>
            </a:endParaRPr>
          </a:p>
          <a:p>
            <a:pPr marL="0" indent="0">
              <a:buNone/>
            </a:pPr>
            <a:endParaRPr lang="sl-SI" dirty="0">
              <a:latin typeface="DINPro-Regular" pitchFamily="50" charset="0"/>
            </a:endParaRPr>
          </a:p>
        </p:txBody>
      </p:sp>
      <p:sp>
        <p:nvSpPr>
          <p:cNvPr id="4" name="AutoShape 2" descr="Rezultat iskanja slik za krka"/>
          <p:cNvSpPr>
            <a:spLocks noChangeAspect="1" noChangeArrowheads="1"/>
          </p:cNvSpPr>
          <p:nvPr/>
        </p:nvSpPr>
        <p:spPr bwMode="auto">
          <a:xfrm>
            <a:off x="155575" y="-166688"/>
            <a:ext cx="116205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2" y="1412776"/>
            <a:ext cx="892418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1288" y="169217"/>
            <a:ext cx="7047016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sl-SI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Two</a:t>
            </a:r>
            <a:r>
              <a:rPr lang="sl-SI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 </a:t>
            </a:r>
            <a:r>
              <a:rPr lang="sl-SI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main</a:t>
            </a:r>
            <a:r>
              <a:rPr lang="sl-SI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 research </a:t>
            </a:r>
            <a:r>
              <a:rPr lang="sl-SI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areas</a:t>
            </a:r>
            <a:endParaRPr lang="sl-SI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Futura Std Book" charset="0"/>
              <a:cs typeface="Futura Std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7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2540821"/>
              </p:ext>
            </p:extLst>
          </p:nvPr>
        </p:nvGraphicFramePr>
        <p:xfrm>
          <a:off x="-972617" y="1736001"/>
          <a:ext cx="6847151" cy="457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866" y="2029560"/>
            <a:ext cx="1341607" cy="79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65" y="3420483"/>
            <a:ext cx="2234584" cy="54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27" y="5675997"/>
            <a:ext cx="91931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356" y="1062566"/>
            <a:ext cx="2082596" cy="73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64" y="5465092"/>
            <a:ext cx="748240" cy="66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16" y="2712388"/>
            <a:ext cx="1722739" cy="6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92" y="901207"/>
            <a:ext cx="1073729" cy="93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46" y="923837"/>
            <a:ext cx="1809290" cy="77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356" y="4024360"/>
            <a:ext cx="1917447" cy="94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94" y="5401228"/>
            <a:ext cx="1086852" cy="70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696151" y="267923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28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DINPro-Regular" pitchFamily="50" charset="0"/>
              </a:rPr>
              <a:t>Projects</a:t>
            </a:r>
            <a:r>
              <a:rPr lang="sl-SI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DINPro-Regular" pitchFamily="50" charset="0"/>
              </a:rPr>
              <a:t>  </a:t>
            </a:r>
            <a:endParaRPr lang="sl-SI" sz="2800" dirty="0" smtClean="0">
              <a:solidFill>
                <a:prstClr val="black">
                  <a:lumMod val="65000"/>
                  <a:lumOff val="35000"/>
                </a:prstClr>
              </a:solidFill>
              <a:latin typeface="DINPro-Regular" pitchFamily="50" charset="0"/>
            </a:endParaRPr>
          </a:p>
        </p:txBody>
      </p:sp>
      <p:pic>
        <p:nvPicPr>
          <p:cNvPr id="14" name="Picture 13" descr="H:\plan in analize\projekti slo\ERA NET\ERA SynBio BioOrigami\logo-era-synbio.jpg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86" y="5027877"/>
            <a:ext cx="1507417" cy="3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18"/>
          <a:stretch>
            <a:fillRect/>
          </a:stretch>
        </p:blipFill>
        <p:spPr>
          <a:xfrm>
            <a:off x="4812585" y="3855252"/>
            <a:ext cx="863724" cy="714946"/>
          </a:xfrm>
          <a:prstGeom prst="rect">
            <a:avLst/>
          </a:prstGeom>
        </p:spPr>
      </p:pic>
      <p:pic>
        <p:nvPicPr>
          <p:cNvPr id="16" name="Picture 15" descr="C:\Users\ninab\Desktop\nato.png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39" y="5349978"/>
            <a:ext cx="930399" cy="57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zeljkak\AppData\Local\Microsoft\Windows\Temporary Internet Files\Content.Outlook\JXKO9QIP\BIOCOMPACK-CE-RGB (2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14" y="6290022"/>
            <a:ext cx="1083221" cy="4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78" y="4203285"/>
            <a:ext cx="1387448" cy="52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070" y="6165229"/>
            <a:ext cx="1495424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473" y="2538495"/>
            <a:ext cx="1661243" cy="6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50" y="1909845"/>
            <a:ext cx="1381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39" y="2025781"/>
            <a:ext cx="1647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85" y="4730164"/>
            <a:ext cx="1028660" cy="5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642" y="1143061"/>
            <a:ext cx="859493" cy="49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284" y="4767522"/>
            <a:ext cx="873744" cy="44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24" y="1663924"/>
            <a:ext cx="1232883" cy="60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39" y="3539590"/>
            <a:ext cx="1088596" cy="42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/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21" y="2928422"/>
            <a:ext cx="978724" cy="492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8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0416" y="6220246"/>
            <a:ext cx="7664071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Laboratory for Computational Biochemistry and Drug </a:t>
            </a:r>
            <a:r>
              <a:rPr lang="en-US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Design</a:t>
            </a:r>
            <a:endParaRPr lang="en-US" b="1" dirty="0" smtClean="0">
              <a:solidFill>
                <a:srgbClr val="C5000B"/>
              </a:solidFill>
              <a:latin typeface="Nimbus Roman No9 L" pitchFamily="18"/>
              <a:ea typeface="DejaVu Sans" pitchFamily="2"/>
              <a:cs typeface="DejaVu Sans" pitchFamily="2"/>
            </a:endParaRPr>
          </a:p>
          <a:p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Prof. dr. Janez Mavri,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Head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, 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e-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mail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: </a:t>
            </a:r>
            <a:r>
              <a:rPr lang="en-US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janez.mavri@ki.si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038" y="3126327"/>
            <a:ext cx="1774346" cy="11105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4582752"/>
            <a:ext cx="1245285" cy="9485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706" y="28124"/>
            <a:ext cx="2360727" cy="17707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06" y="1809375"/>
            <a:ext cx="2360727" cy="1872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437" y="4322673"/>
            <a:ext cx="3396285" cy="146875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Organophosphates irreversibly phosphorylate serine, one of three amino acid residues in the catalytic site of the enzyme </a:t>
            </a:r>
            <a:r>
              <a:rPr lang="en-US" dirty="0" smtClean="0">
                <a:solidFill>
                  <a:srgbClr val="0070C0"/>
                </a:solidFill>
              </a:rPr>
              <a:t>acetylcholinesterase. </a:t>
            </a:r>
            <a:endParaRPr lang="en-US" i="1" dirty="0">
              <a:solidFill>
                <a:srgbClr val="0070C0"/>
              </a:solidFill>
              <a:effectLst>
                <a:outerShdw dist="17961" dir="2700000">
                  <a:scrgbClr r="0" g="0" b="0"/>
                </a:outerShdw>
              </a:effectLst>
              <a:latin typeface="Nimbus Roman No9 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354" y="1777702"/>
            <a:ext cx="6286152" cy="156108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3200" b="1" i="1" dirty="0" err="1" smtClean="0">
                <a:latin typeface="Times New Roman" panose="02020603050405020304" pitchFamily="18" charset="0"/>
                <a:ea typeface="DejaVu Sans" pitchFamily="2"/>
                <a:cs typeface="Times New Roman" panose="02020603050405020304" pitchFamily="18" charset="0"/>
              </a:rPr>
              <a:t>Multiscale</a:t>
            </a:r>
            <a:r>
              <a:rPr lang="en-US" sz="3200" b="1" i="1" dirty="0" smtClean="0">
                <a:latin typeface="Times New Roman" panose="02020603050405020304" pitchFamily="18" charset="0"/>
                <a:ea typeface="DejaVu Sans" pitchFamily="2"/>
                <a:cs typeface="Times New Roman" panose="02020603050405020304" pitchFamily="18" charset="0"/>
              </a:rPr>
              <a:t> Molecular Simulation of chemical reactivity on the QM/MM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ea typeface="DejaVu Sans" pitchFamily="2"/>
                <a:cs typeface="Times New Roman" panose="02020603050405020304" pitchFamily="18" charset="0"/>
              </a:rPr>
              <a:t>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4128" y="4208694"/>
            <a:ext cx="3240359" cy="174574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Design of novel antidotes for cleavage of organophosphate complex with acetylcholinesterase.</a:t>
            </a:r>
          </a:p>
          <a:p>
            <a:r>
              <a:rPr lang="en-US" b="1" u="sng" dirty="0" smtClean="0">
                <a:solidFill>
                  <a:srgbClr val="0070C0"/>
                </a:solidFill>
              </a:rPr>
              <a:t>Application to </a:t>
            </a:r>
            <a:r>
              <a:rPr lang="en-US" b="1" u="sng" dirty="0" err="1" smtClean="0">
                <a:solidFill>
                  <a:srgbClr val="0070C0"/>
                </a:solidFill>
              </a:rPr>
              <a:t>tabun</a:t>
            </a:r>
            <a:r>
              <a:rPr lang="en-US" b="1" u="sng" dirty="0" smtClean="0">
                <a:solidFill>
                  <a:srgbClr val="0070C0"/>
                </a:solidFill>
              </a:rPr>
              <a:t> poisoned patients.</a:t>
            </a:r>
            <a:endParaRPr lang="en-US" b="1" i="1" u="sng" dirty="0">
              <a:solidFill>
                <a:srgbClr val="0070C0"/>
              </a:solidFill>
              <a:effectLst>
                <a:outerShdw dist="17961" dir="2700000">
                  <a:scrgbClr r="0" g="0" b="0"/>
                </a:outerShdw>
              </a:effectLst>
              <a:latin typeface="Nimbus Roman No9 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168" y="116632"/>
            <a:ext cx="70470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sl-SI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Defence</a:t>
            </a:r>
            <a:r>
              <a:rPr lang="sl-SI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 and </a:t>
            </a:r>
            <a:r>
              <a:rPr lang="sl-SI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security</a:t>
            </a:r>
            <a:r>
              <a:rPr lang="sl-SI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 </a:t>
            </a:r>
            <a:r>
              <a:rPr lang="sl-SI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proposal</a:t>
            </a:r>
            <a:r>
              <a:rPr lang="sl-SI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 </a:t>
            </a:r>
            <a:r>
              <a:rPr lang="sl-SI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for</a:t>
            </a:r>
            <a:r>
              <a:rPr lang="sl-SI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 </a:t>
            </a:r>
            <a:r>
              <a:rPr lang="sl-SI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call</a:t>
            </a:r>
            <a:r>
              <a:rPr lang="sl-SI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:</a:t>
            </a:r>
          </a:p>
          <a:p>
            <a:pPr>
              <a:lnSpc>
                <a:spcPts val="2000"/>
              </a:lnSpc>
            </a:pPr>
            <a:r>
              <a:rPr lang="en-US" sz="2400" b="1" dirty="0">
                <a:hlinkClick r:id="rId6"/>
              </a:rPr>
              <a:t>SU-DRS04-2019-2020: Chemical, biological, radiological and nuclear (CBRN) cluster</a:t>
            </a:r>
            <a:endParaRPr lang="sl-SI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Futura Std Book" charset="0"/>
              <a:cs typeface="Futura Std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57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036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sl-SI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Futura Std Book" charset="0"/>
                <a:cs typeface="Futura Std Book" charset="0"/>
              </a:rPr>
              <a:t>Defence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  <a:ea typeface="Futura Std Book" charset="0"/>
                <a:cs typeface="Futura Std Book" charset="0"/>
              </a:rPr>
              <a:t> and </a:t>
            </a:r>
            <a:r>
              <a:rPr lang="sl-SI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Futura Std Book" charset="0"/>
                <a:cs typeface="Futura Std Book" charset="0"/>
              </a:rPr>
              <a:t>security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  <a:ea typeface="Futura Std Book" charset="0"/>
                <a:cs typeface="Futura Std Book" charset="0"/>
              </a:rPr>
              <a:t> </a:t>
            </a:r>
            <a:r>
              <a:rPr lang="sl-SI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Futura Std Book" charset="0"/>
                <a:cs typeface="Futura Std Book" charset="0"/>
              </a:rPr>
              <a:t>proposal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  <a:ea typeface="Futura Std Book" charset="0"/>
                <a:cs typeface="Futura Std Book" charset="0"/>
              </a:rPr>
              <a:t> </a:t>
            </a:r>
            <a:r>
              <a:rPr lang="sl-SI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Futura Std Book" charset="0"/>
                <a:cs typeface="Futura Std Book" charset="0"/>
              </a:rPr>
              <a:t>for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  <a:ea typeface="Futura Std Book" charset="0"/>
                <a:cs typeface="Futura Std Book" charset="0"/>
              </a:rPr>
              <a:t> </a:t>
            </a:r>
            <a:r>
              <a:rPr lang="sl-SI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Futura Std Book" charset="0"/>
                <a:cs typeface="Futura Std Book" charset="0"/>
              </a:rPr>
              <a:t>call</a:t>
            </a:r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Futura Std Book" charset="0"/>
                <a:cs typeface="Futura Std Book" charset="0"/>
              </a:rPr>
              <a:t>:</a:t>
            </a:r>
          </a:p>
          <a:p>
            <a:pPr>
              <a:lnSpc>
                <a:spcPts val="2000"/>
              </a:lnSpc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SU-DRS02-2018-2019-2020: Technologies for first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responders</a:t>
            </a:r>
            <a:endParaRPr lang="sl-SI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451" y="4293096"/>
            <a:ext cx="349186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5"/>
          <p:cNvSpPr txBox="1"/>
          <p:nvPr/>
        </p:nvSpPr>
        <p:spPr>
          <a:xfrm>
            <a:off x="5274612" y="4552097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dirty="0" smtClean="0"/>
              <a:t>CO2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300416" y="6220246"/>
            <a:ext cx="7664071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Department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for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Catalysis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 and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Chemical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reaction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Engineering</a:t>
            </a:r>
            <a:endParaRPr lang="en-US" b="1" dirty="0" smtClean="0">
              <a:solidFill>
                <a:srgbClr val="C5000B"/>
              </a:solidFill>
              <a:latin typeface="Nimbus Roman No9 L" pitchFamily="18"/>
              <a:ea typeface="DejaVu Sans" pitchFamily="2"/>
              <a:cs typeface="DejaVu Sans" pitchFamily="2"/>
            </a:endParaRPr>
          </a:p>
          <a:p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Prof. dr. Blaž Likozar,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Head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, 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e-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mail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: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blaz.likozar</a:t>
            </a:r>
            <a:r>
              <a:rPr lang="en-US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@ki.si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51520" y="1412776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Electrocatalytic</a:t>
            </a:r>
            <a:r>
              <a:rPr lang="en-GB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 Activation and Reduction, Electrolysis and Fuel </a:t>
            </a:r>
            <a:r>
              <a:rPr lang="en-GB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sl-SI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i="1" dirty="0"/>
              <a:t>- miniaturized PEM FC system (membrane electrode assembly (MEA) of c. 1 cm2)</a:t>
            </a:r>
            <a:endParaRPr lang="en-US" dirty="0"/>
          </a:p>
          <a:p>
            <a:r>
              <a:rPr lang="en-GB" i="1" dirty="0"/>
              <a:t>- in-depth microscopy durability studies and method development</a:t>
            </a:r>
            <a:endParaRPr lang="en-US" dirty="0"/>
          </a:p>
          <a:p>
            <a:r>
              <a:rPr lang="en-GB" i="1" dirty="0"/>
              <a:t>- new electrochemical processes for platinum-group metals (PGM) recycling</a:t>
            </a:r>
            <a:endParaRPr lang="en-US" dirty="0"/>
          </a:p>
          <a:p>
            <a:r>
              <a:rPr lang="en-GB" i="1" dirty="0"/>
              <a:t>- in-situ electrochemical transmission electron microscopy (TEM)</a:t>
            </a:r>
            <a:endParaRPr lang="en-US" dirty="0"/>
          </a:p>
          <a:p>
            <a:r>
              <a:rPr lang="en-GB" i="1" dirty="0"/>
              <a:t>- CO2 reduction in water and organic solvents (CO, methanol and ethylene)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8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036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sl-SI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Futura Std Book" charset="0"/>
                <a:cs typeface="Futura Std Book" charset="0"/>
              </a:rPr>
              <a:t>Defence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  <a:ea typeface="Futura Std Book" charset="0"/>
                <a:cs typeface="Futura Std Book" charset="0"/>
              </a:rPr>
              <a:t> and </a:t>
            </a:r>
            <a:r>
              <a:rPr lang="sl-SI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Futura Std Book" charset="0"/>
                <a:cs typeface="Futura Std Book" charset="0"/>
              </a:rPr>
              <a:t>security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  <a:ea typeface="Futura Std Book" charset="0"/>
                <a:cs typeface="Futura Std Book" charset="0"/>
              </a:rPr>
              <a:t> </a:t>
            </a:r>
            <a:r>
              <a:rPr lang="sl-SI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Futura Std Book" charset="0"/>
                <a:cs typeface="Futura Std Book" charset="0"/>
              </a:rPr>
              <a:t>proposal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  <a:ea typeface="Futura Std Book" charset="0"/>
                <a:cs typeface="Futura Std Book" charset="0"/>
              </a:rPr>
              <a:t> </a:t>
            </a:r>
            <a:r>
              <a:rPr lang="sl-SI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Futura Std Book" charset="0"/>
                <a:cs typeface="Futura Std Book" charset="0"/>
              </a:rPr>
              <a:t>for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  <a:ea typeface="Futura Std Book" charset="0"/>
                <a:cs typeface="Futura Std Book" charset="0"/>
              </a:rPr>
              <a:t> </a:t>
            </a:r>
            <a:r>
              <a:rPr lang="sl-SI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Futura Std Book" charset="0"/>
                <a:cs typeface="Futura Std Book" charset="0"/>
              </a:rPr>
              <a:t>call</a:t>
            </a:r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Futura Std Book" charset="0"/>
                <a:cs typeface="Futura Std Book" charset="0"/>
              </a:rPr>
              <a:t>:</a:t>
            </a:r>
          </a:p>
          <a:p>
            <a:pPr>
              <a:lnSpc>
                <a:spcPts val="2000"/>
              </a:lnSpc>
            </a:pPr>
            <a:r>
              <a:rPr lang="en-US" b="1" dirty="0" smtClean="0">
                <a:hlinkClick r:id="rId2"/>
              </a:rPr>
              <a:t>SU-FCT02-2018-2019-2020</a:t>
            </a:r>
            <a:r>
              <a:rPr lang="en-US" b="1" dirty="0">
                <a:hlinkClick r:id="rId2"/>
              </a:rPr>
              <a:t>: Technologies to enhance the fight against crime and terrorism</a:t>
            </a:r>
            <a:endParaRPr lang="sl-SI" b="1" dirty="0">
              <a:solidFill>
                <a:schemeClr val="tx1">
                  <a:lumMod val="50000"/>
                  <a:lumOff val="50000"/>
                </a:schemeClr>
              </a:solidFill>
              <a:ea typeface="Futura Std Book" charset="0"/>
              <a:cs typeface="Futura Std Boo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1" y="173787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sensors for preventing </a:t>
            </a:r>
            <a:r>
              <a:rPr lang="en-GB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terrorism</a:t>
            </a:r>
            <a:endParaRPr lang="sl-SI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2636912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-</a:t>
            </a:r>
            <a:r>
              <a:rPr lang="en-GB" dirty="0" smtClean="0"/>
              <a:t>detection </a:t>
            </a:r>
            <a:r>
              <a:rPr lang="en-GB" dirty="0"/>
              <a:t>systems that would provide early warning and possibly prevent future </a:t>
            </a:r>
            <a:r>
              <a:rPr lang="en-GB" dirty="0" smtClean="0"/>
              <a:t>attacks</a:t>
            </a:r>
            <a:r>
              <a:rPr lang="sl-SI" dirty="0" smtClean="0"/>
              <a:t>,</a:t>
            </a:r>
          </a:p>
          <a:p>
            <a:r>
              <a:rPr lang="sl-SI" dirty="0" smtClean="0"/>
              <a:t>-</a:t>
            </a:r>
            <a:r>
              <a:rPr lang="sl-SI" dirty="0" err="1" smtClean="0"/>
              <a:t>Suitable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 </a:t>
            </a:r>
            <a:r>
              <a:rPr lang="en-GB" dirty="0"/>
              <a:t>highly explosive organic </a:t>
            </a:r>
            <a:r>
              <a:rPr lang="en-GB" dirty="0" err="1"/>
              <a:t>peroxo</a:t>
            </a:r>
            <a:r>
              <a:rPr lang="en-GB" dirty="0"/>
              <a:t> </a:t>
            </a:r>
            <a:r>
              <a:rPr lang="en-GB" dirty="0" smtClean="0"/>
              <a:t>compounds</a:t>
            </a:r>
            <a:r>
              <a:rPr lang="sl-SI" dirty="0" smtClean="0"/>
              <a:t> </a:t>
            </a:r>
          </a:p>
          <a:p>
            <a:r>
              <a:rPr lang="sl-SI" dirty="0" smtClean="0"/>
              <a:t>(</a:t>
            </a:r>
            <a:r>
              <a:rPr lang="en-GB" dirty="0" smtClean="0"/>
              <a:t>2015</a:t>
            </a:r>
            <a:r>
              <a:rPr lang="sl-SI" dirty="0" smtClean="0"/>
              <a:t> </a:t>
            </a:r>
            <a:r>
              <a:rPr lang="en-GB" dirty="0" smtClean="0"/>
              <a:t>Paris, </a:t>
            </a:r>
            <a:r>
              <a:rPr lang="en-GB" dirty="0"/>
              <a:t>2016 Brussels </a:t>
            </a:r>
            <a:r>
              <a:rPr lang="sl-SI" dirty="0" smtClean="0"/>
              <a:t>, 2017 Manchester)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4149080"/>
            <a:ext cx="8136904" cy="17567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sl-SI" sz="2000" dirty="0" err="1" smtClean="0">
                <a:cs typeface="Times New Roman" pitchFamily="18" charset="0"/>
              </a:rPr>
              <a:t>Development</a:t>
            </a:r>
            <a:r>
              <a:rPr lang="sl-SI" sz="2000" dirty="0" smtClean="0">
                <a:cs typeface="Times New Roman" pitchFamily="18" charset="0"/>
              </a:rPr>
              <a:t> of:</a:t>
            </a:r>
            <a:endParaRPr lang="en-US" sz="2000" dirty="0" smtClean="0"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cs typeface="Times New Roman" pitchFamily="18" charset="0"/>
              </a:rPr>
              <a:t>	a) environmental-atmospheric chemistry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cs typeface="Times New Roman" pitchFamily="18" charset="0"/>
              </a:rPr>
              <a:t>	b) chemical characterization and (elemental) speciation/imaging</a:t>
            </a:r>
          </a:p>
          <a:p>
            <a:pPr marL="40005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cs typeface="Times New Roman" pitchFamily="18" charset="0"/>
              </a:rPr>
              <a:t>	c) electroanalytical chemistry and development of electrochemical  </a:t>
            </a:r>
          </a:p>
          <a:p>
            <a:pPr marL="40005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cs typeface="Times New Roman" pitchFamily="18" charset="0"/>
              </a:rPr>
              <a:t>         (micro)sensors</a:t>
            </a:r>
            <a:r>
              <a:rPr lang="sl-SI" sz="20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and biosensors</a:t>
            </a:r>
            <a:endParaRPr lang="sl-SI" sz="2000" dirty="0" smtClean="0">
              <a:cs typeface="Times New Roman" pitchFamily="18" charset="0"/>
            </a:endParaRPr>
          </a:p>
        </p:txBody>
      </p:sp>
      <p:pic>
        <p:nvPicPr>
          <p:cNvPr id="6" name="Picture 2" descr="C:\Users\samo\AppData\Local\Microsoft\Windows\Temporary Internet Files\Content.Outlook\PH7T60DE\IMG_1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72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00416" y="6220246"/>
            <a:ext cx="7664071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Department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for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Analytical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 Chemistry</a:t>
            </a:r>
            <a:endParaRPr lang="en-US" b="1" dirty="0" smtClean="0">
              <a:solidFill>
                <a:srgbClr val="C5000B"/>
              </a:solidFill>
              <a:latin typeface="Nimbus Roman No9 L" pitchFamily="18"/>
              <a:ea typeface="DejaVu Sans" pitchFamily="2"/>
              <a:cs typeface="DejaVu Sans" pitchFamily="2"/>
            </a:endParaRPr>
          </a:p>
          <a:p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dr. Samo Hočevar,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Head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, 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e-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mail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: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samo.hocevar</a:t>
            </a:r>
            <a:r>
              <a:rPr lang="en-US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@ki.si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414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7508" y="360757"/>
            <a:ext cx="5980991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sl-SI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Futura Std Book" charset="0"/>
                <a:cs typeface="Futura Std Book" charset="0"/>
              </a:rPr>
              <a:t>Other</a:t>
            </a:r>
            <a:r>
              <a:rPr lang="sl-SI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Futura Std Book" charset="0"/>
                <a:cs typeface="Futura Std Book" charset="0"/>
              </a:rPr>
              <a:t> </a:t>
            </a:r>
            <a:r>
              <a:rPr lang="sl-SI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Futura Std Book" charset="0"/>
                <a:cs typeface="Futura Std Book" charset="0"/>
              </a:rPr>
              <a:t>cooperation</a:t>
            </a:r>
            <a:r>
              <a:rPr lang="sl-SI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Futura Std Book" charset="0"/>
                <a:cs typeface="Futura Std Book" charset="0"/>
              </a:rPr>
              <a:t> </a:t>
            </a:r>
            <a:r>
              <a:rPr lang="sl-SI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Futura Std Book" charset="0"/>
                <a:cs typeface="Futura Std Book" charset="0"/>
              </a:rPr>
              <a:t>opportunities</a:t>
            </a:r>
            <a:endParaRPr lang="sl-SI" sz="3200" b="1" dirty="0">
              <a:solidFill>
                <a:schemeClr val="tx1">
                  <a:lumMod val="50000"/>
                  <a:lumOff val="50000"/>
                </a:schemeClr>
              </a:solidFill>
              <a:ea typeface="Futura Std Book" charset="0"/>
              <a:cs typeface="Futura Std Book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124744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-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00416" y="6220246"/>
            <a:ext cx="7664071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Centre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for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validation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technologies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 and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analytics</a:t>
            </a:r>
            <a:endParaRPr lang="en-US" b="1" dirty="0" smtClean="0">
              <a:solidFill>
                <a:srgbClr val="C5000B"/>
              </a:solidFill>
              <a:latin typeface="Nimbus Roman No9 L" pitchFamily="18"/>
              <a:ea typeface="DejaVu Sans" pitchFamily="2"/>
              <a:cs typeface="DejaVu Sans" pitchFamily="2"/>
            </a:endParaRPr>
          </a:p>
          <a:p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dr. Samo Andrenšek,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Head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, 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e-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mail</a:t>
            </a:r>
            <a:r>
              <a:rPr lang="sl-SI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: </a:t>
            </a:r>
            <a:r>
              <a:rPr lang="sl-SI" b="1" dirty="0" err="1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samo.andrensek</a:t>
            </a:r>
            <a:r>
              <a:rPr lang="en-US" b="1" dirty="0" smtClean="0">
                <a:solidFill>
                  <a:srgbClr val="C5000B"/>
                </a:solidFill>
                <a:latin typeface="Nimbus Roman No9 L" pitchFamily="18"/>
                <a:ea typeface="DejaVu Sans" pitchFamily="2"/>
                <a:cs typeface="DejaVu Sans" pitchFamily="2"/>
              </a:rPr>
              <a:t>@ki.si</a:t>
            </a:r>
            <a:endParaRPr lang="en-US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9810" y="819646"/>
            <a:ext cx="8569325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2000" dirty="0" smtClean="0">
                <a:cs typeface="Times New Roman" pitchFamily="18" charset="0"/>
              </a:rPr>
              <a:t> </a:t>
            </a:r>
            <a:r>
              <a:rPr lang="sl-SI" sz="2000" dirty="0" err="1" smtClean="0">
                <a:cs typeface="Times New Roman" pitchFamily="18" charset="0"/>
              </a:rPr>
              <a:t>all</a:t>
            </a:r>
            <a:r>
              <a:rPr lang="sl-SI" sz="2000" dirty="0" smtClean="0">
                <a:cs typeface="Times New Roman" pitchFamily="18" charset="0"/>
              </a:rPr>
              <a:t> </a:t>
            </a:r>
            <a:r>
              <a:rPr lang="sl-SI" sz="2000" dirty="0" err="1" smtClean="0">
                <a:cs typeface="Times New Roman" pitchFamily="18" charset="0"/>
              </a:rPr>
              <a:t>equipment</a:t>
            </a:r>
            <a:r>
              <a:rPr lang="sl-SI" sz="2000" dirty="0" smtClean="0">
                <a:cs typeface="Times New Roman" pitchFamily="18" charset="0"/>
              </a:rPr>
              <a:t> is GMP </a:t>
            </a:r>
            <a:r>
              <a:rPr lang="sl-SI" sz="2000" dirty="0" err="1" smtClean="0">
                <a:cs typeface="Times New Roman" pitchFamily="18" charset="0"/>
              </a:rPr>
              <a:t>qualified</a:t>
            </a:r>
            <a:endParaRPr lang="sl-SI" sz="2000" dirty="0" smtClean="0">
              <a:cs typeface="Times New Roman" pitchFamily="18" charset="0"/>
            </a:endParaRPr>
          </a:p>
          <a:p>
            <a:pPr>
              <a:defRPr/>
            </a:pPr>
            <a:endParaRPr lang="sl-SI" sz="20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defRPr/>
            </a:pPr>
            <a:endParaRPr lang="sl-SI" sz="20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defRPr/>
            </a:pPr>
            <a:endParaRPr lang="sl-SI" sz="20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defRPr/>
            </a:pPr>
            <a:endParaRPr lang="sl-SI" sz="20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l-SI" sz="20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defRPr/>
            </a:pPr>
            <a:endParaRPr lang="sl-SI" sz="20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defRPr/>
            </a:pPr>
            <a:endParaRPr lang="sl-SI" sz="20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sl-SI" sz="2000" dirty="0" err="1" smtClean="0">
                <a:cs typeface="Times New Roman" pitchFamily="18" charset="0"/>
              </a:rPr>
              <a:t>Inspections</a:t>
            </a:r>
            <a:r>
              <a:rPr lang="sl-SI" sz="2000" dirty="0" smtClean="0"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sl-SI" sz="2000" dirty="0" smtClean="0">
                <a:cs typeface="Times New Roman" pitchFamily="18" charset="0"/>
              </a:rPr>
              <a:t>FDA</a:t>
            </a:r>
            <a:r>
              <a:rPr lang="en-US" sz="2000" dirty="0" smtClean="0">
                <a:cs typeface="Times New Roman" pitchFamily="18" charset="0"/>
              </a:rPr>
              <a:t>: </a:t>
            </a:r>
            <a:r>
              <a:rPr lang="sl-SI" sz="2000" dirty="0" smtClean="0">
                <a:cs typeface="Times New Roman" pitchFamily="18" charset="0"/>
              </a:rPr>
              <a:t>1996, 1997 and 2007</a:t>
            </a:r>
            <a:r>
              <a:rPr lang="en-US" sz="2000" dirty="0" smtClean="0">
                <a:cs typeface="Times New Roman" pitchFamily="18" charset="0"/>
              </a:rPr>
              <a:t>;</a:t>
            </a:r>
            <a:r>
              <a:rPr lang="sl-SI" sz="2000" dirty="0" smtClean="0">
                <a:cs typeface="Times New Roman" pitchFamily="18" charset="0"/>
              </a:rPr>
              <a:t> </a:t>
            </a:r>
            <a:r>
              <a:rPr lang="sl-SI" sz="2000" dirty="0" err="1" smtClean="0">
                <a:cs typeface="Times New Roman" pitchFamily="18" charset="0"/>
              </a:rPr>
              <a:t>without</a:t>
            </a:r>
            <a:r>
              <a:rPr lang="sl-SI" sz="2000" dirty="0" smtClean="0">
                <a:cs typeface="Times New Roman" pitchFamily="18" charset="0"/>
              </a:rPr>
              <a:t> </a:t>
            </a:r>
            <a:r>
              <a:rPr lang="sl-SI" sz="2000" dirty="0" err="1" smtClean="0">
                <a:cs typeface="Times New Roman" pitchFamily="18" charset="0"/>
              </a:rPr>
              <a:t>any</a:t>
            </a:r>
            <a:r>
              <a:rPr lang="sl-SI" sz="2000" dirty="0" smtClean="0">
                <a:cs typeface="Times New Roman" pitchFamily="18" charset="0"/>
              </a:rPr>
              <a:t> major </a:t>
            </a:r>
            <a:r>
              <a:rPr lang="sl-SI" sz="2000" dirty="0" err="1" smtClean="0">
                <a:cs typeface="Times New Roman" pitchFamily="18" charset="0"/>
              </a:rPr>
              <a:t>observations</a:t>
            </a:r>
            <a:r>
              <a:rPr lang="sl-SI" sz="2000" dirty="0" smtClean="0">
                <a:cs typeface="Times New Roman" pitchFamily="18" charset="0"/>
              </a:rPr>
              <a:t> – GLP </a:t>
            </a:r>
            <a:r>
              <a:rPr lang="sl-SI" sz="2000" dirty="0" err="1" smtClean="0">
                <a:cs typeface="Times New Roman" pitchFamily="18" charset="0"/>
              </a:rPr>
              <a:t>inspection</a:t>
            </a:r>
            <a:r>
              <a:rPr lang="sl-SI" sz="2000" dirty="0" smtClean="0">
                <a:cs typeface="Times New Roman" pitchFamily="18" charset="0"/>
              </a:rPr>
              <a:t> </a:t>
            </a:r>
            <a:r>
              <a:rPr lang="sl-SI" sz="2000" dirty="0" err="1" smtClean="0">
                <a:cs typeface="Times New Roman" pitchFamily="18" charset="0"/>
              </a:rPr>
              <a:t>for</a:t>
            </a:r>
            <a:r>
              <a:rPr lang="sl-SI" sz="2000" dirty="0" smtClean="0">
                <a:cs typeface="Times New Roman" pitchFamily="18" charset="0"/>
              </a:rPr>
              <a:t> </a:t>
            </a:r>
            <a:r>
              <a:rPr lang="sl-SI" sz="2000" dirty="0" err="1" smtClean="0">
                <a:cs typeface="Times New Roman" pitchFamily="18" charset="0"/>
              </a:rPr>
              <a:t>bioequivalence</a:t>
            </a:r>
            <a:r>
              <a:rPr lang="sl-SI" sz="2000" dirty="0" smtClean="0">
                <a:cs typeface="Times New Roman" pitchFamily="18" charset="0"/>
              </a:rPr>
              <a:t> </a:t>
            </a:r>
            <a:r>
              <a:rPr lang="sl-SI" sz="2000" dirty="0" err="1" smtClean="0">
                <a:cs typeface="Times New Roman" pitchFamily="18" charset="0"/>
              </a:rPr>
              <a:t>studies</a:t>
            </a:r>
            <a:r>
              <a:rPr lang="sl-SI" sz="2000" dirty="0" smtClean="0"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sl-SI" sz="2000" dirty="0" smtClean="0">
                <a:cs typeface="Times New Roman" pitchFamily="18" charset="0"/>
              </a:rPr>
              <a:t>SIQ: 2009, 2013, 2015</a:t>
            </a:r>
          </a:p>
          <a:p>
            <a:pPr>
              <a:defRPr/>
            </a:pPr>
            <a:r>
              <a:rPr lang="sl-SI" sz="2000" dirty="0" smtClean="0">
                <a:cs typeface="Times New Roman" pitchFamily="18" charset="0"/>
              </a:rPr>
              <a:t>IQ NET: 2009, 2013, 2015</a:t>
            </a:r>
          </a:p>
          <a:p>
            <a:pPr>
              <a:defRPr/>
            </a:pPr>
            <a:r>
              <a:rPr lang="sl-SI" sz="2000" dirty="0" smtClean="0">
                <a:cs typeface="Times New Roman" pitchFamily="18" charset="0"/>
              </a:rPr>
              <a:t>JAZMP</a:t>
            </a:r>
            <a:r>
              <a:rPr lang="en-US" sz="2000" dirty="0" smtClean="0">
                <a:cs typeface="Times New Roman" pitchFamily="18" charset="0"/>
              </a:rPr>
              <a:t>: 201</a:t>
            </a:r>
            <a:r>
              <a:rPr lang="sl-SI" sz="2000" dirty="0" smtClean="0">
                <a:cs typeface="Times New Roman" pitchFamily="18" charset="0"/>
              </a:rPr>
              <a:t>2, 2014, 2017</a:t>
            </a:r>
            <a:r>
              <a:rPr lang="en-US" sz="2000" dirty="0" smtClean="0">
                <a:cs typeface="Times New Roman" pitchFamily="18" charset="0"/>
              </a:rPr>
              <a:t>; Certificate of </a:t>
            </a:r>
            <a:r>
              <a:rPr lang="sl-SI" sz="2000" dirty="0" err="1" smtClean="0">
                <a:cs typeface="Times New Roman" pitchFamily="18" charset="0"/>
              </a:rPr>
              <a:t>European</a:t>
            </a:r>
            <a:r>
              <a:rPr lang="sl-SI" sz="20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GMP compliance for </a:t>
            </a:r>
            <a:r>
              <a:rPr lang="en-US" sz="2000" dirty="0" err="1" smtClean="0">
                <a:cs typeface="Times New Roman" pitchFamily="18" charset="0"/>
              </a:rPr>
              <a:t>manufactur</a:t>
            </a:r>
            <a:r>
              <a:rPr lang="sl-SI" sz="2000" dirty="0" smtClean="0">
                <a:cs typeface="Times New Roman" pitchFamily="18" charset="0"/>
              </a:rPr>
              <a:t>ing  the </a:t>
            </a:r>
            <a:r>
              <a:rPr lang="sl-SI" sz="2000" dirty="0" err="1" smtClean="0">
                <a:cs typeface="Times New Roman" pitchFamily="18" charset="0"/>
              </a:rPr>
              <a:t>medicinal</a:t>
            </a:r>
            <a:r>
              <a:rPr lang="sl-SI" sz="2000" dirty="0" smtClean="0">
                <a:cs typeface="Times New Roman" pitchFamily="18" charset="0"/>
              </a:rPr>
              <a:t> </a:t>
            </a:r>
            <a:r>
              <a:rPr lang="sl-SI" sz="2000" dirty="0" err="1" smtClean="0">
                <a:cs typeface="Times New Roman" pitchFamily="18" charset="0"/>
              </a:rPr>
              <a:t>products</a:t>
            </a:r>
            <a:r>
              <a:rPr lang="sl-SI" sz="2000" dirty="0" smtClean="0">
                <a:cs typeface="Times New Roman" pitchFamily="18" charset="0"/>
              </a:rPr>
              <a:t> and </a:t>
            </a:r>
            <a:r>
              <a:rPr lang="sl-SI" sz="2000" dirty="0" err="1" smtClean="0">
                <a:cs typeface="Times New Roman" pitchFamily="18" charset="0"/>
              </a:rPr>
              <a:t>equipment</a:t>
            </a:r>
            <a:endParaRPr lang="sl-SI" sz="2000" dirty="0"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8" y="1179685"/>
            <a:ext cx="3545886" cy="2363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642" y="1197687"/>
            <a:ext cx="3491880" cy="2327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42" y="1174533"/>
            <a:ext cx="1563948" cy="23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97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634</Words>
  <Application>Microsoft Office PowerPoint</Application>
  <PresentationFormat>On-screen Show (4:3)</PresentationFormat>
  <Paragraphs>116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Kemijski institut</dc:creator>
  <cp:lastModifiedBy>Barbara Tišler</cp:lastModifiedBy>
  <cp:revision>158</cp:revision>
  <cp:lastPrinted>2017-01-25T10:54:04Z</cp:lastPrinted>
  <dcterms:created xsi:type="dcterms:W3CDTF">2016-08-18T07:22:13Z</dcterms:created>
  <dcterms:modified xsi:type="dcterms:W3CDTF">2018-03-01T15:14:52Z</dcterms:modified>
</cp:coreProperties>
</file>