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7" r:id="rId2"/>
    <p:sldId id="288" r:id="rId3"/>
    <p:sldId id="289" r:id="rId4"/>
    <p:sldId id="290" r:id="rId5"/>
    <p:sldId id="285" r:id="rId6"/>
    <p:sldId id="286" r:id="rId7"/>
  </p:sldIdLst>
  <p:sldSz cx="9144000" cy="6858000" type="screen4x3"/>
  <p:notesSz cx="6735763" cy="98694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1"/>
    <a:srgbClr val="99CB34"/>
    <a:srgbClr val="4064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253" autoAdjust="0"/>
  </p:normalViewPr>
  <p:slideViewPr>
    <p:cSldViewPr snapToGrid="0">
      <p:cViewPr>
        <p:scale>
          <a:sx n="67" d="100"/>
          <a:sy n="67" d="100"/>
        </p:scale>
        <p:origin x="-2868"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32.jpg"/><Relationship Id="rId1" Type="http://schemas.openxmlformats.org/officeDocument/2006/relationships/image" Target="../media/image31.jpg"/><Relationship Id="rId5" Type="http://schemas.microsoft.com/office/2011/relationships/chartStyle" Target="style1.xml"/><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Hoja1!$B$1</c:f>
              <c:strCache>
                <c:ptCount val="1"/>
                <c:pt idx="0">
                  <c:v>PRS</c:v>
                </c:pt>
              </c:strCache>
            </c:strRef>
          </c:tx>
          <c:dPt>
            <c:idx val="0"/>
            <c:bubble3D val="0"/>
            <c:spPr>
              <a:blipFill dpi="0" rotWithShape="1">
                <a:blip xmlns:r="http://schemas.openxmlformats.org/officeDocument/2006/relationships" r:embed="rId1">
                  <a:alphaModFix amt="70000"/>
                  <a:extLst>
                    <a:ext uri="{28A0092B-C50C-407E-A947-70E740481C1C}">
                      <a14:useLocalDpi xmlns:a14="http://schemas.microsoft.com/office/drawing/2010/main" val="0"/>
                    </a:ext>
                  </a:extLst>
                </a:blip>
                <a:srcRect/>
                <a:stretch>
                  <a:fillRect/>
                </a:stretch>
              </a:blipFill>
              <a:ln w="19050">
                <a:noFill/>
              </a:ln>
              <a:effectLst/>
            </c:spPr>
            <c:extLst xmlns:c16r2="http://schemas.microsoft.com/office/drawing/2015/06/chart">
              <c:ext xmlns:c16="http://schemas.microsoft.com/office/drawing/2014/chart" uri="{C3380CC4-5D6E-409C-BE32-E72D297353CC}">
                <c16:uniqueId val="{00000001-BBF7-4659-A306-1C8370508409}"/>
              </c:ext>
            </c:extLst>
          </c:dPt>
          <c:dPt>
            <c:idx val="1"/>
            <c:bubble3D val="0"/>
            <c:spPr>
              <a:blipFill dpi="0" rotWithShape="1">
                <a:blip xmlns:r="http://schemas.openxmlformats.org/officeDocument/2006/relationships" r:embed="rId2">
                  <a:alphaModFix amt="70000"/>
                  <a:extLst>
                    <a:ext uri="{28A0092B-C50C-407E-A947-70E740481C1C}">
                      <a14:useLocalDpi xmlns:a14="http://schemas.microsoft.com/office/drawing/2010/main" val="0"/>
                    </a:ext>
                  </a:extLst>
                </a:blip>
                <a:srcRect/>
                <a:stretch>
                  <a:fillRect/>
                </a:stretch>
              </a:blipFill>
              <a:ln w="19050">
                <a:solidFill>
                  <a:schemeClr val="lt1"/>
                </a:solidFill>
              </a:ln>
              <a:effectLst/>
            </c:spPr>
            <c:extLst xmlns:c16r2="http://schemas.microsoft.com/office/drawing/2015/06/chart">
              <c:ext xmlns:c16="http://schemas.microsoft.com/office/drawing/2014/chart" uri="{C3380CC4-5D6E-409C-BE32-E72D297353CC}">
                <c16:uniqueId val="{00000003-BBF7-4659-A306-1C837050840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BF7-4659-A306-1C837050840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BF7-4659-A306-1C8370508409}"/>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BF7-4659-A306-1C8370508409}"/>
              </c:ext>
            </c:extLst>
          </c:dPt>
          <c:cat>
            <c:numRef>
              <c:f>Hoja1!$A$2:$A$5</c:f>
              <c:numCache>
                <c:formatCode>General</c:formatCode>
                <c:ptCount val="4"/>
              </c:numCache>
            </c:numRef>
          </c:cat>
          <c:val>
            <c:numRef>
              <c:f>Hoja1!$B$2:$B$5</c:f>
              <c:numCache>
                <c:formatCode>General</c:formatCode>
                <c:ptCount val="4"/>
                <c:pt idx="0">
                  <c:v>5</c:v>
                </c:pt>
                <c:pt idx="1">
                  <c:v>5</c:v>
                </c:pt>
              </c:numCache>
            </c:numRef>
          </c:val>
          <c:extLst xmlns:c16r2="http://schemas.microsoft.com/office/drawing/2015/06/chart">
            <c:ext xmlns:c16="http://schemas.microsoft.com/office/drawing/2014/chart" uri="{C3380CC4-5D6E-409C-BE32-E72D297353CC}">
              <c16:uniqueId val="{0000000A-BBF7-4659-A306-1C8370508409}"/>
            </c:ext>
          </c:extLst>
        </c:ser>
        <c:dLbls>
          <c:showLegendKey val="0"/>
          <c:showVal val="0"/>
          <c:showCatName val="0"/>
          <c:showSerName val="0"/>
          <c:showPercent val="0"/>
          <c:showBubbleSize val="0"/>
          <c:showLeaderLines val="1"/>
        </c:dLbls>
        <c:gapWidth val="100"/>
        <c:secondPieSize val="5"/>
        <c:serLines>
          <c:spPr>
            <a:ln w="9525" cap="flat" cmpd="sng" algn="ctr">
              <a:solidFill>
                <a:schemeClr val="tx1">
                  <a:lumMod val="35000"/>
                  <a:lumOff val="65000"/>
                </a:schemeClr>
              </a:solidFill>
              <a:round/>
            </a:ln>
            <a:effectLst/>
          </c:spPr>
        </c:serLines>
      </c:of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9DD5A-9455-44D7-AEBA-EE905D2AEB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8DC9E49-DBC9-4A9A-A8C5-46A63B9EEB22}">
      <dgm:prSet phldrT="[Texto]"/>
      <dgm:spPr>
        <a:solidFill>
          <a:srgbClr val="92D050"/>
        </a:solidFill>
      </dgm:spPr>
      <dgm:t>
        <a:bodyPr/>
        <a:lstStyle/>
        <a:p>
          <a:r>
            <a:rPr lang="es-ES" dirty="0" smtClean="0"/>
            <a:t>Industrial sector</a:t>
          </a:r>
          <a:endParaRPr lang="en-US" dirty="0"/>
        </a:p>
      </dgm:t>
    </dgm:pt>
    <dgm:pt modelId="{529F15F4-C2AE-45DB-9DFE-4F32744C9ED8}" type="parTrans" cxnId="{73D038A2-BE79-4763-B6D3-2E25FFEA4B71}">
      <dgm:prSet/>
      <dgm:spPr/>
      <dgm:t>
        <a:bodyPr/>
        <a:lstStyle/>
        <a:p>
          <a:endParaRPr lang="en-US"/>
        </a:p>
      </dgm:t>
    </dgm:pt>
    <dgm:pt modelId="{13E9187B-CC51-468E-96BC-3B19F424112C}" type="sibTrans" cxnId="{73D038A2-BE79-4763-B6D3-2E25FFEA4B71}">
      <dgm:prSet/>
      <dgm:spPr/>
      <dgm:t>
        <a:bodyPr/>
        <a:lstStyle/>
        <a:p>
          <a:endParaRPr lang="en-US"/>
        </a:p>
      </dgm:t>
    </dgm:pt>
    <dgm:pt modelId="{17234378-AA0D-47FD-8BA2-61510EE079FD}">
      <dgm:prSet phldrT="[Texto]"/>
      <dgm:spPr>
        <a:solidFill>
          <a:srgbClr val="99CB34"/>
        </a:solidFill>
      </dgm:spPr>
      <dgm:t>
        <a:bodyPr/>
        <a:lstStyle/>
        <a:p>
          <a:r>
            <a:rPr lang="es-ES" dirty="0" smtClean="0"/>
            <a:t>Food industry</a:t>
          </a:r>
          <a:endParaRPr lang="en-US" dirty="0"/>
        </a:p>
      </dgm:t>
    </dgm:pt>
    <dgm:pt modelId="{E3DEB532-9A09-455D-8504-A82EB09DA729}" type="parTrans" cxnId="{6FC2F752-2B9A-4443-80B1-17A54AFEA364}">
      <dgm:prSet/>
      <dgm:spPr/>
      <dgm:t>
        <a:bodyPr/>
        <a:lstStyle/>
        <a:p>
          <a:endParaRPr lang="en-US"/>
        </a:p>
      </dgm:t>
    </dgm:pt>
    <dgm:pt modelId="{68E68B67-3D3E-4DF1-878F-DBF2F6AD0D4C}" type="sibTrans" cxnId="{6FC2F752-2B9A-4443-80B1-17A54AFEA364}">
      <dgm:prSet/>
      <dgm:spPr/>
      <dgm:t>
        <a:bodyPr/>
        <a:lstStyle/>
        <a:p>
          <a:endParaRPr lang="en-US"/>
        </a:p>
      </dgm:t>
    </dgm:pt>
    <dgm:pt modelId="{5F903A3B-CC6E-4252-A4C1-CD6B66D42B8F}">
      <dgm:prSet phldrT="[Texto]"/>
      <dgm:spPr>
        <a:solidFill>
          <a:srgbClr val="99CB34"/>
        </a:solidFill>
      </dgm:spPr>
      <dgm:t>
        <a:bodyPr/>
        <a:lstStyle/>
        <a:p>
          <a:r>
            <a:rPr lang="es-ES" dirty="0" smtClean="0"/>
            <a:t>Waste collection</a:t>
          </a:r>
          <a:endParaRPr lang="en-US" dirty="0"/>
        </a:p>
      </dgm:t>
    </dgm:pt>
    <dgm:pt modelId="{47FB2D86-45BB-4795-A1A8-B5E527C67616}" type="parTrans" cxnId="{99839B62-24D4-4889-9369-7999C17812E5}">
      <dgm:prSet/>
      <dgm:spPr/>
      <dgm:t>
        <a:bodyPr/>
        <a:lstStyle/>
        <a:p>
          <a:endParaRPr lang="en-US"/>
        </a:p>
      </dgm:t>
    </dgm:pt>
    <dgm:pt modelId="{DF8961A2-AB26-4E4C-9BA2-6F0BBC0C1A32}" type="sibTrans" cxnId="{99839B62-24D4-4889-9369-7999C17812E5}">
      <dgm:prSet/>
      <dgm:spPr/>
      <dgm:t>
        <a:bodyPr/>
        <a:lstStyle/>
        <a:p>
          <a:endParaRPr lang="en-US"/>
        </a:p>
      </dgm:t>
    </dgm:pt>
    <dgm:pt modelId="{CE605C5F-9D05-40AA-953A-BDF8491579D8}">
      <dgm:prSet phldrT="[Texto]"/>
      <dgm:spPr>
        <a:solidFill>
          <a:srgbClr val="99CB34"/>
        </a:solidFill>
      </dgm:spPr>
      <dgm:t>
        <a:bodyPr/>
        <a:lstStyle/>
        <a:p>
          <a:r>
            <a:rPr lang="es-ES" dirty="0" smtClean="0"/>
            <a:t>Sport and Leisure</a:t>
          </a:r>
          <a:endParaRPr lang="en-US" dirty="0"/>
        </a:p>
      </dgm:t>
    </dgm:pt>
    <dgm:pt modelId="{F0F91DE4-36BD-4783-8160-0AEA25EDFFF5}" type="parTrans" cxnId="{4406BF94-8FB5-4A2F-8500-B01EEB3FB707}">
      <dgm:prSet/>
      <dgm:spPr/>
      <dgm:t>
        <a:bodyPr/>
        <a:lstStyle/>
        <a:p>
          <a:endParaRPr lang="en-US"/>
        </a:p>
      </dgm:t>
    </dgm:pt>
    <dgm:pt modelId="{616A9E08-D808-4672-B6C1-6342AF200796}" type="sibTrans" cxnId="{4406BF94-8FB5-4A2F-8500-B01EEB3FB707}">
      <dgm:prSet/>
      <dgm:spPr/>
      <dgm:t>
        <a:bodyPr/>
        <a:lstStyle/>
        <a:p>
          <a:endParaRPr lang="en-US"/>
        </a:p>
      </dgm:t>
    </dgm:pt>
    <dgm:pt modelId="{1FB4F11D-F504-467D-BCD5-6D11381FE32D}" type="pres">
      <dgm:prSet presAssocID="{9619DD5A-9455-44D7-AEBA-EE905D2AEBAB}" presName="linear" presStyleCnt="0">
        <dgm:presLayoutVars>
          <dgm:dir/>
          <dgm:animLvl val="lvl"/>
          <dgm:resizeHandles val="exact"/>
        </dgm:presLayoutVars>
      </dgm:prSet>
      <dgm:spPr/>
      <dgm:t>
        <a:bodyPr/>
        <a:lstStyle/>
        <a:p>
          <a:endParaRPr lang="en-US"/>
        </a:p>
      </dgm:t>
    </dgm:pt>
    <dgm:pt modelId="{CA7062F5-D093-4538-8DA3-067FFB3A43E8}" type="pres">
      <dgm:prSet presAssocID="{68DC9E49-DBC9-4A9A-A8C5-46A63B9EEB22}" presName="parentLin" presStyleCnt="0"/>
      <dgm:spPr/>
    </dgm:pt>
    <dgm:pt modelId="{1F1FA65C-D485-4417-9F2B-24EE8E9D80C7}" type="pres">
      <dgm:prSet presAssocID="{68DC9E49-DBC9-4A9A-A8C5-46A63B9EEB22}" presName="parentLeftMargin" presStyleLbl="node1" presStyleIdx="0" presStyleCnt="4"/>
      <dgm:spPr/>
      <dgm:t>
        <a:bodyPr/>
        <a:lstStyle/>
        <a:p>
          <a:endParaRPr lang="en-US"/>
        </a:p>
      </dgm:t>
    </dgm:pt>
    <dgm:pt modelId="{E2E47869-2C2F-49F7-8822-C36560A9FD52}" type="pres">
      <dgm:prSet presAssocID="{68DC9E49-DBC9-4A9A-A8C5-46A63B9EEB22}" presName="parentText" presStyleLbl="node1" presStyleIdx="0" presStyleCnt="4">
        <dgm:presLayoutVars>
          <dgm:chMax val="0"/>
          <dgm:bulletEnabled val="1"/>
        </dgm:presLayoutVars>
      </dgm:prSet>
      <dgm:spPr/>
      <dgm:t>
        <a:bodyPr/>
        <a:lstStyle/>
        <a:p>
          <a:endParaRPr lang="en-US"/>
        </a:p>
      </dgm:t>
    </dgm:pt>
    <dgm:pt modelId="{3C553A0D-F45E-436D-BB55-452FB39B27A6}" type="pres">
      <dgm:prSet presAssocID="{68DC9E49-DBC9-4A9A-A8C5-46A63B9EEB22}" presName="negativeSpace" presStyleCnt="0"/>
      <dgm:spPr/>
    </dgm:pt>
    <dgm:pt modelId="{1336165C-C926-4889-85F7-92D719135F5F}" type="pres">
      <dgm:prSet presAssocID="{68DC9E49-DBC9-4A9A-A8C5-46A63B9EEB22}" presName="childText" presStyleLbl="conFgAcc1" presStyleIdx="0" presStyleCnt="4">
        <dgm:presLayoutVars>
          <dgm:bulletEnabled val="1"/>
        </dgm:presLayoutVars>
      </dgm:prSet>
      <dgm:spPr/>
    </dgm:pt>
    <dgm:pt modelId="{8AD06B81-DD63-43F4-92E4-BCC66DEAFEF5}" type="pres">
      <dgm:prSet presAssocID="{13E9187B-CC51-468E-96BC-3B19F424112C}" presName="spaceBetweenRectangles" presStyleCnt="0"/>
      <dgm:spPr/>
    </dgm:pt>
    <dgm:pt modelId="{56E8F86A-6C05-4F9F-99ED-4C36AEED829C}" type="pres">
      <dgm:prSet presAssocID="{17234378-AA0D-47FD-8BA2-61510EE079FD}" presName="parentLin" presStyleCnt="0"/>
      <dgm:spPr/>
    </dgm:pt>
    <dgm:pt modelId="{EC14E561-8CC6-4433-863E-1F485100BD67}" type="pres">
      <dgm:prSet presAssocID="{17234378-AA0D-47FD-8BA2-61510EE079FD}" presName="parentLeftMargin" presStyleLbl="node1" presStyleIdx="0" presStyleCnt="4"/>
      <dgm:spPr/>
      <dgm:t>
        <a:bodyPr/>
        <a:lstStyle/>
        <a:p>
          <a:endParaRPr lang="en-US"/>
        </a:p>
      </dgm:t>
    </dgm:pt>
    <dgm:pt modelId="{027A11FE-7E11-4753-9E52-CA82BA274296}" type="pres">
      <dgm:prSet presAssocID="{17234378-AA0D-47FD-8BA2-61510EE079FD}" presName="parentText" presStyleLbl="node1" presStyleIdx="1" presStyleCnt="4">
        <dgm:presLayoutVars>
          <dgm:chMax val="0"/>
          <dgm:bulletEnabled val="1"/>
        </dgm:presLayoutVars>
      </dgm:prSet>
      <dgm:spPr/>
      <dgm:t>
        <a:bodyPr/>
        <a:lstStyle/>
        <a:p>
          <a:endParaRPr lang="en-US"/>
        </a:p>
      </dgm:t>
    </dgm:pt>
    <dgm:pt modelId="{7781BD11-9B7F-4C2E-B3F7-C70234EA60DF}" type="pres">
      <dgm:prSet presAssocID="{17234378-AA0D-47FD-8BA2-61510EE079FD}" presName="negativeSpace" presStyleCnt="0"/>
      <dgm:spPr/>
    </dgm:pt>
    <dgm:pt modelId="{F430A0E9-A2E9-4717-AF24-D4518B8C2E1D}" type="pres">
      <dgm:prSet presAssocID="{17234378-AA0D-47FD-8BA2-61510EE079FD}" presName="childText" presStyleLbl="conFgAcc1" presStyleIdx="1" presStyleCnt="4">
        <dgm:presLayoutVars>
          <dgm:bulletEnabled val="1"/>
        </dgm:presLayoutVars>
      </dgm:prSet>
      <dgm:spPr/>
    </dgm:pt>
    <dgm:pt modelId="{F21E31BF-EE7D-4A08-8614-0794C13DB2C7}" type="pres">
      <dgm:prSet presAssocID="{68E68B67-3D3E-4DF1-878F-DBF2F6AD0D4C}" presName="spaceBetweenRectangles" presStyleCnt="0"/>
      <dgm:spPr/>
    </dgm:pt>
    <dgm:pt modelId="{4A1C07A0-6C28-4283-912A-886BF7CCCFEF}" type="pres">
      <dgm:prSet presAssocID="{5F903A3B-CC6E-4252-A4C1-CD6B66D42B8F}" presName="parentLin" presStyleCnt="0"/>
      <dgm:spPr/>
    </dgm:pt>
    <dgm:pt modelId="{19CFCE40-9A40-4762-BE7A-25D79386E62B}" type="pres">
      <dgm:prSet presAssocID="{5F903A3B-CC6E-4252-A4C1-CD6B66D42B8F}" presName="parentLeftMargin" presStyleLbl="node1" presStyleIdx="1" presStyleCnt="4"/>
      <dgm:spPr/>
      <dgm:t>
        <a:bodyPr/>
        <a:lstStyle/>
        <a:p>
          <a:endParaRPr lang="en-US"/>
        </a:p>
      </dgm:t>
    </dgm:pt>
    <dgm:pt modelId="{E78B3B85-24FC-458D-A552-A72D5B97DE28}" type="pres">
      <dgm:prSet presAssocID="{5F903A3B-CC6E-4252-A4C1-CD6B66D42B8F}" presName="parentText" presStyleLbl="node1" presStyleIdx="2" presStyleCnt="4">
        <dgm:presLayoutVars>
          <dgm:chMax val="0"/>
          <dgm:bulletEnabled val="1"/>
        </dgm:presLayoutVars>
      </dgm:prSet>
      <dgm:spPr/>
      <dgm:t>
        <a:bodyPr/>
        <a:lstStyle/>
        <a:p>
          <a:endParaRPr lang="en-US"/>
        </a:p>
      </dgm:t>
    </dgm:pt>
    <dgm:pt modelId="{E5B0A5BF-28B5-4458-8F57-6CD5E3E447CA}" type="pres">
      <dgm:prSet presAssocID="{5F903A3B-CC6E-4252-A4C1-CD6B66D42B8F}" presName="negativeSpace" presStyleCnt="0"/>
      <dgm:spPr/>
    </dgm:pt>
    <dgm:pt modelId="{6A2B57EA-814F-4E03-96FF-A482C4ECCAD0}" type="pres">
      <dgm:prSet presAssocID="{5F903A3B-CC6E-4252-A4C1-CD6B66D42B8F}" presName="childText" presStyleLbl="conFgAcc1" presStyleIdx="2" presStyleCnt="4">
        <dgm:presLayoutVars>
          <dgm:bulletEnabled val="1"/>
        </dgm:presLayoutVars>
      </dgm:prSet>
      <dgm:spPr/>
      <dgm:t>
        <a:bodyPr/>
        <a:lstStyle/>
        <a:p>
          <a:endParaRPr lang="en-US"/>
        </a:p>
      </dgm:t>
    </dgm:pt>
    <dgm:pt modelId="{AAFA41B6-59B6-4D3E-B557-3DD013AB9B1B}" type="pres">
      <dgm:prSet presAssocID="{DF8961A2-AB26-4E4C-9BA2-6F0BBC0C1A32}" presName="spaceBetweenRectangles" presStyleCnt="0"/>
      <dgm:spPr/>
    </dgm:pt>
    <dgm:pt modelId="{63734515-7B3F-405A-87D2-01A23BBDB555}" type="pres">
      <dgm:prSet presAssocID="{CE605C5F-9D05-40AA-953A-BDF8491579D8}" presName="parentLin" presStyleCnt="0"/>
      <dgm:spPr/>
    </dgm:pt>
    <dgm:pt modelId="{E6F4689E-9DAA-4D1A-97FB-8D91B22E3BE2}" type="pres">
      <dgm:prSet presAssocID="{CE605C5F-9D05-40AA-953A-BDF8491579D8}" presName="parentLeftMargin" presStyleLbl="node1" presStyleIdx="2" presStyleCnt="4"/>
      <dgm:spPr/>
      <dgm:t>
        <a:bodyPr/>
        <a:lstStyle/>
        <a:p>
          <a:endParaRPr lang="en-US"/>
        </a:p>
      </dgm:t>
    </dgm:pt>
    <dgm:pt modelId="{BCA4CCCF-EBB5-40BC-BD7F-3367896B44AD}" type="pres">
      <dgm:prSet presAssocID="{CE605C5F-9D05-40AA-953A-BDF8491579D8}" presName="parentText" presStyleLbl="node1" presStyleIdx="3" presStyleCnt="4">
        <dgm:presLayoutVars>
          <dgm:chMax val="0"/>
          <dgm:bulletEnabled val="1"/>
        </dgm:presLayoutVars>
      </dgm:prSet>
      <dgm:spPr/>
      <dgm:t>
        <a:bodyPr/>
        <a:lstStyle/>
        <a:p>
          <a:endParaRPr lang="en-US"/>
        </a:p>
      </dgm:t>
    </dgm:pt>
    <dgm:pt modelId="{907AAC41-0D49-4144-860A-923381CDD4B5}" type="pres">
      <dgm:prSet presAssocID="{CE605C5F-9D05-40AA-953A-BDF8491579D8}" presName="negativeSpace" presStyleCnt="0"/>
      <dgm:spPr/>
    </dgm:pt>
    <dgm:pt modelId="{217C336C-C24C-46BB-8231-5627C8C989F0}" type="pres">
      <dgm:prSet presAssocID="{CE605C5F-9D05-40AA-953A-BDF8491579D8}" presName="childText" presStyleLbl="conFgAcc1" presStyleIdx="3" presStyleCnt="4">
        <dgm:presLayoutVars>
          <dgm:bulletEnabled val="1"/>
        </dgm:presLayoutVars>
      </dgm:prSet>
      <dgm:spPr/>
    </dgm:pt>
  </dgm:ptLst>
  <dgm:cxnLst>
    <dgm:cxn modelId="{E68A28A8-9444-4192-A4BA-2929EA6E2EA2}" type="presOf" srcId="{17234378-AA0D-47FD-8BA2-61510EE079FD}" destId="{027A11FE-7E11-4753-9E52-CA82BA274296}" srcOrd="1" destOrd="0" presId="urn:microsoft.com/office/officeart/2005/8/layout/list1"/>
    <dgm:cxn modelId="{73D038A2-BE79-4763-B6D3-2E25FFEA4B71}" srcId="{9619DD5A-9455-44D7-AEBA-EE905D2AEBAB}" destId="{68DC9E49-DBC9-4A9A-A8C5-46A63B9EEB22}" srcOrd="0" destOrd="0" parTransId="{529F15F4-C2AE-45DB-9DFE-4F32744C9ED8}" sibTransId="{13E9187B-CC51-468E-96BC-3B19F424112C}"/>
    <dgm:cxn modelId="{398BE59D-967C-4B80-906B-FB5CAFEF4876}" type="presOf" srcId="{CE605C5F-9D05-40AA-953A-BDF8491579D8}" destId="{E6F4689E-9DAA-4D1A-97FB-8D91B22E3BE2}" srcOrd="0" destOrd="0" presId="urn:microsoft.com/office/officeart/2005/8/layout/list1"/>
    <dgm:cxn modelId="{F3C708E8-6BDD-44E7-B492-C4618D8E9C94}" type="presOf" srcId="{5F903A3B-CC6E-4252-A4C1-CD6B66D42B8F}" destId="{19CFCE40-9A40-4762-BE7A-25D79386E62B}" srcOrd="0" destOrd="0" presId="urn:microsoft.com/office/officeart/2005/8/layout/list1"/>
    <dgm:cxn modelId="{4406BF94-8FB5-4A2F-8500-B01EEB3FB707}" srcId="{9619DD5A-9455-44D7-AEBA-EE905D2AEBAB}" destId="{CE605C5F-9D05-40AA-953A-BDF8491579D8}" srcOrd="3" destOrd="0" parTransId="{F0F91DE4-36BD-4783-8160-0AEA25EDFFF5}" sibTransId="{616A9E08-D808-4672-B6C1-6342AF200796}"/>
    <dgm:cxn modelId="{A8E54017-6CA6-49B7-BB4A-57A0008FAE22}" type="presOf" srcId="{CE605C5F-9D05-40AA-953A-BDF8491579D8}" destId="{BCA4CCCF-EBB5-40BC-BD7F-3367896B44AD}" srcOrd="1" destOrd="0" presId="urn:microsoft.com/office/officeart/2005/8/layout/list1"/>
    <dgm:cxn modelId="{CF735696-191B-4A2E-93A4-4DC1FF178295}" type="presOf" srcId="{17234378-AA0D-47FD-8BA2-61510EE079FD}" destId="{EC14E561-8CC6-4433-863E-1F485100BD67}" srcOrd="0" destOrd="0" presId="urn:microsoft.com/office/officeart/2005/8/layout/list1"/>
    <dgm:cxn modelId="{BE42B565-8698-42F9-9537-06C94C638F55}" type="presOf" srcId="{9619DD5A-9455-44D7-AEBA-EE905D2AEBAB}" destId="{1FB4F11D-F504-467D-BCD5-6D11381FE32D}" srcOrd="0" destOrd="0" presId="urn:microsoft.com/office/officeart/2005/8/layout/list1"/>
    <dgm:cxn modelId="{4CFC6F46-60D4-411F-921C-009643AB3D38}" type="presOf" srcId="{68DC9E49-DBC9-4A9A-A8C5-46A63B9EEB22}" destId="{1F1FA65C-D485-4417-9F2B-24EE8E9D80C7}" srcOrd="0" destOrd="0" presId="urn:microsoft.com/office/officeart/2005/8/layout/list1"/>
    <dgm:cxn modelId="{99839B62-24D4-4889-9369-7999C17812E5}" srcId="{9619DD5A-9455-44D7-AEBA-EE905D2AEBAB}" destId="{5F903A3B-CC6E-4252-A4C1-CD6B66D42B8F}" srcOrd="2" destOrd="0" parTransId="{47FB2D86-45BB-4795-A1A8-B5E527C67616}" sibTransId="{DF8961A2-AB26-4E4C-9BA2-6F0BBC0C1A32}"/>
    <dgm:cxn modelId="{8B7186E7-4934-4608-9418-3C1387DF9BCB}" type="presOf" srcId="{68DC9E49-DBC9-4A9A-A8C5-46A63B9EEB22}" destId="{E2E47869-2C2F-49F7-8822-C36560A9FD52}" srcOrd="1" destOrd="0" presId="urn:microsoft.com/office/officeart/2005/8/layout/list1"/>
    <dgm:cxn modelId="{6FC2F752-2B9A-4443-80B1-17A54AFEA364}" srcId="{9619DD5A-9455-44D7-AEBA-EE905D2AEBAB}" destId="{17234378-AA0D-47FD-8BA2-61510EE079FD}" srcOrd="1" destOrd="0" parTransId="{E3DEB532-9A09-455D-8504-A82EB09DA729}" sibTransId="{68E68B67-3D3E-4DF1-878F-DBF2F6AD0D4C}"/>
    <dgm:cxn modelId="{D8008FF6-7EAA-4E8F-ABAD-5D276D2AA720}" type="presOf" srcId="{5F903A3B-CC6E-4252-A4C1-CD6B66D42B8F}" destId="{E78B3B85-24FC-458D-A552-A72D5B97DE28}" srcOrd="1" destOrd="0" presId="urn:microsoft.com/office/officeart/2005/8/layout/list1"/>
    <dgm:cxn modelId="{1ED83EC4-22DC-417D-ACC3-A401A1750798}" type="presParOf" srcId="{1FB4F11D-F504-467D-BCD5-6D11381FE32D}" destId="{CA7062F5-D093-4538-8DA3-067FFB3A43E8}" srcOrd="0" destOrd="0" presId="urn:microsoft.com/office/officeart/2005/8/layout/list1"/>
    <dgm:cxn modelId="{40C9613D-3E4F-4F45-88EA-261A41AC3C45}" type="presParOf" srcId="{CA7062F5-D093-4538-8DA3-067FFB3A43E8}" destId="{1F1FA65C-D485-4417-9F2B-24EE8E9D80C7}" srcOrd="0" destOrd="0" presId="urn:microsoft.com/office/officeart/2005/8/layout/list1"/>
    <dgm:cxn modelId="{F20C5000-1D1A-420D-8568-B143DD3772EC}" type="presParOf" srcId="{CA7062F5-D093-4538-8DA3-067FFB3A43E8}" destId="{E2E47869-2C2F-49F7-8822-C36560A9FD52}" srcOrd="1" destOrd="0" presId="urn:microsoft.com/office/officeart/2005/8/layout/list1"/>
    <dgm:cxn modelId="{8E58A768-BB69-44A0-B527-D8046A7F42E9}" type="presParOf" srcId="{1FB4F11D-F504-467D-BCD5-6D11381FE32D}" destId="{3C553A0D-F45E-436D-BB55-452FB39B27A6}" srcOrd="1" destOrd="0" presId="urn:microsoft.com/office/officeart/2005/8/layout/list1"/>
    <dgm:cxn modelId="{8E141C53-8A1D-46D5-88E8-92EC0E10AE2C}" type="presParOf" srcId="{1FB4F11D-F504-467D-BCD5-6D11381FE32D}" destId="{1336165C-C926-4889-85F7-92D719135F5F}" srcOrd="2" destOrd="0" presId="urn:microsoft.com/office/officeart/2005/8/layout/list1"/>
    <dgm:cxn modelId="{088AB90E-38B2-4495-A87C-BBA8050A7A86}" type="presParOf" srcId="{1FB4F11D-F504-467D-BCD5-6D11381FE32D}" destId="{8AD06B81-DD63-43F4-92E4-BCC66DEAFEF5}" srcOrd="3" destOrd="0" presId="urn:microsoft.com/office/officeart/2005/8/layout/list1"/>
    <dgm:cxn modelId="{A9A71B2E-632E-4FE9-AC6B-A026D1855BC6}" type="presParOf" srcId="{1FB4F11D-F504-467D-BCD5-6D11381FE32D}" destId="{56E8F86A-6C05-4F9F-99ED-4C36AEED829C}" srcOrd="4" destOrd="0" presId="urn:microsoft.com/office/officeart/2005/8/layout/list1"/>
    <dgm:cxn modelId="{52A1761F-9CA2-4352-BE33-9C0B99CACD7A}" type="presParOf" srcId="{56E8F86A-6C05-4F9F-99ED-4C36AEED829C}" destId="{EC14E561-8CC6-4433-863E-1F485100BD67}" srcOrd="0" destOrd="0" presId="urn:microsoft.com/office/officeart/2005/8/layout/list1"/>
    <dgm:cxn modelId="{FDE94A8B-19B2-4600-B7EC-C2FA034470B5}" type="presParOf" srcId="{56E8F86A-6C05-4F9F-99ED-4C36AEED829C}" destId="{027A11FE-7E11-4753-9E52-CA82BA274296}" srcOrd="1" destOrd="0" presId="urn:microsoft.com/office/officeart/2005/8/layout/list1"/>
    <dgm:cxn modelId="{A054A2F9-1172-4323-840F-F0156B745835}" type="presParOf" srcId="{1FB4F11D-F504-467D-BCD5-6D11381FE32D}" destId="{7781BD11-9B7F-4C2E-B3F7-C70234EA60DF}" srcOrd="5" destOrd="0" presId="urn:microsoft.com/office/officeart/2005/8/layout/list1"/>
    <dgm:cxn modelId="{749CA8C7-11AE-407F-82C7-3DDE6E745D8F}" type="presParOf" srcId="{1FB4F11D-F504-467D-BCD5-6D11381FE32D}" destId="{F430A0E9-A2E9-4717-AF24-D4518B8C2E1D}" srcOrd="6" destOrd="0" presId="urn:microsoft.com/office/officeart/2005/8/layout/list1"/>
    <dgm:cxn modelId="{34CC603A-4251-43C9-929D-9760B772C40E}" type="presParOf" srcId="{1FB4F11D-F504-467D-BCD5-6D11381FE32D}" destId="{F21E31BF-EE7D-4A08-8614-0794C13DB2C7}" srcOrd="7" destOrd="0" presId="urn:microsoft.com/office/officeart/2005/8/layout/list1"/>
    <dgm:cxn modelId="{65097B3F-2E44-4FF4-A9CD-98EC4FD72E8C}" type="presParOf" srcId="{1FB4F11D-F504-467D-BCD5-6D11381FE32D}" destId="{4A1C07A0-6C28-4283-912A-886BF7CCCFEF}" srcOrd="8" destOrd="0" presId="urn:microsoft.com/office/officeart/2005/8/layout/list1"/>
    <dgm:cxn modelId="{2EDDB9DE-FA57-410A-91C4-A712B75B7904}" type="presParOf" srcId="{4A1C07A0-6C28-4283-912A-886BF7CCCFEF}" destId="{19CFCE40-9A40-4762-BE7A-25D79386E62B}" srcOrd="0" destOrd="0" presId="urn:microsoft.com/office/officeart/2005/8/layout/list1"/>
    <dgm:cxn modelId="{3EBDECFA-7882-4CE1-BD11-414C032FFF0A}" type="presParOf" srcId="{4A1C07A0-6C28-4283-912A-886BF7CCCFEF}" destId="{E78B3B85-24FC-458D-A552-A72D5B97DE28}" srcOrd="1" destOrd="0" presId="urn:microsoft.com/office/officeart/2005/8/layout/list1"/>
    <dgm:cxn modelId="{4D03B1C7-93E2-46A1-ADC4-3B6B90D4CB06}" type="presParOf" srcId="{1FB4F11D-F504-467D-BCD5-6D11381FE32D}" destId="{E5B0A5BF-28B5-4458-8F57-6CD5E3E447CA}" srcOrd="9" destOrd="0" presId="urn:microsoft.com/office/officeart/2005/8/layout/list1"/>
    <dgm:cxn modelId="{A569CA8A-7E8F-4C34-A221-AE3B52378EA7}" type="presParOf" srcId="{1FB4F11D-F504-467D-BCD5-6D11381FE32D}" destId="{6A2B57EA-814F-4E03-96FF-A482C4ECCAD0}" srcOrd="10" destOrd="0" presId="urn:microsoft.com/office/officeart/2005/8/layout/list1"/>
    <dgm:cxn modelId="{2DF4F91D-5317-4930-B9CF-3FEF83342F9B}" type="presParOf" srcId="{1FB4F11D-F504-467D-BCD5-6D11381FE32D}" destId="{AAFA41B6-59B6-4D3E-B557-3DD013AB9B1B}" srcOrd="11" destOrd="0" presId="urn:microsoft.com/office/officeart/2005/8/layout/list1"/>
    <dgm:cxn modelId="{993B10D2-D04F-4970-BF23-98AEE581FBAC}" type="presParOf" srcId="{1FB4F11D-F504-467D-BCD5-6D11381FE32D}" destId="{63734515-7B3F-405A-87D2-01A23BBDB555}" srcOrd="12" destOrd="0" presId="urn:microsoft.com/office/officeart/2005/8/layout/list1"/>
    <dgm:cxn modelId="{025283F0-2C81-412E-92E3-215C277276B5}" type="presParOf" srcId="{63734515-7B3F-405A-87D2-01A23BBDB555}" destId="{E6F4689E-9DAA-4D1A-97FB-8D91B22E3BE2}" srcOrd="0" destOrd="0" presId="urn:microsoft.com/office/officeart/2005/8/layout/list1"/>
    <dgm:cxn modelId="{5245DD4F-992F-483F-AA9D-DC3895BF31F5}" type="presParOf" srcId="{63734515-7B3F-405A-87D2-01A23BBDB555}" destId="{BCA4CCCF-EBB5-40BC-BD7F-3367896B44AD}" srcOrd="1" destOrd="0" presId="urn:microsoft.com/office/officeart/2005/8/layout/list1"/>
    <dgm:cxn modelId="{C443C8B4-709B-45E1-83F7-CA43ADC2BC1C}" type="presParOf" srcId="{1FB4F11D-F504-467D-BCD5-6D11381FE32D}" destId="{907AAC41-0D49-4144-860A-923381CDD4B5}" srcOrd="13" destOrd="0" presId="urn:microsoft.com/office/officeart/2005/8/layout/list1"/>
    <dgm:cxn modelId="{6E86DE47-962C-450E-BEF8-1AA286778AF7}" type="presParOf" srcId="{1FB4F11D-F504-467D-BCD5-6D11381FE32D}" destId="{217C336C-C24C-46BB-8231-5627C8C989F0}"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6165C-C926-4889-85F7-92D719135F5F}">
      <dsp:nvSpPr>
        <dsp:cNvPr id="0" name=""/>
        <dsp:cNvSpPr/>
      </dsp:nvSpPr>
      <dsp:spPr>
        <a:xfrm>
          <a:off x="0" y="263880"/>
          <a:ext cx="41156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47869-2C2F-49F7-8822-C36560A9FD52}">
      <dsp:nvSpPr>
        <dsp:cNvPr id="0" name=""/>
        <dsp:cNvSpPr/>
      </dsp:nvSpPr>
      <dsp:spPr>
        <a:xfrm>
          <a:off x="205782" y="86760"/>
          <a:ext cx="2880960" cy="35424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93" tIns="0" rIns="108893" bIns="0" numCol="1" spcCol="1270" anchor="ctr" anchorCtr="0">
          <a:noAutofit/>
        </a:bodyPr>
        <a:lstStyle/>
        <a:p>
          <a:pPr lvl="0" algn="l" defTabSz="533400">
            <a:lnSpc>
              <a:spcPct val="90000"/>
            </a:lnSpc>
            <a:spcBef>
              <a:spcPct val="0"/>
            </a:spcBef>
            <a:spcAft>
              <a:spcPct val="35000"/>
            </a:spcAft>
          </a:pPr>
          <a:r>
            <a:rPr lang="es-ES" sz="1200" kern="1200" dirty="0" smtClean="0"/>
            <a:t>Industrial sector</a:t>
          </a:r>
          <a:endParaRPr lang="en-US" sz="1200" kern="1200" dirty="0"/>
        </a:p>
      </dsp:txBody>
      <dsp:txXfrm>
        <a:off x="223075" y="104053"/>
        <a:ext cx="2846374" cy="319654"/>
      </dsp:txXfrm>
    </dsp:sp>
    <dsp:sp modelId="{F430A0E9-A2E9-4717-AF24-D4518B8C2E1D}">
      <dsp:nvSpPr>
        <dsp:cNvPr id="0" name=""/>
        <dsp:cNvSpPr/>
      </dsp:nvSpPr>
      <dsp:spPr>
        <a:xfrm>
          <a:off x="0" y="808200"/>
          <a:ext cx="41156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7A11FE-7E11-4753-9E52-CA82BA274296}">
      <dsp:nvSpPr>
        <dsp:cNvPr id="0" name=""/>
        <dsp:cNvSpPr/>
      </dsp:nvSpPr>
      <dsp:spPr>
        <a:xfrm>
          <a:off x="205782" y="631080"/>
          <a:ext cx="2880960" cy="354240"/>
        </a:xfrm>
        <a:prstGeom prst="roundRect">
          <a:avLst/>
        </a:prstGeom>
        <a:solidFill>
          <a:srgbClr val="99CB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93" tIns="0" rIns="108893" bIns="0" numCol="1" spcCol="1270" anchor="ctr" anchorCtr="0">
          <a:noAutofit/>
        </a:bodyPr>
        <a:lstStyle/>
        <a:p>
          <a:pPr lvl="0" algn="l" defTabSz="533400">
            <a:lnSpc>
              <a:spcPct val="90000"/>
            </a:lnSpc>
            <a:spcBef>
              <a:spcPct val="0"/>
            </a:spcBef>
            <a:spcAft>
              <a:spcPct val="35000"/>
            </a:spcAft>
          </a:pPr>
          <a:r>
            <a:rPr lang="es-ES" sz="1200" kern="1200" dirty="0" smtClean="0"/>
            <a:t>Food industry</a:t>
          </a:r>
          <a:endParaRPr lang="en-US" sz="1200" kern="1200" dirty="0"/>
        </a:p>
      </dsp:txBody>
      <dsp:txXfrm>
        <a:off x="223075" y="648373"/>
        <a:ext cx="2846374" cy="319654"/>
      </dsp:txXfrm>
    </dsp:sp>
    <dsp:sp modelId="{6A2B57EA-814F-4E03-96FF-A482C4ECCAD0}">
      <dsp:nvSpPr>
        <dsp:cNvPr id="0" name=""/>
        <dsp:cNvSpPr/>
      </dsp:nvSpPr>
      <dsp:spPr>
        <a:xfrm>
          <a:off x="0" y="1352520"/>
          <a:ext cx="41156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8B3B85-24FC-458D-A552-A72D5B97DE28}">
      <dsp:nvSpPr>
        <dsp:cNvPr id="0" name=""/>
        <dsp:cNvSpPr/>
      </dsp:nvSpPr>
      <dsp:spPr>
        <a:xfrm>
          <a:off x="205782" y="1175400"/>
          <a:ext cx="2880960" cy="354240"/>
        </a:xfrm>
        <a:prstGeom prst="roundRect">
          <a:avLst/>
        </a:prstGeom>
        <a:solidFill>
          <a:srgbClr val="99CB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93" tIns="0" rIns="108893" bIns="0" numCol="1" spcCol="1270" anchor="ctr" anchorCtr="0">
          <a:noAutofit/>
        </a:bodyPr>
        <a:lstStyle/>
        <a:p>
          <a:pPr lvl="0" algn="l" defTabSz="533400">
            <a:lnSpc>
              <a:spcPct val="90000"/>
            </a:lnSpc>
            <a:spcBef>
              <a:spcPct val="0"/>
            </a:spcBef>
            <a:spcAft>
              <a:spcPct val="35000"/>
            </a:spcAft>
          </a:pPr>
          <a:r>
            <a:rPr lang="es-ES" sz="1200" kern="1200" dirty="0" smtClean="0"/>
            <a:t>Waste collection</a:t>
          </a:r>
          <a:endParaRPr lang="en-US" sz="1200" kern="1200" dirty="0"/>
        </a:p>
      </dsp:txBody>
      <dsp:txXfrm>
        <a:off x="223075" y="1192693"/>
        <a:ext cx="2846374" cy="319654"/>
      </dsp:txXfrm>
    </dsp:sp>
    <dsp:sp modelId="{217C336C-C24C-46BB-8231-5627C8C989F0}">
      <dsp:nvSpPr>
        <dsp:cNvPr id="0" name=""/>
        <dsp:cNvSpPr/>
      </dsp:nvSpPr>
      <dsp:spPr>
        <a:xfrm>
          <a:off x="0" y="1896840"/>
          <a:ext cx="4115658"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A4CCCF-EBB5-40BC-BD7F-3367896B44AD}">
      <dsp:nvSpPr>
        <dsp:cNvPr id="0" name=""/>
        <dsp:cNvSpPr/>
      </dsp:nvSpPr>
      <dsp:spPr>
        <a:xfrm>
          <a:off x="205782" y="1719720"/>
          <a:ext cx="2880960" cy="354240"/>
        </a:xfrm>
        <a:prstGeom prst="roundRect">
          <a:avLst/>
        </a:prstGeom>
        <a:solidFill>
          <a:srgbClr val="99CB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893" tIns="0" rIns="108893" bIns="0" numCol="1" spcCol="1270" anchor="ctr" anchorCtr="0">
          <a:noAutofit/>
        </a:bodyPr>
        <a:lstStyle/>
        <a:p>
          <a:pPr lvl="0" algn="l" defTabSz="533400">
            <a:lnSpc>
              <a:spcPct val="90000"/>
            </a:lnSpc>
            <a:spcBef>
              <a:spcPct val="0"/>
            </a:spcBef>
            <a:spcAft>
              <a:spcPct val="35000"/>
            </a:spcAft>
          </a:pPr>
          <a:r>
            <a:rPr lang="es-ES" sz="1200" kern="1200" dirty="0" smtClean="0"/>
            <a:t>Sport and Leisure</a:t>
          </a:r>
          <a:endParaRPr lang="en-US" sz="1200" kern="1200" dirty="0"/>
        </a:p>
      </dsp:txBody>
      <dsp:txXfrm>
        <a:off x="223075" y="1737013"/>
        <a:ext cx="284637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10EF3E61-4C19-4F29-9CB6-40B10FF841A0}" type="datetimeFigureOut">
              <a:rPr lang="es-ES" smtClean="0"/>
              <a:t>12/10/2016</a:t>
            </a:fld>
            <a:endParaRPr lang="es-ES"/>
          </a:p>
        </p:txBody>
      </p:sp>
      <p:sp>
        <p:nvSpPr>
          <p:cNvPr id="4" name="Marcador de imagen de diapositiva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90E9DAB1-A99D-4F15-93CD-978FACACAA79}" type="slidenum">
              <a:rPr lang="es-ES" smtClean="0"/>
              <a:t>‹N°›</a:t>
            </a:fld>
            <a:endParaRPr lang="es-ES"/>
          </a:p>
        </p:txBody>
      </p:sp>
    </p:spTree>
    <p:extLst>
      <p:ext uri="{BB962C8B-B14F-4D97-AF65-F5344CB8AC3E}">
        <p14:creationId xmlns:p14="http://schemas.microsoft.com/office/powerpoint/2010/main" val="297294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90E9DAB1-A99D-4F15-93CD-978FACACAA79}" type="slidenum">
              <a:rPr lang="es-ES" smtClean="0"/>
              <a:t>1</a:t>
            </a:fld>
            <a:endParaRPr lang="es-ES"/>
          </a:p>
        </p:txBody>
      </p:sp>
    </p:spTree>
    <p:extLst>
      <p:ext uri="{BB962C8B-B14F-4D97-AF65-F5344CB8AC3E}">
        <p14:creationId xmlns:p14="http://schemas.microsoft.com/office/powerpoint/2010/main" val="210028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buFontTx/>
              <a:buChar char="-"/>
            </a:pPr>
            <a:endParaRPr lang="es-ES" sz="1000" cap="all" dirty="0" smtClean="0">
              <a:latin typeface="Calibri" charset="0"/>
              <a:cs typeface="Aharoni" panose="02010803020104030203" pitchFamily="2" charset="-79"/>
            </a:endParaRPr>
          </a:p>
          <a:p>
            <a:pPr lvl="1">
              <a:buFontTx/>
              <a:buChar char="-"/>
            </a:pPr>
            <a:r>
              <a:rPr lang="es-ES" sz="1000" cap="all" dirty="0" err="1" smtClean="0">
                <a:latin typeface="Calibri" charset="0"/>
                <a:cs typeface="Aharoni" panose="02010803020104030203" pitchFamily="2" charset="-79"/>
              </a:rPr>
              <a:t>Explaining</a:t>
            </a:r>
            <a:r>
              <a:rPr lang="es-ES" sz="1000" cap="all" dirty="0" smtClean="0">
                <a:latin typeface="Calibri" charset="0"/>
                <a:cs typeface="Aharoni" panose="02010803020104030203" pitchFamily="2" charset="-79"/>
              </a:rPr>
              <a:t> </a:t>
            </a:r>
            <a:r>
              <a:rPr lang="es-ES" sz="1000" cap="all" dirty="0" err="1" smtClean="0">
                <a:latin typeface="Calibri" charset="0"/>
                <a:cs typeface="Aharoni" panose="02010803020104030203" pitchFamily="2" charset="-79"/>
              </a:rPr>
              <a:t>when</a:t>
            </a:r>
            <a:r>
              <a:rPr lang="es-ES" sz="1000" cap="all" dirty="0" smtClean="0">
                <a:latin typeface="Calibri" charset="0"/>
                <a:cs typeface="Aharoni" panose="02010803020104030203" pitchFamily="2" charset="-79"/>
              </a:rPr>
              <a:t>: </a:t>
            </a:r>
            <a:r>
              <a:rPr lang="es-ES" sz="1000" cap="all" dirty="0" err="1" smtClean="0">
                <a:latin typeface="Calibri" charset="0"/>
                <a:cs typeface="Aharoni" panose="02010803020104030203" pitchFamily="2" charset="-79"/>
              </a:rPr>
              <a:t>it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was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organised</a:t>
            </a:r>
            <a:r>
              <a:rPr lang="es-ES" sz="1000" cap="all" baseline="0" dirty="0" smtClean="0">
                <a:latin typeface="Calibri" charset="0"/>
                <a:cs typeface="Aharoni" panose="02010803020104030203" pitchFamily="2" charset="-79"/>
              </a:rPr>
              <a:t> a workshop </a:t>
            </a:r>
            <a:r>
              <a:rPr lang="es-ES" sz="1000" cap="all" baseline="0" dirty="0" err="1" smtClean="0">
                <a:latin typeface="Calibri" charset="0"/>
                <a:cs typeface="Aharoni" panose="02010803020104030203" pitchFamily="2" charset="-79"/>
              </a:rPr>
              <a:t>for</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presentation</a:t>
            </a:r>
            <a:r>
              <a:rPr lang="es-ES" sz="1000" cap="all" baseline="0" dirty="0" smtClean="0">
                <a:latin typeface="Calibri" charset="0"/>
                <a:cs typeface="Aharoni" panose="02010803020104030203" pitchFamily="2" charset="-79"/>
              </a:rPr>
              <a:t> of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results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achieved</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by</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business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associations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with</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different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companies</a:t>
            </a:r>
            <a:r>
              <a:rPr lang="es-ES" sz="1000" cap="all" baseline="0" dirty="0" smtClean="0">
                <a:latin typeface="Calibri" charset="0"/>
                <a:cs typeface="Aharoni" panose="02010803020104030203" pitchFamily="2" charset="-79"/>
              </a:rPr>
              <a:t> in </a:t>
            </a:r>
            <a:r>
              <a:rPr lang="es-ES" sz="1000" cap="all" baseline="0" dirty="0" err="1" smtClean="0">
                <a:latin typeface="Calibri" charset="0"/>
                <a:cs typeface="Aharoni" panose="02010803020104030203" pitchFamily="2" charset="-79"/>
              </a:rPr>
              <a:t>for</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indentification</a:t>
            </a:r>
            <a:r>
              <a:rPr lang="es-ES" sz="1000" cap="all" baseline="0" dirty="0" smtClean="0">
                <a:latin typeface="Calibri" charset="0"/>
                <a:cs typeface="Aharoni" panose="02010803020104030203" pitchFamily="2" charset="-79"/>
              </a:rPr>
              <a:t> of </a:t>
            </a:r>
            <a:r>
              <a:rPr lang="es-ES" sz="1000" cap="all" baseline="0" dirty="0" err="1" smtClean="0">
                <a:latin typeface="Calibri" charset="0"/>
                <a:cs typeface="Aharoni" panose="02010803020104030203" pitchFamily="2" charset="-79"/>
              </a:rPr>
              <a:t>business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oportunities</a:t>
            </a:r>
            <a:r>
              <a:rPr lang="es-ES" sz="1000" cap="all" baseline="0" dirty="0" smtClean="0">
                <a:latin typeface="Calibri" charset="0"/>
                <a:cs typeface="Aharoni" panose="02010803020104030203" pitchFamily="2" charset="-79"/>
              </a:rPr>
              <a:t> WITHIN THE CIRCULARITY. </a:t>
            </a:r>
            <a:r>
              <a:rPr lang="es-ES" sz="1000" cap="all" baseline="0" dirty="0" err="1" smtClean="0">
                <a:latin typeface="Calibri" charset="0"/>
                <a:cs typeface="Aharoni" panose="02010803020104030203" pitchFamily="2" charset="-79"/>
              </a:rPr>
              <a:t>Our</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representative</a:t>
            </a:r>
            <a:r>
              <a:rPr lang="es-ES" sz="1000" cap="all" baseline="0" dirty="0" smtClean="0">
                <a:latin typeface="Calibri" charset="0"/>
                <a:cs typeface="Aharoni" panose="02010803020104030203" pitchFamily="2" charset="-79"/>
              </a:rPr>
              <a:t> of navarra in </a:t>
            </a:r>
            <a:r>
              <a:rPr lang="es-ES" sz="1000" cap="all" baseline="0" dirty="0" err="1" smtClean="0">
                <a:latin typeface="Calibri" charset="0"/>
                <a:cs typeface="Aharoni" panose="02010803020104030203" pitchFamily="2" charset="-79"/>
              </a:rPr>
              <a:t>brussels</a:t>
            </a:r>
            <a:r>
              <a:rPr lang="es-ES" sz="1000" cap="all" baseline="0" dirty="0" smtClean="0">
                <a:latin typeface="Calibri" charset="0"/>
                <a:cs typeface="Aharoni" panose="02010803020104030203" pitchFamily="2" charset="-79"/>
              </a:rPr>
              <a:t> and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vicepresident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were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taking</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part</a:t>
            </a:r>
            <a:r>
              <a:rPr lang="es-ES" sz="1000" cap="all" baseline="0" dirty="0" smtClean="0">
                <a:latin typeface="Calibri" charset="0"/>
                <a:cs typeface="Aharoni" panose="02010803020104030203" pitchFamily="2" charset="-79"/>
              </a:rPr>
              <a:t> of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workshop, in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final </a:t>
            </a:r>
            <a:r>
              <a:rPr lang="es-ES" sz="1000" cap="all" baseline="0" dirty="0" err="1" smtClean="0">
                <a:latin typeface="Calibri" charset="0"/>
                <a:cs typeface="Aharoni" panose="02010803020104030203" pitchFamily="2" charset="-79"/>
              </a:rPr>
              <a:t>part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without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any</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previous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information</a:t>
            </a:r>
            <a:r>
              <a:rPr lang="es-ES" sz="1000" cap="all" baseline="0" dirty="0" smtClean="0">
                <a:latin typeface="Calibri" charset="0"/>
                <a:cs typeface="Aharoni" panose="02010803020104030203" pitchFamily="2" charset="-79"/>
              </a:rPr>
              <a:t>, 4 </a:t>
            </a:r>
            <a:r>
              <a:rPr lang="es-ES" sz="1000" cap="all" baseline="0" dirty="0" err="1" smtClean="0">
                <a:latin typeface="Calibri" charset="0"/>
                <a:cs typeface="Aharoni" panose="02010803020104030203" pitchFamily="2" charset="-79"/>
              </a:rPr>
              <a:t>representatives</a:t>
            </a:r>
            <a:r>
              <a:rPr lang="es-ES" sz="1000" cap="all" baseline="0" dirty="0" smtClean="0">
                <a:latin typeface="Calibri" charset="0"/>
                <a:cs typeface="Aharoni" panose="02010803020104030203" pitchFamily="2" charset="-79"/>
              </a:rPr>
              <a:t> of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group</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read</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declaration</a:t>
            </a:r>
            <a:r>
              <a:rPr lang="es-ES" sz="1000" cap="all" baseline="0" dirty="0" smtClean="0">
                <a:latin typeface="Calibri" charset="0"/>
                <a:cs typeface="Aharoni" panose="02010803020104030203" pitchFamily="2" charset="-79"/>
              </a:rPr>
              <a:t> to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vicepresident</a:t>
            </a:r>
            <a:r>
              <a:rPr lang="es-ES" sz="1000" cap="all" baseline="0" dirty="0" smtClean="0">
                <a:latin typeface="Calibri" charset="0"/>
                <a:cs typeface="Aharoni" panose="02010803020104030203" pitchFamily="2" charset="-79"/>
              </a:rPr>
              <a:t>. </a:t>
            </a:r>
          </a:p>
          <a:p>
            <a:pPr lvl="1">
              <a:buFontTx/>
              <a:buChar char="-"/>
            </a:pPr>
            <a:endParaRPr lang="es-ES" sz="1000" cap="all" dirty="0" smtClean="0">
              <a:latin typeface="Calibri" charset="0"/>
              <a:cs typeface="Aharoni" panose="02010803020104030203" pitchFamily="2" charset="-79"/>
            </a:endParaRPr>
          </a:p>
          <a:p>
            <a:pPr lvl="1">
              <a:buFontTx/>
              <a:buChar char="-"/>
            </a:pPr>
            <a:r>
              <a:rPr lang="es-ES" sz="1000" cap="all" dirty="0" smtClean="0">
                <a:latin typeface="Calibri" charset="0"/>
                <a:cs typeface="Aharoni" panose="02010803020104030203" pitchFamily="2" charset="-79"/>
              </a:rPr>
              <a:t>OFFERING OUR SUPPORT AND COLLABORATION TO PUBLIC INSTITUTIONS IN CREATING A FAVOURABLE ENVIRONMENT FOR OUR REGIONAL CIRCULARITY.</a:t>
            </a:r>
          </a:p>
          <a:p>
            <a:pPr lvl="1">
              <a:buFontTx/>
              <a:buChar char="-"/>
            </a:pPr>
            <a:r>
              <a:rPr lang="es-ES" sz="1000" cap="all" dirty="0" smtClean="0">
                <a:latin typeface="Calibri" charset="0"/>
                <a:cs typeface="Aharoni" panose="02010803020104030203" pitchFamily="2" charset="-79"/>
              </a:rPr>
              <a:t>2 DEMANDS: </a:t>
            </a:r>
          </a:p>
          <a:p>
            <a:pPr lvl="2">
              <a:buFontTx/>
              <a:buChar char="-"/>
            </a:pPr>
            <a:r>
              <a:rPr lang="es-ES" sz="1000" cap="all" dirty="0" smtClean="0">
                <a:latin typeface="Calibri" charset="0"/>
                <a:cs typeface="Aharoni" panose="02010803020104030203" pitchFamily="2" charset="-79"/>
              </a:rPr>
              <a:t>THE REVIEW OF THE REGIONAL SMART SPECIALISATION STRATEGY BASED ON THE CIRCULAR ECONOMY PRINCIPLES </a:t>
            </a:r>
          </a:p>
          <a:p>
            <a:pPr lvl="2">
              <a:buFontTx/>
              <a:buChar char="-"/>
            </a:pPr>
            <a:r>
              <a:rPr lang="es-ES" sz="1000" cap="all" dirty="0" smtClean="0">
                <a:latin typeface="Calibri" charset="0"/>
                <a:cs typeface="Aharoni" panose="02010803020104030203" pitchFamily="2" charset="-79"/>
              </a:rPr>
              <a:t>ASK FOR A MEETING WITH THE VICEPRESIDENT OF ECONOMIC DEVELOPMENT.</a:t>
            </a:r>
          </a:p>
          <a:p>
            <a:pPr lvl="0">
              <a:buFontTx/>
              <a:buNone/>
            </a:pPr>
            <a:endParaRPr lang="es-ES" sz="1000" cap="all" dirty="0" smtClean="0">
              <a:latin typeface="Calibri" charset="0"/>
              <a:cs typeface="Aharoni" panose="02010803020104030203" pitchFamily="2" charset="-79"/>
            </a:endParaRPr>
          </a:p>
          <a:p>
            <a:pPr lvl="0">
              <a:buFontTx/>
              <a:buNone/>
            </a:pPr>
            <a:r>
              <a:rPr lang="es-ES" sz="1000" cap="all" dirty="0" err="1" smtClean="0">
                <a:latin typeface="Calibri" charset="0"/>
                <a:cs typeface="Aharoni" panose="02010803020104030203" pitchFamily="2" charset="-79"/>
              </a:rPr>
              <a:t>It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was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first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opportunities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had</a:t>
            </a:r>
            <a:r>
              <a:rPr lang="es-ES" sz="1000" cap="all" baseline="0" dirty="0" smtClean="0">
                <a:latin typeface="Calibri" charset="0"/>
                <a:cs typeface="Aharoni" panose="02010803020104030203" pitchFamily="2" charset="-79"/>
              </a:rPr>
              <a:t> to </a:t>
            </a:r>
            <a:r>
              <a:rPr lang="es-ES" sz="1000" cap="all" baseline="0" dirty="0" err="1" smtClean="0">
                <a:latin typeface="Calibri" charset="0"/>
                <a:cs typeface="Aharoni" panose="02010803020104030203" pitchFamily="2" charset="-79"/>
              </a:rPr>
              <a:t>give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message</a:t>
            </a:r>
            <a:r>
              <a:rPr lang="es-ES" sz="1000" cap="all" baseline="0" dirty="0" smtClean="0">
                <a:latin typeface="Calibri" charset="0"/>
                <a:cs typeface="Aharoni" panose="02010803020104030203" pitchFamily="2" charset="-79"/>
              </a:rPr>
              <a:t> and </a:t>
            </a:r>
            <a:r>
              <a:rPr lang="es-ES" sz="1000" cap="all" baseline="0" dirty="0" err="1" smtClean="0">
                <a:latin typeface="Calibri" charset="0"/>
                <a:cs typeface="Aharoni" panose="02010803020104030203" pitchFamily="2" charset="-79"/>
              </a:rPr>
              <a:t>we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just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did</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it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it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was</a:t>
            </a:r>
            <a:r>
              <a:rPr lang="es-ES" sz="1000" cap="all" baseline="0" dirty="0" smtClean="0">
                <a:latin typeface="Calibri" charset="0"/>
                <a:cs typeface="Aharoni" panose="02010803020104030203" pitchFamily="2" charset="-79"/>
              </a:rPr>
              <a:t> NO </a:t>
            </a:r>
            <a:r>
              <a:rPr lang="es-ES" sz="1000" cap="all" baseline="0" dirty="0" err="1" smtClean="0">
                <a:latin typeface="Calibri" charset="0"/>
                <a:cs typeface="Aharoni" panose="02010803020104030203" pitchFamily="2" charset="-79"/>
              </a:rPr>
              <a:t>official</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action</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neither</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within</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the</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protocol</a:t>
            </a:r>
            <a:r>
              <a:rPr lang="es-ES" sz="1000" cap="all" baseline="0" dirty="0" smtClean="0">
                <a:latin typeface="Calibri" charset="0"/>
                <a:cs typeface="Aharoni" panose="02010803020104030203" pitchFamily="2" charset="-79"/>
              </a:rPr>
              <a:t> of </a:t>
            </a:r>
            <a:r>
              <a:rPr lang="es-ES" sz="1000" cap="all" baseline="0" dirty="0" err="1" smtClean="0">
                <a:latin typeface="Calibri" charset="0"/>
                <a:cs typeface="Aharoni" panose="02010803020104030203" pitchFamily="2" charset="-79"/>
              </a:rPr>
              <a:t>such</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an</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event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but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it</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was</a:t>
            </a:r>
            <a:r>
              <a:rPr lang="es-ES" sz="1000" cap="all" baseline="0" dirty="0" smtClean="0">
                <a:latin typeface="Calibri" charset="0"/>
                <a:cs typeface="Aharoni" panose="02010803020104030203" pitchFamily="2" charset="-79"/>
              </a:rPr>
              <a:t> </a:t>
            </a:r>
            <a:r>
              <a:rPr lang="es-ES" sz="1000" cap="all" baseline="0" dirty="0" err="1" smtClean="0">
                <a:latin typeface="Calibri" charset="0"/>
                <a:cs typeface="Aharoni" panose="02010803020104030203" pitchFamily="2" charset="-79"/>
              </a:rPr>
              <a:t>welcome</a:t>
            </a:r>
            <a:r>
              <a:rPr lang="es-ES" sz="1000" cap="all" baseline="0" dirty="0" smtClean="0">
                <a:latin typeface="Calibri" charset="0"/>
                <a:cs typeface="Aharoni" panose="02010803020104030203" pitchFamily="2" charset="-79"/>
              </a:rPr>
              <a:t>.</a:t>
            </a:r>
            <a:endParaRPr lang="es-ES" sz="1000" cap="all" dirty="0" smtClean="0">
              <a:latin typeface="Calibri" charset="0"/>
              <a:cs typeface="Aharoni" panose="02010803020104030203" pitchFamily="2" charset="-79"/>
            </a:endParaRPr>
          </a:p>
          <a:p>
            <a:pPr lvl="1">
              <a:buFontTx/>
              <a:buChar char="-"/>
            </a:pPr>
            <a:endParaRPr lang="es-ES" sz="2000" cap="all" dirty="0" smtClean="0">
              <a:latin typeface="Calibri" charset="0"/>
              <a:cs typeface="Aharoni" panose="02010803020104030203" pitchFamily="2" charset="-79"/>
            </a:endParaRPr>
          </a:p>
        </p:txBody>
      </p:sp>
      <p:sp>
        <p:nvSpPr>
          <p:cNvPr id="4" name="Marcador de número de diapositiva 3"/>
          <p:cNvSpPr>
            <a:spLocks noGrp="1"/>
          </p:cNvSpPr>
          <p:nvPr>
            <p:ph type="sldNum" sz="quarter" idx="10"/>
          </p:nvPr>
        </p:nvSpPr>
        <p:spPr/>
        <p:txBody>
          <a:bodyPr/>
          <a:lstStyle/>
          <a:p>
            <a:fld id="{B1A0505D-CA1B-4755-907C-FF909BB8851C}" type="slidenum">
              <a:rPr lang="es-ES" smtClean="0"/>
              <a:t>2</a:t>
            </a:fld>
            <a:endParaRPr lang="es-ES"/>
          </a:p>
        </p:txBody>
      </p:sp>
    </p:spTree>
    <p:extLst>
      <p:ext uri="{BB962C8B-B14F-4D97-AF65-F5344CB8AC3E}">
        <p14:creationId xmlns:p14="http://schemas.microsoft.com/office/powerpoint/2010/main" val="4468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smtClean="0">
                <a:latin typeface="Aharoni" panose="02010803020104030203" pitchFamily="2" charset="-79"/>
                <a:cs typeface="Aharoni" panose="02010803020104030203" pitchFamily="2" charset="-79"/>
              </a:rPr>
              <a:t>CHALLENGES: STILL A LOT OF WORK TO DO, “</a:t>
            </a:r>
            <a:r>
              <a:rPr lang="es-ES" sz="1000" dirty="0" err="1" smtClean="0">
                <a:latin typeface="Aharoni" panose="02010803020104030203" pitchFamily="2" charset="-79"/>
                <a:cs typeface="Aharoni" panose="02010803020104030203" pitchFamily="2" charset="-79"/>
              </a:rPr>
              <a:t>the</a:t>
            </a:r>
            <a:r>
              <a:rPr lang="es-ES" sz="1000" dirty="0" smtClean="0">
                <a:latin typeface="Aharoni" panose="02010803020104030203" pitchFamily="2" charset="-79"/>
                <a:cs typeface="Aharoni" panose="02010803020104030203" pitchFamily="2" charset="-79"/>
              </a:rPr>
              <a:t> </a:t>
            </a:r>
            <a:r>
              <a:rPr lang="es-ES" sz="1000" dirty="0" err="1" smtClean="0">
                <a:latin typeface="Aharoni" panose="02010803020104030203" pitchFamily="2" charset="-79"/>
                <a:cs typeface="Aharoni" panose="02010803020104030203" pitchFamily="2" charset="-79"/>
              </a:rPr>
              <a:t>ball</a:t>
            </a:r>
            <a:r>
              <a:rPr lang="es-ES" sz="1000" dirty="0" smtClean="0">
                <a:latin typeface="Aharoni" panose="02010803020104030203" pitchFamily="2" charset="-79"/>
                <a:cs typeface="Aharoni" panose="02010803020104030203" pitchFamily="2" charset="-79"/>
              </a:rPr>
              <a:t> </a:t>
            </a:r>
            <a:r>
              <a:rPr lang="es-ES" sz="1000" dirty="0" err="1" smtClean="0">
                <a:latin typeface="Aharoni" panose="02010803020104030203" pitchFamily="2" charset="-79"/>
                <a:cs typeface="Aharoni" panose="02010803020104030203" pitchFamily="2" charset="-79"/>
              </a:rPr>
              <a:t>is</a:t>
            </a:r>
            <a:r>
              <a:rPr lang="es-ES" sz="1000" dirty="0" smtClean="0">
                <a:latin typeface="Aharoni" panose="02010803020104030203" pitchFamily="2" charset="-79"/>
                <a:cs typeface="Aharoni" panose="02010803020104030203" pitchFamily="2" charset="-79"/>
              </a:rPr>
              <a:t> in </a:t>
            </a:r>
            <a:r>
              <a:rPr lang="es-ES" sz="1000" dirty="0" err="1" smtClean="0">
                <a:latin typeface="Aharoni" panose="02010803020104030203" pitchFamily="2" charset="-79"/>
                <a:cs typeface="Aharoni" panose="02010803020104030203" pitchFamily="2" charset="-79"/>
              </a:rPr>
              <a:t>the</a:t>
            </a:r>
            <a:r>
              <a:rPr lang="es-ES" sz="1000" dirty="0" smtClean="0">
                <a:latin typeface="Aharoni" panose="02010803020104030203" pitchFamily="2" charset="-79"/>
                <a:cs typeface="Aharoni" panose="02010803020104030203" pitchFamily="2" charset="-79"/>
              </a:rPr>
              <a:t> </a:t>
            </a:r>
            <a:r>
              <a:rPr lang="es-ES" sz="1000" dirty="0" err="1" smtClean="0">
                <a:latin typeface="Aharoni" panose="02010803020104030203" pitchFamily="2" charset="-79"/>
                <a:cs typeface="Aharoni" panose="02010803020104030203" pitchFamily="2" charset="-79"/>
              </a:rPr>
              <a:t>government´s</a:t>
            </a:r>
            <a:r>
              <a:rPr lang="es-ES" sz="1000" dirty="0" smtClean="0">
                <a:latin typeface="Aharoni" panose="02010803020104030203" pitchFamily="2" charset="-79"/>
                <a:cs typeface="Aharoni" panose="02010803020104030203" pitchFamily="2" charset="-79"/>
              </a:rPr>
              <a:t> </a:t>
            </a:r>
            <a:r>
              <a:rPr lang="es-ES" sz="1000" dirty="0" err="1" smtClean="0">
                <a:latin typeface="Aharoni" panose="02010803020104030203" pitchFamily="2" charset="-79"/>
                <a:cs typeface="Aharoni" panose="02010803020104030203" pitchFamily="2" charset="-79"/>
              </a:rPr>
              <a:t>court</a:t>
            </a:r>
            <a:r>
              <a:rPr lang="es-ES" sz="1000" dirty="0" smtClean="0">
                <a:latin typeface="Aharoni" panose="02010803020104030203" pitchFamily="2" charset="-79"/>
                <a:cs typeface="Aharoni" panose="02010803020104030203" pitchFamily="2" charset="-7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dirty="0" smtClean="0">
              <a:latin typeface="Aharoni" panose="02010803020104030203" pitchFamily="2" charset="-79"/>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err="1" smtClean="0">
                <a:latin typeface="Aharoni" panose="02010803020104030203" pitchFamily="2" charset="-79"/>
                <a:cs typeface="Aharoni" panose="02010803020104030203" pitchFamily="2" charset="-79"/>
              </a:rPr>
              <a:t>The</a:t>
            </a:r>
            <a:r>
              <a:rPr lang="es-ES" sz="100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group</a:t>
            </a:r>
            <a:r>
              <a:rPr lang="es-ES" sz="1000" baseline="0" dirty="0" smtClean="0">
                <a:latin typeface="Aharoni" panose="02010803020104030203" pitchFamily="2" charset="-79"/>
                <a:cs typeface="Aharoni" panose="02010803020104030203" pitchFamily="2" charset="-79"/>
              </a:rPr>
              <a:t> has </a:t>
            </a:r>
            <a:r>
              <a:rPr lang="es-ES" sz="1000" baseline="0" dirty="0" err="1" smtClean="0">
                <a:latin typeface="Aharoni" panose="02010803020104030203" pitchFamily="2" charset="-79"/>
                <a:cs typeface="Aharoni" panose="02010803020104030203" pitchFamily="2" charset="-79"/>
              </a:rPr>
              <a:t>not</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been</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constituted</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with</a:t>
            </a:r>
            <a:r>
              <a:rPr lang="es-ES" sz="1000" baseline="0" dirty="0" smtClean="0">
                <a:latin typeface="Aharoni" panose="02010803020104030203" pitchFamily="2" charset="-79"/>
                <a:cs typeface="Aharoni" panose="02010803020104030203" pitchFamily="2" charset="-79"/>
              </a:rPr>
              <a:t> a legal </a:t>
            </a:r>
            <a:r>
              <a:rPr lang="es-ES" sz="1000" baseline="0" dirty="0" err="1" smtClean="0">
                <a:latin typeface="Aharoni" panose="02010803020104030203" pitchFamily="2" charset="-79"/>
                <a:cs typeface="Aharoni" panose="02010803020104030203" pitchFamily="2" charset="-79"/>
              </a:rPr>
              <a:t>entity</a:t>
            </a:r>
            <a:r>
              <a:rPr lang="es-ES" sz="1000" baseline="0" dirty="0" smtClean="0">
                <a:latin typeface="Aharoni" panose="02010803020104030203" pitchFamily="2" charset="-79"/>
                <a:cs typeface="Aharoni" panose="02010803020104030203" pitchFamily="2" charset="-79"/>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aseline="0" dirty="0" err="1" smtClean="0">
                <a:latin typeface="Aharoni" panose="02010803020104030203" pitchFamily="2" charset="-79"/>
                <a:cs typeface="Aharoni" panose="02010803020104030203" pitchFamily="2" charset="-79"/>
              </a:rPr>
              <a:t>Our</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aim</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was</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achieved</a:t>
            </a:r>
            <a:endParaRPr lang="es-ES" sz="1000" baseline="0" dirty="0" smtClean="0">
              <a:latin typeface="Aharoni" panose="02010803020104030203" pitchFamily="2" charset="-79"/>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baseline="0" dirty="0" err="1" smtClean="0">
                <a:latin typeface="Aharoni" panose="02010803020104030203" pitchFamily="2" charset="-79"/>
                <a:cs typeface="Aharoni" panose="02010803020104030203" pitchFamily="2" charset="-79"/>
              </a:rPr>
              <a:t>Now</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each</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entity</a:t>
            </a:r>
            <a:r>
              <a:rPr lang="es-ES" sz="1000" baseline="0" dirty="0" smtClean="0">
                <a:latin typeface="Aharoni" panose="02010803020104030203" pitchFamily="2" charset="-79"/>
                <a:cs typeface="Aharoni" panose="02010803020104030203" pitchFamily="2" charset="-79"/>
              </a:rPr>
              <a:t> has </a:t>
            </a:r>
            <a:r>
              <a:rPr lang="es-ES" sz="1000" baseline="0" dirty="0" err="1" smtClean="0">
                <a:latin typeface="Aharoni" panose="02010803020104030203" pitchFamily="2" charset="-79"/>
                <a:cs typeface="Aharoni" panose="02010803020104030203" pitchFamily="2" charset="-79"/>
              </a:rPr>
              <a:t>the</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commitment</a:t>
            </a:r>
            <a:r>
              <a:rPr lang="es-ES" sz="1000" baseline="0" dirty="0" smtClean="0">
                <a:latin typeface="Aharoni" panose="02010803020104030203" pitchFamily="2" charset="-79"/>
                <a:cs typeface="Aharoni" panose="02010803020104030203" pitchFamily="2" charset="-79"/>
              </a:rPr>
              <a:t> to introduce </a:t>
            </a:r>
            <a:r>
              <a:rPr lang="es-ES" sz="1000" baseline="0" dirty="0" err="1" smtClean="0">
                <a:latin typeface="Aharoni" panose="02010803020104030203" pitchFamily="2" charset="-79"/>
                <a:cs typeface="Aharoni" panose="02010803020104030203" pitchFamily="2" charset="-79"/>
              </a:rPr>
              <a:t>the</a:t>
            </a:r>
            <a:r>
              <a:rPr lang="es-ES" sz="1000" baseline="0" dirty="0" smtClean="0">
                <a:latin typeface="Aharoni" panose="02010803020104030203" pitchFamily="2" charset="-79"/>
                <a:cs typeface="Aharoni" panose="02010803020104030203" pitchFamily="2" charset="-79"/>
              </a:rPr>
              <a:t> circular </a:t>
            </a:r>
            <a:r>
              <a:rPr lang="es-ES" sz="1000" baseline="0" dirty="0" err="1" smtClean="0">
                <a:latin typeface="Aharoni" panose="02010803020104030203" pitchFamily="2" charset="-79"/>
                <a:cs typeface="Aharoni" panose="02010803020104030203" pitchFamily="2" charset="-79"/>
              </a:rPr>
              <a:t>economy</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principles</a:t>
            </a:r>
            <a:r>
              <a:rPr lang="es-ES" sz="1000" baseline="0" dirty="0" smtClean="0">
                <a:latin typeface="Aharoni" panose="02010803020104030203" pitchFamily="2" charset="-79"/>
                <a:cs typeface="Aharoni" panose="02010803020104030203" pitchFamily="2" charset="-79"/>
              </a:rPr>
              <a:t> in </a:t>
            </a:r>
            <a:r>
              <a:rPr lang="es-ES" sz="1000" baseline="0" dirty="0" err="1" smtClean="0">
                <a:latin typeface="Aharoni" panose="02010803020104030203" pitchFamily="2" charset="-79"/>
                <a:cs typeface="Aharoni" panose="02010803020104030203" pitchFamily="2" charset="-79"/>
              </a:rPr>
              <a:t>every</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working</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group</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policy</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or</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strategy</a:t>
            </a:r>
            <a:r>
              <a:rPr lang="es-ES" sz="1000" baseline="0" dirty="0" smtClean="0">
                <a:latin typeface="Aharoni" panose="02010803020104030203" pitchFamily="2" charset="-79"/>
                <a:cs typeface="Aharoni" panose="02010803020104030203" pitchFamily="2" charset="-79"/>
              </a:rPr>
              <a:t> in </a:t>
            </a:r>
            <a:r>
              <a:rPr lang="es-ES" sz="1000" baseline="0" dirty="0" err="1" smtClean="0">
                <a:latin typeface="Aharoni" panose="02010803020104030203" pitchFamily="2" charset="-79"/>
                <a:cs typeface="Aharoni" panose="02010803020104030203" pitchFamily="2" charset="-79"/>
              </a:rPr>
              <a:t>which</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the</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entity</a:t>
            </a:r>
            <a:r>
              <a:rPr lang="es-ES" sz="1000" baseline="0" dirty="0" smtClean="0">
                <a:latin typeface="Aharoni" panose="02010803020104030203" pitchFamily="2" charset="-79"/>
                <a:cs typeface="Aharoni" panose="02010803020104030203" pitchFamily="2" charset="-79"/>
              </a:rPr>
              <a:t> can </a:t>
            </a:r>
            <a:r>
              <a:rPr lang="es-ES" sz="1000" baseline="0" dirty="0" err="1" smtClean="0">
                <a:latin typeface="Aharoni" panose="02010803020104030203" pitchFamily="2" charset="-79"/>
                <a:cs typeface="Aharoni" panose="02010803020104030203" pitchFamily="2" charset="-79"/>
              </a:rPr>
              <a:t>take</a:t>
            </a:r>
            <a:r>
              <a:rPr lang="es-ES" sz="1000" baseline="0" dirty="0" smtClean="0">
                <a:latin typeface="Aharoni" panose="02010803020104030203" pitchFamily="2" charset="-79"/>
                <a:cs typeface="Aharoni" panose="02010803020104030203" pitchFamily="2" charset="-79"/>
              </a:rPr>
              <a:t> </a:t>
            </a:r>
            <a:r>
              <a:rPr lang="es-ES" sz="1000" baseline="0" dirty="0" err="1" smtClean="0">
                <a:latin typeface="Aharoni" panose="02010803020104030203" pitchFamily="2" charset="-79"/>
                <a:cs typeface="Aharoni" panose="02010803020104030203" pitchFamily="2" charset="-79"/>
              </a:rPr>
              <a:t>part</a:t>
            </a:r>
            <a:r>
              <a:rPr lang="es-ES" sz="1000" baseline="0" dirty="0" smtClean="0">
                <a:latin typeface="Aharoni" panose="02010803020104030203" pitchFamily="2" charset="-79"/>
                <a:cs typeface="Aharoni" panose="02010803020104030203" pitchFamily="2" charset="-79"/>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cap="all" baseline="0" dirty="0" smtClean="0">
              <a:latin typeface="Aharoni" panose="02010803020104030203" pitchFamily="2" charset="-79"/>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cap="all" baseline="0" dirty="0" smtClean="0">
                <a:latin typeface="Aharoni" panose="02010803020104030203" pitchFamily="2" charset="-79"/>
                <a:cs typeface="Aharoni" panose="02010803020104030203" pitchFamily="2" charset="-79"/>
              </a:rPr>
              <a:t>In </a:t>
            </a:r>
            <a:r>
              <a:rPr lang="es-ES" sz="1000" cap="all" baseline="0" dirty="0" err="1" smtClean="0">
                <a:latin typeface="Aharoni" panose="02010803020104030203" pitchFamily="2" charset="-79"/>
                <a:cs typeface="Aharoni" panose="02010803020104030203" pitchFamily="2" charset="-79"/>
              </a:rPr>
              <a:t>the</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meantime</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each</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entity</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is</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working</a:t>
            </a:r>
            <a:r>
              <a:rPr lang="es-ES" sz="1000" cap="all" baseline="0" dirty="0" smtClean="0">
                <a:latin typeface="Aharoni" panose="02010803020104030203" pitchFamily="2" charset="-79"/>
                <a:cs typeface="Aharoni" panose="02010803020104030203" pitchFamily="2" charset="-79"/>
              </a:rPr>
              <a:t> to </a:t>
            </a:r>
            <a:r>
              <a:rPr lang="es-ES" sz="1000" cap="all" baseline="0" dirty="0" err="1" smtClean="0">
                <a:latin typeface="Aharoni" panose="02010803020104030203" pitchFamily="2" charset="-79"/>
                <a:cs typeface="Aharoni" panose="02010803020104030203" pitchFamily="2" charset="-79"/>
              </a:rPr>
              <a:t>develop</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actions</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projects</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products</a:t>
            </a:r>
            <a:r>
              <a:rPr lang="es-ES" sz="1000" cap="all" baseline="0" dirty="0" smtClean="0">
                <a:latin typeface="Aharoni" panose="02010803020104030203" pitchFamily="2" charset="-79"/>
                <a:cs typeface="Aharoni" panose="02010803020104030203" pitchFamily="2" charset="-79"/>
              </a:rPr>
              <a:t> and </a:t>
            </a:r>
            <a:r>
              <a:rPr lang="es-ES" sz="1000" cap="all" baseline="0" dirty="0" err="1" smtClean="0">
                <a:latin typeface="Aharoni" panose="02010803020104030203" pitchFamily="2" charset="-79"/>
                <a:cs typeface="Aharoni" panose="02010803020104030203" pitchFamily="2" charset="-79"/>
              </a:rPr>
              <a:t>service</a:t>
            </a:r>
            <a:r>
              <a:rPr lang="es-ES" sz="1000" cap="all" baseline="0" dirty="0" smtClean="0">
                <a:latin typeface="Aharoni" panose="02010803020104030203" pitchFamily="2" charset="-79"/>
                <a:cs typeface="Aharoni" panose="02010803020104030203" pitchFamily="2" charset="-79"/>
              </a:rPr>
              <a:t> </a:t>
            </a:r>
            <a:r>
              <a:rPr lang="es-ES" sz="1000" cap="all" baseline="0" dirty="0" err="1" smtClean="0">
                <a:latin typeface="Aharoni" panose="02010803020104030203" pitchFamily="2" charset="-79"/>
                <a:cs typeface="Aharoni" panose="02010803020104030203" pitchFamily="2" charset="-79"/>
              </a:rPr>
              <a:t>include</a:t>
            </a:r>
            <a:r>
              <a:rPr lang="es-ES" sz="1000" cap="all" baseline="0" dirty="0" smtClean="0">
                <a:latin typeface="Aharoni" panose="02010803020104030203" pitchFamily="2" charset="-79"/>
                <a:cs typeface="Aharoni" panose="02010803020104030203" pitchFamily="2" charset="-79"/>
              </a:rPr>
              <a:t> in a more circular </a:t>
            </a:r>
            <a:r>
              <a:rPr lang="es-ES" sz="1000" cap="all" baseline="0" dirty="0" err="1" smtClean="0">
                <a:latin typeface="Aharoni" panose="02010803020104030203" pitchFamily="2" charset="-79"/>
                <a:cs typeface="Aharoni" panose="02010803020104030203" pitchFamily="2" charset="-79"/>
              </a:rPr>
              <a:t>economy</a:t>
            </a:r>
            <a:r>
              <a:rPr lang="es-ES" sz="1000" cap="all" baseline="0" dirty="0" smtClean="0">
                <a:latin typeface="Aharoni" panose="02010803020104030203" pitchFamily="2" charset="-79"/>
                <a:cs typeface="Aharoni" panose="02010803020104030203" pitchFamily="2" charset="-79"/>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cap="all" baseline="0" dirty="0" smtClean="0">
              <a:latin typeface="Aharoni" panose="02010803020104030203" pitchFamily="2" charset="-79"/>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cap="all" baseline="0" dirty="0" smtClean="0">
              <a:latin typeface="Aharoni" panose="02010803020104030203" pitchFamily="2" charset="-79"/>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000" cap="all" baseline="0" dirty="0" smtClean="0">
              <a:latin typeface="Aharoni" panose="02010803020104030203" pitchFamily="2" charset="-79"/>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cap="all" dirty="0" smtClean="0">
              <a:latin typeface="Calibri" charset="0"/>
              <a:cs typeface="Aharoni" panose="02010803020104030203" pitchFamily="2" charset="-79"/>
            </a:endParaRPr>
          </a:p>
          <a:p>
            <a:pPr lvl="1">
              <a:buFontTx/>
              <a:buChar char="-"/>
            </a:pPr>
            <a:endParaRPr lang="es-ES" sz="2000" cap="all" dirty="0" smtClean="0">
              <a:latin typeface="Calibri" charset="0"/>
              <a:cs typeface="Aharoni" panose="02010803020104030203" pitchFamily="2" charset="-79"/>
            </a:endParaRPr>
          </a:p>
        </p:txBody>
      </p:sp>
      <p:sp>
        <p:nvSpPr>
          <p:cNvPr id="4" name="Marcador de número de diapositiva 3"/>
          <p:cNvSpPr>
            <a:spLocks noGrp="1"/>
          </p:cNvSpPr>
          <p:nvPr>
            <p:ph type="sldNum" sz="quarter" idx="10"/>
          </p:nvPr>
        </p:nvSpPr>
        <p:spPr/>
        <p:txBody>
          <a:bodyPr/>
          <a:lstStyle/>
          <a:p>
            <a:fld id="{B1A0505D-CA1B-4755-907C-FF909BB8851C}" type="slidenum">
              <a:rPr lang="es-ES" smtClean="0"/>
              <a:t>3</a:t>
            </a:fld>
            <a:endParaRPr lang="es-ES"/>
          </a:p>
        </p:txBody>
      </p:sp>
    </p:spTree>
    <p:extLst>
      <p:ext uri="{BB962C8B-B14F-4D97-AF65-F5344CB8AC3E}">
        <p14:creationId xmlns:p14="http://schemas.microsoft.com/office/powerpoint/2010/main" val="139848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B1A0505D-CA1B-4755-907C-FF909BB8851C}" type="slidenum">
              <a:rPr lang="es-ES" smtClean="0"/>
              <a:t>4</a:t>
            </a:fld>
            <a:endParaRPr lang="es-ES"/>
          </a:p>
        </p:txBody>
      </p:sp>
    </p:spTree>
    <p:extLst>
      <p:ext uri="{BB962C8B-B14F-4D97-AF65-F5344CB8AC3E}">
        <p14:creationId xmlns:p14="http://schemas.microsoft.com/office/powerpoint/2010/main" val="218930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Plastic Repair System was founded in 2011 to provide a solution to the growing environmental and economic problems. After carefully studying the business and logistic strategies of Spanish companies, we noticed that a lot of industries discard their plastic crates and containers when they are damaged, and replace them with new ones. This is not only costly for the company but also results in a high percentage of plastic waste. We believed there had to be a different 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idea behind Plastic Repair System is simple: </a:t>
            </a:r>
            <a:r>
              <a:rPr lang="en-US" sz="1200" b="1" kern="1200" dirty="0" smtClean="0">
                <a:solidFill>
                  <a:schemeClr val="tx1"/>
                </a:solidFill>
                <a:effectLst/>
                <a:latin typeface="+mn-lt"/>
                <a:ea typeface="+mn-ea"/>
                <a:cs typeface="+mn-cs"/>
              </a:rPr>
              <a:t>to repair instead of discard. To reuse instead of replace.</a:t>
            </a:r>
            <a:r>
              <a:rPr lang="en-US" sz="1200" kern="1200" dirty="0" smtClean="0">
                <a:solidFill>
                  <a:schemeClr val="tx1"/>
                </a:solidFill>
                <a:effectLst/>
                <a:latin typeface="+mn-lt"/>
                <a:ea typeface="+mn-ea"/>
                <a:cs typeface="+mn-cs"/>
              </a:rPr>
              <a:t> Plastic Repair System offers an alternative to the (over)consumption of plastics within industries.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doing so, Plastic Repair System embraces the philosophy of Circular Economy. We don’t consider broken plastic objects as a loss, but rather as a possibility. By repairing, we give plastic objects a second life and help companies contribute to take action to defend the environment. </a:t>
            </a:r>
          </a:p>
          <a:p>
            <a:r>
              <a:rPr lang="en-US" sz="1200" kern="1200" dirty="0" smtClean="0">
                <a:solidFill>
                  <a:schemeClr val="tx1"/>
                </a:solidFill>
                <a:effectLst/>
                <a:latin typeface="+mn-lt"/>
                <a:ea typeface="+mn-ea"/>
                <a:cs typeface="+mn-cs"/>
              </a:rPr>
              <a:t>We are proud to announce to have obtained the necessary patents to expand our philosophy and our business to Europe. </a:t>
            </a:r>
          </a:p>
          <a:p>
            <a:endParaRPr lang="en-US" dirty="0"/>
          </a:p>
        </p:txBody>
      </p:sp>
      <p:sp>
        <p:nvSpPr>
          <p:cNvPr id="4" name="Marcador de número de diapositiva 3"/>
          <p:cNvSpPr>
            <a:spLocks noGrp="1"/>
          </p:cNvSpPr>
          <p:nvPr>
            <p:ph type="sldNum" sz="quarter" idx="10"/>
          </p:nvPr>
        </p:nvSpPr>
        <p:spPr/>
        <p:txBody>
          <a:bodyPr/>
          <a:lstStyle/>
          <a:p>
            <a:fld id="{90E9DAB1-A99D-4F15-93CD-978FACACAA79}" type="slidenum">
              <a:rPr lang="es-ES" smtClean="0"/>
              <a:t>5</a:t>
            </a:fld>
            <a:endParaRPr lang="es-ES"/>
          </a:p>
        </p:txBody>
      </p:sp>
    </p:spTree>
    <p:extLst>
      <p:ext uri="{BB962C8B-B14F-4D97-AF65-F5344CB8AC3E}">
        <p14:creationId xmlns:p14="http://schemas.microsoft.com/office/powerpoint/2010/main" val="1760257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How do we do business?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have developed our own system to repair plastic: the PRS-method. It is patented and certified. This system is based on a welding technique with virgin material. Through this method, we can completely restore the object to its original state.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clients are situated within the industrial sector, the alimentary sector, waste collection and sport and leisure. We focus mainly on plastic crates, containers, tanks, etc. used in the logistical process, but in reality, we can repair any object made of plastic.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this moment we have 26 operational workshops throughout Spain to distribute our repair-services close to the client. With our newly obtained patents, we are setting our goal for the future: to go international. </a:t>
            </a:r>
          </a:p>
          <a:p>
            <a:r>
              <a:rPr lang="en-US" sz="1200" kern="1200" dirty="0" smtClean="0">
                <a:solidFill>
                  <a:schemeClr val="tx1"/>
                </a:solidFill>
                <a:effectLst/>
                <a:latin typeface="+mn-lt"/>
                <a:ea typeface="+mn-ea"/>
                <a:cs typeface="+mn-cs"/>
              </a:rPr>
              <a:t> </a:t>
            </a:r>
          </a:p>
          <a:p>
            <a:endParaRPr lang="en-US" dirty="0"/>
          </a:p>
        </p:txBody>
      </p:sp>
      <p:sp>
        <p:nvSpPr>
          <p:cNvPr id="4" name="Marcador de número de diapositiva 3"/>
          <p:cNvSpPr>
            <a:spLocks noGrp="1"/>
          </p:cNvSpPr>
          <p:nvPr>
            <p:ph type="sldNum" sz="quarter" idx="10"/>
          </p:nvPr>
        </p:nvSpPr>
        <p:spPr/>
        <p:txBody>
          <a:bodyPr/>
          <a:lstStyle/>
          <a:p>
            <a:fld id="{90E9DAB1-A99D-4F15-93CD-978FACACAA79}" type="slidenum">
              <a:rPr lang="es-ES" smtClean="0"/>
              <a:t>6</a:t>
            </a:fld>
            <a:endParaRPr lang="es-ES"/>
          </a:p>
        </p:txBody>
      </p:sp>
    </p:spTree>
    <p:extLst>
      <p:ext uri="{BB962C8B-B14F-4D97-AF65-F5344CB8AC3E}">
        <p14:creationId xmlns:p14="http://schemas.microsoft.com/office/powerpoint/2010/main" val="136451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17DA1EC-7F4A-4FF6-8902-C2B18966BAAD}" type="datetimeFigureOut">
              <a:rPr lang="es-ES" smtClean="0"/>
              <a:t>12/10/2016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1352986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7DA1EC-7F4A-4FF6-8902-C2B18966BAAD}" type="datetimeFigureOut">
              <a:rPr lang="es-ES" smtClean="0"/>
              <a:t>12/10/2016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360496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7DA1EC-7F4A-4FF6-8902-C2B18966BAAD}" type="datetimeFigureOut">
              <a:rPr lang="es-ES" smtClean="0"/>
              <a:t>12/10/2016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620052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7DA1EC-7F4A-4FF6-8902-C2B18966BAAD}" type="datetimeFigureOut">
              <a:rPr lang="es-ES" smtClean="0"/>
              <a:t>12/10/2016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35620596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7DA1EC-7F4A-4FF6-8902-C2B18966BAAD}" type="datetimeFigureOut">
              <a:rPr lang="es-ES" smtClean="0"/>
              <a:t>12/10/2016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1313372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17DA1EC-7F4A-4FF6-8902-C2B18966BAAD}" type="datetimeFigureOut">
              <a:rPr lang="es-ES" smtClean="0"/>
              <a:t>12/10/2016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35530481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17DA1EC-7F4A-4FF6-8902-C2B18966BAAD}" type="datetimeFigureOut">
              <a:rPr lang="es-ES" smtClean="0"/>
              <a:t>12/10/2016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713231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17DA1EC-7F4A-4FF6-8902-C2B18966BAAD}" type="datetimeFigureOut">
              <a:rPr lang="es-ES" smtClean="0"/>
              <a:t>12/10/2016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15114119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stretch>
            <a:fillRect/>
          </a:stretch>
        </p:blipFill>
        <p:spPr>
          <a:xfrm>
            <a:off x="4178" y="5953125"/>
            <a:ext cx="10439400" cy="985836"/>
          </a:xfrm>
          <a:prstGeom prst="rect">
            <a:avLst/>
          </a:prstGeom>
        </p:spPr>
      </p:pic>
      <p:sp>
        <p:nvSpPr>
          <p:cNvPr id="2" name="Date Placeholder 1"/>
          <p:cNvSpPr>
            <a:spLocks noGrp="1"/>
          </p:cNvSpPr>
          <p:nvPr>
            <p:ph type="dt" sz="half" idx="10"/>
          </p:nvPr>
        </p:nvSpPr>
        <p:spPr/>
        <p:txBody>
          <a:bodyPr/>
          <a:lstStyle/>
          <a:p>
            <a:fld id="{B17DA1EC-7F4A-4FF6-8902-C2B18966BAAD}" type="datetimeFigureOut">
              <a:rPr lang="es-ES" smtClean="0"/>
              <a:t>12/10/2016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25BF1DA-4511-454E-A530-6BB22E9E0051}" type="slidenum">
              <a:rPr lang="es-ES" smtClean="0"/>
              <a:t>‹N°›</a:t>
            </a:fld>
            <a:endParaRPr lang="es-ES"/>
          </a:p>
        </p:txBody>
      </p:sp>
      <p:sp>
        <p:nvSpPr>
          <p:cNvPr id="6" name="Rectángulo 5"/>
          <p:cNvSpPr/>
          <p:nvPr userDrawn="1"/>
        </p:nvSpPr>
        <p:spPr>
          <a:xfrm>
            <a:off x="4178" y="6542881"/>
            <a:ext cx="9144000" cy="371475"/>
          </a:xfrm>
          <a:prstGeom prst="rect">
            <a:avLst/>
          </a:prstGeom>
          <a:solidFill>
            <a:srgbClr val="99CB3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900" dirty="0" smtClean="0"/>
              <a:t>			©</a:t>
            </a:r>
            <a:r>
              <a:rPr lang="es-ES" sz="900" dirty="0" err="1" smtClean="0"/>
              <a:t>Plastic</a:t>
            </a:r>
            <a:r>
              <a:rPr lang="es-ES" sz="900" baseline="0" dirty="0" smtClean="0"/>
              <a:t> </a:t>
            </a:r>
            <a:r>
              <a:rPr lang="es-ES" sz="900" baseline="0" dirty="0" err="1" smtClean="0"/>
              <a:t>Repair</a:t>
            </a:r>
            <a:r>
              <a:rPr lang="es-ES" sz="900" baseline="0" dirty="0" smtClean="0"/>
              <a:t> </a:t>
            </a:r>
            <a:r>
              <a:rPr lang="es-ES" sz="900" baseline="0" dirty="0" err="1" smtClean="0"/>
              <a:t>System</a:t>
            </a:r>
            <a:r>
              <a:rPr lang="es-ES" sz="900" baseline="0" dirty="0" smtClean="0"/>
              <a:t> 2011 SL. </a:t>
            </a:r>
            <a:endParaRPr lang="es-ES" sz="900"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17" y="6356351"/>
            <a:ext cx="1512158" cy="410673"/>
          </a:xfrm>
          <a:prstGeom prst="rect">
            <a:avLst/>
          </a:prstGeom>
        </p:spPr>
      </p:pic>
    </p:spTree>
    <p:extLst>
      <p:ext uri="{BB962C8B-B14F-4D97-AF65-F5344CB8AC3E}">
        <p14:creationId xmlns:p14="http://schemas.microsoft.com/office/powerpoint/2010/main" val="1209338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7DA1EC-7F4A-4FF6-8902-C2B18966BAAD}" type="datetimeFigureOut">
              <a:rPr lang="es-ES" smtClean="0"/>
              <a:t>12/10/2016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160276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7DA1EC-7F4A-4FF6-8902-C2B18966BAAD}" type="datetimeFigureOut">
              <a:rPr lang="es-ES" smtClean="0"/>
              <a:t>12/10/2016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25BF1DA-4511-454E-A530-6BB22E9E0051}" type="slidenum">
              <a:rPr lang="es-ES" smtClean="0"/>
              <a:t>‹N°›</a:t>
            </a:fld>
            <a:endParaRPr lang="es-ES"/>
          </a:p>
        </p:txBody>
      </p:sp>
    </p:spTree>
    <p:extLst>
      <p:ext uri="{BB962C8B-B14F-4D97-AF65-F5344CB8AC3E}">
        <p14:creationId xmlns:p14="http://schemas.microsoft.com/office/powerpoint/2010/main" val="151883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DA1EC-7F4A-4FF6-8902-C2B18966BAAD}" type="datetimeFigureOut">
              <a:rPr lang="es-ES" smtClean="0"/>
              <a:t>12/10/2016</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BF1DA-4511-454E-A530-6BB22E9E0051}" type="slidenum">
              <a:rPr lang="es-ES" smtClean="0"/>
              <a:t>‹N°›</a:t>
            </a:fld>
            <a:endParaRPr lang="es-ES"/>
          </a:p>
        </p:txBody>
      </p:sp>
    </p:spTree>
    <p:extLst>
      <p:ext uri="{BB962C8B-B14F-4D97-AF65-F5344CB8AC3E}">
        <p14:creationId xmlns:p14="http://schemas.microsoft.com/office/powerpoint/2010/main" val="3128872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jp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jp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4.xml"/><Relationship Id="rId16" Type="http://schemas.openxmlformats.org/officeDocument/2006/relationships/image" Target="../media/image19.jp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pg"/><Relationship Id="rId24" Type="http://schemas.openxmlformats.org/officeDocument/2006/relationships/image" Target="../media/image27.png"/><Relationship Id="rId5" Type="http://schemas.openxmlformats.org/officeDocument/2006/relationships/image" Target="../media/image8.jpg"/><Relationship Id="rId15" Type="http://schemas.openxmlformats.org/officeDocument/2006/relationships/image" Target="../media/image18.jpg"/><Relationship Id="rId23" Type="http://schemas.openxmlformats.org/officeDocument/2006/relationships/image" Target="../media/image26.png"/><Relationship Id="rId10" Type="http://schemas.openxmlformats.org/officeDocument/2006/relationships/image" Target="../media/image13.jpg"/><Relationship Id="rId19" Type="http://schemas.openxmlformats.org/officeDocument/2006/relationships/image" Target="../media/image22.jpg"/><Relationship Id="rId4" Type="http://schemas.openxmlformats.org/officeDocument/2006/relationships/image" Target="../media/image7.jpg"/><Relationship Id="rId9" Type="http://schemas.openxmlformats.org/officeDocument/2006/relationships/image" Target="../media/image12.png"/><Relationship Id="rId14" Type="http://schemas.openxmlformats.org/officeDocument/2006/relationships/image" Target="../media/image17.jp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13" Type="http://schemas.microsoft.com/office/2007/relationships/diagramDrawing" Target="../diagrams/drawing1.xml"/><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diagramQuickStyle" Target="../diagrams/quickStyle1.xml"/><Relationship Id="rId5" Type="http://schemas.openxmlformats.org/officeDocument/2006/relationships/image" Target="../media/image37.jpeg"/><Relationship Id="rId15" Type="http://schemas.openxmlformats.org/officeDocument/2006/relationships/image" Target="../media/image42.gif"/><Relationship Id="rId10" Type="http://schemas.openxmlformats.org/officeDocument/2006/relationships/diagramLayout" Target="../diagrams/layout1.xml"/><Relationship Id="rId4" Type="http://schemas.openxmlformats.org/officeDocument/2006/relationships/image" Target="../media/image36.jpeg"/><Relationship Id="rId9" Type="http://schemas.openxmlformats.org/officeDocument/2006/relationships/diagramData" Target="../diagrams/data1.xml"/><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7272" y="475091"/>
            <a:ext cx="7772400" cy="2387600"/>
          </a:xfrm>
        </p:spPr>
        <p:txBody>
          <a:bodyPr>
            <a:normAutofit fontScale="90000"/>
          </a:bodyPr>
          <a:lstStyle/>
          <a:p>
            <a:r>
              <a:rPr lang="en-GB" dirty="0" smtClean="0"/>
              <a:t>Navarra &amp; circular economy</a:t>
            </a:r>
            <a:br>
              <a:rPr lang="en-GB" dirty="0" smtClean="0"/>
            </a:br>
            <a:r>
              <a:rPr lang="en-GB" b="1" dirty="0" smtClean="0"/>
              <a:t>A bottom-up approach</a:t>
            </a:r>
            <a:endParaRPr lang="en-GB" b="1" dirty="0"/>
          </a:p>
        </p:txBody>
      </p:sp>
      <p:pic>
        <p:nvPicPr>
          <p:cNvPr id="5" name="Imagen 4"/>
          <p:cNvPicPr>
            <a:picLocks noChangeAspect="1"/>
          </p:cNvPicPr>
          <p:nvPr/>
        </p:nvPicPr>
        <p:blipFill>
          <a:blip r:embed="rId3"/>
          <a:stretch>
            <a:fillRect/>
          </a:stretch>
        </p:blipFill>
        <p:spPr>
          <a:xfrm>
            <a:off x="121633" y="6215143"/>
            <a:ext cx="2258159" cy="514195"/>
          </a:xfrm>
          <a:prstGeom prst="rect">
            <a:avLst/>
          </a:prstGeom>
        </p:spPr>
      </p:pic>
      <p:pic>
        <p:nvPicPr>
          <p:cNvPr id="6" name="Imagen 5"/>
          <p:cNvPicPr>
            <a:picLocks noChangeAspect="1"/>
          </p:cNvPicPr>
          <p:nvPr/>
        </p:nvPicPr>
        <p:blipFill>
          <a:blip r:embed="rId4"/>
          <a:stretch>
            <a:fillRect/>
          </a:stretch>
        </p:blipFill>
        <p:spPr>
          <a:xfrm>
            <a:off x="2379792" y="2985981"/>
            <a:ext cx="4771021" cy="3650251"/>
          </a:xfrm>
          <a:prstGeom prst="rect">
            <a:avLst/>
          </a:prstGeom>
        </p:spPr>
      </p:pic>
      <p:pic>
        <p:nvPicPr>
          <p:cNvPr id="3" name="Imagen 2"/>
          <p:cNvPicPr>
            <a:picLocks noChangeAspect="1"/>
          </p:cNvPicPr>
          <p:nvPr/>
        </p:nvPicPr>
        <p:blipFill>
          <a:blip r:embed="rId5"/>
          <a:stretch>
            <a:fillRect/>
          </a:stretch>
        </p:blipFill>
        <p:spPr>
          <a:xfrm>
            <a:off x="7937937" y="5137347"/>
            <a:ext cx="784821" cy="1334893"/>
          </a:xfrm>
          <a:prstGeom prst="rect">
            <a:avLst/>
          </a:prstGeom>
        </p:spPr>
      </p:pic>
    </p:spTree>
    <p:extLst>
      <p:ext uri="{BB962C8B-B14F-4D97-AF65-F5344CB8AC3E}">
        <p14:creationId xmlns:p14="http://schemas.microsoft.com/office/powerpoint/2010/main" val="723734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063ECBD9-3DF7-46AE-B2C3-4E34585EE44D}" type="slidenum">
              <a:rPr lang="es-ES" smtClean="0"/>
              <a:pPr/>
              <a:t>2</a:t>
            </a:fld>
            <a:endParaRPr lang="es-ES" dirty="0"/>
          </a:p>
        </p:txBody>
      </p:sp>
      <p:sp>
        <p:nvSpPr>
          <p:cNvPr id="7" name="6 CuadroTexto"/>
          <p:cNvSpPr txBox="1"/>
          <p:nvPr/>
        </p:nvSpPr>
        <p:spPr>
          <a:xfrm>
            <a:off x="179512" y="620688"/>
            <a:ext cx="7488832" cy="589072"/>
          </a:xfrm>
          <a:prstGeom prst="rect">
            <a:avLst/>
          </a:prstGeom>
          <a:noFill/>
        </p:spPr>
        <p:txBody>
          <a:bodyPr wrap="square" rtlCol="0">
            <a:spAutoFit/>
          </a:bodyPr>
          <a:lstStyle/>
          <a:p>
            <a:pPr marL="342900" indent="-342900">
              <a:lnSpc>
                <a:spcPct val="150000"/>
              </a:lnSpc>
              <a:buFont typeface="Wingdings" charset="2"/>
              <a:buChar char="Ø"/>
            </a:pPr>
            <a:r>
              <a:rPr lang="en-GB" sz="2400" i="1" dirty="0" smtClean="0">
                <a:cs typeface="Aharoni" panose="02010803020104030203" pitchFamily="2" charset="-79"/>
              </a:rPr>
              <a:t>Creation date: </a:t>
            </a:r>
            <a:r>
              <a:rPr lang="en-GB" sz="2400" b="1" i="1" dirty="0" smtClean="0">
                <a:cs typeface="Aharoni" panose="02010803020104030203" pitchFamily="2" charset="-79"/>
              </a:rPr>
              <a:t>Oct-Nov 2015</a:t>
            </a:r>
            <a:endParaRPr lang="en-GB" sz="2400" b="1" i="1" dirty="0">
              <a:cs typeface="Aharoni" panose="02010803020104030203" pitchFamily="2" charset="-79"/>
            </a:endParaRPr>
          </a:p>
        </p:txBody>
      </p:sp>
      <p:sp>
        <p:nvSpPr>
          <p:cNvPr id="9" name="8 CuadroTexto"/>
          <p:cNvSpPr txBox="1"/>
          <p:nvPr/>
        </p:nvSpPr>
        <p:spPr>
          <a:xfrm>
            <a:off x="179512" y="1196752"/>
            <a:ext cx="8531494" cy="830997"/>
          </a:xfrm>
          <a:prstGeom prst="rect">
            <a:avLst/>
          </a:prstGeom>
          <a:noFill/>
        </p:spPr>
        <p:txBody>
          <a:bodyPr wrap="square" rtlCol="0">
            <a:spAutoFit/>
          </a:bodyPr>
          <a:lstStyle/>
          <a:p>
            <a:pPr marL="342900" indent="-342900">
              <a:buFont typeface="Wingdings" charset="2"/>
              <a:buChar char="Ø"/>
            </a:pPr>
            <a:r>
              <a:rPr lang="en-GB" sz="2400" dirty="0" smtClean="0"/>
              <a:t>Supported by the </a:t>
            </a:r>
            <a:r>
              <a:rPr lang="en-GB" sz="2400" b="1" dirty="0" smtClean="0"/>
              <a:t>Confederation of Navarrese Entrepreneurs </a:t>
            </a:r>
            <a:r>
              <a:rPr lang="en-GB" sz="2400" dirty="0" smtClean="0"/>
              <a:t>under its environmental action framework</a:t>
            </a:r>
            <a:r>
              <a:rPr lang="es-ES" sz="2400" dirty="0" smtClean="0"/>
              <a:t>. </a:t>
            </a:r>
            <a:endParaRPr lang="es-ES" sz="2400" dirty="0"/>
          </a:p>
        </p:txBody>
      </p:sp>
      <p:sp>
        <p:nvSpPr>
          <p:cNvPr id="13" name="12 CuadroTexto"/>
          <p:cNvSpPr txBox="1"/>
          <p:nvPr/>
        </p:nvSpPr>
        <p:spPr>
          <a:xfrm>
            <a:off x="140316" y="2708920"/>
            <a:ext cx="8944452" cy="830997"/>
          </a:xfrm>
          <a:prstGeom prst="rect">
            <a:avLst/>
          </a:prstGeom>
          <a:noFill/>
        </p:spPr>
        <p:txBody>
          <a:bodyPr wrap="square" rtlCol="0">
            <a:spAutoFit/>
          </a:bodyPr>
          <a:lstStyle/>
          <a:p>
            <a:pPr marL="342900" indent="-342900">
              <a:buFont typeface="Wingdings" charset="2"/>
              <a:buChar char="Ø"/>
            </a:pPr>
            <a:r>
              <a:rPr lang="en-GB" sz="2400" dirty="0" smtClean="0"/>
              <a:t>Entities invited to take part: People/Entities/Companies that attended the early actions developed in 2014.</a:t>
            </a:r>
            <a:endParaRPr lang="en-GB" sz="2400" b="1" i="1" dirty="0"/>
          </a:p>
        </p:txBody>
      </p:sp>
      <p:sp>
        <p:nvSpPr>
          <p:cNvPr id="15" name="14 CuadroTexto"/>
          <p:cNvSpPr txBox="1"/>
          <p:nvPr/>
        </p:nvSpPr>
        <p:spPr>
          <a:xfrm>
            <a:off x="179512" y="1949931"/>
            <a:ext cx="8531494" cy="830997"/>
          </a:xfrm>
          <a:prstGeom prst="rect">
            <a:avLst/>
          </a:prstGeom>
          <a:noFill/>
        </p:spPr>
        <p:txBody>
          <a:bodyPr wrap="square" rtlCol="0">
            <a:spAutoFit/>
          </a:bodyPr>
          <a:lstStyle/>
          <a:p>
            <a:pPr marL="342900" indent="-342900">
              <a:buFont typeface="Wingdings" charset="2"/>
              <a:buChar char="Ø"/>
            </a:pPr>
            <a:r>
              <a:rPr lang="en-GB" sz="2400" dirty="0" smtClean="0"/>
              <a:t>Aim: </a:t>
            </a:r>
            <a:r>
              <a:rPr lang="en-GB" sz="2400" b="1" dirty="0" smtClean="0"/>
              <a:t>social leadership</a:t>
            </a:r>
            <a:r>
              <a:rPr lang="en-GB" sz="2400" dirty="0" smtClean="0"/>
              <a:t> influencing the government to </a:t>
            </a:r>
            <a:r>
              <a:rPr lang="en-GB" sz="2400" b="1" dirty="0" smtClean="0"/>
              <a:t>accelerate the transition to a circular economy in the region.</a:t>
            </a:r>
            <a:endParaRPr lang="en-GB" sz="2400" b="1" dirty="0"/>
          </a:p>
        </p:txBody>
      </p:sp>
      <p:sp>
        <p:nvSpPr>
          <p:cNvPr id="19" name="18 CuadroTexto"/>
          <p:cNvSpPr txBox="1"/>
          <p:nvPr/>
        </p:nvSpPr>
        <p:spPr>
          <a:xfrm>
            <a:off x="140316" y="3569819"/>
            <a:ext cx="9117280" cy="461665"/>
          </a:xfrm>
          <a:prstGeom prst="rect">
            <a:avLst/>
          </a:prstGeom>
          <a:noFill/>
        </p:spPr>
        <p:txBody>
          <a:bodyPr wrap="square" rtlCol="0">
            <a:spAutoFit/>
          </a:bodyPr>
          <a:lstStyle/>
          <a:p>
            <a:pPr marL="342900" indent="-342900">
              <a:buFont typeface="Wingdings" charset="2"/>
              <a:buChar char="Ø"/>
            </a:pPr>
            <a:r>
              <a:rPr lang="en-GB" sz="2400" dirty="0" smtClean="0"/>
              <a:t>Participation of more than 30 people of 23 entities: </a:t>
            </a:r>
            <a:r>
              <a:rPr lang="en-GB" sz="2400" b="1" dirty="0" smtClean="0"/>
              <a:t>multidisciplinary</a:t>
            </a:r>
            <a:endParaRPr lang="en-GB" sz="2400" b="1" i="1" dirty="0"/>
          </a:p>
        </p:txBody>
      </p:sp>
      <p:sp>
        <p:nvSpPr>
          <p:cNvPr id="22" name="4 CuadroTexto"/>
          <p:cNvSpPr txBox="1"/>
          <p:nvPr/>
        </p:nvSpPr>
        <p:spPr>
          <a:xfrm>
            <a:off x="0" y="260649"/>
            <a:ext cx="9144000" cy="523220"/>
          </a:xfrm>
          <a:prstGeom prst="rect">
            <a:avLst/>
          </a:prstGeom>
          <a:solidFill>
            <a:schemeClr val="bg1">
              <a:lumMod val="50000"/>
            </a:schemeClr>
          </a:solidFill>
        </p:spPr>
        <p:txBody>
          <a:bodyPr wrap="square" rtlCol="0">
            <a:spAutoFit/>
          </a:bodyPr>
          <a:lstStyle/>
          <a:p>
            <a:r>
              <a:rPr lang="es-ES" sz="2800" b="1" dirty="0" smtClean="0">
                <a:solidFill>
                  <a:schemeClr val="bg1"/>
                </a:solidFill>
                <a:cs typeface="Aharoni" panose="02010803020104030203" pitchFamily="2" charset="-79"/>
              </a:rPr>
              <a:t>GROUP FOR THE CIRCULAR ECONOMY IN NAVARRE REGION</a:t>
            </a:r>
            <a:endParaRPr lang="es-ES" sz="2800" b="1" dirty="0">
              <a:solidFill>
                <a:schemeClr val="bg1"/>
              </a:solidFill>
              <a:cs typeface="Aharoni" panose="02010803020104030203" pitchFamily="2" charset="-79"/>
            </a:endParaRPr>
          </a:p>
        </p:txBody>
      </p:sp>
      <p:sp>
        <p:nvSpPr>
          <p:cNvPr id="60" name="CuadroTexto 59"/>
          <p:cNvSpPr txBox="1"/>
          <p:nvPr/>
        </p:nvSpPr>
        <p:spPr>
          <a:xfrm>
            <a:off x="-17131" y="4509120"/>
            <a:ext cx="1565412" cy="523220"/>
          </a:xfrm>
          <a:prstGeom prst="rect">
            <a:avLst/>
          </a:prstGeom>
          <a:solidFill>
            <a:schemeClr val="bg1">
              <a:lumMod val="50000"/>
            </a:schemeClr>
          </a:solidFill>
        </p:spPr>
        <p:txBody>
          <a:bodyPr wrap="square" rtlCol="0" anchor="b">
            <a:spAutoFit/>
          </a:bodyPr>
          <a:lstStyle/>
          <a:p>
            <a:pPr algn="r"/>
            <a:r>
              <a:rPr lang="en-GB" sz="2800" b="1" dirty="0" smtClean="0">
                <a:solidFill>
                  <a:schemeClr val="bg1"/>
                </a:solidFill>
              </a:rPr>
              <a:t>ACTION </a:t>
            </a:r>
            <a:endParaRPr lang="en-GB" sz="2800" b="1" dirty="0">
              <a:solidFill>
                <a:schemeClr val="bg1"/>
              </a:solidFill>
            </a:endParaRPr>
          </a:p>
        </p:txBody>
      </p:sp>
      <p:sp>
        <p:nvSpPr>
          <p:cNvPr id="63" name="CuadroTexto 62"/>
          <p:cNvSpPr txBox="1"/>
          <p:nvPr/>
        </p:nvSpPr>
        <p:spPr>
          <a:xfrm>
            <a:off x="1518050" y="4221088"/>
            <a:ext cx="7595390" cy="1200329"/>
          </a:xfrm>
          <a:prstGeom prst="rect">
            <a:avLst/>
          </a:prstGeom>
          <a:noFill/>
        </p:spPr>
        <p:txBody>
          <a:bodyPr wrap="square" rtlCol="0">
            <a:spAutoFit/>
          </a:bodyPr>
          <a:lstStyle/>
          <a:p>
            <a:r>
              <a:rPr lang="en-GB" sz="2400" b="1" dirty="0" smtClean="0">
                <a:solidFill>
                  <a:schemeClr val="bg1">
                    <a:lumMod val="50000"/>
                  </a:schemeClr>
                </a:solidFill>
                <a:cs typeface="Aharoni" panose="02010803020104030203" pitchFamily="2" charset="-79"/>
              </a:rPr>
              <a:t>DECLARATION OF INTENT AND COMMITMENT TO BOOST THE CIRCULAR ECONOMY IN NAVARRE PRESENTED TO THE VICEPRESIDENT OF NAVARRA (NOV 25, 2015)</a:t>
            </a:r>
            <a:endParaRPr lang="en-GB" sz="2400" b="1" dirty="0">
              <a:solidFill>
                <a:schemeClr val="bg1">
                  <a:lumMod val="50000"/>
                </a:schemeClr>
              </a:solidFill>
              <a:cs typeface="Aharoni" panose="02010803020104030203" pitchFamily="2" charset="-79"/>
            </a:endParaRPr>
          </a:p>
        </p:txBody>
      </p:sp>
      <p:sp>
        <p:nvSpPr>
          <p:cNvPr id="64" name="CuadroTexto 63"/>
          <p:cNvSpPr txBox="1"/>
          <p:nvPr/>
        </p:nvSpPr>
        <p:spPr>
          <a:xfrm>
            <a:off x="179512" y="5373216"/>
            <a:ext cx="8531494" cy="461665"/>
          </a:xfrm>
          <a:prstGeom prst="rect">
            <a:avLst/>
          </a:prstGeom>
          <a:noFill/>
        </p:spPr>
        <p:txBody>
          <a:bodyPr wrap="square" rtlCol="0">
            <a:spAutoFit/>
          </a:bodyPr>
          <a:lstStyle/>
          <a:p>
            <a:pPr marL="342900" indent="-342900">
              <a:buFont typeface="Wingdings" charset="2"/>
              <a:buChar char="v"/>
            </a:pPr>
            <a:r>
              <a:rPr lang="en-GB" sz="2400" dirty="0" smtClean="0"/>
              <a:t>Offering </a:t>
            </a:r>
            <a:r>
              <a:rPr lang="en-GB" sz="2400" b="1" dirty="0" smtClean="0"/>
              <a:t>support and collaboration </a:t>
            </a:r>
            <a:r>
              <a:rPr lang="en-GB" sz="2400" dirty="0" smtClean="0"/>
              <a:t>to public institutions </a:t>
            </a:r>
            <a:endParaRPr lang="en-GB" sz="2400" dirty="0"/>
          </a:p>
        </p:txBody>
      </p:sp>
      <p:sp>
        <p:nvSpPr>
          <p:cNvPr id="65" name="CuadroTexto 64"/>
          <p:cNvSpPr txBox="1"/>
          <p:nvPr/>
        </p:nvSpPr>
        <p:spPr>
          <a:xfrm>
            <a:off x="179512" y="5805264"/>
            <a:ext cx="8905256" cy="830997"/>
          </a:xfrm>
          <a:prstGeom prst="rect">
            <a:avLst/>
          </a:prstGeom>
          <a:noFill/>
        </p:spPr>
        <p:txBody>
          <a:bodyPr wrap="square" rtlCol="0">
            <a:spAutoFit/>
          </a:bodyPr>
          <a:lstStyle/>
          <a:p>
            <a:pPr marL="342900" indent="-342900">
              <a:buFont typeface="Wingdings" charset="2"/>
              <a:buChar char="v"/>
            </a:pPr>
            <a:r>
              <a:rPr lang="en-GB" sz="2400" dirty="0" smtClean="0"/>
              <a:t>Requesting a </a:t>
            </a:r>
            <a:r>
              <a:rPr lang="en-GB" sz="2400" b="1" dirty="0" smtClean="0"/>
              <a:t>review of the S3 </a:t>
            </a:r>
            <a:r>
              <a:rPr lang="en-GB" sz="2400" dirty="0" smtClean="0"/>
              <a:t>based on the Circular Economy principles and a </a:t>
            </a:r>
            <a:r>
              <a:rPr lang="en-GB" sz="2400" b="1" dirty="0" smtClean="0"/>
              <a:t>meeting </a:t>
            </a:r>
            <a:r>
              <a:rPr lang="en-GB" sz="2400" dirty="0" smtClean="0"/>
              <a:t>with the Vice President of Navarre</a:t>
            </a:r>
            <a:endParaRPr lang="en-GB" sz="2400" dirty="0"/>
          </a:p>
        </p:txBody>
      </p:sp>
    </p:spTree>
    <p:extLst>
      <p:ext uri="{BB962C8B-B14F-4D97-AF65-F5344CB8AC3E}">
        <p14:creationId xmlns:p14="http://schemas.microsoft.com/office/powerpoint/2010/main" val="2408256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063ECBD9-3DF7-46AE-B2C3-4E34585EE44D}" type="slidenum">
              <a:rPr lang="es-ES" smtClean="0"/>
              <a:pPr/>
              <a:t>3</a:t>
            </a:fld>
            <a:endParaRPr lang="es-ES" dirty="0"/>
          </a:p>
        </p:txBody>
      </p:sp>
      <p:sp>
        <p:nvSpPr>
          <p:cNvPr id="22" name="4 CuadroTexto"/>
          <p:cNvSpPr txBox="1"/>
          <p:nvPr/>
        </p:nvSpPr>
        <p:spPr>
          <a:xfrm>
            <a:off x="0" y="260649"/>
            <a:ext cx="9144000" cy="523220"/>
          </a:xfrm>
          <a:prstGeom prst="rect">
            <a:avLst/>
          </a:prstGeom>
          <a:solidFill>
            <a:schemeClr val="bg1">
              <a:lumMod val="50000"/>
            </a:schemeClr>
          </a:solidFill>
        </p:spPr>
        <p:txBody>
          <a:bodyPr wrap="square" rtlCol="0">
            <a:spAutoFit/>
          </a:bodyPr>
          <a:lstStyle/>
          <a:p>
            <a:r>
              <a:rPr lang="es-ES" sz="2800" b="1" dirty="0" smtClean="0">
                <a:solidFill>
                  <a:schemeClr val="bg1"/>
                </a:solidFill>
                <a:cs typeface="Aharoni" panose="02010803020104030203" pitchFamily="2" charset="-79"/>
              </a:rPr>
              <a:t>GROUP FOR THE CIRCULAR ECONOMY IN NAVARRE REGION</a:t>
            </a:r>
            <a:endParaRPr lang="es-ES" sz="2800" b="1" dirty="0">
              <a:solidFill>
                <a:schemeClr val="bg1"/>
              </a:solidFill>
              <a:cs typeface="Aharoni" panose="02010803020104030203" pitchFamily="2" charset="-79"/>
            </a:endParaRPr>
          </a:p>
        </p:txBody>
      </p:sp>
      <p:sp>
        <p:nvSpPr>
          <p:cNvPr id="60" name="CuadroTexto 59"/>
          <p:cNvSpPr txBox="1"/>
          <p:nvPr/>
        </p:nvSpPr>
        <p:spPr>
          <a:xfrm>
            <a:off x="0" y="857518"/>
            <a:ext cx="1565412" cy="523220"/>
          </a:xfrm>
          <a:prstGeom prst="rect">
            <a:avLst/>
          </a:prstGeom>
          <a:solidFill>
            <a:schemeClr val="bg1">
              <a:lumMod val="50000"/>
            </a:schemeClr>
          </a:solidFill>
        </p:spPr>
        <p:txBody>
          <a:bodyPr wrap="square" rtlCol="0" anchor="b">
            <a:spAutoFit/>
          </a:bodyPr>
          <a:lstStyle/>
          <a:p>
            <a:pPr algn="r"/>
            <a:r>
              <a:rPr lang="en-GB" sz="2800" b="1" dirty="0" smtClean="0">
                <a:solidFill>
                  <a:schemeClr val="bg1"/>
                </a:solidFill>
              </a:rPr>
              <a:t>RESULTS</a:t>
            </a:r>
            <a:endParaRPr lang="en-GB" sz="2800" b="1" dirty="0">
              <a:solidFill>
                <a:schemeClr val="bg1"/>
              </a:solidFill>
            </a:endParaRPr>
          </a:p>
        </p:txBody>
      </p:sp>
      <p:sp>
        <p:nvSpPr>
          <p:cNvPr id="14" name="5 Elipse"/>
          <p:cNvSpPr/>
          <p:nvPr/>
        </p:nvSpPr>
        <p:spPr>
          <a:xfrm>
            <a:off x="146775" y="1528139"/>
            <a:ext cx="504056" cy="50405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000" b="1" dirty="0" smtClean="0"/>
              <a:t>1</a:t>
            </a:r>
            <a:endParaRPr lang="es-ES" sz="2000" b="1" dirty="0"/>
          </a:p>
        </p:txBody>
      </p:sp>
      <p:sp>
        <p:nvSpPr>
          <p:cNvPr id="4" name="CuadroTexto 3"/>
          <p:cNvSpPr txBox="1"/>
          <p:nvPr/>
        </p:nvSpPr>
        <p:spPr>
          <a:xfrm>
            <a:off x="650831" y="1401896"/>
            <a:ext cx="8379090" cy="707886"/>
          </a:xfrm>
          <a:prstGeom prst="rect">
            <a:avLst/>
          </a:prstGeom>
          <a:noFill/>
        </p:spPr>
        <p:txBody>
          <a:bodyPr wrap="square" rtlCol="0">
            <a:spAutoFit/>
          </a:bodyPr>
          <a:lstStyle/>
          <a:p>
            <a:r>
              <a:rPr lang="en-GB" sz="2000" b="1" dirty="0" smtClean="0"/>
              <a:t>Participation of group </a:t>
            </a:r>
            <a:r>
              <a:rPr lang="en-GB" sz="2000" dirty="0" smtClean="0"/>
              <a:t>in the review process of the </a:t>
            </a:r>
            <a:r>
              <a:rPr lang="en-GB" sz="2000" b="1" dirty="0" smtClean="0"/>
              <a:t>S3</a:t>
            </a:r>
            <a:r>
              <a:rPr lang="en-GB" sz="2000" dirty="0" smtClean="0"/>
              <a:t> development.</a:t>
            </a:r>
          </a:p>
          <a:p>
            <a:r>
              <a:rPr lang="en-GB" sz="2000" b="1" dirty="0" smtClean="0"/>
              <a:t>Inclusion of the </a:t>
            </a:r>
            <a:r>
              <a:rPr lang="en-GB" sz="2000" b="1" dirty="0" err="1"/>
              <a:t>B</a:t>
            </a:r>
            <a:r>
              <a:rPr lang="en-GB" sz="2000" b="1" dirty="0" err="1" smtClean="0"/>
              <a:t>ioeconomy</a:t>
            </a:r>
            <a:r>
              <a:rPr lang="en-GB" sz="2000" b="1" dirty="0" smtClean="0"/>
              <a:t> and the Circular </a:t>
            </a:r>
            <a:r>
              <a:rPr lang="en-GB" sz="2000" b="1" dirty="0"/>
              <a:t>E</a:t>
            </a:r>
            <a:r>
              <a:rPr lang="en-GB" sz="2000" b="1" dirty="0" smtClean="0"/>
              <a:t>conomy </a:t>
            </a:r>
            <a:r>
              <a:rPr lang="en-GB" sz="2000" dirty="0" smtClean="0"/>
              <a:t>in the strategy.</a:t>
            </a:r>
            <a:endParaRPr lang="en-GB" sz="2000" dirty="0"/>
          </a:p>
        </p:txBody>
      </p:sp>
      <p:sp>
        <p:nvSpPr>
          <p:cNvPr id="16" name="5 Elipse"/>
          <p:cNvSpPr/>
          <p:nvPr/>
        </p:nvSpPr>
        <p:spPr>
          <a:xfrm>
            <a:off x="146775" y="2229870"/>
            <a:ext cx="504056" cy="50405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000" b="1" dirty="0" smtClean="0"/>
              <a:t>2</a:t>
            </a:r>
            <a:endParaRPr lang="es-ES" sz="2000" b="1" dirty="0"/>
          </a:p>
        </p:txBody>
      </p:sp>
      <p:sp>
        <p:nvSpPr>
          <p:cNvPr id="17" name="CuadroTexto 16"/>
          <p:cNvSpPr txBox="1"/>
          <p:nvPr/>
        </p:nvSpPr>
        <p:spPr>
          <a:xfrm>
            <a:off x="681173" y="2164965"/>
            <a:ext cx="8379090" cy="707886"/>
          </a:xfrm>
          <a:prstGeom prst="rect">
            <a:avLst/>
          </a:prstGeom>
          <a:noFill/>
        </p:spPr>
        <p:txBody>
          <a:bodyPr wrap="square" rtlCol="0">
            <a:spAutoFit/>
          </a:bodyPr>
          <a:lstStyle/>
          <a:p>
            <a:r>
              <a:rPr lang="en-GB" sz="2000" b="1" dirty="0" smtClean="0"/>
              <a:t>Participation of the regional </a:t>
            </a:r>
            <a:r>
              <a:rPr lang="en-GB" sz="2000" b="1" dirty="0"/>
              <a:t>G</a:t>
            </a:r>
            <a:r>
              <a:rPr lang="en-GB" sz="2000" b="1" dirty="0" smtClean="0"/>
              <a:t>overnment in  a H2020 project</a:t>
            </a:r>
            <a:r>
              <a:rPr lang="en-GB" sz="2000" dirty="0" smtClean="0"/>
              <a:t> (CIRC-03-2016: Smart specialisation for systemic Eco-innovation/Circular Economy)</a:t>
            </a:r>
            <a:endParaRPr lang="en-GB" sz="2000" dirty="0"/>
          </a:p>
        </p:txBody>
      </p:sp>
      <p:sp>
        <p:nvSpPr>
          <p:cNvPr id="18" name="5 Elipse"/>
          <p:cNvSpPr/>
          <p:nvPr/>
        </p:nvSpPr>
        <p:spPr>
          <a:xfrm>
            <a:off x="164602" y="2906244"/>
            <a:ext cx="504056" cy="50405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000" b="1" dirty="0" smtClean="0"/>
              <a:t>3</a:t>
            </a:r>
            <a:endParaRPr lang="es-ES" sz="2000" b="1" dirty="0"/>
          </a:p>
        </p:txBody>
      </p:sp>
      <p:sp>
        <p:nvSpPr>
          <p:cNvPr id="20" name="CuadroTexto 19"/>
          <p:cNvSpPr txBox="1"/>
          <p:nvPr/>
        </p:nvSpPr>
        <p:spPr>
          <a:xfrm>
            <a:off x="688359" y="2869004"/>
            <a:ext cx="8379090" cy="707886"/>
          </a:xfrm>
          <a:prstGeom prst="rect">
            <a:avLst/>
          </a:prstGeom>
          <a:noFill/>
        </p:spPr>
        <p:txBody>
          <a:bodyPr wrap="square" rtlCol="0">
            <a:spAutoFit/>
          </a:bodyPr>
          <a:lstStyle/>
          <a:p>
            <a:r>
              <a:rPr lang="en-GB" sz="2000" b="1" dirty="0" smtClean="0"/>
              <a:t>Meeting </a:t>
            </a:r>
            <a:r>
              <a:rPr lang="en-GB" sz="2000" dirty="0" smtClean="0"/>
              <a:t>of representative of the group with the regional </a:t>
            </a:r>
            <a:r>
              <a:rPr lang="en-GB" sz="2000" b="1" dirty="0" smtClean="0"/>
              <a:t>GD of Economic Development and Environmental and Territorial Planning </a:t>
            </a:r>
            <a:r>
              <a:rPr lang="en-GB" sz="2000" dirty="0" smtClean="0"/>
              <a:t>(June, 1 2016)</a:t>
            </a:r>
            <a:endParaRPr lang="en-GB" sz="2000" dirty="0"/>
          </a:p>
        </p:txBody>
      </p:sp>
      <p:sp>
        <p:nvSpPr>
          <p:cNvPr id="21" name="CuadroTexto 20"/>
          <p:cNvSpPr txBox="1"/>
          <p:nvPr/>
        </p:nvSpPr>
        <p:spPr>
          <a:xfrm>
            <a:off x="0" y="3749208"/>
            <a:ext cx="2267744" cy="523220"/>
          </a:xfrm>
          <a:prstGeom prst="rect">
            <a:avLst/>
          </a:prstGeom>
          <a:solidFill>
            <a:schemeClr val="bg1">
              <a:lumMod val="50000"/>
            </a:schemeClr>
          </a:solidFill>
        </p:spPr>
        <p:txBody>
          <a:bodyPr wrap="square" rtlCol="0" anchor="b">
            <a:spAutoFit/>
          </a:bodyPr>
          <a:lstStyle/>
          <a:p>
            <a:pPr algn="r"/>
            <a:r>
              <a:rPr lang="en-GB" sz="2800" b="1" smtClean="0">
                <a:solidFill>
                  <a:schemeClr val="bg1"/>
                </a:solidFill>
              </a:rPr>
              <a:t>CHALLENGES</a:t>
            </a:r>
            <a:endParaRPr lang="en-GB" sz="2800" b="1" dirty="0">
              <a:solidFill>
                <a:schemeClr val="bg1"/>
              </a:solidFill>
            </a:endParaRPr>
          </a:p>
        </p:txBody>
      </p:sp>
      <p:sp>
        <p:nvSpPr>
          <p:cNvPr id="23" name="5 Elipse"/>
          <p:cNvSpPr/>
          <p:nvPr/>
        </p:nvSpPr>
        <p:spPr>
          <a:xfrm>
            <a:off x="158959" y="4652693"/>
            <a:ext cx="504056" cy="50405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000" b="1" dirty="0" smtClean="0"/>
              <a:t>1</a:t>
            </a:r>
            <a:endParaRPr lang="es-ES" sz="2000" b="1" dirty="0"/>
          </a:p>
        </p:txBody>
      </p:sp>
      <p:sp>
        <p:nvSpPr>
          <p:cNvPr id="24" name="CuadroTexto 23"/>
          <p:cNvSpPr txBox="1"/>
          <p:nvPr/>
        </p:nvSpPr>
        <p:spPr>
          <a:xfrm>
            <a:off x="688359" y="4337597"/>
            <a:ext cx="8379090" cy="1015663"/>
          </a:xfrm>
          <a:prstGeom prst="rect">
            <a:avLst/>
          </a:prstGeom>
          <a:noFill/>
        </p:spPr>
        <p:txBody>
          <a:bodyPr wrap="square" rtlCol="0">
            <a:spAutoFit/>
          </a:bodyPr>
          <a:lstStyle/>
          <a:p>
            <a:r>
              <a:rPr lang="en-GB" sz="2000" b="1" dirty="0" smtClean="0"/>
              <a:t>Cross-cutting: </a:t>
            </a:r>
            <a:r>
              <a:rPr lang="en-GB" sz="2000" dirty="0" smtClean="0"/>
              <a:t>implementation of the circular economy in all the policies and plans currently under definition: Social Economy, Climate Change, Science, Technology and Innovation, Industrialisation, etc. </a:t>
            </a:r>
            <a:endParaRPr lang="en-GB" sz="2000" dirty="0"/>
          </a:p>
        </p:txBody>
      </p:sp>
      <p:sp>
        <p:nvSpPr>
          <p:cNvPr id="25" name="5 Elipse"/>
          <p:cNvSpPr/>
          <p:nvPr/>
        </p:nvSpPr>
        <p:spPr>
          <a:xfrm>
            <a:off x="146775" y="5462623"/>
            <a:ext cx="504056" cy="50405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000" b="1" dirty="0" smtClean="0"/>
              <a:t>2</a:t>
            </a:r>
            <a:endParaRPr lang="es-ES" sz="2000" b="1" dirty="0"/>
          </a:p>
        </p:txBody>
      </p:sp>
      <p:sp>
        <p:nvSpPr>
          <p:cNvPr id="26" name="CuadroTexto 25"/>
          <p:cNvSpPr txBox="1"/>
          <p:nvPr/>
        </p:nvSpPr>
        <p:spPr>
          <a:xfrm>
            <a:off x="719689" y="5360708"/>
            <a:ext cx="8379090" cy="707886"/>
          </a:xfrm>
          <a:prstGeom prst="rect">
            <a:avLst/>
          </a:prstGeom>
          <a:noFill/>
        </p:spPr>
        <p:txBody>
          <a:bodyPr wrap="square" rtlCol="0">
            <a:spAutoFit/>
          </a:bodyPr>
          <a:lstStyle/>
          <a:p>
            <a:r>
              <a:rPr lang="en-GB" sz="2000" dirty="0" smtClean="0"/>
              <a:t>Development of a </a:t>
            </a:r>
            <a:r>
              <a:rPr lang="en-GB" sz="2000" b="1" dirty="0" smtClean="0"/>
              <a:t>Regional Circular Economy Strategy </a:t>
            </a:r>
            <a:r>
              <a:rPr lang="en-GB" sz="2000" dirty="0" smtClean="0"/>
              <a:t>with an effective public participation process. </a:t>
            </a:r>
            <a:endParaRPr lang="en-GB" sz="2000" dirty="0"/>
          </a:p>
        </p:txBody>
      </p:sp>
      <p:sp>
        <p:nvSpPr>
          <p:cNvPr id="27" name="CuadroTexto 26"/>
          <p:cNvSpPr txBox="1"/>
          <p:nvPr/>
        </p:nvSpPr>
        <p:spPr>
          <a:xfrm>
            <a:off x="719689" y="6183621"/>
            <a:ext cx="8379090" cy="400110"/>
          </a:xfrm>
          <a:prstGeom prst="rect">
            <a:avLst/>
          </a:prstGeom>
          <a:noFill/>
        </p:spPr>
        <p:txBody>
          <a:bodyPr wrap="square" rtlCol="0">
            <a:spAutoFit/>
          </a:bodyPr>
          <a:lstStyle/>
          <a:p>
            <a:r>
              <a:rPr lang="en-GB" sz="2000" dirty="0" smtClean="0"/>
              <a:t>Using </a:t>
            </a:r>
            <a:r>
              <a:rPr lang="en-GB" sz="2000" b="1" dirty="0" smtClean="0"/>
              <a:t>fiscal/financial instruments </a:t>
            </a:r>
            <a:r>
              <a:rPr lang="en-GB" sz="2000" dirty="0" smtClean="0"/>
              <a:t>to stimulate circular business models.</a:t>
            </a:r>
            <a:endParaRPr lang="en-GB" sz="2000" dirty="0"/>
          </a:p>
        </p:txBody>
      </p:sp>
      <p:sp>
        <p:nvSpPr>
          <p:cNvPr id="28" name="5 Elipse"/>
          <p:cNvSpPr/>
          <p:nvPr/>
        </p:nvSpPr>
        <p:spPr>
          <a:xfrm>
            <a:off x="164602" y="6183621"/>
            <a:ext cx="504056" cy="50405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000" b="1" dirty="0" smtClean="0"/>
              <a:t>3</a:t>
            </a:r>
            <a:endParaRPr lang="es-ES" sz="2000" b="1" dirty="0"/>
          </a:p>
        </p:txBody>
      </p:sp>
    </p:spTree>
    <p:extLst>
      <p:ext uri="{BB962C8B-B14F-4D97-AF65-F5344CB8AC3E}">
        <p14:creationId xmlns:p14="http://schemas.microsoft.com/office/powerpoint/2010/main" val="3055711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2" descr="Resultado de imagen de GESTIÓN AMBIENTAL DE NAVARR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 name="3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41" y="1231415"/>
            <a:ext cx="1176391" cy="990963"/>
          </a:xfrm>
          <a:prstGeom prst="rect">
            <a:avLst/>
          </a:prstGeom>
        </p:spPr>
      </p:pic>
      <p:pic>
        <p:nvPicPr>
          <p:cNvPr id="42" name="2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8035" y="1613966"/>
            <a:ext cx="1210872" cy="673125"/>
          </a:xfrm>
          <a:prstGeom prst="rect">
            <a:avLst/>
          </a:prstGeom>
        </p:spPr>
      </p:pic>
      <p:pic>
        <p:nvPicPr>
          <p:cNvPr id="43" name="3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113" y="2890536"/>
            <a:ext cx="1321624" cy="533684"/>
          </a:xfrm>
          <a:prstGeom prst="rect">
            <a:avLst/>
          </a:prstGeom>
        </p:spPr>
      </p:pic>
      <p:sp>
        <p:nvSpPr>
          <p:cNvPr id="44" name="6 CuadroTexto"/>
          <p:cNvSpPr txBox="1"/>
          <p:nvPr/>
        </p:nvSpPr>
        <p:spPr>
          <a:xfrm>
            <a:off x="6889133" y="840944"/>
            <a:ext cx="1928738" cy="369332"/>
          </a:xfrm>
          <a:prstGeom prst="rect">
            <a:avLst/>
          </a:prstGeom>
          <a:noFill/>
        </p:spPr>
        <p:txBody>
          <a:bodyPr wrap="square" rtlCol="0">
            <a:spAutoFit/>
          </a:bodyPr>
          <a:lstStyle/>
          <a:p>
            <a:r>
              <a:rPr lang="es-ES" b="1" u="sng" dirty="0" smtClean="0"/>
              <a:t>4</a:t>
            </a:r>
            <a:r>
              <a:rPr lang="es-ES" b="1" u="sng" dirty="0" smtClean="0"/>
              <a:t> </a:t>
            </a:r>
            <a:r>
              <a:rPr lang="es-ES" b="1" u="sng" dirty="0" smtClean="0"/>
              <a:t>COMPANIES</a:t>
            </a:r>
            <a:endParaRPr lang="es-ES" b="1" u="sng" dirty="0"/>
          </a:p>
        </p:txBody>
      </p:sp>
      <p:sp>
        <p:nvSpPr>
          <p:cNvPr id="45" name="7 CuadroTexto"/>
          <p:cNvSpPr txBox="1"/>
          <p:nvPr/>
        </p:nvSpPr>
        <p:spPr>
          <a:xfrm>
            <a:off x="3194256" y="3017282"/>
            <a:ext cx="3071695" cy="439304"/>
          </a:xfrm>
          <a:prstGeom prst="rect">
            <a:avLst/>
          </a:prstGeom>
          <a:noFill/>
        </p:spPr>
        <p:txBody>
          <a:bodyPr wrap="square" rtlCol="0">
            <a:spAutoFit/>
          </a:bodyPr>
          <a:lstStyle/>
          <a:p>
            <a:r>
              <a:rPr lang="es-ES" b="1" u="sng" dirty="0" smtClean="0"/>
              <a:t>2 PUBLIC ENTITIES/AGENCIES</a:t>
            </a:r>
            <a:endParaRPr lang="es-ES" b="1" u="sng" dirty="0"/>
          </a:p>
        </p:txBody>
      </p:sp>
      <p:sp>
        <p:nvSpPr>
          <p:cNvPr id="46" name="8 CuadroTexto"/>
          <p:cNvSpPr txBox="1"/>
          <p:nvPr/>
        </p:nvSpPr>
        <p:spPr>
          <a:xfrm>
            <a:off x="123830" y="994928"/>
            <a:ext cx="4071781" cy="439304"/>
          </a:xfrm>
          <a:prstGeom prst="rect">
            <a:avLst/>
          </a:prstGeom>
          <a:noFill/>
        </p:spPr>
        <p:txBody>
          <a:bodyPr wrap="square" rtlCol="0">
            <a:spAutoFit/>
          </a:bodyPr>
          <a:lstStyle/>
          <a:p>
            <a:r>
              <a:rPr lang="es-ES" b="1" u="sng" dirty="0" smtClean="0"/>
              <a:t>8 CLUSTERS &amp; BUSINESS ASSOCIATIONS</a:t>
            </a:r>
          </a:p>
        </p:txBody>
      </p:sp>
      <p:sp>
        <p:nvSpPr>
          <p:cNvPr id="47" name="9 CuadroTexto"/>
          <p:cNvSpPr txBox="1"/>
          <p:nvPr/>
        </p:nvSpPr>
        <p:spPr>
          <a:xfrm>
            <a:off x="264319" y="4840560"/>
            <a:ext cx="2500217" cy="439304"/>
          </a:xfrm>
          <a:prstGeom prst="rect">
            <a:avLst/>
          </a:prstGeom>
          <a:noFill/>
        </p:spPr>
        <p:txBody>
          <a:bodyPr wrap="square" rtlCol="0">
            <a:spAutoFit/>
          </a:bodyPr>
          <a:lstStyle/>
          <a:p>
            <a:r>
              <a:rPr lang="es-ES" b="1" u="sng" dirty="0" smtClean="0"/>
              <a:t>2 UNIVERSITIES</a:t>
            </a:r>
            <a:endParaRPr lang="es-ES" b="1" u="sng" dirty="0"/>
          </a:p>
        </p:txBody>
      </p:sp>
      <p:sp>
        <p:nvSpPr>
          <p:cNvPr id="48" name="10 CuadroTexto"/>
          <p:cNvSpPr txBox="1"/>
          <p:nvPr/>
        </p:nvSpPr>
        <p:spPr>
          <a:xfrm>
            <a:off x="2746917" y="4570296"/>
            <a:ext cx="3320023" cy="439304"/>
          </a:xfrm>
          <a:prstGeom prst="rect">
            <a:avLst/>
          </a:prstGeom>
          <a:noFill/>
        </p:spPr>
        <p:txBody>
          <a:bodyPr wrap="square" rtlCol="0">
            <a:spAutoFit/>
          </a:bodyPr>
          <a:lstStyle/>
          <a:p>
            <a:r>
              <a:rPr lang="es-ES" b="1" u="sng" dirty="0" smtClean="0"/>
              <a:t>2 TECHNOLOGICAL CENTERS</a:t>
            </a:r>
            <a:endParaRPr lang="es-ES" b="1" u="sng" dirty="0"/>
          </a:p>
        </p:txBody>
      </p:sp>
      <p:sp>
        <p:nvSpPr>
          <p:cNvPr id="49" name="11 CuadroTexto"/>
          <p:cNvSpPr txBox="1"/>
          <p:nvPr/>
        </p:nvSpPr>
        <p:spPr>
          <a:xfrm>
            <a:off x="6565825" y="3943746"/>
            <a:ext cx="2285912" cy="439304"/>
          </a:xfrm>
          <a:prstGeom prst="rect">
            <a:avLst/>
          </a:prstGeom>
          <a:noFill/>
        </p:spPr>
        <p:txBody>
          <a:bodyPr wrap="square" rtlCol="0">
            <a:spAutoFit/>
          </a:bodyPr>
          <a:lstStyle/>
          <a:p>
            <a:r>
              <a:rPr lang="es-ES" b="1" u="sng" dirty="0" smtClean="0"/>
              <a:t>5 CONSULTANCIES</a:t>
            </a:r>
            <a:endParaRPr lang="es-ES" b="1" u="sng" dirty="0"/>
          </a:p>
        </p:txBody>
      </p:sp>
      <p:pic>
        <p:nvPicPr>
          <p:cNvPr id="50" name="14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552" y="2728298"/>
            <a:ext cx="1241053" cy="992016"/>
          </a:xfrm>
          <a:prstGeom prst="rect">
            <a:avLst/>
          </a:prstGeom>
        </p:spPr>
      </p:pic>
      <p:pic>
        <p:nvPicPr>
          <p:cNvPr id="51" name="15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0540" y="3677623"/>
            <a:ext cx="871951" cy="749582"/>
          </a:xfrm>
          <a:prstGeom prst="rect">
            <a:avLst/>
          </a:prstGeom>
        </p:spPr>
      </p:pic>
      <p:pic>
        <p:nvPicPr>
          <p:cNvPr id="52" name="16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5863" y="2903848"/>
            <a:ext cx="1133901" cy="906365"/>
          </a:xfrm>
          <a:prstGeom prst="rect">
            <a:avLst/>
          </a:prstGeom>
        </p:spPr>
      </p:pic>
      <p:pic>
        <p:nvPicPr>
          <p:cNvPr id="53" name="1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3986" y="1456981"/>
            <a:ext cx="783051" cy="412275"/>
          </a:xfrm>
          <a:prstGeom prst="rect">
            <a:avLst/>
          </a:prstGeom>
        </p:spPr>
      </p:pic>
      <p:pic>
        <p:nvPicPr>
          <p:cNvPr id="54" name="18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0730" y="5175758"/>
            <a:ext cx="585082" cy="701514"/>
          </a:xfrm>
          <a:prstGeom prst="rect">
            <a:avLst/>
          </a:prstGeom>
        </p:spPr>
      </p:pic>
      <p:pic>
        <p:nvPicPr>
          <p:cNvPr id="55" name="19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9416" y="2117088"/>
            <a:ext cx="1054979" cy="620602"/>
          </a:xfrm>
          <a:prstGeom prst="rect">
            <a:avLst/>
          </a:prstGeom>
        </p:spPr>
      </p:pic>
      <p:pic>
        <p:nvPicPr>
          <p:cNvPr id="56" name="20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1361" y="5055284"/>
            <a:ext cx="1142956" cy="721266"/>
          </a:xfrm>
          <a:prstGeom prst="rect">
            <a:avLst/>
          </a:prstGeom>
        </p:spPr>
      </p:pic>
      <p:pic>
        <p:nvPicPr>
          <p:cNvPr id="57" name="21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44695" y="4404138"/>
            <a:ext cx="786212" cy="771620"/>
          </a:xfrm>
          <a:prstGeom prst="rect">
            <a:avLst/>
          </a:prstGeom>
        </p:spPr>
      </p:pic>
      <p:pic>
        <p:nvPicPr>
          <p:cNvPr id="58" name="22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37800" y="5361412"/>
            <a:ext cx="943531" cy="390918"/>
          </a:xfrm>
          <a:prstGeom prst="rect">
            <a:avLst/>
          </a:prstGeom>
        </p:spPr>
      </p:pic>
      <p:pic>
        <p:nvPicPr>
          <p:cNvPr id="59" name="23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7048" y="3726232"/>
            <a:ext cx="908175" cy="676266"/>
          </a:xfrm>
          <a:prstGeom prst="rect">
            <a:avLst/>
          </a:prstGeom>
        </p:spPr>
      </p:pic>
      <p:pic>
        <p:nvPicPr>
          <p:cNvPr id="60" name="24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8917" y="2134344"/>
            <a:ext cx="1189311" cy="577665"/>
          </a:xfrm>
          <a:prstGeom prst="rect">
            <a:avLst/>
          </a:prstGeom>
        </p:spPr>
      </p:pic>
      <p:pic>
        <p:nvPicPr>
          <p:cNvPr id="61" name="26 Imagen"/>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694496" y="4442405"/>
            <a:ext cx="1030802" cy="741559"/>
          </a:xfrm>
          <a:prstGeom prst="rect">
            <a:avLst/>
          </a:prstGeom>
        </p:spPr>
      </p:pic>
      <p:pic>
        <p:nvPicPr>
          <p:cNvPr id="62" name="27 Imagen"/>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04286" y="1952706"/>
            <a:ext cx="1747373" cy="724556"/>
          </a:xfrm>
          <a:prstGeom prst="rect">
            <a:avLst/>
          </a:prstGeom>
        </p:spPr>
      </p:pic>
      <p:sp>
        <p:nvSpPr>
          <p:cNvPr id="63" name="28 CuadroTexto"/>
          <p:cNvSpPr txBox="1"/>
          <p:nvPr/>
        </p:nvSpPr>
        <p:spPr>
          <a:xfrm>
            <a:off x="4666360" y="1484784"/>
            <a:ext cx="1899465" cy="439304"/>
          </a:xfrm>
          <a:prstGeom prst="rect">
            <a:avLst/>
          </a:prstGeom>
          <a:noFill/>
        </p:spPr>
        <p:txBody>
          <a:bodyPr wrap="square" rtlCol="0">
            <a:spAutoFit/>
          </a:bodyPr>
          <a:lstStyle/>
          <a:p>
            <a:r>
              <a:rPr lang="es-ES" b="1" u="sng" dirty="0" smtClean="0"/>
              <a:t>1 FOUNDATION</a:t>
            </a:r>
            <a:endParaRPr lang="es-ES" b="1" u="sng" dirty="0"/>
          </a:p>
        </p:txBody>
      </p:sp>
      <p:pic>
        <p:nvPicPr>
          <p:cNvPr id="64" name="30 Imagen"/>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09565" y="2365687"/>
            <a:ext cx="1089374" cy="465494"/>
          </a:xfrm>
          <a:prstGeom prst="rect">
            <a:avLst/>
          </a:prstGeom>
        </p:spPr>
      </p:pic>
      <p:pic>
        <p:nvPicPr>
          <p:cNvPr id="65" name="31 Imagen"/>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81201" y="3556597"/>
            <a:ext cx="1604611" cy="654636"/>
          </a:xfrm>
          <a:prstGeom prst="rect">
            <a:avLst/>
          </a:prstGeom>
        </p:spPr>
      </p:pic>
      <p:pic>
        <p:nvPicPr>
          <p:cNvPr id="66" name="32 Imagen"/>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753966" y="4427292"/>
            <a:ext cx="1170365" cy="795814"/>
          </a:xfrm>
          <a:prstGeom prst="rect">
            <a:avLst/>
          </a:prstGeom>
        </p:spPr>
      </p:pic>
      <p:pic>
        <p:nvPicPr>
          <p:cNvPr id="67" name="33 Imagen"/>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474741" y="5394529"/>
            <a:ext cx="1124746" cy="262009"/>
          </a:xfrm>
          <a:prstGeom prst="rect">
            <a:avLst/>
          </a:prstGeom>
        </p:spPr>
      </p:pic>
      <p:pic>
        <p:nvPicPr>
          <p:cNvPr id="68" name="34 Imagen"/>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44676" y="5525533"/>
            <a:ext cx="1221719" cy="633284"/>
          </a:xfrm>
          <a:prstGeom prst="rect">
            <a:avLst/>
          </a:prstGeom>
        </p:spPr>
      </p:pic>
      <p:pic>
        <p:nvPicPr>
          <p:cNvPr id="69" name="35 Imagen"/>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0" y="5406616"/>
            <a:ext cx="1007317" cy="661685"/>
          </a:xfrm>
          <a:prstGeom prst="rect">
            <a:avLst/>
          </a:prstGeom>
        </p:spPr>
      </p:pic>
      <p:pic>
        <p:nvPicPr>
          <p:cNvPr id="70" name="29 Imagen"/>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666360" y="3526902"/>
            <a:ext cx="1408323" cy="637056"/>
          </a:xfrm>
          <a:prstGeom prst="rect">
            <a:avLst/>
          </a:prstGeom>
        </p:spPr>
      </p:pic>
      <p:sp>
        <p:nvSpPr>
          <p:cNvPr id="71" name="4 CuadroTexto"/>
          <p:cNvSpPr txBox="1"/>
          <p:nvPr/>
        </p:nvSpPr>
        <p:spPr>
          <a:xfrm>
            <a:off x="75275" y="317280"/>
            <a:ext cx="9144000" cy="461665"/>
          </a:xfrm>
          <a:prstGeom prst="rect">
            <a:avLst/>
          </a:prstGeom>
          <a:solidFill>
            <a:schemeClr val="bg1">
              <a:lumMod val="50000"/>
            </a:schemeClr>
          </a:solidFill>
        </p:spPr>
        <p:txBody>
          <a:bodyPr wrap="square" rtlCol="0">
            <a:spAutoFit/>
          </a:bodyPr>
          <a:lstStyle/>
          <a:p>
            <a:r>
              <a:rPr lang="es-ES" sz="2400" b="1" dirty="0" smtClean="0">
                <a:solidFill>
                  <a:schemeClr val="bg1"/>
                </a:solidFill>
                <a:latin typeface="Aharoni" panose="02010803020104030203" pitchFamily="2" charset="-79"/>
                <a:cs typeface="Aharoni" panose="02010803020104030203" pitchFamily="2" charset="-79"/>
              </a:rPr>
              <a:t>GROUP FOR THE CIRCULAR ECONOMY IN NAVARRE REGION</a:t>
            </a:r>
            <a:endParaRPr lang="es-ES" sz="2400" b="1" dirty="0">
              <a:solidFill>
                <a:schemeClr val="bg1"/>
              </a:solidFill>
              <a:latin typeface="Aharoni" panose="02010803020104030203" pitchFamily="2" charset="-79"/>
              <a:cs typeface="Aharoni" panose="02010803020104030203" pitchFamily="2" charset="-79"/>
            </a:endParaRPr>
          </a:p>
        </p:txBody>
      </p:sp>
      <p:sp>
        <p:nvSpPr>
          <p:cNvPr id="2" name="AutoShape 2" descr="Résultat de recherche d'images pour &quot;diario noticias navarra&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3" name="Image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531491" y="1210276"/>
            <a:ext cx="1356812" cy="678406"/>
          </a:xfrm>
          <a:prstGeom prst="rect">
            <a:avLst/>
          </a:prstGeom>
        </p:spPr>
      </p:pic>
    </p:spTree>
    <p:extLst>
      <p:ext uri="{BB962C8B-B14F-4D97-AF65-F5344CB8AC3E}">
        <p14:creationId xmlns:p14="http://schemas.microsoft.com/office/powerpoint/2010/main" val="37718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o 40"/>
          <p:cNvGrpSpPr/>
          <p:nvPr/>
        </p:nvGrpSpPr>
        <p:grpSpPr>
          <a:xfrm>
            <a:off x="592185" y="1063252"/>
            <a:ext cx="7132590" cy="4580864"/>
            <a:chOff x="592185" y="910852"/>
            <a:chExt cx="7132590" cy="4580864"/>
          </a:xfrm>
        </p:grpSpPr>
        <p:pic>
          <p:nvPicPr>
            <p:cNvPr id="26" name="Imagen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1121" y="4257194"/>
              <a:ext cx="1786784" cy="1234522"/>
            </a:xfrm>
            <a:prstGeom prst="rect">
              <a:avLst/>
            </a:prstGeom>
          </p:spPr>
        </p:pic>
        <p:grpSp>
          <p:nvGrpSpPr>
            <p:cNvPr id="15" name="Grupo 14"/>
            <p:cNvGrpSpPr/>
            <p:nvPr/>
          </p:nvGrpSpPr>
          <p:grpSpPr>
            <a:xfrm>
              <a:off x="592185" y="1042779"/>
              <a:ext cx="5414960" cy="3609975"/>
              <a:chOff x="76199" y="676275"/>
              <a:chExt cx="3648075" cy="2432051"/>
            </a:xfrm>
          </p:grpSpPr>
          <p:graphicFrame>
            <p:nvGraphicFramePr>
              <p:cNvPr id="9" name="Gráfico 8"/>
              <p:cNvGraphicFramePr/>
              <p:nvPr>
                <p:extLst>
                  <p:ext uri="{D42A27DB-BD31-4B8C-83A1-F6EECF244321}">
                    <p14:modId xmlns:p14="http://schemas.microsoft.com/office/powerpoint/2010/main" val="1909834972"/>
                  </p:ext>
                </p:extLst>
              </p:nvPr>
            </p:nvGraphicFramePr>
            <p:xfrm>
              <a:off x="76199" y="676275"/>
              <a:ext cx="3648075" cy="243205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o 11"/>
              <p:cNvGrpSpPr/>
              <p:nvPr/>
            </p:nvGrpSpPr>
            <p:grpSpPr>
              <a:xfrm>
                <a:off x="936502" y="1479709"/>
                <a:ext cx="1397124" cy="542924"/>
                <a:chOff x="4475687" y="3239378"/>
                <a:chExt cx="1838325" cy="714375"/>
              </a:xfrm>
            </p:grpSpPr>
            <p:sp>
              <p:nvSpPr>
                <p:cNvPr id="11" name="Rectángulo redondeado 10"/>
                <p:cNvSpPr/>
                <p:nvPr/>
              </p:nvSpPr>
              <p:spPr>
                <a:xfrm>
                  <a:off x="4475687" y="3239378"/>
                  <a:ext cx="1838325" cy="714375"/>
                </a:xfrm>
                <a:prstGeom prst="roundRect">
                  <a:avLst/>
                </a:prstGeom>
                <a:solidFill>
                  <a:schemeClr val="bg1"/>
                </a:solidFill>
                <a:ln>
                  <a:solidFill>
                    <a:srgbClr val="99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3706" y="3390191"/>
                  <a:ext cx="1462286" cy="412750"/>
                </a:xfrm>
                <a:prstGeom prst="rect">
                  <a:avLst/>
                </a:prstGeom>
              </p:spPr>
            </p:pic>
          </p:grpSp>
          <p:sp>
            <p:nvSpPr>
              <p:cNvPr id="13" name="Rectángulo 12"/>
              <p:cNvSpPr/>
              <p:nvPr/>
            </p:nvSpPr>
            <p:spPr>
              <a:xfrm>
                <a:off x="2828925" y="1495425"/>
                <a:ext cx="400050" cy="396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1500186" y="2826068"/>
                <a:ext cx="866974" cy="282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Marcador de texto 2"/>
            <p:cNvSpPr txBox="1">
              <a:spLocks/>
            </p:cNvSpPr>
            <p:nvPr/>
          </p:nvSpPr>
          <p:spPr>
            <a:xfrm>
              <a:off x="5271956" y="910852"/>
              <a:ext cx="2452819" cy="3181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800" dirty="0" smtClean="0">
                  <a:solidFill>
                    <a:srgbClr val="00B050"/>
                  </a:solidFill>
                </a:rPr>
                <a:t>CIRCULAR ECONOMY</a:t>
              </a:r>
              <a:endParaRPr lang="en-US" sz="1800" dirty="0">
                <a:solidFill>
                  <a:srgbClr val="00B050"/>
                </a:solidFill>
              </a:endParaRPr>
            </a:p>
          </p:txBody>
        </p:sp>
        <p:sp>
          <p:nvSpPr>
            <p:cNvPr id="16" name="Marcador de texto 2"/>
            <p:cNvSpPr txBox="1">
              <a:spLocks/>
            </p:cNvSpPr>
            <p:nvPr/>
          </p:nvSpPr>
          <p:spPr>
            <a:xfrm>
              <a:off x="1473134" y="4527201"/>
              <a:ext cx="2865853" cy="6517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800" dirty="0" smtClean="0">
                  <a:solidFill>
                    <a:srgbClr val="00B050"/>
                  </a:solidFill>
                </a:rPr>
                <a:t>a </a:t>
              </a:r>
              <a:r>
                <a:rPr lang="es-ES" sz="1800" dirty="0" err="1" smtClean="0">
                  <a:solidFill>
                    <a:srgbClr val="00B050"/>
                  </a:solidFill>
                </a:rPr>
                <a:t>solution</a:t>
              </a:r>
              <a:r>
                <a:rPr lang="es-ES" sz="1800" dirty="0" smtClean="0">
                  <a:solidFill>
                    <a:srgbClr val="00B050"/>
                  </a:solidFill>
                </a:rPr>
                <a:t> to </a:t>
              </a:r>
              <a:r>
                <a:rPr lang="es-ES" sz="1800" dirty="0" err="1" smtClean="0">
                  <a:solidFill>
                    <a:srgbClr val="00B050"/>
                  </a:solidFill>
                </a:rPr>
                <a:t>environmental</a:t>
              </a:r>
              <a:r>
                <a:rPr lang="es-ES" sz="1800" dirty="0" smtClean="0">
                  <a:solidFill>
                    <a:srgbClr val="00B050"/>
                  </a:solidFill>
                </a:rPr>
                <a:t> and </a:t>
              </a:r>
              <a:r>
                <a:rPr lang="es-ES" sz="1800" dirty="0" err="1" smtClean="0">
                  <a:solidFill>
                    <a:srgbClr val="00B050"/>
                  </a:solidFill>
                </a:rPr>
                <a:t>economic</a:t>
              </a:r>
              <a:r>
                <a:rPr lang="es-ES" sz="1800" dirty="0" smtClean="0">
                  <a:solidFill>
                    <a:srgbClr val="00B050"/>
                  </a:solidFill>
                </a:rPr>
                <a:t> </a:t>
              </a:r>
              <a:r>
                <a:rPr lang="es-ES" sz="1800" dirty="0" err="1" smtClean="0">
                  <a:solidFill>
                    <a:srgbClr val="00B050"/>
                  </a:solidFill>
                </a:rPr>
                <a:t>issues</a:t>
              </a:r>
              <a:endParaRPr lang="en-US" sz="1800" dirty="0">
                <a:solidFill>
                  <a:srgbClr val="00B050"/>
                </a:solidFill>
              </a:endParaRPr>
            </a:p>
          </p:txBody>
        </p:sp>
        <p:grpSp>
          <p:nvGrpSpPr>
            <p:cNvPr id="40" name="Grupo 39"/>
            <p:cNvGrpSpPr/>
            <p:nvPr/>
          </p:nvGrpSpPr>
          <p:grpSpPr>
            <a:xfrm>
              <a:off x="3942960" y="1247774"/>
              <a:ext cx="3781815" cy="2876551"/>
              <a:chOff x="3942960" y="1247774"/>
              <a:chExt cx="3781815" cy="2876551"/>
            </a:xfrm>
          </p:grpSpPr>
          <p:grpSp>
            <p:nvGrpSpPr>
              <p:cNvPr id="37" name="Grupo 36"/>
              <p:cNvGrpSpPr/>
              <p:nvPr/>
            </p:nvGrpSpPr>
            <p:grpSpPr>
              <a:xfrm>
                <a:off x="3942960" y="1247774"/>
                <a:ext cx="3781815" cy="2876551"/>
                <a:chOff x="3942960" y="1247774"/>
                <a:chExt cx="3781815" cy="2876551"/>
              </a:xfrm>
            </p:grpSpPr>
            <p:grpSp>
              <p:nvGrpSpPr>
                <p:cNvPr id="27" name="Grupo 26"/>
                <p:cNvGrpSpPr/>
                <p:nvPr/>
              </p:nvGrpSpPr>
              <p:grpSpPr>
                <a:xfrm>
                  <a:off x="3942960" y="1831512"/>
                  <a:ext cx="3411976" cy="1537305"/>
                  <a:chOff x="2988824" y="2361570"/>
                  <a:chExt cx="3411976" cy="1537305"/>
                </a:xfrm>
              </p:grpSpPr>
              <p:cxnSp>
                <p:nvCxnSpPr>
                  <p:cNvPr id="20" name="Conector recto 19"/>
                  <p:cNvCxnSpPr/>
                  <p:nvPr/>
                </p:nvCxnSpPr>
                <p:spPr>
                  <a:xfrm flipV="1">
                    <a:off x="2988824" y="2692233"/>
                    <a:ext cx="1697476" cy="500475"/>
                  </a:xfrm>
                  <a:prstGeom prst="line">
                    <a:avLst/>
                  </a:prstGeom>
                  <a:ln w="28575">
                    <a:solidFill>
                      <a:srgbClr val="99CB34"/>
                    </a:solidFill>
                  </a:ln>
                </p:spPr>
                <p:style>
                  <a:lnRef idx="1">
                    <a:schemeClr val="accent1"/>
                  </a:lnRef>
                  <a:fillRef idx="0">
                    <a:schemeClr val="accent1"/>
                  </a:fillRef>
                  <a:effectRef idx="0">
                    <a:schemeClr val="accent1"/>
                  </a:effectRef>
                  <a:fontRef idx="minor">
                    <a:schemeClr val="tx1"/>
                  </a:fontRef>
                </p:style>
              </p:cxnSp>
              <p:sp>
                <p:nvSpPr>
                  <p:cNvPr id="21" name="Rectángulo redondeado 20"/>
                  <p:cNvSpPr/>
                  <p:nvPr/>
                </p:nvSpPr>
                <p:spPr>
                  <a:xfrm>
                    <a:off x="4686300" y="2361570"/>
                    <a:ext cx="1714500" cy="668674"/>
                  </a:xfrm>
                  <a:prstGeom prst="roundRect">
                    <a:avLst/>
                  </a:prstGeom>
                  <a:noFill/>
                  <a:ln w="28575">
                    <a:solidFill>
                      <a:srgbClr val="99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B050"/>
                        </a:solidFill>
                      </a:rPr>
                      <a:t>REPAIR</a:t>
                    </a:r>
                    <a:endParaRPr lang="en-US" dirty="0">
                      <a:solidFill>
                        <a:srgbClr val="00B050"/>
                      </a:solidFill>
                    </a:endParaRPr>
                  </a:p>
                </p:txBody>
              </p:sp>
              <p:cxnSp>
                <p:nvCxnSpPr>
                  <p:cNvPr id="22" name="Conector recto 21"/>
                  <p:cNvCxnSpPr/>
                  <p:nvPr/>
                </p:nvCxnSpPr>
                <p:spPr>
                  <a:xfrm>
                    <a:off x="2998349" y="3202233"/>
                    <a:ext cx="1687951" cy="369048"/>
                  </a:xfrm>
                  <a:prstGeom prst="line">
                    <a:avLst/>
                  </a:prstGeom>
                  <a:ln w="28575">
                    <a:solidFill>
                      <a:srgbClr val="99CB34"/>
                    </a:solidFill>
                  </a:ln>
                </p:spPr>
                <p:style>
                  <a:lnRef idx="1">
                    <a:schemeClr val="accent1"/>
                  </a:lnRef>
                  <a:fillRef idx="0">
                    <a:schemeClr val="accent1"/>
                  </a:fillRef>
                  <a:effectRef idx="0">
                    <a:schemeClr val="accent1"/>
                  </a:effectRef>
                  <a:fontRef idx="minor">
                    <a:schemeClr val="tx1"/>
                  </a:fontRef>
                </p:style>
              </p:cxnSp>
              <p:sp>
                <p:nvSpPr>
                  <p:cNvPr id="24" name="Rectángulo redondeado 23"/>
                  <p:cNvSpPr/>
                  <p:nvPr/>
                </p:nvSpPr>
                <p:spPr>
                  <a:xfrm>
                    <a:off x="4686300" y="3230201"/>
                    <a:ext cx="1714500" cy="668674"/>
                  </a:xfrm>
                  <a:prstGeom prst="roundRect">
                    <a:avLst/>
                  </a:prstGeom>
                  <a:noFill/>
                  <a:ln w="28575">
                    <a:solidFill>
                      <a:srgbClr val="99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B050"/>
                        </a:solidFill>
                      </a:rPr>
                      <a:t>REUSE</a:t>
                    </a:r>
                    <a:endParaRPr lang="en-US" dirty="0">
                      <a:solidFill>
                        <a:srgbClr val="00B050"/>
                      </a:solidFill>
                    </a:endParaRPr>
                  </a:p>
                </p:txBody>
              </p:sp>
            </p:grpSp>
            <p:sp>
              <p:nvSpPr>
                <p:cNvPr id="34" name="Rectángulo redondeado 33"/>
                <p:cNvSpPr/>
                <p:nvPr/>
              </p:nvSpPr>
              <p:spPr>
                <a:xfrm>
                  <a:off x="5271956" y="1247774"/>
                  <a:ext cx="2452819" cy="287655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Imagen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131" y="2298305"/>
                <a:ext cx="627109" cy="627109"/>
              </a:xfrm>
              <a:prstGeom prst="rect">
                <a:avLst/>
              </a:prstGeom>
            </p:spPr>
          </p:pic>
        </p:grpSp>
      </p:grpSp>
      <p:sp>
        <p:nvSpPr>
          <p:cNvPr id="23" name="4 CuadroTexto"/>
          <p:cNvSpPr txBox="1"/>
          <p:nvPr/>
        </p:nvSpPr>
        <p:spPr>
          <a:xfrm>
            <a:off x="-856" y="204161"/>
            <a:ext cx="9144000" cy="523220"/>
          </a:xfrm>
          <a:prstGeom prst="rect">
            <a:avLst/>
          </a:prstGeom>
          <a:solidFill>
            <a:schemeClr val="bg1">
              <a:lumMod val="50000"/>
            </a:schemeClr>
          </a:solid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smtClean="0">
                <a:solidFill>
                  <a:schemeClr val="bg1"/>
                </a:solidFill>
                <a:cs typeface="Aharoni" panose="02010803020104030203" pitchFamily="2" charset="-79"/>
              </a:rPr>
              <a:t>     </a:t>
            </a:r>
            <a:r>
              <a:rPr lang="es-ES" sz="2800" b="1" dirty="0" err="1" smtClean="0">
                <a:solidFill>
                  <a:schemeClr val="bg1"/>
                </a:solidFill>
                <a:cs typeface="Aharoni" panose="02010803020104030203" pitchFamily="2" charset="-79"/>
              </a:rPr>
              <a:t>Plastic</a:t>
            </a:r>
            <a:r>
              <a:rPr lang="es-ES" sz="2800" b="1" dirty="0" smtClean="0">
                <a:solidFill>
                  <a:schemeClr val="bg1"/>
                </a:solidFill>
                <a:cs typeface="Aharoni" panose="02010803020104030203" pitchFamily="2" charset="-79"/>
              </a:rPr>
              <a:t> </a:t>
            </a:r>
            <a:r>
              <a:rPr lang="es-ES" sz="2800" b="1" dirty="0" err="1" smtClean="0">
                <a:solidFill>
                  <a:schemeClr val="bg1"/>
                </a:solidFill>
                <a:cs typeface="Aharoni" panose="02010803020104030203" pitchFamily="2" charset="-79"/>
              </a:rPr>
              <a:t>Repair</a:t>
            </a:r>
            <a:r>
              <a:rPr lang="es-ES" sz="2800" b="1" dirty="0" smtClean="0">
                <a:solidFill>
                  <a:schemeClr val="bg1"/>
                </a:solidFill>
                <a:cs typeface="Aharoni" panose="02010803020104030203" pitchFamily="2" charset="-79"/>
              </a:rPr>
              <a:t> </a:t>
            </a:r>
            <a:r>
              <a:rPr lang="es-ES" sz="2800" b="1" dirty="0" err="1" smtClean="0">
                <a:solidFill>
                  <a:schemeClr val="bg1"/>
                </a:solidFill>
                <a:cs typeface="Aharoni" panose="02010803020104030203" pitchFamily="2" charset="-79"/>
              </a:rPr>
              <a:t>System</a:t>
            </a:r>
            <a:endParaRPr lang="es-ES" sz="2800" b="1" dirty="0">
              <a:solidFill>
                <a:schemeClr val="bg1"/>
              </a:solidFill>
              <a:cs typeface="Aharoni" panose="02010803020104030203" pitchFamily="2" charset="-79"/>
            </a:endParaRPr>
          </a:p>
        </p:txBody>
      </p:sp>
    </p:spTree>
    <p:extLst>
      <p:ext uri="{BB962C8B-B14F-4D97-AF65-F5344CB8AC3E}">
        <p14:creationId xmlns:p14="http://schemas.microsoft.com/office/powerpoint/2010/main" val="203837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p:cNvSpPr txBox="1"/>
          <p:nvPr/>
        </p:nvSpPr>
        <p:spPr>
          <a:xfrm>
            <a:off x="423160" y="275883"/>
            <a:ext cx="8861766" cy="461665"/>
          </a:xfrm>
          <a:prstGeom prst="rect">
            <a:avLst/>
          </a:prstGeom>
          <a:noFill/>
        </p:spPr>
        <p:txBody>
          <a:bodyPr wrap="square" rtlCol="0">
            <a:spAutoFit/>
          </a:bodyPr>
          <a:lstStyle/>
          <a:p>
            <a:r>
              <a:rPr lang="es-ES" sz="2400" dirty="0" err="1" smtClean="0">
                <a:solidFill>
                  <a:srgbClr val="336601"/>
                </a:solidFill>
              </a:rPr>
              <a:t>The</a:t>
            </a:r>
            <a:r>
              <a:rPr lang="es-ES" sz="2400" dirty="0" smtClean="0">
                <a:solidFill>
                  <a:srgbClr val="336601"/>
                </a:solidFill>
              </a:rPr>
              <a:t> PRS-</a:t>
            </a:r>
            <a:r>
              <a:rPr lang="es-ES" sz="2400" dirty="0" err="1" smtClean="0">
                <a:solidFill>
                  <a:srgbClr val="336601"/>
                </a:solidFill>
              </a:rPr>
              <a:t>method</a:t>
            </a:r>
            <a:endParaRPr lang="es-ES" sz="2400" dirty="0">
              <a:solidFill>
                <a:srgbClr val="336601"/>
              </a:solidFill>
            </a:endParaRPr>
          </a:p>
        </p:txBody>
      </p:sp>
      <p:grpSp>
        <p:nvGrpSpPr>
          <p:cNvPr id="56" name="Grupo 55"/>
          <p:cNvGrpSpPr/>
          <p:nvPr/>
        </p:nvGrpSpPr>
        <p:grpSpPr>
          <a:xfrm>
            <a:off x="475392" y="777836"/>
            <a:ext cx="8595754" cy="2395758"/>
            <a:chOff x="475392" y="803772"/>
            <a:chExt cx="8595754" cy="2395758"/>
          </a:xfrm>
        </p:grpSpPr>
        <p:grpSp>
          <p:nvGrpSpPr>
            <p:cNvPr id="23" name="Grupo 22"/>
            <p:cNvGrpSpPr/>
            <p:nvPr/>
          </p:nvGrpSpPr>
          <p:grpSpPr>
            <a:xfrm>
              <a:off x="475392" y="1019173"/>
              <a:ext cx="3046773" cy="2114552"/>
              <a:chOff x="475392" y="1019173"/>
              <a:chExt cx="3046773" cy="2114552"/>
            </a:xfrm>
          </p:grpSpPr>
          <p:grpSp>
            <p:nvGrpSpPr>
              <p:cNvPr id="3" name="Grupo 2"/>
              <p:cNvGrpSpPr/>
              <p:nvPr/>
            </p:nvGrpSpPr>
            <p:grpSpPr>
              <a:xfrm>
                <a:off x="475392" y="1019174"/>
                <a:ext cx="1405951" cy="2114551"/>
                <a:chOff x="475392" y="1019174"/>
                <a:chExt cx="1405951" cy="2114551"/>
              </a:xfrm>
            </p:grpSpPr>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92" y="1019174"/>
                  <a:ext cx="1405951" cy="2114551"/>
                </a:xfrm>
                <a:prstGeom prst="rect">
                  <a:avLst/>
                </a:prstGeom>
              </p:spPr>
            </p:pic>
            <p:sp>
              <p:nvSpPr>
                <p:cNvPr id="2" name="Rectángulo 1"/>
                <p:cNvSpPr/>
                <p:nvPr/>
              </p:nvSpPr>
              <p:spPr>
                <a:xfrm>
                  <a:off x="1043143" y="2897780"/>
                  <a:ext cx="838200" cy="235944"/>
                </a:xfrm>
                <a:prstGeom prst="rect">
                  <a:avLst/>
                </a:prstGeom>
                <a:solidFill>
                  <a:srgbClr val="99C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Before</a:t>
                  </a:r>
                  <a:endParaRPr lang="en-US" sz="1600" dirty="0"/>
                </a:p>
              </p:txBody>
            </p:sp>
          </p:grpSp>
          <p:grpSp>
            <p:nvGrpSpPr>
              <p:cNvPr id="4" name="Grupo 3"/>
              <p:cNvGrpSpPr/>
              <p:nvPr/>
            </p:nvGrpSpPr>
            <p:grpSpPr>
              <a:xfrm>
                <a:off x="2116214" y="1019173"/>
                <a:ext cx="1405951" cy="2114551"/>
                <a:chOff x="2116214" y="1019173"/>
                <a:chExt cx="1405951" cy="2114551"/>
              </a:xfrm>
            </p:grpSpPr>
            <p:pic>
              <p:nvPicPr>
                <p:cNvPr id="33" name="Imagen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6214" y="1019173"/>
                  <a:ext cx="1405951" cy="2114551"/>
                </a:xfrm>
                <a:prstGeom prst="rect">
                  <a:avLst/>
                </a:prstGeom>
              </p:spPr>
            </p:pic>
            <p:sp>
              <p:nvSpPr>
                <p:cNvPr id="35" name="Rectángulo 34"/>
                <p:cNvSpPr/>
                <p:nvPr/>
              </p:nvSpPr>
              <p:spPr>
                <a:xfrm>
                  <a:off x="2683965" y="2897780"/>
                  <a:ext cx="838200" cy="235944"/>
                </a:xfrm>
                <a:prstGeom prst="rect">
                  <a:avLst/>
                </a:prstGeom>
                <a:solidFill>
                  <a:srgbClr val="99C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After</a:t>
                  </a:r>
                  <a:endParaRPr lang="en-US" sz="1600" dirty="0"/>
                </a:p>
              </p:txBody>
            </p:sp>
          </p:grpSp>
        </p:grpSp>
        <p:grpSp>
          <p:nvGrpSpPr>
            <p:cNvPr id="19" name="Grupo 18"/>
            <p:cNvGrpSpPr/>
            <p:nvPr/>
          </p:nvGrpSpPr>
          <p:grpSpPr>
            <a:xfrm>
              <a:off x="3638550" y="803772"/>
              <a:ext cx="5432596" cy="567828"/>
              <a:chOff x="3638550" y="803772"/>
              <a:chExt cx="5432596" cy="567828"/>
            </a:xfrm>
          </p:grpSpPr>
          <p:grpSp>
            <p:nvGrpSpPr>
              <p:cNvPr id="7" name="Grupo 6"/>
              <p:cNvGrpSpPr/>
              <p:nvPr/>
            </p:nvGrpSpPr>
            <p:grpSpPr>
              <a:xfrm>
                <a:off x="3638550" y="803772"/>
                <a:ext cx="4810125" cy="567828"/>
                <a:chOff x="3638550" y="803772"/>
                <a:chExt cx="4810125" cy="567828"/>
              </a:xfrm>
            </p:grpSpPr>
            <p:sp>
              <p:nvSpPr>
                <p:cNvPr id="5" name="Rectángulo 4"/>
                <p:cNvSpPr/>
                <p:nvPr/>
              </p:nvSpPr>
              <p:spPr>
                <a:xfrm>
                  <a:off x="3886200" y="1209675"/>
                  <a:ext cx="4562475" cy="161925"/>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3638550" y="803772"/>
                  <a:ext cx="1685925"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rgbClr val="00B050"/>
                      </a:solidFill>
                    </a:rPr>
                    <a:t>Functionality</a:t>
                  </a:r>
                  <a:endParaRPr lang="en-US" dirty="0">
                    <a:solidFill>
                      <a:srgbClr val="00B050"/>
                    </a:solidFill>
                  </a:endParaRPr>
                </a:p>
              </p:txBody>
            </p:sp>
          </p:grpSp>
          <p:sp>
            <p:nvSpPr>
              <p:cNvPr id="39" name="Rectángulo 38"/>
              <p:cNvSpPr/>
              <p:nvPr/>
            </p:nvSpPr>
            <p:spPr>
              <a:xfrm>
                <a:off x="7385221" y="830511"/>
                <a:ext cx="1685925"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solidFill>
                      <a:srgbClr val="00B050"/>
                    </a:solidFill>
                  </a:rPr>
                  <a:t>100%</a:t>
                </a:r>
                <a:endParaRPr lang="en-US" sz="1600" dirty="0">
                  <a:solidFill>
                    <a:srgbClr val="00B050"/>
                  </a:solidFill>
                </a:endParaRPr>
              </a:p>
            </p:txBody>
          </p:sp>
        </p:grpSp>
        <p:grpSp>
          <p:nvGrpSpPr>
            <p:cNvPr id="18" name="Grupo 17"/>
            <p:cNvGrpSpPr/>
            <p:nvPr/>
          </p:nvGrpSpPr>
          <p:grpSpPr>
            <a:xfrm>
              <a:off x="3790950" y="1489572"/>
              <a:ext cx="4888410" cy="539253"/>
              <a:chOff x="3790950" y="1489572"/>
              <a:chExt cx="4888410" cy="539253"/>
            </a:xfrm>
          </p:grpSpPr>
          <p:grpSp>
            <p:nvGrpSpPr>
              <p:cNvPr id="8" name="Grupo 7"/>
              <p:cNvGrpSpPr/>
              <p:nvPr/>
            </p:nvGrpSpPr>
            <p:grpSpPr>
              <a:xfrm>
                <a:off x="3790950" y="1489572"/>
                <a:ext cx="4524375" cy="539253"/>
                <a:chOff x="3790950" y="2013447"/>
                <a:chExt cx="4524375" cy="539253"/>
              </a:xfrm>
            </p:grpSpPr>
            <p:sp>
              <p:nvSpPr>
                <p:cNvPr id="36" name="Rectángulo 35"/>
                <p:cNvSpPr/>
                <p:nvPr/>
              </p:nvSpPr>
              <p:spPr>
                <a:xfrm>
                  <a:off x="3886200" y="2381250"/>
                  <a:ext cx="4429125" cy="171450"/>
                </a:xfrm>
                <a:prstGeom prst="rect">
                  <a:avLst/>
                </a:prstGeom>
                <a:gradFill flip="none" rotWithShape="1">
                  <a:gsLst>
                    <a:gs pos="0">
                      <a:srgbClr val="99CB34">
                        <a:shade val="30000"/>
                        <a:satMod val="115000"/>
                      </a:srgbClr>
                    </a:gs>
                    <a:gs pos="50000">
                      <a:srgbClr val="99CB34">
                        <a:shade val="67500"/>
                        <a:satMod val="115000"/>
                      </a:srgbClr>
                    </a:gs>
                    <a:gs pos="100000">
                      <a:srgbClr val="99CB34">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ángulo 37"/>
                <p:cNvSpPr/>
                <p:nvPr/>
              </p:nvSpPr>
              <p:spPr>
                <a:xfrm>
                  <a:off x="3790950" y="2013447"/>
                  <a:ext cx="1685925"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err="1">
                      <a:solidFill>
                        <a:srgbClr val="00B050"/>
                      </a:solidFill>
                    </a:rPr>
                    <a:t>S</a:t>
                  </a:r>
                  <a:r>
                    <a:rPr lang="es-ES" dirty="0" err="1" smtClean="0">
                      <a:solidFill>
                        <a:srgbClr val="00B050"/>
                      </a:solidFill>
                    </a:rPr>
                    <a:t>trength</a:t>
                  </a:r>
                  <a:endParaRPr lang="en-US" dirty="0">
                    <a:solidFill>
                      <a:srgbClr val="00B050"/>
                    </a:solidFill>
                  </a:endParaRPr>
                </a:p>
              </p:txBody>
            </p:sp>
          </p:grpSp>
          <p:sp>
            <p:nvSpPr>
              <p:cNvPr id="43" name="Rectángulo 42"/>
              <p:cNvSpPr/>
              <p:nvPr/>
            </p:nvSpPr>
            <p:spPr>
              <a:xfrm>
                <a:off x="6993435" y="1510118"/>
                <a:ext cx="1685925" cy="40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rgbClr val="00B050"/>
                    </a:solidFill>
                  </a:rPr>
                  <a:t>a</a:t>
                </a:r>
                <a:r>
                  <a:rPr lang="es-ES" sz="1600" dirty="0" smtClean="0">
                    <a:solidFill>
                      <a:srgbClr val="00B050"/>
                    </a:solidFill>
                  </a:rPr>
                  <a:t>t </a:t>
                </a:r>
                <a:r>
                  <a:rPr lang="es-ES" sz="1600" dirty="0" err="1" smtClean="0">
                    <a:solidFill>
                      <a:srgbClr val="00B050"/>
                    </a:solidFill>
                  </a:rPr>
                  <a:t>least</a:t>
                </a:r>
                <a:r>
                  <a:rPr lang="es-ES" sz="1600" dirty="0" smtClean="0">
                    <a:solidFill>
                      <a:srgbClr val="00B050"/>
                    </a:solidFill>
                  </a:rPr>
                  <a:t> 98%</a:t>
                </a:r>
                <a:endParaRPr lang="en-US" sz="1600" dirty="0">
                  <a:solidFill>
                    <a:srgbClr val="00B050"/>
                  </a:solidFill>
                </a:endParaRPr>
              </a:p>
            </p:txBody>
          </p:sp>
        </p:grpSp>
        <p:pic>
          <p:nvPicPr>
            <p:cNvPr id="48" name="Imagen 47"/>
            <p:cNvPicPr>
              <a:picLocks noChangeAspect="1"/>
            </p:cNvPicPr>
            <p:nvPr/>
          </p:nvPicPr>
          <p:blipFill rotWithShape="1">
            <a:blip r:embed="rId5" cstate="print">
              <a:extLst>
                <a:ext uri="{28A0092B-C50C-407E-A947-70E740481C1C}">
                  <a14:useLocalDpi xmlns:a14="http://schemas.microsoft.com/office/drawing/2010/main" val="0"/>
                </a:ext>
              </a:extLst>
            </a:blip>
            <a:srcRect b="7070"/>
            <a:stretch/>
          </p:blipFill>
          <p:spPr>
            <a:xfrm>
              <a:off x="3886200" y="2170765"/>
              <a:ext cx="997627" cy="1008000"/>
            </a:xfrm>
            <a:prstGeom prst="rect">
              <a:avLst/>
            </a:prstGeom>
          </p:spPr>
        </p:pic>
        <p:pic>
          <p:nvPicPr>
            <p:cNvPr id="49" name="Imagen 48"/>
            <p:cNvPicPr>
              <a:picLocks noChangeAspect="1"/>
            </p:cNvPicPr>
            <p:nvPr/>
          </p:nvPicPr>
          <p:blipFill rotWithShape="1">
            <a:blip r:embed="rId6" cstate="print">
              <a:extLst>
                <a:ext uri="{28A0092B-C50C-407E-A947-70E740481C1C}">
                  <a14:useLocalDpi xmlns:a14="http://schemas.microsoft.com/office/drawing/2010/main" val="0"/>
                </a:ext>
              </a:extLst>
            </a:blip>
            <a:srcRect b="7070"/>
            <a:stretch/>
          </p:blipFill>
          <p:spPr>
            <a:xfrm>
              <a:off x="5499749" y="2191530"/>
              <a:ext cx="993556" cy="1008000"/>
            </a:xfrm>
            <a:prstGeom prst="rect">
              <a:avLst/>
            </a:prstGeom>
          </p:spPr>
        </p:pic>
        <p:pic>
          <p:nvPicPr>
            <p:cNvPr id="51" name="Imagen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5161" y="2792724"/>
              <a:ext cx="973022" cy="341000"/>
            </a:xfrm>
            <a:prstGeom prst="rect">
              <a:avLst/>
            </a:prstGeom>
          </p:spPr>
        </p:pic>
        <p:pic>
          <p:nvPicPr>
            <p:cNvPr id="52" name="Picture 2" descr="C:\Users\Javier\Desktop\PASAR A PC\Imagen2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6701" y="2269114"/>
              <a:ext cx="1125597" cy="36627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9" name="Diagrama 58"/>
          <p:cNvGraphicFramePr/>
          <p:nvPr>
            <p:extLst>
              <p:ext uri="{D42A27DB-BD31-4B8C-83A1-F6EECF244321}">
                <p14:modId xmlns:p14="http://schemas.microsoft.com/office/powerpoint/2010/main" val="1969131315"/>
              </p:ext>
            </p:extLst>
          </p:nvPr>
        </p:nvGraphicFramePr>
        <p:xfrm>
          <a:off x="475392" y="3615828"/>
          <a:ext cx="4115658" cy="22860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8" name="Imagen 6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23226" y="4308311"/>
            <a:ext cx="1170725" cy="780288"/>
          </a:xfrm>
          <a:prstGeom prst="rect">
            <a:avLst/>
          </a:prstGeom>
        </p:spPr>
      </p:pic>
      <p:cxnSp>
        <p:nvCxnSpPr>
          <p:cNvPr id="70" name="Conector recto de flecha 69"/>
          <p:cNvCxnSpPr/>
          <p:nvPr/>
        </p:nvCxnSpPr>
        <p:spPr>
          <a:xfrm>
            <a:off x="6993435" y="4698455"/>
            <a:ext cx="391786" cy="0"/>
          </a:xfrm>
          <a:prstGeom prst="straightConnector1">
            <a:avLst/>
          </a:prstGeom>
          <a:ln w="28575">
            <a:solidFill>
              <a:srgbClr val="99CB34"/>
            </a:solidFill>
            <a:tailEnd type="triangle"/>
          </a:ln>
        </p:spPr>
        <p:style>
          <a:lnRef idx="1">
            <a:schemeClr val="accent1"/>
          </a:lnRef>
          <a:fillRef idx="0">
            <a:schemeClr val="accent1"/>
          </a:fillRef>
          <a:effectRef idx="0">
            <a:schemeClr val="accent1"/>
          </a:effectRef>
          <a:fontRef idx="minor">
            <a:schemeClr val="tx1"/>
          </a:fontRef>
        </p:style>
      </p:cxnSp>
      <p:sp>
        <p:nvSpPr>
          <p:cNvPr id="71" name="Rectángulo 70"/>
          <p:cNvSpPr/>
          <p:nvPr/>
        </p:nvSpPr>
        <p:spPr>
          <a:xfrm>
            <a:off x="5247686" y="3490629"/>
            <a:ext cx="1614863" cy="343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smtClean="0">
                <a:solidFill>
                  <a:srgbClr val="99CB34"/>
                </a:solidFill>
              </a:rPr>
              <a:t>Current</a:t>
            </a:r>
            <a:r>
              <a:rPr lang="es-ES" sz="1600" dirty="0" smtClean="0">
                <a:solidFill>
                  <a:srgbClr val="99CB34"/>
                </a:solidFill>
              </a:rPr>
              <a:t> </a:t>
            </a:r>
            <a:r>
              <a:rPr lang="es-ES" sz="1600" dirty="0" err="1" smtClean="0">
                <a:solidFill>
                  <a:srgbClr val="99CB34"/>
                </a:solidFill>
              </a:rPr>
              <a:t>situation</a:t>
            </a:r>
            <a:endParaRPr lang="en-US" sz="1600" dirty="0">
              <a:solidFill>
                <a:srgbClr val="99CB34"/>
              </a:solidFill>
            </a:endParaRPr>
          </a:p>
        </p:txBody>
      </p:sp>
      <p:sp>
        <p:nvSpPr>
          <p:cNvPr id="72" name="Rectángulo 71"/>
          <p:cNvSpPr/>
          <p:nvPr/>
        </p:nvSpPr>
        <p:spPr>
          <a:xfrm>
            <a:off x="7613288" y="3481472"/>
            <a:ext cx="990600" cy="343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err="1">
                <a:solidFill>
                  <a:srgbClr val="99CB34"/>
                </a:solidFill>
              </a:rPr>
              <a:t>o</a:t>
            </a:r>
            <a:r>
              <a:rPr lang="es-ES" sz="1600" dirty="0" err="1" smtClean="0">
                <a:solidFill>
                  <a:srgbClr val="99CB34"/>
                </a:solidFill>
              </a:rPr>
              <a:t>ur</a:t>
            </a:r>
            <a:r>
              <a:rPr lang="es-ES" sz="1600" dirty="0" smtClean="0">
                <a:solidFill>
                  <a:srgbClr val="99CB34"/>
                </a:solidFill>
              </a:rPr>
              <a:t> </a:t>
            </a:r>
            <a:r>
              <a:rPr lang="es-ES" sz="1600" dirty="0" err="1" smtClean="0">
                <a:solidFill>
                  <a:srgbClr val="99CB34"/>
                </a:solidFill>
              </a:rPr>
              <a:t>goal</a:t>
            </a:r>
            <a:r>
              <a:rPr lang="es-ES" sz="1600" dirty="0" smtClean="0">
                <a:solidFill>
                  <a:srgbClr val="99CB34"/>
                </a:solidFill>
              </a:rPr>
              <a:t>:</a:t>
            </a:r>
            <a:endParaRPr lang="en-US" sz="1600" dirty="0">
              <a:solidFill>
                <a:srgbClr val="99CB34"/>
              </a:solidFill>
            </a:endParaRPr>
          </a:p>
        </p:txBody>
      </p:sp>
      <p:sp>
        <p:nvSpPr>
          <p:cNvPr id="34" name="4 CuadroTexto"/>
          <p:cNvSpPr txBox="1"/>
          <p:nvPr/>
        </p:nvSpPr>
        <p:spPr>
          <a:xfrm>
            <a:off x="0" y="219874"/>
            <a:ext cx="9144000" cy="523220"/>
          </a:xfrm>
          <a:prstGeom prst="rect">
            <a:avLst/>
          </a:prstGeom>
          <a:solidFill>
            <a:schemeClr val="bg1">
              <a:lumMod val="50000"/>
            </a:schemeClr>
          </a:solid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b="1" dirty="0" smtClean="0">
                <a:solidFill>
                  <a:schemeClr val="bg1"/>
                </a:solidFill>
                <a:cs typeface="Aharoni" panose="02010803020104030203" pitchFamily="2" charset="-79"/>
              </a:rPr>
              <a:t>    PRS - </a:t>
            </a:r>
            <a:r>
              <a:rPr lang="es-ES" sz="2800" b="1" dirty="0" err="1" smtClean="0">
                <a:solidFill>
                  <a:schemeClr val="bg1"/>
                </a:solidFill>
                <a:cs typeface="Aharoni" panose="02010803020104030203" pitchFamily="2" charset="-79"/>
              </a:rPr>
              <a:t>method</a:t>
            </a:r>
            <a:endParaRPr lang="es-ES" sz="2800" b="1" dirty="0">
              <a:solidFill>
                <a:schemeClr val="bg1"/>
              </a:solidFill>
              <a:cs typeface="Aharoni" panose="02010803020104030203" pitchFamily="2" charset="-79"/>
            </a:endParaRPr>
          </a:p>
        </p:txBody>
      </p:sp>
      <p:sp>
        <p:nvSpPr>
          <p:cNvPr id="37" name="CuadroTexto 59"/>
          <p:cNvSpPr txBox="1"/>
          <p:nvPr/>
        </p:nvSpPr>
        <p:spPr>
          <a:xfrm>
            <a:off x="0" y="3205129"/>
            <a:ext cx="2116214" cy="400110"/>
          </a:xfrm>
          <a:prstGeom prst="rect">
            <a:avLst/>
          </a:prstGeom>
          <a:solidFill>
            <a:schemeClr val="bg1">
              <a:lumMod val="50000"/>
            </a:schemeClr>
          </a:solidFill>
        </p:spPr>
        <p:txBody>
          <a:bodyPr wrap="square" rtlCol="0" anchor="b">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2000" b="1" dirty="0" smtClean="0">
                <a:solidFill>
                  <a:schemeClr val="bg1"/>
                </a:solidFill>
              </a:rPr>
              <a:t>PRS is active in:</a:t>
            </a:r>
            <a:endParaRPr lang="en-GB" sz="2000" b="1" dirty="0">
              <a:solidFill>
                <a:schemeClr val="bg1"/>
              </a:solidFill>
            </a:endParaRPr>
          </a:p>
        </p:txBody>
      </p:sp>
      <p:grpSp>
        <p:nvGrpSpPr>
          <p:cNvPr id="11" name="Grupo 10"/>
          <p:cNvGrpSpPr/>
          <p:nvPr/>
        </p:nvGrpSpPr>
        <p:grpSpPr>
          <a:xfrm>
            <a:off x="5053278" y="3990537"/>
            <a:ext cx="2094967" cy="2662649"/>
            <a:chOff x="5053278" y="3990537"/>
            <a:chExt cx="2094967" cy="2662649"/>
          </a:xfrm>
        </p:grpSpPr>
        <p:pic>
          <p:nvPicPr>
            <p:cNvPr id="9" name="Imagen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53278" y="3990537"/>
              <a:ext cx="2094967" cy="2662649"/>
            </a:xfrm>
            <a:prstGeom prst="rect">
              <a:avLst/>
            </a:prstGeom>
          </p:spPr>
        </p:pic>
        <p:sp>
          <p:nvSpPr>
            <p:cNvPr id="10" name="Rectángulo 9"/>
            <p:cNvSpPr/>
            <p:nvPr/>
          </p:nvSpPr>
          <p:spPr>
            <a:xfrm>
              <a:off x="5446584" y="4565637"/>
              <a:ext cx="993556" cy="325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336601"/>
                  </a:solidFill>
                </a:rPr>
                <a:t>26 </a:t>
              </a:r>
              <a:r>
                <a:rPr lang="es-ES" sz="1400" dirty="0" smtClean="0">
                  <a:solidFill>
                    <a:srgbClr val="336601"/>
                  </a:solidFill>
                </a:rPr>
                <a:t>workshops</a:t>
              </a:r>
              <a:endParaRPr lang="en-US" sz="1400" dirty="0">
                <a:solidFill>
                  <a:srgbClr val="336601"/>
                </a:solidFill>
              </a:endParaRPr>
            </a:p>
          </p:txBody>
        </p:sp>
      </p:grpSp>
    </p:spTree>
    <p:extLst>
      <p:ext uri="{BB962C8B-B14F-4D97-AF65-F5344CB8AC3E}">
        <p14:creationId xmlns:p14="http://schemas.microsoft.com/office/powerpoint/2010/main" val="14693568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1496</TotalTime>
  <Words>794</Words>
  <Application>Microsoft Office PowerPoint</Application>
  <PresentationFormat>Affichage à l'écran (4:3)</PresentationFormat>
  <Paragraphs>96</Paragraphs>
  <Slides>6</Slides>
  <Notes>6</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Tema de Office</vt:lpstr>
      <vt:lpstr>Navarra &amp; circular economy A bottom-up approach</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dc:creator>
  <cp:lastModifiedBy>Regent 55</cp:lastModifiedBy>
  <cp:revision>115</cp:revision>
  <dcterms:created xsi:type="dcterms:W3CDTF">2016-02-19T11:23:45Z</dcterms:created>
  <dcterms:modified xsi:type="dcterms:W3CDTF">2016-10-12T07:32:37Z</dcterms:modified>
</cp:coreProperties>
</file>