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59" r:id="rId3"/>
    <p:sldId id="367" r:id="rId4"/>
    <p:sldId id="369" r:id="rId5"/>
    <p:sldId id="363" r:id="rId6"/>
    <p:sldId id="362" r:id="rId7"/>
    <p:sldId id="371" r:id="rId8"/>
    <p:sldId id="375" r:id="rId9"/>
    <p:sldId id="368" r:id="rId10"/>
    <p:sldId id="373" r:id="rId11"/>
    <p:sldId id="372" r:id="rId12"/>
    <p:sldId id="277" r:id="rId13"/>
    <p:sldId id="281" r:id="rId14"/>
    <p:sldId id="360" r:id="rId15"/>
    <p:sldId id="361" r:id="rId16"/>
    <p:sldId id="335" r:id="rId17"/>
    <p:sldId id="365" r:id="rId18"/>
    <p:sldId id="374" r:id="rId19"/>
    <p:sldId id="298" r:id="rId20"/>
    <p:sldId id="260" r:id="rId21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A7C3"/>
    <a:srgbClr val="FFFFCC"/>
    <a:srgbClr val="FFCCCC"/>
    <a:srgbClr val="FF99FF"/>
    <a:srgbClr val="CCCCFF"/>
    <a:srgbClr val="9CBC5C"/>
    <a:srgbClr val="D6CDE1"/>
    <a:srgbClr val="AEB6F4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10" autoAdjust="0"/>
    <p:restoredTop sz="94660"/>
  </p:normalViewPr>
  <p:slideViewPr>
    <p:cSldViewPr snapToGrid="0">
      <p:cViewPr>
        <p:scale>
          <a:sx n="94" d="100"/>
          <a:sy n="94" d="100"/>
        </p:scale>
        <p:origin x="57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0D34B-E99F-4623-B033-1453E5AB36E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D70A617-73A5-4D66-A369-8519D46F74C6}">
      <dgm:prSet phldrT="[besedilo]" custT="1"/>
      <dgm:spPr>
        <a:xfrm>
          <a:off x="3022887" y="0"/>
          <a:ext cx="3072434" cy="12373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sl-SI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SRIP – Circular </a:t>
          </a:r>
          <a:r>
            <a:rPr lang="sl-SI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economy</a:t>
          </a:r>
          <a:r>
            <a:rPr lang="sl-SI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/a </a:t>
          </a:r>
          <a:r>
            <a:rPr lang="sl-SI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</a:t>
          </a:r>
          <a:r>
            <a:rPr lang="sl-SI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business model/ </a:t>
          </a:r>
        </a:p>
      </dgm:t>
    </dgm:pt>
    <dgm:pt modelId="{9CF6A043-9AFA-42B9-81A5-4A0F7EA08A6E}" type="parTrans" cxnId="{53BBF5A2-FE38-4DAC-AF2B-91725A0C5570}">
      <dgm:prSet/>
      <dgm:spPr/>
      <dgm:t>
        <a:bodyPr/>
        <a:lstStyle/>
        <a:p>
          <a:endParaRPr lang="sl-SI"/>
        </a:p>
      </dgm:t>
    </dgm:pt>
    <dgm:pt modelId="{EA8435C3-9A4F-4DCA-BFCF-429C30DE8481}" type="sibTrans" cxnId="{53BBF5A2-FE38-4DAC-AF2B-91725A0C5570}">
      <dgm:prSet/>
      <dgm:spPr/>
      <dgm:t>
        <a:bodyPr/>
        <a:lstStyle/>
        <a:p>
          <a:endParaRPr lang="sl-SI"/>
        </a:p>
      </dgm:t>
    </dgm:pt>
    <dgm:pt modelId="{AB5A17E0-6120-4F29-88EF-BF1C020ED626}">
      <dgm:prSet phldrT="[besedilo]" custT="1"/>
      <dgm:spPr>
        <a:xfrm>
          <a:off x="3068941" y="1817254"/>
          <a:ext cx="1632198" cy="55570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sl-SI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WHO?</a:t>
          </a:r>
        </a:p>
      </dgm:t>
    </dgm:pt>
    <dgm:pt modelId="{F23B9048-1322-4BB8-BD5E-6ACDAC554250}" type="parTrans" cxnId="{7619A6AF-3DF2-4325-B6A3-737EECD7B49F}">
      <dgm:prSet/>
      <dgm:spPr>
        <a:xfrm>
          <a:off x="3703685" y="1065073"/>
          <a:ext cx="674064" cy="579892"/>
        </a:xfrm>
        <a:custGeom>
          <a:avLst/>
          <a:gdLst/>
          <a:ahLst/>
          <a:cxnLst/>
          <a:rect l="0" t="0" r="0" b="0"/>
          <a:pathLst>
            <a:path>
              <a:moveTo>
                <a:pt x="674064" y="0"/>
              </a:moveTo>
              <a:lnTo>
                <a:pt x="674064" y="428687"/>
              </a:lnTo>
              <a:lnTo>
                <a:pt x="0" y="428687"/>
              </a:lnTo>
              <a:lnTo>
                <a:pt x="0" y="57989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06DDD93E-0A8C-4762-A6E0-E504DA098CB4}" type="sibTrans" cxnId="{7619A6AF-3DF2-4325-B6A3-737EECD7B49F}">
      <dgm:prSet/>
      <dgm:spPr/>
      <dgm:t>
        <a:bodyPr/>
        <a:lstStyle/>
        <a:p>
          <a:endParaRPr lang="sl-SI"/>
        </a:p>
      </dgm:t>
    </dgm:pt>
    <dgm:pt modelId="{72AB9615-5F67-4237-9988-AB914C0D35B6}">
      <dgm:prSet phldrT="[besedilo]"/>
      <dgm:spPr>
        <a:xfrm>
          <a:off x="190361" y="2937243"/>
          <a:ext cx="1914275" cy="1036446"/>
        </a:xfrm>
        <a:prstGeom prst="roundRect">
          <a:avLst>
            <a:gd name="adj" fmla="val 10000"/>
          </a:avLst>
        </a:prstGeom>
        <a:solidFill>
          <a:srgbClr val="EEECE1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sl-SI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Government</a:t>
          </a:r>
          <a:r>
            <a:rPr lang="sl-S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of</a:t>
          </a:r>
          <a:r>
            <a:rPr lang="sl-S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Slovenia</a:t>
          </a:r>
          <a:r>
            <a:rPr lang="sl-S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/ </a:t>
          </a:r>
          <a:r>
            <a:rPr lang="sl-SI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financial</a:t>
          </a:r>
          <a:r>
            <a:rPr lang="sl-S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</a:t>
          </a:r>
          <a:r>
            <a:rPr lang="sl-S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</a:t>
          </a:r>
          <a:r>
            <a:rPr lang="sl-SI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collaboration</a:t>
          </a:r>
          <a:endParaRPr lang="sl-SI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8D9C1C-66F0-4A6A-8ED5-1774B1BB9377}" type="parTrans" cxnId="{C1FF7E08-883D-4934-B7CD-02B5082394A6}">
      <dgm:prSet/>
      <dgm:spPr>
        <a:xfrm>
          <a:off x="966143" y="2200667"/>
          <a:ext cx="2737542" cy="564288"/>
        </a:xfrm>
        <a:custGeom>
          <a:avLst/>
          <a:gdLst/>
          <a:ahLst/>
          <a:cxnLst/>
          <a:rect l="0" t="0" r="0" b="0"/>
          <a:pathLst>
            <a:path>
              <a:moveTo>
                <a:pt x="2737542" y="0"/>
              </a:moveTo>
              <a:lnTo>
                <a:pt x="2737542" y="413083"/>
              </a:lnTo>
              <a:lnTo>
                <a:pt x="0" y="413083"/>
              </a:lnTo>
              <a:lnTo>
                <a:pt x="0" y="56428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7437FF85-370C-4F4D-B343-F1D66E4FA439}" type="sibTrans" cxnId="{C1FF7E08-883D-4934-B7CD-02B5082394A6}">
      <dgm:prSet/>
      <dgm:spPr/>
      <dgm:t>
        <a:bodyPr/>
        <a:lstStyle/>
        <a:p>
          <a:endParaRPr lang="sl-SI"/>
        </a:p>
      </dgm:t>
    </dgm:pt>
    <dgm:pt modelId="{81F1ACC0-A6FC-46DD-BB2A-28514E2BE887}">
      <dgm:prSet phldrT="[besedilo]" custT="1"/>
      <dgm:spPr>
        <a:xfrm>
          <a:off x="2459545" y="2960656"/>
          <a:ext cx="2533760" cy="227784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sl-SI" sz="23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sl-SI" sz="21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Business </a:t>
          </a:r>
          <a:r>
            <a:rPr lang="sl-SI" sz="21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entities</a:t>
          </a:r>
          <a:r>
            <a:rPr lang="sl-SI" sz="21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</a:t>
          </a:r>
        </a:p>
        <a:p>
          <a:pPr>
            <a:buNone/>
          </a:pPr>
          <a:r>
            <a:rPr lang="sl-SI" sz="21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Knowledge</a:t>
          </a:r>
          <a:r>
            <a:rPr lang="sl-SI" sz="21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21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institutions</a:t>
          </a:r>
          <a:r>
            <a:rPr lang="sl-SI" sz="21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</a:p>
        <a:p>
          <a:pPr>
            <a:buNone/>
          </a:pPr>
          <a:r>
            <a:rPr lang="sl-SI" sz="21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NGOs</a:t>
          </a:r>
          <a:r>
            <a:rPr lang="sl-SI" sz="21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</a:p>
        <a:p>
          <a:pPr>
            <a:buNone/>
          </a:pPr>
          <a:r>
            <a:rPr lang="sl-SI" sz="21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Chambers</a:t>
          </a:r>
          <a:r>
            <a:rPr lang="sl-SI" sz="21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DC91BD6C-A914-48D3-B43B-8B225FC9DFCE}" type="parTrans" cxnId="{E981FA18-1DF1-44C0-A9E4-7290F463E898}">
      <dgm:prSet/>
      <dgm:spPr>
        <a:xfrm>
          <a:off x="3545070" y="2200667"/>
          <a:ext cx="158615" cy="587701"/>
        </a:xfrm>
        <a:custGeom>
          <a:avLst/>
          <a:gdLst/>
          <a:ahLst/>
          <a:cxnLst/>
          <a:rect l="0" t="0" r="0" b="0"/>
          <a:pathLst>
            <a:path>
              <a:moveTo>
                <a:pt x="158615" y="0"/>
              </a:moveTo>
              <a:lnTo>
                <a:pt x="158615" y="436496"/>
              </a:lnTo>
              <a:lnTo>
                <a:pt x="0" y="436496"/>
              </a:lnTo>
              <a:lnTo>
                <a:pt x="0" y="58770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D34B3B08-81BC-49EE-AEC6-7EA5F8E9D588}" type="sibTrans" cxnId="{E981FA18-1DF1-44C0-A9E4-7290F463E898}">
      <dgm:prSet/>
      <dgm:spPr/>
      <dgm:t>
        <a:bodyPr/>
        <a:lstStyle/>
        <a:p>
          <a:endParaRPr lang="sl-SI"/>
        </a:p>
      </dgm:t>
    </dgm:pt>
    <dgm:pt modelId="{89EE71E1-9AEE-4BA8-AAC7-33F58DC3C357}">
      <dgm:prSet phldrT="[besedilo]" custT="1"/>
      <dgm:spPr>
        <a:xfrm>
          <a:off x="6086743" y="1930258"/>
          <a:ext cx="1632198" cy="43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sl-SI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WHY?</a:t>
          </a:r>
        </a:p>
      </dgm:t>
    </dgm:pt>
    <dgm:pt modelId="{37F9B25F-80A1-4B04-97AD-36131039BBB8}" type="parTrans" cxnId="{57FA680D-D11B-4395-B2C6-93EC2DE3FD26}">
      <dgm:prSet/>
      <dgm:spPr>
        <a:xfrm>
          <a:off x="4377749" y="1065073"/>
          <a:ext cx="2343738" cy="69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91"/>
              </a:lnTo>
              <a:lnTo>
                <a:pt x="2343738" y="541691"/>
              </a:lnTo>
              <a:lnTo>
                <a:pt x="2343738" y="69289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C5179DFA-BCF9-45B2-A215-211783802CD9}" type="sibTrans" cxnId="{57FA680D-D11B-4395-B2C6-93EC2DE3FD26}">
      <dgm:prSet/>
      <dgm:spPr/>
      <dgm:t>
        <a:bodyPr/>
        <a:lstStyle/>
        <a:p>
          <a:endParaRPr lang="sl-SI"/>
        </a:p>
      </dgm:t>
    </dgm:pt>
    <dgm:pt modelId="{E2752E9B-D091-4B9A-939D-06043C4B012A}">
      <dgm:prSet phldrT="[besedilo]" custT="1"/>
      <dgm:spPr>
        <a:xfrm>
          <a:off x="5356016" y="2838304"/>
          <a:ext cx="3093653" cy="34607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None/>
          </a:pPr>
          <a:endParaRPr lang="sl-SI" sz="2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>
            <a:buFont typeface="Arial" panose="020B0604020202020204" pitchFamily="34" charset="0"/>
            <a:buNone/>
          </a:pPr>
          <a:endParaRPr lang="sl-SI" sz="2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l">
            <a:buFont typeface="Arial" panose="020B0604020202020204" pitchFamily="34" charset="0"/>
            <a:buNone/>
          </a:pP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</a:t>
          </a: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connection</a:t>
          </a: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   </a:t>
          </a:r>
        </a:p>
        <a:p>
          <a:pPr algn="l">
            <a:buFont typeface="Arial" panose="020B0604020202020204" pitchFamily="34" charset="0"/>
            <a:buNone/>
          </a:pP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collaboration</a:t>
          </a:r>
          <a:endParaRPr lang="sl-SI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l">
            <a:buNone/>
          </a:pP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Establishing</a:t>
          </a: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:</a:t>
          </a:r>
        </a:p>
        <a:p>
          <a:pPr algn="ctr">
            <a:buNone/>
          </a:pP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long</a:t>
          </a: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term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public-private</a:t>
          </a: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partnership</a:t>
          </a:r>
          <a:endParaRPr lang="sl-SI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>
            <a:buNone/>
          </a:pP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value</a:t>
          </a: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chains</a:t>
          </a:r>
          <a:endParaRPr lang="sl-SI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>
            <a:buNone/>
          </a:pP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</a:t>
          </a: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hi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tech</a:t>
          </a: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products</a:t>
          </a: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services</a:t>
          </a:r>
          <a:endParaRPr lang="sl-SI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>
            <a:buNone/>
          </a:pP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4.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</a:t>
          </a:r>
          <a:r>
            <a:rPr lang="sl-SI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business </a:t>
          </a:r>
          <a:r>
            <a:rPr lang="sl-SI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models</a:t>
          </a:r>
          <a:endParaRPr lang="sl-SI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>
            <a:buNone/>
          </a:pPr>
          <a:endParaRPr lang="sl-SI" sz="2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>
            <a:buNone/>
          </a:pPr>
          <a:r>
            <a:rPr lang="sl-SI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3EE84A5E-6D0F-47CF-BB77-0D7FCF34ECD1}" type="parTrans" cxnId="{0EDFA51A-7FF0-446B-A951-93029F3D3727}">
      <dgm:prSet/>
      <dgm:spPr>
        <a:xfrm>
          <a:off x="6675767" y="2191318"/>
          <a:ext cx="91440" cy="474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69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EE6CD077-96C6-4CEE-A803-641FEED9C224}" type="sibTrans" cxnId="{0EDFA51A-7FF0-446B-A951-93029F3D3727}">
      <dgm:prSet/>
      <dgm:spPr/>
      <dgm:t>
        <a:bodyPr/>
        <a:lstStyle/>
        <a:p>
          <a:endParaRPr lang="sl-SI"/>
        </a:p>
      </dgm:t>
    </dgm:pt>
    <dgm:pt modelId="{7D2DDB04-6C46-4A27-AD17-1B9E4C254EF9}" type="pres">
      <dgm:prSet presAssocID="{4BE0D34B-E99F-4623-B033-1453E5AB36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9EEA53-D512-4D37-AEDB-8E0B11DE6D48}" type="pres">
      <dgm:prSet presAssocID="{3D70A617-73A5-4D66-A369-8519D46F74C6}" presName="hierRoot1" presStyleCnt="0"/>
      <dgm:spPr/>
    </dgm:pt>
    <dgm:pt modelId="{7B2C2119-A7A8-409E-AD64-BF014A3C5A62}" type="pres">
      <dgm:prSet presAssocID="{3D70A617-73A5-4D66-A369-8519D46F74C6}" presName="composite" presStyleCnt="0"/>
      <dgm:spPr/>
    </dgm:pt>
    <dgm:pt modelId="{1FE962A9-B095-45BB-9824-0BC2534EDD33}" type="pres">
      <dgm:prSet presAssocID="{3D70A617-73A5-4D66-A369-8519D46F74C6}" presName="background" presStyleLbl="node0" presStyleIdx="0" presStyleCnt="1"/>
      <dgm:spPr>
        <a:xfrm>
          <a:off x="2841532" y="-172287"/>
          <a:ext cx="3072434" cy="1237361"/>
        </a:xfrm>
        <a:prstGeom prst="roundRect">
          <a:avLst>
            <a:gd name="adj" fmla="val 10000"/>
          </a:avLst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51922BF-76A8-4C1A-842E-59C7042B3260}" type="pres">
      <dgm:prSet presAssocID="{3D70A617-73A5-4D66-A369-8519D46F74C6}" presName="text" presStyleLbl="fgAcc0" presStyleIdx="0" presStyleCnt="1" custScaleX="482878" custScaleY="119385" custLinFactNeighborX="-11413" custLinFactNeighborY="-38317">
        <dgm:presLayoutVars>
          <dgm:chPref val="3"/>
        </dgm:presLayoutVars>
      </dgm:prSet>
      <dgm:spPr/>
    </dgm:pt>
    <dgm:pt modelId="{EC72D88B-3D08-4727-A580-9D0AF5982BE2}" type="pres">
      <dgm:prSet presAssocID="{3D70A617-73A5-4D66-A369-8519D46F74C6}" presName="hierChild2" presStyleCnt="0"/>
      <dgm:spPr/>
    </dgm:pt>
    <dgm:pt modelId="{A070CE23-9EDC-45A9-8B9F-1C9AA6C75AFF}" type="pres">
      <dgm:prSet presAssocID="{F23B9048-1322-4BB8-BD5E-6ACDAC554250}" presName="Name10" presStyleLbl="parChTrans1D2" presStyleIdx="0" presStyleCnt="2"/>
      <dgm:spPr/>
    </dgm:pt>
    <dgm:pt modelId="{A90AD5AA-7668-424E-83F0-23090A7EF987}" type="pres">
      <dgm:prSet presAssocID="{AB5A17E0-6120-4F29-88EF-BF1C020ED626}" presName="hierRoot2" presStyleCnt="0"/>
      <dgm:spPr/>
    </dgm:pt>
    <dgm:pt modelId="{93466F47-0C35-4ACB-ACE3-2A6E5FF2ED1A}" type="pres">
      <dgm:prSet presAssocID="{AB5A17E0-6120-4F29-88EF-BF1C020ED626}" presName="composite2" presStyleCnt="0"/>
      <dgm:spPr/>
    </dgm:pt>
    <dgm:pt modelId="{BE0AD94A-C6A6-4F95-B3B1-7349F6115878}" type="pres">
      <dgm:prSet presAssocID="{AB5A17E0-6120-4F29-88EF-BF1C020ED626}" presName="background2" presStyleLbl="node2" presStyleIdx="0" presStyleCnt="2"/>
      <dgm:spPr>
        <a:xfrm>
          <a:off x="2887586" y="1644966"/>
          <a:ext cx="1632198" cy="555701"/>
        </a:xfrm>
        <a:prstGeom prst="roundRect">
          <a:avLst>
            <a:gd name="adj" fmla="val 10000"/>
          </a:avLst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95ADEA3-FF9C-4F59-8678-911484B934F9}" type="pres">
      <dgm:prSet presAssocID="{AB5A17E0-6120-4F29-88EF-BF1C020ED626}" presName="text2" presStyleLbl="fgAcc2" presStyleIdx="0" presStyleCnt="2" custScaleY="53616" custLinFactNeighborX="79470" custLinFactNeighborY="-10903">
        <dgm:presLayoutVars>
          <dgm:chPref val="3"/>
        </dgm:presLayoutVars>
      </dgm:prSet>
      <dgm:spPr/>
    </dgm:pt>
    <dgm:pt modelId="{FD44DAB1-7F4F-4C00-8F48-770D7209A736}" type="pres">
      <dgm:prSet presAssocID="{AB5A17E0-6120-4F29-88EF-BF1C020ED626}" presName="hierChild3" presStyleCnt="0"/>
      <dgm:spPr/>
    </dgm:pt>
    <dgm:pt modelId="{C1384EA1-5190-44BF-B5C0-CECC9CF75F76}" type="pres">
      <dgm:prSet presAssocID="{F68D9C1C-66F0-4A6A-8ED5-1774B1BB9377}" presName="Name17" presStyleLbl="parChTrans1D3" presStyleIdx="0" presStyleCnt="3"/>
      <dgm:spPr/>
    </dgm:pt>
    <dgm:pt modelId="{5E920140-DD78-4677-91D2-01762B3FF2AE}" type="pres">
      <dgm:prSet presAssocID="{72AB9615-5F67-4237-9988-AB914C0D35B6}" presName="hierRoot3" presStyleCnt="0"/>
      <dgm:spPr/>
    </dgm:pt>
    <dgm:pt modelId="{792E1571-7411-4BF1-9DAD-C1718ADFF070}" type="pres">
      <dgm:prSet presAssocID="{72AB9615-5F67-4237-9988-AB914C0D35B6}" presName="composite3" presStyleCnt="0"/>
      <dgm:spPr/>
    </dgm:pt>
    <dgm:pt modelId="{645EC4A1-8295-43B9-8174-334F955FADFF}" type="pres">
      <dgm:prSet presAssocID="{72AB9615-5F67-4237-9988-AB914C0D35B6}" presName="background3" presStyleLbl="node3" presStyleIdx="0" presStyleCnt="3"/>
      <dgm:spPr>
        <a:xfrm>
          <a:off x="9005" y="2764955"/>
          <a:ext cx="1914275" cy="1036446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4F09723-4008-4B9D-9F1E-225CE163F853}" type="pres">
      <dgm:prSet presAssocID="{72AB9615-5F67-4237-9988-AB914C0D35B6}" presName="text3" presStyleLbl="fgAcc3" presStyleIdx="0" presStyleCnt="3" custScaleX="117282" custScaleY="160241" custLinFactNeighborX="478" custLinFactNeighborY="-2259">
        <dgm:presLayoutVars>
          <dgm:chPref val="3"/>
        </dgm:presLayoutVars>
      </dgm:prSet>
      <dgm:spPr/>
    </dgm:pt>
    <dgm:pt modelId="{C32EB6E7-41A2-454E-8193-596EEC8BB8A9}" type="pres">
      <dgm:prSet presAssocID="{72AB9615-5F67-4237-9988-AB914C0D35B6}" presName="hierChild4" presStyleCnt="0"/>
      <dgm:spPr/>
    </dgm:pt>
    <dgm:pt modelId="{E4B9FB9F-4440-476B-895E-668BA9C7A4DA}" type="pres">
      <dgm:prSet presAssocID="{DC91BD6C-A914-48D3-B43B-8B225FC9DFCE}" presName="Name17" presStyleLbl="parChTrans1D3" presStyleIdx="1" presStyleCnt="3"/>
      <dgm:spPr/>
    </dgm:pt>
    <dgm:pt modelId="{1345CC81-E99D-4127-A921-AE0F165B8897}" type="pres">
      <dgm:prSet presAssocID="{81F1ACC0-A6FC-46DD-BB2A-28514E2BE887}" presName="hierRoot3" presStyleCnt="0"/>
      <dgm:spPr/>
    </dgm:pt>
    <dgm:pt modelId="{BE5FF987-1815-478F-AB5E-2D4BDB0B6AA3}" type="pres">
      <dgm:prSet presAssocID="{81F1ACC0-A6FC-46DD-BB2A-28514E2BE887}" presName="composite3" presStyleCnt="0"/>
      <dgm:spPr/>
    </dgm:pt>
    <dgm:pt modelId="{77B31FDC-685C-4C98-BCAA-166414951D07}" type="pres">
      <dgm:prSet presAssocID="{81F1ACC0-A6FC-46DD-BB2A-28514E2BE887}" presName="background3" presStyleLbl="node3" presStyleIdx="1" presStyleCnt="3"/>
      <dgm:spPr>
        <a:xfrm>
          <a:off x="2278190" y="2788369"/>
          <a:ext cx="2533760" cy="2277849"/>
        </a:xfrm>
        <a:prstGeom prst="roundRect">
          <a:avLst>
            <a:gd name="adj" fmla="val 10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D5EE7DE-2382-4278-9487-CF1B18156679}" type="pres">
      <dgm:prSet presAssocID="{81F1ACC0-A6FC-46DD-BB2A-28514E2BE887}" presName="text3" presStyleLbl="fgAcc3" presStyleIdx="1" presStyleCnt="3" custScaleX="178033" custScaleY="262513">
        <dgm:presLayoutVars>
          <dgm:chPref val="3"/>
        </dgm:presLayoutVars>
      </dgm:prSet>
      <dgm:spPr/>
    </dgm:pt>
    <dgm:pt modelId="{C2E26CE7-2E4B-4A35-AA67-3F1809993325}" type="pres">
      <dgm:prSet presAssocID="{81F1ACC0-A6FC-46DD-BB2A-28514E2BE887}" presName="hierChild4" presStyleCnt="0"/>
      <dgm:spPr/>
    </dgm:pt>
    <dgm:pt modelId="{C00132A9-B479-4BE8-8443-51C079671437}" type="pres">
      <dgm:prSet presAssocID="{37F9B25F-80A1-4B04-97AD-36131039BBB8}" presName="Name10" presStyleLbl="parChTrans1D2" presStyleIdx="1" presStyleCnt="2"/>
      <dgm:spPr/>
    </dgm:pt>
    <dgm:pt modelId="{CED1AE6F-EEAC-40FD-BE28-463A0D70F93F}" type="pres">
      <dgm:prSet presAssocID="{89EE71E1-9AEE-4BA8-AAC7-33F58DC3C357}" presName="hierRoot2" presStyleCnt="0"/>
      <dgm:spPr/>
    </dgm:pt>
    <dgm:pt modelId="{06842705-9110-4965-836D-1C0F75B77B40}" type="pres">
      <dgm:prSet presAssocID="{89EE71E1-9AEE-4BA8-AAC7-33F58DC3C357}" presName="composite2" presStyleCnt="0"/>
      <dgm:spPr/>
    </dgm:pt>
    <dgm:pt modelId="{2D30414A-E5AC-4503-AB21-9DBFDB9D883A}" type="pres">
      <dgm:prSet presAssocID="{89EE71E1-9AEE-4BA8-AAC7-33F58DC3C357}" presName="background2" presStyleLbl="node2" presStyleIdx="1" presStyleCnt="2"/>
      <dgm:spPr>
        <a:xfrm>
          <a:off x="5905388" y="1757970"/>
          <a:ext cx="1632198" cy="433348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E2DA36D-6CE0-4A7F-9953-DCA2522929C9}" type="pres">
      <dgm:prSet presAssocID="{89EE71E1-9AEE-4BA8-AAC7-33F58DC3C357}" presName="text2" presStyleLbl="fgAcc2" presStyleIdx="1" presStyleCnt="2" custScaleY="41811">
        <dgm:presLayoutVars>
          <dgm:chPref val="3"/>
        </dgm:presLayoutVars>
      </dgm:prSet>
      <dgm:spPr/>
    </dgm:pt>
    <dgm:pt modelId="{68562867-B408-4CA0-89BC-D690FF1D265C}" type="pres">
      <dgm:prSet presAssocID="{89EE71E1-9AEE-4BA8-AAC7-33F58DC3C357}" presName="hierChild3" presStyleCnt="0"/>
      <dgm:spPr/>
    </dgm:pt>
    <dgm:pt modelId="{48418059-FF2D-4506-AB45-6D13F7BE38A9}" type="pres">
      <dgm:prSet presAssocID="{3EE84A5E-6D0F-47CF-BB77-0D7FCF34ECD1}" presName="Name17" presStyleLbl="parChTrans1D3" presStyleIdx="2" presStyleCnt="3"/>
      <dgm:spPr/>
    </dgm:pt>
    <dgm:pt modelId="{44DF7AD2-A7FE-4F19-9347-6AFA1141CA26}" type="pres">
      <dgm:prSet presAssocID="{E2752E9B-D091-4B9A-939D-06043C4B012A}" presName="hierRoot3" presStyleCnt="0"/>
      <dgm:spPr/>
    </dgm:pt>
    <dgm:pt modelId="{E0191AC5-0D2A-4FEB-98D7-A99DFF13B8BF}" type="pres">
      <dgm:prSet presAssocID="{E2752E9B-D091-4B9A-939D-06043C4B012A}" presName="composite3" presStyleCnt="0"/>
      <dgm:spPr/>
    </dgm:pt>
    <dgm:pt modelId="{6C7370D6-DE14-484D-8AF3-B66392215DC7}" type="pres">
      <dgm:prSet presAssocID="{E2752E9B-D091-4B9A-939D-06043C4B012A}" presName="background3" presStyleLbl="node3" presStyleIdx="2" presStyleCnt="3"/>
      <dgm:spPr>
        <a:xfrm>
          <a:off x="5174661" y="2666016"/>
          <a:ext cx="3093653" cy="3460704"/>
        </a:xfrm>
        <a:prstGeom prst="roundRect">
          <a:avLst>
            <a:gd name="adj" fmla="val 10000"/>
          </a:avLst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582DFB8-2A3F-4401-8999-12B6C8129D1E}" type="pres">
      <dgm:prSet presAssocID="{E2752E9B-D091-4B9A-939D-06043C4B012A}" presName="text3" presStyleLbl="fgAcc3" presStyleIdx="2" presStyleCnt="3" custScaleX="189539" custScaleY="364804">
        <dgm:presLayoutVars>
          <dgm:chPref val="3"/>
        </dgm:presLayoutVars>
      </dgm:prSet>
      <dgm:spPr/>
    </dgm:pt>
    <dgm:pt modelId="{722DA177-B096-4851-B1DB-428EB302F33A}" type="pres">
      <dgm:prSet presAssocID="{E2752E9B-D091-4B9A-939D-06043C4B012A}" presName="hierChild4" presStyleCnt="0"/>
      <dgm:spPr/>
    </dgm:pt>
  </dgm:ptLst>
  <dgm:cxnLst>
    <dgm:cxn modelId="{C1FF7E08-883D-4934-B7CD-02B5082394A6}" srcId="{AB5A17E0-6120-4F29-88EF-BF1C020ED626}" destId="{72AB9615-5F67-4237-9988-AB914C0D35B6}" srcOrd="0" destOrd="0" parTransId="{F68D9C1C-66F0-4A6A-8ED5-1774B1BB9377}" sibTransId="{7437FF85-370C-4F4D-B343-F1D66E4FA439}"/>
    <dgm:cxn modelId="{57FA680D-D11B-4395-B2C6-93EC2DE3FD26}" srcId="{3D70A617-73A5-4D66-A369-8519D46F74C6}" destId="{89EE71E1-9AEE-4BA8-AAC7-33F58DC3C357}" srcOrd="1" destOrd="0" parTransId="{37F9B25F-80A1-4B04-97AD-36131039BBB8}" sibTransId="{C5179DFA-BCF9-45B2-A215-211783802CD9}"/>
    <dgm:cxn modelId="{2697A70E-9E91-4BDD-98B0-E23419B46591}" type="presOf" srcId="{E2752E9B-D091-4B9A-939D-06043C4B012A}" destId="{7582DFB8-2A3F-4401-8999-12B6C8129D1E}" srcOrd="0" destOrd="0" presId="urn:microsoft.com/office/officeart/2005/8/layout/hierarchy1"/>
    <dgm:cxn modelId="{0588960F-0578-4D14-84A7-68CF047A3024}" type="presOf" srcId="{72AB9615-5F67-4237-9988-AB914C0D35B6}" destId="{D4F09723-4008-4B9D-9F1E-225CE163F853}" srcOrd="0" destOrd="0" presId="urn:microsoft.com/office/officeart/2005/8/layout/hierarchy1"/>
    <dgm:cxn modelId="{E981FA18-1DF1-44C0-A9E4-7290F463E898}" srcId="{AB5A17E0-6120-4F29-88EF-BF1C020ED626}" destId="{81F1ACC0-A6FC-46DD-BB2A-28514E2BE887}" srcOrd="1" destOrd="0" parTransId="{DC91BD6C-A914-48D3-B43B-8B225FC9DFCE}" sibTransId="{D34B3B08-81BC-49EE-AEC6-7EA5F8E9D588}"/>
    <dgm:cxn modelId="{0EDFA51A-7FF0-446B-A951-93029F3D3727}" srcId="{89EE71E1-9AEE-4BA8-AAC7-33F58DC3C357}" destId="{E2752E9B-D091-4B9A-939D-06043C4B012A}" srcOrd="0" destOrd="0" parTransId="{3EE84A5E-6D0F-47CF-BB77-0D7FCF34ECD1}" sibTransId="{EE6CD077-96C6-4CEE-A803-641FEED9C224}"/>
    <dgm:cxn modelId="{89DE542F-D18B-40E4-97A9-C5C72303C661}" type="presOf" srcId="{AB5A17E0-6120-4F29-88EF-BF1C020ED626}" destId="{B95ADEA3-FF9C-4F59-8678-911484B934F9}" srcOrd="0" destOrd="0" presId="urn:microsoft.com/office/officeart/2005/8/layout/hierarchy1"/>
    <dgm:cxn modelId="{6A328740-9FA1-40FA-A994-B7686FB47B56}" type="presOf" srcId="{F23B9048-1322-4BB8-BD5E-6ACDAC554250}" destId="{A070CE23-9EDC-45A9-8B9F-1C9AA6C75AFF}" srcOrd="0" destOrd="0" presId="urn:microsoft.com/office/officeart/2005/8/layout/hierarchy1"/>
    <dgm:cxn modelId="{DCA9914C-A97C-4F8C-BAA2-62B5E4D8F5B4}" type="presOf" srcId="{37F9B25F-80A1-4B04-97AD-36131039BBB8}" destId="{C00132A9-B479-4BE8-8443-51C079671437}" srcOrd="0" destOrd="0" presId="urn:microsoft.com/office/officeart/2005/8/layout/hierarchy1"/>
    <dgm:cxn modelId="{DEDDF37A-2E1E-4F64-BDAB-21BE29C40163}" type="presOf" srcId="{3D70A617-73A5-4D66-A369-8519D46F74C6}" destId="{851922BF-76A8-4C1A-842E-59C7042B3260}" srcOrd="0" destOrd="0" presId="urn:microsoft.com/office/officeart/2005/8/layout/hierarchy1"/>
    <dgm:cxn modelId="{83FCF07F-7275-4678-BB3E-E41FEF466E93}" type="presOf" srcId="{89EE71E1-9AEE-4BA8-AAC7-33F58DC3C357}" destId="{7E2DA36D-6CE0-4A7F-9953-DCA2522929C9}" srcOrd="0" destOrd="0" presId="urn:microsoft.com/office/officeart/2005/8/layout/hierarchy1"/>
    <dgm:cxn modelId="{0D7B2D90-8466-47FF-BEF4-CA00F0852A89}" type="presOf" srcId="{DC91BD6C-A914-48D3-B43B-8B225FC9DFCE}" destId="{E4B9FB9F-4440-476B-895E-668BA9C7A4DA}" srcOrd="0" destOrd="0" presId="urn:microsoft.com/office/officeart/2005/8/layout/hierarchy1"/>
    <dgm:cxn modelId="{53BBF5A2-FE38-4DAC-AF2B-91725A0C5570}" srcId="{4BE0D34B-E99F-4623-B033-1453E5AB36E5}" destId="{3D70A617-73A5-4D66-A369-8519D46F74C6}" srcOrd="0" destOrd="0" parTransId="{9CF6A043-9AFA-42B9-81A5-4A0F7EA08A6E}" sibTransId="{EA8435C3-9A4F-4DCA-BFCF-429C30DE8481}"/>
    <dgm:cxn modelId="{7619A6AF-3DF2-4325-B6A3-737EECD7B49F}" srcId="{3D70A617-73A5-4D66-A369-8519D46F74C6}" destId="{AB5A17E0-6120-4F29-88EF-BF1C020ED626}" srcOrd="0" destOrd="0" parTransId="{F23B9048-1322-4BB8-BD5E-6ACDAC554250}" sibTransId="{06DDD93E-0A8C-4762-A6E0-E504DA098CB4}"/>
    <dgm:cxn modelId="{0C0487B0-08B3-4E59-8D28-CF64B8880198}" type="presOf" srcId="{81F1ACC0-A6FC-46DD-BB2A-28514E2BE887}" destId="{ED5EE7DE-2382-4278-9487-CF1B18156679}" srcOrd="0" destOrd="0" presId="urn:microsoft.com/office/officeart/2005/8/layout/hierarchy1"/>
    <dgm:cxn modelId="{E11048E2-2E7E-4310-B658-7B4313C70E2F}" type="presOf" srcId="{3EE84A5E-6D0F-47CF-BB77-0D7FCF34ECD1}" destId="{48418059-FF2D-4506-AB45-6D13F7BE38A9}" srcOrd="0" destOrd="0" presId="urn:microsoft.com/office/officeart/2005/8/layout/hierarchy1"/>
    <dgm:cxn modelId="{E14FCCF3-016C-49B7-9B80-5ABC9D23B6A3}" type="presOf" srcId="{4BE0D34B-E99F-4623-B033-1453E5AB36E5}" destId="{7D2DDB04-6C46-4A27-AD17-1B9E4C254EF9}" srcOrd="0" destOrd="0" presId="urn:microsoft.com/office/officeart/2005/8/layout/hierarchy1"/>
    <dgm:cxn modelId="{E291A7F7-2120-4BF9-9AA8-232209CFFD1E}" type="presOf" srcId="{F68D9C1C-66F0-4A6A-8ED5-1774B1BB9377}" destId="{C1384EA1-5190-44BF-B5C0-CECC9CF75F76}" srcOrd="0" destOrd="0" presId="urn:microsoft.com/office/officeart/2005/8/layout/hierarchy1"/>
    <dgm:cxn modelId="{695C0FC4-C4E7-4B9E-9C4F-AA7DAC61E19B}" type="presParOf" srcId="{7D2DDB04-6C46-4A27-AD17-1B9E4C254EF9}" destId="{D29EEA53-D512-4D37-AEDB-8E0B11DE6D48}" srcOrd="0" destOrd="0" presId="urn:microsoft.com/office/officeart/2005/8/layout/hierarchy1"/>
    <dgm:cxn modelId="{9D41DC68-A752-4B04-952D-141B7CCA7229}" type="presParOf" srcId="{D29EEA53-D512-4D37-AEDB-8E0B11DE6D48}" destId="{7B2C2119-A7A8-409E-AD64-BF014A3C5A62}" srcOrd="0" destOrd="0" presId="urn:microsoft.com/office/officeart/2005/8/layout/hierarchy1"/>
    <dgm:cxn modelId="{0729B53A-A769-4ED9-80B9-8F6D72DB59DB}" type="presParOf" srcId="{7B2C2119-A7A8-409E-AD64-BF014A3C5A62}" destId="{1FE962A9-B095-45BB-9824-0BC2534EDD33}" srcOrd="0" destOrd="0" presId="urn:microsoft.com/office/officeart/2005/8/layout/hierarchy1"/>
    <dgm:cxn modelId="{233FD25E-F410-4497-872F-83912E42750D}" type="presParOf" srcId="{7B2C2119-A7A8-409E-AD64-BF014A3C5A62}" destId="{851922BF-76A8-4C1A-842E-59C7042B3260}" srcOrd="1" destOrd="0" presId="urn:microsoft.com/office/officeart/2005/8/layout/hierarchy1"/>
    <dgm:cxn modelId="{20B91DAE-9BDB-49E0-83C9-862311572CE7}" type="presParOf" srcId="{D29EEA53-D512-4D37-AEDB-8E0B11DE6D48}" destId="{EC72D88B-3D08-4727-A580-9D0AF5982BE2}" srcOrd="1" destOrd="0" presId="urn:microsoft.com/office/officeart/2005/8/layout/hierarchy1"/>
    <dgm:cxn modelId="{4A2F04F4-0C51-4717-8C59-87BC722F4DB2}" type="presParOf" srcId="{EC72D88B-3D08-4727-A580-9D0AF5982BE2}" destId="{A070CE23-9EDC-45A9-8B9F-1C9AA6C75AFF}" srcOrd="0" destOrd="0" presId="urn:microsoft.com/office/officeart/2005/8/layout/hierarchy1"/>
    <dgm:cxn modelId="{54E28B34-FD80-4176-8575-39BA6C2F9F89}" type="presParOf" srcId="{EC72D88B-3D08-4727-A580-9D0AF5982BE2}" destId="{A90AD5AA-7668-424E-83F0-23090A7EF987}" srcOrd="1" destOrd="0" presId="urn:microsoft.com/office/officeart/2005/8/layout/hierarchy1"/>
    <dgm:cxn modelId="{7F60F1EE-463E-4C1D-8484-BF3F9F2109EE}" type="presParOf" srcId="{A90AD5AA-7668-424E-83F0-23090A7EF987}" destId="{93466F47-0C35-4ACB-ACE3-2A6E5FF2ED1A}" srcOrd="0" destOrd="0" presId="urn:microsoft.com/office/officeart/2005/8/layout/hierarchy1"/>
    <dgm:cxn modelId="{140A3280-031C-4A91-B571-D43DB5887F98}" type="presParOf" srcId="{93466F47-0C35-4ACB-ACE3-2A6E5FF2ED1A}" destId="{BE0AD94A-C6A6-4F95-B3B1-7349F6115878}" srcOrd="0" destOrd="0" presId="urn:microsoft.com/office/officeart/2005/8/layout/hierarchy1"/>
    <dgm:cxn modelId="{0512833F-F63D-4FD5-BB81-DDAC2DD57D0A}" type="presParOf" srcId="{93466F47-0C35-4ACB-ACE3-2A6E5FF2ED1A}" destId="{B95ADEA3-FF9C-4F59-8678-911484B934F9}" srcOrd="1" destOrd="0" presId="urn:microsoft.com/office/officeart/2005/8/layout/hierarchy1"/>
    <dgm:cxn modelId="{837743A3-B6F4-4F71-8622-2244B6BAF736}" type="presParOf" srcId="{A90AD5AA-7668-424E-83F0-23090A7EF987}" destId="{FD44DAB1-7F4F-4C00-8F48-770D7209A736}" srcOrd="1" destOrd="0" presId="urn:microsoft.com/office/officeart/2005/8/layout/hierarchy1"/>
    <dgm:cxn modelId="{B99E7F5F-743F-4B31-A3B6-90879B1CFAC6}" type="presParOf" srcId="{FD44DAB1-7F4F-4C00-8F48-770D7209A736}" destId="{C1384EA1-5190-44BF-B5C0-CECC9CF75F76}" srcOrd="0" destOrd="0" presId="urn:microsoft.com/office/officeart/2005/8/layout/hierarchy1"/>
    <dgm:cxn modelId="{3AD8DA17-C022-4597-B2B7-A8F3D1E6CE00}" type="presParOf" srcId="{FD44DAB1-7F4F-4C00-8F48-770D7209A736}" destId="{5E920140-DD78-4677-91D2-01762B3FF2AE}" srcOrd="1" destOrd="0" presId="urn:microsoft.com/office/officeart/2005/8/layout/hierarchy1"/>
    <dgm:cxn modelId="{21B1CE8B-BCE3-4383-A3B4-506A16DF6C8B}" type="presParOf" srcId="{5E920140-DD78-4677-91D2-01762B3FF2AE}" destId="{792E1571-7411-4BF1-9DAD-C1718ADFF070}" srcOrd="0" destOrd="0" presId="urn:microsoft.com/office/officeart/2005/8/layout/hierarchy1"/>
    <dgm:cxn modelId="{7316B8B3-FAE5-43EE-A3E1-47FEF39D8E8F}" type="presParOf" srcId="{792E1571-7411-4BF1-9DAD-C1718ADFF070}" destId="{645EC4A1-8295-43B9-8174-334F955FADFF}" srcOrd="0" destOrd="0" presId="urn:microsoft.com/office/officeart/2005/8/layout/hierarchy1"/>
    <dgm:cxn modelId="{7C6604CE-A41B-4A11-847D-7A9006ACFF89}" type="presParOf" srcId="{792E1571-7411-4BF1-9DAD-C1718ADFF070}" destId="{D4F09723-4008-4B9D-9F1E-225CE163F853}" srcOrd="1" destOrd="0" presId="urn:microsoft.com/office/officeart/2005/8/layout/hierarchy1"/>
    <dgm:cxn modelId="{056E8E75-6A09-4E5E-8D51-95E73C251448}" type="presParOf" srcId="{5E920140-DD78-4677-91D2-01762B3FF2AE}" destId="{C32EB6E7-41A2-454E-8193-596EEC8BB8A9}" srcOrd="1" destOrd="0" presId="urn:microsoft.com/office/officeart/2005/8/layout/hierarchy1"/>
    <dgm:cxn modelId="{36FB6A18-D40A-44C3-9ABD-F439F9065FE2}" type="presParOf" srcId="{FD44DAB1-7F4F-4C00-8F48-770D7209A736}" destId="{E4B9FB9F-4440-476B-895E-668BA9C7A4DA}" srcOrd="2" destOrd="0" presId="urn:microsoft.com/office/officeart/2005/8/layout/hierarchy1"/>
    <dgm:cxn modelId="{75C3B76A-6B11-4AA0-AE78-BAE05D01227E}" type="presParOf" srcId="{FD44DAB1-7F4F-4C00-8F48-770D7209A736}" destId="{1345CC81-E99D-4127-A921-AE0F165B8897}" srcOrd="3" destOrd="0" presId="urn:microsoft.com/office/officeart/2005/8/layout/hierarchy1"/>
    <dgm:cxn modelId="{B4130CF1-21E4-4CDD-9879-1F2ACA321FF4}" type="presParOf" srcId="{1345CC81-E99D-4127-A921-AE0F165B8897}" destId="{BE5FF987-1815-478F-AB5E-2D4BDB0B6AA3}" srcOrd="0" destOrd="0" presId="urn:microsoft.com/office/officeart/2005/8/layout/hierarchy1"/>
    <dgm:cxn modelId="{CE347EDA-E1EA-475F-BE59-300BDC570A3B}" type="presParOf" srcId="{BE5FF987-1815-478F-AB5E-2D4BDB0B6AA3}" destId="{77B31FDC-685C-4C98-BCAA-166414951D07}" srcOrd="0" destOrd="0" presId="urn:microsoft.com/office/officeart/2005/8/layout/hierarchy1"/>
    <dgm:cxn modelId="{96FDA9EF-8C2A-4353-8FD4-78B42302D64E}" type="presParOf" srcId="{BE5FF987-1815-478F-AB5E-2D4BDB0B6AA3}" destId="{ED5EE7DE-2382-4278-9487-CF1B18156679}" srcOrd="1" destOrd="0" presId="urn:microsoft.com/office/officeart/2005/8/layout/hierarchy1"/>
    <dgm:cxn modelId="{FB7FEE93-CE1D-4A74-8894-04FED81909AA}" type="presParOf" srcId="{1345CC81-E99D-4127-A921-AE0F165B8897}" destId="{C2E26CE7-2E4B-4A35-AA67-3F1809993325}" srcOrd="1" destOrd="0" presId="urn:microsoft.com/office/officeart/2005/8/layout/hierarchy1"/>
    <dgm:cxn modelId="{C4D5DA7B-2CD1-4C58-9B93-515FC3B5DFF9}" type="presParOf" srcId="{EC72D88B-3D08-4727-A580-9D0AF5982BE2}" destId="{C00132A9-B479-4BE8-8443-51C079671437}" srcOrd="2" destOrd="0" presId="urn:microsoft.com/office/officeart/2005/8/layout/hierarchy1"/>
    <dgm:cxn modelId="{35DDC284-08B0-4301-AE97-0A88DEC145E4}" type="presParOf" srcId="{EC72D88B-3D08-4727-A580-9D0AF5982BE2}" destId="{CED1AE6F-EEAC-40FD-BE28-463A0D70F93F}" srcOrd="3" destOrd="0" presId="urn:microsoft.com/office/officeart/2005/8/layout/hierarchy1"/>
    <dgm:cxn modelId="{55B72DB1-1818-454B-BF4B-1249A333E4B1}" type="presParOf" srcId="{CED1AE6F-EEAC-40FD-BE28-463A0D70F93F}" destId="{06842705-9110-4965-836D-1C0F75B77B40}" srcOrd="0" destOrd="0" presId="urn:microsoft.com/office/officeart/2005/8/layout/hierarchy1"/>
    <dgm:cxn modelId="{6591F3F9-3274-4CE2-8AA8-7926C395F9D1}" type="presParOf" srcId="{06842705-9110-4965-836D-1C0F75B77B40}" destId="{2D30414A-E5AC-4503-AB21-9DBFDB9D883A}" srcOrd="0" destOrd="0" presId="urn:microsoft.com/office/officeart/2005/8/layout/hierarchy1"/>
    <dgm:cxn modelId="{CFE4EBA9-E753-4088-B3F6-37E2E732C52F}" type="presParOf" srcId="{06842705-9110-4965-836D-1C0F75B77B40}" destId="{7E2DA36D-6CE0-4A7F-9953-DCA2522929C9}" srcOrd="1" destOrd="0" presId="urn:microsoft.com/office/officeart/2005/8/layout/hierarchy1"/>
    <dgm:cxn modelId="{104FF338-DFFB-4583-AE41-19A9D0B465D9}" type="presParOf" srcId="{CED1AE6F-EEAC-40FD-BE28-463A0D70F93F}" destId="{68562867-B408-4CA0-89BC-D690FF1D265C}" srcOrd="1" destOrd="0" presId="urn:microsoft.com/office/officeart/2005/8/layout/hierarchy1"/>
    <dgm:cxn modelId="{3ABC5BC0-8062-4626-B4FA-44602688BDD7}" type="presParOf" srcId="{68562867-B408-4CA0-89BC-D690FF1D265C}" destId="{48418059-FF2D-4506-AB45-6D13F7BE38A9}" srcOrd="0" destOrd="0" presId="urn:microsoft.com/office/officeart/2005/8/layout/hierarchy1"/>
    <dgm:cxn modelId="{13424519-205A-4278-81C4-8E1BE50CDA2F}" type="presParOf" srcId="{68562867-B408-4CA0-89BC-D690FF1D265C}" destId="{44DF7AD2-A7FE-4F19-9347-6AFA1141CA26}" srcOrd="1" destOrd="0" presId="urn:microsoft.com/office/officeart/2005/8/layout/hierarchy1"/>
    <dgm:cxn modelId="{CC040492-3A4F-4967-A1C0-5BF334CD9268}" type="presParOf" srcId="{44DF7AD2-A7FE-4F19-9347-6AFA1141CA26}" destId="{E0191AC5-0D2A-4FEB-98D7-A99DFF13B8BF}" srcOrd="0" destOrd="0" presId="urn:microsoft.com/office/officeart/2005/8/layout/hierarchy1"/>
    <dgm:cxn modelId="{762BAEF7-13FA-4EB6-86E1-73BAD00C3F50}" type="presParOf" srcId="{E0191AC5-0D2A-4FEB-98D7-A99DFF13B8BF}" destId="{6C7370D6-DE14-484D-8AF3-B66392215DC7}" srcOrd="0" destOrd="0" presId="urn:microsoft.com/office/officeart/2005/8/layout/hierarchy1"/>
    <dgm:cxn modelId="{711CDE0F-B80A-498C-9F99-04C55E904572}" type="presParOf" srcId="{E0191AC5-0D2A-4FEB-98D7-A99DFF13B8BF}" destId="{7582DFB8-2A3F-4401-8999-12B6C8129D1E}" srcOrd="1" destOrd="0" presId="urn:microsoft.com/office/officeart/2005/8/layout/hierarchy1"/>
    <dgm:cxn modelId="{73CB7BC8-1BC4-4113-91D0-520667415F1A}" type="presParOf" srcId="{44DF7AD2-A7FE-4F19-9347-6AFA1141CA26}" destId="{722DA177-B096-4851-B1DB-428EB302F33A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A0F7B-F683-4A1F-AA5E-3B7397FF2AF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FF4DBB4-95DA-4A31-B675-046445661BF9}">
      <dgm:prSet phldrT="[besedilo]" custT="1"/>
      <dgm:spPr/>
      <dgm:t>
        <a:bodyPr/>
        <a:lstStyle/>
        <a:p>
          <a:r>
            <a:rPr lang="sl-SI" sz="2000" dirty="0"/>
            <a:t>1. </a:t>
          </a:r>
        </a:p>
        <a:p>
          <a:r>
            <a:rPr lang="sl-SI" sz="2000" dirty="0" err="1"/>
            <a:t>Waste</a:t>
          </a:r>
          <a:r>
            <a:rPr lang="sl-SI" sz="2000" dirty="0"/>
            <a:t> to </a:t>
          </a:r>
          <a:r>
            <a:rPr lang="sl-SI" sz="2000" dirty="0" err="1"/>
            <a:t>Energy</a:t>
          </a:r>
          <a:r>
            <a:rPr lang="sl-SI" sz="2000" dirty="0"/>
            <a:t> (</a:t>
          </a:r>
          <a:r>
            <a:rPr lang="sl-SI" sz="2000" dirty="0" err="1"/>
            <a:t>WtE</a:t>
          </a:r>
          <a:r>
            <a:rPr lang="sl-SI" sz="2000" dirty="0"/>
            <a:t>):</a:t>
          </a:r>
        </a:p>
        <a:p>
          <a:r>
            <a:rPr lang="en-US" sz="2000" dirty="0"/>
            <a:t> the process of generating energy in the form of electricity and/or heat from the primary treatment of waste</a:t>
          </a:r>
          <a:endParaRPr lang="sl-SI" sz="2000" dirty="0"/>
        </a:p>
      </dgm:t>
    </dgm:pt>
    <dgm:pt modelId="{7675210B-02BD-4600-9860-7D957DF06E09}" type="parTrans" cxnId="{6B4A0932-ADFA-490D-95A3-CB7668B1636A}">
      <dgm:prSet/>
      <dgm:spPr/>
      <dgm:t>
        <a:bodyPr/>
        <a:lstStyle/>
        <a:p>
          <a:endParaRPr lang="sl-SI"/>
        </a:p>
      </dgm:t>
    </dgm:pt>
    <dgm:pt modelId="{D036DD6E-C074-4BB3-8E51-F0D21620653D}" type="sibTrans" cxnId="{6B4A0932-ADFA-490D-95A3-CB7668B1636A}">
      <dgm:prSet/>
      <dgm:spPr/>
      <dgm:t>
        <a:bodyPr/>
        <a:lstStyle/>
        <a:p>
          <a:endParaRPr lang="sl-SI"/>
        </a:p>
      </dgm:t>
    </dgm:pt>
    <dgm:pt modelId="{5E2E07D6-953D-4A31-AB4B-17A39B6252F9}">
      <dgm:prSet phldrT="[besedilo]"/>
      <dgm:spPr/>
      <dgm:t>
        <a:bodyPr/>
        <a:lstStyle/>
        <a:p>
          <a:r>
            <a:rPr lang="sl-SI" dirty="0"/>
            <a:t>2.</a:t>
          </a:r>
        </a:p>
        <a:p>
          <a:r>
            <a:rPr lang="sl-SI" dirty="0" err="1"/>
            <a:t>Energy</a:t>
          </a:r>
          <a:r>
            <a:rPr lang="sl-SI" dirty="0"/>
            <a:t> </a:t>
          </a:r>
          <a:r>
            <a:rPr lang="sl-SI" dirty="0" err="1"/>
            <a:t>optimization</a:t>
          </a:r>
          <a:r>
            <a:rPr lang="sl-SI" dirty="0"/>
            <a:t> </a:t>
          </a:r>
          <a:r>
            <a:rPr lang="sl-SI" dirty="0" err="1"/>
            <a:t>and</a:t>
          </a:r>
          <a:r>
            <a:rPr lang="sl-SI" dirty="0"/>
            <a:t> </a:t>
          </a:r>
          <a:r>
            <a:rPr lang="sl-SI" dirty="0" err="1"/>
            <a:t>materials</a:t>
          </a:r>
          <a:r>
            <a:rPr lang="sl-SI" dirty="0"/>
            <a:t> </a:t>
          </a:r>
          <a:r>
            <a:rPr lang="sl-SI" dirty="0" err="1"/>
            <a:t>efficiency</a:t>
          </a:r>
          <a:r>
            <a:rPr lang="sl-SI" dirty="0"/>
            <a:t> / </a:t>
          </a:r>
          <a:r>
            <a:rPr lang="sl-SI" dirty="0" err="1"/>
            <a:t>the</a:t>
          </a:r>
          <a:r>
            <a:rPr lang="sl-SI" dirty="0"/>
            <a:t> </a:t>
          </a:r>
          <a:r>
            <a:rPr lang="sl-SI" dirty="0" err="1"/>
            <a:t>reduction</a:t>
          </a:r>
          <a:r>
            <a:rPr lang="sl-SI" dirty="0"/>
            <a:t> </a:t>
          </a:r>
          <a:r>
            <a:rPr lang="sl-SI" dirty="0" err="1"/>
            <a:t>of</a:t>
          </a:r>
          <a:r>
            <a:rPr lang="sl-SI" dirty="0"/>
            <a:t> </a:t>
          </a:r>
          <a:r>
            <a:rPr lang="sl-SI" dirty="0" err="1"/>
            <a:t>energy</a:t>
          </a:r>
          <a:r>
            <a:rPr lang="sl-SI" dirty="0"/>
            <a:t> </a:t>
          </a:r>
          <a:r>
            <a:rPr lang="sl-SI" dirty="0" err="1"/>
            <a:t>consumption</a:t>
          </a:r>
          <a:r>
            <a:rPr lang="sl-SI" dirty="0"/>
            <a:t> </a:t>
          </a:r>
          <a:r>
            <a:rPr lang="sl-SI" dirty="0" err="1"/>
            <a:t>and</a:t>
          </a:r>
          <a:r>
            <a:rPr lang="sl-SI" dirty="0"/>
            <a:t> </a:t>
          </a:r>
          <a:r>
            <a:rPr lang="sl-SI" dirty="0" err="1"/>
            <a:t>its</a:t>
          </a:r>
          <a:r>
            <a:rPr lang="sl-SI" dirty="0"/>
            <a:t> </a:t>
          </a:r>
          <a:r>
            <a:rPr lang="sl-SI" dirty="0" err="1"/>
            <a:t>efficient</a:t>
          </a:r>
          <a:r>
            <a:rPr lang="sl-SI" dirty="0"/>
            <a:t> </a:t>
          </a:r>
          <a:r>
            <a:rPr lang="sl-SI" dirty="0" err="1"/>
            <a:t>use</a:t>
          </a:r>
          <a:endParaRPr lang="sl-SI" dirty="0"/>
        </a:p>
      </dgm:t>
    </dgm:pt>
    <dgm:pt modelId="{0D23EBFD-04D5-4B0F-A04A-C80AA4A0237E}" type="parTrans" cxnId="{B5018106-EF5F-4F9C-9964-076FF8F1C8FC}">
      <dgm:prSet/>
      <dgm:spPr/>
      <dgm:t>
        <a:bodyPr/>
        <a:lstStyle/>
        <a:p>
          <a:endParaRPr lang="sl-SI"/>
        </a:p>
      </dgm:t>
    </dgm:pt>
    <dgm:pt modelId="{A94FB284-70C5-4537-9785-C0B3F54897AE}" type="sibTrans" cxnId="{B5018106-EF5F-4F9C-9964-076FF8F1C8FC}">
      <dgm:prSet/>
      <dgm:spPr/>
      <dgm:t>
        <a:bodyPr/>
        <a:lstStyle/>
        <a:p>
          <a:endParaRPr lang="sl-SI"/>
        </a:p>
      </dgm:t>
    </dgm:pt>
    <dgm:pt modelId="{31B5961C-F10B-4694-9ADD-4C593D02D304}">
      <dgm:prSet phldrT="[besedilo]"/>
      <dgm:spPr/>
      <dgm:t>
        <a:bodyPr/>
        <a:lstStyle/>
        <a:p>
          <a:r>
            <a:rPr lang="sl-SI" dirty="0"/>
            <a:t>3. </a:t>
          </a:r>
        </a:p>
        <a:p>
          <a:r>
            <a:rPr lang="sl-SI" dirty="0" err="1"/>
            <a:t>External</a:t>
          </a:r>
          <a:r>
            <a:rPr lang="sl-SI" dirty="0"/>
            <a:t> </a:t>
          </a:r>
          <a:r>
            <a:rPr lang="sl-SI" dirty="0" err="1"/>
            <a:t>energy</a:t>
          </a:r>
          <a:r>
            <a:rPr lang="sl-SI" dirty="0"/>
            <a:t> </a:t>
          </a:r>
          <a:r>
            <a:rPr lang="sl-SI" dirty="0" err="1"/>
            <a:t>sources</a:t>
          </a:r>
          <a:r>
            <a:rPr lang="sl-SI" dirty="0"/>
            <a:t> – </a:t>
          </a:r>
          <a:r>
            <a:rPr lang="sl-SI" dirty="0" err="1"/>
            <a:t>low</a:t>
          </a:r>
          <a:r>
            <a:rPr lang="sl-SI" dirty="0"/>
            <a:t> </a:t>
          </a:r>
          <a:r>
            <a:rPr lang="sl-SI" dirty="0" err="1"/>
            <a:t>carbon</a:t>
          </a:r>
          <a:r>
            <a:rPr lang="sl-SI" dirty="0"/>
            <a:t>  </a:t>
          </a:r>
          <a:r>
            <a:rPr lang="sl-SI" dirty="0" err="1"/>
            <a:t>footprint</a:t>
          </a:r>
          <a:r>
            <a:rPr lang="sl-SI" dirty="0"/>
            <a:t>  / </a:t>
          </a:r>
          <a:r>
            <a:rPr lang="sl-SI" dirty="0" err="1"/>
            <a:t>renewable</a:t>
          </a:r>
          <a:r>
            <a:rPr lang="sl-SI" dirty="0"/>
            <a:t> </a:t>
          </a:r>
          <a:r>
            <a:rPr lang="sl-SI" dirty="0" err="1"/>
            <a:t>energy</a:t>
          </a:r>
          <a:r>
            <a:rPr lang="sl-SI" dirty="0"/>
            <a:t> </a:t>
          </a:r>
          <a:r>
            <a:rPr lang="sl-SI" dirty="0" err="1"/>
            <a:t>resources</a:t>
          </a:r>
          <a:r>
            <a:rPr lang="sl-SI" dirty="0"/>
            <a:t>: </a:t>
          </a:r>
          <a:r>
            <a:rPr lang="sl-SI" dirty="0" err="1"/>
            <a:t>production</a:t>
          </a:r>
          <a:r>
            <a:rPr lang="sl-SI" dirty="0"/>
            <a:t> </a:t>
          </a:r>
          <a:r>
            <a:rPr lang="sl-SI" dirty="0" err="1"/>
            <a:t>of</a:t>
          </a:r>
          <a:r>
            <a:rPr lang="sl-SI" dirty="0"/>
            <a:t> </a:t>
          </a:r>
          <a:r>
            <a:rPr lang="sl-SI" dirty="0" err="1"/>
            <a:t>energy</a:t>
          </a:r>
          <a:r>
            <a:rPr lang="sl-SI" dirty="0"/>
            <a:t> </a:t>
          </a:r>
          <a:r>
            <a:rPr lang="sl-SI" dirty="0" err="1"/>
            <a:t>from</a:t>
          </a:r>
          <a:r>
            <a:rPr lang="sl-SI" dirty="0"/>
            <a:t> </a:t>
          </a:r>
          <a:r>
            <a:rPr lang="sl-SI" dirty="0" err="1"/>
            <a:t>water</a:t>
          </a:r>
          <a:r>
            <a:rPr lang="sl-SI" dirty="0"/>
            <a:t>, </a:t>
          </a:r>
          <a:r>
            <a:rPr lang="sl-SI" dirty="0" err="1"/>
            <a:t>wind</a:t>
          </a:r>
          <a:r>
            <a:rPr lang="sl-SI" dirty="0"/>
            <a:t>, </a:t>
          </a:r>
          <a:r>
            <a:rPr lang="sl-SI" dirty="0" err="1"/>
            <a:t>sun</a:t>
          </a:r>
          <a:r>
            <a:rPr lang="sl-SI" dirty="0"/>
            <a:t>, </a:t>
          </a:r>
          <a:r>
            <a:rPr lang="sl-SI" dirty="0" err="1"/>
            <a:t>radiation</a:t>
          </a:r>
          <a:r>
            <a:rPr lang="sl-SI" dirty="0"/>
            <a:t> </a:t>
          </a:r>
          <a:r>
            <a:rPr lang="sl-SI" dirty="0" err="1"/>
            <a:t>sources</a:t>
          </a:r>
          <a:r>
            <a:rPr lang="sl-SI" dirty="0"/>
            <a:t>, </a:t>
          </a:r>
          <a:r>
            <a:rPr lang="sl-SI" dirty="0" err="1"/>
            <a:t>fusion</a:t>
          </a:r>
          <a:r>
            <a:rPr lang="sl-SI" dirty="0"/>
            <a:t>.</a:t>
          </a:r>
        </a:p>
      </dgm:t>
    </dgm:pt>
    <dgm:pt modelId="{D614DBF7-F5D8-42BD-B548-894C1C2BF21D}" type="parTrans" cxnId="{7F26B952-F87D-4AC5-A080-135162F73910}">
      <dgm:prSet/>
      <dgm:spPr/>
      <dgm:t>
        <a:bodyPr/>
        <a:lstStyle/>
        <a:p>
          <a:endParaRPr lang="sl-SI"/>
        </a:p>
      </dgm:t>
    </dgm:pt>
    <dgm:pt modelId="{108FF1B6-1DB6-4D81-BAD7-A7DB59971FB6}" type="sibTrans" cxnId="{7F26B952-F87D-4AC5-A080-135162F73910}">
      <dgm:prSet/>
      <dgm:spPr/>
      <dgm:t>
        <a:bodyPr/>
        <a:lstStyle/>
        <a:p>
          <a:endParaRPr lang="sl-SI"/>
        </a:p>
      </dgm:t>
    </dgm:pt>
    <dgm:pt modelId="{AE5F39CB-CD41-4516-937F-995D31D4942D}" type="pres">
      <dgm:prSet presAssocID="{D3EA0F7B-F683-4A1F-AA5E-3B7397FF2AF9}" presName="Name0" presStyleCnt="0">
        <dgm:presLayoutVars>
          <dgm:dir/>
          <dgm:resizeHandles val="exact"/>
        </dgm:presLayoutVars>
      </dgm:prSet>
      <dgm:spPr/>
    </dgm:pt>
    <dgm:pt modelId="{3D002C54-46DD-4DB1-AE00-4573A7FF524D}" type="pres">
      <dgm:prSet presAssocID="{BFF4DBB4-95DA-4A31-B675-046445661BF9}" presName="node" presStyleLbl="node1" presStyleIdx="0" presStyleCnt="3" custLinFactNeighborX="3441" custLinFactNeighborY="-337">
        <dgm:presLayoutVars>
          <dgm:bulletEnabled val="1"/>
        </dgm:presLayoutVars>
      </dgm:prSet>
      <dgm:spPr/>
    </dgm:pt>
    <dgm:pt modelId="{3138E1A5-BC56-47DE-80DB-5E01B0DC4761}" type="pres">
      <dgm:prSet presAssocID="{D036DD6E-C074-4BB3-8E51-F0D21620653D}" presName="sibTrans" presStyleCnt="0"/>
      <dgm:spPr/>
    </dgm:pt>
    <dgm:pt modelId="{BECD3112-209A-4A7C-BCAE-8FFA332B3FD5}" type="pres">
      <dgm:prSet presAssocID="{5E2E07D6-953D-4A31-AB4B-17A39B6252F9}" presName="node" presStyleLbl="node1" presStyleIdx="1" presStyleCnt="3" custLinFactNeighborX="-85722">
        <dgm:presLayoutVars>
          <dgm:bulletEnabled val="1"/>
        </dgm:presLayoutVars>
      </dgm:prSet>
      <dgm:spPr/>
    </dgm:pt>
    <dgm:pt modelId="{509DC444-DB3D-441A-9848-902B02AE8BF0}" type="pres">
      <dgm:prSet presAssocID="{A94FB284-70C5-4537-9785-C0B3F54897AE}" presName="sibTrans" presStyleCnt="0"/>
      <dgm:spPr/>
    </dgm:pt>
    <dgm:pt modelId="{71884E0F-4E7D-4441-9CC3-E657AD93FF74}" type="pres">
      <dgm:prSet presAssocID="{31B5961C-F10B-4694-9ADD-4C593D02D304}" presName="node" presStyleLbl="node1" presStyleIdx="2" presStyleCnt="3" custLinFactX="-2890" custLinFactNeighborX="-100000" custLinFactNeighborY="-389">
        <dgm:presLayoutVars>
          <dgm:bulletEnabled val="1"/>
        </dgm:presLayoutVars>
      </dgm:prSet>
      <dgm:spPr/>
    </dgm:pt>
  </dgm:ptLst>
  <dgm:cxnLst>
    <dgm:cxn modelId="{B5018106-EF5F-4F9C-9964-076FF8F1C8FC}" srcId="{D3EA0F7B-F683-4A1F-AA5E-3B7397FF2AF9}" destId="{5E2E07D6-953D-4A31-AB4B-17A39B6252F9}" srcOrd="1" destOrd="0" parTransId="{0D23EBFD-04D5-4B0F-A04A-C80AA4A0237E}" sibTransId="{A94FB284-70C5-4537-9785-C0B3F54897AE}"/>
    <dgm:cxn modelId="{672C2228-287D-4B50-A3D4-7A68CE3977A2}" type="presOf" srcId="{D3EA0F7B-F683-4A1F-AA5E-3B7397FF2AF9}" destId="{AE5F39CB-CD41-4516-937F-995D31D4942D}" srcOrd="0" destOrd="0" presId="urn:microsoft.com/office/officeart/2005/8/layout/hList6"/>
    <dgm:cxn modelId="{6B4A0932-ADFA-490D-95A3-CB7668B1636A}" srcId="{D3EA0F7B-F683-4A1F-AA5E-3B7397FF2AF9}" destId="{BFF4DBB4-95DA-4A31-B675-046445661BF9}" srcOrd="0" destOrd="0" parTransId="{7675210B-02BD-4600-9860-7D957DF06E09}" sibTransId="{D036DD6E-C074-4BB3-8E51-F0D21620653D}"/>
    <dgm:cxn modelId="{A433EE49-9761-42EB-87CD-9945157E61CE}" type="presOf" srcId="{BFF4DBB4-95DA-4A31-B675-046445661BF9}" destId="{3D002C54-46DD-4DB1-AE00-4573A7FF524D}" srcOrd="0" destOrd="0" presId="urn:microsoft.com/office/officeart/2005/8/layout/hList6"/>
    <dgm:cxn modelId="{A7139372-BF98-410D-ADE4-8D8766A07758}" type="presOf" srcId="{5E2E07D6-953D-4A31-AB4B-17A39B6252F9}" destId="{BECD3112-209A-4A7C-BCAE-8FFA332B3FD5}" srcOrd="0" destOrd="0" presId="urn:microsoft.com/office/officeart/2005/8/layout/hList6"/>
    <dgm:cxn modelId="{7F26B952-F87D-4AC5-A080-135162F73910}" srcId="{D3EA0F7B-F683-4A1F-AA5E-3B7397FF2AF9}" destId="{31B5961C-F10B-4694-9ADD-4C593D02D304}" srcOrd="2" destOrd="0" parTransId="{D614DBF7-F5D8-42BD-B548-894C1C2BF21D}" sibTransId="{108FF1B6-1DB6-4D81-BAD7-A7DB59971FB6}"/>
    <dgm:cxn modelId="{517D03A2-8DCC-479B-925F-F1F48CCD3918}" type="presOf" srcId="{31B5961C-F10B-4694-9ADD-4C593D02D304}" destId="{71884E0F-4E7D-4441-9CC3-E657AD93FF74}" srcOrd="0" destOrd="0" presId="urn:microsoft.com/office/officeart/2005/8/layout/hList6"/>
    <dgm:cxn modelId="{B220D871-1902-4332-8531-C7C15CDD7B09}" type="presParOf" srcId="{AE5F39CB-CD41-4516-937F-995D31D4942D}" destId="{3D002C54-46DD-4DB1-AE00-4573A7FF524D}" srcOrd="0" destOrd="0" presId="urn:microsoft.com/office/officeart/2005/8/layout/hList6"/>
    <dgm:cxn modelId="{80A0FC1D-71EC-4459-BA18-E5F64621AA3F}" type="presParOf" srcId="{AE5F39CB-CD41-4516-937F-995D31D4942D}" destId="{3138E1A5-BC56-47DE-80DB-5E01B0DC4761}" srcOrd="1" destOrd="0" presId="urn:microsoft.com/office/officeart/2005/8/layout/hList6"/>
    <dgm:cxn modelId="{6CD4DCD4-5B83-47C8-8265-20CD04DEB9F2}" type="presParOf" srcId="{AE5F39CB-CD41-4516-937F-995D31D4942D}" destId="{BECD3112-209A-4A7C-BCAE-8FFA332B3FD5}" srcOrd="2" destOrd="0" presId="urn:microsoft.com/office/officeart/2005/8/layout/hList6"/>
    <dgm:cxn modelId="{79B4A70D-B7C0-4817-8CB4-7FE03DCC0212}" type="presParOf" srcId="{AE5F39CB-CD41-4516-937F-995D31D4942D}" destId="{509DC444-DB3D-441A-9848-902B02AE8BF0}" srcOrd="3" destOrd="0" presId="urn:microsoft.com/office/officeart/2005/8/layout/hList6"/>
    <dgm:cxn modelId="{4DA0C576-A19C-4812-B5BA-65FC76C667F1}" type="presParOf" srcId="{AE5F39CB-CD41-4516-937F-995D31D4942D}" destId="{71884E0F-4E7D-4441-9CC3-E657AD93FF7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EBF1C8-57E0-4E47-BA00-952E85AD88C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02CFF62-D105-4709-9965-3D8531B71E45}">
      <dgm:prSet phldrT="[besedilo]" custT="1"/>
      <dgm:spPr/>
      <dgm:t>
        <a:bodyPr/>
        <a:lstStyle/>
        <a:p>
          <a:r>
            <a:rPr lang="sl-SI" sz="1900" b="1" dirty="0" err="1">
              <a:latin typeface="Arial Narrow" panose="020B0606020202030204" pitchFamily="34" charset="0"/>
            </a:rPr>
            <a:t>Action</a:t>
          </a:r>
          <a:r>
            <a:rPr lang="sl-SI" sz="1900" b="1" dirty="0">
              <a:latin typeface="Arial Narrow" panose="020B0606020202030204" pitchFamily="34" charset="0"/>
            </a:rPr>
            <a:t> plan </a:t>
          </a:r>
          <a:r>
            <a:rPr lang="sl-SI" sz="1900" b="1" dirty="0" err="1">
              <a:latin typeface="Arial Narrow" panose="020B0606020202030204" pitchFamily="34" charset="0"/>
            </a:rPr>
            <a:t>of</a:t>
          </a:r>
          <a:r>
            <a:rPr lang="sl-SI" sz="1900" b="1" dirty="0">
              <a:latin typeface="Arial Narrow" panose="020B0606020202030204" pitchFamily="34" charset="0"/>
            </a:rPr>
            <a:t> SRIP:</a:t>
          </a:r>
        </a:p>
        <a:p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-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Joint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development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activities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endParaRPr lang="sl-SI" sz="1900" b="1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-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Internationalisation</a:t>
          </a:r>
          <a:endParaRPr lang="sl-SI" sz="1900" b="1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- Human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resources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development</a:t>
          </a:r>
          <a:endParaRPr lang="sl-SI" sz="1900" b="1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-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Entrepreneurship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and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joint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</a:p>
        <a:p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services</a:t>
          </a:r>
          <a:endParaRPr lang="sl-SI" sz="1900" b="1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-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The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optimization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of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regulatory</a:t>
          </a:r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   </a:t>
          </a:r>
        </a:p>
        <a:p>
          <a:r>
            <a:rPr lang="sl-SI" sz="1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  </a:t>
          </a:r>
          <a:r>
            <a:rPr lang="sl-SI" sz="1900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framework</a:t>
          </a:r>
          <a:endParaRPr lang="sl-SI" sz="1900" b="1" dirty="0">
            <a:latin typeface="Arial Narrow" panose="020B0606020202030204" pitchFamily="34" charset="0"/>
          </a:endParaRPr>
        </a:p>
      </dgm:t>
    </dgm:pt>
    <dgm:pt modelId="{F0A2BCD9-067A-47BC-90D6-1AB7CF94AE27}" type="parTrans" cxnId="{4B66B174-BA67-4A16-AB08-E0B5073B536F}">
      <dgm:prSet/>
      <dgm:spPr/>
      <dgm:t>
        <a:bodyPr/>
        <a:lstStyle/>
        <a:p>
          <a:endParaRPr lang="sl-SI" b="1"/>
        </a:p>
      </dgm:t>
    </dgm:pt>
    <dgm:pt modelId="{C827D528-04A2-4625-9D97-8D0E3E24CCDD}" type="sibTrans" cxnId="{4B66B174-BA67-4A16-AB08-E0B5073B536F}">
      <dgm:prSet/>
      <dgm:spPr/>
      <dgm:t>
        <a:bodyPr/>
        <a:lstStyle/>
        <a:p>
          <a:endParaRPr lang="sl-SI" b="1"/>
        </a:p>
      </dgm:t>
    </dgm:pt>
    <dgm:pt modelId="{908F1722-B531-438E-A2D1-CDC574C79017}">
      <dgm:prSet phldrT="[besedilo]" custT="1"/>
      <dgm:spPr/>
      <dgm:t>
        <a:bodyPr/>
        <a:lstStyle/>
        <a:p>
          <a:r>
            <a:rPr lang="sl-SI" sz="2000" b="1" dirty="0">
              <a:latin typeface="Arial Narrow" panose="020B0606020202030204" pitchFamily="34" charset="0"/>
            </a:rPr>
            <a:t>1. </a:t>
          </a:r>
          <a:r>
            <a:rPr lang="sl-SI" sz="2000" b="1" dirty="0" err="1">
              <a:latin typeface="Arial Narrow" panose="020B0606020202030204" pitchFamily="34" charset="0"/>
            </a:rPr>
            <a:t>Career</a:t>
          </a:r>
          <a:r>
            <a:rPr lang="sl-SI" sz="2000" b="1" dirty="0">
              <a:latin typeface="Arial Narrow" panose="020B0606020202030204" pitchFamily="34" charset="0"/>
            </a:rPr>
            <a:t> Platform: </a:t>
          </a:r>
        </a:p>
        <a:p>
          <a:r>
            <a:rPr lang="sl-SI" sz="2000" b="1" dirty="0">
              <a:latin typeface="Arial Narrow" panose="020B0606020202030204" pitchFamily="34" charset="0"/>
            </a:rPr>
            <a:t>- </a:t>
          </a:r>
          <a:r>
            <a:rPr lang="sl-SI" sz="2000" b="1" dirty="0" err="1">
              <a:latin typeface="Arial Narrow" panose="020B0606020202030204" pitchFamily="34" charset="0"/>
            </a:rPr>
            <a:t>Profession</a:t>
          </a:r>
          <a:r>
            <a:rPr lang="sl-SI" sz="2000" b="1" dirty="0">
              <a:latin typeface="Arial Narrow" panose="020B0606020202030204" pitchFamily="34" charset="0"/>
            </a:rPr>
            <a:t> </a:t>
          </a:r>
          <a:r>
            <a:rPr lang="sl-SI" sz="2000" b="1" dirty="0" err="1">
              <a:latin typeface="Arial Narrow" panose="020B0606020202030204" pitchFamily="34" charset="0"/>
            </a:rPr>
            <a:t>of</a:t>
          </a:r>
          <a:r>
            <a:rPr lang="sl-SI" sz="2000" b="1" dirty="0">
              <a:latin typeface="Arial Narrow" panose="020B0606020202030204" pitchFamily="34" charset="0"/>
            </a:rPr>
            <a:t> future</a:t>
          </a:r>
        </a:p>
        <a:p>
          <a:r>
            <a:rPr lang="sl-SI" sz="2000" b="1" dirty="0">
              <a:latin typeface="Arial Narrow" panose="020B0606020202030204" pitchFamily="34" charset="0"/>
            </a:rPr>
            <a:t> - </a:t>
          </a:r>
          <a:r>
            <a:rPr lang="sl-SI" sz="2000" b="1" dirty="0" err="1">
              <a:latin typeface="Arial Narrow" panose="020B0606020202030204" pitchFamily="34" charset="0"/>
            </a:rPr>
            <a:t>Individual</a:t>
          </a:r>
          <a:r>
            <a:rPr lang="sl-SI" sz="2000" b="1" dirty="0">
              <a:latin typeface="Arial Narrow" panose="020B0606020202030204" pitchFamily="34" charset="0"/>
            </a:rPr>
            <a:t> </a:t>
          </a:r>
          <a:r>
            <a:rPr lang="sl-SI" sz="2000" b="1" dirty="0" err="1">
              <a:latin typeface="Arial Narrow" panose="020B0606020202030204" pitchFamily="34" charset="0"/>
            </a:rPr>
            <a:t>career</a:t>
          </a:r>
          <a:r>
            <a:rPr lang="sl-SI" sz="2000" b="1" dirty="0">
              <a:latin typeface="Arial Narrow" panose="020B0606020202030204" pitchFamily="34" charset="0"/>
            </a:rPr>
            <a:t> plan</a:t>
          </a:r>
        </a:p>
        <a:p>
          <a:r>
            <a:rPr lang="sl-SI" sz="2000" b="1" dirty="0">
              <a:latin typeface="Arial Narrow" panose="020B0606020202030204" pitchFamily="34" charset="0"/>
            </a:rPr>
            <a:t>- </a:t>
          </a:r>
          <a:r>
            <a:rPr lang="sl-SI" sz="2000" b="1" dirty="0" err="1">
              <a:latin typeface="Arial Narrow" panose="020B0606020202030204" pitchFamily="34" charset="0"/>
            </a:rPr>
            <a:t>Training</a:t>
          </a:r>
          <a:r>
            <a:rPr lang="sl-SI" sz="2000" b="1" dirty="0">
              <a:latin typeface="Arial Narrow" panose="020B0606020202030204" pitchFamily="34" charset="0"/>
            </a:rPr>
            <a:t>, </a:t>
          </a:r>
          <a:r>
            <a:rPr lang="sl-SI" sz="2000" b="1" dirty="0" err="1">
              <a:latin typeface="Arial Narrow" panose="020B0606020202030204" pitchFamily="34" charset="0"/>
            </a:rPr>
            <a:t>Education</a:t>
          </a:r>
          <a:r>
            <a:rPr lang="sl-SI" sz="2000" b="1" dirty="0">
              <a:latin typeface="Arial Narrow" panose="020B0606020202030204" pitchFamily="34" charset="0"/>
            </a:rPr>
            <a:t>, </a:t>
          </a:r>
        </a:p>
        <a:p>
          <a:r>
            <a:rPr lang="sl-SI" sz="2000" b="1" dirty="0">
              <a:latin typeface="Arial Narrow" panose="020B0606020202030204" pitchFamily="34" charset="0"/>
            </a:rPr>
            <a:t>-  </a:t>
          </a:r>
          <a:r>
            <a:rPr lang="sl-SI" sz="2000" b="1" dirty="0" err="1">
              <a:latin typeface="Arial Narrow" panose="020B0606020202030204" pitchFamily="34" charset="0"/>
            </a:rPr>
            <a:t>Competences</a:t>
          </a:r>
          <a:r>
            <a:rPr lang="sl-SI" sz="2000" b="1" dirty="0">
              <a:latin typeface="Arial Narrow" panose="020B0606020202030204" pitchFamily="34" charset="0"/>
            </a:rPr>
            <a:t>  </a:t>
          </a:r>
        </a:p>
        <a:p>
          <a:r>
            <a:rPr lang="sl-SI" sz="2000" b="1" dirty="0">
              <a:latin typeface="Arial Narrow" panose="020B0606020202030204" pitchFamily="34" charset="0"/>
            </a:rPr>
            <a:t> 2. </a:t>
          </a:r>
          <a:r>
            <a:rPr lang="sl-SI" sz="2000" b="1" dirty="0" err="1">
              <a:latin typeface="Arial Narrow" panose="020B0606020202030204" pitchFamily="34" charset="0"/>
            </a:rPr>
            <a:t>Innovation</a:t>
          </a:r>
          <a:endParaRPr lang="sl-SI" sz="2000" b="1" dirty="0">
            <a:latin typeface="Arial Narrow" panose="020B0606020202030204" pitchFamily="34" charset="0"/>
          </a:endParaRPr>
        </a:p>
        <a:p>
          <a:r>
            <a:rPr lang="sl-SI" sz="2000" b="1" dirty="0">
              <a:latin typeface="Arial Narrow" panose="020B0606020202030204" pitchFamily="34" charset="0"/>
            </a:rPr>
            <a:t>3. </a:t>
          </a:r>
          <a:r>
            <a:rPr lang="sl-SI" sz="2000" b="1" dirty="0" err="1">
              <a:latin typeface="Arial Narrow" panose="020B0606020202030204" pitchFamily="34" charset="0"/>
            </a:rPr>
            <a:t>Digitalization</a:t>
          </a:r>
          <a:endParaRPr lang="sl-SI" sz="2000" b="1" dirty="0">
            <a:latin typeface="Arial Narrow" panose="020B0606020202030204" pitchFamily="34" charset="0"/>
          </a:endParaRPr>
        </a:p>
        <a:p>
          <a:r>
            <a:rPr lang="sl-SI" sz="2000" b="1" dirty="0">
              <a:latin typeface="Arial Narrow" panose="020B0606020202030204" pitchFamily="34" charset="0"/>
            </a:rPr>
            <a:t>4. </a:t>
          </a:r>
          <a:r>
            <a:rPr lang="sl-SI" sz="2000" b="1" dirty="0" err="1">
              <a:latin typeface="Arial Narrow" panose="020B0606020202030204" pitchFamily="34" charset="0"/>
            </a:rPr>
            <a:t>Ecodesign</a:t>
          </a:r>
          <a:endParaRPr lang="sl-SI" sz="2000" b="1" dirty="0">
            <a:latin typeface="Arial Narrow" panose="020B0606020202030204" pitchFamily="34" charset="0"/>
          </a:endParaRPr>
        </a:p>
        <a:p>
          <a:endParaRPr lang="sl-SI" sz="2000" b="1" dirty="0"/>
        </a:p>
      </dgm:t>
    </dgm:pt>
    <dgm:pt modelId="{6096D6BA-8356-45D0-A0AC-D310CB20694F}" type="parTrans" cxnId="{351FEFC8-11E7-420E-BAD6-CCDCCCFABA7C}">
      <dgm:prSet/>
      <dgm:spPr/>
      <dgm:t>
        <a:bodyPr/>
        <a:lstStyle/>
        <a:p>
          <a:endParaRPr lang="sl-SI" b="1"/>
        </a:p>
      </dgm:t>
    </dgm:pt>
    <dgm:pt modelId="{B5083E8E-4BA2-48A8-959D-261C2DB59F78}" type="sibTrans" cxnId="{351FEFC8-11E7-420E-BAD6-CCDCCCFABA7C}">
      <dgm:prSet/>
      <dgm:spPr/>
      <dgm:t>
        <a:bodyPr/>
        <a:lstStyle/>
        <a:p>
          <a:endParaRPr lang="sl-SI" b="1"/>
        </a:p>
      </dgm:t>
    </dgm:pt>
    <dgm:pt modelId="{52A22EC0-D48F-4790-B7A6-755DAE3934C7}">
      <dgm:prSet phldrT="[besedilo]" custT="1"/>
      <dgm:spPr/>
      <dgm:t>
        <a:bodyPr/>
        <a:lstStyle/>
        <a:p>
          <a:pPr>
            <a:spcAft>
              <a:spcPts val="0"/>
            </a:spcAft>
          </a:pPr>
          <a:endParaRPr lang="sl-SI" sz="2000" b="1" dirty="0"/>
        </a:p>
        <a:p>
          <a:pPr>
            <a:spcAft>
              <a:spcPts val="0"/>
            </a:spcAft>
          </a:pPr>
          <a:r>
            <a:rPr lang="sl-SI" sz="1900" b="1" dirty="0">
              <a:latin typeface="Arial Narrow" panose="020B0606020202030204" pitchFamily="34" charset="0"/>
            </a:rPr>
            <a:t>1. </a:t>
          </a:r>
          <a:r>
            <a:rPr lang="sl-SI" sz="1900" b="1" dirty="0" err="1">
              <a:latin typeface="Arial Narrow" panose="020B0606020202030204" pitchFamily="34" charset="0"/>
            </a:rPr>
            <a:t>Public</a:t>
          </a:r>
          <a:r>
            <a:rPr lang="sl-SI" sz="1900" b="1" dirty="0">
              <a:latin typeface="Arial Narrow" panose="020B0606020202030204" pitchFamily="34" charset="0"/>
            </a:rPr>
            <a:t> – </a:t>
          </a:r>
          <a:r>
            <a:rPr lang="sl-SI" sz="1900" b="1" dirty="0" err="1">
              <a:latin typeface="Arial Narrow" panose="020B0606020202030204" pitchFamily="34" charset="0"/>
            </a:rPr>
            <a:t>Private</a:t>
          </a:r>
          <a:r>
            <a:rPr lang="sl-SI" sz="1900" b="1" dirty="0">
              <a:latin typeface="Arial Narrow" panose="020B0606020202030204" pitchFamily="34" charset="0"/>
            </a:rPr>
            <a:t> </a:t>
          </a:r>
          <a:r>
            <a:rPr lang="sl-SI" sz="1900" b="1" dirty="0" err="1">
              <a:latin typeface="Arial Narrow" panose="020B0606020202030204" pitchFamily="34" charset="0"/>
            </a:rPr>
            <a:t>Investment</a:t>
          </a:r>
          <a:r>
            <a:rPr lang="sl-SI" sz="1900" b="1" dirty="0">
              <a:latin typeface="Arial Narrow" panose="020B0606020202030204" pitchFamily="34" charset="0"/>
            </a:rPr>
            <a:t>     </a:t>
          </a:r>
        </a:p>
        <a:p>
          <a:pPr>
            <a:spcAft>
              <a:spcPts val="0"/>
            </a:spcAft>
          </a:pPr>
          <a:endParaRPr lang="sl-SI" sz="1900" b="1" dirty="0">
            <a:latin typeface="Arial Narrow" panose="020B0606020202030204" pitchFamily="34" charset="0"/>
          </a:endParaRPr>
        </a:p>
        <a:p>
          <a:pPr>
            <a:spcAft>
              <a:spcPts val="0"/>
            </a:spcAft>
          </a:pPr>
          <a:r>
            <a:rPr lang="sl-SI" sz="1900" b="1" dirty="0">
              <a:latin typeface="Arial Narrow" panose="020B0606020202030204" pitchFamily="34" charset="0"/>
            </a:rPr>
            <a:t>2. </a:t>
          </a:r>
          <a:r>
            <a:rPr lang="sl-SI" sz="1900" b="1" dirty="0" err="1">
              <a:latin typeface="Arial Narrow" panose="020B0606020202030204" pitchFamily="34" charset="0"/>
            </a:rPr>
            <a:t>Public</a:t>
          </a:r>
          <a:r>
            <a:rPr lang="sl-SI" sz="1900" b="1" dirty="0">
              <a:latin typeface="Arial Narrow" panose="020B0606020202030204" pitchFamily="34" charset="0"/>
            </a:rPr>
            <a:t> </a:t>
          </a:r>
          <a:r>
            <a:rPr lang="sl-SI" sz="1900" b="1" dirty="0" err="1">
              <a:latin typeface="Arial Narrow" panose="020B0606020202030204" pitchFamily="34" charset="0"/>
            </a:rPr>
            <a:t>calls</a:t>
          </a:r>
          <a:r>
            <a:rPr lang="sl-SI" sz="1900" b="1" dirty="0">
              <a:latin typeface="Arial Narrow" panose="020B0606020202030204" pitchFamily="34" charset="0"/>
            </a:rPr>
            <a:t> /</a:t>
          </a:r>
          <a:r>
            <a:rPr lang="sl-SI" sz="1900" b="1" dirty="0" err="1">
              <a:latin typeface="Arial Narrow" panose="020B0606020202030204" pitchFamily="34" charset="0"/>
            </a:rPr>
            <a:t>joint</a:t>
          </a:r>
          <a:r>
            <a:rPr lang="sl-SI" sz="1900" b="1" dirty="0">
              <a:latin typeface="Arial Narrow" panose="020B0606020202030204" pitchFamily="34" charset="0"/>
            </a:rPr>
            <a:t> </a:t>
          </a:r>
          <a:r>
            <a:rPr lang="sl-SI" sz="1900" b="1" dirty="0" err="1">
              <a:latin typeface="Arial Narrow" panose="020B0606020202030204" pitchFamily="34" charset="0"/>
            </a:rPr>
            <a:t>projects</a:t>
          </a:r>
          <a:r>
            <a:rPr lang="sl-SI" sz="1900" b="1" dirty="0">
              <a:latin typeface="Arial Narrow" panose="020B0606020202030204" pitchFamily="34" charset="0"/>
            </a:rPr>
            <a:t>/:</a:t>
          </a:r>
        </a:p>
        <a:p>
          <a:pPr>
            <a:spcAft>
              <a:spcPts val="0"/>
            </a:spcAft>
          </a:pPr>
          <a:r>
            <a:rPr lang="sl-SI" sz="1900" b="1" dirty="0">
              <a:latin typeface="Arial Narrow" panose="020B0606020202030204" pitchFamily="34" charset="0"/>
            </a:rPr>
            <a:t>  - </a:t>
          </a:r>
          <a:r>
            <a:rPr lang="sl-SI" sz="1900" b="1" dirty="0" err="1">
              <a:latin typeface="Arial Narrow" panose="020B0606020202030204" pitchFamily="34" charset="0"/>
            </a:rPr>
            <a:t>Slovenia</a:t>
          </a:r>
          <a:r>
            <a:rPr lang="sl-SI" sz="1900" b="1" dirty="0">
              <a:latin typeface="Arial Narrow" panose="020B0606020202030204" pitchFamily="34" charset="0"/>
            </a:rPr>
            <a:t>,</a:t>
          </a:r>
        </a:p>
        <a:p>
          <a:pPr>
            <a:spcAft>
              <a:spcPts val="0"/>
            </a:spcAft>
          </a:pPr>
          <a:r>
            <a:rPr lang="sl-SI" sz="1900" b="1" dirty="0">
              <a:latin typeface="Arial Narrow" panose="020B0606020202030204" pitchFamily="34" charset="0"/>
            </a:rPr>
            <a:t>   - EU </a:t>
          </a:r>
          <a:r>
            <a:rPr lang="sl-SI" sz="1900" b="1" dirty="0" err="1">
              <a:latin typeface="Arial Narrow" panose="020B0606020202030204" pitchFamily="34" charset="0"/>
            </a:rPr>
            <a:t>countries</a:t>
          </a:r>
          <a:r>
            <a:rPr lang="sl-SI" sz="1900" b="1" dirty="0">
              <a:latin typeface="Arial Narrow" panose="020B0606020202030204" pitchFamily="34" charset="0"/>
            </a:rPr>
            <a:t>,</a:t>
          </a:r>
        </a:p>
        <a:p>
          <a:pPr>
            <a:spcAft>
              <a:spcPts val="0"/>
            </a:spcAft>
          </a:pPr>
          <a:r>
            <a:rPr lang="sl-SI" sz="1900" b="1" dirty="0">
              <a:latin typeface="Arial Narrow" panose="020B0606020202030204" pitchFamily="34" charset="0"/>
            </a:rPr>
            <a:t>   - </a:t>
          </a:r>
          <a:r>
            <a:rPr lang="sl-SI" sz="1900" b="1" dirty="0" err="1">
              <a:latin typeface="Arial Narrow" panose="020B0606020202030204" pitchFamily="34" charset="0"/>
            </a:rPr>
            <a:t>Others</a:t>
          </a:r>
          <a:endParaRPr lang="sl-SI" sz="1900" b="1" dirty="0">
            <a:latin typeface="Arial Narrow" panose="020B0606020202030204" pitchFamily="34" charset="0"/>
          </a:endParaRPr>
        </a:p>
      </dgm:t>
    </dgm:pt>
    <dgm:pt modelId="{B967DDE6-69FC-4FE1-9033-29AD48D16B1A}" type="sibTrans" cxnId="{A5297AA2-E0D9-48C7-BDAA-B6ABBCA1B9AD}">
      <dgm:prSet/>
      <dgm:spPr/>
      <dgm:t>
        <a:bodyPr/>
        <a:lstStyle/>
        <a:p>
          <a:endParaRPr lang="sl-SI" b="1"/>
        </a:p>
      </dgm:t>
    </dgm:pt>
    <dgm:pt modelId="{B439FC56-5883-489F-ACDE-1298B9746B15}" type="parTrans" cxnId="{A5297AA2-E0D9-48C7-BDAA-B6ABBCA1B9AD}">
      <dgm:prSet/>
      <dgm:spPr/>
      <dgm:t>
        <a:bodyPr/>
        <a:lstStyle/>
        <a:p>
          <a:endParaRPr lang="sl-SI" b="1"/>
        </a:p>
      </dgm:t>
    </dgm:pt>
    <dgm:pt modelId="{443AB697-1285-4902-8ED1-4D9D1B70FB2A}" type="pres">
      <dgm:prSet presAssocID="{D2EBF1C8-57E0-4E47-BA00-952E85AD88CC}" presName="arrowDiagram" presStyleCnt="0">
        <dgm:presLayoutVars>
          <dgm:chMax val="5"/>
          <dgm:dir/>
          <dgm:resizeHandles val="exact"/>
        </dgm:presLayoutVars>
      </dgm:prSet>
      <dgm:spPr/>
    </dgm:pt>
    <dgm:pt modelId="{F17A6BE8-33A8-4EC4-8918-C3E2CA80A557}" type="pres">
      <dgm:prSet presAssocID="{D2EBF1C8-57E0-4E47-BA00-952E85AD88CC}" presName="arrow" presStyleLbl="bgShp" presStyleIdx="0" presStyleCnt="1" custLinFactNeighborX="4552" custLinFactNeighborY="1521"/>
      <dgm:spPr/>
    </dgm:pt>
    <dgm:pt modelId="{C94309C3-96FA-4E7E-B96B-C39E998D6E50}" type="pres">
      <dgm:prSet presAssocID="{D2EBF1C8-57E0-4E47-BA00-952E85AD88CC}" presName="arrowDiagram3" presStyleCnt="0"/>
      <dgm:spPr/>
    </dgm:pt>
    <dgm:pt modelId="{C3E5D40C-38DE-47FE-ADE6-A7115852EE9E}" type="pres">
      <dgm:prSet presAssocID="{902CFF62-D105-4709-9965-3D8531B71E45}" presName="bullet3a" presStyleLbl="node1" presStyleIdx="0" presStyleCnt="3" custScaleX="189404" custScaleY="198579" custLinFactX="346695" custLinFactY="-200000" custLinFactNeighborX="400000" custLinFactNeighborY="-267962"/>
      <dgm:spPr/>
    </dgm:pt>
    <dgm:pt modelId="{A3AA16DE-2E02-41A4-B79F-D0FB99D54D17}" type="pres">
      <dgm:prSet presAssocID="{902CFF62-D105-4709-9965-3D8531B71E45}" presName="textBox3a" presStyleLbl="revTx" presStyleIdx="0" presStyleCnt="3" custScaleX="209577" custScaleY="212208" custLinFactNeighborX="-35985" custLinFactNeighborY="-25625">
        <dgm:presLayoutVars>
          <dgm:bulletEnabled val="1"/>
        </dgm:presLayoutVars>
      </dgm:prSet>
      <dgm:spPr/>
    </dgm:pt>
    <dgm:pt modelId="{36002E92-E275-4F4C-8F1F-379495B861CD}" type="pres">
      <dgm:prSet presAssocID="{52A22EC0-D48F-4790-B7A6-755DAE3934C7}" presName="bullet3b" presStyleLbl="node1" presStyleIdx="1" presStyleCnt="3" custScaleX="112851" custScaleY="111440" custLinFactX="100000" custLinFactY="-38652" custLinFactNeighborX="127899" custLinFactNeighborY="-100000"/>
      <dgm:spPr/>
    </dgm:pt>
    <dgm:pt modelId="{B52B9507-A776-4193-A906-A6EDA2DD207E}" type="pres">
      <dgm:prSet presAssocID="{52A22EC0-D48F-4790-B7A6-755DAE3934C7}" presName="textBox3b" presStyleLbl="revTx" presStyleIdx="1" presStyleCnt="3" custScaleX="127878" custScaleY="132154" custLinFactNeighborX="16021" custLinFactNeighborY="0">
        <dgm:presLayoutVars>
          <dgm:bulletEnabled val="1"/>
        </dgm:presLayoutVars>
      </dgm:prSet>
      <dgm:spPr/>
    </dgm:pt>
    <dgm:pt modelId="{BA9BA3F3-CF20-4068-9F24-BBD7FC22FA07}" type="pres">
      <dgm:prSet presAssocID="{908F1722-B531-438E-A2D1-CDC574C79017}" presName="bullet3c" presStyleLbl="node1" presStyleIdx="2" presStyleCnt="3" custScaleX="79755" custScaleY="75488" custLinFactX="9974" custLinFactY="-21626" custLinFactNeighborX="100000" custLinFactNeighborY="-100000"/>
      <dgm:spPr/>
    </dgm:pt>
    <dgm:pt modelId="{53366A03-7047-4BFE-A1DB-BC9A02F1F73A}" type="pres">
      <dgm:prSet presAssocID="{908F1722-B531-438E-A2D1-CDC574C79017}" presName="textBox3c" presStyleLbl="revTx" presStyleIdx="2" presStyleCnt="3" custScaleX="175951" custScaleY="117857" custLinFactNeighborX="48646" custLinFactNeighborY="1127">
        <dgm:presLayoutVars>
          <dgm:bulletEnabled val="1"/>
        </dgm:presLayoutVars>
      </dgm:prSet>
      <dgm:spPr/>
    </dgm:pt>
  </dgm:ptLst>
  <dgm:cxnLst>
    <dgm:cxn modelId="{245D3B0D-71C5-46F8-A659-D79230F2109B}" type="presOf" srcId="{52A22EC0-D48F-4790-B7A6-755DAE3934C7}" destId="{B52B9507-A776-4193-A906-A6EDA2DD207E}" srcOrd="0" destOrd="0" presId="urn:microsoft.com/office/officeart/2005/8/layout/arrow2"/>
    <dgm:cxn modelId="{6BDEA81A-75E5-4515-B551-CA0A6AEF6F6C}" type="presOf" srcId="{D2EBF1C8-57E0-4E47-BA00-952E85AD88CC}" destId="{443AB697-1285-4902-8ED1-4D9D1B70FB2A}" srcOrd="0" destOrd="0" presId="urn:microsoft.com/office/officeart/2005/8/layout/arrow2"/>
    <dgm:cxn modelId="{1FD6264D-4D18-45E7-ABDE-89DF44B7A4EF}" type="presOf" srcId="{902CFF62-D105-4709-9965-3D8531B71E45}" destId="{A3AA16DE-2E02-41A4-B79F-D0FB99D54D17}" srcOrd="0" destOrd="0" presId="urn:microsoft.com/office/officeart/2005/8/layout/arrow2"/>
    <dgm:cxn modelId="{76B8BC4D-242B-4FCF-9349-5000679CE0B4}" type="presOf" srcId="{908F1722-B531-438E-A2D1-CDC574C79017}" destId="{53366A03-7047-4BFE-A1DB-BC9A02F1F73A}" srcOrd="0" destOrd="0" presId="urn:microsoft.com/office/officeart/2005/8/layout/arrow2"/>
    <dgm:cxn modelId="{4B66B174-BA67-4A16-AB08-E0B5073B536F}" srcId="{D2EBF1C8-57E0-4E47-BA00-952E85AD88CC}" destId="{902CFF62-D105-4709-9965-3D8531B71E45}" srcOrd="0" destOrd="0" parTransId="{F0A2BCD9-067A-47BC-90D6-1AB7CF94AE27}" sibTransId="{C827D528-04A2-4625-9D97-8D0E3E24CCDD}"/>
    <dgm:cxn modelId="{A5297AA2-E0D9-48C7-BDAA-B6ABBCA1B9AD}" srcId="{D2EBF1C8-57E0-4E47-BA00-952E85AD88CC}" destId="{52A22EC0-D48F-4790-B7A6-755DAE3934C7}" srcOrd="1" destOrd="0" parTransId="{B439FC56-5883-489F-ACDE-1298B9746B15}" sibTransId="{B967DDE6-69FC-4FE1-9033-29AD48D16B1A}"/>
    <dgm:cxn modelId="{351FEFC8-11E7-420E-BAD6-CCDCCCFABA7C}" srcId="{D2EBF1C8-57E0-4E47-BA00-952E85AD88CC}" destId="{908F1722-B531-438E-A2D1-CDC574C79017}" srcOrd="2" destOrd="0" parTransId="{6096D6BA-8356-45D0-A0AC-D310CB20694F}" sibTransId="{B5083E8E-4BA2-48A8-959D-261C2DB59F78}"/>
    <dgm:cxn modelId="{8A865516-CD89-45F9-90CC-4527D368ABF7}" type="presParOf" srcId="{443AB697-1285-4902-8ED1-4D9D1B70FB2A}" destId="{F17A6BE8-33A8-4EC4-8918-C3E2CA80A557}" srcOrd="0" destOrd="0" presId="urn:microsoft.com/office/officeart/2005/8/layout/arrow2"/>
    <dgm:cxn modelId="{874978AD-1EC2-46E0-A6A8-41517469AB77}" type="presParOf" srcId="{443AB697-1285-4902-8ED1-4D9D1B70FB2A}" destId="{C94309C3-96FA-4E7E-B96B-C39E998D6E50}" srcOrd="1" destOrd="0" presId="urn:microsoft.com/office/officeart/2005/8/layout/arrow2"/>
    <dgm:cxn modelId="{C6E47383-531A-409C-A278-07B08CC5B700}" type="presParOf" srcId="{C94309C3-96FA-4E7E-B96B-C39E998D6E50}" destId="{C3E5D40C-38DE-47FE-ADE6-A7115852EE9E}" srcOrd="0" destOrd="0" presId="urn:microsoft.com/office/officeart/2005/8/layout/arrow2"/>
    <dgm:cxn modelId="{F92CE653-E964-4F3F-860E-6B022165B263}" type="presParOf" srcId="{C94309C3-96FA-4E7E-B96B-C39E998D6E50}" destId="{A3AA16DE-2E02-41A4-B79F-D0FB99D54D17}" srcOrd="1" destOrd="0" presId="urn:microsoft.com/office/officeart/2005/8/layout/arrow2"/>
    <dgm:cxn modelId="{51AA2ADC-EAFA-4929-8D54-4908B09FB33A}" type="presParOf" srcId="{C94309C3-96FA-4E7E-B96B-C39E998D6E50}" destId="{36002E92-E275-4F4C-8F1F-379495B861CD}" srcOrd="2" destOrd="0" presId="urn:microsoft.com/office/officeart/2005/8/layout/arrow2"/>
    <dgm:cxn modelId="{2E844C60-6A00-49DE-B334-6053D6483D70}" type="presParOf" srcId="{C94309C3-96FA-4E7E-B96B-C39E998D6E50}" destId="{B52B9507-A776-4193-A906-A6EDA2DD207E}" srcOrd="3" destOrd="0" presId="urn:microsoft.com/office/officeart/2005/8/layout/arrow2"/>
    <dgm:cxn modelId="{572529E5-A618-4F7B-9BB3-7147017B56FC}" type="presParOf" srcId="{C94309C3-96FA-4E7E-B96B-C39E998D6E50}" destId="{BA9BA3F3-CF20-4068-9F24-BBD7FC22FA07}" srcOrd="4" destOrd="0" presId="urn:microsoft.com/office/officeart/2005/8/layout/arrow2"/>
    <dgm:cxn modelId="{807C45BC-2CA9-4C6B-9DF1-628A08F77C10}" type="presParOf" srcId="{C94309C3-96FA-4E7E-B96B-C39E998D6E50}" destId="{53366A03-7047-4BFE-A1DB-BC9A02F1F73A}" srcOrd="5" destOrd="0" presId="urn:microsoft.com/office/officeart/2005/8/layout/arrow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8059-FF2D-4506-AB45-6D13F7BE38A9}">
      <dsp:nvSpPr>
        <dsp:cNvPr id="0" name=""/>
        <dsp:cNvSpPr/>
      </dsp:nvSpPr>
      <dsp:spPr>
        <a:xfrm>
          <a:off x="6577683" y="1813668"/>
          <a:ext cx="91440" cy="400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69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132A9-B479-4BE8-8443-51C079671437}">
      <dsp:nvSpPr>
        <dsp:cNvPr id="0" name=""/>
        <dsp:cNvSpPr/>
      </dsp:nvSpPr>
      <dsp:spPr>
        <a:xfrm>
          <a:off x="4567122" y="898770"/>
          <a:ext cx="2056280" cy="549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91"/>
              </a:lnTo>
              <a:lnTo>
                <a:pt x="2343738" y="541691"/>
              </a:lnTo>
              <a:lnTo>
                <a:pt x="2343738" y="69289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FB9F-4440-476B-895E-668BA9C7A4DA}">
      <dsp:nvSpPr>
        <dsp:cNvPr id="0" name=""/>
        <dsp:cNvSpPr/>
      </dsp:nvSpPr>
      <dsp:spPr>
        <a:xfrm>
          <a:off x="3785961" y="1821557"/>
          <a:ext cx="133848" cy="495936"/>
        </a:xfrm>
        <a:custGeom>
          <a:avLst/>
          <a:gdLst/>
          <a:ahLst/>
          <a:cxnLst/>
          <a:rect l="0" t="0" r="0" b="0"/>
          <a:pathLst>
            <a:path>
              <a:moveTo>
                <a:pt x="158615" y="0"/>
              </a:moveTo>
              <a:lnTo>
                <a:pt x="158615" y="436496"/>
              </a:lnTo>
              <a:lnTo>
                <a:pt x="0" y="436496"/>
              </a:lnTo>
              <a:lnTo>
                <a:pt x="0" y="58770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84EA1-5190-44BF-B5C0-CECC9CF75F76}">
      <dsp:nvSpPr>
        <dsp:cNvPr id="0" name=""/>
        <dsp:cNvSpPr/>
      </dsp:nvSpPr>
      <dsp:spPr>
        <a:xfrm>
          <a:off x="1452717" y="1821557"/>
          <a:ext cx="2467092" cy="476179"/>
        </a:xfrm>
        <a:custGeom>
          <a:avLst/>
          <a:gdLst/>
          <a:ahLst/>
          <a:cxnLst/>
          <a:rect l="0" t="0" r="0" b="0"/>
          <a:pathLst>
            <a:path>
              <a:moveTo>
                <a:pt x="2737542" y="0"/>
              </a:moveTo>
              <a:lnTo>
                <a:pt x="2737542" y="413083"/>
              </a:lnTo>
              <a:lnTo>
                <a:pt x="0" y="413083"/>
              </a:lnTo>
              <a:lnTo>
                <a:pt x="0" y="56428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0CE23-9EDC-45A9-8B9F-1C9AA6C75AFF}">
      <dsp:nvSpPr>
        <dsp:cNvPr id="0" name=""/>
        <dsp:cNvSpPr/>
      </dsp:nvSpPr>
      <dsp:spPr>
        <a:xfrm>
          <a:off x="3919810" y="898770"/>
          <a:ext cx="647312" cy="453853"/>
        </a:xfrm>
        <a:custGeom>
          <a:avLst/>
          <a:gdLst/>
          <a:ahLst/>
          <a:cxnLst/>
          <a:rect l="0" t="0" r="0" b="0"/>
          <a:pathLst>
            <a:path>
              <a:moveTo>
                <a:pt x="674064" y="0"/>
              </a:moveTo>
              <a:lnTo>
                <a:pt x="674064" y="428687"/>
              </a:lnTo>
              <a:lnTo>
                <a:pt x="0" y="428687"/>
              </a:lnTo>
              <a:lnTo>
                <a:pt x="0" y="57989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962A9-B095-45BB-9824-0BC2534EDD33}">
      <dsp:nvSpPr>
        <dsp:cNvPr id="0" name=""/>
        <dsp:cNvSpPr/>
      </dsp:nvSpPr>
      <dsp:spPr>
        <a:xfrm>
          <a:off x="1241677" y="-145386"/>
          <a:ext cx="6650890" cy="1044157"/>
        </a:xfrm>
        <a:prstGeom prst="roundRect">
          <a:avLst>
            <a:gd name="adj" fmla="val 10000"/>
          </a:avLst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922BF-76A8-4C1A-842E-59C7042B3260}">
      <dsp:nvSpPr>
        <dsp:cNvPr id="0" name=""/>
        <dsp:cNvSpPr/>
      </dsp:nvSpPr>
      <dsp:spPr>
        <a:xfrm>
          <a:off x="1394715" y="0"/>
          <a:ext cx="6650890" cy="10441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SRIP – Circular </a:t>
          </a:r>
          <a:r>
            <a:rPr lang="sl-SI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economy</a:t>
          </a:r>
          <a:r>
            <a:rPr lang="sl-SI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/a </a:t>
          </a:r>
          <a:r>
            <a:rPr lang="sl-SI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</a:t>
          </a:r>
          <a:r>
            <a:rPr lang="sl-SI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business model/ </a:t>
          </a:r>
        </a:p>
      </dsp:txBody>
      <dsp:txXfrm>
        <a:off x="1425297" y="30582"/>
        <a:ext cx="6589726" cy="982993"/>
      </dsp:txXfrm>
    </dsp:sp>
    <dsp:sp modelId="{BE0AD94A-C6A6-4F95-B3B1-7349F6115878}">
      <dsp:nvSpPr>
        <dsp:cNvPr id="0" name=""/>
        <dsp:cNvSpPr/>
      </dsp:nvSpPr>
      <dsp:spPr>
        <a:xfrm>
          <a:off x="3231138" y="1352624"/>
          <a:ext cx="1377343" cy="468932"/>
        </a:xfrm>
        <a:prstGeom prst="roundRect">
          <a:avLst>
            <a:gd name="adj" fmla="val 10000"/>
          </a:avLst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ADEA3-FF9C-4F59-8678-911484B934F9}">
      <dsp:nvSpPr>
        <dsp:cNvPr id="0" name=""/>
        <dsp:cNvSpPr/>
      </dsp:nvSpPr>
      <dsp:spPr>
        <a:xfrm>
          <a:off x="3384176" y="1498011"/>
          <a:ext cx="1377343" cy="4689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WHO?</a:t>
          </a:r>
        </a:p>
      </dsp:txBody>
      <dsp:txXfrm>
        <a:off x="3397911" y="1511746"/>
        <a:ext cx="1349873" cy="441462"/>
      </dsp:txXfrm>
    </dsp:sp>
    <dsp:sp modelId="{645EC4A1-8295-43B9-8174-334F955FADFF}">
      <dsp:nvSpPr>
        <dsp:cNvPr id="0" name=""/>
        <dsp:cNvSpPr/>
      </dsp:nvSpPr>
      <dsp:spPr>
        <a:xfrm>
          <a:off x="645029" y="2297736"/>
          <a:ext cx="1615376" cy="1401489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09723-4008-4B9D-9F1E-225CE163F853}">
      <dsp:nvSpPr>
        <dsp:cNvPr id="0" name=""/>
        <dsp:cNvSpPr/>
      </dsp:nvSpPr>
      <dsp:spPr>
        <a:xfrm>
          <a:off x="798067" y="2443122"/>
          <a:ext cx="1615376" cy="1401489"/>
        </a:xfrm>
        <a:prstGeom prst="roundRect">
          <a:avLst>
            <a:gd name="adj" fmla="val 10000"/>
          </a:avLst>
        </a:prstGeom>
        <a:solidFill>
          <a:srgbClr val="EEECE1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Government</a:t>
          </a:r>
          <a:r>
            <a:rPr lang="sl-SI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of</a:t>
          </a:r>
          <a:r>
            <a:rPr lang="sl-SI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Slovenia</a:t>
          </a:r>
          <a:r>
            <a:rPr lang="sl-SI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/ </a:t>
          </a:r>
          <a:r>
            <a:rPr lang="sl-SI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financial</a:t>
          </a:r>
          <a:r>
            <a:rPr lang="sl-SI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</a:t>
          </a:r>
          <a:r>
            <a:rPr lang="sl-SI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</a:t>
          </a:r>
          <a:r>
            <a:rPr lang="sl-SI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collaboration</a:t>
          </a:r>
          <a:endParaRPr lang="sl-SI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39115" y="2484170"/>
        <a:ext cx="1533280" cy="1319393"/>
      </dsp:txXfrm>
    </dsp:sp>
    <dsp:sp modelId="{77B31FDC-685C-4C98-BCAA-166414951D07}">
      <dsp:nvSpPr>
        <dsp:cNvPr id="0" name=""/>
        <dsp:cNvSpPr/>
      </dsp:nvSpPr>
      <dsp:spPr>
        <a:xfrm>
          <a:off x="2559898" y="2317494"/>
          <a:ext cx="2452126" cy="2295973"/>
        </a:xfrm>
        <a:prstGeom prst="roundRect">
          <a:avLst>
            <a:gd name="adj" fmla="val 10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EE7DE-2382-4278-9487-CF1B18156679}">
      <dsp:nvSpPr>
        <dsp:cNvPr id="0" name=""/>
        <dsp:cNvSpPr/>
      </dsp:nvSpPr>
      <dsp:spPr>
        <a:xfrm>
          <a:off x="2712936" y="2462880"/>
          <a:ext cx="2452126" cy="229597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3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Business </a:t>
          </a:r>
          <a:r>
            <a:rPr lang="sl-SI" sz="21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entities</a:t>
          </a:r>
          <a:r>
            <a:rPr lang="sl-SI" sz="2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Knowledge</a:t>
          </a:r>
          <a:r>
            <a:rPr lang="sl-SI" sz="2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21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institutions</a:t>
          </a:r>
          <a:r>
            <a:rPr lang="sl-SI" sz="2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NGOs</a:t>
          </a:r>
          <a:r>
            <a:rPr lang="sl-SI" sz="2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Chambers</a:t>
          </a:r>
          <a:r>
            <a:rPr lang="sl-SI" sz="21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2780183" y="2530127"/>
        <a:ext cx="2317632" cy="2161479"/>
      </dsp:txXfrm>
    </dsp:sp>
    <dsp:sp modelId="{2D30414A-E5AC-4503-AB21-9DBFDB9D883A}">
      <dsp:nvSpPr>
        <dsp:cNvPr id="0" name=""/>
        <dsp:cNvSpPr/>
      </dsp:nvSpPr>
      <dsp:spPr>
        <a:xfrm>
          <a:off x="5934731" y="1447983"/>
          <a:ext cx="1377343" cy="365684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DA36D-6CE0-4A7F-9953-DCA2522929C9}">
      <dsp:nvSpPr>
        <dsp:cNvPr id="0" name=""/>
        <dsp:cNvSpPr/>
      </dsp:nvSpPr>
      <dsp:spPr>
        <a:xfrm>
          <a:off x="6087769" y="1593370"/>
          <a:ext cx="1377343" cy="3656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WHY?</a:t>
          </a:r>
        </a:p>
      </dsp:txBody>
      <dsp:txXfrm>
        <a:off x="6098480" y="1604081"/>
        <a:ext cx="1355921" cy="344262"/>
      </dsp:txXfrm>
    </dsp:sp>
    <dsp:sp modelId="{6C7370D6-DE14-484D-8AF3-B66392215DC7}">
      <dsp:nvSpPr>
        <dsp:cNvPr id="0" name=""/>
        <dsp:cNvSpPr/>
      </dsp:nvSpPr>
      <dsp:spPr>
        <a:xfrm>
          <a:off x="5318101" y="2214245"/>
          <a:ext cx="2610603" cy="3190624"/>
        </a:xfrm>
        <a:prstGeom prst="roundRect">
          <a:avLst>
            <a:gd name="adj" fmla="val 10000"/>
          </a:avLst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2DFB8-2A3F-4401-8999-12B6C8129D1E}">
      <dsp:nvSpPr>
        <dsp:cNvPr id="0" name=""/>
        <dsp:cNvSpPr/>
      </dsp:nvSpPr>
      <dsp:spPr>
        <a:xfrm>
          <a:off x="5471139" y="2359632"/>
          <a:ext cx="2610603" cy="319062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l-SI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l-SI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</a:t>
          </a: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connection</a:t>
          </a: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  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collaboration</a:t>
          </a:r>
          <a:endParaRPr lang="sl-SI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Establishing</a:t>
          </a: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long</a:t>
          </a: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term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public-private</a:t>
          </a: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partnership</a:t>
          </a:r>
          <a:endParaRPr lang="sl-SI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value</a:t>
          </a: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chains</a:t>
          </a:r>
          <a:endParaRPr lang="sl-SI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</a:t>
          </a: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hi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tech</a:t>
          </a: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products</a:t>
          </a: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services</a:t>
          </a:r>
          <a:endParaRPr lang="sl-SI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4.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</a:t>
          </a:r>
          <a:r>
            <a:rPr lang="sl-SI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business </a:t>
          </a:r>
          <a:r>
            <a:rPr lang="sl-SI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models</a:t>
          </a:r>
          <a:endParaRPr lang="sl-SI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5547601" y="2436094"/>
        <a:ext cx="2457679" cy="3037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2C54-46DD-4DB1-AE00-4573A7FF524D}">
      <dsp:nvSpPr>
        <dsp:cNvPr id="0" name=""/>
        <dsp:cNvSpPr/>
      </dsp:nvSpPr>
      <dsp:spPr>
        <a:xfrm rot="16200000">
          <a:off x="-956463" y="963749"/>
          <a:ext cx="4384411" cy="24569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1.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 err="1"/>
            <a:t>Waste</a:t>
          </a:r>
          <a:r>
            <a:rPr lang="sl-SI" sz="2000" kern="1200" dirty="0"/>
            <a:t> to </a:t>
          </a:r>
          <a:r>
            <a:rPr lang="sl-SI" sz="2000" kern="1200" dirty="0" err="1"/>
            <a:t>Energy</a:t>
          </a:r>
          <a:r>
            <a:rPr lang="sl-SI" sz="2000" kern="1200" dirty="0"/>
            <a:t> (</a:t>
          </a:r>
          <a:r>
            <a:rPr lang="sl-SI" sz="2000" kern="1200" dirty="0" err="1"/>
            <a:t>WtE</a:t>
          </a:r>
          <a:r>
            <a:rPr lang="sl-SI" sz="2000" kern="1200" dirty="0"/>
            <a:t>):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the process of generating energy in the form of electricity and/or heat from the primary treatment of waste</a:t>
          </a:r>
          <a:endParaRPr lang="sl-SI" sz="2000" kern="1200" dirty="0"/>
        </a:p>
      </dsp:txBody>
      <dsp:txXfrm rot="5400000">
        <a:off x="7286" y="876882"/>
        <a:ext cx="2456912" cy="2630647"/>
      </dsp:txXfrm>
    </dsp:sp>
    <dsp:sp modelId="{BECD3112-209A-4A7C-BCAE-8FFA332B3FD5}">
      <dsp:nvSpPr>
        <dsp:cNvPr id="0" name=""/>
        <dsp:cNvSpPr/>
      </dsp:nvSpPr>
      <dsp:spPr>
        <a:xfrm rot="16200000">
          <a:off x="1520417" y="963749"/>
          <a:ext cx="4384411" cy="24569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39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dirty="0"/>
            <a:t>2.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dirty="0" err="1"/>
            <a:t>Energy</a:t>
          </a:r>
          <a:r>
            <a:rPr lang="sl-SI" sz="1900" kern="1200" dirty="0"/>
            <a:t> </a:t>
          </a:r>
          <a:r>
            <a:rPr lang="sl-SI" sz="1900" kern="1200" dirty="0" err="1"/>
            <a:t>optimization</a:t>
          </a:r>
          <a:r>
            <a:rPr lang="sl-SI" sz="1900" kern="1200" dirty="0"/>
            <a:t> </a:t>
          </a:r>
          <a:r>
            <a:rPr lang="sl-SI" sz="1900" kern="1200" dirty="0" err="1"/>
            <a:t>and</a:t>
          </a:r>
          <a:r>
            <a:rPr lang="sl-SI" sz="1900" kern="1200" dirty="0"/>
            <a:t> </a:t>
          </a:r>
          <a:r>
            <a:rPr lang="sl-SI" sz="1900" kern="1200" dirty="0" err="1"/>
            <a:t>materials</a:t>
          </a:r>
          <a:r>
            <a:rPr lang="sl-SI" sz="1900" kern="1200" dirty="0"/>
            <a:t> </a:t>
          </a:r>
          <a:r>
            <a:rPr lang="sl-SI" sz="1900" kern="1200" dirty="0" err="1"/>
            <a:t>efficiency</a:t>
          </a:r>
          <a:r>
            <a:rPr lang="sl-SI" sz="1900" kern="1200" dirty="0"/>
            <a:t> / </a:t>
          </a:r>
          <a:r>
            <a:rPr lang="sl-SI" sz="1900" kern="1200" dirty="0" err="1"/>
            <a:t>the</a:t>
          </a:r>
          <a:r>
            <a:rPr lang="sl-SI" sz="1900" kern="1200" dirty="0"/>
            <a:t> </a:t>
          </a:r>
          <a:r>
            <a:rPr lang="sl-SI" sz="1900" kern="1200" dirty="0" err="1"/>
            <a:t>reduction</a:t>
          </a:r>
          <a:r>
            <a:rPr lang="sl-SI" sz="1900" kern="1200" dirty="0"/>
            <a:t> </a:t>
          </a:r>
          <a:r>
            <a:rPr lang="sl-SI" sz="1900" kern="1200" dirty="0" err="1"/>
            <a:t>of</a:t>
          </a:r>
          <a:r>
            <a:rPr lang="sl-SI" sz="1900" kern="1200" dirty="0"/>
            <a:t> </a:t>
          </a:r>
          <a:r>
            <a:rPr lang="sl-SI" sz="1900" kern="1200" dirty="0" err="1"/>
            <a:t>energy</a:t>
          </a:r>
          <a:r>
            <a:rPr lang="sl-SI" sz="1900" kern="1200" dirty="0"/>
            <a:t> </a:t>
          </a:r>
          <a:r>
            <a:rPr lang="sl-SI" sz="1900" kern="1200" dirty="0" err="1"/>
            <a:t>consumption</a:t>
          </a:r>
          <a:r>
            <a:rPr lang="sl-SI" sz="1900" kern="1200" dirty="0"/>
            <a:t> </a:t>
          </a:r>
          <a:r>
            <a:rPr lang="sl-SI" sz="1900" kern="1200" dirty="0" err="1"/>
            <a:t>and</a:t>
          </a:r>
          <a:r>
            <a:rPr lang="sl-SI" sz="1900" kern="1200" dirty="0"/>
            <a:t> </a:t>
          </a:r>
          <a:r>
            <a:rPr lang="sl-SI" sz="1900" kern="1200" dirty="0" err="1"/>
            <a:t>its</a:t>
          </a:r>
          <a:r>
            <a:rPr lang="sl-SI" sz="1900" kern="1200" dirty="0"/>
            <a:t> </a:t>
          </a:r>
          <a:r>
            <a:rPr lang="sl-SI" sz="1900" kern="1200" dirty="0" err="1"/>
            <a:t>efficient</a:t>
          </a:r>
          <a:r>
            <a:rPr lang="sl-SI" sz="1900" kern="1200" dirty="0"/>
            <a:t> </a:t>
          </a:r>
          <a:r>
            <a:rPr lang="sl-SI" sz="1900" kern="1200" dirty="0" err="1"/>
            <a:t>use</a:t>
          </a:r>
          <a:endParaRPr lang="sl-SI" sz="1900" kern="1200" dirty="0"/>
        </a:p>
      </dsp:txBody>
      <dsp:txXfrm rot="5400000">
        <a:off x="2484166" y="876882"/>
        <a:ext cx="2456912" cy="2630647"/>
      </dsp:txXfrm>
    </dsp:sp>
    <dsp:sp modelId="{71884E0F-4E7D-4441-9CC3-E657AD93FF74}">
      <dsp:nvSpPr>
        <dsp:cNvPr id="0" name=""/>
        <dsp:cNvSpPr/>
      </dsp:nvSpPr>
      <dsp:spPr>
        <a:xfrm rot="16200000">
          <a:off x="4064283" y="963749"/>
          <a:ext cx="4384411" cy="24569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39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dirty="0"/>
            <a:t>3.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dirty="0" err="1"/>
            <a:t>External</a:t>
          </a:r>
          <a:r>
            <a:rPr lang="sl-SI" sz="1900" kern="1200" dirty="0"/>
            <a:t> </a:t>
          </a:r>
          <a:r>
            <a:rPr lang="sl-SI" sz="1900" kern="1200" dirty="0" err="1"/>
            <a:t>energy</a:t>
          </a:r>
          <a:r>
            <a:rPr lang="sl-SI" sz="1900" kern="1200" dirty="0"/>
            <a:t> </a:t>
          </a:r>
          <a:r>
            <a:rPr lang="sl-SI" sz="1900" kern="1200" dirty="0" err="1"/>
            <a:t>sources</a:t>
          </a:r>
          <a:r>
            <a:rPr lang="sl-SI" sz="1900" kern="1200" dirty="0"/>
            <a:t> – </a:t>
          </a:r>
          <a:r>
            <a:rPr lang="sl-SI" sz="1900" kern="1200" dirty="0" err="1"/>
            <a:t>low</a:t>
          </a:r>
          <a:r>
            <a:rPr lang="sl-SI" sz="1900" kern="1200" dirty="0"/>
            <a:t> </a:t>
          </a:r>
          <a:r>
            <a:rPr lang="sl-SI" sz="1900" kern="1200" dirty="0" err="1"/>
            <a:t>carbon</a:t>
          </a:r>
          <a:r>
            <a:rPr lang="sl-SI" sz="1900" kern="1200" dirty="0"/>
            <a:t>  </a:t>
          </a:r>
          <a:r>
            <a:rPr lang="sl-SI" sz="1900" kern="1200" dirty="0" err="1"/>
            <a:t>footprint</a:t>
          </a:r>
          <a:r>
            <a:rPr lang="sl-SI" sz="1900" kern="1200" dirty="0"/>
            <a:t>  / </a:t>
          </a:r>
          <a:r>
            <a:rPr lang="sl-SI" sz="1900" kern="1200" dirty="0" err="1"/>
            <a:t>renewable</a:t>
          </a:r>
          <a:r>
            <a:rPr lang="sl-SI" sz="1900" kern="1200" dirty="0"/>
            <a:t> </a:t>
          </a:r>
          <a:r>
            <a:rPr lang="sl-SI" sz="1900" kern="1200" dirty="0" err="1"/>
            <a:t>energy</a:t>
          </a:r>
          <a:r>
            <a:rPr lang="sl-SI" sz="1900" kern="1200" dirty="0"/>
            <a:t> </a:t>
          </a:r>
          <a:r>
            <a:rPr lang="sl-SI" sz="1900" kern="1200" dirty="0" err="1"/>
            <a:t>resources</a:t>
          </a:r>
          <a:r>
            <a:rPr lang="sl-SI" sz="1900" kern="1200" dirty="0"/>
            <a:t>: </a:t>
          </a:r>
          <a:r>
            <a:rPr lang="sl-SI" sz="1900" kern="1200" dirty="0" err="1"/>
            <a:t>production</a:t>
          </a:r>
          <a:r>
            <a:rPr lang="sl-SI" sz="1900" kern="1200" dirty="0"/>
            <a:t> </a:t>
          </a:r>
          <a:r>
            <a:rPr lang="sl-SI" sz="1900" kern="1200" dirty="0" err="1"/>
            <a:t>of</a:t>
          </a:r>
          <a:r>
            <a:rPr lang="sl-SI" sz="1900" kern="1200" dirty="0"/>
            <a:t> </a:t>
          </a:r>
          <a:r>
            <a:rPr lang="sl-SI" sz="1900" kern="1200" dirty="0" err="1"/>
            <a:t>energy</a:t>
          </a:r>
          <a:r>
            <a:rPr lang="sl-SI" sz="1900" kern="1200" dirty="0"/>
            <a:t> </a:t>
          </a:r>
          <a:r>
            <a:rPr lang="sl-SI" sz="1900" kern="1200" dirty="0" err="1"/>
            <a:t>from</a:t>
          </a:r>
          <a:r>
            <a:rPr lang="sl-SI" sz="1900" kern="1200" dirty="0"/>
            <a:t> </a:t>
          </a:r>
          <a:r>
            <a:rPr lang="sl-SI" sz="1900" kern="1200" dirty="0" err="1"/>
            <a:t>water</a:t>
          </a:r>
          <a:r>
            <a:rPr lang="sl-SI" sz="1900" kern="1200" dirty="0"/>
            <a:t>, </a:t>
          </a:r>
          <a:r>
            <a:rPr lang="sl-SI" sz="1900" kern="1200" dirty="0" err="1"/>
            <a:t>wind</a:t>
          </a:r>
          <a:r>
            <a:rPr lang="sl-SI" sz="1900" kern="1200" dirty="0"/>
            <a:t>, </a:t>
          </a:r>
          <a:r>
            <a:rPr lang="sl-SI" sz="1900" kern="1200" dirty="0" err="1"/>
            <a:t>sun</a:t>
          </a:r>
          <a:r>
            <a:rPr lang="sl-SI" sz="1900" kern="1200" dirty="0"/>
            <a:t>, </a:t>
          </a:r>
          <a:r>
            <a:rPr lang="sl-SI" sz="1900" kern="1200" dirty="0" err="1"/>
            <a:t>radiation</a:t>
          </a:r>
          <a:r>
            <a:rPr lang="sl-SI" sz="1900" kern="1200" dirty="0"/>
            <a:t> </a:t>
          </a:r>
          <a:r>
            <a:rPr lang="sl-SI" sz="1900" kern="1200" dirty="0" err="1"/>
            <a:t>sources</a:t>
          </a:r>
          <a:r>
            <a:rPr lang="sl-SI" sz="1900" kern="1200" dirty="0"/>
            <a:t>, </a:t>
          </a:r>
          <a:r>
            <a:rPr lang="sl-SI" sz="1900" kern="1200" dirty="0" err="1"/>
            <a:t>fusion</a:t>
          </a:r>
          <a:r>
            <a:rPr lang="sl-SI" sz="1900" kern="1200" dirty="0"/>
            <a:t>.</a:t>
          </a:r>
        </a:p>
      </dsp:txBody>
      <dsp:txXfrm rot="5400000">
        <a:off x="5028032" y="876882"/>
        <a:ext cx="2456912" cy="2630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A6BE8-33A8-4EC4-8918-C3E2CA80A557}">
      <dsp:nvSpPr>
        <dsp:cNvPr id="0" name=""/>
        <dsp:cNvSpPr/>
      </dsp:nvSpPr>
      <dsp:spPr>
        <a:xfrm>
          <a:off x="1170491" y="-299105"/>
          <a:ext cx="7266432" cy="45415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5D40C-38DE-47FE-ADE6-A7115852EE9E}">
      <dsp:nvSpPr>
        <dsp:cNvPr id="0" name=""/>
        <dsp:cNvSpPr/>
      </dsp:nvSpPr>
      <dsp:spPr>
        <a:xfrm>
          <a:off x="3088816" y="1789145"/>
          <a:ext cx="357835" cy="375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A16DE-2E02-41A4-B79F-D0FB99D54D17}">
      <dsp:nvSpPr>
        <dsp:cNvPr id="0" name=""/>
        <dsp:cNvSpPr/>
      </dsp:nvSpPr>
      <dsp:spPr>
        <a:xfrm>
          <a:off x="320157" y="1788145"/>
          <a:ext cx="3548303" cy="278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09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 err="1">
              <a:latin typeface="Arial Narrow" panose="020B0606020202030204" pitchFamily="34" charset="0"/>
            </a:rPr>
            <a:t>Action</a:t>
          </a:r>
          <a:r>
            <a:rPr lang="sl-SI" sz="1900" b="1" kern="1200" dirty="0">
              <a:latin typeface="Arial Narrow" panose="020B0606020202030204" pitchFamily="34" charset="0"/>
            </a:rPr>
            <a:t> plan </a:t>
          </a:r>
          <a:r>
            <a:rPr lang="sl-SI" sz="1900" b="1" kern="1200" dirty="0" err="1">
              <a:latin typeface="Arial Narrow" panose="020B0606020202030204" pitchFamily="34" charset="0"/>
            </a:rPr>
            <a:t>of</a:t>
          </a:r>
          <a:r>
            <a:rPr lang="sl-SI" sz="1900" b="1" kern="1200" dirty="0">
              <a:latin typeface="Arial Narrow" panose="020B0606020202030204" pitchFamily="34" charset="0"/>
            </a:rPr>
            <a:t> SRIP: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-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Joint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development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activities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endParaRPr lang="sl-SI" sz="1900" b="1" kern="1200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-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Internationalisation</a:t>
          </a:r>
          <a:endParaRPr lang="sl-SI" sz="1900" b="1" kern="1200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- Human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resources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development</a:t>
          </a:r>
          <a:endParaRPr lang="sl-SI" sz="1900" b="1" kern="1200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-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Entrepreneurship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and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joint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services</a:t>
          </a:r>
          <a:endParaRPr lang="sl-SI" sz="1900" b="1" kern="1200" dirty="0">
            <a:effectLst/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-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The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optimization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of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regulatory</a:t>
          </a: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  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   </a:t>
          </a:r>
          <a:r>
            <a:rPr lang="sl-SI" sz="19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Verlag Bold"/>
            </a:rPr>
            <a:t>framework</a:t>
          </a:r>
          <a:endParaRPr lang="sl-SI" sz="1900" b="1" kern="1200" dirty="0">
            <a:latin typeface="Arial Narrow" panose="020B0606020202030204" pitchFamily="34" charset="0"/>
          </a:endParaRPr>
        </a:p>
      </dsp:txBody>
      <dsp:txXfrm>
        <a:off x="320157" y="1788145"/>
        <a:ext cx="3548303" cy="2785228"/>
      </dsp:txXfrm>
    </dsp:sp>
    <dsp:sp modelId="{36002E92-E275-4F4C-8F1F-379495B861CD}">
      <dsp:nvSpPr>
        <dsp:cNvPr id="0" name=""/>
        <dsp:cNvSpPr/>
      </dsp:nvSpPr>
      <dsp:spPr>
        <a:xfrm>
          <a:off x="4186588" y="1038927"/>
          <a:ext cx="385411" cy="380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B9507-A776-4193-A906-A6EDA2DD207E}">
      <dsp:nvSpPr>
        <dsp:cNvPr id="0" name=""/>
        <dsp:cNvSpPr/>
      </dsp:nvSpPr>
      <dsp:spPr>
        <a:xfrm>
          <a:off x="3637277" y="1305554"/>
          <a:ext cx="2230120" cy="3264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6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sl-SI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900" b="1" kern="1200" dirty="0">
              <a:latin typeface="Arial Narrow" panose="020B0606020202030204" pitchFamily="34" charset="0"/>
            </a:rPr>
            <a:t>1. </a:t>
          </a:r>
          <a:r>
            <a:rPr lang="sl-SI" sz="1900" b="1" kern="1200" dirty="0" err="1">
              <a:latin typeface="Arial Narrow" panose="020B0606020202030204" pitchFamily="34" charset="0"/>
            </a:rPr>
            <a:t>Public</a:t>
          </a:r>
          <a:r>
            <a:rPr lang="sl-SI" sz="1900" b="1" kern="1200" dirty="0">
              <a:latin typeface="Arial Narrow" panose="020B0606020202030204" pitchFamily="34" charset="0"/>
            </a:rPr>
            <a:t> – </a:t>
          </a:r>
          <a:r>
            <a:rPr lang="sl-SI" sz="1900" b="1" kern="1200" dirty="0" err="1">
              <a:latin typeface="Arial Narrow" panose="020B0606020202030204" pitchFamily="34" charset="0"/>
            </a:rPr>
            <a:t>Private</a:t>
          </a:r>
          <a:r>
            <a:rPr lang="sl-SI" sz="1900" b="1" kern="1200" dirty="0">
              <a:latin typeface="Arial Narrow" panose="020B0606020202030204" pitchFamily="34" charset="0"/>
            </a:rPr>
            <a:t> </a:t>
          </a:r>
          <a:r>
            <a:rPr lang="sl-SI" sz="1900" b="1" kern="1200" dirty="0" err="1">
              <a:latin typeface="Arial Narrow" panose="020B0606020202030204" pitchFamily="34" charset="0"/>
            </a:rPr>
            <a:t>Investment</a:t>
          </a:r>
          <a:r>
            <a:rPr lang="sl-SI" sz="1900" b="1" kern="1200" dirty="0">
              <a:latin typeface="Arial Narrow" panose="020B0606020202030204" pitchFamily="34" charset="0"/>
            </a:rPr>
            <a:t> 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sl-SI" sz="1900" b="1" kern="1200" dirty="0">
            <a:latin typeface="Arial Narrow" panose="020B0606020202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900" b="1" kern="1200" dirty="0">
              <a:latin typeface="Arial Narrow" panose="020B0606020202030204" pitchFamily="34" charset="0"/>
            </a:rPr>
            <a:t>2. </a:t>
          </a:r>
          <a:r>
            <a:rPr lang="sl-SI" sz="1900" b="1" kern="1200" dirty="0" err="1">
              <a:latin typeface="Arial Narrow" panose="020B0606020202030204" pitchFamily="34" charset="0"/>
            </a:rPr>
            <a:t>Public</a:t>
          </a:r>
          <a:r>
            <a:rPr lang="sl-SI" sz="1900" b="1" kern="1200" dirty="0">
              <a:latin typeface="Arial Narrow" panose="020B0606020202030204" pitchFamily="34" charset="0"/>
            </a:rPr>
            <a:t> </a:t>
          </a:r>
          <a:r>
            <a:rPr lang="sl-SI" sz="1900" b="1" kern="1200" dirty="0" err="1">
              <a:latin typeface="Arial Narrow" panose="020B0606020202030204" pitchFamily="34" charset="0"/>
            </a:rPr>
            <a:t>calls</a:t>
          </a:r>
          <a:r>
            <a:rPr lang="sl-SI" sz="1900" b="1" kern="1200" dirty="0">
              <a:latin typeface="Arial Narrow" panose="020B0606020202030204" pitchFamily="34" charset="0"/>
            </a:rPr>
            <a:t> /</a:t>
          </a:r>
          <a:r>
            <a:rPr lang="sl-SI" sz="1900" b="1" kern="1200" dirty="0" err="1">
              <a:latin typeface="Arial Narrow" panose="020B0606020202030204" pitchFamily="34" charset="0"/>
            </a:rPr>
            <a:t>joint</a:t>
          </a:r>
          <a:r>
            <a:rPr lang="sl-SI" sz="1900" b="1" kern="1200" dirty="0">
              <a:latin typeface="Arial Narrow" panose="020B0606020202030204" pitchFamily="34" charset="0"/>
            </a:rPr>
            <a:t> </a:t>
          </a:r>
          <a:r>
            <a:rPr lang="sl-SI" sz="1900" b="1" kern="1200" dirty="0" err="1">
              <a:latin typeface="Arial Narrow" panose="020B0606020202030204" pitchFamily="34" charset="0"/>
            </a:rPr>
            <a:t>projects</a:t>
          </a:r>
          <a:r>
            <a:rPr lang="sl-SI" sz="1900" b="1" kern="1200" dirty="0">
              <a:latin typeface="Arial Narrow" panose="020B0606020202030204" pitchFamily="34" charset="0"/>
            </a:rPr>
            <a:t>/: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900" b="1" kern="1200" dirty="0">
              <a:latin typeface="Arial Narrow" panose="020B0606020202030204" pitchFamily="34" charset="0"/>
            </a:rPr>
            <a:t>  - </a:t>
          </a:r>
          <a:r>
            <a:rPr lang="sl-SI" sz="1900" b="1" kern="1200" dirty="0" err="1">
              <a:latin typeface="Arial Narrow" panose="020B0606020202030204" pitchFamily="34" charset="0"/>
            </a:rPr>
            <a:t>Slovenia</a:t>
          </a:r>
          <a:r>
            <a:rPr lang="sl-SI" sz="1900" b="1" kern="1200" dirty="0">
              <a:latin typeface="Arial Narrow" panose="020B0606020202030204" pitchFamily="34" charset="0"/>
            </a:rPr>
            <a:t>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900" b="1" kern="1200" dirty="0">
              <a:latin typeface="Arial Narrow" panose="020B0606020202030204" pitchFamily="34" charset="0"/>
            </a:rPr>
            <a:t>   - EU </a:t>
          </a:r>
          <a:r>
            <a:rPr lang="sl-SI" sz="1900" b="1" kern="1200" dirty="0" err="1">
              <a:latin typeface="Arial Narrow" panose="020B0606020202030204" pitchFamily="34" charset="0"/>
            </a:rPr>
            <a:t>countries</a:t>
          </a:r>
          <a:r>
            <a:rPr lang="sl-SI" sz="1900" b="1" kern="1200" dirty="0">
              <a:latin typeface="Arial Narrow" panose="020B0606020202030204" pitchFamily="34" charset="0"/>
            </a:rPr>
            <a:t>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900" b="1" kern="1200" dirty="0">
              <a:latin typeface="Arial Narrow" panose="020B0606020202030204" pitchFamily="34" charset="0"/>
            </a:rPr>
            <a:t>   - </a:t>
          </a:r>
          <a:r>
            <a:rPr lang="sl-SI" sz="1900" b="1" kern="1200" dirty="0" err="1">
              <a:latin typeface="Arial Narrow" panose="020B0606020202030204" pitchFamily="34" charset="0"/>
            </a:rPr>
            <a:t>Others</a:t>
          </a:r>
          <a:endParaRPr lang="sl-SI" sz="1900" b="1" kern="1200" dirty="0">
            <a:latin typeface="Arial Narrow" panose="020B0606020202030204" pitchFamily="34" charset="0"/>
          </a:endParaRPr>
        </a:p>
      </dsp:txBody>
      <dsp:txXfrm>
        <a:off x="3637277" y="1305554"/>
        <a:ext cx="2230120" cy="3264979"/>
      </dsp:txXfrm>
    </dsp:sp>
    <dsp:sp modelId="{BA9BA3F3-CF20-4068-9F24-BBD7FC22FA07}">
      <dsp:nvSpPr>
        <dsp:cNvPr id="0" name=""/>
        <dsp:cNvSpPr/>
      </dsp:nvSpPr>
      <dsp:spPr>
        <a:xfrm>
          <a:off x="6002979" y="264247"/>
          <a:ext cx="376697" cy="356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66A03-7047-4BFE-A1DB-BC9A02F1F73A}">
      <dsp:nvSpPr>
        <dsp:cNvPr id="0" name=""/>
        <dsp:cNvSpPr/>
      </dsp:nvSpPr>
      <dsp:spPr>
        <a:xfrm>
          <a:off x="5857988" y="770738"/>
          <a:ext cx="3068486" cy="3719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27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Arial Narrow" panose="020B0606020202030204" pitchFamily="34" charset="0"/>
            </a:rPr>
            <a:t>1. </a:t>
          </a:r>
          <a:r>
            <a:rPr lang="sl-SI" sz="2000" b="1" kern="1200" dirty="0" err="1">
              <a:latin typeface="Arial Narrow" panose="020B0606020202030204" pitchFamily="34" charset="0"/>
            </a:rPr>
            <a:t>Career</a:t>
          </a:r>
          <a:r>
            <a:rPr lang="sl-SI" sz="2000" b="1" kern="1200" dirty="0">
              <a:latin typeface="Arial Narrow" panose="020B0606020202030204" pitchFamily="34" charset="0"/>
            </a:rPr>
            <a:t> Platform: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Arial Narrow" panose="020B0606020202030204" pitchFamily="34" charset="0"/>
            </a:rPr>
            <a:t>- </a:t>
          </a:r>
          <a:r>
            <a:rPr lang="sl-SI" sz="2000" b="1" kern="1200" dirty="0" err="1">
              <a:latin typeface="Arial Narrow" panose="020B0606020202030204" pitchFamily="34" charset="0"/>
            </a:rPr>
            <a:t>Profession</a:t>
          </a:r>
          <a:r>
            <a:rPr lang="sl-SI" sz="2000" b="1" kern="1200" dirty="0">
              <a:latin typeface="Arial Narrow" panose="020B0606020202030204" pitchFamily="34" charset="0"/>
            </a:rPr>
            <a:t> </a:t>
          </a:r>
          <a:r>
            <a:rPr lang="sl-SI" sz="2000" b="1" kern="1200" dirty="0" err="1">
              <a:latin typeface="Arial Narrow" panose="020B0606020202030204" pitchFamily="34" charset="0"/>
            </a:rPr>
            <a:t>of</a:t>
          </a:r>
          <a:r>
            <a:rPr lang="sl-SI" sz="2000" b="1" kern="1200" dirty="0">
              <a:latin typeface="Arial Narrow" panose="020B0606020202030204" pitchFamily="34" charset="0"/>
            </a:rPr>
            <a:t> future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Arial Narrow" panose="020B0606020202030204" pitchFamily="34" charset="0"/>
            </a:rPr>
            <a:t> - </a:t>
          </a:r>
          <a:r>
            <a:rPr lang="sl-SI" sz="2000" b="1" kern="1200" dirty="0" err="1">
              <a:latin typeface="Arial Narrow" panose="020B0606020202030204" pitchFamily="34" charset="0"/>
            </a:rPr>
            <a:t>Individual</a:t>
          </a:r>
          <a:r>
            <a:rPr lang="sl-SI" sz="2000" b="1" kern="1200" dirty="0">
              <a:latin typeface="Arial Narrow" panose="020B0606020202030204" pitchFamily="34" charset="0"/>
            </a:rPr>
            <a:t> </a:t>
          </a:r>
          <a:r>
            <a:rPr lang="sl-SI" sz="2000" b="1" kern="1200" dirty="0" err="1">
              <a:latin typeface="Arial Narrow" panose="020B0606020202030204" pitchFamily="34" charset="0"/>
            </a:rPr>
            <a:t>career</a:t>
          </a:r>
          <a:r>
            <a:rPr lang="sl-SI" sz="2000" b="1" kern="1200" dirty="0">
              <a:latin typeface="Arial Narrow" panose="020B0606020202030204" pitchFamily="34" charset="0"/>
            </a:rPr>
            <a:t> plan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Arial Narrow" panose="020B0606020202030204" pitchFamily="34" charset="0"/>
            </a:rPr>
            <a:t>- </a:t>
          </a:r>
          <a:r>
            <a:rPr lang="sl-SI" sz="2000" b="1" kern="1200" dirty="0" err="1">
              <a:latin typeface="Arial Narrow" panose="020B0606020202030204" pitchFamily="34" charset="0"/>
            </a:rPr>
            <a:t>Training</a:t>
          </a:r>
          <a:r>
            <a:rPr lang="sl-SI" sz="2000" b="1" kern="1200" dirty="0">
              <a:latin typeface="Arial Narrow" panose="020B0606020202030204" pitchFamily="34" charset="0"/>
            </a:rPr>
            <a:t>, </a:t>
          </a:r>
          <a:r>
            <a:rPr lang="sl-SI" sz="2000" b="1" kern="1200" dirty="0" err="1">
              <a:latin typeface="Arial Narrow" panose="020B0606020202030204" pitchFamily="34" charset="0"/>
            </a:rPr>
            <a:t>Education</a:t>
          </a:r>
          <a:r>
            <a:rPr lang="sl-SI" sz="2000" b="1" kern="1200" dirty="0">
              <a:latin typeface="Arial Narrow" panose="020B0606020202030204" pitchFamily="34" charset="0"/>
            </a:rPr>
            <a:t>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Arial Narrow" panose="020B0606020202030204" pitchFamily="34" charset="0"/>
            </a:rPr>
            <a:t>-  </a:t>
          </a:r>
          <a:r>
            <a:rPr lang="sl-SI" sz="2000" b="1" kern="1200" dirty="0" err="1">
              <a:latin typeface="Arial Narrow" panose="020B0606020202030204" pitchFamily="34" charset="0"/>
            </a:rPr>
            <a:t>Competences</a:t>
          </a:r>
          <a:r>
            <a:rPr lang="sl-SI" sz="2000" b="1" kern="1200" dirty="0">
              <a:latin typeface="Arial Narrow" panose="020B0606020202030204" pitchFamily="34" charset="0"/>
            </a:rPr>
            <a:t>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Arial Narrow" panose="020B0606020202030204" pitchFamily="34" charset="0"/>
            </a:rPr>
            <a:t> 2. </a:t>
          </a:r>
          <a:r>
            <a:rPr lang="sl-SI" sz="2000" b="1" kern="1200" dirty="0" err="1">
              <a:latin typeface="Arial Narrow" panose="020B0606020202030204" pitchFamily="34" charset="0"/>
            </a:rPr>
            <a:t>Innovation</a:t>
          </a:r>
          <a:endParaRPr lang="sl-SI" sz="2000" b="1" kern="1200" dirty="0">
            <a:latin typeface="Arial Narrow" panose="020B0606020202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Arial Narrow" panose="020B0606020202030204" pitchFamily="34" charset="0"/>
            </a:rPr>
            <a:t>3. </a:t>
          </a:r>
          <a:r>
            <a:rPr lang="sl-SI" sz="2000" b="1" kern="1200" dirty="0" err="1">
              <a:latin typeface="Arial Narrow" panose="020B0606020202030204" pitchFamily="34" charset="0"/>
            </a:rPr>
            <a:t>Digitalization</a:t>
          </a:r>
          <a:endParaRPr lang="sl-SI" sz="2000" b="1" kern="1200" dirty="0">
            <a:latin typeface="Arial Narrow" panose="020B0606020202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Arial Narrow" panose="020B0606020202030204" pitchFamily="34" charset="0"/>
            </a:rPr>
            <a:t>4. </a:t>
          </a:r>
          <a:r>
            <a:rPr lang="sl-SI" sz="2000" b="1" kern="1200" dirty="0" err="1">
              <a:latin typeface="Arial Narrow" panose="020B0606020202030204" pitchFamily="34" charset="0"/>
            </a:rPr>
            <a:t>Ecodesign</a:t>
          </a:r>
          <a:endParaRPr lang="sl-SI" sz="2000" b="1" kern="1200" dirty="0">
            <a:latin typeface="Arial Narrow" panose="020B0606020202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b="1" kern="1200" dirty="0"/>
        </a:p>
      </dsp:txBody>
      <dsp:txXfrm>
        <a:off x="5857988" y="770738"/>
        <a:ext cx="3068486" cy="3719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C92B1-F784-4535-A901-9AA1601A08D4}" type="datetimeFigureOut">
              <a:rPr lang="sl-SI" smtClean="0"/>
              <a:pPr/>
              <a:t>22. 09. 2019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09D19-3918-4CC2-8027-BE3FD7373E9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067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6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2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2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B9743D-DACE-4F2E-8E41-1B1BFD557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A52EBAE-327C-495E-91E4-08CAE0554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5F86B9-B40E-4B50-9497-CB197D17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D6AB4F4-28E0-472C-9713-937E41B6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0FE2E57-384C-4F4E-9098-E43AC8C6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163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2C6BBD-6E83-42A9-A77B-78A824FD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E086FE-12BE-4EDA-861D-738437361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CAB107C-5A90-4C31-B998-30FEB024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EC2EB8-4F86-4155-9EE6-D7A218AB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4B2D3A5-DABC-4FAB-B26E-BB3ED816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811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931E8-0141-4B49-86DB-AB9A9695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7D719F0-D98A-425D-8773-8D8ED4033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5A4188-FDA2-495A-9AB9-A94EDD2B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24F952D-9AA1-4F99-ADD4-311AD5DD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2E951F0-B14B-45BC-8638-CB9A98B0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47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49546A-0A0D-4A4A-9F6D-DE752613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AE3D092-6EF0-4BC8-AB7F-8F0432D68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94BF114-384C-4D81-A221-F4CF84FEA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A0C2ECB-521E-4C04-B814-517B193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3DD703C-0CAF-44C1-B96F-1B9FC82A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8CED9BA-4146-445C-9674-67C13249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29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A334A-2A09-4618-BEBF-03488A85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63C4AA3-5E6E-4DFB-894A-CC2656712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70A3874-46C4-480A-BD89-B44DE64DD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519E799-8754-4B54-9E78-06E00795A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441D28F-EBE7-45E9-966D-A829D1538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F693BB2-8C56-455D-859B-EA07FD96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573C2C3-59D3-4821-B28D-8FC926B7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A4C8685-D324-4960-A78C-5371C99E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192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04F382-3703-400A-ACE3-1D1E0C24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E0325FD-C4DA-4448-B8A5-F6AE82B0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94B0823-A576-4195-ADCC-3F2B025C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109D271-60F7-4DBF-BB18-DDAD0C26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56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C3649B2-2115-48F7-B341-DE50653A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0B03217-CF64-49C0-8FF1-436FD036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7009ED3-81A5-45D7-A2C7-31971DEC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7564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2A2B29-7ABB-4776-BF56-23E6D459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6BC29C-9936-4EA8-BB72-F0D0BF27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CFCF494-3CFA-461A-9EA9-72F3AE7F6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0148A33-D5CC-44BC-9643-C26C2B1E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AB673A4-22DB-4E4B-9EBE-7A41AA67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C24886C-56E6-4B72-9143-5D277072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004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48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E080B6-5A61-4A38-8094-E29DECFC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0282339-4F84-45AD-8707-7D74EB275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655B4F-9EAA-406E-8C4D-62E2499A5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2FC4C41-13D1-4A2F-8517-F9F58963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70EB1B-2A86-4BC8-AE90-FB5DBEAD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FFA70BD-44A4-4B53-B40D-8B89CBBA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0527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D8560F-436F-45C4-9B16-2D9930E5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E740C26-9405-4446-8FEE-0542DC0A6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D6C479D-09A2-4D70-810B-6C7D3764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480AC6-6566-4385-A6D3-E6FE5ADB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21B6CD6-CE6B-4F7C-A899-7406D5B5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1405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49CCCA0-53CF-45C5-86C5-5F4698963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5578263-31B4-43F2-BC57-BACFBA3BA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7501CC3-B907-4FFE-9D50-05D00062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F7F0699-9028-4820-A218-0E1F3C60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332D045-B2C8-4C96-8608-BB3BDC1E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87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3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9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4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5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22. 09. 2019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6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B0352ED-8589-48DE-A07B-DD6CCAF9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EE60F5A-33AE-4DEA-BC18-CAF938581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B7516C1-97A3-4B24-AEF8-ED5FDB79B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8BEA-0242-4C65-B2FF-263D8F4ADE1C}" type="datetimeFigureOut">
              <a:rPr lang="sl-SI" smtClean="0"/>
              <a:t>22. 09. 2019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9F66504-489B-4AC7-AC0D-CB89D52A5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26E6C3-D784-4C76-B397-0C73D1FFF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B0F3-3A7F-4FE7-815B-EBE7B76A0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35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kstina-tech.si/" TargetMode="External"/><Relationship Id="rId2" Type="http://schemas.openxmlformats.org/officeDocument/2006/relationships/hyperlink" Target="http://www.aciesbio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://www.litija.com/" TargetMode="External"/><Relationship Id="rId4" Type="http://schemas.openxmlformats.org/officeDocument/2006/relationships/hyperlink" Target="http://www.algen.e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amin.si/en/" TargetMode="External"/><Relationship Id="rId2" Type="http://schemas.openxmlformats.org/officeDocument/2006/relationships/hyperlink" Target="http://celkrog.si/?lang=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dragica.marinic@stajerskagz.si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srip-circular-economy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srip@stajerskagz.s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3" y="1690689"/>
            <a:ext cx="8963310" cy="50605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sl-SI" sz="20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sl-SI" sz="20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sl-SI" sz="23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sl-SI" sz="2300" b="1" dirty="0" err="1">
                <a:latin typeface="Arial Narrow" panose="020B0606020202030204" pitchFamily="34" charset="0"/>
              </a:rPr>
              <a:t>Strategic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research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and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innovation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partnership</a:t>
            </a:r>
            <a:r>
              <a:rPr lang="sl-SI" sz="2300" b="1" dirty="0">
                <a:latin typeface="Arial Narrow" panose="020B0606020202030204" pitchFamily="34" charset="0"/>
              </a:rPr>
              <a:t>  (SRIP) – </a:t>
            </a:r>
          </a:p>
          <a:p>
            <a:pPr marL="0" indent="0" algn="ctr">
              <a:buNone/>
            </a:pPr>
            <a:r>
              <a:rPr lang="sl-SI" sz="2300" b="1" dirty="0" err="1">
                <a:latin typeface="Arial Narrow" panose="020B0606020202030204" pitchFamily="34" charset="0"/>
              </a:rPr>
              <a:t>Networks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for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the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transition</a:t>
            </a:r>
            <a:r>
              <a:rPr lang="sl-SI" sz="2300" b="1" dirty="0">
                <a:latin typeface="Arial Narrow" panose="020B0606020202030204" pitchFamily="34" charset="0"/>
              </a:rPr>
              <a:t> to </a:t>
            </a:r>
            <a:r>
              <a:rPr lang="sl-SI" sz="2300" b="1" dirty="0" err="1">
                <a:latin typeface="Arial Narrow" panose="020B0606020202030204" pitchFamily="34" charset="0"/>
              </a:rPr>
              <a:t>circular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economy</a:t>
            </a:r>
            <a:endParaRPr lang="sl-SI" sz="23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l-SI" sz="2300" dirty="0"/>
          </a:p>
          <a:p>
            <a:pPr marL="0" indent="0">
              <a:buNone/>
            </a:pPr>
            <a:endParaRPr lang="sl-SI" sz="2300" dirty="0"/>
          </a:p>
          <a:p>
            <a:pPr marL="0" indent="0">
              <a:buNone/>
            </a:pPr>
            <a:endParaRPr lang="sl-SI" sz="2300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3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Business Models in Circular Bioeconomy</a:t>
            </a:r>
            <a:endParaRPr lang="sl-SI" sz="23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300" dirty="0"/>
              <a:t>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sl-SI" sz="2300" dirty="0"/>
              <a:t>                                     </a:t>
            </a:r>
            <a:r>
              <a:rPr lang="sl-SI" sz="2300" b="1" dirty="0">
                <a:latin typeface="Arial Narrow" panose="020B0606020202030204" pitchFamily="34" charset="0"/>
              </a:rPr>
              <a:t>Dragica </a:t>
            </a:r>
            <a:r>
              <a:rPr lang="sl-SI" sz="2300" b="1" dirty="0" err="1">
                <a:latin typeface="Arial Narrow" panose="020B0606020202030204" pitchFamily="34" charset="0"/>
              </a:rPr>
              <a:t>Marinic</a:t>
            </a:r>
            <a:r>
              <a:rPr lang="sl-SI" sz="2300" b="1" dirty="0">
                <a:latin typeface="Arial Narrow" panose="020B0606020202030204" pitchFamily="34" charset="0"/>
              </a:rPr>
              <a:t> /</a:t>
            </a:r>
          </a:p>
          <a:p>
            <a:pPr marL="0" indent="0" algn="ctr">
              <a:buNone/>
            </a:pPr>
            <a:r>
              <a:rPr lang="sl-SI" sz="2300" b="1" dirty="0">
                <a:latin typeface="Arial Narrow" panose="020B0606020202030204" pitchFamily="34" charset="0"/>
              </a:rPr>
              <a:t>        </a:t>
            </a:r>
            <a:r>
              <a:rPr lang="sl-SI" sz="2300" b="1" dirty="0" err="1">
                <a:latin typeface="Arial Narrow" panose="020B0606020202030204" pitchFamily="34" charset="0"/>
              </a:rPr>
              <a:t>Chamber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of</a:t>
            </a:r>
            <a:r>
              <a:rPr lang="sl-SI" sz="2300" b="1" dirty="0">
                <a:latin typeface="Arial Narrow" panose="020B0606020202030204" pitchFamily="34" charset="0"/>
              </a:rPr>
              <a:t> Commerce </a:t>
            </a:r>
            <a:r>
              <a:rPr lang="sl-SI" sz="2300" b="1" dirty="0" err="1">
                <a:latin typeface="Arial Narrow" panose="020B0606020202030204" pitchFamily="34" charset="0"/>
              </a:rPr>
              <a:t>and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Industry</a:t>
            </a:r>
            <a:r>
              <a:rPr lang="sl-SI" sz="2300" b="1" dirty="0">
                <a:latin typeface="Arial Narrow" panose="020B0606020202030204" pitchFamily="34" charset="0"/>
              </a:rPr>
              <a:t> </a:t>
            </a:r>
            <a:r>
              <a:rPr lang="sl-SI" sz="2300" b="1" dirty="0" err="1">
                <a:latin typeface="Arial Narrow" panose="020B0606020202030204" pitchFamily="34" charset="0"/>
              </a:rPr>
              <a:t>of</a:t>
            </a:r>
            <a:r>
              <a:rPr lang="sl-SI" sz="2300" b="1" dirty="0">
                <a:latin typeface="Arial Narrow" panose="020B0606020202030204" pitchFamily="34" charset="0"/>
              </a:rPr>
              <a:t> Štajerska      </a:t>
            </a:r>
            <a:r>
              <a:rPr lang="sl-SI" sz="2300" dirty="0">
                <a:latin typeface="Arial Narrow" panose="020B0606020202030204" pitchFamily="34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r>
              <a:rPr lang="sl-SI" sz="2300" dirty="0">
                <a:latin typeface="Arial Narrow" panose="020B0606020202030204" pitchFamily="34" charset="0"/>
              </a:rPr>
              <a:t>                                                                                              </a:t>
            </a:r>
            <a:r>
              <a:rPr lang="en-US" sz="23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September 2019  </a:t>
            </a:r>
            <a:r>
              <a:rPr lang="en-US" sz="2300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 </a:t>
            </a:r>
            <a:r>
              <a:rPr lang="en-US" sz="23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Brussels</a:t>
            </a:r>
            <a:r>
              <a:rPr lang="sl-SI" sz="23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sl-SI" sz="23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Investment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 is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co-financed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by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the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Republic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Slovenia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and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the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EU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under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the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European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Regional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l-SI" sz="19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Development</a:t>
            </a:r>
            <a:r>
              <a:rPr lang="sl-SI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Fund.</a:t>
            </a: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93" y="365126"/>
            <a:ext cx="3316803" cy="9045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38712CB-FDB9-4302-977C-7C3C1B924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96" y="25151"/>
            <a:ext cx="2651760" cy="1283452"/>
          </a:xfrm>
          <a:prstGeom prst="rect">
            <a:avLst/>
          </a:prstGeom>
        </p:spPr>
      </p:pic>
      <p:pic>
        <p:nvPicPr>
          <p:cNvPr id="2050" name="Picture 2" descr="Rezultat iskanja slik za SRIP-Circular economy, logo">
            <a:extLst>
              <a:ext uri="{FF2B5EF4-FFF2-40B4-BE49-F238E27FC236}">
                <a16:creationId xmlns:a16="http://schemas.microsoft.com/office/drawing/2014/main" id="{CF370DA3-0A38-451F-AE5A-6BF04767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07" y="265557"/>
            <a:ext cx="2009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241D630-9067-41EC-9A29-30DAE862E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44" y="324729"/>
            <a:ext cx="786452" cy="944962"/>
          </a:xfrm>
          <a:prstGeom prst="rect">
            <a:avLst/>
          </a:prstGeom>
        </p:spPr>
      </p:pic>
      <p:pic>
        <p:nvPicPr>
          <p:cNvPr id="9" name="Slika 1" descr="logo-um-fkkt">
            <a:extLst>
              <a:ext uri="{FF2B5EF4-FFF2-40B4-BE49-F238E27FC236}">
                <a16:creationId xmlns:a16="http://schemas.microsoft.com/office/drawing/2014/main" id="{A0303E1D-38E6-4DF9-86B0-85C1A25D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07" y="1367532"/>
            <a:ext cx="1352723" cy="755988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E0A1D5F-314C-4EDF-823A-30AB5C05F23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2523" y="1149245"/>
            <a:ext cx="1163682" cy="11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797" y="197838"/>
            <a:ext cx="3316803" cy="9045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38712CB-FDB9-4302-977C-7C3C1B924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44" y="8403"/>
            <a:ext cx="2651760" cy="1283452"/>
          </a:xfrm>
          <a:prstGeom prst="rect">
            <a:avLst/>
          </a:prstGeom>
        </p:spPr>
      </p:pic>
      <p:pic>
        <p:nvPicPr>
          <p:cNvPr id="2050" name="Picture 2" descr="Rezultat iskanja slik za SRIP-Circular economy, logo">
            <a:extLst>
              <a:ext uri="{FF2B5EF4-FFF2-40B4-BE49-F238E27FC236}">
                <a16:creationId xmlns:a16="http://schemas.microsoft.com/office/drawing/2014/main" id="{CF370DA3-0A38-451F-AE5A-6BF04767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8" y="155484"/>
            <a:ext cx="2009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značba mesta vsebine 3">
            <a:extLst>
              <a:ext uri="{FF2B5EF4-FFF2-40B4-BE49-F238E27FC236}">
                <a16:creationId xmlns:a16="http://schemas.microsoft.com/office/drawing/2014/main" id="{769A9802-A5D9-4F59-AF8F-8B0F532566D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/>
          <a:srcRect r="-611" b="10521"/>
          <a:stretch/>
        </p:blipFill>
        <p:spPr bwMode="auto">
          <a:xfrm>
            <a:off x="0" y="1084772"/>
            <a:ext cx="9210368" cy="5755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372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" y="247224"/>
            <a:ext cx="8580120" cy="5166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sl-SI" sz="2400" b="1" dirty="0"/>
            </a:br>
            <a:br>
              <a:rPr lang="sl-SI" sz="2400" b="1" dirty="0"/>
            </a:br>
            <a:br>
              <a:rPr lang="sl-SI" sz="2400" b="1" dirty="0"/>
            </a:br>
            <a:br>
              <a:rPr lang="sl-SI" sz="2400" b="1" dirty="0"/>
            </a:br>
            <a:br>
              <a:rPr lang="sl-SI" sz="2400" b="1" dirty="0"/>
            </a:br>
            <a:r>
              <a:rPr lang="sl-SI" sz="2400" b="1" dirty="0"/>
              <a:t>SRIP – Circular </a:t>
            </a:r>
            <a:r>
              <a:rPr lang="sl-SI" sz="2400" b="1" dirty="0" err="1"/>
              <a:t>economy</a:t>
            </a:r>
            <a:r>
              <a:rPr lang="sl-SI" sz="2400" b="1" dirty="0"/>
              <a:t> / </a:t>
            </a:r>
            <a:r>
              <a:rPr lang="sl-SI" sz="2400" b="1" dirty="0" err="1"/>
              <a:t>Focus</a:t>
            </a:r>
            <a:r>
              <a:rPr lang="sl-SI" sz="2400" b="1" dirty="0"/>
              <a:t> </a:t>
            </a:r>
            <a:r>
              <a:rPr lang="sl-SI" sz="2400" b="1" dirty="0" err="1"/>
              <a:t>areas</a:t>
            </a:r>
            <a:r>
              <a:rPr lang="sl-SI" sz="2400" b="1" dirty="0"/>
              <a:t>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82350" y="1635696"/>
            <a:ext cx="7661650" cy="52223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err="1"/>
              <a:t>Focus</a:t>
            </a:r>
            <a:r>
              <a:rPr lang="sl-SI" dirty="0"/>
              <a:t> area 1: </a:t>
            </a:r>
            <a:r>
              <a:rPr lang="sl-SI" dirty="0" err="1"/>
              <a:t>Sustainable</a:t>
            </a:r>
            <a:r>
              <a:rPr lang="sl-SI" dirty="0"/>
              <a:t> </a:t>
            </a:r>
            <a:r>
              <a:rPr lang="sl-SI" dirty="0" err="1"/>
              <a:t>energy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Puščica: desno 5"/>
          <p:cNvSpPr/>
          <p:nvPr/>
        </p:nvSpPr>
        <p:spPr>
          <a:xfrm>
            <a:off x="3903784" y="3318064"/>
            <a:ext cx="474785" cy="32707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70823189"/>
              </p:ext>
            </p:extLst>
          </p:nvPr>
        </p:nvGraphicFramePr>
        <p:xfrm>
          <a:off x="732656" y="2226365"/>
          <a:ext cx="7741163" cy="438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3373E3DC-C7D1-4324-BB22-06387D7F3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304" y="173319"/>
            <a:ext cx="3316803" cy="90458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8B3049D-BEFB-4F36-8203-DFC9FAAF11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11" y="-145329"/>
            <a:ext cx="2651760" cy="1283452"/>
          </a:xfrm>
          <a:prstGeom prst="rect">
            <a:avLst/>
          </a:prstGeom>
        </p:spPr>
      </p:pic>
      <p:pic>
        <p:nvPicPr>
          <p:cNvPr id="10" name="Picture 2" descr="Rezultat iskanja slik za SRIP-Circular economy, logo">
            <a:extLst>
              <a:ext uri="{FF2B5EF4-FFF2-40B4-BE49-F238E27FC236}">
                <a16:creationId xmlns:a16="http://schemas.microsoft.com/office/drawing/2014/main" id="{432C20B7-317C-4ACE-9F2B-1415D251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4" y="64313"/>
            <a:ext cx="2009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3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9411" y="289655"/>
            <a:ext cx="8357389" cy="333954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Focus</a:t>
            </a:r>
            <a:r>
              <a:rPr lang="sl-SI" dirty="0"/>
              <a:t> area 2: </a:t>
            </a:r>
            <a:r>
              <a:rPr lang="sl-SI" dirty="0" err="1"/>
              <a:t>Biomass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alternative  </a:t>
            </a:r>
            <a:r>
              <a:rPr lang="sl-SI" dirty="0" err="1"/>
              <a:t>materials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r>
              <a:rPr lang="sl-SI" dirty="0" err="1"/>
              <a:t>Biomass</a:t>
            </a:r>
            <a:r>
              <a:rPr lang="sl-SI" dirty="0"/>
              <a:t>                </a:t>
            </a:r>
            <a:r>
              <a:rPr lang="sl-SI" dirty="0" err="1"/>
              <a:t>ligno-cellulose</a:t>
            </a:r>
            <a:r>
              <a:rPr lang="sl-SI" dirty="0"/>
              <a:t> </a:t>
            </a:r>
            <a:r>
              <a:rPr lang="sl-SI" dirty="0" err="1"/>
              <a:t>biomass</a:t>
            </a:r>
            <a:r>
              <a:rPr lang="sl-SI" dirty="0"/>
              <a:t>  (i</a:t>
            </a:r>
            <a:r>
              <a:rPr lang="en-US" dirty="0" err="1"/>
              <a:t>nferior</a:t>
            </a:r>
            <a:r>
              <a:rPr lang="en-US" dirty="0"/>
              <a:t> quality of the wood</a:t>
            </a:r>
            <a:r>
              <a:rPr lang="sl-SI" dirty="0"/>
              <a:t> </a:t>
            </a:r>
            <a:r>
              <a:rPr lang="sl-SI" dirty="0" err="1"/>
              <a:t>only</a:t>
            </a:r>
            <a:r>
              <a:rPr lang="sl-SI" dirty="0"/>
              <a:t>)</a:t>
            </a:r>
            <a:r>
              <a:rPr lang="en-US" dirty="0"/>
              <a:t>,</a:t>
            </a:r>
            <a:endParaRPr lang="sl-SI" b="1" dirty="0"/>
          </a:p>
          <a:p>
            <a:r>
              <a:rPr lang="sl-SI" dirty="0"/>
              <a:t>Alternative </a:t>
            </a:r>
            <a:r>
              <a:rPr lang="sl-SI" dirty="0" err="1"/>
              <a:t>raw</a:t>
            </a:r>
            <a:r>
              <a:rPr lang="sl-SI" dirty="0"/>
              <a:t> </a:t>
            </a:r>
            <a:r>
              <a:rPr lang="sl-SI" dirty="0" err="1"/>
              <a:t>materials</a:t>
            </a:r>
            <a:r>
              <a:rPr lang="sl-SI" dirty="0"/>
              <a:t>: </a:t>
            </a:r>
          </a:p>
          <a:p>
            <a:pPr marL="0" indent="0">
              <a:buNone/>
            </a:pPr>
            <a:r>
              <a:rPr lang="sl-SI" dirty="0"/>
              <a:t>    - </a:t>
            </a:r>
            <a:r>
              <a:rPr lang="sl-SI" dirty="0" err="1"/>
              <a:t>other</a:t>
            </a:r>
            <a:r>
              <a:rPr lang="sl-SI" dirty="0"/>
              <a:t> </a:t>
            </a:r>
            <a:r>
              <a:rPr lang="sl-SI" dirty="0" err="1"/>
              <a:t>sources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organic</a:t>
            </a:r>
            <a:r>
              <a:rPr lang="sl-SI" dirty="0"/>
              <a:t> </a:t>
            </a:r>
            <a:r>
              <a:rPr lang="sl-SI" dirty="0" err="1"/>
              <a:t>raw</a:t>
            </a:r>
            <a:r>
              <a:rPr lang="sl-SI" dirty="0"/>
              <a:t> </a:t>
            </a:r>
            <a:r>
              <a:rPr lang="sl-SI" dirty="0" err="1"/>
              <a:t>materials</a:t>
            </a:r>
            <a:r>
              <a:rPr lang="sl-SI" dirty="0"/>
              <a:t>  (</a:t>
            </a:r>
            <a:r>
              <a:rPr lang="sl-SI" dirty="0" err="1"/>
              <a:t>whey</a:t>
            </a:r>
            <a:r>
              <a:rPr lang="sl-SI" dirty="0"/>
              <a:t>, </a:t>
            </a:r>
            <a:r>
              <a:rPr lang="sl-SI" dirty="0" err="1"/>
              <a:t>algae</a:t>
            </a:r>
            <a:r>
              <a:rPr lang="sl-SI" dirty="0"/>
              <a:t>,…)</a:t>
            </a:r>
          </a:p>
          <a:p>
            <a:pPr marL="0" indent="0">
              <a:buNone/>
            </a:pPr>
            <a:r>
              <a:rPr lang="sl-SI" dirty="0"/>
              <a:t>    - </a:t>
            </a:r>
            <a:r>
              <a:rPr lang="sl-SI" dirty="0" err="1"/>
              <a:t>paper</a:t>
            </a:r>
            <a:r>
              <a:rPr lang="sl-SI" dirty="0"/>
              <a:t> </a:t>
            </a:r>
            <a:r>
              <a:rPr lang="sl-SI" dirty="0" err="1"/>
              <a:t>silt</a:t>
            </a:r>
            <a:r>
              <a:rPr lang="sl-SI" dirty="0"/>
              <a:t>, </a:t>
            </a:r>
            <a:r>
              <a:rPr lang="sl-SI" dirty="0" err="1"/>
              <a:t>etc</a:t>
            </a:r>
            <a:r>
              <a:rPr lang="sl-SI" dirty="0"/>
              <a:t>.</a:t>
            </a:r>
            <a:endParaRPr lang="sl-SI" b="1" dirty="0"/>
          </a:p>
        </p:txBody>
      </p:sp>
      <p:sp>
        <p:nvSpPr>
          <p:cNvPr id="7" name="Puščica: desno 6"/>
          <p:cNvSpPr/>
          <p:nvPr/>
        </p:nvSpPr>
        <p:spPr>
          <a:xfrm>
            <a:off x="1751857" y="1959428"/>
            <a:ext cx="741016" cy="3263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CE155F0-1693-42BC-B556-B8524398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78" y="4240730"/>
            <a:ext cx="6910419" cy="261727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05F75C7-A3DF-4C69-82C6-894405A02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665" y="316695"/>
            <a:ext cx="3114935" cy="84952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B2DC774-1243-4A3A-8F3E-8BE601061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21106"/>
            <a:ext cx="2490368" cy="1205338"/>
          </a:xfrm>
          <a:prstGeom prst="rect">
            <a:avLst/>
          </a:prstGeom>
        </p:spPr>
      </p:pic>
      <p:pic>
        <p:nvPicPr>
          <p:cNvPr id="10" name="Picture 2" descr="Rezultat iskanja slik za SRIP-Circular economy, logo">
            <a:extLst>
              <a:ext uri="{FF2B5EF4-FFF2-40B4-BE49-F238E27FC236}">
                <a16:creationId xmlns:a16="http://schemas.microsoft.com/office/drawing/2014/main" id="{75FE1392-AE26-4378-83E9-D44B2918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6" y="199010"/>
            <a:ext cx="1887456" cy="71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3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ECED2649-7173-4F6D-B823-0A681ABC6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25" y="726441"/>
            <a:ext cx="5234743" cy="604346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417EF31-8578-4BE9-A129-546938CA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68" y="1193800"/>
            <a:ext cx="3803932" cy="53800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1D1536E-8AE9-4345-BC0D-19E85B3D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690" y="210466"/>
            <a:ext cx="2569834" cy="7008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32C807B-5F02-4B52-B5C3-C58CC8E0EF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23" y="-22859"/>
            <a:ext cx="2054564" cy="994409"/>
          </a:xfrm>
          <a:prstGeom prst="rect">
            <a:avLst/>
          </a:prstGeom>
        </p:spPr>
      </p:pic>
      <p:pic>
        <p:nvPicPr>
          <p:cNvPr id="9" name="Picture 2" descr="Rezultat iskanja slik za SRIP-Circular economy, logo">
            <a:extLst>
              <a:ext uri="{FF2B5EF4-FFF2-40B4-BE49-F238E27FC236}">
                <a16:creationId xmlns:a16="http://schemas.microsoft.com/office/drawing/2014/main" id="{69F4EF40-28EF-4105-A401-4D2E4CA1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6" y="69348"/>
            <a:ext cx="1557159" cy="5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8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728AABB-239C-4894-8E26-6334A291F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60670"/>
            <a:ext cx="5035168" cy="55490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C02517B-731E-4537-852C-CF287DFC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266936"/>
            <a:ext cx="4580081" cy="659106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B668A0B-6EC1-48CD-9074-A7AF0418E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55" y="200489"/>
            <a:ext cx="739508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9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A92E4B-D3F3-4539-9B5A-BD0DA49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0580"/>
            <a:ext cx="9144000" cy="14452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l-SI" sz="2000" b="1" dirty="0"/>
              <a:t>SRIP – Circular </a:t>
            </a:r>
            <a:r>
              <a:rPr lang="sl-SI" sz="2000" b="1" dirty="0" err="1"/>
              <a:t>economy</a:t>
            </a:r>
            <a:r>
              <a:rPr lang="sl-SI" sz="2000" b="1" dirty="0"/>
              <a:t>: </a:t>
            </a:r>
            <a:r>
              <a:rPr lang="sl-SI" sz="2000" b="1" dirty="0" err="1"/>
              <a:t>Action</a:t>
            </a:r>
            <a:r>
              <a:rPr lang="sl-SI" sz="2000" b="1" dirty="0"/>
              <a:t> Plan – Business </a:t>
            </a:r>
            <a:r>
              <a:rPr lang="sl-SI" sz="2000" b="1" dirty="0" err="1"/>
              <a:t>Strategy</a:t>
            </a:r>
            <a:r>
              <a:rPr lang="sl-SI" sz="2000" b="1" dirty="0"/>
              <a:t>:</a:t>
            </a:r>
            <a:br>
              <a:rPr lang="sl-SI" sz="2000" b="1" dirty="0"/>
            </a:br>
            <a:r>
              <a:rPr lang="sl-SI" sz="2000" b="1" dirty="0"/>
              <a:t> / </a:t>
            </a:r>
            <a:r>
              <a:rPr lang="sl-SI" sz="2000" b="1" dirty="0" err="1"/>
              <a:t>Sustainability</a:t>
            </a:r>
            <a:r>
              <a:rPr lang="sl-SI" sz="2000" b="1" dirty="0"/>
              <a:t> / </a:t>
            </a:r>
            <a:r>
              <a:rPr lang="sl-SI" sz="2000" b="1" dirty="0" err="1"/>
              <a:t>Research</a:t>
            </a:r>
            <a:r>
              <a:rPr lang="sl-SI" sz="2000" b="1" dirty="0"/>
              <a:t> </a:t>
            </a:r>
            <a:r>
              <a:rPr lang="sl-SI" sz="2000" b="1" dirty="0" err="1"/>
              <a:t>and</a:t>
            </a:r>
            <a:r>
              <a:rPr lang="sl-SI" sz="2000" b="1" dirty="0"/>
              <a:t> </a:t>
            </a:r>
            <a:r>
              <a:rPr lang="sl-SI" sz="2000" b="1" dirty="0" err="1"/>
              <a:t>Career</a:t>
            </a:r>
            <a:r>
              <a:rPr lang="sl-SI" sz="2000" b="1" dirty="0"/>
              <a:t> Platform / </a:t>
            </a:r>
            <a:r>
              <a:rPr lang="sl-SI" sz="2000" b="1" dirty="0" err="1"/>
              <a:t>Entrepreneurship</a:t>
            </a:r>
            <a:r>
              <a:rPr lang="sl-SI" sz="2000" b="1" dirty="0"/>
              <a:t> </a:t>
            </a:r>
            <a:br>
              <a:rPr lang="sl-SI" sz="2000" b="1" dirty="0"/>
            </a:br>
            <a:r>
              <a:rPr lang="sl-SI" sz="2000" b="1" dirty="0"/>
              <a:t>/ </a:t>
            </a:r>
            <a:r>
              <a:rPr lang="sl-SI" sz="2000" b="1" dirty="0" err="1"/>
              <a:t>Investment</a:t>
            </a:r>
            <a:r>
              <a:rPr lang="sl-SI" sz="2000" b="1" dirty="0"/>
              <a:t> / </a:t>
            </a:r>
            <a:r>
              <a:rPr lang="sl-SI" sz="2000" b="1" dirty="0" err="1"/>
              <a:t>Internationalisation</a:t>
            </a:r>
            <a:endParaRPr lang="sl-SI" sz="2000" b="1" dirty="0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42C3AFF4-B050-4EAA-ACF5-5C70FF3E12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29863"/>
              </p:ext>
            </p:extLst>
          </p:nvPr>
        </p:nvGraphicFramePr>
        <p:xfrm>
          <a:off x="0" y="2123440"/>
          <a:ext cx="894588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CB7E9053-5B92-4372-9CAA-64F21A1AC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455" y="0"/>
            <a:ext cx="739508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7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6A1D3A-EE5A-4165-8893-35E87B55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732503"/>
            <a:ext cx="8229600" cy="767080"/>
          </a:xfrm>
        </p:spPr>
        <p:txBody>
          <a:bodyPr>
            <a:noAutofit/>
          </a:bodyPr>
          <a:lstStyle/>
          <a:p>
            <a:br>
              <a:rPr lang="sl-SI" sz="2400" dirty="0"/>
            </a:br>
            <a:r>
              <a:rPr lang="sl-SI" sz="2400" b="1" dirty="0"/>
              <a:t>SRIP – Circular </a:t>
            </a:r>
            <a:r>
              <a:rPr lang="sl-SI" sz="2400" b="1" dirty="0" err="1"/>
              <a:t>economy</a:t>
            </a:r>
            <a:r>
              <a:rPr lang="sl-SI" sz="2400" b="1" dirty="0"/>
              <a:t>: </a:t>
            </a:r>
            <a:br>
              <a:rPr lang="sl-SI" sz="2400" b="1" dirty="0"/>
            </a:br>
            <a:r>
              <a:rPr lang="sl-SI" sz="2400" b="1" dirty="0" err="1"/>
              <a:t>Activities</a:t>
            </a:r>
            <a:r>
              <a:rPr lang="sl-SI" sz="2400" b="1" dirty="0"/>
              <a:t> </a:t>
            </a:r>
            <a:r>
              <a:rPr lang="sl-SI" sz="2400" b="1" dirty="0" err="1"/>
              <a:t>of</a:t>
            </a:r>
            <a:r>
              <a:rPr lang="sl-SI" sz="2400" b="1" dirty="0"/>
              <a:t> </a:t>
            </a:r>
            <a:r>
              <a:rPr lang="sl-SI" sz="2400" b="1" dirty="0" err="1"/>
              <a:t>the</a:t>
            </a:r>
            <a:r>
              <a:rPr lang="sl-SI" sz="2400" b="1" dirty="0"/>
              <a:t> </a:t>
            </a:r>
            <a:r>
              <a:rPr lang="sl-SI" sz="2400" b="1" dirty="0" err="1"/>
              <a:t>members</a:t>
            </a:r>
            <a:r>
              <a:rPr lang="sl-SI" sz="2400" b="1" dirty="0"/>
              <a:t> in </a:t>
            </a:r>
            <a:r>
              <a:rPr lang="sl-SI" sz="2400" b="1" dirty="0" err="1"/>
              <a:t>the</a:t>
            </a:r>
            <a:r>
              <a:rPr lang="sl-SI" sz="2400" b="1" dirty="0"/>
              <a:t> </a:t>
            </a:r>
            <a:r>
              <a:rPr lang="sl-SI" sz="2400" b="1" dirty="0" err="1"/>
              <a:t>field</a:t>
            </a:r>
            <a:r>
              <a:rPr lang="sl-SI" sz="2400" b="1" dirty="0"/>
              <a:t> </a:t>
            </a:r>
            <a:r>
              <a:rPr lang="sl-SI" sz="2400" b="1" dirty="0" err="1"/>
              <a:t>of</a:t>
            </a:r>
            <a:r>
              <a:rPr lang="sl-SI" sz="2400" b="1" dirty="0"/>
              <a:t> </a:t>
            </a:r>
            <a:r>
              <a:rPr lang="sl-SI" sz="2400" b="1" dirty="0" err="1"/>
              <a:t>circular</a:t>
            </a:r>
            <a:r>
              <a:rPr lang="sl-SI" sz="2400" b="1" dirty="0"/>
              <a:t> (</a:t>
            </a:r>
            <a:r>
              <a:rPr lang="sl-SI" sz="2400" b="1" dirty="0" err="1"/>
              <a:t>bio</a:t>
            </a:r>
            <a:r>
              <a:rPr lang="sl-SI" sz="2400" b="1" dirty="0"/>
              <a:t>)</a:t>
            </a:r>
            <a:r>
              <a:rPr lang="sl-SI" sz="2400" b="1" dirty="0" err="1"/>
              <a:t>economy</a:t>
            </a:r>
            <a:endParaRPr lang="sl-SI" sz="24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55FCD2-7B03-4B60-AEA9-1BA13AF91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" y="2087880"/>
            <a:ext cx="4389120" cy="46532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sl-SI" sz="2000" b="1" u="sng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ACIES BIO</a:t>
            </a:r>
            <a:r>
              <a:rPr lang="sl-SI" sz="2000" u="sng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Ljubljana</a:t>
            </a:r>
            <a:endParaRPr lang="sl-SI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Whey2Value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processing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whey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dairy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vitamin B12. / </a:t>
            </a:r>
            <a:r>
              <a:rPr lang="sl-SI" sz="2000" u="sng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www.aciesbio.com</a:t>
            </a:r>
            <a:endParaRPr lang="sl-SI" sz="20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sz="2000" u="sng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sl-SI" sz="2000" b="1" u="sng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Tekstina</a:t>
            </a:r>
            <a:r>
              <a:rPr lang="sl-SI" sz="2000" b="1" u="sng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, 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Ajdovščina</a:t>
            </a:r>
            <a:r>
              <a:rPr lang="sl-SI" sz="2000" b="1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: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the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project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TRASH-2-CASH: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chemical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recycling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of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cellulose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and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polyester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textile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waste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to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new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fibres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and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new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products</a:t>
            </a:r>
            <a:r>
              <a:rPr lang="en-GB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. / </a:t>
            </a:r>
            <a:r>
              <a:rPr lang="sl-SI" sz="2000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</a:rPr>
              <a:t>www.tekstina.si | </a:t>
            </a:r>
            <a:r>
              <a:rPr lang="en-GB" sz="2000" u="sng" dirty="0">
                <a:latin typeface="Arial Narrow" panose="020B0606020202030204" pitchFamily="34" charset="0"/>
                <a:ea typeface="Calibri" panose="020F0502020204030204" pitchFamily="34" charset="0"/>
                <a:cs typeface="Verlag-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www.tekstina-tech.si</a:t>
            </a:r>
            <a:endParaRPr lang="sl-SI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sl-SI" sz="20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E4AD02D-D27C-4950-B4DA-390FA93D9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307312"/>
            <a:ext cx="4511040" cy="448365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sl-SI" sz="2000" b="1" u="sng" dirty="0" err="1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Algen</a:t>
            </a:r>
            <a:r>
              <a:rPr lang="sl-SI" sz="2000" b="1" u="sng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, </a:t>
            </a:r>
            <a:r>
              <a:rPr lang="sl-SI" sz="2000" b="1" u="sng" dirty="0" err="1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algal</a:t>
            </a:r>
            <a:r>
              <a:rPr lang="sl-SI" sz="2000" b="1" u="sng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b="1" u="sng" dirty="0" err="1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technology</a:t>
            </a:r>
            <a:r>
              <a:rPr lang="sl-SI" sz="2000" b="1" u="sng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 centre</a:t>
            </a:r>
            <a:r>
              <a:rPr lang="sl-SI" sz="2000" u="sng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, </a:t>
            </a:r>
            <a:r>
              <a:rPr lang="sl-SI" sz="2000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Ljubljana</a:t>
            </a:r>
            <a:endParaRPr lang="sl-S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l-SI" sz="2000" dirty="0" err="1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Algal</a:t>
            </a:r>
            <a:r>
              <a:rPr lang="sl-SI" sz="2000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waste</a:t>
            </a:r>
            <a:r>
              <a:rPr lang="sl-SI" sz="2000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water</a:t>
            </a:r>
            <a:r>
              <a:rPr lang="sl-SI" sz="2000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treatment</a:t>
            </a:r>
            <a:r>
              <a:rPr lang="sl-SI" sz="2000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technologies</a:t>
            </a:r>
            <a:r>
              <a:rPr lang="sl-SI" sz="2000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 in </a:t>
            </a:r>
            <a:r>
              <a:rPr lang="sl-SI" sz="2000" dirty="0" err="1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circular</a:t>
            </a:r>
            <a:r>
              <a:rPr lang="sl-SI" sz="2000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economy</a:t>
            </a:r>
            <a:r>
              <a:rPr lang="sl-SI" sz="2000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</a:rPr>
              <a:t>. / </a:t>
            </a:r>
            <a:r>
              <a:rPr lang="sl-SI" sz="2000" u="sng" dirty="0">
                <a:solidFill>
                  <a:srgbClr val="000000"/>
                </a:solidFill>
                <a:ea typeface="Calibri" panose="020F0502020204030204" pitchFamily="34" charset="0"/>
                <a:cs typeface="Verlag-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www.algen.eu</a:t>
            </a:r>
            <a:endParaRPr lang="sl-S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sl-S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b="1" u="sng" dirty="0">
                <a:ea typeface="Calibri" panose="020F0502020204030204" pitchFamily="34" charset="0"/>
                <a:cs typeface="Verlag-Light"/>
              </a:rPr>
              <a:t>Predilnica Litija</a:t>
            </a:r>
            <a:r>
              <a:rPr lang="sl-SI" sz="2000" b="1" dirty="0">
                <a:ea typeface="Calibri" panose="020F0502020204030204" pitchFamily="34" charset="0"/>
                <a:cs typeface="Verlag-Light"/>
              </a:rPr>
              <a:t>: </a:t>
            </a:r>
            <a:r>
              <a:rPr lang="sl-SI" sz="2000" dirty="0" err="1">
                <a:ea typeface="Calibri" panose="020F0502020204030204" pitchFamily="34" charset="0"/>
                <a:cs typeface="Verlag-Light"/>
              </a:rPr>
              <a:t>potential</a:t>
            </a:r>
            <a:r>
              <a:rPr lang="sl-SI" sz="2000" dirty="0"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ea typeface="Calibri" panose="020F0502020204030204" pitchFamily="34" charset="0"/>
                <a:cs typeface="Verlag-Light"/>
              </a:rPr>
              <a:t>of</a:t>
            </a:r>
            <a:r>
              <a:rPr lang="sl-SI" sz="2000" dirty="0"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ea typeface="Calibri" panose="020F0502020204030204" pitchFamily="34" charset="0"/>
                <a:cs typeface="Verlag-Light"/>
              </a:rPr>
              <a:t>biomass</a:t>
            </a:r>
            <a:r>
              <a:rPr lang="sl-SI" sz="2000" dirty="0"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ea typeface="Calibri" panose="020F0502020204030204" pitchFamily="34" charset="0"/>
                <a:cs typeface="Verlag-Light"/>
              </a:rPr>
              <a:t>for</a:t>
            </a:r>
            <a:r>
              <a:rPr lang="sl-SI" sz="2000" dirty="0"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ea typeface="Calibri" panose="020F0502020204030204" pitchFamily="34" charset="0"/>
                <a:cs typeface="Verlag-Light"/>
              </a:rPr>
              <a:t>the</a:t>
            </a:r>
            <a:r>
              <a:rPr lang="sl-SI" sz="2000" dirty="0"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ea typeface="Calibri" panose="020F0502020204030204" pitchFamily="34" charset="0"/>
                <a:cs typeface="Verlag-Light"/>
              </a:rPr>
              <a:t>development</a:t>
            </a:r>
            <a:r>
              <a:rPr lang="sl-SI" sz="2000" dirty="0">
                <a:ea typeface="Calibri" panose="020F0502020204030204" pitchFamily="34" charset="0"/>
                <a:cs typeface="Verlag-Light"/>
              </a:rPr>
              <a:t> </a:t>
            </a:r>
            <a:r>
              <a:rPr lang="sl-SI" sz="2000" dirty="0" err="1">
                <a:ea typeface="Calibri" panose="020F0502020204030204" pitchFamily="34" charset="0"/>
                <a:cs typeface="Verlag-Light"/>
              </a:rPr>
              <a:t>of</a:t>
            </a:r>
            <a:r>
              <a:rPr lang="sl-SI" sz="2000" dirty="0">
                <a:ea typeface="Calibri" panose="020F0502020204030204" pitchFamily="34" charset="0"/>
                <a:cs typeface="Verlag-Light"/>
              </a:rPr>
              <a:t> </a:t>
            </a:r>
            <a:r>
              <a:rPr lang="en-GB" sz="2000" dirty="0">
                <a:ea typeface="Calibri" panose="020F0502020204030204" pitchFamily="34" charset="0"/>
                <a:cs typeface="Verlag-Light"/>
              </a:rPr>
              <a:t>advanced materials and bio-based products: new value chains. / </a:t>
            </a:r>
            <a:r>
              <a:rPr lang="sl-SI" sz="2000" dirty="0">
                <a:ea typeface="Calibri" panose="020F0502020204030204" pitchFamily="34" charset="0"/>
                <a:cs typeface="Verlag-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www.litija.com</a:t>
            </a:r>
            <a:endParaRPr lang="sl-SI" sz="2000" dirty="0">
              <a:ea typeface="Calibri" panose="020F0502020204030204" pitchFamily="34" charset="0"/>
              <a:cs typeface="Verlag-Ligh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85E1C50-1761-4B1B-B179-31F05F30D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96" y="-75227"/>
            <a:ext cx="739508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4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6A1D3A-EE5A-4165-8893-35E87B55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1046480"/>
            <a:ext cx="8229600" cy="767080"/>
          </a:xfrm>
        </p:spPr>
        <p:txBody>
          <a:bodyPr>
            <a:noAutofit/>
          </a:bodyPr>
          <a:lstStyle/>
          <a:p>
            <a:r>
              <a:rPr lang="sl-SI" sz="2400" dirty="0"/>
              <a:t>SRIP – Circular </a:t>
            </a:r>
            <a:r>
              <a:rPr lang="sl-SI" sz="2400" dirty="0" err="1"/>
              <a:t>economy</a:t>
            </a:r>
            <a:r>
              <a:rPr lang="sl-SI" sz="2400" dirty="0"/>
              <a:t>: </a:t>
            </a:r>
            <a:br>
              <a:rPr lang="sl-SI" sz="2400" dirty="0"/>
            </a:br>
            <a:r>
              <a:rPr lang="sl-SI" sz="2400" dirty="0" err="1"/>
              <a:t>Activities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members</a:t>
            </a:r>
            <a:r>
              <a:rPr lang="sl-SI" sz="2400" dirty="0"/>
              <a:t> in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field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circular</a:t>
            </a:r>
            <a:r>
              <a:rPr lang="sl-SI" sz="2400" dirty="0"/>
              <a:t> (</a:t>
            </a:r>
            <a:r>
              <a:rPr lang="sl-SI" sz="2400" dirty="0" err="1"/>
              <a:t>bio</a:t>
            </a:r>
            <a:r>
              <a:rPr lang="sl-SI" sz="2400" dirty="0"/>
              <a:t>)</a:t>
            </a:r>
            <a:r>
              <a:rPr lang="sl-SI" sz="2400" dirty="0" err="1"/>
              <a:t>economy</a:t>
            </a:r>
            <a:endParaRPr lang="sl-SI" sz="24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55FCD2-7B03-4B60-AEA9-1BA13AF91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" y="2449253"/>
            <a:ext cx="4389120" cy="42919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endParaRPr lang="sl-SI" sz="2000" b="1" dirty="0">
              <a:solidFill>
                <a:srgbClr val="000000"/>
              </a:solidFill>
              <a:ea typeface="+mj-ea"/>
              <a:cs typeface="+mj-c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Pulp and Paper Institute </a:t>
            </a:r>
            <a:r>
              <a:rPr lang="sl-SI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nad </a:t>
            </a:r>
            <a:r>
              <a:rPr lang="sl-SI" sz="20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consortium</a:t>
            </a:r>
            <a:r>
              <a:rPr lang="sl-SI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latin typeface="Arial Narrow" panose="020B0606020202030204" pitchFamily="34" charset="0"/>
                <a:ea typeface="+mj-ea"/>
                <a:cs typeface="+mj-cs"/>
              </a:rPr>
              <a:t>partners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+mj-ea"/>
                <a:cs typeface="+mj-cs"/>
              </a:rPr>
              <a:t>P</a:t>
            </a:r>
            <a:r>
              <a:rPr lang="en-US" sz="2000" dirty="0" err="1">
                <a:solidFill>
                  <a:srgbClr val="000000"/>
                </a:solidFill>
                <a:latin typeface="Arial Narrow" panose="020B0606020202030204" pitchFamily="34" charset="0"/>
                <a:ea typeface="+mj-ea"/>
                <a:cs typeface="+mj-cs"/>
              </a:rPr>
              <a:t>otential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+mj-ea"/>
                <a:cs typeface="+mj-cs"/>
              </a:rPr>
              <a:t> of biomass for development of advanced materials</a:t>
            </a:r>
            <a:r>
              <a:rPr lang="sl-SI" sz="2000" dirty="0">
                <a:solidFill>
                  <a:srgbClr val="00000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+mj-ea"/>
                <a:cs typeface="+mj-cs"/>
              </a:rPr>
              <a:t>and bio-based products</a:t>
            </a:r>
            <a:r>
              <a:rPr lang="sl-SI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sl-SI" sz="2000" dirty="0"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http://celkrog.si/?lang=en</a:t>
            </a:r>
            <a:endParaRPr lang="sl-SI" sz="2000" dirty="0">
              <a:latin typeface="Arial Narrow" panose="020B0606020202030204" pitchFamily="34" charset="0"/>
            </a:endParaRPr>
          </a:p>
          <a:p>
            <a:endParaRPr lang="sl-SI" sz="1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sl-SI" sz="2000" dirty="0">
              <a:latin typeface="Arial Narrow" panose="020B0606020202030204" pitchFamily="34" charset="0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E4AD02D-D27C-4950-B4DA-390FA93D9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449253"/>
            <a:ext cx="4511040" cy="4341715"/>
          </a:xfrm>
        </p:spPr>
        <p:txBody>
          <a:bodyPr>
            <a:normAutofit/>
          </a:bodyPr>
          <a:lstStyle/>
          <a:p>
            <a:r>
              <a:rPr lang="sl-SI" sz="2000" b="1" dirty="0">
                <a:latin typeface="Arial Narrow" panose="020B0606020202030204" pitchFamily="34" charset="0"/>
              </a:rPr>
              <a:t>Melamin </a:t>
            </a:r>
            <a:r>
              <a:rPr lang="sl-SI" sz="2000" b="1" dirty="0" err="1">
                <a:latin typeface="Arial Narrow" panose="020B0606020202030204" pitchFamily="34" charset="0"/>
              </a:rPr>
              <a:t>Kocevje</a:t>
            </a:r>
            <a:r>
              <a:rPr lang="sl-SI" sz="2000" b="1" dirty="0">
                <a:latin typeface="Arial Narrow" panose="020B0606020202030204" pitchFamily="34" charset="0"/>
              </a:rPr>
              <a:t>:</a:t>
            </a:r>
          </a:p>
          <a:p>
            <a:pPr marL="0" lvl="0" indent="0" defTabSz="914400" fontAlgn="base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000" dirty="0">
                <a:latin typeface="Arial Narrow" panose="020B0606020202030204" pitchFamily="34" charset="0"/>
              </a:rPr>
              <a:t>one of the most important producers of modified melamine resins and decorative melamine films for chipboards in central Europe</a:t>
            </a:r>
            <a:r>
              <a:rPr lang="sl-SI" sz="2000" dirty="0">
                <a:latin typeface="Arial Narrow" panose="020B0606020202030204" pitchFamily="34" charset="0"/>
              </a:rPr>
              <a:t> /</a:t>
            </a:r>
            <a:r>
              <a:rPr lang="sl-SI" sz="2000" dirty="0" err="1">
                <a:latin typeface="Arial Narrow" panose="020B0606020202030204" pitchFamily="34" charset="0"/>
              </a:rPr>
              <a:t>different</a:t>
            </a:r>
            <a:r>
              <a:rPr lang="sl-SI" sz="2000" dirty="0">
                <a:latin typeface="Arial Narrow" panose="020B0606020202030204" pitchFamily="34" charset="0"/>
              </a:rPr>
              <a:t> </a:t>
            </a:r>
            <a:r>
              <a:rPr lang="sl-SI" sz="2000" dirty="0" err="1">
                <a:latin typeface="Arial Narrow" panose="020B0606020202030204" pitchFamily="34" charset="0"/>
              </a:rPr>
              <a:t>industry</a:t>
            </a:r>
            <a:r>
              <a:rPr lang="sl-SI" sz="2000" dirty="0">
                <a:latin typeface="Arial Narrow" panose="020B0606020202030204" pitchFamily="34" charset="0"/>
              </a:rPr>
              <a:t>  </a:t>
            </a:r>
            <a:r>
              <a:rPr lang="sl-SI" sz="2000" dirty="0" err="1">
                <a:latin typeface="Arial Narrow" panose="020B0606020202030204" pitchFamily="34" charset="0"/>
              </a:rPr>
              <a:t>divisions</a:t>
            </a:r>
            <a:r>
              <a:rPr lang="sl-SI" sz="2000" dirty="0">
                <a:latin typeface="Arial Narrow" panose="020B0606020202030204" pitchFamily="34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</a:rPr>
              <a:t>Chemical</a:t>
            </a:r>
            <a:r>
              <a:rPr lang="sl-SI" sz="2000" dirty="0">
                <a:latin typeface="Arial Narrow" panose="020B0606020202030204" pitchFamily="34" charset="0"/>
              </a:rPr>
              <a:t>, </a:t>
            </a:r>
            <a:r>
              <a:rPr lang="en-US" sz="2000" dirty="0">
                <a:latin typeface="Arial Narrow" panose="020B0606020202030204" pitchFamily="34" charset="0"/>
              </a:rPr>
              <a:t>Wood</a:t>
            </a:r>
            <a:r>
              <a:rPr lang="sl-SI" sz="2000" dirty="0">
                <a:latin typeface="Arial Narrow" panose="020B0606020202030204" pitchFamily="34" charset="0"/>
              </a:rPr>
              <a:t>, 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sl-SI" sz="2000" dirty="0">
                <a:latin typeface="Arial Narrow" panose="020B0606020202030204" pitchFamily="34" charset="0"/>
              </a:rPr>
              <a:t>   </a:t>
            </a:r>
            <a:r>
              <a:rPr lang="en-US" sz="2000" dirty="0">
                <a:latin typeface="Arial Narrow" panose="020B0606020202030204" pitchFamily="34" charset="0"/>
              </a:rPr>
              <a:t>Footwear</a:t>
            </a:r>
          </a:p>
          <a:p>
            <a:pPr marL="0" indent="0">
              <a:buNone/>
            </a:pPr>
            <a:r>
              <a:rPr lang="sl-SI" sz="2000" dirty="0"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http://www.melamin.si/en/</a:t>
            </a:r>
            <a:endParaRPr lang="sl-SI" sz="2000" dirty="0">
              <a:latin typeface="Arial Narrow" panose="020B0606020202030204" pitchFamily="34" charset="0"/>
            </a:endParaRPr>
          </a:p>
          <a:p>
            <a:endParaRPr lang="sl-SI" sz="1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E93FBEE-38D0-4C1E-AAFF-1C5CAA35C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06" y="2393152"/>
            <a:ext cx="1498364" cy="3812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81BC87D-CF3C-4E5A-9D06-153CB1D2C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95" y="0"/>
            <a:ext cx="739508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2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D2FA70-09A4-4D9F-8319-7AE59BB4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283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sl-SI" sz="2800" dirty="0"/>
            </a:br>
            <a:br>
              <a:rPr lang="sl-SI" sz="2800" dirty="0"/>
            </a:br>
            <a:br>
              <a:rPr lang="sl-SI" sz="2800" b="1" dirty="0"/>
            </a:br>
            <a:br>
              <a:rPr lang="sl-SI" sz="2800" b="1" dirty="0"/>
            </a:br>
            <a:br>
              <a:rPr lang="sl-SI" sz="2800" b="1" dirty="0"/>
            </a:br>
            <a:br>
              <a:rPr lang="sl-SI" sz="2800" b="1" dirty="0"/>
            </a:br>
            <a:br>
              <a:rPr lang="sl-SI" sz="2800" b="1" dirty="0"/>
            </a:br>
            <a:r>
              <a:rPr lang="sl-SI" sz="2400" b="1" dirty="0"/>
              <a:t>SRIP – Circular </a:t>
            </a:r>
            <a:r>
              <a:rPr lang="sl-SI" sz="2400" b="1" dirty="0" err="1"/>
              <a:t>economy</a:t>
            </a:r>
            <a:br>
              <a:rPr lang="sl-SI" sz="2400" b="1" dirty="0"/>
            </a:br>
            <a:r>
              <a:rPr lang="sl-SI" sz="2400" b="1" dirty="0" err="1"/>
              <a:t>Proposals</a:t>
            </a:r>
            <a:r>
              <a:rPr lang="sl-SI" sz="2400" b="1" dirty="0"/>
              <a:t> </a:t>
            </a:r>
            <a:r>
              <a:rPr lang="sl-SI" sz="2400" b="1" dirty="0" err="1"/>
              <a:t>of</a:t>
            </a:r>
            <a:r>
              <a:rPr lang="sl-SI" sz="2400" b="1" dirty="0"/>
              <a:t>  </a:t>
            </a:r>
            <a:r>
              <a:rPr lang="sl-SI" sz="2400" b="1" dirty="0" err="1"/>
              <a:t>the</a:t>
            </a:r>
            <a:r>
              <a:rPr lang="sl-SI" sz="2400" b="1" dirty="0"/>
              <a:t> </a:t>
            </a:r>
            <a:r>
              <a:rPr lang="sl-SI" sz="2400" b="1" dirty="0" err="1"/>
              <a:t>collaboration</a:t>
            </a:r>
            <a:r>
              <a:rPr lang="sl-SI" sz="2400" b="1" dirty="0"/>
              <a:t>:</a:t>
            </a:r>
            <a:br>
              <a:rPr lang="sl-SI" sz="2400" dirty="0"/>
            </a:br>
            <a:br>
              <a:rPr lang="sl-SI" sz="2400" dirty="0"/>
            </a:br>
            <a:br>
              <a:rPr lang="sl-SI" sz="2800" dirty="0"/>
            </a:br>
            <a:endParaRPr lang="sl-SI" sz="28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7533732-B560-4354-9104-4A1B974A85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906" y="4147897"/>
            <a:ext cx="3683751" cy="2730506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F6D6BFC-0664-4E43-828C-8CDB3056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377" y="1866014"/>
            <a:ext cx="4284399" cy="4260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000" dirty="0"/>
              <a:t>-  </a:t>
            </a:r>
            <a:r>
              <a:rPr lang="sl-SI" sz="2000" dirty="0" err="1"/>
              <a:t>Research</a:t>
            </a:r>
            <a:r>
              <a:rPr lang="sl-SI" sz="2000" dirty="0"/>
              <a:t> </a:t>
            </a:r>
            <a:r>
              <a:rPr lang="sl-SI" sz="2000" dirty="0" err="1"/>
              <a:t>projects</a:t>
            </a:r>
            <a:r>
              <a:rPr lang="sl-SI" sz="2000" dirty="0"/>
              <a:t>: </a:t>
            </a:r>
            <a:r>
              <a:rPr lang="sl-SI" sz="2000" dirty="0" err="1"/>
              <a:t>SMEs</a:t>
            </a:r>
            <a:r>
              <a:rPr lang="sl-SI" sz="2000" dirty="0"/>
              <a:t>, </a:t>
            </a:r>
            <a:r>
              <a:rPr lang="sl-SI" sz="2000" dirty="0" err="1"/>
              <a:t>research</a:t>
            </a:r>
            <a:r>
              <a:rPr lang="sl-SI" sz="2000" dirty="0"/>
              <a:t> </a:t>
            </a:r>
          </a:p>
          <a:p>
            <a:pPr marL="0" indent="0">
              <a:buNone/>
            </a:pPr>
            <a:r>
              <a:rPr lang="sl-SI" sz="2000" dirty="0"/>
              <a:t>    </a:t>
            </a:r>
            <a:r>
              <a:rPr lang="sl-SI" sz="2000" dirty="0" err="1"/>
              <a:t>institutions</a:t>
            </a:r>
            <a:r>
              <a:rPr lang="sl-SI" sz="2000" dirty="0"/>
              <a:t>,</a:t>
            </a:r>
          </a:p>
          <a:p>
            <a:pPr>
              <a:buFontTx/>
              <a:buChar char="-"/>
            </a:pPr>
            <a:r>
              <a:rPr lang="sl-SI" sz="2000" dirty="0"/>
              <a:t>Pilot / Demo </a:t>
            </a:r>
            <a:r>
              <a:rPr lang="sl-SI" sz="2000" dirty="0" err="1"/>
              <a:t>projects</a:t>
            </a:r>
            <a:r>
              <a:rPr lang="sl-SI" sz="2000" dirty="0"/>
              <a:t> / </a:t>
            </a:r>
            <a:r>
              <a:rPr lang="sl-SI" sz="2000" dirty="0" err="1"/>
              <a:t>Vanguard</a:t>
            </a:r>
            <a:r>
              <a:rPr lang="sl-SI" sz="2000" dirty="0"/>
              <a:t> iniciative</a:t>
            </a:r>
          </a:p>
          <a:p>
            <a:pPr>
              <a:buFontTx/>
              <a:buChar char="-"/>
            </a:pPr>
            <a:r>
              <a:rPr lang="sl-SI" sz="2000" dirty="0" err="1"/>
              <a:t>Exhange</a:t>
            </a:r>
            <a:r>
              <a:rPr lang="sl-SI" sz="2000" dirty="0"/>
              <a:t> </a:t>
            </a:r>
            <a:r>
              <a:rPr lang="sl-SI" sz="2000" dirty="0" err="1"/>
              <a:t>knowledge</a:t>
            </a:r>
            <a:r>
              <a:rPr lang="sl-SI" sz="2000" dirty="0"/>
              <a:t>, </a:t>
            </a:r>
          </a:p>
          <a:p>
            <a:pPr>
              <a:buFontTx/>
              <a:buChar char="-"/>
            </a:pPr>
            <a:r>
              <a:rPr lang="sl-SI" sz="2000" dirty="0" err="1"/>
              <a:t>Learning</a:t>
            </a:r>
            <a:r>
              <a:rPr lang="sl-SI" sz="2000" dirty="0"/>
              <a:t> (</a:t>
            </a:r>
            <a:r>
              <a:rPr lang="sl-SI" sz="2000" dirty="0" err="1"/>
              <a:t>workshops</a:t>
            </a:r>
            <a:r>
              <a:rPr lang="sl-SI" sz="2000" dirty="0"/>
              <a:t>, </a:t>
            </a:r>
            <a:r>
              <a:rPr lang="sl-SI" sz="2000" dirty="0" err="1"/>
              <a:t>conferences</a:t>
            </a:r>
            <a:r>
              <a:rPr lang="sl-SI" sz="2000" dirty="0"/>
              <a:t>),</a:t>
            </a:r>
          </a:p>
          <a:p>
            <a:pPr>
              <a:buFontTx/>
              <a:buChar char="-"/>
            </a:pPr>
            <a:r>
              <a:rPr lang="sl-SI" sz="2000" dirty="0"/>
              <a:t>B2B </a:t>
            </a:r>
            <a:r>
              <a:rPr lang="sl-SI" sz="2000" dirty="0" err="1"/>
              <a:t>meetings</a:t>
            </a:r>
            <a:r>
              <a:rPr lang="sl-SI" sz="2000" dirty="0"/>
              <a:t>, </a:t>
            </a:r>
          </a:p>
          <a:p>
            <a:pPr>
              <a:buFontTx/>
              <a:buChar char="-"/>
            </a:pPr>
            <a:r>
              <a:rPr lang="sl-SI" sz="2000" dirty="0" err="1"/>
              <a:t>Study</a:t>
            </a:r>
            <a:r>
              <a:rPr lang="sl-SI" sz="2000" dirty="0"/>
              <a:t> </a:t>
            </a:r>
            <a:r>
              <a:rPr lang="sl-SI" sz="2000" dirty="0" err="1"/>
              <a:t>visit</a:t>
            </a:r>
            <a:endParaRPr lang="sl-SI" sz="2000" dirty="0"/>
          </a:p>
          <a:p>
            <a:pPr>
              <a:buFontTx/>
              <a:buChar char="-"/>
            </a:pPr>
            <a:r>
              <a:rPr lang="sl-SI" sz="2000" dirty="0" err="1"/>
              <a:t>Trade</a:t>
            </a:r>
            <a:r>
              <a:rPr lang="sl-SI" sz="2000" dirty="0"/>
              <a:t> </a:t>
            </a:r>
            <a:r>
              <a:rPr lang="sl-SI" sz="2000" dirty="0" err="1"/>
              <a:t>fair</a:t>
            </a:r>
            <a:r>
              <a:rPr lang="sl-SI" sz="2000" dirty="0"/>
              <a:t> </a:t>
            </a:r>
            <a:r>
              <a:rPr lang="sl-SI" sz="2000" dirty="0" err="1"/>
              <a:t>participation</a:t>
            </a:r>
            <a:r>
              <a:rPr lang="sl-SI" sz="2000" dirty="0"/>
              <a:t>,</a:t>
            </a:r>
          </a:p>
          <a:p>
            <a:pPr>
              <a:buFontTx/>
              <a:buChar char="-"/>
            </a:pPr>
            <a:r>
              <a:rPr lang="sl-SI" sz="2000" dirty="0" err="1"/>
              <a:t>Networking</a:t>
            </a:r>
            <a:r>
              <a:rPr lang="sl-SI" sz="2000" dirty="0"/>
              <a:t>,</a:t>
            </a:r>
          </a:p>
          <a:p>
            <a:pPr>
              <a:buFontTx/>
              <a:buChar char="-"/>
            </a:pPr>
            <a:r>
              <a:rPr lang="sl-SI" sz="2000" dirty="0" err="1"/>
              <a:t>Collaboration</a:t>
            </a:r>
            <a:r>
              <a:rPr lang="sl-SI" sz="2000" dirty="0"/>
              <a:t> in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</a:p>
          <a:p>
            <a:pPr>
              <a:buNone/>
            </a:pPr>
            <a:r>
              <a:rPr lang="sl-SI" sz="2000" dirty="0"/>
              <a:t>     (global) </a:t>
            </a:r>
            <a:r>
              <a:rPr lang="sl-SI" sz="2000" dirty="0" err="1"/>
              <a:t>value</a:t>
            </a:r>
            <a:r>
              <a:rPr lang="sl-SI" sz="2000" dirty="0"/>
              <a:t> </a:t>
            </a:r>
            <a:r>
              <a:rPr lang="sl-SI" sz="2000" dirty="0" err="1"/>
              <a:t>chains</a:t>
            </a:r>
            <a:r>
              <a:rPr lang="sl-SI" sz="2000" dirty="0"/>
              <a:t>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9" name="Slika 8" descr="Slika, ki vsebuje besede predmet&#10;&#10;Opis, ustvarjen z visoko stopnjo zanesljivosti.">
            <a:extLst>
              <a:ext uri="{FF2B5EF4-FFF2-40B4-BE49-F238E27FC236}">
                <a16:creationId xmlns:a16="http://schemas.microsoft.com/office/drawing/2014/main" id="{C0A16105-2195-4133-899F-7F5EF431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71" y="2799929"/>
            <a:ext cx="1730328" cy="202148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D22C351-2389-402C-A943-6ED60B62D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93" y="4534786"/>
            <a:ext cx="1742144" cy="232321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9C1BE27-344A-4E93-B64D-0DE3D0139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718" y="89367"/>
            <a:ext cx="2850671" cy="77745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09630C2-A33B-4485-A619-BB90EB5C72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56" y="0"/>
            <a:ext cx="2279091" cy="1103080"/>
          </a:xfrm>
          <a:prstGeom prst="rect">
            <a:avLst/>
          </a:prstGeom>
        </p:spPr>
      </p:pic>
      <p:pic>
        <p:nvPicPr>
          <p:cNvPr id="11" name="Picture 2" descr="Rezultat iskanja slik za SRIP-Circular economy, logo">
            <a:extLst>
              <a:ext uri="{FF2B5EF4-FFF2-40B4-BE49-F238E27FC236}">
                <a16:creationId xmlns:a16="http://schemas.microsoft.com/office/drawing/2014/main" id="{997AB1DF-0DD6-4569-83AB-EEC6E569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8" y="38266"/>
            <a:ext cx="1727328" cy="6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944B241-A48B-4024-96BB-EB474D7087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848" y="1907456"/>
            <a:ext cx="2088636" cy="20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782" y="0"/>
            <a:ext cx="8981218" cy="658723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sl-SI" sz="2800" b="1" dirty="0"/>
            </a:br>
            <a:br>
              <a:rPr lang="sl-SI" sz="2800" b="1" dirty="0"/>
            </a:br>
            <a:br>
              <a:rPr lang="sl-SI" sz="2800" b="1" dirty="0"/>
            </a:br>
            <a:br>
              <a:rPr lang="sl-SI" sz="2800" b="1" dirty="0"/>
            </a:br>
            <a:br>
              <a:rPr lang="sl-SI" sz="2800" b="1" dirty="0"/>
            </a:br>
            <a:br>
              <a:rPr lang="sl-SI" sz="2800" b="1" dirty="0"/>
            </a:br>
            <a:br>
              <a:rPr lang="sl-SI" sz="2800" b="1" dirty="0"/>
            </a:br>
            <a:r>
              <a:rPr lang="sl-SI" sz="2800" b="1" dirty="0" err="1"/>
              <a:t>Thank</a:t>
            </a:r>
            <a:r>
              <a:rPr lang="sl-SI" sz="2800" b="1" dirty="0"/>
              <a:t> </a:t>
            </a:r>
            <a:r>
              <a:rPr lang="sl-SI" sz="2800" b="1" dirty="0" err="1"/>
              <a:t>you</a:t>
            </a:r>
            <a:r>
              <a:rPr lang="sl-SI" sz="2800" b="1" dirty="0"/>
              <a:t>!</a:t>
            </a:r>
            <a:br>
              <a:rPr lang="sl-SI" sz="2800" b="1" dirty="0"/>
            </a:br>
            <a:br>
              <a:rPr lang="sl-SI" sz="2800" dirty="0"/>
            </a:br>
            <a:r>
              <a:rPr lang="sl-SI" sz="2800" dirty="0" err="1"/>
              <a:t>Contact</a:t>
            </a:r>
            <a:r>
              <a:rPr lang="sl-SI" sz="2800" dirty="0"/>
              <a:t>:</a:t>
            </a:r>
            <a:br>
              <a:rPr lang="sl-SI" sz="2800" dirty="0"/>
            </a:br>
            <a:br>
              <a:rPr lang="sl-SI" sz="2800" dirty="0"/>
            </a:br>
            <a:r>
              <a:rPr lang="sl-SI" sz="2200" b="1" dirty="0" err="1"/>
              <a:t>Stajerska</a:t>
            </a:r>
            <a:r>
              <a:rPr lang="sl-SI" sz="2200" b="1" dirty="0"/>
              <a:t> gospodarska zbornica / SGZ</a:t>
            </a:r>
            <a:br>
              <a:rPr lang="sl-SI" sz="2200" b="1" dirty="0"/>
            </a:br>
            <a:r>
              <a:rPr lang="sl-SI" sz="2200" b="1" dirty="0" err="1"/>
              <a:t>Chamber</a:t>
            </a:r>
            <a:r>
              <a:rPr lang="sl-SI" sz="2200" b="1" dirty="0"/>
              <a:t> of Commerce </a:t>
            </a:r>
            <a:r>
              <a:rPr lang="sl-SI" sz="2200" b="1" dirty="0" err="1"/>
              <a:t>and</a:t>
            </a:r>
            <a:r>
              <a:rPr lang="sl-SI" sz="2200" b="1" dirty="0"/>
              <a:t> </a:t>
            </a:r>
            <a:r>
              <a:rPr lang="sl-SI" sz="2200" b="1" dirty="0" err="1"/>
              <a:t>Industry</a:t>
            </a:r>
            <a:r>
              <a:rPr lang="sl-SI" sz="2200" b="1" dirty="0"/>
              <a:t> </a:t>
            </a:r>
            <a:r>
              <a:rPr lang="sl-SI" sz="2200" b="1" dirty="0" err="1"/>
              <a:t>of</a:t>
            </a:r>
            <a:r>
              <a:rPr lang="sl-SI" sz="2200" b="1" dirty="0"/>
              <a:t> </a:t>
            </a:r>
            <a:r>
              <a:rPr lang="sl-SI" sz="2200" b="1" dirty="0" err="1"/>
              <a:t>Stajerska</a:t>
            </a:r>
            <a:br>
              <a:rPr lang="sl-SI" sz="2200" b="1" dirty="0"/>
            </a:br>
            <a:r>
              <a:rPr lang="sl-SI" sz="2200" dirty="0"/>
              <a:t>Ulica talcev 24, SI-2000 Maribor</a:t>
            </a:r>
            <a:br>
              <a:rPr lang="sl-SI" sz="2200" dirty="0"/>
            </a:br>
            <a:br>
              <a:rPr lang="sl-SI" sz="2200" dirty="0"/>
            </a:br>
            <a:r>
              <a:rPr lang="sl-SI" sz="2200" dirty="0">
                <a:hlinkClick r:id="rId2"/>
              </a:rPr>
              <a:t>www.srip-circular-economy.eu</a:t>
            </a:r>
            <a:br>
              <a:rPr lang="sl-SI" sz="2200" dirty="0"/>
            </a:br>
            <a:r>
              <a:rPr lang="sl-SI" sz="2200" dirty="0"/>
              <a:t>Tel.: 00386 (0)2 220 87 00</a:t>
            </a:r>
            <a:br>
              <a:rPr lang="sl-SI" sz="2200" dirty="0"/>
            </a:br>
            <a:br>
              <a:rPr lang="sl-SI" sz="2200" dirty="0"/>
            </a:br>
            <a:r>
              <a:rPr lang="sl-SI" sz="2200" b="1" dirty="0"/>
              <a:t>Dragica Marinič, </a:t>
            </a:r>
            <a:r>
              <a:rPr lang="sl-SI" sz="2200" b="1" dirty="0" err="1"/>
              <a:t>PhD</a:t>
            </a:r>
            <a:br>
              <a:rPr lang="sl-SI" sz="2200" b="1" dirty="0"/>
            </a:br>
            <a:br>
              <a:rPr lang="sl-SI" sz="2200" dirty="0"/>
            </a:br>
            <a:r>
              <a:rPr lang="sl-SI" sz="2200" dirty="0">
                <a:hlinkClick r:id="rId3"/>
              </a:rPr>
              <a:t>dragica.marinic@stajerskagz.si</a:t>
            </a:r>
            <a:br>
              <a:rPr lang="sl-SI" sz="2200" dirty="0"/>
            </a:br>
            <a:r>
              <a:rPr lang="sl-SI" sz="2200" dirty="0">
                <a:hlinkClick r:id="rId4"/>
              </a:rPr>
              <a:t>srip@stajerskagz.si</a:t>
            </a:r>
            <a:br>
              <a:rPr lang="sl-SI" sz="2200" dirty="0"/>
            </a:br>
            <a:br>
              <a:rPr lang="sl-SI" sz="2800" dirty="0"/>
            </a:br>
            <a:br>
              <a:rPr lang="sl-SI" sz="2800" dirty="0"/>
            </a:br>
            <a:endParaRPr lang="sl-SI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A05EDDD-A931-4FEC-8967-A093E5630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824" y="218138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691E3EB-55FE-45E5-BE5C-D3E6AC077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86" y="120274"/>
            <a:ext cx="2651760" cy="1283452"/>
          </a:xfrm>
          <a:prstGeom prst="rect">
            <a:avLst/>
          </a:prstGeom>
        </p:spPr>
      </p:pic>
      <p:pic>
        <p:nvPicPr>
          <p:cNvPr id="8" name="Picture 2" descr="Rezultat iskanja slik za SRIP-Circular economy, logo">
            <a:extLst>
              <a:ext uri="{FF2B5EF4-FFF2-40B4-BE49-F238E27FC236}">
                <a16:creationId xmlns:a16="http://schemas.microsoft.com/office/drawing/2014/main" id="{26AB9DF8-CE49-4BC0-A85C-741FD8504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49" y="289429"/>
            <a:ext cx="2009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1AD59D2-495F-4CAD-BAA7-0E7D674FB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34" y="197948"/>
            <a:ext cx="786452" cy="944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0" y="399230"/>
            <a:ext cx="7886700" cy="1325563"/>
          </a:xfrm>
        </p:spPr>
        <p:txBody>
          <a:bodyPr/>
          <a:lstStyle/>
          <a:p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38712CB-FDB9-4302-977C-7C3C1B924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53" y="146543"/>
            <a:ext cx="2651760" cy="1283452"/>
          </a:xfrm>
          <a:prstGeom prst="rect">
            <a:avLst/>
          </a:prstGeom>
        </p:spPr>
      </p:pic>
      <p:pic>
        <p:nvPicPr>
          <p:cNvPr id="2050" name="Picture 2" descr="Rezultat iskanja slik za SRIP-Circular economy, logo">
            <a:extLst>
              <a:ext uri="{FF2B5EF4-FFF2-40B4-BE49-F238E27FC236}">
                <a16:creationId xmlns:a16="http://schemas.microsoft.com/office/drawing/2014/main" id="{CF370DA3-0A38-451F-AE5A-6BF04767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65126"/>
            <a:ext cx="2009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26C98268-EDE8-40AB-9A2B-AF83B59D4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587" y="1429995"/>
            <a:ext cx="4672647" cy="225258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D32EDA0-3812-44C7-A1A1-114FA6AA0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040" y="1224358"/>
            <a:ext cx="3040039" cy="301449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4D2F038-B7DB-436E-A6A6-3A97A74E0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82885"/>
            <a:ext cx="4453550" cy="2974243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1CAA77ED-7F81-42F2-A602-2ADAE012634C}"/>
              </a:ext>
            </a:extLst>
          </p:cNvPr>
          <p:cNvSpPr/>
          <p:nvPr/>
        </p:nvSpPr>
        <p:spPr>
          <a:xfrm>
            <a:off x="4453550" y="4194861"/>
            <a:ext cx="4672647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he circular model builds</a:t>
            </a:r>
            <a:r>
              <a:rPr kumimoji="0" lang="sl-SI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a </a:t>
            </a:r>
            <a:r>
              <a:rPr kumimoji="0" lang="sl-SI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capital</a:t>
            </a:r>
            <a:r>
              <a:rPr kumimoji="0" lang="sl-SI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on:</a:t>
            </a:r>
          </a:p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Economic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/ Na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tural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/ S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ocial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</a:t>
            </a:r>
            <a:r>
              <a:rPr kumimoji="0" lang="sl-S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level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(</a:t>
            </a:r>
            <a:r>
              <a:rPr kumimoji="0" lang="sl-S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clossing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</a:t>
            </a:r>
            <a:r>
              <a:rPr kumimoji="0" lang="sl-S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the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</a:t>
            </a:r>
            <a:r>
              <a:rPr kumimoji="0" lang="sl-S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loop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).</a:t>
            </a:r>
          </a:p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rinciples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: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d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esign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out </a:t>
            </a:r>
            <a:r>
              <a:rPr kumimoji="0" lang="sl-S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of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waste and </a:t>
            </a:r>
            <a:r>
              <a:rPr kumimoji="0" lang="sl-S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of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pollution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, k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eep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products and materials in use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, r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egenerate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natural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/ </a:t>
            </a:r>
            <a:r>
              <a:rPr kumimoji="0" lang="sl-S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eco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systems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                       </a:t>
            </a:r>
            <a:r>
              <a:rPr kumimoji="0" lang="sl-S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sl-SI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</a:t>
            </a:r>
            <a:r>
              <a:rPr kumimoji="0" lang="sl-S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EMA 2012) </a:t>
            </a:r>
          </a:p>
        </p:txBody>
      </p:sp>
    </p:spTree>
    <p:extLst>
      <p:ext uri="{BB962C8B-B14F-4D97-AF65-F5344CB8AC3E}">
        <p14:creationId xmlns:p14="http://schemas.microsoft.com/office/powerpoint/2010/main" val="327740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3" y="1690689"/>
            <a:ext cx="8963310" cy="5060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441" y="123324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98" y="16442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244" y="0"/>
            <a:ext cx="2651990" cy="128027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91530AD-2409-40A5-9E97-6703CBFB5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7" y="1591991"/>
            <a:ext cx="5236316" cy="393237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6F33456-5CD7-42CC-915F-1A796C59E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128" y="1361439"/>
            <a:ext cx="3048402" cy="195781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E546700-7C24-4076-B6BD-B0BE00964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103" y="3227818"/>
            <a:ext cx="3625814" cy="36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6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3" y="1690689"/>
            <a:ext cx="8963310" cy="5060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441" y="123324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98" y="16442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244" y="-12950"/>
            <a:ext cx="2651990" cy="128027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3657879-2FEE-4C60-B643-B43E77E12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32" y="970680"/>
            <a:ext cx="8856936" cy="5655091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12D1F050-FB23-48E5-86C2-E52728C0630D}"/>
              </a:ext>
            </a:extLst>
          </p:cNvPr>
          <p:cNvSpPr/>
          <p:nvPr/>
        </p:nvSpPr>
        <p:spPr>
          <a:xfrm>
            <a:off x="7142480" y="6537961"/>
            <a:ext cx="1965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l-S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sl-SI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</a:t>
            </a:r>
            <a:r>
              <a:rPr kumimoji="0" lang="sl-S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sl-SI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Wostner</a:t>
            </a:r>
            <a:r>
              <a:rPr kumimoji="0" lang="sl-S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2018)</a:t>
            </a:r>
          </a:p>
        </p:txBody>
      </p:sp>
    </p:spTree>
    <p:extLst>
      <p:ext uri="{BB962C8B-B14F-4D97-AF65-F5344CB8AC3E}">
        <p14:creationId xmlns:p14="http://schemas.microsoft.com/office/powerpoint/2010/main" val="218226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3" y="1257189"/>
            <a:ext cx="8963310" cy="5494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" dirty="0"/>
              <a:t>Smart </a:t>
            </a:r>
            <a:r>
              <a:rPr lang="sl-SI" sz="2000" dirty="0" err="1"/>
              <a:t>Specialisation</a:t>
            </a:r>
            <a:r>
              <a:rPr lang="sl-SI" sz="2000" dirty="0"/>
              <a:t> </a:t>
            </a:r>
            <a:r>
              <a:rPr lang="sl-SI" sz="2000" dirty="0" err="1"/>
              <a:t>Strategy</a:t>
            </a:r>
            <a:r>
              <a:rPr lang="sl-SI" sz="2000" dirty="0"/>
              <a:t>, S4: </a:t>
            </a:r>
            <a:r>
              <a:rPr lang="sl-SI" sz="2000" dirty="0" err="1"/>
              <a:t>Strategic</a:t>
            </a:r>
            <a:r>
              <a:rPr lang="sl-SI" sz="2000" dirty="0"/>
              <a:t> </a:t>
            </a:r>
            <a:r>
              <a:rPr lang="sl-SI" sz="2000" dirty="0" err="1"/>
              <a:t>Research</a:t>
            </a:r>
            <a:r>
              <a:rPr lang="sl-SI" sz="2000" dirty="0"/>
              <a:t> </a:t>
            </a:r>
            <a:r>
              <a:rPr lang="sl-SI" sz="2000" dirty="0" err="1"/>
              <a:t>and</a:t>
            </a:r>
            <a:r>
              <a:rPr lang="sl-SI" sz="2000" dirty="0"/>
              <a:t> </a:t>
            </a:r>
            <a:r>
              <a:rPr lang="sl-SI" sz="2000" dirty="0" err="1"/>
              <a:t>Innovation</a:t>
            </a:r>
            <a:r>
              <a:rPr lang="sl-SI" sz="2000" dirty="0"/>
              <a:t> </a:t>
            </a:r>
            <a:r>
              <a:rPr lang="sl-SI" sz="2000" dirty="0" err="1"/>
              <a:t>Partnerships</a:t>
            </a:r>
            <a:r>
              <a:rPr lang="sl-SI" sz="2000" dirty="0"/>
              <a:t> (</a:t>
            </a:r>
            <a:r>
              <a:rPr lang="sl-SI" sz="2000" dirty="0" err="1"/>
              <a:t>SRIPs</a:t>
            </a:r>
            <a:r>
              <a:rPr lang="sl-SI" sz="2000" dirty="0"/>
              <a:t>)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413" y="189902"/>
            <a:ext cx="3316803" cy="904583"/>
          </a:xfrm>
          <a:prstGeom prst="rect">
            <a:avLst/>
          </a:prstGeom>
        </p:spPr>
      </p:pic>
      <p:pic>
        <p:nvPicPr>
          <p:cNvPr id="1026" name="Picture 2" descr="Rezultat iskanja slik za SRIP-Circular economy, logo">
            <a:extLst>
              <a:ext uri="{FF2B5EF4-FFF2-40B4-BE49-F238E27FC236}">
                <a16:creationId xmlns:a16="http://schemas.microsoft.com/office/drawing/2014/main" id="{731055E4-3FDF-4FDA-AFEA-AC82AD34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3" y="136650"/>
            <a:ext cx="2009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735A62D-7E43-42DB-9D99-8ED0BBCF7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559" y="6587"/>
            <a:ext cx="2614613" cy="1262227"/>
          </a:xfrm>
          <a:prstGeom prst="rect">
            <a:avLst/>
          </a:prstGeom>
        </p:spPr>
      </p:pic>
      <p:pic>
        <p:nvPicPr>
          <p:cNvPr id="8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E98B916B-044A-4C99-8790-01203AAD72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95" y="1943314"/>
            <a:ext cx="5097261" cy="49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1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3" y="1378715"/>
            <a:ext cx="8963310" cy="53725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l-SI" sz="2000" b="1" dirty="0" err="1"/>
              <a:t>Strategic</a:t>
            </a:r>
            <a:r>
              <a:rPr lang="sl-SI" sz="2000" b="1" dirty="0"/>
              <a:t> </a:t>
            </a:r>
            <a:r>
              <a:rPr lang="sl-SI" sz="2000" b="1" dirty="0" err="1"/>
              <a:t>research</a:t>
            </a:r>
            <a:r>
              <a:rPr lang="sl-SI" sz="2000" b="1" dirty="0"/>
              <a:t> </a:t>
            </a:r>
            <a:r>
              <a:rPr lang="sl-SI" sz="2000" b="1" dirty="0" err="1"/>
              <a:t>and</a:t>
            </a:r>
            <a:r>
              <a:rPr lang="sl-SI" sz="2000" b="1" dirty="0"/>
              <a:t> </a:t>
            </a:r>
            <a:r>
              <a:rPr lang="sl-SI" sz="2000" b="1" dirty="0" err="1"/>
              <a:t>innovation</a:t>
            </a:r>
            <a:r>
              <a:rPr lang="sl-SI" sz="2000" b="1" dirty="0"/>
              <a:t> </a:t>
            </a:r>
            <a:r>
              <a:rPr lang="sl-SI" sz="2000" b="1" dirty="0" err="1"/>
              <a:t>partnership</a:t>
            </a:r>
            <a:r>
              <a:rPr lang="sl-SI" sz="2000" b="1" dirty="0"/>
              <a:t>– </a:t>
            </a:r>
          </a:p>
          <a:p>
            <a:pPr marL="0" indent="0" algn="ctr">
              <a:buNone/>
            </a:pPr>
            <a:r>
              <a:rPr lang="sl-SI" sz="2000" b="1" dirty="0" err="1"/>
              <a:t>Networks</a:t>
            </a:r>
            <a:r>
              <a:rPr lang="sl-SI" sz="2000" b="1" dirty="0"/>
              <a:t> </a:t>
            </a:r>
            <a:r>
              <a:rPr lang="sl-SI" sz="2000" b="1" dirty="0" err="1"/>
              <a:t>for</a:t>
            </a:r>
            <a:r>
              <a:rPr lang="sl-SI" sz="2000" b="1" dirty="0"/>
              <a:t> </a:t>
            </a:r>
            <a:r>
              <a:rPr lang="sl-SI" sz="2000" b="1" dirty="0" err="1"/>
              <a:t>the</a:t>
            </a:r>
            <a:r>
              <a:rPr lang="sl-SI" sz="2000" b="1" dirty="0"/>
              <a:t> </a:t>
            </a:r>
            <a:r>
              <a:rPr lang="sl-SI" sz="2000" b="1" dirty="0" err="1"/>
              <a:t>transition</a:t>
            </a:r>
            <a:r>
              <a:rPr lang="sl-SI" sz="2000" b="1" dirty="0"/>
              <a:t> to </a:t>
            </a:r>
            <a:r>
              <a:rPr lang="sl-SI" sz="2000" b="1" dirty="0" err="1"/>
              <a:t>circular</a:t>
            </a:r>
            <a:r>
              <a:rPr lang="sl-SI" sz="2000" b="1" dirty="0"/>
              <a:t> </a:t>
            </a:r>
            <a:r>
              <a:rPr lang="sl-SI" sz="2000" b="1" dirty="0" err="1"/>
              <a:t>economy</a:t>
            </a:r>
            <a:r>
              <a:rPr lang="sl-SI" sz="2000" b="1" dirty="0"/>
              <a:t> /SRIP-Circular </a:t>
            </a:r>
            <a:r>
              <a:rPr lang="sl-SI" sz="2000" b="1" dirty="0" err="1"/>
              <a:t>economy</a:t>
            </a:r>
            <a:r>
              <a:rPr lang="sl-SI" sz="2000" b="1" dirty="0"/>
              <a:t>: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2000" dirty="0">
                <a:solidFill>
                  <a:prstClr val="black"/>
                </a:solidFill>
              </a:rPr>
              <a:t>  -   a </a:t>
            </a:r>
            <a:r>
              <a:rPr lang="sl-SI" sz="2000" dirty="0" err="1">
                <a:solidFill>
                  <a:prstClr val="black"/>
                </a:solidFill>
              </a:rPr>
              <a:t>long</a:t>
            </a:r>
            <a:r>
              <a:rPr lang="sl-SI" sz="2000" dirty="0">
                <a:solidFill>
                  <a:prstClr val="black"/>
                </a:solidFill>
              </a:rPr>
              <a:t> term, </a:t>
            </a:r>
            <a:r>
              <a:rPr lang="sl-SI" sz="2000" dirty="0" err="1">
                <a:solidFill>
                  <a:prstClr val="black"/>
                </a:solidFill>
              </a:rPr>
              <a:t>sustainable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sl-SI" sz="2000" dirty="0" err="1">
                <a:solidFill>
                  <a:prstClr val="black"/>
                </a:solidFill>
              </a:rPr>
              <a:t>public</a:t>
            </a:r>
            <a:r>
              <a:rPr lang="sl-SI" sz="2000" dirty="0">
                <a:solidFill>
                  <a:prstClr val="black"/>
                </a:solidFill>
              </a:rPr>
              <a:t> - </a:t>
            </a:r>
            <a:r>
              <a:rPr lang="sl-SI" sz="2000" dirty="0" err="1">
                <a:solidFill>
                  <a:prstClr val="black"/>
                </a:solidFill>
              </a:rPr>
              <a:t>private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sl-SI" sz="2000" dirty="0" err="1">
                <a:solidFill>
                  <a:prstClr val="black"/>
                </a:solidFill>
              </a:rPr>
              <a:t>partnership</a:t>
            </a:r>
            <a:r>
              <a:rPr lang="sl-SI" sz="2000" dirty="0">
                <a:solidFill>
                  <a:prstClr val="black"/>
                </a:solidFill>
              </a:rPr>
              <a:t>, </a:t>
            </a:r>
          </a:p>
          <a:p>
            <a:pPr marL="0" indent="0">
              <a:buNone/>
            </a:pPr>
            <a:r>
              <a:rPr lang="sl-SI" sz="2000" dirty="0">
                <a:solidFill>
                  <a:prstClr val="black"/>
                </a:solidFill>
              </a:rPr>
              <a:t>  -   </a:t>
            </a:r>
            <a:r>
              <a:rPr lang="sl-SI" sz="2000" dirty="0" err="1">
                <a:solidFill>
                  <a:prstClr val="black"/>
                </a:solidFill>
              </a:rPr>
              <a:t>innovation</a:t>
            </a:r>
            <a:r>
              <a:rPr lang="sl-SI" sz="2000" dirty="0">
                <a:solidFill>
                  <a:prstClr val="black"/>
                </a:solidFill>
              </a:rPr>
              <a:t> - </a:t>
            </a:r>
            <a:r>
              <a:rPr lang="sl-SI" sz="2000" dirty="0" err="1">
                <a:solidFill>
                  <a:prstClr val="black"/>
                </a:solidFill>
              </a:rPr>
              <a:t>ecosystem</a:t>
            </a:r>
            <a:r>
              <a:rPr lang="sl-SI" sz="2000" dirty="0">
                <a:solidFill>
                  <a:prstClr val="black"/>
                </a:solidFill>
              </a:rPr>
              <a:t>,  </a:t>
            </a:r>
          </a:p>
          <a:p>
            <a:pPr marL="0" indent="0">
              <a:buNone/>
            </a:pPr>
            <a:r>
              <a:rPr lang="sl-SI" sz="2000" dirty="0">
                <a:solidFill>
                  <a:prstClr val="black"/>
                </a:solidFill>
              </a:rPr>
              <a:t>  -   </a:t>
            </a:r>
            <a:r>
              <a:rPr lang="sl-SI" sz="2000" dirty="0" err="1">
                <a:solidFill>
                  <a:prstClr val="black"/>
                </a:solidFill>
              </a:rPr>
              <a:t>intellectual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sl-SI" sz="2000" dirty="0" err="1">
                <a:solidFill>
                  <a:prstClr val="black"/>
                </a:solidFill>
              </a:rPr>
              <a:t>potentials</a:t>
            </a:r>
            <a:r>
              <a:rPr lang="sl-SI" sz="2000" dirty="0">
                <a:solidFill>
                  <a:prstClr val="black"/>
                </a:solidFill>
              </a:rPr>
              <a:t>  </a:t>
            </a:r>
            <a:r>
              <a:rPr lang="sl-SI" sz="2000" dirty="0" err="1">
                <a:solidFill>
                  <a:prstClr val="black"/>
                </a:solidFill>
              </a:rPr>
              <a:t>for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sl-SI" sz="2000" dirty="0" err="1">
                <a:solidFill>
                  <a:prstClr val="black"/>
                </a:solidFill>
              </a:rPr>
              <a:t>an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sl-SI" sz="2000" dirty="0" err="1">
                <a:solidFill>
                  <a:prstClr val="black"/>
                </a:solidFill>
              </a:rPr>
              <a:t>entering</a:t>
            </a:r>
            <a:r>
              <a:rPr lang="sl-SI" sz="2000" dirty="0">
                <a:solidFill>
                  <a:prstClr val="black"/>
                </a:solidFill>
              </a:rPr>
              <a:t>  to global market  </a:t>
            </a:r>
            <a:r>
              <a:rPr lang="sl-SI" sz="2000" dirty="0" err="1">
                <a:solidFill>
                  <a:prstClr val="black"/>
                </a:solidFill>
              </a:rPr>
              <a:t>among</a:t>
            </a:r>
            <a:r>
              <a:rPr lang="sl-SI" sz="2000" dirty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endParaRPr lang="sl-SI" sz="2000" dirty="0">
              <a:solidFill>
                <a:prstClr val="black"/>
              </a:solidFill>
            </a:endParaRPr>
          </a:p>
          <a:p>
            <a:pPr marL="0" lvl="0" indent="0" algn="ctr" defTabSz="685783">
              <a:lnSpc>
                <a:spcPct val="100000"/>
              </a:lnSpc>
              <a:spcBef>
                <a:spcPct val="20000"/>
              </a:spcBef>
              <a:buNone/>
            </a:pPr>
            <a:r>
              <a:rPr lang="sl-SI" sz="2000" dirty="0">
                <a:solidFill>
                  <a:prstClr val="black"/>
                </a:solidFill>
              </a:rPr>
              <a:t>                                                                                            </a:t>
            </a:r>
            <a:r>
              <a:rPr lang="sl-SI" sz="2000" b="1" dirty="0">
                <a:solidFill>
                  <a:prstClr val="black"/>
                </a:solidFill>
              </a:rPr>
              <a:t>Q</a:t>
            </a:r>
            <a:r>
              <a:rPr lang="en-GB" sz="2000" b="1" dirty="0" err="1">
                <a:solidFill>
                  <a:prstClr val="black"/>
                </a:solidFill>
              </a:rPr>
              <a:t>uadruple</a:t>
            </a:r>
            <a:r>
              <a:rPr lang="en-GB" sz="2000" b="1" dirty="0">
                <a:solidFill>
                  <a:prstClr val="black"/>
                </a:solidFill>
              </a:rPr>
              <a:t> helix model </a:t>
            </a:r>
            <a:r>
              <a:rPr lang="en-GB" sz="2000" dirty="0">
                <a:solidFill>
                  <a:prstClr val="black"/>
                </a:solidFill>
              </a:rPr>
              <a:t>of </a:t>
            </a:r>
            <a:r>
              <a:rPr lang="sl-SI" sz="2000" dirty="0">
                <a:solidFill>
                  <a:prstClr val="black"/>
                </a:solidFill>
              </a:rPr>
              <a:t>o</a:t>
            </a:r>
            <a:r>
              <a:rPr lang="en-GB" sz="2000" dirty="0">
                <a:solidFill>
                  <a:prstClr val="black"/>
                </a:solidFill>
              </a:rPr>
              <a:t>pen innovation in </a:t>
            </a:r>
            <a:endParaRPr lang="sl-SI" sz="2000" dirty="0">
              <a:solidFill>
                <a:prstClr val="black"/>
              </a:solidFill>
            </a:endParaRPr>
          </a:p>
          <a:p>
            <a:pPr marL="0" lvl="0" indent="0" algn="ctr" defTabSz="685783">
              <a:lnSpc>
                <a:spcPct val="100000"/>
              </a:lnSpc>
              <a:spcBef>
                <a:spcPct val="20000"/>
              </a:spcBef>
              <a:buNone/>
            </a:pPr>
            <a:r>
              <a:rPr lang="sl-SI" sz="2000" dirty="0">
                <a:solidFill>
                  <a:prstClr val="black"/>
                </a:solidFill>
              </a:rPr>
              <a:t>                                                                                             </a:t>
            </a:r>
            <a:r>
              <a:rPr lang="en-GB" sz="2000" dirty="0">
                <a:solidFill>
                  <a:prstClr val="black"/>
                </a:solidFill>
              </a:rPr>
              <a:t>knowledge-based development</a:t>
            </a:r>
            <a:r>
              <a:rPr lang="sl-SI" sz="2000" dirty="0">
                <a:solidFill>
                  <a:prstClr val="black"/>
                </a:solidFill>
              </a:rPr>
              <a:t> (</a:t>
            </a:r>
            <a:r>
              <a:rPr lang="sl-SI" sz="1400" dirty="0">
                <a:solidFill>
                  <a:prstClr val="black"/>
                </a:solidFill>
              </a:rPr>
              <a:t>(</a:t>
            </a:r>
            <a:r>
              <a:rPr lang="sl-SI" sz="1400" dirty="0" err="1">
                <a:solidFill>
                  <a:prstClr val="black"/>
                </a:solidFill>
              </a:rPr>
              <a:t>Source</a:t>
            </a:r>
            <a:r>
              <a:rPr lang="sl-SI" sz="1400" dirty="0">
                <a:solidFill>
                  <a:prstClr val="black"/>
                </a:solidFill>
              </a:rPr>
              <a:t>: </a:t>
            </a:r>
            <a:r>
              <a:rPr lang="sl-SI" sz="1400" dirty="0" err="1">
                <a:solidFill>
                  <a:prstClr val="black"/>
                </a:solidFill>
              </a:rPr>
              <a:t>Boyes</a:t>
            </a:r>
            <a:r>
              <a:rPr lang="sl-SI" sz="1400" dirty="0">
                <a:solidFill>
                  <a:prstClr val="black"/>
                </a:solidFill>
              </a:rPr>
              <a:t> 2018)  </a:t>
            </a:r>
          </a:p>
          <a:p>
            <a:pPr marL="0" indent="0">
              <a:buNone/>
            </a:pPr>
            <a:endParaRPr lang="sl-SI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sl-SI" sz="1800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b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sl-SI" sz="1800" dirty="0"/>
              <a:t>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38712CB-FDB9-4302-977C-7C3C1B924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5484"/>
            <a:ext cx="2651760" cy="1283452"/>
          </a:xfrm>
          <a:prstGeom prst="rect">
            <a:avLst/>
          </a:prstGeom>
        </p:spPr>
      </p:pic>
      <p:pic>
        <p:nvPicPr>
          <p:cNvPr id="2050" name="Picture 2" descr="Rezultat iskanja slik za SRIP-Circular economy, logo">
            <a:extLst>
              <a:ext uri="{FF2B5EF4-FFF2-40B4-BE49-F238E27FC236}">
                <a16:creationId xmlns:a16="http://schemas.microsoft.com/office/drawing/2014/main" id="{CF370DA3-0A38-451F-AE5A-6BF04767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65126"/>
            <a:ext cx="2009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08C84D1-559D-4C74-AE1B-B3F899818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494" y="4016732"/>
            <a:ext cx="4041998" cy="254154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0D693D5-CB85-4020-9188-8880F9BCC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0118" y="3194073"/>
            <a:ext cx="5486876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45" y="1438936"/>
            <a:ext cx="8963310" cy="5312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" b="1" dirty="0">
                <a:solidFill>
                  <a:prstClr val="black"/>
                </a:solidFill>
              </a:rPr>
              <a:t>Smart </a:t>
            </a:r>
            <a:r>
              <a:rPr lang="sl-SI" sz="2000" b="1" dirty="0" err="1">
                <a:solidFill>
                  <a:prstClr val="black"/>
                </a:solidFill>
              </a:rPr>
              <a:t>Specialisation</a:t>
            </a:r>
            <a:r>
              <a:rPr lang="sl-SI" sz="2000" b="1" dirty="0">
                <a:solidFill>
                  <a:prstClr val="black"/>
                </a:solidFill>
              </a:rPr>
              <a:t> </a:t>
            </a:r>
            <a:r>
              <a:rPr lang="sl-SI" sz="2000" b="1" dirty="0" err="1">
                <a:solidFill>
                  <a:prstClr val="black"/>
                </a:solidFill>
              </a:rPr>
              <a:t>Strategy</a:t>
            </a:r>
            <a:r>
              <a:rPr lang="sl-SI" sz="2000" b="1" dirty="0">
                <a:solidFill>
                  <a:prstClr val="black"/>
                </a:solidFill>
              </a:rPr>
              <a:t>, S4:</a:t>
            </a:r>
            <a:endParaRPr lang="sl-SI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38712CB-FDB9-4302-977C-7C3C1B924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5484"/>
            <a:ext cx="2651760" cy="1283452"/>
          </a:xfrm>
          <a:prstGeom prst="rect">
            <a:avLst/>
          </a:prstGeom>
        </p:spPr>
      </p:pic>
      <p:pic>
        <p:nvPicPr>
          <p:cNvPr id="2050" name="Picture 2" descr="Rezultat iskanja slik za SRIP-Circular economy, logo">
            <a:extLst>
              <a:ext uri="{FF2B5EF4-FFF2-40B4-BE49-F238E27FC236}">
                <a16:creationId xmlns:a16="http://schemas.microsoft.com/office/drawing/2014/main" id="{CF370DA3-0A38-451F-AE5A-6BF04767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65126"/>
            <a:ext cx="2009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2A74BCC-0743-48C5-A614-F248A2EB1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11" y="2100833"/>
            <a:ext cx="8961897" cy="480165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B829298-99F2-464C-9AB7-FEA073D26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2100833"/>
            <a:ext cx="7616190" cy="440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5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82F57D-22FB-4300-B9FD-76D7C39F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3" y="1690689"/>
            <a:ext cx="8963310" cy="5060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441" y="123324"/>
            <a:ext cx="3316803" cy="9045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48ECDA-E132-4AEF-9197-CFD636C5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98" y="164422"/>
            <a:ext cx="2009775" cy="76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BD7082D-41F9-4096-8364-E1D27637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244" y="-12950"/>
            <a:ext cx="2651990" cy="1280271"/>
          </a:xfrm>
          <a:prstGeom prst="rect">
            <a:avLst/>
          </a:prstGeom>
        </p:spPr>
      </p:pic>
      <p:graphicFrame>
        <p:nvGraphicFramePr>
          <p:cNvPr id="9" name="Označba mesta vsebine 3">
            <a:extLst>
              <a:ext uri="{FF2B5EF4-FFF2-40B4-BE49-F238E27FC236}">
                <a16:creationId xmlns:a16="http://schemas.microsoft.com/office/drawing/2014/main" id="{AE753F99-9282-4D0E-819E-636217089B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126429"/>
              </p:ext>
            </p:extLst>
          </p:nvPr>
        </p:nvGraphicFramePr>
        <p:xfrm>
          <a:off x="209669" y="1304495"/>
          <a:ext cx="8841248" cy="555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519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1A3A4-8B7F-4AAB-BD8F-70BCE37B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DEF216-A3F7-48BF-AE58-BE15EC9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93" y="474132"/>
            <a:ext cx="3316803" cy="9045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38712CB-FDB9-4302-977C-7C3C1B924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5484"/>
            <a:ext cx="2651760" cy="1283452"/>
          </a:xfrm>
          <a:prstGeom prst="rect">
            <a:avLst/>
          </a:prstGeom>
        </p:spPr>
      </p:pic>
      <p:pic>
        <p:nvPicPr>
          <p:cNvPr id="2050" name="Picture 2" descr="Rezultat iskanja slik za SRIP-Circular economy, logo">
            <a:extLst>
              <a:ext uri="{FF2B5EF4-FFF2-40B4-BE49-F238E27FC236}">
                <a16:creationId xmlns:a16="http://schemas.microsoft.com/office/drawing/2014/main" id="{CF370DA3-0A38-451F-AE5A-6BF04767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65126"/>
            <a:ext cx="2009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BA721A8-86DE-4907-BE41-D2317DCC0733}"/>
              </a:ext>
            </a:extLst>
          </p:cNvPr>
          <p:cNvSpPr txBox="1"/>
          <p:nvPr/>
        </p:nvSpPr>
        <p:spPr>
          <a:xfrm>
            <a:off x="159811" y="1319512"/>
            <a:ext cx="5235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16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Start-up year of SRIP: November 2016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2160" b="1" kern="0" dirty="0">
              <a:solidFill>
                <a:srgbClr val="F79646">
                  <a:lumMod val="75000"/>
                </a:srgb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160" b="1" kern="0" dirty="0" err="1"/>
              <a:t>Structure</a:t>
            </a:r>
            <a:r>
              <a:rPr lang="sl-SI" sz="2160" b="1" kern="0" dirty="0"/>
              <a:t> </a:t>
            </a:r>
            <a:r>
              <a:rPr lang="sl-SI" sz="2160" b="1" kern="0" dirty="0" err="1"/>
              <a:t>of</a:t>
            </a:r>
            <a:r>
              <a:rPr lang="sl-SI" sz="2160" b="1" kern="0" dirty="0"/>
              <a:t> SRIP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2160" b="1" kern="0" dirty="0">
              <a:solidFill>
                <a:srgbClr val="F79646">
                  <a:lumMod val="75000"/>
                </a:srgb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16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66F2A5-DCCC-416F-959E-7C2E09BB8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739" y="2393322"/>
            <a:ext cx="4157832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714</Words>
  <Application>Microsoft Office PowerPoint</Application>
  <PresentationFormat>Diaprojekcija na zaslonu (4:3)</PresentationFormat>
  <Paragraphs>185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Times New Roman</vt:lpstr>
      <vt:lpstr>Officeova tema</vt:lpstr>
      <vt:lpstr>1_Officeova tema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  SRIP – Circular economy / Focus areas:</vt:lpstr>
      <vt:lpstr>PowerPointova predstavitev</vt:lpstr>
      <vt:lpstr>PowerPointova predstavitev</vt:lpstr>
      <vt:lpstr>PowerPointova predstavitev</vt:lpstr>
      <vt:lpstr>SRIP – Circular economy: Action Plan – Business Strategy:  / Sustainability / Research and Career Platform / Entrepreneurship  / Investment / Internationalisation</vt:lpstr>
      <vt:lpstr> SRIP – Circular economy:  Activities of the members in the field of circular (bio)economy</vt:lpstr>
      <vt:lpstr>SRIP – Circular economy:  Activities of the members in the field of circular (bio)economy</vt:lpstr>
      <vt:lpstr>       SRIP – Circular economy Proposals of  the collaboration:   </vt:lpstr>
      <vt:lpstr>       Thank you!  Contact:  Stajerska gospodarska zbornica / SGZ Chamber of Commerce and Industry of Stajerska Ulica talcev 24, SI-2000 Maribor  www.srip-circular-economy.eu Tel.: 00386 (0)2 220 87 00  Dragica Marinič, PhD  dragica.marinic@stajerskagz.si srip@stajerskagz.si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Dragica Marinič</dc:creator>
  <cp:lastModifiedBy>Dragica Marinič</cp:lastModifiedBy>
  <cp:revision>24</cp:revision>
  <dcterms:created xsi:type="dcterms:W3CDTF">2019-09-22T07:59:36Z</dcterms:created>
  <dcterms:modified xsi:type="dcterms:W3CDTF">2019-09-22T21:46:07Z</dcterms:modified>
</cp:coreProperties>
</file>