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43"/>
  </p:notesMasterIdLst>
  <p:handoutMasterIdLst>
    <p:handoutMasterId r:id="rId44"/>
  </p:handoutMasterIdLst>
  <p:sldIdLst>
    <p:sldId id="256" r:id="rId6"/>
    <p:sldId id="728" r:id="rId7"/>
    <p:sldId id="729" r:id="rId8"/>
    <p:sldId id="730" r:id="rId9"/>
    <p:sldId id="731" r:id="rId10"/>
    <p:sldId id="576" r:id="rId11"/>
    <p:sldId id="737" r:id="rId12"/>
    <p:sldId id="761" r:id="rId13"/>
    <p:sldId id="760" r:id="rId14"/>
    <p:sldId id="762" r:id="rId15"/>
    <p:sldId id="749" r:id="rId16"/>
    <p:sldId id="697" r:id="rId17"/>
    <p:sldId id="750" r:id="rId18"/>
    <p:sldId id="657" r:id="rId19"/>
    <p:sldId id="710" r:id="rId20"/>
    <p:sldId id="711" r:id="rId21"/>
    <p:sldId id="719" r:id="rId22"/>
    <p:sldId id="720" r:id="rId23"/>
    <p:sldId id="756" r:id="rId24"/>
    <p:sldId id="712" r:id="rId25"/>
    <p:sldId id="722" r:id="rId26"/>
    <p:sldId id="757" r:id="rId27"/>
    <p:sldId id="738" r:id="rId28"/>
    <p:sldId id="713" r:id="rId29"/>
    <p:sldId id="739" r:id="rId30"/>
    <p:sldId id="741" r:id="rId31"/>
    <p:sldId id="742" r:id="rId32"/>
    <p:sldId id="716" r:id="rId33"/>
    <p:sldId id="740" r:id="rId34"/>
    <p:sldId id="751" r:id="rId35"/>
    <p:sldId id="752" r:id="rId36"/>
    <p:sldId id="717" r:id="rId37"/>
    <p:sldId id="698" r:id="rId38"/>
    <p:sldId id="723" r:id="rId39"/>
    <p:sldId id="753" r:id="rId40"/>
    <p:sldId id="755" r:id="rId41"/>
    <p:sldId id="759" r:id="rId42"/>
  </p:sldIdLst>
  <p:sldSz cx="9144000" cy="6858000" type="screen4x3"/>
  <p:notesSz cx="6797675" cy="9926638"/>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A7DCE"/>
    <a:srgbClr val="3072C2"/>
    <a:srgbClr val="003300"/>
    <a:srgbClr val="009ED6"/>
    <a:srgbClr val="9A44BC"/>
    <a:srgbClr val="2F365B"/>
    <a:srgbClr val="2F6EBB"/>
    <a:srgbClr val="2D6BB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75" autoAdjust="0"/>
    <p:restoredTop sz="84016" autoAdjust="0"/>
  </p:normalViewPr>
  <p:slideViewPr>
    <p:cSldViewPr>
      <p:cViewPr varScale="1">
        <p:scale>
          <a:sx n="100" d="100"/>
          <a:sy n="100" d="100"/>
        </p:scale>
        <p:origin x="169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60" d="100"/>
          <a:sy n="60" d="100"/>
        </p:scale>
        <p:origin x="-241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FAE12-393B-4F99-B456-033CC4423E3D}"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GB"/>
        </a:p>
      </dgm:t>
    </dgm:pt>
    <dgm:pt modelId="{F36A7832-45F5-470F-A5D9-2B79F955E744}">
      <dgm:prSet phldrT="[Text]" custT="1"/>
      <dgm:spPr/>
      <dgm:t>
        <a:bodyPr/>
        <a:lstStyle/>
        <a:p>
          <a:r>
            <a:rPr lang="en-GB" sz="1400" b="1" noProof="0" dirty="0"/>
            <a:t>Foresight and stakeholder consultation (Advisory Groups)</a:t>
          </a:r>
        </a:p>
      </dgm:t>
    </dgm:pt>
    <dgm:pt modelId="{82C7B4B3-2E76-4455-A37D-C64198F4250E}" type="parTrans" cxnId="{1FF86C2D-7EE8-4384-91E5-5572FED7F48B}">
      <dgm:prSet/>
      <dgm:spPr/>
      <dgm:t>
        <a:bodyPr/>
        <a:lstStyle/>
        <a:p>
          <a:endParaRPr lang="en-GB"/>
        </a:p>
      </dgm:t>
    </dgm:pt>
    <dgm:pt modelId="{F96A8BE4-8E8B-4191-A42A-7EFEC82335C8}" type="sibTrans" cxnId="{1FF86C2D-7EE8-4384-91E5-5572FED7F48B}">
      <dgm:prSet/>
      <dgm:spPr/>
      <dgm:t>
        <a:bodyPr/>
        <a:lstStyle/>
        <a:p>
          <a:endParaRPr lang="en-GB"/>
        </a:p>
      </dgm:t>
    </dgm:pt>
    <dgm:pt modelId="{84F5C70F-2F03-4313-8AB4-3CA777B401F8}">
      <dgm:prSet phldrT="[Text]" custT="1"/>
      <dgm:spPr/>
      <dgm:t>
        <a:bodyPr/>
        <a:lstStyle/>
        <a:p>
          <a:r>
            <a:rPr lang="en-GB" sz="1600" b="1" noProof="0" dirty="0"/>
            <a:t>Consultation Member States</a:t>
          </a:r>
        </a:p>
      </dgm:t>
    </dgm:pt>
    <dgm:pt modelId="{3F20F808-96F0-4A43-B6D7-4A264BC62C92}" type="parTrans" cxnId="{1B5237E6-F290-405E-91A6-114BB6771586}">
      <dgm:prSet/>
      <dgm:spPr/>
      <dgm:t>
        <a:bodyPr/>
        <a:lstStyle/>
        <a:p>
          <a:endParaRPr lang="en-GB"/>
        </a:p>
      </dgm:t>
    </dgm:pt>
    <dgm:pt modelId="{6FD1BC53-AC05-4C65-8E1A-69B811B1BCCA}" type="sibTrans" cxnId="{1B5237E6-F290-405E-91A6-114BB6771586}">
      <dgm:prSet/>
      <dgm:spPr/>
      <dgm:t>
        <a:bodyPr/>
        <a:lstStyle/>
        <a:p>
          <a:endParaRPr lang="en-GB"/>
        </a:p>
      </dgm:t>
    </dgm:pt>
    <dgm:pt modelId="{EA3708B7-E610-4F41-83DE-8B55549377AC}">
      <dgm:prSet phldrT="[Text]" custT="1"/>
      <dgm:spPr/>
      <dgm:t>
        <a:bodyPr/>
        <a:lstStyle/>
        <a:p>
          <a:r>
            <a:rPr lang="en-GB" sz="1600" b="1" noProof="0" dirty="0"/>
            <a:t>Strategic Priorities</a:t>
          </a:r>
        </a:p>
        <a:p>
          <a:r>
            <a:rPr lang="en-GB" sz="1600" b="1" noProof="0" dirty="0"/>
            <a:t>&amp; </a:t>
          </a:r>
        </a:p>
        <a:p>
          <a:r>
            <a:rPr lang="en-GB" sz="1600" b="1" noProof="0" dirty="0"/>
            <a:t>Budget</a:t>
          </a:r>
        </a:p>
      </dgm:t>
    </dgm:pt>
    <dgm:pt modelId="{217AE169-DF6F-4A41-BC9F-9A90E3595785}" type="parTrans" cxnId="{63A0ECCE-EE0E-40A5-9BE7-BE111B9A11C3}">
      <dgm:prSet/>
      <dgm:spPr/>
      <dgm:t>
        <a:bodyPr/>
        <a:lstStyle/>
        <a:p>
          <a:endParaRPr lang="en-GB"/>
        </a:p>
      </dgm:t>
    </dgm:pt>
    <dgm:pt modelId="{1219C350-30AF-460E-BC27-CC250BD93108}" type="sibTrans" cxnId="{63A0ECCE-EE0E-40A5-9BE7-BE111B9A11C3}">
      <dgm:prSet/>
      <dgm:spPr/>
      <dgm:t>
        <a:bodyPr/>
        <a:lstStyle/>
        <a:p>
          <a:endParaRPr lang="en-GB"/>
        </a:p>
      </dgm:t>
    </dgm:pt>
    <dgm:pt modelId="{EA9A8342-382B-4A83-BCE3-FC145126B62B}">
      <dgm:prSet phldrT="[Text]" custT="1"/>
      <dgm:spPr>
        <a:solidFill>
          <a:srgbClr val="0F5494"/>
        </a:solidFill>
      </dgm:spPr>
      <dgm:t>
        <a:bodyPr/>
        <a:lstStyle/>
        <a:p>
          <a:r>
            <a:rPr lang="en-GB" sz="1400" b="1" noProof="0" dirty="0">
              <a:solidFill>
                <a:schemeClr val="bg1"/>
              </a:solidFill>
            </a:rPr>
            <a:t>Elaboration of work programme</a:t>
          </a:r>
        </a:p>
        <a:p>
          <a:r>
            <a:rPr lang="en-GB" sz="1400" b="1" noProof="0" dirty="0">
              <a:solidFill>
                <a:schemeClr val="bg1"/>
              </a:solidFill>
            </a:rPr>
            <a:t>(Draft)</a:t>
          </a:r>
        </a:p>
      </dgm:t>
    </dgm:pt>
    <dgm:pt modelId="{C89749BC-5500-4C4C-B2C2-F05B1A4DCEBF}" type="parTrans" cxnId="{62F715BE-F0A5-4CFD-AC47-1614EC2C022D}">
      <dgm:prSet/>
      <dgm:spPr/>
      <dgm:t>
        <a:bodyPr/>
        <a:lstStyle/>
        <a:p>
          <a:endParaRPr lang="en-GB"/>
        </a:p>
      </dgm:t>
    </dgm:pt>
    <dgm:pt modelId="{619B1A27-BC3C-4846-AC09-EF70F351BBE2}" type="sibTrans" cxnId="{62F715BE-F0A5-4CFD-AC47-1614EC2C022D}">
      <dgm:prSet/>
      <dgm:spPr/>
      <dgm:t>
        <a:bodyPr/>
        <a:lstStyle/>
        <a:p>
          <a:endParaRPr lang="en-GB"/>
        </a:p>
      </dgm:t>
    </dgm:pt>
    <dgm:pt modelId="{4D1D6378-165E-491F-A908-F10EB76A2D5D}" type="pres">
      <dgm:prSet presAssocID="{0C6FAE12-393B-4F99-B456-033CC4423E3D}" presName="CompostProcess" presStyleCnt="0">
        <dgm:presLayoutVars>
          <dgm:dir/>
          <dgm:resizeHandles val="exact"/>
        </dgm:presLayoutVars>
      </dgm:prSet>
      <dgm:spPr/>
      <dgm:t>
        <a:bodyPr/>
        <a:lstStyle/>
        <a:p>
          <a:endParaRPr lang="en-US"/>
        </a:p>
      </dgm:t>
    </dgm:pt>
    <dgm:pt modelId="{5D7413D3-2BAC-47DC-9A07-65F765326422}" type="pres">
      <dgm:prSet presAssocID="{0C6FAE12-393B-4F99-B456-033CC4423E3D}" presName="arrow" presStyleLbl="bgShp" presStyleIdx="0" presStyleCnt="1" custLinFactNeighborX="-6126"/>
      <dgm:spPr/>
    </dgm:pt>
    <dgm:pt modelId="{D77C81ED-EE4C-439E-931F-003BC79399A1}" type="pres">
      <dgm:prSet presAssocID="{0C6FAE12-393B-4F99-B456-033CC4423E3D}" presName="linearProcess" presStyleCnt="0"/>
      <dgm:spPr/>
    </dgm:pt>
    <dgm:pt modelId="{6D2C2780-DC6C-47B3-8B53-53318E3C6F4A}" type="pres">
      <dgm:prSet presAssocID="{F36A7832-45F5-470F-A5D9-2B79F955E744}" presName="textNode" presStyleLbl="node1" presStyleIdx="0" presStyleCnt="4" custScaleX="179179" custScaleY="59523" custLinFactNeighborX="90680" custLinFactNeighborY="-27778">
        <dgm:presLayoutVars>
          <dgm:bulletEnabled val="1"/>
        </dgm:presLayoutVars>
      </dgm:prSet>
      <dgm:spPr/>
      <dgm:t>
        <a:bodyPr/>
        <a:lstStyle/>
        <a:p>
          <a:endParaRPr lang="en-US"/>
        </a:p>
      </dgm:t>
    </dgm:pt>
    <dgm:pt modelId="{0F39C391-76E9-4C57-A2CC-292DA536A203}" type="pres">
      <dgm:prSet presAssocID="{F96A8BE4-8E8B-4191-A42A-7EFEC82335C8}" presName="sibTrans" presStyleCnt="0"/>
      <dgm:spPr/>
    </dgm:pt>
    <dgm:pt modelId="{47AB1A7F-4151-457F-A3CC-D0EED038EBC7}" type="pres">
      <dgm:prSet presAssocID="{84F5C70F-2F03-4313-8AB4-3CA777B401F8}" presName="textNode" presStyleLbl="node1" presStyleIdx="1" presStyleCnt="4" custScaleX="206041" custScaleY="49196" custLinFactX="-123768" custLinFactNeighborX="-200000" custLinFactNeighborY="28882">
        <dgm:presLayoutVars>
          <dgm:bulletEnabled val="1"/>
        </dgm:presLayoutVars>
      </dgm:prSet>
      <dgm:spPr/>
      <dgm:t>
        <a:bodyPr/>
        <a:lstStyle/>
        <a:p>
          <a:endParaRPr lang="en-US"/>
        </a:p>
      </dgm:t>
    </dgm:pt>
    <dgm:pt modelId="{D3E45270-4C08-4A76-9C38-0BD218385335}" type="pres">
      <dgm:prSet presAssocID="{6FD1BC53-AC05-4C65-8E1A-69B811B1BCCA}" presName="sibTrans" presStyleCnt="0"/>
      <dgm:spPr/>
    </dgm:pt>
    <dgm:pt modelId="{CDB83B88-07CD-4ABD-836F-9C2DC71DDCBD}" type="pres">
      <dgm:prSet presAssocID="{EA3708B7-E610-4F41-83DE-8B55549377AC}" presName="textNode" presStyleLbl="node1" presStyleIdx="2" presStyleCnt="4" custScaleX="109408" custLinFactX="-130329" custLinFactNeighborX="-200000" custLinFactNeighborY="956">
        <dgm:presLayoutVars>
          <dgm:bulletEnabled val="1"/>
        </dgm:presLayoutVars>
      </dgm:prSet>
      <dgm:spPr/>
      <dgm:t>
        <a:bodyPr/>
        <a:lstStyle/>
        <a:p>
          <a:endParaRPr lang="en-US"/>
        </a:p>
      </dgm:t>
    </dgm:pt>
    <dgm:pt modelId="{88B41006-6A64-401B-A1DE-5D132C0588D7}" type="pres">
      <dgm:prSet presAssocID="{1219C350-30AF-460E-BC27-CC250BD93108}" presName="sibTrans" presStyleCnt="0"/>
      <dgm:spPr/>
    </dgm:pt>
    <dgm:pt modelId="{4EB81325-C2FC-41B5-97DE-DE9473DF0C3A}" type="pres">
      <dgm:prSet presAssocID="{EA9A8342-382B-4A83-BCE3-FC145126B62B}" presName="textNode" presStyleLbl="node1" presStyleIdx="3" presStyleCnt="4" custScaleX="115546" custLinFactX="-139053" custLinFactNeighborX="-200000" custLinFactNeighborY="-88">
        <dgm:presLayoutVars>
          <dgm:bulletEnabled val="1"/>
        </dgm:presLayoutVars>
      </dgm:prSet>
      <dgm:spPr/>
      <dgm:t>
        <a:bodyPr/>
        <a:lstStyle/>
        <a:p>
          <a:endParaRPr lang="en-US"/>
        </a:p>
      </dgm:t>
    </dgm:pt>
  </dgm:ptLst>
  <dgm:cxnLst>
    <dgm:cxn modelId="{E946BBCB-18D6-4412-843A-F59C17E85300}" type="presOf" srcId="{EA3708B7-E610-4F41-83DE-8B55549377AC}" destId="{CDB83B88-07CD-4ABD-836F-9C2DC71DDCBD}" srcOrd="0" destOrd="0" presId="urn:microsoft.com/office/officeart/2005/8/layout/hProcess9"/>
    <dgm:cxn modelId="{62F715BE-F0A5-4CFD-AC47-1614EC2C022D}" srcId="{0C6FAE12-393B-4F99-B456-033CC4423E3D}" destId="{EA9A8342-382B-4A83-BCE3-FC145126B62B}" srcOrd="3" destOrd="0" parTransId="{C89749BC-5500-4C4C-B2C2-F05B1A4DCEBF}" sibTransId="{619B1A27-BC3C-4846-AC09-EF70F351BBE2}"/>
    <dgm:cxn modelId="{C8523B1A-2D31-4184-AC0A-7FB771208C53}" type="presOf" srcId="{F36A7832-45F5-470F-A5D9-2B79F955E744}" destId="{6D2C2780-DC6C-47B3-8B53-53318E3C6F4A}" srcOrd="0" destOrd="0" presId="urn:microsoft.com/office/officeart/2005/8/layout/hProcess9"/>
    <dgm:cxn modelId="{63A0ECCE-EE0E-40A5-9BE7-BE111B9A11C3}" srcId="{0C6FAE12-393B-4F99-B456-033CC4423E3D}" destId="{EA3708B7-E610-4F41-83DE-8B55549377AC}" srcOrd="2" destOrd="0" parTransId="{217AE169-DF6F-4A41-BC9F-9A90E3595785}" sibTransId="{1219C350-30AF-460E-BC27-CC250BD93108}"/>
    <dgm:cxn modelId="{1FF86C2D-7EE8-4384-91E5-5572FED7F48B}" srcId="{0C6FAE12-393B-4F99-B456-033CC4423E3D}" destId="{F36A7832-45F5-470F-A5D9-2B79F955E744}" srcOrd="0" destOrd="0" parTransId="{82C7B4B3-2E76-4455-A37D-C64198F4250E}" sibTransId="{F96A8BE4-8E8B-4191-A42A-7EFEC82335C8}"/>
    <dgm:cxn modelId="{FDB11655-CC0D-4B19-95D4-A795970157CA}" type="presOf" srcId="{0C6FAE12-393B-4F99-B456-033CC4423E3D}" destId="{4D1D6378-165E-491F-A908-F10EB76A2D5D}" srcOrd="0" destOrd="0" presId="urn:microsoft.com/office/officeart/2005/8/layout/hProcess9"/>
    <dgm:cxn modelId="{1B5237E6-F290-405E-91A6-114BB6771586}" srcId="{0C6FAE12-393B-4F99-B456-033CC4423E3D}" destId="{84F5C70F-2F03-4313-8AB4-3CA777B401F8}" srcOrd="1" destOrd="0" parTransId="{3F20F808-96F0-4A43-B6D7-4A264BC62C92}" sibTransId="{6FD1BC53-AC05-4C65-8E1A-69B811B1BCCA}"/>
    <dgm:cxn modelId="{F52A2E62-C0FD-42FF-AE50-F513A51D6A3F}" type="presOf" srcId="{EA9A8342-382B-4A83-BCE3-FC145126B62B}" destId="{4EB81325-C2FC-41B5-97DE-DE9473DF0C3A}" srcOrd="0" destOrd="0" presId="urn:microsoft.com/office/officeart/2005/8/layout/hProcess9"/>
    <dgm:cxn modelId="{CAF33289-F1C9-4FE9-9D3E-6E3E6BA9D99B}" type="presOf" srcId="{84F5C70F-2F03-4313-8AB4-3CA777B401F8}" destId="{47AB1A7F-4151-457F-A3CC-D0EED038EBC7}" srcOrd="0" destOrd="0" presId="urn:microsoft.com/office/officeart/2005/8/layout/hProcess9"/>
    <dgm:cxn modelId="{F4843384-9302-4BB3-82C6-1DC808BE9421}" type="presParOf" srcId="{4D1D6378-165E-491F-A908-F10EB76A2D5D}" destId="{5D7413D3-2BAC-47DC-9A07-65F765326422}" srcOrd="0" destOrd="0" presId="urn:microsoft.com/office/officeart/2005/8/layout/hProcess9"/>
    <dgm:cxn modelId="{EFA5F034-5290-44CC-99B0-789301FA8633}" type="presParOf" srcId="{4D1D6378-165E-491F-A908-F10EB76A2D5D}" destId="{D77C81ED-EE4C-439E-931F-003BC79399A1}" srcOrd="1" destOrd="0" presId="urn:microsoft.com/office/officeart/2005/8/layout/hProcess9"/>
    <dgm:cxn modelId="{C7CB7ED5-CE83-4FF1-97AD-5F983EEBF95A}" type="presParOf" srcId="{D77C81ED-EE4C-439E-931F-003BC79399A1}" destId="{6D2C2780-DC6C-47B3-8B53-53318E3C6F4A}" srcOrd="0" destOrd="0" presId="urn:microsoft.com/office/officeart/2005/8/layout/hProcess9"/>
    <dgm:cxn modelId="{7A2A6CAD-2E8F-4373-89AF-1796301AC8CA}" type="presParOf" srcId="{D77C81ED-EE4C-439E-931F-003BC79399A1}" destId="{0F39C391-76E9-4C57-A2CC-292DA536A203}" srcOrd="1" destOrd="0" presId="urn:microsoft.com/office/officeart/2005/8/layout/hProcess9"/>
    <dgm:cxn modelId="{6AD42CD8-0ED3-46F9-B0DE-BEDF20C1DF21}" type="presParOf" srcId="{D77C81ED-EE4C-439E-931F-003BC79399A1}" destId="{47AB1A7F-4151-457F-A3CC-D0EED038EBC7}" srcOrd="2" destOrd="0" presId="urn:microsoft.com/office/officeart/2005/8/layout/hProcess9"/>
    <dgm:cxn modelId="{3E112FFF-76E4-493D-85EA-98CDCE45FA01}" type="presParOf" srcId="{D77C81ED-EE4C-439E-931F-003BC79399A1}" destId="{D3E45270-4C08-4A76-9C38-0BD218385335}" srcOrd="3" destOrd="0" presId="urn:microsoft.com/office/officeart/2005/8/layout/hProcess9"/>
    <dgm:cxn modelId="{CDEAB580-2A35-43C9-9FB2-7ED31D0D385D}" type="presParOf" srcId="{D77C81ED-EE4C-439E-931F-003BC79399A1}" destId="{CDB83B88-07CD-4ABD-836F-9C2DC71DDCBD}" srcOrd="4" destOrd="0" presId="urn:microsoft.com/office/officeart/2005/8/layout/hProcess9"/>
    <dgm:cxn modelId="{3089B5E3-3EBA-4EFA-8477-B62AE9896573}" type="presParOf" srcId="{D77C81ED-EE4C-439E-931F-003BC79399A1}" destId="{88B41006-6A64-401B-A1DE-5D132C0588D7}" srcOrd="5" destOrd="0" presId="urn:microsoft.com/office/officeart/2005/8/layout/hProcess9"/>
    <dgm:cxn modelId="{FBA4E880-0B48-4839-B5C8-8D8206F3D312}" type="presParOf" srcId="{D77C81ED-EE4C-439E-931F-003BC79399A1}" destId="{4EB81325-C2FC-41B5-97DE-DE9473DF0C3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413D3-2BAC-47DC-9A07-65F765326422}">
      <dsp:nvSpPr>
        <dsp:cNvPr id="0" name=""/>
        <dsp:cNvSpPr/>
      </dsp:nvSpPr>
      <dsp:spPr>
        <a:xfrm>
          <a:off x="141856" y="0"/>
          <a:ext cx="5258753" cy="4006654"/>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2C2780-DC6C-47B3-8B53-53318E3C6F4A}">
      <dsp:nvSpPr>
        <dsp:cNvPr id="0" name=""/>
        <dsp:cNvSpPr/>
      </dsp:nvSpPr>
      <dsp:spPr>
        <a:xfrm>
          <a:off x="141835" y="1081163"/>
          <a:ext cx="1679046" cy="9539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noProof="0" dirty="0"/>
            <a:t>Foresight and stakeholder consultation (Advisory Groups)</a:t>
          </a:r>
        </a:p>
      </dsp:txBody>
      <dsp:txXfrm>
        <a:off x="188403" y="1127731"/>
        <a:ext cx="1585910" cy="860816"/>
      </dsp:txXfrm>
    </dsp:sp>
    <dsp:sp modelId="{47AB1A7F-4151-457F-A3CC-D0EED038EBC7}">
      <dsp:nvSpPr>
        <dsp:cNvPr id="0" name=""/>
        <dsp:cNvSpPr/>
      </dsp:nvSpPr>
      <dsp:spPr>
        <a:xfrm>
          <a:off x="363276" y="2071985"/>
          <a:ext cx="1930764" cy="7884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t>Consultation Member States</a:t>
          </a:r>
        </a:p>
      </dsp:txBody>
      <dsp:txXfrm>
        <a:off x="401765" y="2110474"/>
        <a:ext cx="1853786" cy="711467"/>
      </dsp:txXfrm>
    </dsp:sp>
    <dsp:sp modelId="{CDB83B88-07CD-4ABD-836F-9C2DC71DDCBD}">
      <dsp:nvSpPr>
        <dsp:cNvPr id="0" name=""/>
        <dsp:cNvSpPr/>
      </dsp:nvSpPr>
      <dsp:spPr>
        <a:xfrm>
          <a:off x="2388739" y="1217317"/>
          <a:ext cx="1025238" cy="16026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t>Strategic Priorities</a:t>
          </a:r>
        </a:p>
        <a:p>
          <a:pPr lvl="0" algn="ctr" defTabSz="711200">
            <a:lnSpc>
              <a:spcPct val="90000"/>
            </a:lnSpc>
            <a:spcBef>
              <a:spcPct val="0"/>
            </a:spcBef>
            <a:spcAft>
              <a:spcPct val="35000"/>
            </a:spcAft>
          </a:pPr>
          <a:r>
            <a:rPr lang="en-GB" sz="1600" b="1" kern="1200" noProof="0" dirty="0"/>
            <a:t>&amp; </a:t>
          </a:r>
        </a:p>
        <a:p>
          <a:pPr lvl="0" algn="ctr" defTabSz="711200">
            <a:lnSpc>
              <a:spcPct val="90000"/>
            </a:lnSpc>
            <a:spcBef>
              <a:spcPct val="0"/>
            </a:spcBef>
            <a:spcAft>
              <a:spcPct val="35000"/>
            </a:spcAft>
          </a:pPr>
          <a:r>
            <a:rPr lang="en-GB" sz="1600" b="1" kern="1200" noProof="0" dirty="0"/>
            <a:t>Budget</a:t>
          </a:r>
        </a:p>
      </dsp:txBody>
      <dsp:txXfrm>
        <a:off x="2438787" y="1267365"/>
        <a:ext cx="925142" cy="1502565"/>
      </dsp:txXfrm>
    </dsp:sp>
    <dsp:sp modelId="{4EB81325-C2FC-41B5-97DE-DE9473DF0C3A}">
      <dsp:nvSpPr>
        <dsp:cNvPr id="0" name=""/>
        <dsp:cNvSpPr/>
      </dsp:nvSpPr>
      <dsp:spPr>
        <a:xfrm>
          <a:off x="3488406" y="1200585"/>
          <a:ext cx="1082756" cy="1602661"/>
        </a:xfrm>
        <a:prstGeom prst="roundRect">
          <a:avLst/>
        </a:prstGeom>
        <a:solidFill>
          <a:srgbClr val="0F54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1" kern="1200" noProof="0" dirty="0">
              <a:solidFill>
                <a:schemeClr val="bg1"/>
              </a:solidFill>
            </a:rPr>
            <a:t>Elaboration of work programme</a:t>
          </a:r>
        </a:p>
        <a:p>
          <a:pPr lvl="0" algn="ctr" defTabSz="622300">
            <a:lnSpc>
              <a:spcPct val="90000"/>
            </a:lnSpc>
            <a:spcBef>
              <a:spcPct val="0"/>
            </a:spcBef>
            <a:spcAft>
              <a:spcPct val="35000"/>
            </a:spcAft>
          </a:pPr>
          <a:r>
            <a:rPr lang="en-GB" sz="1400" b="1" kern="1200" noProof="0" dirty="0">
              <a:solidFill>
                <a:schemeClr val="bg1"/>
              </a:solidFill>
            </a:rPr>
            <a:t>(Draft)</a:t>
          </a:r>
        </a:p>
      </dsp:txBody>
      <dsp:txXfrm>
        <a:off x="3541262" y="1253441"/>
        <a:ext cx="977044" cy="14969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8/3/18</a:t>
            </a:fld>
            <a:endParaRPr lang="es-E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a:t>
            </a:fld>
            <a:endParaRPr lang="es-ES" dirty="0"/>
          </a:p>
        </p:txBody>
      </p:sp>
    </p:spTree>
    <p:extLst>
      <p:ext uri="{BB962C8B-B14F-4D97-AF65-F5344CB8AC3E}">
        <p14:creationId xmlns:p14="http://schemas.microsoft.com/office/powerpoint/2010/main" val="3014241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latinLnBrk="0">
              <a:defRPr lang="es-ES" sz="1200"/>
            </a:lvl1pPr>
          </a:lstStyle>
          <a:p>
            <a:fld id="{48AEF76B-3757-4A0B-AF93-28494465C1DD}" type="datetimeFigureOut">
              <a:rPr lang="es-ES"/>
              <a:pPr/>
              <a:t>8/3/18</a:t>
            </a:fld>
            <a:endParaRPr lang="es-E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latinLnBrk="0">
              <a:defRPr lang="es-ES" sz="1200"/>
            </a:lvl1pPr>
          </a:lstStyle>
          <a:p>
            <a:fld id="{75693FD4-8F83-4EF7-AC3F-0DC0388986B0}" type="slidenum">
              <a:rPr/>
              <a:pPr/>
              <a:t>‹#›</a:t>
            </a:fld>
            <a:endParaRPr lang="es-ES"/>
          </a:p>
        </p:txBody>
      </p:sp>
    </p:spTree>
    <p:extLst>
      <p:ext uri="{BB962C8B-B14F-4D97-AF65-F5344CB8AC3E}">
        <p14:creationId xmlns:p14="http://schemas.microsoft.com/office/powerpoint/2010/main" val="162311028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0" y="2286000"/>
            <a:ext cx="6180224" cy="1470025"/>
          </a:xfrm>
        </p:spPr>
        <p:txBody>
          <a:bodyPr anchor="t">
            <a:noAutofit/>
          </a:bodyPr>
          <a:lstStyle>
            <a:lvl1pPr algn="r" eaLnBrk="1" latinLnBrk="0" hangingPunct="1">
              <a:defRPr kumimoji="0" lang="es-ES" sz="4400" b="1" cap="small" baseline="0">
                <a:solidFill>
                  <a:srgbClr val="003300"/>
                </a:solidFill>
              </a:defRPr>
            </a:lvl1pPr>
          </a:lstStyle>
          <a:p>
            <a:r>
              <a:rPr kumimoji="0" lang="es-ES" dirty="0"/>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mn-lt"/>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a:t>Haga clic para modificar el estilo de subtítulo del patrón</a:t>
            </a:r>
            <a:endParaRPr dirty="0"/>
          </a:p>
        </p:txBody>
      </p:sp>
      <p:pic>
        <p:nvPicPr>
          <p:cNvPr id="8" name="12 Imagen" descr="Logo-CDTI-MEYC-pequeño.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72200" y="260648"/>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267659" y="1960758"/>
            <a:ext cx="627406" cy="9180513"/>
          </a:xfrm>
          <a:prstGeom prst="rect">
            <a:avLst/>
          </a:prstGeom>
        </p:spPr>
      </p:pic>
      <p:pic>
        <p:nvPicPr>
          <p:cNvPr id="10" name="9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2" y="3444"/>
            <a:ext cx="628415" cy="6854556"/>
          </a:xfrm>
          <a:prstGeom prst="rect">
            <a:avLst/>
          </a:prstGeom>
        </p:spPr>
      </p:pic>
      <p:pic>
        <p:nvPicPr>
          <p:cNvPr id="7" name="6 Imagen" descr="Logo división.png"/>
          <p:cNvPicPr>
            <a:picLocks noChangeAspect="1"/>
          </p:cNvPicPr>
          <p:nvPr userDrawn="1"/>
        </p:nvPicPr>
        <p:blipFill>
          <a:blip r:embed="rId5" cstate="print"/>
          <a:stretch>
            <a:fillRect/>
          </a:stretch>
        </p:blipFill>
        <p:spPr>
          <a:xfrm>
            <a:off x="827585" y="260648"/>
            <a:ext cx="1767571" cy="450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noAutofit/>
          </a:bodyPr>
          <a:lstStyle>
            <a:lvl1pPr algn="l" eaLnBrk="1" latinLnBrk="0" hangingPunct="1">
              <a:defRPr kumimoji="0" lang="es-ES" sz="3400" b="1">
                <a:solidFill>
                  <a:srgbClr val="2F6EBB"/>
                </a:solidFill>
              </a:defRPr>
            </a:lvl1pPr>
          </a:lstStyle>
          <a:p>
            <a:r>
              <a:rPr kumimoji="0" lang="es-ES" dirty="0"/>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2800">
                <a:latin typeface="+mn-lt"/>
              </a:defRPr>
            </a:lvl1pPr>
            <a:lvl2pPr eaLnBrk="1" latinLnBrk="0" hangingPunct="1">
              <a:defRPr kumimoji="0" lang="es-ES" sz="2400">
                <a:latin typeface="+mn-lt"/>
              </a:defRPr>
            </a:lvl2pPr>
            <a:lvl3pPr eaLnBrk="1" latinLnBrk="0" hangingPunct="1">
              <a:defRPr kumimoji="0" lang="es-ES" sz="2000">
                <a:latin typeface="+mn-lt"/>
              </a:defRPr>
            </a:lvl3pPr>
            <a:lvl4pPr eaLnBrk="1" latinLnBrk="0" hangingPunct="1">
              <a:defRPr kumimoji="0" lang="es-ES" sz="2000">
                <a:latin typeface="+mn-lt"/>
              </a:defRPr>
            </a:lvl4pPr>
            <a:lvl5pPr eaLnBrk="1" latinLnBrk="0" hangingPunct="1">
              <a:defRPr kumimoji="0" lang="es-ES" sz="2000">
                <a:latin typeface="+mn-lt"/>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dirty="0"/>
          </a:p>
        </p:txBody>
      </p:sp>
      <p:pic>
        <p:nvPicPr>
          <p:cNvPr id="4" name="12 Imagen" descr="Logo-CDTI-MEYC-pequeño.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72200" y="6357906"/>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Índice">
    <p:spTree>
      <p:nvGrpSpPr>
        <p:cNvPr id="1" name=""/>
        <p:cNvGrpSpPr/>
        <p:nvPr/>
      </p:nvGrpSpPr>
      <p:grpSpPr>
        <a:xfrm>
          <a:off x="0" y="0"/>
          <a:ext cx="0" cy="0"/>
          <a:chOff x="0" y="0"/>
          <a:chExt cx="0" cy="0"/>
        </a:xfrm>
      </p:grpSpPr>
      <p:pic>
        <p:nvPicPr>
          <p:cNvPr id="8" name="12 Imagen" descr="Logo-CDTI-MEYC-pequeño.gif"/>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372200" y="260648"/>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13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267659" y="1960758"/>
            <a:ext cx="627406" cy="9180513"/>
          </a:xfrm>
          <a:prstGeom prst="rect">
            <a:avLst/>
          </a:prstGeom>
        </p:spPr>
      </p:pic>
      <p:pic>
        <p:nvPicPr>
          <p:cNvPr id="10" name="9 Image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92" y="3444"/>
            <a:ext cx="628415" cy="6854556"/>
          </a:xfrm>
          <a:prstGeom prst="rect">
            <a:avLst/>
          </a:prstGeom>
        </p:spPr>
      </p:pic>
      <p:sp>
        <p:nvSpPr>
          <p:cNvPr id="13" name="Rectangle 3"/>
          <p:cNvSpPr>
            <a:spLocks noGrp="1" noChangeArrowheads="1"/>
          </p:cNvSpPr>
          <p:nvPr userDrawn="1"/>
        </p:nvSpPr>
        <p:spPr bwMode="auto">
          <a:xfrm>
            <a:off x="2195736" y="1268760"/>
            <a:ext cx="6264696" cy="50405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har char="»"/>
              <a:defRPr>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har char="»"/>
              <a:defRPr>
                <a:solidFill>
                  <a:schemeClr val="tx1"/>
                </a:solidFill>
                <a:effectLst>
                  <a:outerShdw blurRad="38100" dist="38100" dir="2700000" algn="tl">
                    <a:srgbClr val="FFFFFF"/>
                  </a:outerShdw>
                </a:effectLst>
                <a:latin typeface="+mn-lt"/>
              </a:defRPr>
            </a:lvl9pPr>
          </a:lstStyle>
          <a:p>
            <a:pPr marL="0" indent="0" eaLnBrk="1" hangingPunct="1">
              <a:buNone/>
            </a:pPr>
            <a:r>
              <a:rPr lang="es-ES_tradnl" b="1" dirty="0">
                <a:effectLst/>
                <a:latin typeface="+mj-lt"/>
              </a:rPr>
              <a:t>Índice</a:t>
            </a:r>
            <a:endParaRPr lang="es-ES" sz="2400" dirty="0">
              <a:effectLst/>
            </a:endParaRPr>
          </a:p>
        </p:txBody>
      </p:sp>
      <p:sp>
        <p:nvSpPr>
          <p:cNvPr id="3" name="2 Marcador de texto"/>
          <p:cNvSpPr>
            <a:spLocks noGrp="1"/>
          </p:cNvSpPr>
          <p:nvPr>
            <p:ph type="body" sz="quarter" idx="10"/>
          </p:nvPr>
        </p:nvSpPr>
        <p:spPr>
          <a:xfrm>
            <a:off x="2193332" y="1772816"/>
            <a:ext cx="6267099" cy="4321175"/>
          </a:xfrm>
        </p:spPr>
        <p:txBody>
          <a:bodyPr/>
          <a:lstStyle>
            <a:lvl1pPr marL="457200" indent="-457200">
              <a:buFont typeface="+mj-lt"/>
              <a:buAutoNum type="arabicPeriod"/>
              <a:defRPr sz="2400"/>
            </a:lvl1pPr>
            <a:lvl2pPr marL="914400" indent="-457200">
              <a:buFont typeface="+mj-lt"/>
              <a:buAutoNum type="arabicPeriod"/>
              <a:defRPr sz="2000"/>
            </a:lvl2pPr>
            <a:lvl3pPr marL="1257300" indent="-342900">
              <a:buFont typeface="+mj-lt"/>
              <a:buAutoNum type="arabicPeriod"/>
              <a:defRPr sz="2000"/>
            </a:lvl3pPr>
            <a:lvl4pPr marL="1714500" indent="-342900">
              <a:buFont typeface="+mj-lt"/>
              <a:buAutoNum type="arabicPeriod"/>
              <a:defRPr sz="2000"/>
            </a:lvl4pPr>
            <a:lvl5pPr marL="2171700" indent="-342900">
              <a:buFont typeface="+mj-lt"/>
              <a:buAutoNum type="arabicPeriod"/>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7" name="6 Imagen" descr="Logo división.png"/>
          <p:cNvPicPr>
            <a:picLocks noChangeAspect="1"/>
          </p:cNvPicPr>
          <p:nvPr userDrawn="1"/>
        </p:nvPicPr>
        <p:blipFill>
          <a:blip r:embed="rId5" cstate="print"/>
          <a:stretch>
            <a:fillRect/>
          </a:stretch>
        </p:blipFill>
        <p:spPr>
          <a:xfrm>
            <a:off x="827585" y="260648"/>
            <a:ext cx="1767571" cy="450000"/>
          </a:xfrm>
          <a:prstGeom prst="rect">
            <a:avLst/>
          </a:prstGeom>
        </p:spPr>
      </p:pic>
    </p:spTree>
    <p:extLst>
      <p:ext uri="{BB962C8B-B14F-4D97-AF65-F5344CB8AC3E}">
        <p14:creationId xmlns:p14="http://schemas.microsoft.com/office/powerpoint/2010/main" val="3178537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20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s-ES_tradn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274638"/>
            <a:ext cx="8083624" cy="1143000"/>
          </a:xfrm>
          <a:prstGeom prst="rect">
            <a:avLst/>
          </a:prstGeom>
        </p:spPr>
        <p:txBody>
          <a:bodyPr vert="horz" lIns="91440" tIns="45720" rIns="91440" bIns="45720" rtlCol="0" anchor="ctr">
            <a:normAutofit/>
          </a:bodyPr>
          <a:lstStyle/>
          <a:p>
            <a:pPr eaLnBrk="1" latinLnBrk="0" hangingPunct="1"/>
            <a:r>
              <a:rPr kumimoji="0" lang="es-ES" dirty="0"/>
              <a:t>Haga clic para modificar el estilo de título del patrón</a:t>
            </a:r>
            <a:endParaRPr kumimoji="0"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dirty="0"/>
              <a:t>Haga clic para modificar el estilo de texto del patrón</a:t>
            </a:r>
          </a:p>
          <a:p>
            <a:pPr lvl="1" eaLnBrk="1" latinLnBrk="0" hangingPunct="1"/>
            <a:r>
              <a:rPr kumimoji="0" lang="es-ES" dirty="0"/>
              <a:t>Segundo nivel</a:t>
            </a:r>
          </a:p>
          <a:p>
            <a:pPr lvl="2" eaLnBrk="1" latinLnBrk="0" hangingPunct="1"/>
            <a:r>
              <a:rPr kumimoji="0" lang="es-ES" dirty="0"/>
              <a:t>Tercer nivel</a:t>
            </a:r>
          </a:p>
          <a:p>
            <a:pPr lvl="3" eaLnBrk="1" latinLnBrk="0" hangingPunct="1"/>
            <a:r>
              <a:rPr kumimoji="0" lang="es-ES" dirty="0"/>
              <a:t>Cuarto nivel</a:t>
            </a:r>
          </a:p>
          <a:p>
            <a:pPr lvl="4" eaLnBrk="1" latinLnBrk="0" hangingPunct="1"/>
            <a:r>
              <a:rPr kumimoji="0" lang="es-ES" dirty="0"/>
              <a:t>Quinto nivel</a:t>
            </a:r>
            <a:endParaRPr kumimoji="0"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rPr/>
              <a:pPr/>
              <a:t>‹#›</a:t>
            </a:fld>
            <a:endParaRPr kumimoji="0" lang="es-ES"/>
          </a:p>
        </p:txBody>
      </p:sp>
      <p:sp>
        <p:nvSpPr>
          <p:cNvPr id="13" name="Text Box 6"/>
          <p:cNvSpPr txBox="1">
            <a:spLocks noChangeArrowheads="1"/>
          </p:cNvSpPr>
          <p:nvPr/>
        </p:nvSpPr>
        <p:spPr bwMode="auto">
          <a:xfrm>
            <a:off x="3491880" y="6419849"/>
            <a:ext cx="366712" cy="244475"/>
          </a:xfrm>
          <a:prstGeom prst="rect">
            <a:avLst/>
          </a:prstGeom>
          <a:noFill/>
          <a:ln w="9525">
            <a:noFill/>
            <a:miter lim="800000"/>
            <a:headEnd/>
            <a:tailEnd/>
          </a:ln>
          <a:effectLst/>
        </p:spPr>
        <p:txBody>
          <a:bodyPr wrap="none">
            <a:spAutoFit/>
          </a:bodyPr>
          <a:lstStyle/>
          <a:p>
            <a:pPr eaLnBrk="0" hangingPunct="0">
              <a:defRPr/>
            </a:pPr>
            <a:fld id="{F4C3F74C-47B1-44E2-A196-7D772249651C}" type="slidenum">
              <a:rPr lang="es-ES_tradnl" sz="1000">
                <a:latin typeface="Arial Narrow" pitchFamily="34" charset="0"/>
              </a:rPr>
              <a:pPr eaLnBrk="0" hangingPunct="0">
                <a:defRPr/>
              </a:pPr>
              <a:t>‹#›</a:t>
            </a:fld>
            <a:endParaRPr lang="es-ES_tradnl" dirty="0"/>
          </a:p>
        </p:txBody>
      </p:sp>
      <p:sp>
        <p:nvSpPr>
          <p:cNvPr id="14" name="Rectangle 7"/>
          <p:cNvSpPr>
            <a:spLocks noChangeArrowheads="1"/>
          </p:cNvSpPr>
          <p:nvPr/>
        </p:nvSpPr>
        <p:spPr bwMode="auto">
          <a:xfrm>
            <a:off x="4788024" y="6426200"/>
            <a:ext cx="768350" cy="244475"/>
          </a:xfrm>
          <a:prstGeom prst="rect">
            <a:avLst/>
          </a:prstGeom>
          <a:noFill/>
          <a:ln w="9525">
            <a:noFill/>
            <a:miter lim="800000"/>
            <a:headEnd/>
            <a:tailEnd/>
          </a:ln>
          <a:effectLst/>
        </p:spPr>
        <p:txBody>
          <a:bodyPr wrap="none">
            <a:spAutoFit/>
          </a:bodyPr>
          <a:lstStyle/>
          <a:p>
            <a:pPr eaLnBrk="0" hangingPunct="0">
              <a:defRPr/>
            </a:pPr>
            <a:r>
              <a:rPr lang="es-ES_tradnl" sz="1000">
                <a:latin typeface="Arial Narrow" pitchFamily="34" charset="0"/>
              </a:rPr>
              <a:t>(</a:t>
            </a:r>
            <a:fld id="{E655AF8E-4345-4B33-8EE4-C6909E13985A}" type="datetime1">
              <a:rPr lang="es-ES_tradnl" sz="1000">
                <a:latin typeface="Arial Narrow" pitchFamily="34" charset="0"/>
              </a:rPr>
              <a:pPr eaLnBrk="0" hangingPunct="0">
                <a:defRPr/>
              </a:pPr>
              <a:t>8/3/18</a:t>
            </a:fld>
            <a:r>
              <a:rPr lang="es-ES_tradnl" sz="1000">
                <a:latin typeface="Arial Narrow" pitchFamily="34" charset="0"/>
              </a:rPr>
              <a:t>)</a:t>
            </a:r>
          </a:p>
        </p:txBody>
      </p:sp>
      <p:pic>
        <p:nvPicPr>
          <p:cNvPr id="17" name="1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2" y="3444"/>
            <a:ext cx="628415" cy="6854556"/>
          </a:xfrm>
          <a:prstGeom prst="rect">
            <a:avLst/>
          </a:prstGeom>
        </p:spPr>
      </p:pic>
      <p:pic>
        <p:nvPicPr>
          <p:cNvPr id="8" name="12 Imagen" descr="Logo-CDTI-MEYC-pequeño.gif"/>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372200" y="6357906"/>
            <a:ext cx="2379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8 Imagen" descr="Logo división.png"/>
          <p:cNvPicPr>
            <a:picLocks noChangeAspect="1"/>
          </p:cNvPicPr>
          <p:nvPr userDrawn="1"/>
        </p:nvPicPr>
        <p:blipFill>
          <a:blip r:embed="rId9" cstate="print"/>
          <a:stretch>
            <a:fillRect/>
          </a:stretch>
        </p:blipFill>
        <p:spPr>
          <a:xfrm>
            <a:off x="899592" y="6363376"/>
            <a:ext cx="1767571" cy="45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9" r:id="rId5"/>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kumimoji="0" lang="es-ES" sz="3400" b="1" kern="1200">
          <a:solidFill>
            <a:srgbClr val="2F6EBB"/>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hyperlink" Target="https://ec.europa.eu/home-affairs/sites/homeaffairs/files/what-we-do/policies/european-agenda-security/20170907_security_union_-_a_europe_that_protects_en.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research/participants/data/ref/h2020/wp/2018-2020/main/h2020-wp1820-security_en.pdf" TargetMode="Externa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c.europa.eu/about/juncker-commission/docs/pg_en.pdf" TargetMode="External"/><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3.png"/><Relationship Id="rId3" Type="http://schemas.openxmlformats.org/officeDocument/2006/relationships/image" Target="../media/image5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seren3brussels2018.b2match.io/" TargetMode="External"/><Relationship Id="rId3" Type="http://schemas.openxmlformats.org/officeDocument/2006/relationships/image" Target="../media/image5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marina.cdti@sost.b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4.xml"/><Relationship Id="rId1" Type="http://schemas.openxmlformats.org/officeDocument/2006/relationships/tags" Target="../tags/tag1.xml"/><Relationship Id="rId2"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tags" Target="../tags/tag7.xml"/><Relationship Id="rId5" Type="http://schemas.openxmlformats.org/officeDocument/2006/relationships/tags" Target="../tags/tag8.xml"/><Relationship Id="rId6" Type="http://schemas.openxmlformats.org/officeDocument/2006/relationships/tags" Target="../tags/tag9.xml"/><Relationship Id="rId7" Type="http://schemas.openxmlformats.org/officeDocument/2006/relationships/slideLayout" Target="../slideLayouts/slideLayout4.xml"/><Relationship Id="rId8" Type="http://schemas.openxmlformats.org/officeDocument/2006/relationships/image" Target="../media/image11.png"/><Relationship Id="rId1" Type="http://schemas.openxmlformats.org/officeDocument/2006/relationships/tags" Target="../tags/tag4.xml"/><Relationship Id="rId2"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hyperlink" Target="https://ec.europa.eu/home-affairs/sites/homeaffairs/files/what-we-do/policies/european-agenda-security/20170907_security_union_-_a_europe_that_protects_en.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hyperlink" Target="https://ec.europa.eu/home-affairs/sites/homeaffairs/files/what-we-do/policies/european-agenda-security/20170907_security_union_-_a_europe_that_protects_e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6092428" y="260648"/>
            <a:ext cx="279772" cy="396000"/>
          </a:xfrm>
          <a:prstGeom prst="rect">
            <a:avLst/>
          </a:prstGeom>
          <a:noFill/>
          <a:ln w="9525">
            <a:noFill/>
            <a:round/>
            <a:headEnd/>
            <a:tailEnd/>
          </a:ln>
        </p:spPr>
      </p:pic>
      <p:sp>
        <p:nvSpPr>
          <p:cNvPr id="6" name="4 Título">
            <a:extLst>
              <a:ext uri="{FF2B5EF4-FFF2-40B4-BE49-F238E27FC236}">
                <a16:creationId xmlns:a16="http://schemas.microsoft.com/office/drawing/2014/main" xmlns="" id="{AD84E7F8-4625-46D4-B708-8CD07C229979}"/>
              </a:ext>
            </a:extLst>
          </p:cNvPr>
          <p:cNvSpPr>
            <a:spLocks noGrp="1"/>
          </p:cNvSpPr>
          <p:nvPr>
            <p:ph type="ctrTitle"/>
          </p:nvPr>
        </p:nvSpPr>
        <p:spPr>
          <a:xfrm>
            <a:off x="971600" y="1700808"/>
            <a:ext cx="7799424" cy="1584176"/>
          </a:xfrm>
        </p:spPr>
        <p:txBody>
          <a:bodyPr/>
          <a:lstStyle/>
          <a:p>
            <a:r>
              <a:rPr lang="en-US" sz="4000" dirty="0"/>
              <a:t>Secure Societies H2020 Opportunities</a:t>
            </a:r>
            <a:endParaRPr lang="es-ES" sz="4000" b="0" dirty="0"/>
          </a:p>
        </p:txBody>
      </p:sp>
      <p:sp>
        <p:nvSpPr>
          <p:cNvPr id="7" name="2 Subtítulo">
            <a:extLst>
              <a:ext uri="{FF2B5EF4-FFF2-40B4-BE49-F238E27FC236}">
                <a16:creationId xmlns:a16="http://schemas.microsoft.com/office/drawing/2014/main" xmlns="" id="{E5D7EE39-EA03-4E98-8033-831650C433F6}"/>
              </a:ext>
            </a:extLst>
          </p:cNvPr>
          <p:cNvSpPr>
            <a:spLocks noGrp="1"/>
          </p:cNvSpPr>
          <p:nvPr>
            <p:ph type="subTitle" idx="1"/>
          </p:nvPr>
        </p:nvSpPr>
        <p:spPr>
          <a:xfrm>
            <a:off x="827584" y="4509120"/>
            <a:ext cx="7906841" cy="1296144"/>
          </a:xfrm>
        </p:spPr>
        <p:txBody>
          <a:bodyPr>
            <a:normAutofit fontScale="47500" lnSpcReduction="20000"/>
          </a:bodyPr>
          <a:lstStyle/>
          <a:p>
            <a:pPr>
              <a:buFont typeface="Arial" charset="0"/>
              <a:buNone/>
              <a:defRPr/>
            </a:pPr>
            <a:r>
              <a:rPr lang="es-ES_tradnl" sz="5000" kern="0" dirty="0"/>
              <a:t>Dr. Marina Martínez García</a:t>
            </a:r>
          </a:p>
          <a:p>
            <a:pPr>
              <a:buFont typeface="Arial" charset="0"/>
              <a:buNone/>
              <a:defRPr/>
            </a:pPr>
            <a:r>
              <a:rPr lang="es-ES_tradnl" sz="5000" kern="0" dirty="0" err="1"/>
              <a:t>Programme</a:t>
            </a:r>
            <a:r>
              <a:rPr lang="es-ES_tradnl" sz="5000" kern="0" dirty="0"/>
              <a:t> </a:t>
            </a:r>
            <a:r>
              <a:rPr lang="es-ES_tradnl" sz="5000" kern="0" dirty="0" err="1"/>
              <a:t>Officer</a:t>
            </a:r>
            <a:r>
              <a:rPr lang="es-ES_tradnl" sz="5000" kern="0" dirty="0"/>
              <a:t> H2020 </a:t>
            </a:r>
          </a:p>
          <a:p>
            <a:pPr>
              <a:buFont typeface="Arial" charset="0"/>
              <a:buNone/>
              <a:defRPr/>
            </a:pPr>
            <a:r>
              <a:rPr lang="es-ES_tradnl" sz="5000" kern="0" dirty="0" err="1"/>
              <a:t>Spanish</a:t>
            </a:r>
            <a:r>
              <a:rPr lang="es-ES_tradnl" sz="5000" kern="0" dirty="0"/>
              <a:t> </a:t>
            </a:r>
            <a:r>
              <a:rPr lang="es-ES_tradnl" sz="5000" kern="0" dirty="0" err="1"/>
              <a:t>Officer</a:t>
            </a:r>
            <a:r>
              <a:rPr lang="es-ES_tradnl" sz="5000" kern="0" dirty="0"/>
              <a:t> </a:t>
            </a:r>
            <a:r>
              <a:rPr lang="es-ES_tradnl" sz="5000" kern="0" dirty="0" err="1"/>
              <a:t>for</a:t>
            </a:r>
            <a:r>
              <a:rPr lang="es-ES_tradnl" sz="5000" kern="0" dirty="0"/>
              <a:t> </a:t>
            </a:r>
            <a:r>
              <a:rPr lang="es-ES_tradnl" sz="5000" kern="0" dirty="0" err="1"/>
              <a:t>Science</a:t>
            </a:r>
            <a:r>
              <a:rPr lang="es-ES_tradnl" sz="5000" kern="0" dirty="0"/>
              <a:t> and </a:t>
            </a:r>
            <a:r>
              <a:rPr lang="es-ES_tradnl" sz="5000" kern="0" dirty="0" err="1"/>
              <a:t>Technology</a:t>
            </a:r>
            <a:r>
              <a:rPr lang="es-ES_tradnl" sz="5000" kern="0" dirty="0"/>
              <a:t>, SOST-CDTI</a:t>
            </a:r>
          </a:p>
          <a:p>
            <a:pPr>
              <a:buFont typeface="Arial" charset="0"/>
              <a:buNone/>
              <a:defRPr/>
            </a:pPr>
            <a:endParaRPr dirty="0"/>
          </a:p>
        </p:txBody>
      </p:sp>
    </p:spTree>
    <p:extLst>
      <p:ext uri="{BB962C8B-B14F-4D97-AF65-F5344CB8AC3E}">
        <p14:creationId xmlns:p14="http://schemas.microsoft.com/office/powerpoint/2010/main" val="365946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xmlns="" id="{A3270944-EAF9-4406-9EF9-7A18FC43BB2C}"/>
              </a:ext>
            </a:extLst>
          </p:cNvPr>
          <p:cNvPicPr>
            <a:picLocks noChangeAspect="1"/>
          </p:cNvPicPr>
          <p:nvPr/>
        </p:nvPicPr>
        <p:blipFill>
          <a:blip r:embed="rId3"/>
          <a:stretch>
            <a:fillRect/>
          </a:stretch>
        </p:blipFill>
        <p:spPr>
          <a:xfrm>
            <a:off x="179512" y="260648"/>
            <a:ext cx="2512240" cy="3000400"/>
          </a:xfrm>
          <a:prstGeom prst="rect">
            <a:avLst/>
          </a:prstGeom>
          <a:ln>
            <a:solidFill>
              <a:schemeClr val="bg1">
                <a:lumMod val="65000"/>
              </a:schemeClr>
            </a:solidFill>
          </a:ln>
        </p:spPr>
      </p:pic>
      <p:pic>
        <p:nvPicPr>
          <p:cNvPr id="8" name="Imagen 7">
            <a:extLst>
              <a:ext uri="{FF2B5EF4-FFF2-40B4-BE49-F238E27FC236}">
                <a16:creationId xmlns:a16="http://schemas.microsoft.com/office/drawing/2014/main" xmlns="" id="{05DB3599-7559-4F4A-989A-A74060BE8A98}"/>
              </a:ext>
            </a:extLst>
          </p:cNvPr>
          <p:cNvPicPr>
            <a:picLocks noChangeAspect="1"/>
          </p:cNvPicPr>
          <p:nvPr/>
        </p:nvPicPr>
        <p:blipFill>
          <a:blip r:embed="rId4"/>
          <a:stretch>
            <a:fillRect/>
          </a:stretch>
        </p:blipFill>
        <p:spPr>
          <a:xfrm>
            <a:off x="755576" y="3682279"/>
            <a:ext cx="3000375" cy="3152775"/>
          </a:xfrm>
          <a:prstGeom prst="rect">
            <a:avLst/>
          </a:prstGeom>
        </p:spPr>
      </p:pic>
      <p:pic>
        <p:nvPicPr>
          <p:cNvPr id="7" name="Imagen 6">
            <a:extLst>
              <a:ext uri="{FF2B5EF4-FFF2-40B4-BE49-F238E27FC236}">
                <a16:creationId xmlns:a16="http://schemas.microsoft.com/office/drawing/2014/main" xmlns="" id="{289B30A9-95DE-4C48-B9CA-DBDABAE057B3}"/>
              </a:ext>
            </a:extLst>
          </p:cNvPr>
          <p:cNvPicPr>
            <a:picLocks noChangeAspect="1"/>
          </p:cNvPicPr>
          <p:nvPr/>
        </p:nvPicPr>
        <p:blipFill>
          <a:blip r:embed="rId5"/>
          <a:stretch>
            <a:fillRect/>
          </a:stretch>
        </p:blipFill>
        <p:spPr>
          <a:xfrm>
            <a:off x="2911548" y="764704"/>
            <a:ext cx="6038850" cy="3543300"/>
          </a:xfrm>
          <a:prstGeom prst="rect">
            <a:avLst/>
          </a:prstGeom>
        </p:spPr>
      </p:pic>
      <p:sp>
        <p:nvSpPr>
          <p:cNvPr id="9" name="Rectangle 2">
            <a:extLst>
              <a:ext uri="{FF2B5EF4-FFF2-40B4-BE49-F238E27FC236}">
                <a16:creationId xmlns:a16="http://schemas.microsoft.com/office/drawing/2014/main" xmlns="" id="{613FE784-1164-4003-835A-5BBD19D02D57}"/>
              </a:ext>
            </a:extLst>
          </p:cNvPr>
          <p:cNvSpPr txBox="1">
            <a:spLocks noChangeArrowheads="1"/>
          </p:cNvSpPr>
          <p:nvPr/>
        </p:nvSpPr>
        <p:spPr>
          <a:xfrm>
            <a:off x="4355976" y="188640"/>
            <a:ext cx="4528468" cy="540031"/>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marL="360363" algn="r"/>
            <a:r>
              <a:rPr lang="en-GB" altLang="en-US" sz="2400" dirty="0"/>
              <a:t>About the </a:t>
            </a:r>
            <a:r>
              <a:rPr lang="en-GB" altLang="en-US" sz="2400" dirty="0">
                <a:solidFill>
                  <a:srgbClr val="FF0000"/>
                </a:solidFill>
              </a:rPr>
              <a:t>Security Union…</a:t>
            </a:r>
            <a:r>
              <a:rPr lang="en-GB" altLang="en-US" sz="2400" dirty="0"/>
              <a:t/>
            </a:r>
            <a:br>
              <a:rPr lang="en-GB" altLang="en-US" sz="2400" dirty="0"/>
            </a:br>
            <a:endParaRPr lang="en-US" altLang="en-US" sz="2400" dirty="0"/>
          </a:p>
        </p:txBody>
      </p:sp>
      <p:sp>
        <p:nvSpPr>
          <p:cNvPr id="10" name="Elipse 9">
            <a:extLst>
              <a:ext uri="{FF2B5EF4-FFF2-40B4-BE49-F238E27FC236}">
                <a16:creationId xmlns:a16="http://schemas.microsoft.com/office/drawing/2014/main" xmlns="" id="{21F0ED40-DE0A-49BD-B721-C1FEFAFC620E}"/>
              </a:ext>
            </a:extLst>
          </p:cNvPr>
          <p:cNvSpPr/>
          <p:nvPr/>
        </p:nvSpPr>
        <p:spPr>
          <a:xfrm>
            <a:off x="4211960" y="764704"/>
            <a:ext cx="864096" cy="36004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62303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5280" y="222116"/>
            <a:ext cx="8077200" cy="650672"/>
          </a:xfrm>
        </p:spPr>
        <p:txBody>
          <a:bodyPr/>
          <a:lstStyle/>
          <a:p>
            <a:pPr algn="r"/>
            <a:r>
              <a:rPr lang="es-ES" dirty="0"/>
              <a:t>WP 2018-2020</a:t>
            </a:r>
          </a:p>
        </p:txBody>
      </p:sp>
      <p:graphicFrame>
        <p:nvGraphicFramePr>
          <p:cNvPr id="5" name="4 Tabla"/>
          <p:cNvGraphicFramePr>
            <a:graphicFrameLocks noGrp="1"/>
          </p:cNvGraphicFramePr>
          <p:nvPr>
            <p:extLst>
              <p:ext uri="{D42A27DB-BD31-4B8C-83A1-F6EECF244321}">
                <p14:modId xmlns:p14="http://schemas.microsoft.com/office/powerpoint/2010/main" val="836635339"/>
              </p:ext>
            </p:extLst>
          </p:nvPr>
        </p:nvGraphicFramePr>
        <p:xfrm>
          <a:off x="755576" y="1268760"/>
          <a:ext cx="8280920" cy="3513530"/>
        </p:xfrm>
        <a:graphic>
          <a:graphicData uri="http://schemas.openxmlformats.org/drawingml/2006/table">
            <a:tbl>
              <a:tblPr/>
              <a:tblGrid>
                <a:gridCol w="1324948">
                  <a:extLst>
                    <a:ext uri="{9D8B030D-6E8A-4147-A177-3AD203B41FA5}">
                      <a16:colId xmlns:a16="http://schemas.microsoft.com/office/drawing/2014/main" xmlns="" val="20000"/>
                    </a:ext>
                  </a:extLst>
                </a:gridCol>
                <a:gridCol w="1382553">
                  <a:extLst>
                    <a:ext uri="{9D8B030D-6E8A-4147-A177-3AD203B41FA5}">
                      <a16:colId xmlns:a16="http://schemas.microsoft.com/office/drawing/2014/main" xmlns="" val="20001"/>
                    </a:ext>
                  </a:extLst>
                </a:gridCol>
                <a:gridCol w="1497767">
                  <a:extLst>
                    <a:ext uri="{9D8B030D-6E8A-4147-A177-3AD203B41FA5}">
                      <a16:colId xmlns:a16="http://schemas.microsoft.com/office/drawing/2014/main" xmlns="" val="20002"/>
                    </a:ext>
                  </a:extLst>
                </a:gridCol>
                <a:gridCol w="1483365">
                  <a:extLst>
                    <a:ext uri="{9D8B030D-6E8A-4147-A177-3AD203B41FA5}">
                      <a16:colId xmlns:a16="http://schemas.microsoft.com/office/drawing/2014/main" xmlns="" val="20003"/>
                    </a:ext>
                  </a:extLst>
                </a:gridCol>
                <a:gridCol w="691276">
                  <a:extLst>
                    <a:ext uri="{9D8B030D-6E8A-4147-A177-3AD203B41FA5}">
                      <a16:colId xmlns:a16="http://schemas.microsoft.com/office/drawing/2014/main" xmlns="" val="20004"/>
                    </a:ext>
                  </a:extLst>
                </a:gridCol>
                <a:gridCol w="777686">
                  <a:extLst>
                    <a:ext uri="{9D8B030D-6E8A-4147-A177-3AD203B41FA5}">
                      <a16:colId xmlns:a16="http://schemas.microsoft.com/office/drawing/2014/main" xmlns="" val="20005"/>
                    </a:ext>
                  </a:extLst>
                </a:gridCol>
                <a:gridCol w="1123325">
                  <a:extLst>
                    <a:ext uri="{9D8B030D-6E8A-4147-A177-3AD203B41FA5}">
                      <a16:colId xmlns:a16="http://schemas.microsoft.com/office/drawing/2014/main" xmlns="" val="20006"/>
                    </a:ext>
                  </a:extLst>
                </a:gridCol>
              </a:tblGrid>
              <a:tr h="402673">
                <a:tc>
                  <a:txBody>
                    <a:bodyPr/>
                    <a:lstStyle/>
                    <a:p>
                      <a:pPr algn="ctr" fontAlgn="b"/>
                      <a:r>
                        <a:rPr lang="es-ES" sz="2000" b="1" i="0" u="none" strike="noStrike" dirty="0">
                          <a:solidFill>
                            <a:srgbClr val="000000"/>
                          </a:solidFill>
                          <a:effectLst/>
                          <a:latin typeface="Calibri"/>
                        </a:rPr>
                        <a:t>2014</a:t>
                      </a:r>
                    </a:p>
                  </a:txBody>
                  <a:tcPr marL="6350" marR="6350" marT="635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s-ES" sz="2000" b="1" i="0" u="none" strike="noStrike" dirty="0">
                          <a:solidFill>
                            <a:srgbClr val="000000"/>
                          </a:solidFill>
                          <a:effectLst/>
                          <a:latin typeface="Calibri"/>
                        </a:rPr>
                        <a:t>2015</a:t>
                      </a:r>
                    </a:p>
                  </a:txBody>
                  <a:tcPr marL="6350" marR="6350" marT="635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s-ES" sz="2000" b="1" i="0" u="none" strike="noStrike" dirty="0">
                          <a:solidFill>
                            <a:srgbClr val="000000"/>
                          </a:solidFill>
                          <a:effectLst/>
                          <a:latin typeface="Calibri"/>
                        </a:rPr>
                        <a:t>2016</a:t>
                      </a:r>
                    </a:p>
                  </a:txBody>
                  <a:tcPr marL="6350" marR="6350" marT="635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s-ES" sz="2000" b="1" i="0" u="none" strike="noStrike">
                          <a:solidFill>
                            <a:srgbClr val="000000"/>
                          </a:solidFill>
                          <a:effectLst/>
                          <a:latin typeface="Calibri"/>
                        </a:rPr>
                        <a:t>2017</a:t>
                      </a:r>
                    </a:p>
                  </a:txBody>
                  <a:tcPr marL="6350" marR="6350" marT="635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s-ES" sz="2000" b="1" i="0" u="none" strike="noStrike">
                          <a:solidFill>
                            <a:srgbClr val="000000"/>
                          </a:solidFill>
                          <a:effectLst/>
                          <a:latin typeface="Calibri"/>
                        </a:rPr>
                        <a:t>2018</a:t>
                      </a:r>
                    </a:p>
                  </a:txBody>
                  <a:tcPr marL="6350" marR="6350" marT="635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s-ES" sz="2000" b="1" i="0" u="none" strike="noStrike" dirty="0">
                          <a:solidFill>
                            <a:srgbClr val="000000"/>
                          </a:solidFill>
                          <a:effectLst/>
                          <a:latin typeface="Calibri"/>
                        </a:rPr>
                        <a:t>2019</a:t>
                      </a:r>
                    </a:p>
                  </a:txBody>
                  <a:tcPr marL="6350" marR="6350" marT="6350" marB="0" anchor="b">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b"/>
                      <a:r>
                        <a:rPr lang="es-ES" sz="2000" b="1" i="0" u="none" strike="noStrike" dirty="0">
                          <a:solidFill>
                            <a:srgbClr val="000000"/>
                          </a:solidFill>
                          <a:effectLst/>
                          <a:latin typeface="Calibri"/>
                        </a:rPr>
                        <a:t>2020</a:t>
                      </a:r>
                    </a:p>
                  </a:txBody>
                  <a:tcPr marL="6350" marR="6350" marT="635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xmlns="" val="10000"/>
                  </a:ext>
                </a:extLst>
              </a:tr>
              <a:tr h="722693">
                <a:tc>
                  <a:txBody>
                    <a:bodyPr/>
                    <a:lstStyle/>
                    <a:p>
                      <a:pPr algn="ctr" fontAlgn="b"/>
                      <a:r>
                        <a:rPr lang="es-ES" sz="1500" b="1" i="0" u="none" strike="noStrike" dirty="0" err="1">
                          <a:solidFill>
                            <a:srgbClr val="000000"/>
                          </a:solidFill>
                          <a:effectLst/>
                          <a:latin typeface="Calibri"/>
                        </a:rPr>
                        <a:t>Scoping</a:t>
                      </a:r>
                      <a:r>
                        <a:rPr lang="es-ES" sz="1500" b="1" i="0" u="none" strike="noStrike" dirty="0">
                          <a:solidFill>
                            <a:srgbClr val="000000"/>
                          </a:solidFill>
                          <a:effectLst/>
                          <a:latin typeface="Calibri"/>
                        </a:rPr>
                        <a:t> </a:t>
                      </a:r>
                      <a:r>
                        <a:rPr lang="es-ES" sz="1500" b="1" i="0" u="none" strike="noStrike" dirty="0" err="1">
                          <a:solidFill>
                            <a:srgbClr val="000000"/>
                          </a:solidFill>
                          <a:effectLst/>
                          <a:latin typeface="Calibri"/>
                        </a:rPr>
                        <a:t>paper</a:t>
                      </a:r>
                      <a:r>
                        <a:rPr lang="es-ES" sz="1500" b="1" i="0" u="none" strike="noStrike" dirty="0">
                          <a:solidFill>
                            <a:srgbClr val="000000"/>
                          </a:solidFill>
                          <a:effectLst/>
                          <a:latin typeface="Calibri"/>
                        </a:rPr>
                        <a:t> 1</a:t>
                      </a:r>
                    </a:p>
                  </a:txBody>
                  <a:tcPr marL="6350" marR="6350" marT="6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92077">
                <a:tc gridSpan="2">
                  <a:txBody>
                    <a:bodyPr/>
                    <a:lstStyle/>
                    <a:p>
                      <a:pPr algn="ctr" fontAlgn="b"/>
                      <a:r>
                        <a:rPr lang="es-ES" sz="1600" b="1" i="0" u="none" strike="noStrike" dirty="0" err="1">
                          <a:solidFill>
                            <a:srgbClr val="000000"/>
                          </a:solidFill>
                          <a:effectLst/>
                          <a:latin typeface="Calibri"/>
                        </a:rPr>
                        <a:t>Workprogramme</a:t>
                      </a:r>
                      <a:r>
                        <a:rPr lang="es-ES" sz="1600" b="1" i="0" u="none" strike="noStrike" dirty="0">
                          <a:solidFill>
                            <a:srgbClr val="000000"/>
                          </a:solidFill>
                          <a:effectLst/>
                          <a:latin typeface="Calibri"/>
                        </a:rPr>
                        <a:t> </a:t>
                      </a:r>
                    </a:p>
                    <a:p>
                      <a:pPr algn="ctr" fontAlgn="b"/>
                      <a:r>
                        <a:rPr lang="es-ES" sz="1600" b="1" i="0" u="none" strike="noStrike" dirty="0">
                          <a:solidFill>
                            <a:srgbClr val="000000"/>
                          </a:solidFill>
                          <a:effectLst/>
                          <a:latin typeface="Calibri"/>
                        </a:rPr>
                        <a:t>2014-2015</a:t>
                      </a:r>
                    </a:p>
                  </a:txBody>
                  <a:tcPr marL="6350" marR="6350" marT="6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b"/>
                      <a:endParaRPr lang="es-ES" sz="16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s-ES" sz="1600" b="1"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s-ES" sz="1600" b="1"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392077">
                <a:tc>
                  <a:txBody>
                    <a:bodyPr/>
                    <a:lstStyle/>
                    <a:p>
                      <a:pPr algn="ctr" fontAlgn="b"/>
                      <a:r>
                        <a:rPr lang="es-ES" sz="1600" b="1" i="0" u="none" strike="noStrike">
                          <a:solidFill>
                            <a:srgbClr val="000000"/>
                          </a:solidFill>
                          <a:effectLst/>
                          <a:latin typeface="Calibri"/>
                        </a:rPr>
                        <a:t> </a:t>
                      </a:r>
                    </a:p>
                  </a:txBody>
                  <a:tcPr marL="6350" marR="6350" marT="6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600" b="1" i="0" u="none" strike="noStrike">
                          <a:solidFill>
                            <a:srgbClr val="000000"/>
                          </a:solidFill>
                          <a:effectLst/>
                          <a:latin typeface="Calibri"/>
                        </a:rPr>
                        <a:t>Scoping paper 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600" b="1" i="0" u="none" strike="noStrike">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600" b="1"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endParaRPr lang="es-ES" sz="1600" b="1"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392077">
                <a:tc>
                  <a:txBody>
                    <a:bodyPr/>
                    <a:lstStyle/>
                    <a:p>
                      <a:pPr algn="ctr" fontAlgn="b"/>
                      <a:r>
                        <a:rPr lang="es-ES" sz="1600" b="1" i="0" u="none" strike="noStrike">
                          <a:solidFill>
                            <a:srgbClr val="000000"/>
                          </a:solidFill>
                          <a:effectLst/>
                          <a:latin typeface="Calibri"/>
                        </a:rPr>
                        <a:t> </a:t>
                      </a:r>
                    </a:p>
                  </a:txBody>
                  <a:tcPr marL="6350" marR="6350" marT="6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600" b="1" i="0" u="none" strike="noStrike">
                        <a:solidFill>
                          <a:srgbClr val="000000"/>
                        </a:solidFill>
                        <a:effectLst/>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es-ES" sz="1600" b="1" i="0" u="none" strike="noStrike" dirty="0" err="1">
                          <a:solidFill>
                            <a:srgbClr val="000000"/>
                          </a:solidFill>
                          <a:effectLst/>
                          <a:latin typeface="Calibri"/>
                        </a:rPr>
                        <a:t>Workprogramme</a:t>
                      </a:r>
                      <a:r>
                        <a:rPr lang="es-ES" sz="1600" b="1" i="0" u="none" strike="noStrike" dirty="0">
                          <a:solidFill>
                            <a:srgbClr val="000000"/>
                          </a:solidFill>
                          <a:effectLst/>
                          <a:latin typeface="Calibri"/>
                        </a:rPr>
                        <a:t> </a:t>
                      </a:r>
                    </a:p>
                    <a:p>
                      <a:pPr algn="ctr" fontAlgn="b"/>
                      <a:r>
                        <a:rPr lang="es-ES" sz="1600" b="1" i="0" u="none" strike="noStrike" dirty="0">
                          <a:solidFill>
                            <a:srgbClr val="000000"/>
                          </a:solidFill>
                          <a:effectLst/>
                          <a:latin typeface="Calibri"/>
                        </a:rPr>
                        <a:t>2016-2017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S"/>
                    </a:p>
                  </a:txBody>
                  <a:tcPr/>
                </a:tc>
                <a:tc>
                  <a:txBody>
                    <a:bodyPr/>
                    <a:lstStyle/>
                    <a:p>
                      <a:pPr algn="ctr" fontAlgn="b"/>
                      <a:endParaRPr lang="es-ES" sz="16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600" b="1"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392077">
                <a:tc>
                  <a:txBody>
                    <a:bodyPr/>
                    <a:lstStyle/>
                    <a:p>
                      <a:pPr algn="ctr" fontAlgn="b"/>
                      <a:r>
                        <a:rPr lang="es-ES" sz="1600" b="1" i="0" u="none" strike="noStrike">
                          <a:solidFill>
                            <a:srgbClr val="000000"/>
                          </a:solidFill>
                          <a:effectLst/>
                          <a:latin typeface="Calibri"/>
                        </a:rPr>
                        <a:t> </a:t>
                      </a:r>
                    </a:p>
                  </a:txBody>
                  <a:tcPr marL="6350" marR="6350" marT="6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s-ES" sz="1600" b="1" i="0" u="none" strike="noStrike">
                        <a:solidFill>
                          <a:srgbClr val="000000"/>
                        </a:solidFill>
                        <a:effectLst/>
                        <a:latin typeface="Calibri"/>
                      </a:endParaRPr>
                    </a:p>
                  </a:txBody>
                  <a:tcPr marL="6350" marR="6350" marT="6350" marB="0" anchor="b">
                    <a:lnL>
                      <a:noFill/>
                    </a:lnL>
                    <a:lnR>
                      <a:noFill/>
                    </a:lnR>
                    <a:lnT>
                      <a:noFill/>
                    </a:lnT>
                    <a:lnB>
                      <a:noFill/>
                    </a:lnB>
                  </a:tcPr>
                </a:tc>
                <a:tc>
                  <a:txBody>
                    <a:bodyPr/>
                    <a:lstStyle/>
                    <a:p>
                      <a:pPr algn="l" fontAlgn="b"/>
                      <a:endParaRPr lang="es-ES" sz="1600" b="0" i="0" u="none" strike="noStrike">
                        <a:solidFill>
                          <a:srgbClr val="000000"/>
                        </a:solidFill>
                        <a:effectLst/>
                        <a:latin typeface="Calibri"/>
                      </a:endParaRP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700" b="1" i="0" u="none" strike="noStrike" dirty="0" err="1">
                          <a:solidFill>
                            <a:srgbClr val="000000"/>
                          </a:solidFill>
                          <a:effectLst/>
                          <a:latin typeface="Calibri"/>
                        </a:rPr>
                        <a:t>Scoping</a:t>
                      </a:r>
                      <a:r>
                        <a:rPr lang="es-ES" sz="1700" b="1" i="0" u="none" strike="noStrike" dirty="0">
                          <a:solidFill>
                            <a:srgbClr val="000000"/>
                          </a:solidFill>
                          <a:effectLst/>
                          <a:latin typeface="Calibri"/>
                        </a:rPr>
                        <a:t> </a:t>
                      </a:r>
                      <a:r>
                        <a:rPr lang="es-ES" sz="1700" b="1" i="0" u="none" strike="noStrike" dirty="0" err="1">
                          <a:solidFill>
                            <a:srgbClr val="000000"/>
                          </a:solidFill>
                          <a:effectLst/>
                          <a:latin typeface="Calibri"/>
                        </a:rPr>
                        <a:t>paper</a:t>
                      </a:r>
                      <a:r>
                        <a:rPr lang="es-ES" sz="1700" b="1" i="0" u="none" strike="noStrike" dirty="0">
                          <a:solidFill>
                            <a:srgbClr val="000000"/>
                          </a:solidFill>
                          <a:effectLst/>
                          <a:latin typeface="Calibri"/>
                        </a:rPr>
                        <a:t> 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s-ES" sz="1800" b="1" i="0" u="none" strike="noStrike" dirty="0">
                        <a:solidFill>
                          <a:srgbClr val="000000"/>
                        </a:solidFill>
                        <a:effectLst/>
                        <a:latin typeface="Calibri"/>
                      </a:endParaRPr>
                    </a:p>
                  </a:txBody>
                  <a:tcPr marL="6350" marR="6350" marT="635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ES" sz="1600" b="1" i="0" u="none" strike="noStrike" dirty="0">
                        <a:solidFill>
                          <a:srgbClr val="000000"/>
                        </a:solidFill>
                        <a:effectLst/>
                        <a:latin typeface="Calibri"/>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02673">
                <a:tc>
                  <a:txBody>
                    <a:bodyPr/>
                    <a:lstStyle/>
                    <a:p>
                      <a:pPr algn="ctr" fontAlgn="b"/>
                      <a:r>
                        <a:rPr lang="es-ES" sz="1600" b="1" i="0" u="none" strike="noStrike" dirty="0">
                          <a:solidFill>
                            <a:srgbClr val="000000"/>
                          </a:solidFill>
                          <a:effectLst/>
                          <a:latin typeface="Calibri"/>
                        </a:rPr>
                        <a:t> </a:t>
                      </a:r>
                    </a:p>
                  </a:txBody>
                  <a:tcPr marL="6350" marR="6350" marT="635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s-ES" sz="1600" b="1" i="0" u="none" strike="noStrike">
                          <a:solidFill>
                            <a:srgbClr val="000000"/>
                          </a:solidFill>
                          <a:effectLst/>
                          <a:latin typeface="Calibri"/>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fontAlgn="b"/>
                      <a:r>
                        <a:rPr lang="es-ES" sz="2000" b="1" i="0" u="none" strike="noStrike" dirty="0" err="1">
                          <a:solidFill>
                            <a:srgbClr val="000000"/>
                          </a:solidFill>
                          <a:effectLst/>
                          <a:latin typeface="Calibri"/>
                        </a:rPr>
                        <a:t>Workprogramme</a:t>
                      </a:r>
                      <a:r>
                        <a:rPr lang="es-ES" sz="2000" b="1" i="0" u="none" strike="noStrike" dirty="0">
                          <a:solidFill>
                            <a:srgbClr val="000000"/>
                          </a:solidFill>
                          <a:effectLst/>
                          <a:latin typeface="Calibri"/>
                        </a:rPr>
                        <a:t> </a:t>
                      </a:r>
                    </a:p>
                    <a:p>
                      <a:pPr algn="ctr" fontAlgn="b"/>
                      <a:r>
                        <a:rPr lang="es-ES" sz="2000" b="1" i="0" u="none" strike="noStrike" dirty="0">
                          <a:solidFill>
                            <a:srgbClr val="000000"/>
                          </a:solidFill>
                          <a:effectLst/>
                          <a:latin typeface="Calibri"/>
                        </a:rPr>
                        <a:t>2018-2020</a:t>
                      </a:r>
                    </a:p>
                  </a:txBody>
                  <a:tcPr marL="6350" marR="6350" marT="6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6"/>
                  </a:ext>
                </a:extLst>
              </a:tr>
            </a:tbl>
          </a:graphicData>
        </a:graphic>
      </p:graphicFrame>
      <p:sp>
        <p:nvSpPr>
          <p:cNvPr id="6" name="5 Rectángulo redondeado"/>
          <p:cNvSpPr/>
          <p:nvPr/>
        </p:nvSpPr>
        <p:spPr>
          <a:xfrm>
            <a:off x="899592" y="5085184"/>
            <a:ext cx="1872208" cy="7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422 M€</a:t>
            </a:r>
          </a:p>
        </p:txBody>
      </p:sp>
      <p:sp>
        <p:nvSpPr>
          <p:cNvPr id="8" name="7 Rectángulo redondeado"/>
          <p:cNvSpPr/>
          <p:nvPr/>
        </p:nvSpPr>
        <p:spPr>
          <a:xfrm>
            <a:off x="3995936" y="5085184"/>
            <a:ext cx="1872208" cy="7920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1"/>
                </a:solidFill>
              </a:rPr>
              <a:t>340 M€</a:t>
            </a:r>
          </a:p>
        </p:txBody>
      </p:sp>
      <p:cxnSp>
        <p:nvCxnSpPr>
          <p:cNvPr id="9" name="8 Conector recto de flecha"/>
          <p:cNvCxnSpPr/>
          <p:nvPr/>
        </p:nvCxnSpPr>
        <p:spPr>
          <a:xfrm>
            <a:off x="1619672" y="2852936"/>
            <a:ext cx="0"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4716016" y="3573016"/>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6372200" y="5085184"/>
            <a:ext cx="2592288" cy="792088"/>
          </a:xfrm>
          <a:prstGeom prst="rect">
            <a:avLst/>
          </a:prstGeom>
          <a:solidFill>
            <a:srgbClr val="FF0000">
              <a:alpha val="1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chemeClr val="tx1"/>
                </a:solidFill>
              </a:rPr>
              <a:t>704 M€</a:t>
            </a:r>
          </a:p>
        </p:txBody>
      </p:sp>
      <p:cxnSp>
        <p:nvCxnSpPr>
          <p:cNvPr id="12" name="11 Conector recto de flecha"/>
          <p:cNvCxnSpPr>
            <a:cxnSpLocks/>
          </p:cNvCxnSpPr>
          <p:nvPr/>
        </p:nvCxnSpPr>
        <p:spPr>
          <a:xfrm>
            <a:off x="7740352" y="4578384"/>
            <a:ext cx="0" cy="50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847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de reloj">
            <a:extLst>
              <a:ext uri="{FF2B5EF4-FFF2-40B4-BE49-F238E27FC236}">
                <a16:creationId xmlns:a16="http://schemas.microsoft.com/office/drawing/2014/main" xmlns="" id="{A493793E-C29C-4B6D-923A-53A52DD0B95F}"/>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9216" y="120924"/>
            <a:ext cx="1368173" cy="16515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9"/>
          <p:cNvGraphicFramePr/>
          <p:nvPr>
            <p:extLst>
              <p:ext uri="{D42A27DB-BD31-4B8C-83A1-F6EECF244321}">
                <p14:modId xmlns:p14="http://schemas.microsoft.com/office/powerpoint/2010/main" val="3980221569"/>
              </p:ext>
            </p:extLst>
          </p:nvPr>
        </p:nvGraphicFramePr>
        <p:xfrm>
          <a:off x="107504" y="1139305"/>
          <a:ext cx="6186769" cy="4006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3"/>
          <p:cNvSpPr txBox="1"/>
          <p:nvPr/>
        </p:nvSpPr>
        <p:spPr>
          <a:xfrm>
            <a:off x="76103" y="1772464"/>
            <a:ext cx="2073085" cy="338554"/>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a:solidFill>
                  <a:srgbClr val="3333CC"/>
                </a:solidFill>
              </a:rPr>
              <a:t>Q1-2016 </a:t>
            </a:r>
            <a:r>
              <a:rPr lang="fr-BE" sz="1600" b="1" dirty="0">
                <a:solidFill>
                  <a:srgbClr val="3333CC"/>
                </a:solidFill>
                <a:sym typeface="Wingdings" panose="05000000000000000000" pitchFamily="2" charset="2"/>
              </a:rPr>
              <a:t> </a:t>
            </a:r>
            <a:r>
              <a:rPr lang="fr-BE" sz="1600" b="1" dirty="0">
                <a:solidFill>
                  <a:srgbClr val="3333CC"/>
                </a:solidFill>
              </a:rPr>
              <a:t>Q3-2016</a:t>
            </a:r>
            <a:endParaRPr lang="en-GB" sz="1100" b="1" dirty="0">
              <a:solidFill>
                <a:srgbClr val="0070C0"/>
              </a:solidFill>
            </a:endParaRPr>
          </a:p>
        </p:txBody>
      </p:sp>
      <p:sp>
        <p:nvSpPr>
          <p:cNvPr id="8" name="TextBox 3"/>
          <p:cNvSpPr txBox="1"/>
          <p:nvPr/>
        </p:nvSpPr>
        <p:spPr>
          <a:xfrm>
            <a:off x="3538505" y="1480352"/>
            <a:ext cx="2401647" cy="338554"/>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a:solidFill>
                  <a:srgbClr val="3333CC"/>
                </a:solidFill>
              </a:rPr>
              <a:t>Q2-2017 </a:t>
            </a:r>
            <a:r>
              <a:rPr lang="fr-BE" sz="1600" b="1" dirty="0">
                <a:solidFill>
                  <a:srgbClr val="3333CC"/>
                </a:solidFill>
                <a:sym typeface="Wingdings" panose="05000000000000000000" pitchFamily="2" charset="2"/>
              </a:rPr>
              <a:t> </a:t>
            </a:r>
            <a:r>
              <a:rPr lang="fr-BE" sz="1600" b="1" dirty="0">
                <a:solidFill>
                  <a:srgbClr val="3333CC"/>
                </a:solidFill>
              </a:rPr>
              <a:t>Q3-2017</a:t>
            </a:r>
            <a:endParaRPr lang="en-GB" sz="1100" b="1" dirty="0">
              <a:solidFill>
                <a:srgbClr val="0070C0"/>
              </a:solidFill>
            </a:endParaRPr>
          </a:p>
        </p:txBody>
      </p:sp>
      <p:sp>
        <p:nvSpPr>
          <p:cNvPr id="9" name="TextBox 3"/>
          <p:cNvSpPr txBox="1"/>
          <p:nvPr/>
        </p:nvSpPr>
        <p:spPr>
          <a:xfrm>
            <a:off x="1954103" y="1772464"/>
            <a:ext cx="2073085" cy="338554"/>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a:solidFill>
                  <a:srgbClr val="3333CC"/>
                </a:solidFill>
              </a:rPr>
              <a:t>Q3-2016 </a:t>
            </a:r>
            <a:r>
              <a:rPr lang="fr-BE" sz="1600" b="1" dirty="0">
                <a:solidFill>
                  <a:srgbClr val="3333CC"/>
                </a:solidFill>
                <a:sym typeface="Wingdings" panose="05000000000000000000" pitchFamily="2" charset="2"/>
              </a:rPr>
              <a:t> </a:t>
            </a:r>
            <a:r>
              <a:rPr lang="fr-BE" sz="1600" b="1" dirty="0">
                <a:solidFill>
                  <a:srgbClr val="3333CC"/>
                </a:solidFill>
              </a:rPr>
              <a:t>Q1-2017</a:t>
            </a:r>
            <a:endParaRPr lang="en-GB" sz="1100" b="1" dirty="0">
              <a:solidFill>
                <a:srgbClr val="0070C0"/>
              </a:solidFill>
            </a:endParaRPr>
          </a:p>
        </p:txBody>
      </p:sp>
      <p:sp>
        <p:nvSpPr>
          <p:cNvPr id="10" name="Title 1"/>
          <p:cNvSpPr txBox="1">
            <a:spLocks/>
          </p:cNvSpPr>
          <p:nvPr/>
        </p:nvSpPr>
        <p:spPr>
          <a:xfrm>
            <a:off x="539552" y="260648"/>
            <a:ext cx="7992888" cy="504056"/>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r>
              <a:rPr lang="fr-BE" sz="3200" dirty="0" err="1"/>
              <a:t>Timming</a:t>
            </a:r>
            <a:r>
              <a:rPr lang="fr-BE" sz="3200" dirty="0"/>
              <a:t> for call-2018…</a:t>
            </a:r>
            <a:endParaRPr lang="en-GB" sz="3200" dirty="0"/>
          </a:p>
        </p:txBody>
      </p:sp>
      <p:grpSp>
        <p:nvGrpSpPr>
          <p:cNvPr id="12" name="11 Grupo"/>
          <p:cNvGrpSpPr/>
          <p:nvPr/>
        </p:nvGrpSpPr>
        <p:grpSpPr>
          <a:xfrm>
            <a:off x="173593" y="4077072"/>
            <a:ext cx="4464497" cy="522133"/>
            <a:chOff x="1115616" y="5013176"/>
            <a:chExt cx="7416824" cy="522133"/>
          </a:xfrm>
        </p:grpSpPr>
        <p:cxnSp>
          <p:nvCxnSpPr>
            <p:cNvPr id="13" name="12 Conector recto de flecha"/>
            <p:cNvCxnSpPr/>
            <p:nvPr/>
          </p:nvCxnSpPr>
          <p:spPr>
            <a:xfrm>
              <a:off x="1115616" y="5013176"/>
              <a:ext cx="7416824"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626264" y="5073644"/>
              <a:ext cx="2992906" cy="461665"/>
            </a:xfrm>
            <a:prstGeom prst="rect">
              <a:avLst/>
            </a:prstGeom>
            <a:noFill/>
          </p:spPr>
          <p:txBody>
            <a:bodyPr wrap="none" rtlCol="0">
              <a:spAutoFit/>
            </a:bodyPr>
            <a:lstStyle/>
            <a:p>
              <a:r>
                <a:rPr lang="es-ES_tradnl" sz="2400" b="1" dirty="0" err="1">
                  <a:solidFill>
                    <a:srgbClr val="3A7DCE"/>
                  </a:solidFill>
                </a:rPr>
                <a:t>About</a:t>
              </a:r>
              <a:r>
                <a:rPr lang="es-ES_tradnl" sz="2400" b="1" dirty="0">
                  <a:solidFill>
                    <a:srgbClr val="3A7DCE"/>
                  </a:solidFill>
                </a:rPr>
                <a:t> 18 </a:t>
              </a:r>
              <a:r>
                <a:rPr lang="es-ES_tradnl" sz="2400" b="1" dirty="0" err="1">
                  <a:solidFill>
                    <a:srgbClr val="3A7DCE"/>
                  </a:solidFill>
                </a:rPr>
                <a:t>months</a:t>
              </a:r>
              <a:endParaRPr lang="es-ES_tradnl" sz="2400" b="1" dirty="0">
                <a:solidFill>
                  <a:srgbClr val="3A7DCE"/>
                </a:solidFill>
              </a:endParaRPr>
            </a:p>
          </p:txBody>
        </p:sp>
      </p:grpSp>
      <p:cxnSp>
        <p:nvCxnSpPr>
          <p:cNvPr id="4" name="3 Conector recto"/>
          <p:cNvCxnSpPr>
            <a:cxnSpLocks/>
          </p:cNvCxnSpPr>
          <p:nvPr/>
        </p:nvCxnSpPr>
        <p:spPr>
          <a:xfrm>
            <a:off x="4754354" y="2090465"/>
            <a:ext cx="28104" cy="227463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4127176" y="4294837"/>
            <a:ext cx="1422184" cy="646331"/>
          </a:xfrm>
          <a:prstGeom prst="rect">
            <a:avLst/>
          </a:prstGeom>
          <a:noFill/>
        </p:spPr>
        <p:txBody>
          <a:bodyPr wrap="none" rtlCol="0">
            <a:spAutoFit/>
          </a:bodyPr>
          <a:lstStyle/>
          <a:p>
            <a:pPr algn="ctr"/>
            <a:r>
              <a:rPr lang="es-ES_tradnl" b="1" dirty="0">
                <a:solidFill>
                  <a:schemeClr val="accent2">
                    <a:lumMod val="60000"/>
                    <a:lumOff val="40000"/>
                  </a:schemeClr>
                </a:solidFill>
              </a:rPr>
              <a:t>Draft </a:t>
            </a:r>
            <a:r>
              <a:rPr lang="es-ES_tradnl" b="1" dirty="0" err="1">
                <a:solidFill>
                  <a:schemeClr val="accent2">
                    <a:lumMod val="60000"/>
                    <a:lumOff val="40000"/>
                  </a:schemeClr>
                </a:solidFill>
              </a:rPr>
              <a:t>version</a:t>
            </a:r>
            <a:endParaRPr lang="es-ES_tradnl" b="1" dirty="0">
              <a:solidFill>
                <a:schemeClr val="accent2">
                  <a:lumMod val="60000"/>
                  <a:lumOff val="40000"/>
                </a:schemeClr>
              </a:solidFill>
            </a:endParaRPr>
          </a:p>
          <a:p>
            <a:pPr algn="ctr"/>
            <a:r>
              <a:rPr lang="es-ES_tradnl" b="1" dirty="0" err="1">
                <a:solidFill>
                  <a:schemeClr val="accent2">
                    <a:lumMod val="60000"/>
                    <a:lumOff val="40000"/>
                  </a:schemeClr>
                </a:solidFill>
              </a:rPr>
              <a:t>consolidated</a:t>
            </a:r>
            <a:endParaRPr lang="en-US" b="1" dirty="0">
              <a:solidFill>
                <a:schemeClr val="accent2">
                  <a:lumMod val="60000"/>
                  <a:lumOff val="40000"/>
                </a:schemeClr>
              </a:solidFill>
            </a:endParaRPr>
          </a:p>
        </p:txBody>
      </p:sp>
      <p:grpSp>
        <p:nvGrpSpPr>
          <p:cNvPr id="3" name="Grupo 2">
            <a:extLst>
              <a:ext uri="{FF2B5EF4-FFF2-40B4-BE49-F238E27FC236}">
                <a16:creationId xmlns:a16="http://schemas.microsoft.com/office/drawing/2014/main" xmlns="" id="{86436609-DE00-4F8C-898A-C3E319C256D9}"/>
              </a:ext>
            </a:extLst>
          </p:cNvPr>
          <p:cNvGrpSpPr/>
          <p:nvPr/>
        </p:nvGrpSpPr>
        <p:grpSpPr>
          <a:xfrm>
            <a:off x="4771344" y="1975881"/>
            <a:ext cx="1161721" cy="1944215"/>
            <a:chOff x="6637910" y="1955220"/>
            <a:chExt cx="1521842" cy="2158734"/>
          </a:xfrm>
        </p:grpSpPr>
        <p:grpSp>
          <p:nvGrpSpPr>
            <p:cNvPr id="2" name="Grupo 1">
              <a:extLst>
                <a:ext uri="{FF2B5EF4-FFF2-40B4-BE49-F238E27FC236}">
                  <a16:creationId xmlns:a16="http://schemas.microsoft.com/office/drawing/2014/main" xmlns="" id="{26F72E55-4A7B-4403-A1A3-08CD60B24486}"/>
                </a:ext>
              </a:extLst>
            </p:cNvPr>
            <p:cNvGrpSpPr/>
            <p:nvPr/>
          </p:nvGrpSpPr>
          <p:grpSpPr>
            <a:xfrm>
              <a:off x="6745891" y="2328156"/>
              <a:ext cx="1401288" cy="1785798"/>
              <a:chOff x="7137187" y="2328156"/>
              <a:chExt cx="1401288" cy="1785798"/>
            </a:xfrm>
          </p:grpSpPr>
          <p:sp>
            <p:nvSpPr>
              <p:cNvPr id="17" name="Rectángulo: esquinas redondeadas 16">
                <a:extLst>
                  <a:ext uri="{FF2B5EF4-FFF2-40B4-BE49-F238E27FC236}">
                    <a16:creationId xmlns:a16="http://schemas.microsoft.com/office/drawing/2014/main" xmlns="" id="{67D4C541-11DF-4302-BC5F-25300A29748A}"/>
                  </a:ext>
                </a:extLst>
              </p:cNvPr>
              <p:cNvSpPr/>
              <p:nvPr/>
            </p:nvSpPr>
            <p:spPr>
              <a:xfrm>
                <a:off x="7137187" y="2328156"/>
                <a:ext cx="1391999" cy="1785798"/>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Rectángulo: esquinas redondeadas 4">
                <a:extLst>
                  <a:ext uri="{FF2B5EF4-FFF2-40B4-BE49-F238E27FC236}">
                    <a16:creationId xmlns:a16="http://schemas.microsoft.com/office/drawing/2014/main" xmlns="" id="{537BE79B-0D5D-4F93-9E87-F4FE091DBB93}"/>
                  </a:ext>
                </a:extLst>
              </p:cNvPr>
              <p:cNvSpPr txBox="1"/>
              <p:nvPr/>
            </p:nvSpPr>
            <p:spPr>
              <a:xfrm>
                <a:off x="7148798" y="2362797"/>
                <a:ext cx="1389677" cy="165571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400" b="1" kern="1200" noProof="0" dirty="0">
                    <a:solidFill>
                      <a:schemeClr val="bg1"/>
                    </a:solidFill>
                  </a:rPr>
                  <a:t>27-Oct</a:t>
                </a:r>
              </a:p>
              <a:p>
                <a:pPr marL="0" lvl="0" indent="0" algn="ctr" defTabSz="711200">
                  <a:lnSpc>
                    <a:spcPct val="90000"/>
                  </a:lnSpc>
                  <a:spcBef>
                    <a:spcPct val="0"/>
                  </a:spcBef>
                  <a:spcAft>
                    <a:spcPct val="35000"/>
                  </a:spcAft>
                  <a:buNone/>
                </a:pPr>
                <a:r>
                  <a:rPr lang="en-GB" sz="1400" b="1" kern="1200" noProof="0" dirty="0">
                    <a:solidFill>
                      <a:schemeClr val="bg1"/>
                    </a:solidFill>
                  </a:rPr>
                  <a:t>Adoption of WP 2018-2019</a:t>
                </a:r>
              </a:p>
              <a:p>
                <a:pPr marL="0" lvl="0" indent="0" algn="ctr" defTabSz="711200">
                  <a:lnSpc>
                    <a:spcPct val="90000"/>
                  </a:lnSpc>
                  <a:spcBef>
                    <a:spcPct val="0"/>
                  </a:spcBef>
                  <a:spcAft>
                    <a:spcPct val="35000"/>
                  </a:spcAft>
                  <a:buNone/>
                </a:pPr>
                <a:r>
                  <a:rPr lang="en-GB" sz="1400" b="1" dirty="0">
                    <a:solidFill>
                      <a:schemeClr val="bg1"/>
                    </a:solidFill>
                  </a:rPr>
                  <a:t>(orientation for 2020)</a:t>
                </a:r>
                <a:endParaRPr lang="en-GB" sz="1400" b="1" kern="1200" noProof="0" dirty="0">
                  <a:solidFill>
                    <a:schemeClr val="bg1"/>
                  </a:solidFill>
                </a:endParaRPr>
              </a:p>
            </p:txBody>
          </p:sp>
        </p:grpSp>
        <p:sp>
          <p:nvSpPr>
            <p:cNvPr id="19" name="TextBox 3">
              <a:extLst>
                <a:ext uri="{FF2B5EF4-FFF2-40B4-BE49-F238E27FC236}">
                  <a16:creationId xmlns:a16="http://schemas.microsoft.com/office/drawing/2014/main" xmlns="" id="{9355999B-BEC8-41CB-9195-8092ED183083}"/>
                </a:ext>
              </a:extLst>
            </p:cNvPr>
            <p:cNvSpPr txBox="1"/>
            <p:nvPr/>
          </p:nvSpPr>
          <p:spPr>
            <a:xfrm>
              <a:off x="6637910" y="1955220"/>
              <a:ext cx="1521842" cy="375909"/>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err="1">
                  <a:solidFill>
                    <a:srgbClr val="3333CC"/>
                  </a:solidFill>
                </a:rPr>
                <a:t>Oct</a:t>
              </a:r>
              <a:r>
                <a:rPr lang="fr-BE" sz="1600" b="1" dirty="0">
                  <a:solidFill>
                    <a:srgbClr val="3333CC"/>
                  </a:solidFill>
                </a:rPr>
                <a:t> - 2017</a:t>
              </a:r>
              <a:endParaRPr lang="en-GB" sz="1100" b="1" dirty="0">
                <a:solidFill>
                  <a:srgbClr val="0070C0"/>
                </a:solidFill>
              </a:endParaRPr>
            </a:p>
          </p:txBody>
        </p:sp>
      </p:grpSp>
      <p:cxnSp>
        <p:nvCxnSpPr>
          <p:cNvPr id="20" name="3 Conector recto">
            <a:extLst>
              <a:ext uri="{FF2B5EF4-FFF2-40B4-BE49-F238E27FC236}">
                <a16:creationId xmlns:a16="http://schemas.microsoft.com/office/drawing/2014/main" xmlns="" id="{0132E82A-70A2-42A6-B85A-1AE14C629093}"/>
              </a:ext>
            </a:extLst>
          </p:cNvPr>
          <p:cNvCxnSpPr>
            <a:cxnSpLocks/>
          </p:cNvCxnSpPr>
          <p:nvPr/>
        </p:nvCxnSpPr>
        <p:spPr>
          <a:xfrm>
            <a:off x="5990051" y="1581711"/>
            <a:ext cx="0" cy="3287449"/>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1" name="4 CuadroTexto">
            <a:extLst>
              <a:ext uri="{FF2B5EF4-FFF2-40B4-BE49-F238E27FC236}">
                <a16:creationId xmlns:a16="http://schemas.microsoft.com/office/drawing/2014/main" xmlns="" id="{97BCF059-0BEC-4661-99AC-EA2644A0E208}"/>
              </a:ext>
            </a:extLst>
          </p:cNvPr>
          <p:cNvSpPr txBox="1"/>
          <p:nvPr/>
        </p:nvSpPr>
        <p:spPr>
          <a:xfrm>
            <a:off x="5264506" y="4942909"/>
            <a:ext cx="1507144" cy="646331"/>
          </a:xfrm>
          <a:prstGeom prst="rect">
            <a:avLst/>
          </a:prstGeom>
          <a:noFill/>
        </p:spPr>
        <p:txBody>
          <a:bodyPr wrap="none" rtlCol="0">
            <a:spAutoFit/>
          </a:bodyPr>
          <a:lstStyle/>
          <a:p>
            <a:pPr algn="ctr"/>
            <a:r>
              <a:rPr lang="es-ES_tradnl" b="1" dirty="0">
                <a:solidFill>
                  <a:schemeClr val="accent2">
                    <a:lumMod val="60000"/>
                    <a:lumOff val="40000"/>
                  </a:schemeClr>
                </a:solidFill>
              </a:rPr>
              <a:t>WP </a:t>
            </a:r>
            <a:r>
              <a:rPr lang="es-ES_tradnl" b="1" dirty="0" err="1">
                <a:solidFill>
                  <a:schemeClr val="accent2">
                    <a:lumMod val="60000"/>
                    <a:lumOff val="40000"/>
                  </a:schemeClr>
                </a:solidFill>
              </a:rPr>
              <a:t>Published</a:t>
            </a:r>
            <a:endParaRPr lang="es-ES_tradnl" b="1" dirty="0">
              <a:solidFill>
                <a:schemeClr val="accent2">
                  <a:lumMod val="60000"/>
                  <a:lumOff val="40000"/>
                </a:schemeClr>
              </a:solidFill>
            </a:endParaRPr>
          </a:p>
          <a:p>
            <a:pPr algn="ctr"/>
            <a:r>
              <a:rPr lang="es-ES_tradnl" b="1" dirty="0">
                <a:solidFill>
                  <a:schemeClr val="accent2">
                    <a:lumMod val="60000"/>
                    <a:lumOff val="40000"/>
                  </a:schemeClr>
                </a:solidFill>
              </a:rPr>
              <a:t>07-Nov</a:t>
            </a:r>
            <a:endParaRPr lang="en-US" b="1" dirty="0">
              <a:solidFill>
                <a:schemeClr val="accent2">
                  <a:lumMod val="60000"/>
                  <a:lumOff val="40000"/>
                </a:schemeClr>
              </a:solidFill>
            </a:endParaRPr>
          </a:p>
        </p:txBody>
      </p:sp>
      <p:sp>
        <p:nvSpPr>
          <p:cNvPr id="16" name="Flecha: a la derecha 15">
            <a:extLst>
              <a:ext uri="{FF2B5EF4-FFF2-40B4-BE49-F238E27FC236}">
                <a16:creationId xmlns:a16="http://schemas.microsoft.com/office/drawing/2014/main" xmlns="" id="{B7110194-4281-4299-9A41-01E9C7DF221C}"/>
              </a:ext>
            </a:extLst>
          </p:cNvPr>
          <p:cNvSpPr/>
          <p:nvPr/>
        </p:nvSpPr>
        <p:spPr>
          <a:xfrm>
            <a:off x="6051851" y="1239978"/>
            <a:ext cx="2949306" cy="3893909"/>
          </a:xfrm>
          <a:prstGeom prst="rightArrow">
            <a:avLst>
              <a:gd name="adj1" fmla="val 50000"/>
              <a:gd name="adj2" fmla="val 50555"/>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23" name="3 Conector recto">
            <a:extLst>
              <a:ext uri="{FF2B5EF4-FFF2-40B4-BE49-F238E27FC236}">
                <a16:creationId xmlns:a16="http://schemas.microsoft.com/office/drawing/2014/main" xmlns="" id="{B71DE45C-C549-4C45-AD1D-E94C8343862B}"/>
              </a:ext>
            </a:extLst>
          </p:cNvPr>
          <p:cNvCxnSpPr>
            <a:cxnSpLocks/>
          </p:cNvCxnSpPr>
          <p:nvPr/>
        </p:nvCxnSpPr>
        <p:spPr>
          <a:xfrm>
            <a:off x="7301480" y="1437695"/>
            <a:ext cx="70029" cy="3696192"/>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4 CuadroTexto">
            <a:extLst>
              <a:ext uri="{FF2B5EF4-FFF2-40B4-BE49-F238E27FC236}">
                <a16:creationId xmlns:a16="http://schemas.microsoft.com/office/drawing/2014/main" xmlns="" id="{B5E1570E-8295-4F0A-BDDA-114048353577}"/>
              </a:ext>
            </a:extLst>
          </p:cNvPr>
          <p:cNvSpPr txBox="1"/>
          <p:nvPr/>
        </p:nvSpPr>
        <p:spPr>
          <a:xfrm>
            <a:off x="6660232" y="5166235"/>
            <a:ext cx="1425390" cy="646331"/>
          </a:xfrm>
          <a:prstGeom prst="rect">
            <a:avLst/>
          </a:prstGeom>
          <a:noFill/>
        </p:spPr>
        <p:txBody>
          <a:bodyPr wrap="none" rtlCol="0">
            <a:spAutoFit/>
          </a:bodyPr>
          <a:lstStyle/>
          <a:p>
            <a:pPr algn="ctr"/>
            <a:r>
              <a:rPr lang="es-ES_tradnl" b="1" dirty="0" err="1">
                <a:solidFill>
                  <a:srgbClr val="FF0000"/>
                </a:solidFill>
              </a:rPr>
              <a:t>Call</a:t>
            </a:r>
            <a:r>
              <a:rPr lang="es-ES_tradnl" b="1" dirty="0">
                <a:solidFill>
                  <a:srgbClr val="FF0000"/>
                </a:solidFill>
              </a:rPr>
              <a:t> </a:t>
            </a:r>
            <a:r>
              <a:rPr lang="es-ES_tradnl" b="1" dirty="0" err="1">
                <a:solidFill>
                  <a:srgbClr val="FF0000"/>
                </a:solidFill>
              </a:rPr>
              <a:t>OPENs</a:t>
            </a:r>
            <a:endParaRPr lang="es-ES_tradnl" b="1" dirty="0">
              <a:solidFill>
                <a:srgbClr val="FF0000"/>
              </a:solidFill>
            </a:endParaRPr>
          </a:p>
          <a:p>
            <a:pPr algn="ctr"/>
            <a:r>
              <a:rPr lang="es-ES_tradnl" b="1" dirty="0">
                <a:solidFill>
                  <a:srgbClr val="FF0000"/>
                </a:solidFill>
              </a:rPr>
              <a:t>15-Mar-2018</a:t>
            </a:r>
            <a:endParaRPr lang="en-US" b="1" dirty="0">
              <a:solidFill>
                <a:srgbClr val="FF0000"/>
              </a:solidFill>
            </a:endParaRPr>
          </a:p>
        </p:txBody>
      </p:sp>
      <p:cxnSp>
        <p:nvCxnSpPr>
          <p:cNvPr id="25" name="3 Conector recto">
            <a:extLst>
              <a:ext uri="{FF2B5EF4-FFF2-40B4-BE49-F238E27FC236}">
                <a16:creationId xmlns:a16="http://schemas.microsoft.com/office/drawing/2014/main" xmlns="" id="{C6B86009-EE5C-41B6-A29B-245FDFA0FE36}"/>
              </a:ext>
            </a:extLst>
          </p:cNvPr>
          <p:cNvCxnSpPr>
            <a:cxnSpLocks/>
          </p:cNvCxnSpPr>
          <p:nvPr/>
        </p:nvCxnSpPr>
        <p:spPr>
          <a:xfrm>
            <a:off x="8625103" y="785635"/>
            <a:ext cx="1" cy="502794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4 CuadroTexto">
            <a:extLst>
              <a:ext uri="{FF2B5EF4-FFF2-40B4-BE49-F238E27FC236}">
                <a16:creationId xmlns:a16="http://schemas.microsoft.com/office/drawing/2014/main" xmlns="" id="{A575F106-A5C1-4A39-9E6C-815D75E310BA}"/>
              </a:ext>
            </a:extLst>
          </p:cNvPr>
          <p:cNvSpPr txBox="1"/>
          <p:nvPr/>
        </p:nvSpPr>
        <p:spPr>
          <a:xfrm>
            <a:off x="7833691" y="5814586"/>
            <a:ext cx="1397497" cy="646331"/>
          </a:xfrm>
          <a:prstGeom prst="rect">
            <a:avLst/>
          </a:prstGeom>
          <a:noFill/>
        </p:spPr>
        <p:txBody>
          <a:bodyPr wrap="none" rtlCol="0">
            <a:spAutoFit/>
          </a:bodyPr>
          <a:lstStyle/>
          <a:p>
            <a:pPr algn="ctr"/>
            <a:r>
              <a:rPr lang="es-ES_tradnl" b="1" dirty="0">
                <a:solidFill>
                  <a:srgbClr val="FF0000"/>
                </a:solidFill>
              </a:rPr>
              <a:t>DEADLINE</a:t>
            </a:r>
          </a:p>
          <a:p>
            <a:pPr algn="ctr"/>
            <a:r>
              <a:rPr lang="es-ES_tradnl" b="1" dirty="0">
                <a:solidFill>
                  <a:srgbClr val="FF0000"/>
                </a:solidFill>
              </a:rPr>
              <a:t>23-Ago-2018</a:t>
            </a:r>
          </a:p>
        </p:txBody>
      </p:sp>
      <p:grpSp>
        <p:nvGrpSpPr>
          <p:cNvPr id="35" name="Grupo 34">
            <a:extLst>
              <a:ext uri="{FF2B5EF4-FFF2-40B4-BE49-F238E27FC236}">
                <a16:creationId xmlns:a16="http://schemas.microsoft.com/office/drawing/2014/main" xmlns="" id="{ECCB3CF4-52DC-4E25-B54C-6FFB7519EBC5}"/>
              </a:ext>
            </a:extLst>
          </p:cNvPr>
          <p:cNvGrpSpPr/>
          <p:nvPr/>
        </p:nvGrpSpPr>
        <p:grpSpPr>
          <a:xfrm>
            <a:off x="6106315" y="1700808"/>
            <a:ext cx="1129980" cy="2448272"/>
            <a:chOff x="6679490" y="1818179"/>
            <a:chExt cx="1480262" cy="2295775"/>
          </a:xfrm>
        </p:grpSpPr>
        <p:grpSp>
          <p:nvGrpSpPr>
            <p:cNvPr id="36" name="Grupo 35">
              <a:extLst>
                <a:ext uri="{FF2B5EF4-FFF2-40B4-BE49-F238E27FC236}">
                  <a16:creationId xmlns:a16="http://schemas.microsoft.com/office/drawing/2014/main" xmlns="" id="{3DF2CDF3-D5C9-4EB7-B243-1A1EC7CD6D99}"/>
                </a:ext>
              </a:extLst>
            </p:cNvPr>
            <p:cNvGrpSpPr/>
            <p:nvPr/>
          </p:nvGrpSpPr>
          <p:grpSpPr>
            <a:xfrm>
              <a:off x="6745891" y="2328156"/>
              <a:ext cx="1401288" cy="1785798"/>
              <a:chOff x="7137187" y="2328156"/>
              <a:chExt cx="1401288" cy="1785798"/>
            </a:xfrm>
          </p:grpSpPr>
          <p:sp>
            <p:nvSpPr>
              <p:cNvPr id="38" name="Rectángulo: esquinas redondeadas 37">
                <a:extLst>
                  <a:ext uri="{FF2B5EF4-FFF2-40B4-BE49-F238E27FC236}">
                    <a16:creationId xmlns:a16="http://schemas.microsoft.com/office/drawing/2014/main" xmlns="" id="{5F8F0D2C-E358-440D-B9AD-3D09F12CC05B}"/>
                  </a:ext>
                </a:extLst>
              </p:cNvPr>
              <p:cNvSpPr/>
              <p:nvPr/>
            </p:nvSpPr>
            <p:spPr>
              <a:xfrm>
                <a:off x="7137187" y="2328156"/>
                <a:ext cx="1391999" cy="1785798"/>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39" name="Rectángulo: esquinas redondeadas 4">
                <a:extLst>
                  <a:ext uri="{FF2B5EF4-FFF2-40B4-BE49-F238E27FC236}">
                    <a16:creationId xmlns:a16="http://schemas.microsoft.com/office/drawing/2014/main" xmlns="" id="{EB1E023E-E8F6-4918-8CC9-0D4CFF5010FE}"/>
                  </a:ext>
                </a:extLst>
              </p:cNvPr>
              <p:cNvSpPr txBox="1"/>
              <p:nvPr/>
            </p:nvSpPr>
            <p:spPr>
              <a:xfrm>
                <a:off x="7148797" y="2362797"/>
                <a:ext cx="1389678" cy="161968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buNone/>
                </a:pPr>
                <a:r>
                  <a:rPr lang="en-GB" sz="1600" b="1" kern="1200" noProof="0" dirty="0">
                    <a:solidFill>
                      <a:schemeClr val="bg1"/>
                    </a:solidFill>
                  </a:rPr>
                  <a:t>FIC-2018</a:t>
                </a:r>
              </a:p>
              <a:p>
                <a:pPr marL="0" lvl="0" indent="0" algn="ctr" defTabSz="711200">
                  <a:lnSpc>
                    <a:spcPct val="90000"/>
                  </a:lnSpc>
                  <a:spcBef>
                    <a:spcPct val="0"/>
                  </a:spcBef>
                  <a:buNone/>
                </a:pPr>
                <a:endParaRPr lang="en-GB" sz="700" b="1" dirty="0">
                  <a:solidFill>
                    <a:schemeClr val="bg1"/>
                  </a:solidFill>
                </a:endParaRPr>
              </a:p>
              <a:p>
                <a:pPr marL="0" lvl="0" indent="0" algn="ctr" defTabSz="711200">
                  <a:lnSpc>
                    <a:spcPct val="90000"/>
                  </a:lnSpc>
                  <a:spcBef>
                    <a:spcPct val="0"/>
                  </a:spcBef>
                  <a:buNone/>
                </a:pPr>
                <a:r>
                  <a:rPr lang="en-GB" sz="1600" b="1" dirty="0" err="1">
                    <a:solidFill>
                      <a:schemeClr val="bg1"/>
                    </a:solidFill>
                  </a:rPr>
                  <a:t>SMIIgs</a:t>
                </a:r>
                <a:r>
                  <a:rPr lang="en-GB" sz="1600" b="1" kern="1200" noProof="0" dirty="0">
                    <a:solidFill>
                      <a:schemeClr val="bg1"/>
                    </a:solidFill>
                  </a:rPr>
                  <a:t>-2018</a:t>
                </a:r>
              </a:p>
              <a:p>
                <a:pPr marL="0" lvl="0" indent="0" algn="ctr" defTabSz="711200">
                  <a:lnSpc>
                    <a:spcPct val="90000"/>
                  </a:lnSpc>
                  <a:spcBef>
                    <a:spcPct val="0"/>
                  </a:spcBef>
                  <a:buNone/>
                </a:pPr>
                <a:endParaRPr lang="en-GB" sz="700" b="1" dirty="0">
                  <a:solidFill>
                    <a:schemeClr val="bg1"/>
                  </a:solidFill>
                </a:endParaRPr>
              </a:p>
              <a:p>
                <a:pPr marL="0" lvl="0" indent="0" algn="ctr" defTabSz="711200">
                  <a:lnSpc>
                    <a:spcPct val="90000"/>
                  </a:lnSpc>
                  <a:spcBef>
                    <a:spcPct val="0"/>
                  </a:spcBef>
                  <a:buNone/>
                </a:pPr>
                <a:r>
                  <a:rPr lang="en-GB" sz="1600" b="1" dirty="0" err="1">
                    <a:solidFill>
                      <a:schemeClr val="bg1"/>
                    </a:solidFill>
                  </a:rPr>
                  <a:t>Infoday</a:t>
                </a:r>
                <a:endParaRPr lang="en-GB" sz="1600" b="1" dirty="0">
                  <a:solidFill>
                    <a:schemeClr val="bg1"/>
                  </a:solidFill>
                </a:endParaRPr>
              </a:p>
              <a:p>
                <a:pPr marL="0" lvl="0" indent="0" algn="ctr" defTabSz="711200">
                  <a:lnSpc>
                    <a:spcPct val="90000"/>
                  </a:lnSpc>
                  <a:spcBef>
                    <a:spcPct val="0"/>
                  </a:spcBef>
                  <a:buNone/>
                </a:pPr>
                <a:r>
                  <a:rPr lang="en-GB" sz="1600" b="1" dirty="0">
                    <a:solidFill>
                      <a:schemeClr val="bg1"/>
                    </a:solidFill>
                  </a:rPr>
                  <a:t>Nacional</a:t>
                </a:r>
              </a:p>
              <a:p>
                <a:pPr marL="0" lvl="0" indent="0" algn="ctr" defTabSz="711200">
                  <a:lnSpc>
                    <a:spcPct val="90000"/>
                  </a:lnSpc>
                  <a:spcBef>
                    <a:spcPct val="0"/>
                  </a:spcBef>
                  <a:buNone/>
                </a:pPr>
                <a:r>
                  <a:rPr lang="en-GB" sz="1600" b="1" dirty="0">
                    <a:solidFill>
                      <a:schemeClr val="bg1"/>
                    </a:solidFill>
                  </a:rPr>
                  <a:t> 2018</a:t>
                </a:r>
                <a:endParaRPr lang="en-GB" sz="1400" b="1" kern="1200" noProof="0" dirty="0">
                  <a:solidFill>
                    <a:schemeClr val="bg1"/>
                  </a:solidFill>
                </a:endParaRPr>
              </a:p>
            </p:txBody>
          </p:sp>
        </p:grpSp>
        <p:sp>
          <p:nvSpPr>
            <p:cNvPr id="37" name="TextBox 3">
              <a:extLst>
                <a:ext uri="{FF2B5EF4-FFF2-40B4-BE49-F238E27FC236}">
                  <a16:creationId xmlns:a16="http://schemas.microsoft.com/office/drawing/2014/main" xmlns="" id="{F81D7EE7-1424-4EEB-983D-F9BD1FA62AE6}"/>
                </a:ext>
              </a:extLst>
            </p:cNvPr>
            <p:cNvSpPr txBox="1"/>
            <p:nvPr/>
          </p:nvSpPr>
          <p:spPr>
            <a:xfrm>
              <a:off x="6679490" y="1818179"/>
              <a:ext cx="1480262" cy="488763"/>
            </a:xfrm>
            <a:prstGeom prst="rect">
              <a:avLst/>
            </a:prstGeom>
            <a:noFill/>
          </p:spPr>
          <p:txBody>
            <a:bodyPr wrap="square" rtlCol="0">
              <a:spAutoFit/>
            </a:bodyPr>
            <a:lstStyle/>
            <a:p>
              <a:pPr algn="ctr" defTabSz="449263">
                <a:buClr>
                  <a:srgbClr val="000000"/>
                </a:buClr>
                <a:buSzPct val="100000"/>
                <a:buFont typeface="Times New Roman" pitchFamily="16" charset="0"/>
                <a:buNone/>
              </a:pPr>
              <a:r>
                <a:rPr lang="fr-BE" sz="1600" b="1" dirty="0">
                  <a:solidFill>
                    <a:srgbClr val="3333CC"/>
                  </a:solidFill>
                </a:rPr>
                <a:t>Jan </a:t>
              </a:r>
              <a:r>
                <a:rPr lang="fr-BE" sz="1600" b="1" dirty="0">
                  <a:solidFill>
                    <a:srgbClr val="3333CC"/>
                  </a:solidFill>
                  <a:sym typeface="Wingdings" panose="05000000000000000000" pitchFamily="2" charset="2"/>
                </a:rPr>
                <a:t> </a:t>
              </a:r>
              <a:r>
                <a:rPr lang="fr-BE" sz="1600" b="1" dirty="0">
                  <a:solidFill>
                    <a:srgbClr val="3333CC"/>
                  </a:solidFill>
                </a:rPr>
                <a:t>Mar</a:t>
              </a:r>
            </a:p>
            <a:p>
              <a:pPr algn="ctr" defTabSz="449263">
                <a:buClr>
                  <a:srgbClr val="000000"/>
                </a:buClr>
                <a:buSzPct val="100000"/>
                <a:buFont typeface="Times New Roman" pitchFamily="16" charset="0"/>
                <a:buNone/>
              </a:pPr>
              <a:r>
                <a:rPr lang="fr-BE" sz="1600" b="1" dirty="0">
                  <a:solidFill>
                    <a:srgbClr val="3333CC"/>
                  </a:solidFill>
                </a:rPr>
                <a:t> 2018</a:t>
              </a:r>
              <a:endParaRPr lang="en-GB" sz="1100" b="1" dirty="0">
                <a:solidFill>
                  <a:srgbClr val="0070C0"/>
                </a:solidFill>
              </a:endParaRPr>
            </a:p>
          </p:txBody>
        </p:sp>
      </p:grpSp>
    </p:spTree>
    <p:extLst>
      <p:ext uri="{BB962C8B-B14F-4D97-AF65-F5344CB8AC3E}">
        <p14:creationId xmlns:p14="http://schemas.microsoft.com/office/powerpoint/2010/main" val="3150656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2000" y="188640"/>
            <a:ext cx="8077200" cy="567080"/>
          </a:xfrm>
        </p:spPr>
        <p:txBody>
          <a:bodyPr/>
          <a:lstStyle/>
          <a:p>
            <a:pPr algn="r"/>
            <a:r>
              <a:rPr lang="es-ES" dirty="0" err="1"/>
              <a:t>Where</a:t>
            </a:r>
            <a:r>
              <a:rPr lang="es-ES" dirty="0"/>
              <a:t> can </a:t>
            </a:r>
            <a:r>
              <a:rPr lang="es-ES" dirty="0" err="1"/>
              <a:t>we</a:t>
            </a:r>
            <a:r>
              <a:rPr lang="es-ES" dirty="0"/>
              <a:t> </a:t>
            </a:r>
            <a:r>
              <a:rPr lang="es-ES" dirty="0" err="1"/>
              <a:t>find</a:t>
            </a:r>
            <a:r>
              <a:rPr lang="es-ES" dirty="0"/>
              <a:t> the </a:t>
            </a:r>
            <a:r>
              <a:rPr lang="es-ES" dirty="0" err="1"/>
              <a:t>details</a:t>
            </a:r>
            <a:r>
              <a:rPr lang="es-ES" dirty="0"/>
              <a:t>?</a:t>
            </a:r>
          </a:p>
        </p:txBody>
      </p:sp>
      <p:sp>
        <p:nvSpPr>
          <p:cNvPr id="3" name="2 Marcador de contenido"/>
          <p:cNvSpPr>
            <a:spLocks noGrp="1"/>
          </p:cNvSpPr>
          <p:nvPr>
            <p:ph idx="1"/>
          </p:nvPr>
        </p:nvSpPr>
        <p:spPr>
          <a:xfrm>
            <a:off x="731168" y="1340768"/>
            <a:ext cx="4242048" cy="1440160"/>
          </a:xfrm>
        </p:spPr>
        <p:txBody>
          <a:bodyPr>
            <a:normAutofit fontScale="92500" lnSpcReduction="20000"/>
          </a:bodyPr>
          <a:lstStyle/>
          <a:p>
            <a:pPr marL="0" indent="0" algn="ctr">
              <a:buNone/>
            </a:pPr>
            <a:r>
              <a:rPr lang="es-ES" dirty="0">
                <a:hlinkClick r:id="rId2"/>
              </a:rPr>
              <a:t>http://ec.europa.eu/research/participants/data/ref/h2020/wp/2018-2020/main/h2020-wp1820-security_en.pdf</a:t>
            </a:r>
            <a:endParaRPr lang="es-ES" dirty="0"/>
          </a:p>
          <a:p>
            <a:pPr marL="0" indent="0" algn="ctr">
              <a:buNone/>
            </a:pPr>
            <a:endParaRPr lang="es-ES" dirty="0"/>
          </a:p>
        </p:txBody>
      </p:sp>
      <p:pic>
        <p:nvPicPr>
          <p:cNvPr id="4" name="Imagen 3">
            <a:extLst>
              <a:ext uri="{FF2B5EF4-FFF2-40B4-BE49-F238E27FC236}">
                <a16:creationId xmlns:a16="http://schemas.microsoft.com/office/drawing/2014/main" xmlns="" id="{189F9075-FF7F-4B4A-A194-50848BC9E035}"/>
              </a:ext>
            </a:extLst>
          </p:cNvPr>
          <p:cNvPicPr>
            <a:picLocks noChangeAspect="1"/>
          </p:cNvPicPr>
          <p:nvPr/>
        </p:nvPicPr>
        <p:blipFill>
          <a:blip r:embed="rId3"/>
          <a:stretch>
            <a:fillRect/>
          </a:stretch>
        </p:blipFill>
        <p:spPr>
          <a:xfrm>
            <a:off x="5114925" y="873274"/>
            <a:ext cx="3724275" cy="5191125"/>
          </a:xfrm>
          <a:prstGeom prst="rect">
            <a:avLst/>
          </a:prstGeom>
          <a:ln>
            <a:solidFill>
              <a:schemeClr val="bg1">
                <a:lumMod val="85000"/>
              </a:schemeClr>
            </a:solidFill>
          </a:ln>
        </p:spPr>
      </p:pic>
      <p:sp>
        <p:nvSpPr>
          <p:cNvPr id="5" name="Rectángulo 4">
            <a:extLst>
              <a:ext uri="{FF2B5EF4-FFF2-40B4-BE49-F238E27FC236}">
                <a16:creationId xmlns:a16="http://schemas.microsoft.com/office/drawing/2014/main" xmlns="" id="{A57D01A1-FC5E-4062-9382-75313DB282CB}"/>
              </a:ext>
            </a:extLst>
          </p:cNvPr>
          <p:cNvSpPr/>
          <p:nvPr/>
        </p:nvSpPr>
        <p:spPr>
          <a:xfrm>
            <a:off x="1061864" y="3317239"/>
            <a:ext cx="3510136" cy="2677656"/>
          </a:xfrm>
          <a:prstGeom prst="rect">
            <a:avLst/>
          </a:prstGeom>
          <a:solidFill>
            <a:srgbClr val="FF0000">
              <a:alpha val="10000"/>
            </a:srgbClr>
          </a:solidFill>
          <a:ln w="38100">
            <a:solidFill>
              <a:srgbClr val="FF0000"/>
            </a:solidFill>
          </a:ln>
        </p:spPr>
        <p:txBody>
          <a:bodyPr wrap="square">
            <a:spAutoFit/>
          </a:bodyPr>
          <a:lstStyle/>
          <a:p>
            <a:pPr algn="ctr"/>
            <a:r>
              <a:rPr lang="es-ES_tradnl" sz="2400" b="1" dirty="0"/>
              <a:t>Timeline CALL-2018</a:t>
            </a:r>
          </a:p>
          <a:p>
            <a:pPr algn="ctr"/>
            <a:r>
              <a:rPr lang="es-ES_tradnl" sz="2400" dirty="0"/>
              <a:t>OPENING = 15 Mar 2018</a:t>
            </a:r>
          </a:p>
          <a:p>
            <a:pPr algn="ctr"/>
            <a:r>
              <a:rPr lang="es-ES_tradnl" sz="2400" dirty="0"/>
              <a:t>DEADLINE = </a:t>
            </a:r>
            <a:r>
              <a:rPr lang="es-ES_tradnl" sz="2400" b="1" dirty="0">
                <a:solidFill>
                  <a:srgbClr val="FF0000"/>
                </a:solidFill>
              </a:rPr>
              <a:t>23 </a:t>
            </a:r>
            <a:r>
              <a:rPr lang="es-ES_tradnl" sz="2400" b="1" dirty="0" err="1">
                <a:solidFill>
                  <a:srgbClr val="FF0000"/>
                </a:solidFill>
              </a:rPr>
              <a:t>Aug</a:t>
            </a:r>
            <a:r>
              <a:rPr lang="es-ES_tradnl" sz="2400" b="1" dirty="0">
                <a:solidFill>
                  <a:srgbClr val="FF0000"/>
                </a:solidFill>
              </a:rPr>
              <a:t> 2018</a:t>
            </a:r>
          </a:p>
          <a:p>
            <a:pPr algn="ctr"/>
            <a:endParaRPr lang="es-ES_tradnl" sz="2400" b="1" dirty="0">
              <a:solidFill>
                <a:srgbClr val="FF0000"/>
              </a:solidFill>
            </a:endParaRPr>
          </a:p>
          <a:p>
            <a:pPr algn="ctr"/>
            <a:r>
              <a:rPr lang="es-ES_tradnl" sz="2400" b="1" dirty="0" err="1">
                <a:solidFill>
                  <a:srgbClr val="FF0000"/>
                </a:solidFill>
              </a:rPr>
              <a:t>Funded</a:t>
            </a:r>
            <a:r>
              <a:rPr lang="es-ES_tradnl" sz="2400" b="1" dirty="0">
                <a:solidFill>
                  <a:srgbClr val="FF0000"/>
                </a:solidFill>
              </a:rPr>
              <a:t> </a:t>
            </a:r>
            <a:r>
              <a:rPr lang="es-ES_tradnl" sz="2400" b="1" dirty="0" err="1">
                <a:solidFill>
                  <a:srgbClr val="FF0000"/>
                </a:solidFill>
              </a:rPr>
              <a:t>projects</a:t>
            </a:r>
            <a:r>
              <a:rPr lang="es-ES_tradnl" sz="2400" b="1" dirty="0">
                <a:solidFill>
                  <a:srgbClr val="FF0000"/>
                </a:solidFill>
              </a:rPr>
              <a:t> in the call-2018 </a:t>
            </a:r>
            <a:r>
              <a:rPr lang="es-ES_tradnl" sz="2400" b="1" dirty="0" err="1">
                <a:solidFill>
                  <a:srgbClr val="FF0000"/>
                </a:solidFill>
              </a:rPr>
              <a:t>would</a:t>
            </a:r>
            <a:r>
              <a:rPr lang="es-ES_tradnl" sz="2400" b="1" dirty="0">
                <a:solidFill>
                  <a:srgbClr val="FF0000"/>
                </a:solidFill>
              </a:rPr>
              <a:t> </a:t>
            </a:r>
            <a:r>
              <a:rPr lang="es-ES_tradnl" sz="2400" b="1" dirty="0" err="1">
                <a:solidFill>
                  <a:srgbClr val="FF0000"/>
                </a:solidFill>
              </a:rPr>
              <a:t>start</a:t>
            </a:r>
            <a:r>
              <a:rPr lang="es-ES_tradnl" sz="2400" b="1" dirty="0">
                <a:solidFill>
                  <a:srgbClr val="FF0000"/>
                </a:solidFill>
              </a:rPr>
              <a:t> </a:t>
            </a:r>
            <a:r>
              <a:rPr lang="es-ES_tradnl" sz="2400" b="1" dirty="0" err="1">
                <a:solidFill>
                  <a:srgbClr val="FF0000"/>
                </a:solidFill>
              </a:rPr>
              <a:t>by</a:t>
            </a:r>
            <a:r>
              <a:rPr lang="es-ES_tradnl" sz="2400" b="1" dirty="0">
                <a:solidFill>
                  <a:srgbClr val="FF0000"/>
                </a:solidFill>
              </a:rPr>
              <a:t> </a:t>
            </a:r>
            <a:r>
              <a:rPr lang="es-ES_tradnl" sz="2400" b="1" dirty="0" err="1">
                <a:solidFill>
                  <a:srgbClr val="FF0000"/>
                </a:solidFill>
              </a:rPr>
              <a:t>Apr</a:t>
            </a:r>
            <a:r>
              <a:rPr lang="es-ES_tradnl" sz="2400" b="1" dirty="0">
                <a:solidFill>
                  <a:srgbClr val="FF0000"/>
                </a:solidFill>
              </a:rPr>
              <a:t>-May 2019</a:t>
            </a:r>
          </a:p>
        </p:txBody>
      </p:sp>
    </p:spTree>
    <p:extLst>
      <p:ext uri="{BB962C8B-B14F-4D97-AF65-F5344CB8AC3E}">
        <p14:creationId xmlns:p14="http://schemas.microsoft.com/office/powerpoint/2010/main" val="2188489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7478970"/>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4800" b="1" dirty="0">
              <a:solidFill>
                <a:schemeClr val="bg1"/>
              </a:solidFill>
              <a:latin typeface="Arial Black" panose="020B0A04020102020204" pitchFamily="34" charset="0"/>
            </a:endParaRPr>
          </a:p>
          <a:p>
            <a:pPr algn="ctr"/>
            <a:r>
              <a:rPr lang="es-ES_tradnl" sz="4000" b="1" dirty="0" err="1">
                <a:solidFill>
                  <a:schemeClr val="bg1"/>
                </a:solidFill>
                <a:latin typeface="Arial Black" panose="020B0A04020102020204" pitchFamily="34" charset="0"/>
              </a:rPr>
              <a:t>Secure</a:t>
            </a:r>
            <a:r>
              <a:rPr lang="es-ES_tradnl" sz="4000" b="1" dirty="0">
                <a:solidFill>
                  <a:schemeClr val="bg1"/>
                </a:solidFill>
                <a:latin typeface="Arial Black" panose="020B0A04020102020204" pitchFamily="34" charset="0"/>
              </a:rPr>
              <a:t> </a:t>
            </a:r>
            <a:r>
              <a:rPr lang="es-ES_tradnl" sz="4000" b="1" dirty="0" err="1">
                <a:solidFill>
                  <a:schemeClr val="bg1"/>
                </a:solidFill>
                <a:latin typeface="Arial Black" panose="020B0A04020102020204" pitchFamily="34" charset="0"/>
              </a:rPr>
              <a:t>Societies</a:t>
            </a:r>
            <a:r>
              <a:rPr lang="es-ES_tradnl" sz="4000" b="1" dirty="0">
                <a:solidFill>
                  <a:schemeClr val="bg1"/>
                </a:solidFill>
                <a:latin typeface="Arial Black" panose="020B0A04020102020204" pitchFamily="34" charset="0"/>
              </a:rPr>
              <a:t> </a:t>
            </a:r>
            <a:r>
              <a:rPr lang="es-ES_tradnl" sz="4000" b="1" dirty="0" err="1">
                <a:solidFill>
                  <a:schemeClr val="bg1"/>
                </a:solidFill>
                <a:latin typeface="Arial Black" panose="020B0A04020102020204" pitchFamily="34" charset="0"/>
              </a:rPr>
              <a:t>topics</a:t>
            </a:r>
            <a:r>
              <a:rPr lang="es-ES_tradnl" sz="4000" b="1" dirty="0">
                <a:solidFill>
                  <a:schemeClr val="bg1"/>
                </a:solidFill>
                <a:latin typeface="Arial Black" panose="020B0A04020102020204" pitchFamily="34" charset="0"/>
              </a:rPr>
              <a:t>…</a:t>
            </a:r>
          </a:p>
          <a:p>
            <a:pPr algn="ctr"/>
            <a:endParaRPr lang="es-ES_tradnl" sz="88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70321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7920880" cy="628165"/>
          </a:xfrm>
        </p:spPr>
        <p:txBody>
          <a:bodyPr/>
          <a:lstStyle/>
          <a:p>
            <a:pPr algn="r"/>
            <a:r>
              <a:rPr lang="es-ES" sz="3200" dirty="0"/>
              <a:t>OVERVIEW </a:t>
            </a:r>
            <a:r>
              <a:rPr lang="es-ES" sz="3200" dirty="0" err="1"/>
              <a:t>Structure</a:t>
            </a:r>
            <a:r>
              <a:rPr lang="es-ES" sz="3200" dirty="0"/>
              <a:t> </a:t>
            </a:r>
            <a:r>
              <a:rPr lang="es-ES" sz="3200" dirty="0" err="1"/>
              <a:t>for</a:t>
            </a:r>
            <a:r>
              <a:rPr lang="es-ES" sz="3200" dirty="0"/>
              <a:t> 2018-2020</a:t>
            </a:r>
          </a:p>
        </p:txBody>
      </p:sp>
      <p:sp>
        <p:nvSpPr>
          <p:cNvPr id="4" name="3 Rectángulo redondeado"/>
          <p:cNvSpPr/>
          <p:nvPr/>
        </p:nvSpPr>
        <p:spPr>
          <a:xfrm>
            <a:off x="1477111" y="937205"/>
            <a:ext cx="7411794" cy="720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b="1" dirty="0"/>
              <a:t>Protecting the infrastructure of Europe and the people in the European smart cities</a:t>
            </a:r>
            <a:endParaRPr lang="es-ES" sz="2000" b="1" dirty="0">
              <a:effectLst/>
            </a:endParaRPr>
          </a:p>
        </p:txBody>
      </p:sp>
      <p:sp>
        <p:nvSpPr>
          <p:cNvPr id="8" name="7 Rectángulo redondeado"/>
          <p:cNvSpPr/>
          <p:nvPr/>
        </p:nvSpPr>
        <p:spPr>
          <a:xfrm>
            <a:off x="1480771" y="1745914"/>
            <a:ext cx="7408134" cy="720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Disaster</a:t>
            </a:r>
            <a:r>
              <a:rPr lang="es-ES_tradnl" sz="2000" b="1" dirty="0">
                <a:effectLst/>
              </a:rPr>
              <a:t> Management </a:t>
            </a:r>
            <a:r>
              <a:rPr lang="es-ES_tradnl" sz="2000" b="1" dirty="0"/>
              <a:t>- </a:t>
            </a:r>
            <a:r>
              <a:rPr lang="es-ES_tradnl" sz="2000" b="1" dirty="0" err="1"/>
              <a:t>Resilient</a:t>
            </a:r>
            <a:r>
              <a:rPr lang="es-ES_tradnl" sz="2000" b="1" dirty="0"/>
              <a:t> </a:t>
            </a:r>
            <a:r>
              <a:rPr lang="es-ES_tradnl" sz="2000" b="1" dirty="0" err="1"/>
              <a:t>Societies</a:t>
            </a:r>
            <a:endParaRPr lang="es-ES" sz="2000" b="1" dirty="0">
              <a:effectLst/>
            </a:endParaRPr>
          </a:p>
        </p:txBody>
      </p:sp>
      <p:sp>
        <p:nvSpPr>
          <p:cNvPr id="9" name="8 Rectángulo redondeado"/>
          <p:cNvSpPr/>
          <p:nvPr/>
        </p:nvSpPr>
        <p:spPr>
          <a:xfrm>
            <a:off x="1480771" y="2537921"/>
            <a:ext cx="7428469" cy="720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Fight</a:t>
            </a:r>
            <a:r>
              <a:rPr lang="es-ES_tradnl" sz="2000" b="1" dirty="0">
                <a:effectLst/>
              </a:rPr>
              <a:t> </a:t>
            </a:r>
            <a:r>
              <a:rPr lang="es-ES_tradnl" sz="2000" b="1" dirty="0" err="1">
                <a:effectLst/>
              </a:rPr>
              <a:t>Against</a:t>
            </a:r>
            <a:r>
              <a:rPr lang="es-ES_tradnl" sz="2000" b="1" dirty="0">
                <a:effectLst/>
              </a:rPr>
              <a:t> </a:t>
            </a:r>
            <a:r>
              <a:rPr lang="es-ES_tradnl" sz="2000" b="1" dirty="0" err="1">
                <a:effectLst/>
              </a:rPr>
              <a:t>Crime</a:t>
            </a:r>
            <a:r>
              <a:rPr lang="es-ES_tradnl" sz="2000" b="1" dirty="0">
                <a:effectLst/>
              </a:rPr>
              <a:t> &amp; </a:t>
            </a:r>
            <a:r>
              <a:rPr lang="es-ES_tradnl" sz="2000" b="1" dirty="0" err="1">
                <a:effectLst/>
              </a:rPr>
              <a:t>Terrorism</a:t>
            </a:r>
            <a:endParaRPr lang="es-ES" sz="2000" b="1" dirty="0">
              <a:effectLst/>
            </a:endParaRPr>
          </a:p>
        </p:txBody>
      </p:sp>
      <p:sp>
        <p:nvSpPr>
          <p:cNvPr id="10" name="9 Rectángulo redondeado"/>
          <p:cNvSpPr/>
          <p:nvPr/>
        </p:nvSpPr>
        <p:spPr>
          <a:xfrm>
            <a:off x="1480771" y="3346630"/>
            <a:ext cx="7411794" cy="720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Border</a:t>
            </a:r>
            <a:r>
              <a:rPr lang="es-ES_tradnl" sz="2000" b="1" dirty="0">
                <a:effectLst/>
              </a:rPr>
              <a:t> &amp; </a:t>
            </a:r>
            <a:r>
              <a:rPr lang="es-ES_tradnl" sz="2000" b="1" dirty="0" err="1">
                <a:effectLst/>
              </a:rPr>
              <a:t>External</a:t>
            </a:r>
            <a:r>
              <a:rPr lang="es-ES_tradnl" sz="2000" b="1" dirty="0">
                <a:effectLst/>
              </a:rPr>
              <a:t> Security</a:t>
            </a:r>
            <a:endParaRPr lang="es-ES" sz="2000" b="1" dirty="0">
              <a:effectLst/>
            </a:endParaRPr>
          </a:p>
        </p:txBody>
      </p:sp>
      <p:sp>
        <p:nvSpPr>
          <p:cNvPr id="11" name="10 Rectángulo redondeado"/>
          <p:cNvSpPr/>
          <p:nvPr/>
        </p:nvSpPr>
        <p:spPr>
          <a:xfrm>
            <a:off x="1508544" y="4939747"/>
            <a:ext cx="7428469" cy="720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a:t>Digital Security - </a:t>
            </a:r>
            <a:r>
              <a:rPr lang="es-ES_tradnl" sz="2000" b="1" dirty="0" err="1"/>
              <a:t>Cybersecurity</a:t>
            </a:r>
            <a:endParaRPr lang="es-ES" sz="2000" b="1" dirty="0">
              <a:effectLst/>
            </a:endParaRPr>
          </a:p>
        </p:txBody>
      </p:sp>
      <p:sp>
        <p:nvSpPr>
          <p:cNvPr id="24" name="10 Rectángulo redondeado">
            <a:extLst>
              <a:ext uri="{FF2B5EF4-FFF2-40B4-BE49-F238E27FC236}">
                <a16:creationId xmlns:a16="http://schemas.microsoft.com/office/drawing/2014/main" xmlns="" id="{E7E34AD1-393A-4EF8-96D0-460114E9213E}"/>
              </a:ext>
            </a:extLst>
          </p:cNvPr>
          <p:cNvSpPr/>
          <p:nvPr/>
        </p:nvSpPr>
        <p:spPr>
          <a:xfrm>
            <a:off x="1508544" y="4131038"/>
            <a:ext cx="7428469" cy="7200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a:effectLst/>
              </a:rPr>
              <a:t>General </a:t>
            </a:r>
            <a:r>
              <a:rPr lang="es-ES_tradnl" sz="2000" b="1" dirty="0" err="1">
                <a:effectLst/>
              </a:rPr>
              <a:t>Matters</a:t>
            </a:r>
            <a:endParaRPr lang="es-ES" sz="2000" b="1" dirty="0">
              <a:effectLst/>
            </a:endParaRPr>
          </a:p>
        </p:txBody>
      </p:sp>
    </p:spTree>
    <p:extLst>
      <p:ext uri="{BB962C8B-B14F-4D97-AF65-F5344CB8AC3E}">
        <p14:creationId xmlns:p14="http://schemas.microsoft.com/office/powerpoint/2010/main" val="3509544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5B28B84-8CAF-4290-9339-24D42218FFA5}"/>
              </a:ext>
            </a:extLst>
          </p:cNvPr>
          <p:cNvPicPr>
            <a:picLocks noChangeAspect="1"/>
          </p:cNvPicPr>
          <p:nvPr/>
        </p:nvPicPr>
        <p:blipFill>
          <a:blip r:embed="rId2"/>
          <a:stretch>
            <a:fillRect/>
          </a:stretch>
        </p:blipFill>
        <p:spPr>
          <a:xfrm>
            <a:off x="982850" y="1040532"/>
            <a:ext cx="7991475" cy="876300"/>
          </a:xfrm>
          <a:prstGeom prst="rect">
            <a:avLst/>
          </a:prstGeom>
        </p:spPr>
      </p:pic>
      <p:sp>
        <p:nvSpPr>
          <p:cNvPr id="14" name="3 Rectángulo redondeado">
            <a:extLst>
              <a:ext uri="{FF2B5EF4-FFF2-40B4-BE49-F238E27FC236}">
                <a16:creationId xmlns:a16="http://schemas.microsoft.com/office/drawing/2014/main" xmlns="" id="{A13F0EAE-CED7-42B8-800F-3B6CBB25F6B6}"/>
              </a:ext>
            </a:extLst>
          </p:cNvPr>
          <p:cNvSpPr/>
          <p:nvPr/>
        </p:nvSpPr>
        <p:spPr>
          <a:xfrm>
            <a:off x="821879" y="332656"/>
            <a:ext cx="7998593" cy="56386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b="1" dirty="0"/>
              <a:t>Protecting the infrastructure of Europe and the people in the European smart cities </a:t>
            </a:r>
            <a:endParaRPr lang="es-ES" sz="2000" b="1" dirty="0">
              <a:effectLst/>
            </a:endParaRPr>
          </a:p>
        </p:txBody>
      </p:sp>
      <p:pic>
        <p:nvPicPr>
          <p:cNvPr id="15" name="Picture 2" descr="http://www.nhisac.org/wp-content/uploads/CIKRCollage.jpg">
            <a:extLst>
              <a:ext uri="{FF2B5EF4-FFF2-40B4-BE49-F238E27FC236}">
                <a16:creationId xmlns:a16="http://schemas.microsoft.com/office/drawing/2014/main" xmlns="" id="{AF7CD2E6-90C8-4A34-89D4-13DF0D249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326" y="2060848"/>
            <a:ext cx="5889697"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DB6BBEB1-4930-4E40-97E4-163E0A260157}"/>
              </a:ext>
            </a:extLst>
          </p:cNvPr>
          <p:cNvSpPr txBox="1"/>
          <p:nvPr/>
        </p:nvSpPr>
        <p:spPr>
          <a:xfrm>
            <a:off x="2901848" y="5619501"/>
            <a:ext cx="3549883" cy="646331"/>
          </a:xfrm>
          <a:prstGeom prst="rect">
            <a:avLst/>
          </a:prstGeom>
          <a:noFill/>
        </p:spPr>
        <p:txBody>
          <a:bodyPr wrap="none" rtlCol="0">
            <a:spAutoFit/>
          </a:bodyPr>
          <a:lstStyle/>
          <a:p>
            <a:pPr algn="ctr"/>
            <a:r>
              <a:rPr lang="es-ES_tradnl" b="1" dirty="0" err="1">
                <a:solidFill>
                  <a:srgbClr val="FF0000"/>
                </a:solidFill>
              </a:rPr>
              <a:t>Projects</a:t>
            </a:r>
            <a:r>
              <a:rPr lang="es-ES_tradnl" b="1" dirty="0">
                <a:solidFill>
                  <a:srgbClr val="FF0000"/>
                </a:solidFill>
              </a:rPr>
              <a:t> of 2 </a:t>
            </a:r>
            <a:r>
              <a:rPr lang="es-ES_tradnl" b="1" dirty="0" err="1">
                <a:solidFill>
                  <a:srgbClr val="FF0000"/>
                </a:solidFill>
              </a:rPr>
              <a:t>years</a:t>
            </a:r>
            <a:r>
              <a:rPr lang="es-ES_tradnl" b="1" dirty="0">
                <a:solidFill>
                  <a:srgbClr val="FF0000"/>
                </a:solidFill>
              </a:rPr>
              <a:t> </a:t>
            </a:r>
            <a:r>
              <a:rPr lang="es-ES_tradnl" b="1" dirty="0" err="1">
                <a:solidFill>
                  <a:srgbClr val="FF0000"/>
                </a:solidFill>
              </a:rPr>
              <a:t>max</a:t>
            </a:r>
            <a:r>
              <a:rPr lang="es-ES_tradnl" b="1" dirty="0">
                <a:solidFill>
                  <a:srgbClr val="FF0000"/>
                </a:solidFill>
              </a:rPr>
              <a:t>.</a:t>
            </a:r>
          </a:p>
          <a:p>
            <a:pPr algn="ctr"/>
            <a:r>
              <a:rPr lang="es-ES_tradnl" b="1" dirty="0" err="1">
                <a:solidFill>
                  <a:srgbClr val="FF0000"/>
                </a:solidFill>
              </a:rPr>
              <a:t>Industry</a:t>
            </a:r>
            <a:r>
              <a:rPr lang="es-ES_tradnl" b="1" dirty="0">
                <a:solidFill>
                  <a:srgbClr val="FF0000"/>
                </a:solidFill>
              </a:rPr>
              <a:t> </a:t>
            </a:r>
            <a:r>
              <a:rPr lang="es-ES_tradnl" b="1" dirty="0" err="1">
                <a:solidFill>
                  <a:srgbClr val="FF0000"/>
                </a:solidFill>
              </a:rPr>
              <a:t>participation</a:t>
            </a:r>
            <a:r>
              <a:rPr lang="es-ES_tradnl" b="1" dirty="0">
                <a:solidFill>
                  <a:srgbClr val="FF0000"/>
                </a:solidFill>
              </a:rPr>
              <a:t> </a:t>
            </a:r>
            <a:r>
              <a:rPr lang="es-ES_tradnl" b="1" dirty="0" err="1">
                <a:solidFill>
                  <a:srgbClr val="FF0000"/>
                </a:solidFill>
              </a:rPr>
              <a:t>is</a:t>
            </a:r>
            <a:r>
              <a:rPr lang="es-ES_tradnl" b="1" dirty="0">
                <a:solidFill>
                  <a:srgbClr val="FF0000"/>
                </a:solidFill>
              </a:rPr>
              <a:t> a MUST!!!!</a:t>
            </a:r>
          </a:p>
        </p:txBody>
      </p:sp>
    </p:spTree>
    <p:extLst>
      <p:ext uri="{BB962C8B-B14F-4D97-AF65-F5344CB8AC3E}">
        <p14:creationId xmlns:p14="http://schemas.microsoft.com/office/powerpoint/2010/main" val="1748481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Rectángulo redondeado">
            <a:extLst>
              <a:ext uri="{FF2B5EF4-FFF2-40B4-BE49-F238E27FC236}">
                <a16:creationId xmlns:a16="http://schemas.microsoft.com/office/drawing/2014/main" xmlns="" id="{A13F0EAE-CED7-42B8-800F-3B6CBB25F6B6}"/>
              </a:ext>
            </a:extLst>
          </p:cNvPr>
          <p:cNvSpPr/>
          <p:nvPr/>
        </p:nvSpPr>
        <p:spPr>
          <a:xfrm>
            <a:off x="821879" y="188640"/>
            <a:ext cx="7998593" cy="576024"/>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Protecting</a:t>
            </a:r>
            <a:r>
              <a:rPr lang="es-ES_tradnl" sz="2000" b="1" dirty="0">
                <a:effectLst/>
              </a:rPr>
              <a:t> </a:t>
            </a:r>
            <a:r>
              <a:rPr lang="es-ES_tradnl" sz="2000" b="1" dirty="0" err="1">
                <a:effectLst/>
              </a:rPr>
              <a:t>the</a:t>
            </a:r>
            <a:r>
              <a:rPr lang="es-ES_tradnl" sz="2000" b="1" dirty="0">
                <a:effectLst/>
              </a:rPr>
              <a:t> </a:t>
            </a:r>
            <a:r>
              <a:rPr lang="es-ES_tradnl" sz="2000" b="1" dirty="0" err="1">
                <a:effectLst/>
              </a:rPr>
              <a:t>Infrastructure</a:t>
            </a:r>
            <a:r>
              <a:rPr lang="es-ES_tradnl" sz="2000" b="1" dirty="0">
                <a:effectLst/>
              </a:rPr>
              <a:t> in Europe</a:t>
            </a:r>
            <a:endParaRPr lang="es-ES" sz="2000" b="1" dirty="0">
              <a:effectLst/>
            </a:endParaRPr>
          </a:p>
        </p:txBody>
      </p:sp>
      <p:sp>
        <p:nvSpPr>
          <p:cNvPr id="2" name="Rectángulo 1">
            <a:extLst>
              <a:ext uri="{FF2B5EF4-FFF2-40B4-BE49-F238E27FC236}">
                <a16:creationId xmlns:a16="http://schemas.microsoft.com/office/drawing/2014/main" xmlns="" id="{1B3D98D2-6F4E-4E41-B3CC-647164B41A7D}"/>
              </a:ext>
            </a:extLst>
          </p:cNvPr>
          <p:cNvSpPr/>
          <p:nvPr/>
        </p:nvSpPr>
        <p:spPr>
          <a:xfrm>
            <a:off x="971600" y="836712"/>
            <a:ext cx="7998593" cy="5078313"/>
          </a:xfrm>
          <a:prstGeom prst="rect">
            <a:avLst/>
          </a:prstGeom>
        </p:spPr>
        <p:txBody>
          <a:bodyPr wrap="square">
            <a:spAutoFit/>
          </a:bodyPr>
          <a:lstStyle/>
          <a:p>
            <a:r>
              <a:rPr lang="en-GB" b="1" dirty="0">
                <a:ea typeface="Times New Roman" panose="02020603050405020304" pitchFamily="18" charset="0"/>
              </a:rPr>
              <a:t>SU-INFRA01-2018-2019-2020: Prevention, detection, response and mitigation of combined physical and cyber threats to critical infrastructure in Europe</a:t>
            </a:r>
          </a:p>
          <a:p>
            <a:endParaRPr lang="en-GB" sz="1000" dirty="0"/>
          </a:p>
          <a:p>
            <a:r>
              <a:rPr lang="es-ES_tradnl" b="1" dirty="0" err="1">
                <a:solidFill>
                  <a:srgbClr val="FF0000"/>
                </a:solidFill>
              </a:rPr>
              <a:t>IAs</a:t>
            </a:r>
            <a:r>
              <a:rPr lang="es-ES_tradnl" b="1" dirty="0">
                <a:solidFill>
                  <a:srgbClr val="FF0000"/>
                </a:solidFill>
              </a:rPr>
              <a:t> </a:t>
            </a:r>
            <a:r>
              <a:rPr lang="es-ES_tradnl" b="1" dirty="0" err="1">
                <a:solidFill>
                  <a:srgbClr val="FF0000"/>
                </a:solidFill>
              </a:rPr>
              <a:t>of</a:t>
            </a:r>
            <a:r>
              <a:rPr lang="es-ES_tradnl" b="1" dirty="0">
                <a:solidFill>
                  <a:srgbClr val="FF0000"/>
                </a:solidFill>
              </a:rPr>
              <a:t> </a:t>
            </a:r>
            <a:r>
              <a:rPr lang="es-ES_tradnl" b="1" dirty="0" err="1">
                <a:solidFill>
                  <a:srgbClr val="FF0000"/>
                </a:solidFill>
              </a:rPr>
              <a:t>bout</a:t>
            </a:r>
            <a:r>
              <a:rPr lang="es-ES_tradnl" b="1" dirty="0">
                <a:solidFill>
                  <a:srgbClr val="FF0000"/>
                </a:solidFill>
              </a:rPr>
              <a:t> 8 M€ and TRL 7 </a:t>
            </a:r>
            <a:r>
              <a:rPr lang="es-ES_tradnl" dirty="0" err="1"/>
              <a:t>for</a:t>
            </a:r>
            <a:r>
              <a:rPr lang="es-ES_tradnl" dirty="0"/>
              <a:t> </a:t>
            </a:r>
            <a:r>
              <a:rPr lang="es-ES_tradnl" dirty="0" err="1"/>
              <a:t>deploying</a:t>
            </a:r>
            <a:r>
              <a:rPr lang="es-ES_tradnl" dirty="0"/>
              <a:t> </a:t>
            </a:r>
            <a:r>
              <a:rPr lang="es-ES_tradnl" u="sng" dirty="0" err="1"/>
              <a:t>solutions</a:t>
            </a:r>
            <a:r>
              <a:rPr lang="es-ES_tradnl" u="sng" dirty="0"/>
              <a:t> </a:t>
            </a:r>
            <a:r>
              <a:rPr lang="es-ES_tradnl" u="sng" dirty="0" err="1"/>
              <a:t>that</a:t>
            </a:r>
            <a:r>
              <a:rPr lang="es-ES_tradnl" u="sng" dirty="0"/>
              <a:t> </a:t>
            </a:r>
            <a:r>
              <a:rPr lang="es-ES_tradnl" u="sng" dirty="0" err="1"/>
              <a:t>allow</a:t>
            </a:r>
            <a:r>
              <a:rPr lang="es-ES_tradnl" u="sng" dirty="0"/>
              <a:t> </a:t>
            </a:r>
            <a:r>
              <a:rPr lang="en-GB" u="sng" dirty="0"/>
              <a:t>forecast, prevention, detection, response, and in case of failure, mitigation of consequences </a:t>
            </a:r>
            <a:r>
              <a:rPr lang="en-GB" dirty="0"/>
              <a:t>(including novel installation designs) over the life span of the infrastructure and also the </a:t>
            </a:r>
            <a:r>
              <a:rPr lang="en-GB" u="sng" dirty="0"/>
              <a:t>neighbouring populations and the environment</a:t>
            </a:r>
            <a:r>
              <a:rPr lang="en-GB" dirty="0"/>
              <a:t>.</a:t>
            </a:r>
          </a:p>
          <a:p>
            <a:endParaRPr lang="en-GB" dirty="0"/>
          </a:p>
          <a:p>
            <a:pPr marL="285750" indent="-285750">
              <a:buFont typeface="Arial" panose="020B0604020202020204" pitchFamily="34" charset="0"/>
              <a:buChar char="•"/>
            </a:pPr>
            <a:r>
              <a:rPr lang="en-GB" dirty="0"/>
              <a:t>Interdependent physical (e.g. bombing, plane or drone overflights &amp; crashes, spreading of fires, floods, seismic activity, space radiations, etc.) and cyber threats and incidents (e.g. malfunction of SCADA system, non-authorised access of server) and consider the cascading risks. </a:t>
            </a:r>
          </a:p>
          <a:p>
            <a:pPr marL="285750" indent="-285750">
              <a:buFont typeface="Arial" panose="020B0604020202020204" pitchFamily="34" charset="0"/>
              <a:buChar char="•"/>
            </a:pPr>
            <a:r>
              <a:rPr lang="en-GB" u="sng" dirty="0"/>
              <a:t>Scenarios of real life in real-time </a:t>
            </a:r>
            <a:r>
              <a:rPr lang="en-GB" dirty="0"/>
              <a:t>and tackling physical and cyber threats.</a:t>
            </a:r>
            <a:endParaRPr lang="es-ES_tradnl" dirty="0"/>
          </a:p>
          <a:p>
            <a:pPr marL="285750" indent="-285750">
              <a:buFont typeface="Arial" panose="020B0604020202020204" pitchFamily="34" charset="0"/>
              <a:buChar char="•"/>
            </a:pPr>
            <a:r>
              <a:rPr lang="en-GB" b="1" dirty="0">
                <a:solidFill>
                  <a:srgbClr val="FF0000"/>
                </a:solidFill>
              </a:rPr>
              <a:t>SECTORS:</a:t>
            </a:r>
            <a:r>
              <a:rPr lang="en-GB" dirty="0">
                <a:solidFill>
                  <a:srgbClr val="FF0000"/>
                </a:solidFill>
              </a:rPr>
              <a:t> Water systems, energy infrastructure (power plants and distribution), transport infrastructure, communication infrastructures, health services, e-commerce and the postal infrastructure, and financial services. </a:t>
            </a:r>
          </a:p>
          <a:p>
            <a:pPr marL="285750" indent="-285750">
              <a:buFont typeface="Arial" panose="020B0604020202020204" pitchFamily="34" charset="0"/>
              <a:buChar char="•"/>
            </a:pPr>
            <a:r>
              <a:rPr lang="en-GB" b="1" dirty="0"/>
              <a:t>At least 2 operators </a:t>
            </a:r>
            <a:r>
              <a:rPr lang="en-GB" dirty="0"/>
              <a:t>(not necessary to be coordinators) of the chosen type of critical infrastructure operating in 3 Member States or Associated Countries. </a:t>
            </a:r>
            <a:endParaRPr lang="es-ES_tradnl" dirty="0"/>
          </a:p>
        </p:txBody>
      </p:sp>
      <p:sp>
        <p:nvSpPr>
          <p:cNvPr id="4" name="Rectángulo 3">
            <a:extLst>
              <a:ext uri="{FF2B5EF4-FFF2-40B4-BE49-F238E27FC236}">
                <a16:creationId xmlns:a16="http://schemas.microsoft.com/office/drawing/2014/main" xmlns="" id="{17597123-68A0-4CB6-9C3D-BDC9756F6E16}"/>
              </a:ext>
            </a:extLst>
          </p:cNvPr>
          <p:cNvSpPr/>
          <p:nvPr/>
        </p:nvSpPr>
        <p:spPr>
          <a:xfrm>
            <a:off x="1115616" y="5805264"/>
            <a:ext cx="7854577" cy="461665"/>
          </a:xfrm>
          <a:prstGeom prst="rect">
            <a:avLst/>
          </a:prstGeom>
          <a:solidFill>
            <a:srgbClr val="FF0000">
              <a:alpha val="10000"/>
            </a:srgbClr>
          </a:solidFill>
          <a:ln w="38100">
            <a:solidFill>
              <a:srgbClr val="FF0000"/>
            </a:solidFill>
          </a:ln>
        </p:spPr>
        <p:txBody>
          <a:bodyPr wrap="square">
            <a:spAutoFit/>
          </a:bodyPr>
          <a:lstStyle/>
          <a:p>
            <a:pPr algn="ctr"/>
            <a:r>
              <a:rPr lang="es-ES_tradnl" sz="2400" b="1" dirty="0"/>
              <a:t>24 M€ </a:t>
            </a:r>
            <a:r>
              <a:rPr lang="es-ES_tradnl" sz="2400" b="1" dirty="0" err="1"/>
              <a:t>for</a:t>
            </a:r>
            <a:r>
              <a:rPr lang="es-ES_tradnl" sz="2400" b="1" dirty="0"/>
              <a:t> the call-2018 </a:t>
            </a:r>
            <a:r>
              <a:rPr lang="es-ES_tradnl" sz="2400" b="1" dirty="0">
                <a:sym typeface="Wingdings" panose="05000000000000000000" pitchFamily="2" charset="2"/>
              </a:rPr>
              <a:t> </a:t>
            </a:r>
            <a:r>
              <a:rPr lang="es-ES_tradnl" sz="2400" b="1" dirty="0" err="1">
                <a:sym typeface="Wingdings" panose="05000000000000000000" pitchFamily="2" charset="2"/>
              </a:rPr>
              <a:t>About</a:t>
            </a:r>
            <a:r>
              <a:rPr lang="es-ES_tradnl" sz="2400" b="1" dirty="0">
                <a:sym typeface="Wingdings" panose="05000000000000000000" pitchFamily="2" charset="2"/>
              </a:rPr>
              <a:t> 3 </a:t>
            </a:r>
            <a:r>
              <a:rPr lang="es-ES_tradnl" sz="2400" b="1" dirty="0" err="1">
                <a:sym typeface="Wingdings" panose="05000000000000000000" pitchFamily="2" charset="2"/>
              </a:rPr>
              <a:t>projects</a:t>
            </a:r>
            <a:r>
              <a:rPr lang="es-ES_tradnl" sz="2400" b="1" dirty="0">
                <a:sym typeface="Wingdings" panose="05000000000000000000" pitchFamily="2" charset="2"/>
              </a:rPr>
              <a:t>! </a:t>
            </a:r>
            <a:endParaRPr lang="es-ES_tradnl" sz="2400" b="1" dirty="0">
              <a:solidFill>
                <a:srgbClr val="FF0000"/>
              </a:solidFill>
            </a:endParaRPr>
          </a:p>
        </p:txBody>
      </p:sp>
    </p:spTree>
    <p:extLst>
      <p:ext uri="{BB962C8B-B14F-4D97-AF65-F5344CB8AC3E}">
        <p14:creationId xmlns:p14="http://schemas.microsoft.com/office/powerpoint/2010/main" val="1200204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Rectángulo redondeado">
            <a:extLst>
              <a:ext uri="{FF2B5EF4-FFF2-40B4-BE49-F238E27FC236}">
                <a16:creationId xmlns:a16="http://schemas.microsoft.com/office/drawing/2014/main" xmlns="" id="{A13F0EAE-CED7-42B8-800F-3B6CBB25F6B6}"/>
              </a:ext>
            </a:extLst>
          </p:cNvPr>
          <p:cNvSpPr/>
          <p:nvPr/>
        </p:nvSpPr>
        <p:spPr>
          <a:xfrm>
            <a:off x="821879" y="144016"/>
            <a:ext cx="7998593" cy="6206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Protecting</a:t>
            </a:r>
            <a:r>
              <a:rPr lang="es-ES_tradnl" sz="2000" b="1" dirty="0">
                <a:effectLst/>
              </a:rPr>
              <a:t> </a:t>
            </a:r>
            <a:r>
              <a:rPr lang="es-ES_tradnl" sz="2000" b="1" dirty="0" err="1">
                <a:effectLst/>
              </a:rPr>
              <a:t>the</a:t>
            </a:r>
            <a:r>
              <a:rPr lang="es-ES_tradnl" sz="2000" b="1" dirty="0">
                <a:effectLst/>
              </a:rPr>
              <a:t> </a:t>
            </a:r>
            <a:r>
              <a:rPr lang="es-ES_tradnl" sz="2000" b="1" dirty="0" err="1">
                <a:effectLst/>
              </a:rPr>
              <a:t>Infrastructure</a:t>
            </a:r>
            <a:r>
              <a:rPr lang="es-ES_tradnl" sz="2000" b="1" dirty="0">
                <a:effectLst/>
              </a:rPr>
              <a:t> in Europe</a:t>
            </a:r>
            <a:endParaRPr lang="es-ES" sz="2000" b="1" dirty="0">
              <a:effectLst/>
            </a:endParaRPr>
          </a:p>
        </p:txBody>
      </p:sp>
      <p:sp>
        <p:nvSpPr>
          <p:cNvPr id="2" name="Rectángulo 1">
            <a:extLst>
              <a:ext uri="{FF2B5EF4-FFF2-40B4-BE49-F238E27FC236}">
                <a16:creationId xmlns:a16="http://schemas.microsoft.com/office/drawing/2014/main" xmlns="" id="{1B3D98D2-6F4E-4E41-B3CC-647164B41A7D}"/>
              </a:ext>
            </a:extLst>
          </p:cNvPr>
          <p:cNvSpPr/>
          <p:nvPr/>
        </p:nvSpPr>
        <p:spPr>
          <a:xfrm>
            <a:off x="971601" y="836712"/>
            <a:ext cx="7848872" cy="4893647"/>
          </a:xfrm>
          <a:prstGeom prst="rect">
            <a:avLst/>
          </a:prstGeom>
        </p:spPr>
        <p:txBody>
          <a:bodyPr wrap="square">
            <a:spAutoFit/>
          </a:bodyPr>
          <a:lstStyle/>
          <a:p>
            <a:r>
              <a:rPr lang="en-GB" b="1" dirty="0"/>
              <a:t>SU-INFRA02-2019: Security for Smart Cities and "soft" targets in Smart Cities</a:t>
            </a:r>
          </a:p>
          <a:p>
            <a:pPr algn="just"/>
            <a:endParaRPr lang="en-GB" sz="500" dirty="0"/>
          </a:p>
          <a:p>
            <a:pPr algn="just"/>
            <a:r>
              <a:rPr lang="es-ES_tradnl" sz="1700" b="1" dirty="0" err="1">
                <a:solidFill>
                  <a:srgbClr val="FF0000"/>
                </a:solidFill>
              </a:rPr>
              <a:t>IAs</a:t>
            </a:r>
            <a:r>
              <a:rPr lang="es-ES_tradnl" sz="1700" b="1" dirty="0">
                <a:solidFill>
                  <a:srgbClr val="FF0000"/>
                </a:solidFill>
              </a:rPr>
              <a:t> </a:t>
            </a:r>
            <a:r>
              <a:rPr lang="es-ES_tradnl" sz="1700" b="1" dirty="0" err="1">
                <a:solidFill>
                  <a:srgbClr val="FF0000"/>
                </a:solidFill>
              </a:rPr>
              <a:t>of</a:t>
            </a:r>
            <a:r>
              <a:rPr lang="es-ES_tradnl" sz="1700" b="1" dirty="0">
                <a:solidFill>
                  <a:srgbClr val="FF0000"/>
                </a:solidFill>
              </a:rPr>
              <a:t> </a:t>
            </a:r>
            <a:r>
              <a:rPr lang="es-ES_tradnl" sz="1700" b="1" dirty="0" err="1">
                <a:solidFill>
                  <a:srgbClr val="FF0000"/>
                </a:solidFill>
              </a:rPr>
              <a:t>bout</a:t>
            </a:r>
            <a:r>
              <a:rPr lang="es-ES_tradnl" sz="1700" b="1" dirty="0">
                <a:solidFill>
                  <a:srgbClr val="FF0000"/>
                </a:solidFill>
              </a:rPr>
              <a:t> 8 M€ and TRL 7 </a:t>
            </a:r>
            <a:r>
              <a:rPr lang="es-ES_tradnl" sz="1700" dirty="0" err="1"/>
              <a:t>for</a:t>
            </a:r>
            <a:r>
              <a:rPr lang="es-ES_tradnl" sz="1700" dirty="0"/>
              <a:t> </a:t>
            </a:r>
            <a:r>
              <a:rPr lang="es-ES_tradnl" sz="1700" dirty="0" err="1"/>
              <a:t>deploying</a:t>
            </a:r>
            <a:r>
              <a:rPr lang="es-ES_tradnl" sz="1700" dirty="0"/>
              <a:t> </a:t>
            </a:r>
            <a:r>
              <a:rPr lang="es-ES_tradnl" sz="1700" dirty="0" err="1"/>
              <a:t>pilots</a:t>
            </a:r>
            <a:r>
              <a:rPr lang="es-ES_tradnl" sz="1700" dirty="0"/>
              <a:t> in </a:t>
            </a:r>
            <a:r>
              <a:rPr lang="es-ES_tradnl" sz="1700" b="1" dirty="0"/>
              <a:t>at </a:t>
            </a:r>
            <a:r>
              <a:rPr lang="es-ES_tradnl" sz="1700" b="1" dirty="0" err="1"/>
              <a:t>least</a:t>
            </a:r>
            <a:r>
              <a:rPr lang="es-ES_tradnl" sz="1700" b="1" dirty="0"/>
              <a:t> 2 </a:t>
            </a:r>
            <a:r>
              <a:rPr lang="es-ES_tradnl" sz="1700" b="1" dirty="0" err="1"/>
              <a:t>cities</a:t>
            </a:r>
            <a:r>
              <a:rPr lang="es-ES_tradnl" sz="1700" b="1" dirty="0"/>
              <a:t> </a:t>
            </a:r>
            <a:r>
              <a:rPr lang="es-ES_tradnl" sz="1700" dirty="0"/>
              <a:t>(</a:t>
            </a:r>
            <a:r>
              <a:rPr lang="es-ES_tradnl" sz="1700" dirty="0" err="1"/>
              <a:t>or</a:t>
            </a:r>
            <a:r>
              <a:rPr lang="es-ES_tradnl" sz="1700" dirty="0"/>
              <a:t> </a:t>
            </a:r>
            <a:r>
              <a:rPr lang="es-ES_tradnl" sz="1700" dirty="0" err="1"/>
              <a:t>metropolitan</a:t>
            </a:r>
            <a:r>
              <a:rPr lang="es-ES_tradnl" sz="1700" dirty="0"/>
              <a:t> áreas)  </a:t>
            </a:r>
            <a:r>
              <a:rPr lang="es-ES_tradnl" sz="1700" dirty="0" err="1"/>
              <a:t>that</a:t>
            </a:r>
            <a:r>
              <a:rPr lang="es-ES_tradnl" sz="1700" dirty="0"/>
              <a:t> </a:t>
            </a:r>
            <a:r>
              <a:rPr lang="es-ES_tradnl" sz="1700" dirty="0" err="1"/>
              <a:t>cover</a:t>
            </a:r>
            <a:r>
              <a:rPr lang="es-ES_tradnl" sz="1700" dirty="0"/>
              <a:t> at </a:t>
            </a:r>
            <a:r>
              <a:rPr lang="es-ES_tradnl" sz="1700" dirty="0" err="1"/>
              <a:t>least</a:t>
            </a:r>
            <a:r>
              <a:rPr lang="es-ES_tradnl" sz="1700" dirty="0"/>
              <a:t> </a:t>
            </a:r>
            <a:r>
              <a:rPr lang="es-ES_tradnl" sz="1700" dirty="0" err="1"/>
              <a:t>one</a:t>
            </a:r>
            <a:r>
              <a:rPr lang="es-ES_tradnl" sz="1700" dirty="0"/>
              <a:t> </a:t>
            </a:r>
            <a:r>
              <a:rPr lang="es-ES_tradnl" sz="1700" dirty="0" err="1"/>
              <a:t>of</a:t>
            </a:r>
            <a:r>
              <a:rPr lang="es-ES_tradnl" sz="1700" dirty="0"/>
              <a:t> </a:t>
            </a:r>
            <a:r>
              <a:rPr lang="es-ES_tradnl" sz="1700" dirty="0" err="1"/>
              <a:t>the</a:t>
            </a:r>
            <a:r>
              <a:rPr lang="es-ES_tradnl" sz="1700" dirty="0"/>
              <a:t> </a:t>
            </a:r>
            <a:r>
              <a:rPr lang="es-ES_tradnl" sz="1700" dirty="0" err="1"/>
              <a:t>next</a:t>
            </a:r>
            <a:r>
              <a:rPr lang="es-ES_tradnl" sz="1700" dirty="0"/>
              <a:t> </a:t>
            </a:r>
            <a:r>
              <a:rPr lang="es-ES_tradnl" sz="1700" dirty="0" err="1"/>
              <a:t>aspects</a:t>
            </a:r>
            <a:r>
              <a:rPr lang="es-ES_tradnl" sz="1700" dirty="0"/>
              <a:t>:</a:t>
            </a:r>
          </a:p>
          <a:p>
            <a:endParaRPr lang="en-GB" sz="1700" dirty="0"/>
          </a:p>
          <a:p>
            <a:pPr marL="285750" lvl="0" indent="-285750" algn="just">
              <a:buFont typeface="Arial" panose="020B0604020202020204" pitchFamily="34" charset="0"/>
              <a:buChar char="•"/>
            </a:pPr>
            <a:r>
              <a:rPr lang="en-GB" sz="1700" u="sng" dirty="0"/>
              <a:t>Simulation, detection and analysis of the additional security threats and risks </a:t>
            </a:r>
            <a:r>
              <a:rPr lang="en-GB" sz="1700" dirty="0"/>
              <a:t>created through the interconnection of smart systems (e.g. IoTs, in particular those IoT objects used by security practitioners) and smart infrastructures (e.g. smart (government) buildings, smart railways, smart ports, smart factories, smart bridges, smart hospitals, large gathering of people in smart infrastructure) within a smart city;  </a:t>
            </a:r>
            <a:endParaRPr lang="es-ES_tradnl" sz="1700" dirty="0"/>
          </a:p>
          <a:p>
            <a:pPr marL="285750" lvl="0" indent="-285750" algn="just">
              <a:buFont typeface="Arial" panose="020B0604020202020204" pitchFamily="34" charset="0"/>
              <a:buChar char="•"/>
            </a:pPr>
            <a:r>
              <a:rPr lang="en-GB" sz="1700" dirty="0"/>
              <a:t>Delivery of a cyber-security framework to make easy the collaboration across all smart cities stakeholders (urban planners, infrastructure operators, security practitioners, IT supervisors and providers) across smart organizations within the city;  </a:t>
            </a:r>
            <a:endParaRPr lang="es-ES_tradnl" sz="1700" dirty="0"/>
          </a:p>
          <a:p>
            <a:pPr marL="285750" lvl="0" indent="-285750" algn="just">
              <a:buFont typeface="Arial" panose="020B0604020202020204" pitchFamily="34" charset="0"/>
              <a:buChar char="•"/>
            </a:pPr>
            <a:r>
              <a:rPr lang="en-GB" sz="1700" dirty="0"/>
              <a:t>Support and implementation of a common approach to securing and managing the data from all the smart infrastructures and systems hosted in a smart city supporting the citizens, the public authorities, the security practitioners, and the urban economy.</a:t>
            </a:r>
            <a:endParaRPr lang="es-ES_tradnl" sz="1700" dirty="0"/>
          </a:p>
        </p:txBody>
      </p:sp>
      <p:sp>
        <p:nvSpPr>
          <p:cNvPr id="3" name="CuadroTexto 2">
            <a:extLst>
              <a:ext uri="{FF2B5EF4-FFF2-40B4-BE49-F238E27FC236}">
                <a16:creationId xmlns:a16="http://schemas.microsoft.com/office/drawing/2014/main" xmlns="" id="{DDD279F7-5EDE-4160-B5E7-99C63E693F92}"/>
              </a:ext>
            </a:extLst>
          </p:cNvPr>
          <p:cNvSpPr txBox="1"/>
          <p:nvPr/>
        </p:nvSpPr>
        <p:spPr>
          <a:xfrm>
            <a:off x="3498329" y="5662989"/>
            <a:ext cx="5322143" cy="646331"/>
          </a:xfrm>
          <a:prstGeom prst="rect">
            <a:avLst/>
          </a:prstGeom>
          <a:solidFill>
            <a:srgbClr val="FF0000">
              <a:alpha val="10000"/>
            </a:srgbClr>
          </a:solidFill>
          <a:ln w="38100">
            <a:solidFill>
              <a:srgbClr val="FF0000"/>
            </a:solidFill>
          </a:ln>
        </p:spPr>
        <p:txBody>
          <a:bodyPr wrap="square" rtlCol="0">
            <a:spAutoFit/>
          </a:bodyPr>
          <a:lstStyle/>
          <a:p>
            <a:pPr algn="ctr"/>
            <a:r>
              <a:rPr lang="es-ES_tradnl" b="1" dirty="0" err="1">
                <a:solidFill>
                  <a:srgbClr val="FF0000"/>
                </a:solidFill>
              </a:rPr>
              <a:t>It</a:t>
            </a:r>
            <a:r>
              <a:rPr lang="es-ES_tradnl" b="1" dirty="0">
                <a:solidFill>
                  <a:srgbClr val="FF0000"/>
                </a:solidFill>
              </a:rPr>
              <a:t> </a:t>
            </a:r>
            <a:r>
              <a:rPr lang="es-ES_tradnl" b="1" dirty="0" err="1">
                <a:solidFill>
                  <a:srgbClr val="FF0000"/>
                </a:solidFill>
              </a:rPr>
              <a:t>is</a:t>
            </a:r>
            <a:r>
              <a:rPr lang="es-ES_tradnl" b="1" dirty="0">
                <a:solidFill>
                  <a:srgbClr val="FF0000"/>
                </a:solidFill>
              </a:rPr>
              <a:t> </a:t>
            </a:r>
            <a:r>
              <a:rPr lang="es-ES_tradnl" b="1" dirty="0" err="1">
                <a:solidFill>
                  <a:srgbClr val="FF0000"/>
                </a:solidFill>
              </a:rPr>
              <a:t>not</a:t>
            </a:r>
            <a:r>
              <a:rPr lang="es-ES_tradnl" b="1" dirty="0">
                <a:solidFill>
                  <a:srgbClr val="FF0000"/>
                </a:solidFill>
              </a:rPr>
              <a:t> </a:t>
            </a:r>
            <a:r>
              <a:rPr lang="es-ES_tradnl" b="1" dirty="0" err="1">
                <a:solidFill>
                  <a:srgbClr val="FF0000"/>
                </a:solidFill>
              </a:rPr>
              <a:t>necessary</a:t>
            </a:r>
            <a:r>
              <a:rPr lang="es-ES_tradnl" b="1" dirty="0">
                <a:solidFill>
                  <a:srgbClr val="FF0000"/>
                </a:solidFill>
              </a:rPr>
              <a:t> </a:t>
            </a:r>
            <a:r>
              <a:rPr lang="es-ES_tradnl" b="1" dirty="0" err="1">
                <a:solidFill>
                  <a:srgbClr val="FF0000"/>
                </a:solidFill>
              </a:rPr>
              <a:t>that</a:t>
            </a:r>
            <a:r>
              <a:rPr lang="es-ES_tradnl" b="1" dirty="0">
                <a:solidFill>
                  <a:srgbClr val="FF0000"/>
                </a:solidFill>
              </a:rPr>
              <a:t> the </a:t>
            </a:r>
            <a:r>
              <a:rPr lang="es-ES_tradnl" b="1" dirty="0" err="1">
                <a:solidFill>
                  <a:srgbClr val="FF0000"/>
                </a:solidFill>
              </a:rPr>
              <a:t>city</a:t>
            </a:r>
            <a:r>
              <a:rPr lang="es-ES_tradnl" b="1" dirty="0">
                <a:solidFill>
                  <a:srgbClr val="FF0000"/>
                </a:solidFill>
              </a:rPr>
              <a:t> has </a:t>
            </a:r>
            <a:r>
              <a:rPr lang="es-ES_tradnl" b="1" dirty="0" err="1">
                <a:solidFill>
                  <a:srgbClr val="FF0000"/>
                </a:solidFill>
              </a:rPr>
              <a:t>aprevious</a:t>
            </a:r>
            <a:r>
              <a:rPr lang="es-ES_tradnl" b="1" dirty="0">
                <a:solidFill>
                  <a:srgbClr val="FF0000"/>
                </a:solidFill>
              </a:rPr>
              <a:t> “Smart </a:t>
            </a:r>
            <a:r>
              <a:rPr lang="es-ES_tradnl" b="1" dirty="0" err="1">
                <a:solidFill>
                  <a:srgbClr val="FF0000"/>
                </a:solidFill>
              </a:rPr>
              <a:t>Cities</a:t>
            </a:r>
            <a:r>
              <a:rPr lang="es-ES_tradnl" b="1" dirty="0">
                <a:solidFill>
                  <a:srgbClr val="FF0000"/>
                </a:solidFill>
              </a:rPr>
              <a:t> </a:t>
            </a:r>
            <a:r>
              <a:rPr lang="es-ES_tradnl" b="1" dirty="0" err="1">
                <a:solidFill>
                  <a:srgbClr val="FF0000"/>
                </a:solidFill>
              </a:rPr>
              <a:t>Lighhouse</a:t>
            </a:r>
            <a:r>
              <a:rPr lang="es-ES_tradnl" b="1" dirty="0">
                <a:solidFill>
                  <a:srgbClr val="FF0000"/>
                </a:solidFill>
              </a:rPr>
              <a:t>” Project </a:t>
            </a:r>
            <a:r>
              <a:rPr lang="es-ES_tradnl" b="1" dirty="0" err="1">
                <a:solidFill>
                  <a:srgbClr val="FF0000"/>
                </a:solidFill>
              </a:rPr>
              <a:t>neither</a:t>
            </a:r>
            <a:r>
              <a:rPr lang="es-ES_tradnl" b="1" dirty="0">
                <a:solidFill>
                  <a:srgbClr val="FF0000"/>
                </a:solidFill>
              </a:rPr>
              <a:t> </a:t>
            </a:r>
            <a:r>
              <a:rPr lang="es-ES_tradnl" b="1" dirty="0" err="1">
                <a:solidFill>
                  <a:srgbClr val="FF0000"/>
                </a:solidFill>
              </a:rPr>
              <a:t>to</a:t>
            </a:r>
            <a:r>
              <a:rPr lang="es-ES_tradnl" b="1" dirty="0">
                <a:solidFill>
                  <a:srgbClr val="FF0000"/>
                </a:solidFill>
              </a:rPr>
              <a:t> be </a:t>
            </a:r>
            <a:r>
              <a:rPr lang="es-ES_tradnl" b="1" dirty="0" err="1">
                <a:solidFill>
                  <a:srgbClr val="FF0000"/>
                </a:solidFill>
              </a:rPr>
              <a:t>coordinator</a:t>
            </a:r>
            <a:r>
              <a:rPr lang="es-ES_tradnl" b="1" dirty="0">
                <a:solidFill>
                  <a:srgbClr val="FF0000"/>
                </a:solidFill>
              </a:rPr>
              <a:t>!</a:t>
            </a:r>
          </a:p>
        </p:txBody>
      </p:sp>
      <p:sp>
        <p:nvSpPr>
          <p:cNvPr id="6" name="Rectángulo 5">
            <a:extLst>
              <a:ext uri="{FF2B5EF4-FFF2-40B4-BE49-F238E27FC236}">
                <a16:creationId xmlns:a16="http://schemas.microsoft.com/office/drawing/2014/main" xmlns="" id="{5716139C-E680-4B62-8D99-A873E2E5E2C6}"/>
              </a:ext>
            </a:extLst>
          </p:cNvPr>
          <p:cNvSpPr/>
          <p:nvPr/>
        </p:nvSpPr>
        <p:spPr>
          <a:xfrm>
            <a:off x="239367" y="5662988"/>
            <a:ext cx="3180505" cy="646331"/>
          </a:xfrm>
          <a:prstGeom prst="rect">
            <a:avLst/>
          </a:prstGeom>
          <a:solidFill>
            <a:srgbClr val="FF0000">
              <a:alpha val="10000"/>
            </a:srgbClr>
          </a:solidFill>
          <a:ln w="38100">
            <a:solidFill>
              <a:srgbClr val="FF0000"/>
            </a:solidFill>
          </a:ln>
        </p:spPr>
        <p:txBody>
          <a:bodyPr wrap="square">
            <a:spAutoFit/>
          </a:bodyPr>
          <a:lstStyle/>
          <a:p>
            <a:pPr algn="ctr"/>
            <a:r>
              <a:rPr lang="es-ES_tradnl" b="1" dirty="0"/>
              <a:t>16 M€ in the call-2019 </a:t>
            </a:r>
            <a:r>
              <a:rPr lang="es-ES_tradnl" b="1" dirty="0">
                <a:sym typeface="Wingdings" panose="05000000000000000000" pitchFamily="2" charset="2"/>
              </a:rPr>
              <a:t> </a:t>
            </a:r>
            <a:r>
              <a:rPr lang="es-ES_tradnl" b="1" dirty="0" err="1">
                <a:sym typeface="Wingdings" panose="05000000000000000000" pitchFamily="2" charset="2"/>
              </a:rPr>
              <a:t>About</a:t>
            </a:r>
            <a:r>
              <a:rPr lang="es-ES_tradnl" b="1" dirty="0">
                <a:sym typeface="Wingdings" panose="05000000000000000000" pitchFamily="2" charset="2"/>
              </a:rPr>
              <a:t> 2 </a:t>
            </a:r>
            <a:r>
              <a:rPr lang="es-ES_tradnl" b="1" dirty="0" err="1">
                <a:sym typeface="Wingdings" panose="05000000000000000000" pitchFamily="2" charset="2"/>
              </a:rPr>
              <a:t>projects</a:t>
            </a:r>
            <a:r>
              <a:rPr lang="es-ES_tradnl" b="1" dirty="0">
                <a:sym typeface="Wingdings" panose="05000000000000000000" pitchFamily="2" charset="2"/>
              </a:rPr>
              <a:t>! </a:t>
            </a:r>
            <a:endParaRPr lang="es-ES_tradnl" b="1" dirty="0">
              <a:solidFill>
                <a:srgbClr val="FF0000"/>
              </a:solidFill>
            </a:endParaRPr>
          </a:p>
        </p:txBody>
      </p:sp>
    </p:spTree>
    <p:extLst>
      <p:ext uri="{BB962C8B-B14F-4D97-AF65-F5344CB8AC3E}">
        <p14:creationId xmlns:p14="http://schemas.microsoft.com/office/powerpoint/2010/main" val="3473463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Rectángulo redondeado">
            <a:extLst>
              <a:ext uri="{FF2B5EF4-FFF2-40B4-BE49-F238E27FC236}">
                <a16:creationId xmlns:a16="http://schemas.microsoft.com/office/drawing/2014/main" xmlns="" id="{A13F0EAE-CED7-42B8-800F-3B6CBB25F6B6}"/>
              </a:ext>
            </a:extLst>
          </p:cNvPr>
          <p:cNvSpPr/>
          <p:nvPr/>
        </p:nvSpPr>
        <p:spPr>
          <a:xfrm>
            <a:off x="821879" y="144016"/>
            <a:ext cx="7998593" cy="6206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Protecting</a:t>
            </a:r>
            <a:r>
              <a:rPr lang="es-ES_tradnl" sz="2000" b="1" dirty="0">
                <a:effectLst/>
              </a:rPr>
              <a:t> </a:t>
            </a:r>
            <a:r>
              <a:rPr lang="es-ES_tradnl" sz="2000" b="1" dirty="0" err="1">
                <a:effectLst/>
              </a:rPr>
              <a:t>the</a:t>
            </a:r>
            <a:r>
              <a:rPr lang="es-ES_tradnl" sz="2000" b="1" dirty="0">
                <a:effectLst/>
              </a:rPr>
              <a:t> </a:t>
            </a:r>
            <a:r>
              <a:rPr lang="es-ES_tradnl" sz="2000" b="1" dirty="0" err="1">
                <a:effectLst/>
              </a:rPr>
              <a:t>Infrastructure</a:t>
            </a:r>
            <a:r>
              <a:rPr lang="es-ES_tradnl" sz="2000" b="1" dirty="0">
                <a:effectLst/>
              </a:rPr>
              <a:t> in Europe</a:t>
            </a:r>
            <a:endParaRPr lang="es-ES" sz="2000" b="1" dirty="0">
              <a:effectLst/>
            </a:endParaRPr>
          </a:p>
        </p:txBody>
      </p:sp>
      <p:sp>
        <p:nvSpPr>
          <p:cNvPr id="7" name="1 Título">
            <a:extLst>
              <a:ext uri="{FF2B5EF4-FFF2-40B4-BE49-F238E27FC236}">
                <a16:creationId xmlns:a16="http://schemas.microsoft.com/office/drawing/2014/main" xmlns="" id="{5F72465A-9F05-4621-B44E-59FA0CD97A07}"/>
              </a:ext>
            </a:extLst>
          </p:cNvPr>
          <p:cNvSpPr>
            <a:spLocks noGrp="1"/>
          </p:cNvSpPr>
          <p:nvPr>
            <p:ph type="title"/>
          </p:nvPr>
        </p:nvSpPr>
        <p:spPr>
          <a:xfrm>
            <a:off x="821879" y="1075974"/>
            <a:ext cx="8077200" cy="889628"/>
          </a:xfrm>
        </p:spPr>
        <p:txBody>
          <a:bodyPr/>
          <a:lstStyle/>
          <a:p>
            <a:r>
              <a:rPr lang="es-ES" dirty="0" err="1"/>
              <a:t>Conditions</a:t>
            </a:r>
            <a:r>
              <a:rPr lang="es-ES" dirty="0"/>
              <a:t>….</a:t>
            </a:r>
          </a:p>
        </p:txBody>
      </p:sp>
      <p:sp>
        <p:nvSpPr>
          <p:cNvPr id="8" name="2 Marcador de contenido">
            <a:extLst>
              <a:ext uri="{FF2B5EF4-FFF2-40B4-BE49-F238E27FC236}">
                <a16:creationId xmlns:a16="http://schemas.microsoft.com/office/drawing/2014/main" xmlns="" id="{E99EAABE-E44C-4494-9561-B7C44DB486EF}"/>
              </a:ext>
            </a:extLst>
          </p:cNvPr>
          <p:cNvSpPr>
            <a:spLocks noGrp="1"/>
          </p:cNvSpPr>
          <p:nvPr>
            <p:ph idx="1"/>
          </p:nvPr>
        </p:nvSpPr>
        <p:spPr>
          <a:xfrm>
            <a:off x="782575" y="2249143"/>
            <a:ext cx="8077200" cy="3344755"/>
          </a:xfrm>
        </p:spPr>
        <p:txBody>
          <a:bodyPr>
            <a:normAutofit/>
          </a:bodyPr>
          <a:lstStyle/>
          <a:p>
            <a:pPr algn="just"/>
            <a:r>
              <a:rPr lang="es-ES" dirty="0"/>
              <a:t>At </a:t>
            </a:r>
            <a:r>
              <a:rPr lang="es-ES" dirty="0" err="1"/>
              <a:t>least</a:t>
            </a:r>
            <a:r>
              <a:rPr lang="es-ES" dirty="0"/>
              <a:t> 2 </a:t>
            </a:r>
            <a:r>
              <a:rPr lang="es-ES" dirty="0" err="1"/>
              <a:t>opperators</a:t>
            </a:r>
            <a:r>
              <a:rPr lang="es-ES" dirty="0"/>
              <a:t> of CI </a:t>
            </a:r>
            <a:r>
              <a:rPr lang="es-ES" dirty="0" err="1"/>
              <a:t>from</a:t>
            </a:r>
            <a:r>
              <a:rPr lang="es-ES" dirty="0"/>
              <a:t> at </a:t>
            </a:r>
            <a:r>
              <a:rPr lang="es-ES" dirty="0" err="1"/>
              <a:t>least</a:t>
            </a:r>
            <a:r>
              <a:rPr lang="es-ES" dirty="0"/>
              <a:t> 2 EEMM </a:t>
            </a:r>
            <a:r>
              <a:rPr lang="es-ES" dirty="0" err="1"/>
              <a:t>or</a:t>
            </a:r>
            <a:r>
              <a:rPr lang="es-ES" dirty="0"/>
              <a:t> </a:t>
            </a:r>
            <a:r>
              <a:rPr lang="es-ES" dirty="0" err="1"/>
              <a:t>Associated</a:t>
            </a:r>
            <a:r>
              <a:rPr lang="es-ES" dirty="0"/>
              <a:t> </a:t>
            </a:r>
            <a:r>
              <a:rPr lang="es-ES" dirty="0" err="1"/>
              <a:t>Countries</a:t>
            </a:r>
            <a:r>
              <a:rPr lang="es-ES" dirty="0"/>
              <a:t> (INFRA01) </a:t>
            </a:r>
            <a:r>
              <a:rPr lang="es-ES" dirty="0" err="1"/>
              <a:t>or</a:t>
            </a:r>
            <a:r>
              <a:rPr lang="es-ES" dirty="0"/>
              <a:t> at </a:t>
            </a:r>
            <a:r>
              <a:rPr lang="es-ES" dirty="0" err="1"/>
              <a:t>least</a:t>
            </a:r>
            <a:r>
              <a:rPr lang="es-ES" dirty="0"/>
              <a:t> 2 </a:t>
            </a:r>
            <a:r>
              <a:rPr lang="es-ES" dirty="0" err="1"/>
              <a:t>cities</a:t>
            </a:r>
            <a:r>
              <a:rPr lang="es-ES" dirty="0"/>
              <a:t> </a:t>
            </a:r>
            <a:r>
              <a:rPr lang="es-ES" dirty="0" err="1"/>
              <a:t>or</a:t>
            </a:r>
            <a:r>
              <a:rPr lang="es-ES" dirty="0"/>
              <a:t> </a:t>
            </a:r>
            <a:r>
              <a:rPr lang="es-ES" dirty="0" err="1"/>
              <a:t>Aglomerations</a:t>
            </a:r>
            <a:r>
              <a:rPr lang="es-ES" dirty="0"/>
              <a:t> </a:t>
            </a:r>
            <a:r>
              <a:rPr lang="es-ES" dirty="0" err="1"/>
              <a:t>from</a:t>
            </a:r>
            <a:r>
              <a:rPr lang="es-ES" dirty="0"/>
              <a:t> 2 EEMM </a:t>
            </a:r>
            <a:r>
              <a:rPr lang="es-ES" dirty="0" err="1"/>
              <a:t>or</a:t>
            </a:r>
            <a:r>
              <a:rPr lang="es-ES" dirty="0"/>
              <a:t> </a:t>
            </a:r>
            <a:r>
              <a:rPr lang="es-ES" dirty="0" err="1"/>
              <a:t>Associated</a:t>
            </a:r>
            <a:r>
              <a:rPr lang="es-ES" dirty="0"/>
              <a:t> </a:t>
            </a:r>
            <a:r>
              <a:rPr lang="es-ES" dirty="0" err="1"/>
              <a:t>Countries</a:t>
            </a:r>
            <a:r>
              <a:rPr lang="es-ES" dirty="0"/>
              <a:t> (INFRA02) as FULL PARTNERS.</a:t>
            </a:r>
          </a:p>
          <a:p>
            <a:pPr algn="just"/>
            <a:r>
              <a:rPr lang="es-ES" dirty="0" err="1"/>
              <a:t>Involvement</a:t>
            </a:r>
            <a:r>
              <a:rPr lang="es-ES" dirty="0"/>
              <a:t> of </a:t>
            </a:r>
            <a:r>
              <a:rPr lang="es-ES" b="1" u="sng" dirty="0" err="1"/>
              <a:t>industry</a:t>
            </a:r>
            <a:r>
              <a:rPr lang="es-ES" b="1" u="sng" dirty="0"/>
              <a:t> COMPULSORY</a:t>
            </a:r>
          </a:p>
          <a:p>
            <a:pPr algn="just"/>
            <a:r>
              <a:rPr lang="es-ES" dirty="0"/>
              <a:t>OPTIONAL </a:t>
            </a:r>
            <a:r>
              <a:rPr lang="es-ES" dirty="0" err="1"/>
              <a:t>other</a:t>
            </a:r>
            <a:r>
              <a:rPr lang="es-ES" dirty="0"/>
              <a:t> </a:t>
            </a:r>
            <a:r>
              <a:rPr lang="es-ES" dirty="0" err="1"/>
              <a:t>type</a:t>
            </a:r>
            <a:r>
              <a:rPr lang="es-ES" dirty="0"/>
              <a:t> of </a:t>
            </a:r>
            <a:r>
              <a:rPr lang="es-ES" dirty="0" err="1"/>
              <a:t>users</a:t>
            </a:r>
            <a:r>
              <a:rPr lang="es-ES" dirty="0"/>
              <a:t>…</a:t>
            </a:r>
          </a:p>
          <a:p>
            <a:pPr algn="just"/>
            <a:r>
              <a:rPr lang="es-ES" dirty="0"/>
              <a:t>Max 2 </a:t>
            </a:r>
            <a:r>
              <a:rPr lang="es-ES" dirty="0" err="1"/>
              <a:t>years</a:t>
            </a:r>
            <a:r>
              <a:rPr lang="es-ES" dirty="0"/>
              <a:t> </a:t>
            </a:r>
            <a:r>
              <a:rPr lang="es-ES" dirty="0" err="1"/>
              <a:t>project</a:t>
            </a:r>
            <a:endParaRPr lang="es-ES" dirty="0"/>
          </a:p>
        </p:txBody>
      </p:sp>
    </p:spTree>
    <p:extLst>
      <p:ext uri="{BB962C8B-B14F-4D97-AF65-F5344CB8AC3E}">
        <p14:creationId xmlns:p14="http://schemas.microsoft.com/office/powerpoint/2010/main" val="327318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7478970"/>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4800" b="1" dirty="0">
              <a:solidFill>
                <a:schemeClr val="bg1"/>
              </a:solidFill>
              <a:latin typeface="Arial Black" panose="020B0A04020102020204" pitchFamily="34" charset="0"/>
            </a:endParaRPr>
          </a:p>
          <a:p>
            <a:pPr algn="ctr"/>
            <a:r>
              <a:rPr lang="es-ES_tradnl" sz="4000" b="1" dirty="0">
                <a:solidFill>
                  <a:schemeClr val="bg1"/>
                </a:solidFill>
                <a:latin typeface="Arial Black" panose="020B0A04020102020204" pitchFamily="34" charset="0"/>
              </a:rPr>
              <a:t>The </a:t>
            </a:r>
            <a:r>
              <a:rPr lang="es-ES_tradnl" sz="4000" b="1" dirty="0" err="1">
                <a:solidFill>
                  <a:schemeClr val="bg1"/>
                </a:solidFill>
                <a:latin typeface="Arial Black" panose="020B0A04020102020204" pitchFamily="34" charset="0"/>
              </a:rPr>
              <a:t>context</a:t>
            </a:r>
            <a:r>
              <a:rPr lang="es-ES_tradnl" sz="4000" b="1" dirty="0">
                <a:solidFill>
                  <a:schemeClr val="bg1"/>
                </a:solidFill>
                <a:latin typeface="Arial Black" panose="020B0A04020102020204" pitchFamily="34" charset="0"/>
              </a:rPr>
              <a:t>…</a:t>
            </a:r>
          </a:p>
          <a:p>
            <a:pPr algn="ctr"/>
            <a:endParaRPr lang="es-ES_tradnl" sz="88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245314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redondeado">
            <a:extLst>
              <a:ext uri="{FF2B5EF4-FFF2-40B4-BE49-F238E27FC236}">
                <a16:creationId xmlns:a16="http://schemas.microsoft.com/office/drawing/2014/main" xmlns="" id="{78F0E3D6-034D-4315-8797-0AFA692DD50B}"/>
              </a:ext>
            </a:extLst>
          </p:cNvPr>
          <p:cNvSpPr/>
          <p:nvPr/>
        </p:nvSpPr>
        <p:spPr>
          <a:xfrm>
            <a:off x="897837" y="509959"/>
            <a:ext cx="7994643" cy="542777"/>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Disaster</a:t>
            </a:r>
            <a:r>
              <a:rPr lang="es-ES_tradnl" sz="2000" b="1" dirty="0">
                <a:effectLst/>
              </a:rPr>
              <a:t> </a:t>
            </a:r>
            <a:r>
              <a:rPr lang="es-ES_tradnl" sz="2000" b="1" dirty="0"/>
              <a:t>- </a:t>
            </a:r>
            <a:r>
              <a:rPr lang="es-ES_tradnl" sz="2000" b="1" dirty="0" err="1"/>
              <a:t>Resilient</a:t>
            </a:r>
            <a:r>
              <a:rPr lang="es-ES_tradnl" sz="2000" b="1" dirty="0"/>
              <a:t> </a:t>
            </a:r>
            <a:r>
              <a:rPr lang="es-ES_tradnl" sz="2000" b="1" dirty="0" err="1"/>
              <a:t>Societies</a:t>
            </a:r>
            <a:endParaRPr lang="es-ES" sz="2000" b="1" dirty="0">
              <a:effectLst/>
            </a:endParaRPr>
          </a:p>
        </p:txBody>
      </p:sp>
      <p:grpSp>
        <p:nvGrpSpPr>
          <p:cNvPr id="8" name="8 Grupo">
            <a:extLst>
              <a:ext uri="{FF2B5EF4-FFF2-40B4-BE49-F238E27FC236}">
                <a16:creationId xmlns:a16="http://schemas.microsoft.com/office/drawing/2014/main" xmlns="" id="{C2785614-C992-424E-8619-A4B3D2067CED}"/>
              </a:ext>
            </a:extLst>
          </p:cNvPr>
          <p:cNvGrpSpPr/>
          <p:nvPr/>
        </p:nvGrpSpPr>
        <p:grpSpPr>
          <a:xfrm>
            <a:off x="182548" y="3343616"/>
            <a:ext cx="8709932" cy="1440160"/>
            <a:chOff x="247827" y="3284984"/>
            <a:chExt cx="8709932" cy="1440160"/>
          </a:xfrm>
        </p:grpSpPr>
        <p:pic>
          <p:nvPicPr>
            <p:cNvPr id="9" name="Picture 6" descr="Resultado de imagen de disaster management civil protection">
              <a:extLst>
                <a:ext uri="{FF2B5EF4-FFF2-40B4-BE49-F238E27FC236}">
                  <a16:creationId xmlns:a16="http://schemas.microsoft.com/office/drawing/2014/main" xmlns="" id="{743F0CFD-6884-452B-9D5D-A32D0461F46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60232" y="3284984"/>
              <a:ext cx="2297527"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gnss.asia/sites/default/files/up_img/civil1.jpg">
              <a:extLst>
                <a:ext uri="{FF2B5EF4-FFF2-40B4-BE49-F238E27FC236}">
                  <a16:creationId xmlns:a16="http://schemas.microsoft.com/office/drawing/2014/main" xmlns="" id="{9F35E124-F781-4557-8D98-74CCBD9994B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0" y="3284984"/>
              <a:ext cx="213844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Resultado de imagen de forest fires">
              <a:extLst>
                <a:ext uri="{FF2B5EF4-FFF2-40B4-BE49-F238E27FC236}">
                  <a16:creationId xmlns:a16="http://schemas.microsoft.com/office/drawing/2014/main" xmlns="" id="{5B19A54E-DF4A-444E-A7B0-CF861EC98A37}"/>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7827" y="3284984"/>
              <a:ext cx="216393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http://www.ryerson.ca/content/dam/news/media/spotlight/sr2010/images/HQ_SR_2010_cbrne01.JPG">
              <a:extLst>
                <a:ext uri="{FF2B5EF4-FFF2-40B4-BE49-F238E27FC236}">
                  <a16:creationId xmlns:a16="http://schemas.microsoft.com/office/drawing/2014/main" xmlns="" id="{68666886-724B-4AB9-95FF-4FFB6381F34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06240" y="3285144"/>
              <a:ext cx="2165760" cy="144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Imagen 15">
            <a:extLst>
              <a:ext uri="{FF2B5EF4-FFF2-40B4-BE49-F238E27FC236}">
                <a16:creationId xmlns:a16="http://schemas.microsoft.com/office/drawing/2014/main" xmlns="" id="{7444976C-D113-4859-8249-02BD13BA510A}"/>
              </a:ext>
            </a:extLst>
          </p:cNvPr>
          <p:cNvPicPr>
            <a:picLocks noChangeAspect="1"/>
          </p:cNvPicPr>
          <p:nvPr/>
        </p:nvPicPr>
        <p:blipFill>
          <a:blip r:embed="rId6"/>
          <a:stretch>
            <a:fillRect/>
          </a:stretch>
        </p:blipFill>
        <p:spPr>
          <a:xfrm>
            <a:off x="827584" y="1116937"/>
            <a:ext cx="8042578" cy="2024031"/>
          </a:xfrm>
          <a:prstGeom prst="rect">
            <a:avLst/>
          </a:prstGeom>
        </p:spPr>
      </p:pic>
      <p:sp>
        <p:nvSpPr>
          <p:cNvPr id="17" name="Abrir llave 16">
            <a:extLst>
              <a:ext uri="{FF2B5EF4-FFF2-40B4-BE49-F238E27FC236}">
                <a16:creationId xmlns:a16="http://schemas.microsoft.com/office/drawing/2014/main" xmlns="" id="{2BFD72DC-FED0-45D2-9D12-0D5CCDA25D4B}"/>
              </a:ext>
            </a:extLst>
          </p:cNvPr>
          <p:cNvSpPr/>
          <p:nvPr/>
        </p:nvSpPr>
        <p:spPr>
          <a:xfrm>
            <a:off x="683568" y="1196752"/>
            <a:ext cx="144016" cy="1296144"/>
          </a:xfrm>
          <a:prstGeom prst="leftBrace">
            <a:avLst>
              <a:gd name="adj1" fmla="val 8333"/>
              <a:gd name="adj2" fmla="val 5450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
        <p:nvSpPr>
          <p:cNvPr id="13" name="CuadroTexto 12">
            <a:extLst>
              <a:ext uri="{FF2B5EF4-FFF2-40B4-BE49-F238E27FC236}">
                <a16:creationId xmlns:a16="http://schemas.microsoft.com/office/drawing/2014/main" xmlns="" id="{1B555CB1-045D-44D1-842F-4FAD065F9796}"/>
              </a:ext>
            </a:extLst>
          </p:cNvPr>
          <p:cNvSpPr txBox="1"/>
          <p:nvPr/>
        </p:nvSpPr>
        <p:spPr>
          <a:xfrm>
            <a:off x="1940998" y="5086872"/>
            <a:ext cx="5815759" cy="830997"/>
          </a:xfrm>
          <a:prstGeom prst="rect">
            <a:avLst/>
          </a:prstGeom>
          <a:noFill/>
        </p:spPr>
        <p:txBody>
          <a:bodyPr wrap="none" rtlCol="0">
            <a:spAutoFit/>
          </a:bodyPr>
          <a:lstStyle/>
          <a:p>
            <a:pPr algn="ctr"/>
            <a:r>
              <a:rPr lang="es-ES_tradnl" sz="2400" b="1" dirty="0">
                <a:solidFill>
                  <a:srgbClr val="FF0000"/>
                </a:solidFill>
              </a:rPr>
              <a:t>SOME TOPICS HAVE DIFFERENT SUB-TOPICS </a:t>
            </a:r>
          </a:p>
          <a:p>
            <a:pPr algn="ctr"/>
            <a:r>
              <a:rPr lang="es-ES_tradnl" sz="2400" b="1" dirty="0" err="1">
                <a:solidFill>
                  <a:srgbClr val="FF0000"/>
                </a:solidFill>
              </a:rPr>
              <a:t>depending</a:t>
            </a:r>
            <a:r>
              <a:rPr lang="es-ES_tradnl" sz="2400" b="1" dirty="0">
                <a:solidFill>
                  <a:srgbClr val="FF0000"/>
                </a:solidFill>
              </a:rPr>
              <a:t> </a:t>
            </a:r>
            <a:r>
              <a:rPr lang="es-ES_tradnl" sz="2400" b="1" dirty="0" err="1">
                <a:solidFill>
                  <a:srgbClr val="FF0000"/>
                </a:solidFill>
              </a:rPr>
              <a:t>on</a:t>
            </a:r>
            <a:r>
              <a:rPr lang="es-ES_tradnl" sz="2400" b="1" dirty="0">
                <a:solidFill>
                  <a:srgbClr val="FF0000"/>
                </a:solidFill>
              </a:rPr>
              <a:t> </a:t>
            </a:r>
            <a:r>
              <a:rPr lang="es-ES_tradnl" sz="2400" b="1" dirty="0" err="1">
                <a:solidFill>
                  <a:srgbClr val="FF0000"/>
                </a:solidFill>
              </a:rPr>
              <a:t>the</a:t>
            </a:r>
            <a:r>
              <a:rPr lang="es-ES_tradnl" sz="2400" b="1" dirty="0">
                <a:solidFill>
                  <a:srgbClr val="FF0000"/>
                </a:solidFill>
              </a:rPr>
              <a:t> </a:t>
            </a:r>
            <a:r>
              <a:rPr lang="es-ES_tradnl" sz="2400" b="1" dirty="0" err="1">
                <a:solidFill>
                  <a:srgbClr val="FF0000"/>
                </a:solidFill>
              </a:rPr>
              <a:t>year</a:t>
            </a:r>
            <a:r>
              <a:rPr lang="es-ES_tradnl" sz="2400" b="1" dirty="0">
                <a:solidFill>
                  <a:srgbClr val="FF0000"/>
                </a:solidFill>
              </a:rPr>
              <a:t>!!!!!!!</a:t>
            </a:r>
          </a:p>
        </p:txBody>
      </p:sp>
    </p:spTree>
    <p:extLst>
      <p:ext uri="{BB962C8B-B14F-4D97-AF65-F5344CB8AC3E}">
        <p14:creationId xmlns:p14="http://schemas.microsoft.com/office/powerpoint/2010/main" val="1249254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09858D1-062A-4DBD-B30D-0C380728C14F}"/>
              </a:ext>
            </a:extLst>
          </p:cNvPr>
          <p:cNvSpPr/>
          <p:nvPr/>
        </p:nvSpPr>
        <p:spPr>
          <a:xfrm>
            <a:off x="897837" y="620688"/>
            <a:ext cx="7994643" cy="2662267"/>
          </a:xfrm>
          <a:prstGeom prst="rect">
            <a:avLst/>
          </a:prstGeom>
        </p:spPr>
        <p:txBody>
          <a:bodyPr wrap="square">
            <a:spAutoFit/>
          </a:bodyPr>
          <a:lstStyle/>
          <a:p>
            <a:pPr algn="just"/>
            <a:r>
              <a:rPr lang="en-GB" b="1" dirty="0">
                <a:ea typeface="Times New Roman" panose="02020603050405020304" pitchFamily="18" charset="0"/>
              </a:rPr>
              <a:t>SU-DRS01-2018-2019-2020: Human factors, and social, societal, and organisational aspects for disaster-resilient societies</a:t>
            </a:r>
          </a:p>
          <a:p>
            <a:pPr algn="just"/>
            <a:endParaRPr lang="en-GB" sz="500" b="1" dirty="0">
              <a:ea typeface="Times New Roman" panose="02020603050405020304" pitchFamily="18" charset="0"/>
            </a:endParaRPr>
          </a:p>
          <a:p>
            <a:pPr algn="just"/>
            <a:r>
              <a:rPr lang="es-ES_tradnl" b="1" dirty="0">
                <a:solidFill>
                  <a:srgbClr val="FF0000"/>
                </a:solidFill>
                <a:ea typeface="Times New Roman" panose="02020603050405020304" pitchFamily="18" charset="0"/>
              </a:rPr>
              <a:t>RIA of 5 M€ (ONLY 1 Project in 2018)  </a:t>
            </a:r>
            <a:r>
              <a:rPr lang="es-ES_tradnl" b="1" dirty="0">
                <a:solidFill>
                  <a:srgbClr val="FF0000"/>
                </a:solidFill>
                <a:ea typeface="Times New Roman" panose="02020603050405020304" pitchFamily="18" charset="0"/>
                <a:sym typeface="Wingdings" panose="05000000000000000000" pitchFamily="2" charset="2"/>
              </a:rPr>
              <a:t> </a:t>
            </a:r>
            <a:r>
              <a:rPr lang="es-ES_tradnl" dirty="0" err="1">
                <a:ea typeface="Times New Roman" panose="02020603050405020304" pitchFamily="18" charset="0"/>
              </a:rPr>
              <a:t>Deploying</a:t>
            </a:r>
            <a:r>
              <a:rPr lang="es-ES_tradnl" dirty="0">
                <a:ea typeface="Times New Roman" panose="02020603050405020304" pitchFamily="18" charset="0"/>
              </a:rPr>
              <a:t> </a:t>
            </a:r>
            <a:r>
              <a:rPr lang="es-ES_tradnl" dirty="0" err="1">
                <a:ea typeface="Times New Roman" panose="02020603050405020304" pitchFamily="18" charset="0"/>
              </a:rPr>
              <a:t>tools</a:t>
            </a:r>
            <a:r>
              <a:rPr lang="es-ES_tradnl" dirty="0">
                <a:ea typeface="Times New Roman" panose="02020603050405020304" pitchFamily="18" charset="0"/>
              </a:rPr>
              <a:t> </a:t>
            </a:r>
            <a:r>
              <a:rPr lang="es-ES_tradnl" dirty="0" err="1">
                <a:ea typeface="Times New Roman" panose="02020603050405020304" pitchFamily="18" charset="0"/>
              </a:rPr>
              <a:t>for</a:t>
            </a:r>
            <a:r>
              <a:rPr lang="es-ES_tradnl" dirty="0">
                <a:ea typeface="Times New Roman" panose="02020603050405020304" pitchFamily="18" charset="0"/>
              </a:rPr>
              <a:t> </a:t>
            </a:r>
            <a:r>
              <a:rPr lang="es-ES_tradnl" dirty="0" err="1">
                <a:ea typeface="Times New Roman" panose="02020603050405020304" pitchFamily="18" charset="0"/>
              </a:rPr>
              <a:t>national</a:t>
            </a:r>
            <a:r>
              <a:rPr lang="es-ES_tradnl" dirty="0">
                <a:ea typeface="Times New Roman" panose="02020603050405020304" pitchFamily="18" charset="0"/>
              </a:rPr>
              <a:t>, regional and local </a:t>
            </a:r>
            <a:r>
              <a:rPr lang="es-ES_tradnl" dirty="0" err="1">
                <a:ea typeface="Times New Roman" panose="02020603050405020304" pitchFamily="18" charset="0"/>
              </a:rPr>
              <a:t>authorities</a:t>
            </a:r>
            <a:r>
              <a:rPr lang="es-ES_tradnl" dirty="0">
                <a:ea typeface="Times New Roman" panose="02020603050405020304" pitchFamily="18" charset="0"/>
              </a:rPr>
              <a:t> </a:t>
            </a:r>
            <a:r>
              <a:rPr lang="es-ES_tradnl" dirty="0" err="1">
                <a:ea typeface="Times New Roman" panose="02020603050405020304" pitchFamily="18" charset="0"/>
              </a:rPr>
              <a:t>to</a:t>
            </a:r>
            <a:r>
              <a:rPr lang="es-ES_tradnl" dirty="0">
                <a:ea typeface="Times New Roman" panose="02020603050405020304" pitchFamily="18" charset="0"/>
              </a:rPr>
              <a:t> </a:t>
            </a:r>
            <a:r>
              <a:rPr lang="es-ES_tradnl" dirty="0" err="1">
                <a:ea typeface="Times New Roman" panose="02020603050405020304" pitchFamily="18" charset="0"/>
              </a:rPr>
              <a:t>address</a:t>
            </a:r>
            <a:r>
              <a:rPr lang="es-ES_tradnl" dirty="0">
                <a:ea typeface="Times New Roman" panose="02020603050405020304" pitchFamily="18" charset="0"/>
              </a:rPr>
              <a:t> r</a:t>
            </a:r>
            <a:r>
              <a:rPr lang="en-GB" dirty="0" err="1"/>
              <a:t>ecent</a:t>
            </a:r>
            <a:r>
              <a:rPr lang="en-GB" dirty="0"/>
              <a:t> dramatic events either related to </a:t>
            </a:r>
            <a:r>
              <a:rPr lang="en-GB" b="1" dirty="0"/>
              <a:t>natural causes </a:t>
            </a:r>
            <a:r>
              <a:rPr lang="en-GB" dirty="0"/>
              <a:t>(flash floods, earthquakes, avalanches) or </a:t>
            </a:r>
            <a:r>
              <a:rPr lang="en-GB" b="1" dirty="0"/>
              <a:t>terrorist attacks </a:t>
            </a:r>
            <a:r>
              <a:rPr lang="en-GB" dirty="0"/>
              <a:t>have alas illustrated that European society is not well prepared to react to disasters or industrial </a:t>
            </a:r>
            <a:r>
              <a:rPr lang="en-GB" dirty="0" err="1"/>
              <a:t>dissasters</a:t>
            </a:r>
            <a:r>
              <a:rPr lang="en-GB" dirty="0"/>
              <a:t>. </a:t>
            </a:r>
            <a:r>
              <a:rPr lang="es-ES_tradnl" dirty="0">
                <a:ea typeface="Times New Roman" panose="02020603050405020304" pitchFamily="18" charset="0"/>
              </a:rPr>
              <a:t> </a:t>
            </a:r>
          </a:p>
          <a:p>
            <a:pPr marL="285750" indent="-285750" algn="just">
              <a:buFont typeface="Arial" panose="020B0604020202020204" pitchFamily="34" charset="0"/>
              <a:buChar char="•"/>
            </a:pPr>
            <a:r>
              <a:rPr lang="es-ES_tradnl" u="sng" dirty="0" err="1">
                <a:ea typeface="Times New Roman" panose="02020603050405020304" pitchFamily="18" charset="0"/>
              </a:rPr>
              <a:t>Involvement</a:t>
            </a:r>
            <a:r>
              <a:rPr lang="es-ES_tradnl" u="sng" dirty="0">
                <a:ea typeface="Times New Roman" panose="02020603050405020304" pitchFamily="18" charset="0"/>
              </a:rPr>
              <a:t> </a:t>
            </a:r>
            <a:r>
              <a:rPr lang="es-ES_tradnl" u="sng" dirty="0" err="1">
                <a:ea typeface="Times New Roman" panose="02020603050405020304" pitchFamily="18" charset="0"/>
              </a:rPr>
              <a:t>of</a:t>
            </a:r>
            <a:r>
              <a:rPr lang="es-ES_tradnl" u="sng" dirty="0">
                <a:ea typeface="Times New Roman" panose="02020603050405020304" pitchFamily="18" charset="0"/>
              </a:rPr>
              <a:t> </a:t>
            </a:r>
            <a:r>
              <a:rPr lang="en-GB" u="sng" dirty="0"/>
              <a:t>first responders (</a:t>
            </a:r>
            <a:r>
              <a:rPr lang="en-GB" b="1" u="sng" dirty="0"/>
              <a:t>at least 3</a:t>
            </a:r>
            <a:r>
              <a:rPr lang="en-GB" u="sng" dirty="0"/>
              <a:t>), city authorities and citizens.</a:t>
            </a:r>
          </a:p>
          <a:p>
            <a:pPr marL="285750" indent="-285750" algn="just">
              <a:buFont typeface="Arial" panose="020B0604020202020204" pitchFamily="34" charset="0"/>
              <a:buChar char="•"/>
            </a:pPr>
            <a:r>
              <a:rPr lang="en-GB" dirty="0">
                <a:ea typeface="Times New Roman" panose="02020603050405020304" pitchFamily="18" charset="0"/>
              </a:rPr>
              <a:t>International collaboration encouraged (not mandatory) with </a:t>
            </a:r>
            <a:r>
              <a:rPr lang="en-GB" b="1" dirty="0">
                <a:ea typeface="Times New Roman" panose="02020603050405020304" pitchFamily="18" charset="0"/>
              </a:rPr>
              <a:t>Japan</a:t>
            </a:r>
            <a:r>
              <a:rPr lang="en-GB" dirty="0">
                <a:ea typeface="Times New Roman" panose="02020603050405020304" pitchFamily="18" charset="0"/>
              </a:rPr>
              <a:t> (funded by</a:t>
            </a:r>
            <a:r>
              <a:rPr lang="en-GB" dirty="0"/>
              <a:t> Japan Science and Technology Agency).</a:t>
            </a:r>
          </a:p>
        </p:txBody>
      </p:sp>
      <p:sp>
        <p:nvSpPr>
          <p:cNvPr id="6" name="7 Rectángulo redondeado">
            <a:extLst>
              <a:ext uri="{FF2B5EF4-FFF2-40B4-BE49-F238E27FC236}">
                <a16:creationId xmlns:a16="http://schemas.microsoft.com/office/drawing/2014/main" xmlns="" id="{78F0E3D6-034D-4315-8797-0AFA692DD50B}"/>
              </a:ext>
            </a:extLst>
          </p:cNvPr>
          <p:cNvSpPr/>
          <p:nvPr/>
        </p:nvSpPr>
        <p:spPr>
          <a:xfrm>
            <a:off x="897837" y="188640"/>
            <a:ext cx="7994643" cy="43204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Disaster</a:t>
            </a:r>
            <a:r>
              <a:rPr lang="es-ES_tradnl" sz="2000" b="1" dirty="0">
                <a:effectLst/>
              </a:rPr>
              <a:t> </a:t>
            </a:r>
            <a:r>
              <a:rPr lang="es-ES_tradnl" sz="2000" b="1" dirty="0"/>
              <a:t>- </a:t>
            </a:r>
            <a:r>
              <a:rPr lang="es-ES_tradnl" sz="2000" b="1" dirty="0" err="1"/>
              <a:t>Resilient</a:t>
            </a:r>
            <a:r>
              <a:rPr lang="es-ES_tradnl" sz="2000" b="1" dirty="0"/>
              <a:t> </a:t>
            </a:r>
            <a:r>
              <a:rPr lang="es-ES_tradnl" sz="2000" b="1" dirty="0" err="1"/>
              <a:t>Societies</a:t>
            </a:r>
            <a:endParaRPr lang="es-ES" sz="2000" b="1" dirty="0">
              <a:effectLst/>
            </a:endParaRPr>
          </a:p>
        </p:txBody>
      </p:sp>
      <p:pic>
        <p:nvPicPr>
          <p:cNvPr id="3076" name="Picture 4" descr="Resultado de imagen de disaster">
            <a:extLst>
              <a:ext uri="{FF2B5EF4-FFF2-40B4-BE49-F238E27FC236}">
                <a16:creationId xmlns:a16="http://schemas.microsoft.com/office/drawing/2014/main" xmlns="" id="{F5968C90-79A6-42CA-A262-E4579C1EF00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9792" y="3559954"/>
            <a:ext cx="4284176" cy="275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34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09858D1-062A-4DBD-B30D-0C380728C14F}"/>
              </a:ext>
            </a:extLst>
          </p:cNvPr>
          <p:cNvSpPr/>
          <p:nvPr/>
        </p:nvSpPr>
        <p:spPr>
          <a:xfrm>
            <a:off x="897837" y="620688"/>
            <a:ext cx="7994643" cy="2154436"/>
          </a:xfrm>
          <a:prstGeom prst="rect">
            <a:avLst/>
          </a:prstGeom>
        </p:spPr>
        <p:txBody>
          <a:bodyPr wrap="square">
            <a:spAutoFit/>
          </a:bodyPr>
          <a:lstStyle/>
          <a:p>
            <a:pPr algn="just"/>
            <a:r>
              <a:rPr lang="en-GB" b="1" dirty="0"/>
              <a:t>SU-DRS02-2018-2019-2020: Technologies for first responders</a:t>
            </a:r>
          </a:p>
          <a:p>
            <a:pPr algn="just"/>
            <a:endParaRPr lang="en-GB" sz="500" dirty="0">
              <a:ea typeface="Times New Roman" panose="02020603050405020304" pitchFamily="18" charset="0"/>
            </a:endParaRPr>
          </a:p>
          <a:p>
            <a:pPr algn="just"/>
            <a:r>
              <a:rPr lang="en-GB" b="1" dirty="0">
                <a:solidFill>
                  <a:srgbClr val="FF0000"/>
                </a:solidFill>
                <a:ea typeface="Times New Roman" panose="02020603050405020304" pitchFamily="18" charset="0"/>
              </a:rPr>
              <a:t>RIA of 7 M€ &amp; TRL 4-6 </a:t>
            </a:r>
            <a:r>
              <a:rPr lang="es-ES_tradnl" b="1" dirty="0">
                <a:solidFill>
                  <a:srgbClr val="FF0000"/>
                </a:solidFill>
                <a:ea typeface="Times New Roman" panose="02020603050405020304" pitchFamily="18" charset="0"/>
              </a:rPr>
              <a:t>(</a:t>
            </a:r>
            <a:r>
              <a:rPr lang="es-ES_tradnl" b="1" dirty="0" err="1">
                <a:solidFill>
                  <a:srgbClr val="FF0000"/>
                </a:solidFill>
                <a:ea typeface="Times New Roman" panose="02020603050405020304" pitchFamily="18" charset="0"/>
              </a:rPr>
              <a:t>about</a:t>
            </a:r>
            <a:r>
              <a:rPr lang="es-ES_tradnl" b="1" dirty="0">
                <a:solidFill>
                  <a:srgbClr val="FF0000"/>
                </a:solidFill>
                <a:ea typeface="Times New Roman" panose="02020603050405020304" pitchFamily="18" charset="0"/>
              </a:rPr>
              <a:t> 4 </a:t>
            </a:r>
            <a:r>
              <a:rPr lang="es-ES_tradnl" b="1" dirty="0" err="1">
                <a:solidFill>
                  <a:srgbClr val="FF0000"/>
                </a:solidFill>
                <a:ea typeface="Times New Roman" panose="02020603050405020304" pitchFamily="18" charset="0"/>
              </a:rPr>
              <a:t>Projects</a:t>
            </a:r>
            <a:r>
              <a:rPr lang="es-ES_tradnl" b="1" dirty="0">
                <a:solidFill>
                  <a:srgbClr val="FF0000"/>
                </a:solidFill>
                <a:ea typeface="Times New Roman" panose="02020603050405020304" pitchFamily="18" charset="0"/>
              </a:rPr>
              <a:t> in 2018) </a:t>
            </a:r>
            <a:r>
              <a:rPr lang="en-GB" dirty="0"/>
              <a:t>en:</a:t>
            </a:r>
          </a:p>
          <a:p>
            <a:pPr marL="285750" indent="-285750" algn="just">
              <a:buFont typeface="Arial" panose="020B0604020202020204" pitchFamily="34" charset="0"/>
              <a:buChar char="•"/>
            </a:pPr>
            <a:r>
              <a:rPr lang="en-GB" b="1" dirty="0">
                <a:solidFill>
                  <a:srgbClr val="FF0000"/>
                </a:solidFill>
                <a:ea typeface="Times New Roman" panose="02020603050405020304" pitchFamily="18" charset="0"/>
              </a:rPr>
              <a:t>OR well, </a:t>
            </a:r>
            <a:r>
              <a:rPr lang="en-GB" b="1" dirty="0">
                <a:solidFill>
                  <a:srgbClr val="FF0000"/>
                </a:solidFill>
              </a:rPr>
              <a:t>Victim-detection technologies , 2018</a:t>
            </a:r>
          </a:p>
          <a:p>
            <a:pPr marL="285750" indent="-285750" algn="just">
              <a:buFont typeface="Arial" panose="020B0604020202020204" pitchFamily="34" charset="0"/>
              <a:buChar char="•"/>
            </a:pPr>
            <a:r>
              <a:rPr lang="en-GB" dirty="0"/>
              <a:t>OR well, Innovation for rapid and accurate pathogens detection, 2019</a:t>
            </a:r>
          </a:p>
          <a:p>
            <a:pPr marL="285750" indent="-285750" algn="just">
              <a:buFont typeface="Arial" panose="020B0604020202020204" pitchFamily="34" charset="0"/>
              <a:buChar char="•"/>
            </a:pPr>
            <a:r>
              <a:rPr lang="en-GB" dirty="0"/>
              <a:t>OR well, Methods and guidelines for pre-hospital life support, 2020 </a:t>
            </a:r>
          </a:p>
          <a:p>
            <a:pPr marL="285750" indent="-285750" algn="just">
              <a:buFont typeface="Arial" panose="020B0604020202020204" pitchFamily="34" charset="0"/>
              <a:buChar char="•"/>
            </a:pPr>
            <a:r>
              <a:rPr lang="en-GB" b="1" dirty="0">
                <a:solidFill>
                  <a:srgbClr val="FF0000"/>
                </a:solidFill>
              </a:rPr>
              <a:t>OR well, “Other technologies” including UAVs, robots, etc…, 2018-2019-2020 </a:t>
            </a:r>
          </a:p>
          <a:p>
            <a:pPr algn="just"/>
            <a:endParaRPr lang="en-GB" sz="300" dirty="0"/>
          </a:p>
          <a:p>
            <a:pPr algn="just"/>
            <a:r>
              <a:rPr lang="en-GB" dirty="0">
                <a:ea typeface="Times New Roman" panose="02020603050405020304" pitchFamily="18" charset="0"/>
              </a:rPr>
              <a:t>In all </a:t>
            </a:r>
            <a:r>
              <a:rPr lang="en-GB" b="1" dirty="0"/>
              <a:t>at least 3 first responders, but 5 for “Other”.</a:t>
            </a:r>
            <a:endParaRPr lang="es-ES_tradnl" dirty="0">
              <a:ea typeface="Times New Roman" panose="02020603050405020304" pitchFamily="18" charset="0"/>
            </a:endParaRPr>
          </a:p>
        </p:txBody>
      </p:sp>
      <p:sp>
        <p:nvSpPr>
          <p:cNvPr id="6" name="7 Rectángulo redondeado">
            <a:extLst>
              <a:ext uri="{FF2B5EF4-FFF2-40B4-BE49-F238E27FC236}">
                <a16:creationId xmlns:a16="http://schemas.microsoft.com/office/drawing/2014/main" xmlns="" id="{78F0E3D6-034D-4315-8797-0AFA692DD50B}"/>
              </a:ext>
            </a:extLst>
          </p:cNvPr>
          <p:cNvSpPr/>
          <p:nvPr/>
        </p:nvSpPr>
        <p:spPr>
          <a:xfrm>
            <a:off x="897837" y="188640"/>
            <a:ext cx="7994643" cy="43204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Disaster</a:t>
            </a:r>
            <a:r>
              <a:rPr lang="es-ES_tradnl" sz="2000" b="1" dirty="0">
                <a:effectLst/>
              </a:rPr>
              <a:t> </a:t>
            </a:r>
            <a:r>
              <a:rPr lang="es-ES_tradnl" sz="2000" b="1" dirty="0"/>
              <a:t>- </a:t>
            </a:r>
            <a:r>
              <a:rPr lang="es-ES_tradnl" sz="2000" b="1" dirty="0" err="1"/>
              <a:t>Resilient</a:t>
            </a:r>
            <a:r>
              <a:rPr lang="es-ES_tradnl" sz="2000" b="1" dirty="0"/>
              <a:t> </a:t>
            </a:r>
            <a:r>
              <a:rPr lang="es-ES_tradnl" sz="2000" b="1" dirty="0" err="1"/>
              <a:t>Societies</a:t>
            </a:r>
            <a:endParaRPr lang="es-ES" sz="2000" b="1" dirty="0">
              <a:effectLst/>
            </a:endParaRPr>
          </a:p>
        </p:txBody>
      </p:sp>
      <p:grpSp>
        <p:nvGrpSpPr>
          <p:cNvPr id="7" name="Grupo 6">
            <a:extLst>
              <a:ext uri="{FF2B5EF4-FFF2-40B4-BE49-F238E27FC236}">
                <a16:creationId xmlns:a16="http://schemas.microsoft.com/office/drawing/2014/main" xmlns="" id="{5E33259A-6141-41C3-8F69-600B5F471A74}"/>
              </a:ext>
            </a:extLst>
          </p:cNvPr>
          <p:cNvGrpSpPr/>
          <p:nvPr/>
        </p:nvGrpSpPr>
        <p:grpSpPr>
          <a:xfrm>
            <a:off x="175472" y="3236223"/>
            <a:ext cx="8793056" cy="2486405"/>
            <a:chOff x="175472" y="3236223"/>
            <a:chExt cx="8793056" cy="2486405"/>
          </a:xfrm>
        </p:grpSpPr>
        <p:pic>
          <p:nvPicPr>
            <p:cNvPr id="5" name="Imagen 4">
              <a:extLst>
                <a:ext uri="{FF2B5EF4-FFF2-40B4-BE49-F238E27FC236}">
                  <a16:creationId xmlns:a16="http://schemas.microsoft.com/office/drawing/2014/main" xmlns="" id="{93A5B176-9C14-4F37-949C-76E560F3779C}"/>
                </a:ext>
              </a:extLst>
            </p:cNvPr>
            <p:cNvPicPr>
              <a:picLocks noChangeAspect="1"/>
            </p:cNvPicPr>
            <p:nvPr/>
          </p:nvPicPr>
          <p:blipFill>
            <a:blip r:embed="rId2"/>
            <a:stretch>
              <a:fillRect/>
            </a:stretch>
          </p:blipFill>
          <p:spPr>
            <a:xfrm>
              <a:off x="5238920" y="3236223"/>
              <a:ext cx="3729608" cy="2486405"/>
            </a:xfrm>
            <a:prstGeom prst="rect">
              <a:avLst/>
            </a:prstGeom>
          </p:spPr>
        </p:pic>
        <p:pic>
          <p:nvPicPr>
            <p:cNvPr id="1028" name="Picture 4" descr="Resultado de imagen de victim detection technologies">
              <a:extLst>
                <a:ext uri="{FF2B5EF4-FFF2-40B4-BE49-F238E27FC236}">
                  <a16:creationId xmlns:a16="http://schemas.microsoft.com/office/drawing/2014/main" xmlns="" id="{BFACEBD3-77D2-4409-9304-648937D9F32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5472" y="3236224"/>
              <a:ext cx="4416185" cy="24864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de victim detection technologies">
              <a:extLst>
                <a:ext uri="{FF2B5EF4-FFF2-40B4-BE49-F238E27FC236}">
                  <a16:creationId xmlns:a16="http://schemas.microsoft.com/office/drawing/2014/main" xmlns="" id="{E05EA7C4-5FB1-48F9-8273-3C60C26789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3236224"/>
              <a:ext cx="2486404" cy="24864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9897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redondeado">
            <a:extLst>
              <a:ext uri="{FF2B5EF4-FFF2-40B4-BE49-F238E27FC236}">
                <a16:creationId xmlns:a16="http://schemas.microsoft.com/office/drawing/2014/main" xmlns="" id="{78F0E3D6-034D-4315-8797-0AFA692DD50B}"/>
              </a:ext>
            </a:extLst>
          </p:cNvPr>
          <p:cNvSpPr/>
          <p:nvPr/>
        </p:nvSpPr>
        <p:spPr>
          <a:xfrm>
            <a:off x="897837" y="188640"/>
            <a:ext cx="7994643" cy="43204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Disaster</a:t>
            </a:r>
            <a:r>
              <a:rPr lang="es-ES_tradnl" sz="2000" b="1" dirty="0">
                <a:effectLst/>
              </a:rPr>
              <a:t> </a:t>
            </a:r>
            <a:r>
              <a:rPr lang="es-ES_tradnl" sz="2000" b="1" dirty="0"/>
              <a:t>- </a:t>
            </a:r>
            <a:r>
              <a:rPr lang="es-ES_tradnl" sz="2000" b="1" dirty="0" err="1"/>
              <a:t>Resilient</a:t>
            </a:r>
            <a:r>
              <a:rPr lang="es-ES_tradnl" sz="2000" b="1" dirty="0"/>
              <a:t> </a:t>
            </a:r>
            <a:r>
              <a:rPr lang="es-ES_tradnl" sz="2000" b="1" dirty="0" err="1"/>
              <a:t>Societies</a:t>
            </a:r>
            <a:endParaRPr lang="es-ES" sz="2000" b="1" dirty="0">
              <a:effectLst/>
            </a:endParaRPr>
          </a:p>
        </p:txBody>
      </p:sp>
      <p:sp>
        <p:nvSpPr>
          <p:cNvPr id="3" name="Rectángulo 2">
            <a:extLst>
              <a:ext uri="{FF2B5EF4-FFF2-40B4-BE49-F238E27FC236}">
                <a16:creationId xmlns:a16="http://schemas.microsoft.com/office/drawing/2014/main" xmlns="" id="{109858D1-062A-4DBD-B30D-0C380728C14F}"/>
              </a:ext>
            </a:extLst>
          </p:cNvPr>
          <p:cNvSpPr/>
          <p:nvPr/>
        </p:nvSpPr>
        <p:spPr>
          <a:xfrm>
            <a:off x="875141" y="854997"/>
            <a:ext cx="7994643" cy="4601260"/>
          </a:xfrm>
          <a:prstGeom prst="rect">
            <a:avLst/>
          </a:prstGeom>
        </p:spPr>
        <p:txBody>
          <a:bodyPr wrap="square">
            <a:spAutoFit/>
          </a:bodyPr>
          <a:lstStyle/>
          <a:p>
            <a:r>
              <a:rPr lang="en-GB" b="1" dirty="0"/>
              <a:t>SU-DRS03-2018-2019-2020: Pre-normative research and demonstration for disaster-resilient societies</a:t>
            </a:r>
            <a:endParaRPr lang="es-ES_tradnl" b="1" dirty="0"/>
          </a:p>
          <a:p>
            <a:pPr algn="just"/>
            <a:endParaRPr lang="en-GB" sz="500" b="1" dirty="0">
              <a:ea typeface="Times New Roman" panose="02020603050405020304" pitchFamily="18" charset="0"/>
            </a:endParaRPr>
          </a:p>
          <a:p>
            <a:pPr algn="just"/>
            <a:r>
              <a:rPr lang="es-ES_tradnl" b="1" dirty="0" err="1">
                <a:solidFill>
                  <a:srgbClr val="FF0000"/>
                </a:solidFill>
                <a:ea typeface="Times New Roman" panose="02020603050405020304" pitchFamily="18" charset="0"/>
              </a:rPr>
              <a:t>IAs</a:t>
            </a:r>
            <a:r>
              <a:rPr lang="es-ES_tradnl" b="1" dirty="0">
                <a:solidFill>
                  <a:srgbClr val="FF0000"/>
                </a:solidFill>
                <a:ea typeface="Times New Roman" panose="02020603050405020304" pitchFamily="18" charset="0"/>
              </a:rPr>
              <a:t> </a:t>
            </a:r>
            <a:r>
              <a:rPr lang="es-ES_tradnl" b="1" dirty="0" err="1">
                <a:solidFill>
                  <a:srgbClr val="FF0000"/>
                </a:solidFill>
                <a:ea typeface="Times New Roman" panose="02020603050405020304" pitchFamily="18" charset="0"/>
              </a:rPr>
              <a:t>of</a:t>
            </a:r>
            <a:r>
              <a:rPr lang="es-ES_tradnl" b="1" dirty="0">
                <a:solidFill>
                  <a:srgbClr val="FF0000"/>
                </a:solidFill>
                <a:ea typeface="Times New Roman" panose="02020603050405020304" pitchFamily="18" charset="0"/>
              </a:rPr>
              <a:t> 6 M€ &amp; TRL 6-7 (ONLY 1 Project in 2018) </a:t>
            </a:r>
            <a:r>
              <a:rPr lang="es-ES_tradnl" dirty="0" err="1">
                <a:ea typeface="Times New Roman" panose="02020603050405020304" pitchFamily="18" charset="0"/>
              </a:rPr>
              <a:t>for</a:t>
            </a:r>
            <a:r>
              <a:rPr lang="es-ES_tradnl" dirty="0">
                <a:ea typeface="Times New Roman" panose="02020603050405020304" pitchFamily="18" charset="0"/>
              </a:rPr>
              <a:t> </a:t>
            </a:r>
            <a:r>
              <a:rPr lang="en-GB" dirty="0"/>
              <a:t>issues related to pre-standardisation in:</a:t>
            </a:r>
          </a:p>
          <a:p>
            <a:pPr algn="just"/>
            <a:endParaRPr lang="en-GB" dirty="0"/>
          </a:p>
          <a:p>
            <a:pPr marL="285750" indent="-285750" algn="just">
              <a:buFont typeface="Arial" panose="020B0604020202020204" pitchFamily="34" charset="0"/>
              <a:buChar char="•"/>
            </a:pPr>
            <a:r>
              <a:rPr lang="en-GB" dirty="0">
                <a:solidFill>
                  <a:srgbClr val="FF0000"/>
                </a:solidFill>
                <a:ea typeface="Times New Roman" panose="02020603050405020304" pitchFamily="18" charset="0"/>
              </a:rPr>
              <a:t>OR well, </a:t>
            </a:r>
            <a:r>
              <a:rPr lang="en-GB" dirty="0">
                <a:solidFill>
                  <a:srgbClr val="FF0000"/>
                </a:solidFill>
              </a:rPr>
              <a:t>Pre-standardisation for the </a:t>
            </a:r>
            <a:r>
              <a:rPr lang="en-GB" b="1" dirty="0">
                <a:solidFill>
                  <a:srgbClr val="FF0000"/>
                </a:solidFill>
              </a:rPr>
              <a:t>security of water supply, 2018 </a:t>
            </a:r>
            <a:r>
              <a:rPr lang="en-GB" dirty="0">
                <a:solidFill>
                  <a:srgbClr val="FF0000"/>
                </a:solidFill>
                <a:sym typeface="Wingdings" panose="05000000000000000000" pitchFamily="2" charset="2"/>
              </a:rPr>
              <a:t></a:t>
            </a:r>
            <a:r>
              <a:rPr lang="en-GB" dirty="0">
                <a:sym typeface="Wingdings" panose="05000000000000000000" pitchFamily="2" charset="2"/>
              </a:rPr>
              <a:t> Uptake results from previous FP7 projects but also to </a:t>
            </a:r>
            <a:r>
              <a:rPr lang="en-GB" dirty="0"/>
              <a:t>integrate current technologies in the existing water safety network.</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OR well, Pre-standardisation in </a:t>
            </a:r>
            <a:r>
              <a:rPr lang="en-GB" b="1" dirty="0"/>
              <a:t>CBRN-E crisis management &amp; Natural hazards, 2019</a:t>
            </a:r>
            <a:endParaRPr lang="en-GB" dirty="0"/>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OR well, </a:t>
            </a:r>
            <a:r>
              <a:rPr lang="en-GB" b="1" dirty="0"/>
              <a:t>First aids vehicles deployment</a:t>
            </a:r>
            <a:r>
              <a:rPr lang="en-GB" dirty="0"/>
              <a:t>, training, maintenance, logistic and remote centralized coordination means, 2020</a:t>
            </a:r>
          </a:p>
          <a:p>
            <a:pPr algn="just"/>
            <a:endParaRPr lang="en-GB" dirty="0">
              <a:ea typeface="Times New Roman" panose="02020603050405020304" pitchFamily="18" charset="0"/>
            </a:endParaRPr>
          </a:p>
          <a:p>
            <a:pPr algn="just"/>
            <a:r>
              <a:rPr lang="en-GB" dirty="0">
                <a:ea typeface="Times New Roman" panose="02020603050405020304" pitchFamily="18" charset="0"/>
              </a:rPr>
              <a:t>In all </a:t>
            </a:r>
            <a:r>
              <a:rPr lang="en-GB" b="1" dirty="0"/>
              <a:t>at least 3 first responders or agencies or operators…</a:t>
            </a:r>
            <a:endParaRPr lang="es-ES_tradnl" dirty="0">
              <a:ea typeface="Times New Roman" panose="02020603050405020304" pitchFamily="18" charset="0"/>
            </a:endParaRPr>
          </a:p>
        </p:txBody>
      </p:sp>
    </p:spTree>
    <p:extLst>
      <p:ext uri="{BB962C8B-B14F-4D97-AF65-F5344CB8AC3E}">
        <p14:creationId xmlns:p14="http://schemas.microsoft.com/office/powerpoint/2010/main" val="223897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Rectángulo redondeado">
            <a:extLst>
              <a:ext uri="{FF2B5EF4-FFF2-40B4-BE49-F238E27FC236}">
                <a16:creationId xmlns:a16="http://schemas.microsoft.com/office/drawing/2014/main" xmlns="" id="{03BB43F6-EA46-4845-A6AF-223410019C46}"/>
              </a:ext>
            </a:extLst>
          </p:cNvPr>
          <p:cNvSpPr/>
          <p:nvPr/>
        </p:nvSpPr>
        <p:spPr>
          <a:xfrm>
            <a:off x="1187624" y="476672"/>
            <a:ext cx="7704856" cy="484719"/>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Fight</a:t>
            </a:r>
            <a:r>
              <a:rPr lang="es-ES_tradnl" sz="2000" b="1" dirty="0">
                <a:effectLst/>
              </a:rPr>
              <a:t> </a:t>
            </a:r>
            <a:r>
              <a:rPr lang="es-ES_tradnl" sz="2000" b="1" dirty="0" err="1">
                <a:effectLst/>
              </a:rPr>
              <a:t>Against</a:t>
            </a:r>
            <a:r>
              <a:rPr lang="es-ES_tradnl" sz="2000" b="1" dirty="0">
                <a:effectLst/>
              </a:rPr>
              <a:t> </a:t>
            </a:r>
            <a:r>
              <a:rPr lang="es-ES_tradnl" sz="2000" b="1" dirty="0" err="1">
                <a:effectLst/>
              </a:rPr>
              <a:t>Crime</a:t>
            </a:r>
            <a:r>
              <a:rPr lang="es-ES_tradnl" sz="2000" b="1" dirty="0">
                <a:effectLst/>
              </a:rPr>
              <a:t> &amp; </a:t>
            </a:r>
            <a:r>
              <a:rPr lang="es-ES_tradnl" sz="2000" b="1" dirty="0" err="1">
                <a:effectLst/>
              </a:rPr>
              <a:t>Terrorism</a:t>
            </a:r>
            <a:endParaRPr lang="es-ES" sz="2000" b="1" dirty="0">
              <a:effectLst/>
            </a:endParaRPr>
          </a:p>
        </p:txBody>
      </p:sp>
      <p:grpSp>
        <p:nvGrpSpPr>
          <p:cNvPr id="6" name="1 Grupo">
            <a:extLst>
              <a:ext uri="{FF2B5EF4-FFF2-40B4-BE49-F238E27FC236}">
                <a16:creationId xmlns:a16="http://schemas.microsoft.com/office/drawing/2014/main" xmlns="" id="{4AA829AC-5C3B-4A72-ACDC-4F97473625B5}"/>
              </a:ext>
            </a:extLst>
          </p:cNvPr>
          <p:cNvGrpSpPr/>
          <p:nvPr/>
        </p:nvGrpSpPr>
        <p:grpSpPr>
          <a:xfrm>
            <a:off x="891169" y="3356992"/>
            <a:ext cx="7992728" cy="1440000"/>
            <a:chOff x="971599" y="3501008"/>
            <a:chExt cx="7992728" cy="1440000"/>
          </a:xfrm>
        </p:grpSpPr>
        <p:pic>
          <p:nvPicPr>
            <p:cNvPr id="7" name="Picture 10" descr="Forensic DNA">
              <a:extLst>
                <a:ext uri="{FF2B5EF4-FFF2-40B4-BE49-F238E27FC236}">
                  <a16:creationId xmlns:a16="http://schemas.microsoft.com/office/drawing/2014/main" xmlns="" id="{A9CBED5A-9237-449E-813A-51C1D576885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88023" y="3501008"/>
              <a:ext cx="3199999" cy="14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news.efinancialcareers.com/wp-content/uploads/2012/08/money-laundering.jpg">
              <a:extLst>
                <a:ext uri="{FF2B5EF4-FFF2-40B4-BE49-F238E27FC236}">
                  <a16:creationId xmlns:a16="http://schemas.microsoft.com/office/drawing/2014/main" xmlns="" id="{53065A5D-D392-4D9B-B5F8-F74B5E66AC7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1599" y="3501008"/>
              <a:ext cx="1836294" cy="14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i.telegraph.co.uk/multimedia/archive/01888/split_1888718c.jpg">
              <a:extLst>
                <a:ext uri="{FF2B5EF4-FFF2-40B4-BE49-F238E27FC236}">
                  <a16:creationId xmlns:a16="http://schemas.microsoft.com/office/drawing/2014/main" xmlns="" id="{66328F83-E873-4938-9493-D662648B8DD2}"/>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7893" y="3501008"/>
              <a:ext cx="2308013" cy="144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esultado de imagen de DNA forensics">
              <a:extLst>
                <a:ext uri="{FF2B5EF4-FFF2-40B4-BE49-F238E27FC236}">
                  <a16:creationId xmlns:a16="http://schemas.microsoft.com/office/drawing/2014/main" xmlns="" id="{2C29CB18-9596-454F-A0A1-56F28848042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524328" y="3501008"/>
              <a:ext cx="1439999" cy="14400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brir llave 4">
            <a:extLst>
              <a:ext uri="{FF2B5EF4-FFF2-40B4-BE49-F238E27FC236}">
                <a16:creationId xmlns:a16="http://schemas.microsoft.com/office/drawing/2014/main" xmlns="" id="{71848E7C-F992-4600-8DA3-9B37C96C1200}"/>
              </a:ext>
            </a:extLst>
          </p:cNvPr>
          <p:cNvSpPr/>
          <p:nvPr/>
        </p:nvSpPr>
        <p:spPr>
          <a:xfrm>
            <a:off x="1043608" y="1124744"/>
            <a:ext cx="144016" cy="1440160"/>
          </a:xfrm>
          <a:prstGeom prst="leftBrace">
            <a:avLst>
              <a:gd name="adj1" fmla="val 8333"/>
              <a:gd name="adj2" fmla="val 5450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pic>
        <p:nvPicPr>
          <p:cNvPr id="11" name="Imagen 10">
            <a:extLst>
              <a:ext uri="{FF2B5EF4-FFF2-40B4-BE49-F238E27FC236}">
                <a16:creationId xmlns:a16="http://schemas.microsoft.com/office/drawing/2014/main" xmlns="" id="{E9522D81-BDA9-447F-A1ED-043B60838359}"/>
              </a:ext>
            </a:extLst>
          </p:cNvPr>
          <p:cNvPicPr>
            <a:picLocks noChangeAspect="1"/>
          </p:cNvPicPr>
          <p:nvPr/>
        </p:nvPicPr>
        <p:blipFill>
          <a:blip r:embed="rId6"/>
          <a:stretch>
            <a:fillRect/>
          </a:stretch>
        </p:blipFill>
        <p:spPr>
          <a:xfrm>
            <a:off x="1259632" y="1105892"/>
            <a:ext cx="7325372" cy="1819052"/>
          </a:xfrm>
          <a:prstGeom prst="rect">
            <a:avLst/>
          </a:prstGeom>
        </p:spPr>
      </p:pic>
      <p:sp>
        <p:nvSpPr>
          <p:cNvPr id="16" name="CuadroTexto 15">
            <a:extLst>
              <a:ext uri="{FF2B5EF4-FFF2-40B4-BE49-F238E27FC236}">
                <a16:creationId xmlns:a16="http://schemas.microsoft.com/office/drawing/2014/main" xmlns="" id="{C1359E41-DD8F-4858-AEAD-7B8B26BE782C}"/>
              </a:ext>
            </a:extLst>
          </p:cNvPr>
          <p:cNvSpPr txBox="1"/>
          <p:nvPr/>
        </p:nvSpPr>
        <p:spPr>
          <a:xfrm>
            <a:off x="1940998" y="5086872"/>
            <a:ext cx="5815759" cy="830997"/>
          </a:xfrm>
          <a:prstGeom prst="rect">
            <a:avLst/>
          </a:prstGeom>
          <a:noFill/>
        </p:spPr>
        <p:txBody>
          <a:bodyPr wrap="none" rtlCol="0">
            <a:spAutoFit/>
          </a:bodyPr>
          <a:lstStyle/>
          <a:p>
            <a:pPr algn="ctr"/>
            <a:r>
              <a:rPr lang="es-ES_tradnl" sz="2400" b="1" dirty="0">
                <a:solidFill>
                  <a:srgbClr val="FF0000"/>
                </a:solidFill>
              </a:rPr>
              <a:t>SOME TOPICS HAVE DIFFERENT SUB-TOPICS </a:t>
            </a:r>
          </a:p>
          <a:p>
            <a:pPr algn="ctr"/>
            <a:r>
              <a:rPr lang="es-ES_tradnl" sz="2400" b="1" dirty="0" err="1">
                <a:solidFill>
                  <a:srgbClr val="FF0000"/>
                </a:solidFill>
              </a:rPr>
              <a:t>depending</a:t>
            </a:r>
            <a:r>
              <a:rPr lang="es-ES_tradnl" sz="2400" b="1" dirty="0">
                <a:solidFill>
                  <a:srgbClr val="FF0000"/>
                </a:solidFill>
              </a:rPr>
              <a:t> </a:t>
            </a:r>
            <a:r>
              <a:rPr lang="es-ES_tradnl" sz="2400" b="1" dirty="0" err="1">
                <a:solidFill>
                  <a:srgbClr val="FF0000"/>
                </a:solidFill>
              </a:rPr>
              <a:t>on</a:t>
            </a:r>
            <a:r>
              <a:rPr lang="es-ES_tradnl" sz="2400" b="1" dirty="0">
                <a:solidFill>
                  <a:srgbClr val="FF0000"/>
                </a:solidFill>
              </a:rPr>
              <a:t> </a:t>
            </a:r>
            <a:r>
              <a:rPr lang="es-ES_tradnl" sz="2400" b="1" dirty="0" err="1">
                <a:solidFill>
                  <a:srgbClr val="FF0000"/>
                </a:solidFill>
              </a:rPr>
              <a:t>the</a:t>
            </a:r>
            <a:r>
              <a:rPr lang="es-ES_tradnl" sz="2400" b="1" dirty="0">
                <a:solidFill>
                  <a:srgbClr val="FF0000"/>
                </a:solidFill>
              </a:rPr>
              <a:t> </a:t>
            </a:r>
            <a:r>
              <a:rPr lang="es-ES_tradnl" sz="2400" b="1" dirty="0" err="1">
                <a:solidFill>
                  <a:srgbClr val="FF0000"/>
                </a:solidFill>
              </a:rPr>
              <a:t>year</a:t>
            </a:r>
            <a:r>
              <a:rPr lang="es-ES_tradnl" sz="2400" b="1" dirty="0">
                <a:solidFill>
                  <a:srgbClr val="FF0000"/>
                </a:solidFill>
              </a:rPr>
              <a:t>!!!!!!!</a:t>
            </a:r>
          </a:p>
        </p:txBody>
      </p:sp>
    </p:spTree>
    <p:extLst>
      <p:ext uri="{BB962C8B-B14F-4D97-AF65-F5344CB8AC3E}">
        <p14:creationId xmlns:p14="http://schemas.microsoft.com/office/powerpoint/2010/main" val="783245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09858D1-062A-4DBD-B30D-0C380728C14F}"/>
              </a:ext>
            </a:extLst>
          </p:cNvPr>
          <p:cNvSpPr/>
          <p:nvPr/>
        </p:nvSpPr>
        <p:spPr>
          <a:xfrm>
            <a:off x="897837" y="764704"/>
            <a:ext cx="7994643" cy="5155257"/>
          </a:xfrm>
          <a:prstGeom prst="rect">
            <a:avLst/>
          </a:prstGeom>
        </p:spPr>
        <p:txBody>
          <a:bodyPr wrap="square">
            <a:spAutoFit/>
          </a:bodyPr>
          <a:lstStyle/>
          <a:p>
            <a:pPr algn="just"/>
            <a:r>
              <a:rPr lang="en-GB" b="1" dirty="0"/>
              <a:t>SU-FCT01-2018-2019-2020: Human factors, and social, societal, and organisational aspects to solve issues in fighting against crime and terrorism</a:t>
            </a:r>
          </a:p>
          <a:p>
            <a:pPr algn="just"/>
            <a:endParaRPr lang="en-GB" sz="2400" b="1" dirty="0"/>
          </a:p>
          <a:p>
            <a:pPr algn="just"/>
            <a:endParaRPr lang="en-GB" sz="2400" b="1" dirty="0"/>
          </a:p>
          <a:p>
            <a:pPr algn="just"/>
            <a:endParaRPr lang="en-GB" sz="2400" b="1" dirty="0"/>
          </a:p>
          <a:p>
            <a:pPr algn="just"/>
            <a:endParaRPr lang="en-GB" sz="500" b="1" dirty="0">
              <a:ea typeface="Times New Roman" panose="02020603050405020304" pitchFamily="18" charset="0"/>
            </a:endParaRPr>
          </a:p>
          <a:p>
            <a:pPr algn="just"/>
            <a:r>
              <a:rPr lang="es-ES_tradnl" b="1" dirty="0" err="1">
                <a:solidFill>
                  <a:srgbClr val="FF0000"/>
                </a:solidFill>
                <a:ea typeface="Times New Roman" panose="02020603050405020304" pitchFamily="18" charset="0"/>
              </a:rPr>
              <a:t>RIAs</a:t>
            </a:r>
            <a:r>
              <a:rPr lang="es-ES_tradnl" b="1" dirty="0">
                <a:solidFill>
                  <a:srgbClr val="FF0000"/>
                </a:solidFill>
                <a:ea typeface="Times New Roman" panose="02020603050405020304" pitchFamily="18" charset="0"/>
              </a:rPr>
              <a:t> of 5 M€ (</a:t>
            </a:r>
            <a:r>
              <a:rPr lang="es-ES_tradnl" b="1" dirty="0" err="1">
                <a:solidFill>
                  <a:srgbClr val="FF0000"/>
                </a:solidFill>
                <a:ea typeface="Times New Roman" panose="02020603050405020304" pitchFamily="18" charset="0"/>
              </a:rPr>
              <a:t>about</a:t>
            </a:r>
            <a:r>
              <a:rPr lang="es-ES_tradnl" b="1" dirty="0">
                <a:solidFill>
                  <a:srgbClr val="FF0000"/>
                </a:solidFill>
                <a:ea typeface="Times New Roman" panose="02020603050405020304" pitchFamily="18" charset="0"/>
              </a:rPr>
              <a:t> 2 </a:t>
            </a:r>
            <a:r>
              <a:rPr lang="es-ES_tradnl" b="1" dirty="0" err="1">
                <a:solidFill>
                  <a:srgbClr val="FF0000"/>
                </a:solidFill>
                <a:ea typeface="Times New Roman" panose="02020603050405020304" pitchFamily="18" charset="0"/>
              </a:rPr>
              <a:t>Projects</a:t>
            </a:r>
            <a:r>
              <a:rPr lang="es-ES_tradnl" b="1" dirty="0">
                <a:solidFill>
                  <a:srgbClr val="FF0000"/>
                </a:solidFill>
                <a:ea typeface="Times New Roman" panose="02020603050405020304" pitchFamily="18" charset="0"/>
              </a:rPr>
              <a:t> in 2018) </a:t>
            </a:r>
            <a:r>
              <a:rPr lang="es-ES_tradnl" dirty="0">
                <a:ea typeface="Times New Roman" panose="02020603050405020304" pitchFamily="18" charset="0"/>
                <a:sym typeface="Wingdings" panose="05000000000000000000" pitchFamily="2" charset="2"/>
              </a:rPr>
              <a:t> </a:t>
            </a:r>
            <a:r>
              <a:rPr lang="es-ES_tradnl" dirty="0" err="1">
                <a:ea typeface="Times New Roman" panose="02020603050405020304" pitchFamily="18" charset="0"/>
                <a:sym typeface="Wingdings" panose="05000000000000000000" pitchFamily="2" charset="2"/>
              </a:rPr>
              <a:t>D</a:t>
            </a:r>
            <a:r>
              <a:rPr lang="es-ES_tradnl" dirty="0" err="1">
                <a:ea typeface="Times New Roman" panose="02020603050405020304" pitchFamily="18" charset="0"/>
              </a:rPr>
              <a:t>eveloping</a:t>
            </a:r>
            <a:r>
              <a:rPr lang="es-ES_tradnl" dirty="0">
                <a:ea typeface="Times New Roman" panose="02020603050405020304" pitchFamily="18" charset="0"/>
              </a:rPr>
              <a:t> new </a:t>
            </a:r>
            <a:r>
              <a:rPr lang="es-ES_tradnl" dirty="0" err="1">
                <a:ea typeface="Times New Roman" panose="02020603050405020304" pitchFamily="18" charset="0"/>
              </a:rPr>
              <a:t>approaches</a:t>
            </a:r>
            <a:r>
              <a:rPr lang="es-ES_tradnl" dirty="0">
                <a:ea typeface="Times New Roman" panose="02020603050405020304" pitchFamily="18" charset="0"/>
              </a:rPr>
              <a:t> </a:t>
            </a:r>
            <a:r>
              <a:rPr lang="es-ES_tradnl" dirty="0" err="1">
                <a:ea typeface="Times New Roman" panose="02020603050405020304" pitchFamily="18" charset="0"/>
              </a:rPr>
              <a:t>for</a:t>
            </a:r>
            <a:r>
              <a:rPr lang="es-ES_tradnl" dirty="0">
                <a:ea typeface="Times New Roman" panose="02020603050405020304" pitchFamily="18" charset="0"/>
              </a:rPr>
              <a:t>:</a:t>
            </a:r>
          </a:p>
          <a:p>
            <a:pPr marL="285750" indent="-285750" algn="just">
              <a:buFont typeface="Wingdings" panose="05000000000000000000" pitchFamily="2" charset="2"/>
              <a:buChar char="§"/>
            </a:pPr>
            <a:r>
              <a:rPr lang="en-GB" dirty="0"/>
              <a:t>OR well, </a:t>
            </a:r>
            <a:r>
              <a:rPr lang="en-GB" b="1" dirty="0">
                <a:solidFill>
                  <a:srgbClr val="FF0000"/>
                </a:solidFill>
              </a:rPr>
              <a:t>New methods to prevent, investigate and mitigate trafficking of human beings and child sexual exploitation, 2018</a:t>
            </a:r>
          </a:p>
          <a:p>
            <a:pPr algn="just"/>
            <a:endParaRPr lang="en-GB" b="1" dirty="0">
              <a:solidFill>
                <a:srgbClr val="FF0000"/>
              </a:solidFill>
            </a:endParaRPr>
          </a:p>
          <a:p>
            <a:pPr marL="285750" indent="-285750" algn="just">
              <a:buFont typeface="Wingdings" panose="05000000000000000000" pitchFamily="2" charset="2"/>
              <a:buChar char="§"/>
            </a:pPr>
            <a:r>
              <a:rPr lang="en-GB" dirty="0"/>
              <a:t>OR well, </a:t>
            </a:r>
            <a:r>
              <a:rPr lang="en-GB" b="1" dirty="0"/>
              <a:t>Understanding the drivers of </a:t>
            </a:r>
            <a:r>
              <a:rPr lang="en-GB" b="1" dirty="0" err="1"/>
              <a:t>cybercriminality</a:t>
            </a:r>
            <a:r>
              <a:rPr lang="en-GB" b="1" dirty="0"/>
              <a:t>, and new methods to prevent, investigate and mitigate cybercriminal behaviour</a:t>
            </a:r>
            <a:r>
              <a:rPr lang="en-GB" dirty="0"/>
              <a:t>, </a:t>
            </a:r>
            <a:r>
              <a:rPr lang="en-GB" b="1" dirty="0"/>
              <a:t>2019</a:t>
            </a:r>
            <a:r>
              <a:rPr lang="en-GB" dirty="0"/>
              <a:t> </a:t>
            </a:r>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n-GB" dirty="0"/>
              <a:t>OR well, Developing comprehensive multi-disciplinary and multi-agency approaches to prevent and counter violent radicalisation in the EU, 2020</a:t>
            </a:r>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n-GB" dirty="0">
                <a:solidFill>
                  <a:srgbClr val="FF0000"/>
                </a:solidFill>
              </a:rPr>
              <a:t>OR well, “</a:t>
            </a:r>
            <a:r>
              <a:rPr lang="en-GB" b="1" dirty="0">
                <a:solidFill>
                  <a:srgbClr val="FF0000"/>
                </a:solidFill>
              </a:rPr>
              <a:t>OPEN”, 2018-2019-2020 </a:t>
            </a:r>
            <a:r>
              <a:rPr lang="en-GB" dirty="0">
                <a:sym typeface="Wingdings" panose="05000000000000000000" pitchFamily="2" charset="2"/>
              </a:rPr>
              <a:t> O</a:t>
            </a:r>
            <a:r>
              <a:rPr lang="en-GB" dirty="0"/>
              <a:t>ther way to solve issues in fighting against crime and terrorism, </a:t>
            </a:r>
            <a:r>
              <a:rPr lang="en-GB" b="1" dirty="0"/>
              <a:t>but supported by a larger number of LEAs</a:t>
            </a:r>
            <a:r>
              <a:rPr lang="en-GB" dirty="0"/>
              <a:t>.</a:t>
            </a:r>
            <a:endParaRPr lang="es-ES_tradnl" dirty="0">
              <a:ea typeface="Times New Roman" panose="02020603050405020304" pitchFamily="18" charset="0"/>
            </a:endParaRPr>
          </a:p>
        </p:txBody>
      </p:sp>
      <p:sp>
        <p:nvSpPr>
          <p:cNvPr id="7" name="8 Rectángulo redondeado">
            <a:extLst>
              <a:ext uri="{FF2B5EF4-FFF2-40B4-BE49-F238E27FC236}">
                <a16:creationId xmlns:a16="http://schemas.microsoft.com/office/drawing/2014/main" xmlns="" id="{378EEDCB-8BE5-4120-AA23-980A15B9F5DD}"/>
              </a:ext>
            </a:extLst>
          </p:cNvPr>
          <p:cNvSpPr/>
          <p:nvPr/>
        </p:nvSpPr>
        <p:spPr>
          <a:xfrm>
            <a:off x="1043608" y="260648"/>
            <a:ext cx="7704856" cy="484719"/>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Fight</a:t>
            </a:r>
            <a:r>
              <a:rPr lang="es-ES_tradnl" sz="2000" b="1" dirty="0">
                <a:effectLst/>
              </a:rPr>
              <a:t> </a:t>
            </a:r>
            <a:r>
              <a:rPr lang="es-ES_tradnl" sz="2000" b="1" dirty="0" err="1">
                <a:effectLst/>
              </a:rPr>
              <a:t>Against</a:t>
            </a:r>
            <a:r>
              <a:rPr lang="es-ES_tradnl" sz="2000" b="1" dirty="0">
                <a:effectLst/>
              </a:rPr>
              <a:t> </a:t>
            </a:r>
            <a:r>
              <a:rPr lang="es-ES_tradnl" sz="2000" b="1" dirty="0" err="1">
                <a:effectLst/>
              </a:rPr>
              <a:t>Crime</a:t>
            </a:r>
            <a:r>
              <a:rPr lang="es-ES_tradnl" sz="2000" b="1" dirty="0">
                <a:effectLst/>
              </a:rPr>
              <a:t> &amp; </a:t>
            </a:r>
            <a:r>
              <a:rPr lang="es-ES_tradnl" sz="2000" b="1" dirty="0" err="1">
                <a:effectLst/>
              </a:rPr>
              <a:t>Terrorism</a:t>
            </a:r>
            <a:endParaRPr lang="es-ES" sz="2000" b="1" dirty="0">
              <a:effectLst/>
            </a:endParaRPr>
          </a:p>
        </p:txBody>
      </p:sp>
      <p:sp>
        <p:nvSpPr>
          <p:cNvPr id="2" name="Rectángulo 1">
            <a:extLst>
              <a:ext uri="{FF2B5EF4-FFF2-40B4-BE49-F238E27FC236}">
                <a16:creationId xmlns:a16="http://schemas.microsoft.com/office/drawing/2014/main" xmlns="" id="{BF0E5EC5-E372-46CE-8136-01F5CAD9D53C}"/>
              </a:ext>
            </a:extLst>
          </p:cNvPr>
          <p:cNvSpPr/>
          <p:nvPr/>
        </p:nvSpPr>
        <p:spPr>
          <a:xfrm>
            <a:off x="5405784" y="1628800"/>
            <a:ext cx="3456384" cy="369332"/>
          </a:xfrm>
          <a:prstGeom prst="rect">
            <a:avLst/>
          </a:prstGeom>
          <a:solidFill>
            <a:srgbClr val="FF0000">
              <a:alpha val="10000"/>
            </a:srgbClr>
          </a:solidFill>
          <a:ln w="38100">
            <a:solidFill>
              <a:srgbClr val="FF0000"/>
            </a:solidFill>
          </a:ln>
        </p:spPr>
        <p:txBody>
          <a:bodyPr wrap="square">
            <a:spAutoFit/>
          </a:bodyPr>
          <a:lstStyle/>
          <a:p>
            <a:pPr algn="ctr"/>
            <a:r>
              <a:rPr lang="en-GB" b="1" dirty="0"/>
              <a:t>At least 3 LEAs, but 5 for “OPEN”.</a:t>
            </a:r>
            <a:endParaRPr lang="es-ES_tradnl" dirty="0"/>
          </a:p>
        </p:txBody>
      </p:sp>
      <p:grpSp>
        <p:nvGrpSpPr>
          <p:cNvPr id="4" name="Grupo 3">
            <a:extLst>
              <a:ext uri="{FF2B5EF4-FFF2-40B4-BE49-F238E27FC236}">
                <a16:creationId xmlns:a16="http://schemas.microsoft.com/office/drawing/2014/main" xmlns="" id="{692D8200-4FF5-4331-AF08-D74C5C6CFA17}"/>
              </a:ext>
            </a:extLst>
          </p:cNvPr>
          <p:cNvGrpSpPr/>
          <p:nvPr/>
        </p:nvGrpSpPr>
        <p:grpSpPr>
          <a:xfrm>
            <a:off x="1045126" y="1519294"/>
            <a:ext cx="3454866" cy="957676"/>
            <a:chOff x="897837" y="1519294"/>
            <a:chExt cx="3454866" cy="957676"/>
          </a:xfrm>
        </p:grpSpPr>
        <p:pic>
          <p:nvPicPr>
            <p:cNvPr id="1026" name="Picture 2" descr="http://www.cowi.com/menu/project/EconomicsManagementandPlanning/Organisationaldevelopmentandsocialstudies/PublishingImages/poster%20sentochihirokotohoumi%20flickr%20B5.jpg">
              <a:extLst>
                <a:ext uri="{FF2B5EF4-FFF2-40B4-BE49-F238E27FC236}">
                  <a16:creationId xmlns:a16="http://schemas.microsoft.com/office/drawing/2014/main" xmlns="" id="{7CAD19F0-CF18-4607-B042-4D7D43A015B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7837" y="1519294"/>
              <a:ext cx="2035061" cy="957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de trafficking human beings">
              <a:extLst>
                <a:ext uri="{FF2B5EF4-FFF2-40B4-BE49-F238E27FC236}">
                  <a16:creationId xmlns:a16="http://schemas.microsoft.com/office/drawing/2014/main" xmlns="" id="{2441BA29-F244-43CB-9469-44EE97CFDAD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15816" y="1519294"/>
              <a:ext cx="1436887" cy="95767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53709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09858D1-062A-4DBD-B30D-0C380728C14F}"/>
              </a:ext>
            </a:extLst>
          </p:cNvPr>
          <p:cNvSpPr/>
          <p:nvPr/>
        </p:nvSpPr>
        <p:spPr>
          <a:xfrm>
            <a:off x="897837" y="836712"/>
            <a:ext cx="7994643" cy="5355312"/>
          </a:xfrm>
          <a:prstGeom prst="rect">
            <a:avLst/>
          </a:prstGeom>
        </p:spPr>
        <p:txBody>
          <a:bodyPr wrap="square">
            <a:spAutoFit/>
          </a:bodyPr>
          <a:lstStyle/>
          <a:p>
            <a:pPr algn="just"/>
            <a:r>
              <a:rPr lang="en-GB" b="1" dirty="0"/>
              <a:t>SU-FCT02-2018-2019-2020: Technologies to enhance the fight against crime and terrorism</a:t>
            </a:r>
          </a:p>
          <a:p>
            <a:pPr algn="just"/>
            <a:endParaRPr lang="en-GB" sz="2400" b="1" dirty="0"/>
          </a:p>
          <a:p>
            <a:pPr algn="just"/>
            <a:endParaRPr lang="en-GB" sz="2400" b="1" dirty="0"/>
          </a:p>
          <a:p>
            <a:pPr algn="just"/>
            <a:endParaRPr lang="en-GB" sz="2400" b="1" dirty="0"/>
          </a:p>
          <a:p>
            <a:pPr algn="just"/>
            <a:endParaRPr lang="en-GB" sz="500" b="1" dirty="0">
              <a:ea typeface="Times New Roman" panose="02020603050405020304" pitchFamily="18" charset="0"/>
            </a:endParaRPr>
          </a:p>
          <a:p>
            <a:pPr algn="just"/>
            <a:r>
              <a:rPr lang="es-ES_tradnl" sz="1700" b="1" dirty="0" err="1">
                <a:solidFill>
                  <a:srgbClr val="FF0000"/>
                </a:solidFill>
                <a:ea typeface="Times New Roman" panose="02020603050405020304" pitchFamily="18" charset="0"/>
              </a:rPr>
              <a:t>RIAs</a:t>
            </a:r>
            <a:r>
              <a:rPr lang="es-ES_tradnl" sz="1700" b="1" dirty="0">
                <a:solidFill>
                  <a:srgbClr val="FF0000"/>
                </a:solidFill>
                <a:ea typeface="Times New Roman" panose="02020603050405020304" pitchFamily="18" charset="0"/>
              </a:rPr>
              <a:t> de 7 M€ &amp; TRL 4-6 (unos 3 Proyectos para 2018) </a:t>
            </a:r>
            <a:r>
              <a:rPr lang="es-ES_tradnl" sz="1700" dirty="0" err="1">
                <a:ea typeface="Times New Roman" panose="02020603050405020304" pitchFamily="18" charset="0"/>
              </a:rPr>
              <a:t>for</a:t>
            </a:r>
            <a:r>
              <a:rPr lang="es-ES_tradnl" sz="1700" dirty="0">
                <a:ea typeface="Times New Roman" panose="02020603050405020304" pitchFamily="18" charset="0"/>
              </a:rPr>
              <a:t> </a:t>
            </a:r>
            <a:r>
              <a:rPr lang="en-GB" sz="1700" dirty="0"/>
              <a:t>new knowledge and targeted technologies for fighting against crime and terrorist organisations</a:t>
            </a:r>
            <a:r>
              <a:rPr lang="es-ES_tradnl" sz="1700" dirty="0">
                <a:ea typeface="Times New Roman" panose="02020603050405020304" pitchFamily="18" charset="0"/>
              </a:rPr>
              <a:t>:</a:t>
            </a:r>
          </a:p>
          <a:p>
            <a:pPr algn="just"/>
            <a:endParaRPr lang="es-ES_tradnl" sz="700" dirty="0">
              <a:ea typeface="Times New Roman" panose="02020603050405020304" pitchFamily="18" charset="0"/>
            </a:endParaRPr>
          </a:p>
          <a:p>
            <a:pPr algn="just"/>
            <a:endParaRPr lang="es-ES_tradnl" sz="500" dirty="0">
              <a:ea typeface="Times New Roman" panose="02020603050405020304" pitchFamily="18" charset="0"/>
            </a:endParaRPr>
          </a:p>
          <a:p>
            <a:pPr marL="285750" indent="-285750" algn="just">
              <a:buFont typeface="Wingdings" panose="05000000000000000000" pitchFamily="2" charset="2"/>
              <a:buChar char="§"/>
            </a:pPr>
            <a:r>
              <a:rPr lang="en-GB" sz="1700" dirty="0"/>
              <a:t>OR well, </a:t>
            </a:r>
            <a:r>
              <a:rPr lang="en-GB" sz="1700" b="1" dirty="0"/>
              <a:t>Trace qualification, 2019</a:t>
            </a:r>
          </a:p>
          <a:p>
            <a:pPr marL="285750" indent="-285750" algn="just">
              <a:buFont typeface="Wingdings" panose="05000000000000000000" pitchFamily="2" charset="2"/>
              <a:buChar char="§"/>
            </a:pPr>
            <a:r>
              <a:rPr lang="en-GB" sz="1700" dirty="0"/>
              <a:t>OR well, </a:t>
            </a:r>
            <a:r>
              <a:rPr lang="en-GB" sz="1700" b="1" dirty="0">
                <a:solidFill>
                  <a:srgbClr val="FF0000"/>
                </a:solidFill>
              </a:rPr>
              <a:t>Digital forensics in the context of criminal investigations, 2018</a:t>
            </a:r>
            <a:r>
              <a:rPr lang="en-GB" sz="1700" dirty="0">
                <a:solidFill>
                  <a:srgbClr val="FF0000"/>
                </a:solidFill>
              </a:rPr>
              <a:t> </a:t>
            </a:r>
            <a:r>
              <a:rPr lang="en-GB" sz="1700" dirty="0">
                <a:sym typeface="Wingdings" panose="05000000000000000000" pitchFamily="2" charset="2"/>
              </a:rPr>
              <a:t> </a:t>
            </a:r>
            <a:r>
              <a:rPr lang="en-GB" sz="1700" dirty="0"/>
              <a:t>New forensic tools and methodologies, while fully respecting fundamental rights and privacy.</a:t>
            </a:r>
          </a:p>
          <a:p>
            <a:pPr marL="285750" indent="-285750" algn="just">
              <a:buFont typeface="Wingdings" panose="05000000000000000000" pitchFamily="2" charset="2"/>
              <a:buChar char="§"/>
            </a:pPr>
            <a:r>
              <a:rPr lang="en-GB" sz="1700" dirty="0"/>
              <a:t>OR well, </a:t>
            </a:r>
            <a:r>
              <a:rPr lang="en-GB" sz="1700" b="1" dirty="0"/>
              <a:t>Money flows tracking, 2020</a:t>
            </a:r>
          </a:p>
          <a:p>
            <a:pPr marL="285750" indent="-285750" algn="just">
              <a:buFont typeface="Wingdings" panose="05000000000000000000" pitchFamily="2" charset="2"/>
              <a:buChar char="§"/>
            </a:pPr>
            <a:r>
              <a:rPr lang="en-GB" sz="1700" dirty="0"/>
              <a:t>OR well, “</a:t>
            </a:r>
            <a:r>
              <a:rPr lang="en-GB" sz="1700" b="1" dirty="0">
                <a:solidFill>
                  <a:srgbClr val="FF0000"/>
                </a:solidFill>
              </a:rPr>
              <a:t>OPEN”, 2018-2019-2020 </a:t>
            </a:r>
            <a:r>
              <a:rPr lang="en-GB" sz="1700" dirty="0">
                <a:sym typeface="Wingdings" panose="05000000000000000000" pitchFamily="2" charset="2"/>
              </a:rPr>
              <a:t> O</a:t>
            </a:r>
            <a:r>
              <a:rPr lang="en-GB" sz="1700" dirty="0"/>
              <a:t>ther ways and technologies including augmented reality, autonomous systems, technologies to support better protection of public figures, etc…, </a:t>
            </a:r>
            <a:r>
              <a:rPr lang="en-GB" sz="1700" b="1" dirty="0"/>
              <a:t>but supported by large numbers of practitioners</a:t>
            </a:r>
            <a:r>
              <a:rPr lang="en-GB" dirty="0"/>
              <a:t>.</a:t>
            </a:r>
          </a:p>
          <a:p>
            <a:pPr algn="just"/>
            <a:endParaRPr lang="en-GB" sz="500" dirty="0">
              <a:ea typeface="Times New Roman" panose="02020603050405020304" pitchFamily="18" charset="0"/>
            </a:endParaRPr>
          </a:p>
          <a:p>
            <a:pPr algn="just"/>
            <a:endParaRPr lang="en-GB" sz="700" dirty="0">
              <a:ea typeface="Times New Roman" panose="02020603050405020304" pitchFamily="18" charset="0"/>
            </a:endParaRPr>
          </a:p>
          <a:p>
            <a:pPr algn="just"/>
            <a:r>
              <a:rPr lang="en-GB" sz="1700" dirty="0">
                <a:ea typeface="Times New Roman" panose="02020603050405020304" pitchFamily="18" charset="0"/>
              </a:rPr>
              <a:t>For all the sub-topics, </a:t>
            </a:r>
            <a:r>
              <a:rPr lang="en-GB" sz="1700" dirty="0"/>
              <a:t>LEAs training and (joint) exercises, and of information packages for the wider public and civil society organisations is mandatory.</a:t>
            </a:r>
            <a:endParaRPr lang="es-ES_tradnl" sz="1700" dirty="0">
              <a:ea typeface="Times New Roman" panose="02020603050405020304" pitchFamily="18" charset="0"/>
            </a:endParaRPr>
          </a:p>
        </p:txBody>
      </p:sp>
      <p:sp>
        <p:nvSpPr>
          <p:cNvPr id="7" name="8 Rectángulo redondeado">
            <a:extLst>
              <a:ext uri="{FF2B5EF4-FFF2-40B4-BE49-F238E27FC236}">
                <a16:creationId xmlns:a16="http://schemas.microsoft.com/office/drawing/2014/main" xmlns="" id="{378EEDCB-8BE5-4120-AA23-980A15B9F5DD}"/>
              </a:ext>
            </a:extLst>
          </p:cNvPr>
          <p:cNvSpPr/>
          <p:nvPr/>
        </p:nvSpPr>
        <p:spPr>
          <a:xfrm>
            <a:off x="1043608" y="279985"/>
            <a:ext cx="7704856" cy="484719"/>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Fight</a:t>
            </a:r>
            <a:r>
              <a:rPr lang="es-ES_tradnl" sz="2000" b="1" dirty="0">
                <a:effectLst/>
              </a:rPr>
              <a:t> </a:t>
            </a:r>
            <a:r>
              <a:rPr lang="es-ES_tradnl" sz="2000" b="1" dirty="0" err="1">
                <a:effectLst/>
              </a:rPr>
              <a:t>Against</a:t>
            </a:r>
            <a:r>
              <a:rPr lang="es-ES_tradnl" sz="2000" b="1" dirty="0">
                <a:effectLst/>
              </a:rPr>
              <a:t> </a:t>
            </a:r>
            <a:r>
              <a:rPr lang="es-ES_tradnl" sz="2000" b="1" dirty="0" err="1">
                <a:effectLst/>
              </a:rPr>
              <a:t>Crime</a:t>
            </a:r>
            <a:r>
              <a:rPr lang="es-ES_tradnl" sz="2000" b="1" dirty="0">
                <a:effectLst/>
              </a:rPr>
              <a:t> &amp; </a:t>
            </a:r>
            <a:r>
              <a:rPr lang="es-ES_tradnl" sz="2000" b="1" dirty="0" err="1">
                <a:effectLst/>
              </a:rPr>
              <a:t>Terrorism</a:t>
            </a:r>
            <a:endParaRPr lang="es-ES" sz="2000" b="1" dirty="0">
              <a:effectLst/>
            </a:endParaRPr>
          </a:p>
        </p:txBody>
      </p:sp>
      <p:sp>
        <p:nvSpPr>
          <p:cNvPr id="4" name="Rectángulo 3">
            <a:extLst>
              <a:ext uri="{FF2B5EF4-FFF2-40B4-BE49-F238E27FC236}">
                <a16:creationId xmlns:a16="http://schemas.microsoft.com/office/drawing/2014/main" xmlns="" id="{FC82C2E2-9661-4E89-BA96-82A835673E65}"/>
              </a:ext>
            </a:extLst>
          </p:cNvPr>
          <p:cNvSpPr/>
          <p:nvPr/>
        </p:nvSpPr>
        <p:spPr>
          <a:xfrm>
            <a:off x="5364088" y="1268760"/>
            <a:ext cx="3528392" cy="369332"/>
          </a:xfrm>
          <a:prstGeom prst="rect">
            <a:avLst/>
          </a:prstGeom>
          <a:solidFill>
            <a:srgbClr val="FF0000">
              <a:alpha val="10000"/>
            </a:srgbClr>
          </a:solidFill>
          <a:ln w="38100">
            <a:solidFill>
              <a:srgbClr val="FF0000"/>
            </a:solidFill>
          </a:ln>
        </p:spPr>
        <p:txBody>
          <a:bodyPr wrap="square">
            <a:spAutoFit/>
          </a:bodyPr>
          <a:lstStyle/>
          <a:p>
            <a:pPr algn="ctr"/>
            <a:r>
              <a:rPr lang="en-GB" b="1" dirty="0"/>
              <a:t>At least 3 LEAs, but 5 for “OPEN”.</a:t>
            </a:r>
            <a:endParaRPr lang="es-ES_tradnl" dirty="0"/>
          </a:p>
        </p:txBody>
      </p:sp>
      <p:grpSp>
        <p:nvGrpSpPr>
          <p:cNvPr id="2" name="Grupo 1">
            <a:extLst>
              <a:ext uri="{FF2B5EF4-FFF2-40B4-BE49-F238E27FC236}">
                <a16:creationId xmlns:a16="http://schemas.microsoft.com/office/drawing/2014/main" xmlns="" id="{45286D1D-BD78-49F0-B6CA-A5C6DBF736C6}"/>
              </a:ext>
            </a:extLst>
          </p:cNvPr>
          <p:cNvGrpSpPr/>
          <p:nvPr/>
        </p:nvGrpSpPr>
        <p:grpSpPr>
          <a:xfrm>
            <a:off x="897837" y="1482588"/>
            <a:ext cx="4450399" cy="1134813"/>
            <a:chOff x="897837" y="1482588"/>
            <a:chExt cx="4450399" cy="1134813"/>
          </a:xfrm>
        </p:grpSpPr>
        <p:pic>
          <p:nvPicPr>
            <p:cNvPr id="2050" name="Picture 2" descr="https://img.wonderhowto.com/img/31/64/63522275154784/0/hack-like-pro-digital-forensics-for-aspiring-hacker-part-1-tools-techniques.1280x600.jpg">
              <a:extLst>
                <a:ext uri="{FF2B5EF4-FFF2-40B4-BE49-F238E27FC236}">
                  <a16:creationId xmlns:a16="http://schemas.microsoft.com/office/drawing/2014/main" xmlns="" id="{DD8DA8AC-5B21-479B-BE5A-44C927233AE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7837" y="1482588"/>
              <a:ext cx="2089987" cy="9796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money flows laundering">
              <a:extLst>
                <a:ext uri="{FF2B5EF4-FFF2-40B4-BE49-F238E27FC236}">
                  <a16:creationId xmlns:a16="http://schemas.microsoft.com/office/drawing/2014/main" xmlns="" id="{C180D11E-B5AE-4858-A022-3F060DCA878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87824" y="1482588"/>
              <a:ext cx="2360412" cy="11348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2852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de cyber terrorism">
            <a:extLst>
              <a:ext uri="{FF2B5EF4-FFF2-40B4-BE49-F238E27FC236}">
                <a16:creationId xmlns:a16="http://schemas.microsoft.com/office/drawing/2014/main" xmlns="" id="{5CFFC677-A1E1-4F39-BC79-AFD384829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366" y="4090397"/>
            <a:ext cx="1704975" cy="2686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xmlns="" id="{109858D1-062A-4DBD-B30D-0C380728C14F}"/>
              </a:ext>
            </a:extLst>
          </p:cNvPr>
          <p:cNvSpPr/>
          <p:nvPr/>
        </p:nvSpPr>
        <p:spPr>
          <a:xfrm>
            <a:off x="914400" y="836712"/>
            <a:ext cx="7978080" cy="3277820"/>
          </a:xfrm>
          <a:prstGeom prst="rect">
            <a:avLst/>
          </a:prstGeom>
        </p:spPr>
        <p:txBody>
          <a:bodyPr wrap="square">
            <a:spAutoFit/>
          </a:bodyPr>
          <a:lstStyle/>
          <a:p>
            <a:r>
              <a:rPr lang="en-GB" b="1" dirty="0"/>
              <a:t>SU-FCT03-2018-2019-2020: Information and data stream management to fight against (cyber)crime and terrorism</a:t>
            </a:r>
            <a:endParaRPr lang="es-ES_tradnl" b="1" dirty="0"/>
          </a:p>
          <a:p>
            <a:pPr algn="just"/>
            <a:endParaRPr lang="en-GB" sz="2400" b="1" dirty="0"/>
          </a:p>
          <a:p>
            <a:pPr algn="just"/>
            <a:endParaRPr lang="en-GB" sz="500" b="1" dirty="0">
              <a:ea typeface="Times New Roman" panose="02020603050405020304" pitchFamily="18" charset="0"/>
            </a:endParaRPr>
          </a:p>
          <a:p>
            <a:pPr algn="just"/>
            <a:r>
              <a:rPr lang="es-ES_tradnl" sz="1700" b="1" dirty="0" err="1">
                <a:solidFill>
                  <a:srgbClr val="FF0000"/>
                </a:solidFill>
                <a:ea typeface="Times New Roman" panose="02020603050405020304" pitchFamily="18" charset="0"/>
              </a:rPr>
              <a:t>IAs</a:t>
            </a:r>
            <a:r>
              <a:rPr lang="es-ES_tradnl" sz="1700" b="1" dirty="0">
                <a:solidFill>
                  <a:srgbClr val="FF0000"/>
                </a:solidFill>
                <a:ea typeface="Times New Roman" panose="02020603050405020304" pitchFamily="18" charset="0"/>
              </a:rPr>
              <a:t> of 8 M€ &amp; TRL 5-7 (ONLY 1 Project) </a:t>
            </a:r>
            <a:r>
              <a:rPr lang="es-ES_tradnl" sz="1700" dirty="0">
                <a:ea typeface="Times New Roman" panose="02020603050405020304" pitchFamily="18" charset="0"/>
                <a:sym typeface="Wingdings" panose="05000000000000000000" pitchFamily="2" charset="2"/>
              </a:rPr>
              <a:t> </a:t>
            </a:r>
            <a:r>
              <a:rPr lang="es-ES_tradnl" sz="1700" dirty="0" err="1">
                <a:ea typeface="Times New Roman" panose="02020603050405020304" pitchFamily="18" charset="0"/>
                <a:sym typeface="Wingdings" panose="05000000000000000000" pitchFamily="2" charset="2"/>
              </a:rPr>
              <a:t>D</a:t>
            </a:r>
            <a:r>
              <a:rPr lang="es-ES_tradnl" sz="1700" dirty="0" err="1">
                <a:ea typeface="Times New Roman" panose="02020603050405020304" pitchFamily="18" charset="0"/>
              </a:rPr>
              <a:t>eveloping</a:t>
            </a:r>
            <a:r>
              <a:rPr lang="es-ES_tradnl" sz="1700" dirty="0">
                <a:ea typeface="Times New Roman" panose="02020603050405020304" pitchFamily="18" charset="0"/>
              </a:rPr>
              <a:t> </a:t>
            </a:r>
            <a:r>
              <a:rPr lang="es-ES_tradnl" sz="1700" dirty="0" err="1">
                <a:ea typeface="Times New Roman" panose="02020603050405020304" pitchFamily="18" charset="0"/>
              </a:rPr>
              <a:t>solutions</a:t>
            </a:r>
            <a:r>
              <a:rPr lang="es-ES_tradnl" sz="1700" dirty="0">
                <a:ea typeface="Times New Roman" panose="02020603050405020304" pitchFamily="18" charset="0"/>
              </a:rPr>
              <a:t> (</a:t>
            </a:r>
            <a:r>
              <a:rPr lang="en-GB" sz="1700" dirty="0"/>
              <a:t>in compliance with EU societal values, including privacy and fundamental rights) that allows the LEAs </a:t>
            </a:r>
            <a:r>
              <a:rPr lang="en-GB" sz="1700" b="1" dirty="0"/>
              <a:t>to manage voluminous and heterogeneous data</a:t>
            </a:r>
            <a:r>
              <a:rPr lang="en-GB" sz="1700" dirty="0"/>
              <a:t> (images, videos, geospatial intelligence, communication data, traffic data, financial transactions related date, etc.) and turn it into </a:t>
            </a:r>
            <a:r>
              <a:rPr lang="en-GB" sz="1700" b="1" dirty="0"/>
              <a:t>actionable intelligence</a:t>
            </a:r>
            <a:r>
              <a:rPr lang="en-GB" sz="1700" dirty="0"/>
              <a:t>.</a:t>
            </a:r>
          </a:p>
          <a:p>
            <a:pPr algn="just"/>
            <a:endParaRPr lang="en-GB" sz="300" dirty="0"/>
          </a:p>
          <a:p>
            <a:pPr marL="285750" indent="-285750" algn="just">
              <a:buFont typeface="Wingdings" panose="05000000000000000000" pitchFamily="2" charset="2"/>
              <a:buChar char="§"/>
            </a:pPr>
            <a:r>
              <a:rPr lang="en-GB" sz="1700" b="1" dirty="0"/>
              <a:t>Trend analysis of emerging cybercrime </a:t>
            </a:r>
            <a:r>
              <a:rPr lang="en-GB" sz="1700" dirty="0"/>
              <a:t>activities based on past of (cyber)criminal activities, on technological developments, and on trends in the society.</a:t>
            </a:r>
            <a:endParaRPr lang="es-ES_tradnl" sz="1700" dirty="0"/>
          </a:p>
          <a:p>
            <a:pPr algn="just"/>
            <a:endParaRPr lang="en-GB" sz="300" dirty="0"/>
          </a:p>
          <a:p>
            <a:pPr marL="285750" indent="-285750" algn="just">
              <a:buFont typeface="Wingdings" panose="05000000000000000000" pitchFamily="2" charset="2"/>
              <a:buChar char="§"/>
            </a:pPr>
            <a:r>
              <a:rPr lang="en-GB" sz="1700" b="1" dirty="0"/>
              <a:t>Behavioural/anomaly detection </a:t>
            </a:r>
            <a:r>
              <a:rPr lang="en-GB" sz="1700" dirty="0"/>
              <a:t>systems (using dif. sensors) and methodologies .</a:t>
            </a:r>
            <a:endParaRPr lang="es-ES_tradnl" sz="1700" dirty="0">
              <a:ea typeface="Times New Roman" panose="02020603050405020304" pitchFamily="18" charset="0"/>
            </a:endParaRPr>
          </a:p>
        </p:txBody>
      </p:sp>
      <p:sp>
        <p:nvSpPr>
          <p:cNvPr id="7" name="8 Rectángulo redondeado">
            <a:extLst>
              <a:ext uri="{FF2B5EF4-FFF2-40B4-BE49-F238E27FC236}">
                <a16:creationId xmlns:a16="http://schemas.microsoft.com/office/drawing/2014/main" xmlns="" id="{378EEDCB-8BE5-4120-AA23-980A15B9F5DD}"/>
              </a:ext>
            </a:extLst>
          </p:cNvPr>
          <p:cNvSpPr/>
          <p:nvPr/>
        </p:nvSpPr>
        <p:spPr>
          <a:xfrm>
            <a:off x="1043608" y="279985"/>
            <a:ext cx="7704856" cy="484719"/>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Fight</a:t>
            </a:r>
            <a:r>
              <a:rPr lang="es-ES_tradnl" sz="2000" b="1" dirty="0">
                <a:effectLst/>
              </a:rPr>
              <a:t> </a:t>
            </a:r>
            <a:r>
              <a:rPr lang="es-ES_tradnl" sz="2000" b="1" dirty="0" err="1">
                <a:effectLst/>
              </a:rPr>
              <a:t>Against</a:t>
            </a:r>
            <a:r>
              <a:rPr lang="es-ES_tradnl" sz="2000" b="1" dirty="0">
                <a:effectLst/>
              </a:rPr>
              <a:t> </a:t>
            </a:r>
            <a:r>
              <a:rPr lang="es-ES_tradnl" sz="2000" b="1" dirty="0" err="1">
                <a:effectLst/>
              </a:rPr>
              <a:t>Crime</a:t>
            </a:r>
            <a:r>
              <a:rPr lang="es-ES_tradnl" sz="2000" b="1" dirty="0">
                <a:effectLst/>
              </a:rPr>
              <a:t> &amp; </a:t>
            </a:r>
            <a:r>
              <a:rPr lang="es-ES_tradnl" sz="2000" b="1" dirty="0" err="1">
                <a:effectLst/>
              </a:rPr>
              <a:t>Terrorism</a:t>
            </a:r>
            <a:endParaRPr lang="es-ES" sz="2000" b="1" dirty="0">
              <a:effectLst/>
            </a:endParaRPr>
          </a:p>
        </p:txBody>
      </p:sp>
      <p:sp>
        <p:nvSpPr>
          <p:cNvPr id="4" name="Rectángulo 3">
            <a:extLst>
              <a:ext uri="{FF2B5EF4-FFF2-40B4-BE49-F238E27FC236}">
                <a16:creationId xmlns:a16="http://schemas.microsoft.com/office/drawing/2014/main" xmlns="" id="{7FD1A08C-0778-44C9-9A8E-D6E4F29131BF}"/>
              </a:ext>
            </a:extLst>
          </p:cNvPr>
          <p:cNvSpPr/>
          <p:nvPr/>
        </p:nvSpPr>
        <p:spPr>
          <a:xfrm>
            <a:off x="5952278" y="1340768"/>
            <a:ext cx="2808312" cy="369332"/>
          </a:xfrm>
          <a:prstGeom prst="rect">
            <a:avLst/>
          </a:prstGeom>
          <a:solidFill>
            <a:srgbClr val="FF0000">
              <a:alpha val="10000"/>
            </a:srgbClr>
          </a:solidFill>
          <a:ln w="38100">
            <a:solidFill>
              <a:srgbClr val="FF0000"/>
            </a:solidFill>
          </a:ln>
        </p:spPr>
        <p:txBody>
          <a:bodyPr wrap="square">
            <a:spAutoFit/>
          </a:bodyPr>
          <a:lstStyle/>
          <a:p>
            <a:pPr algn="ctr"/>
            <a:r>
              <a:rPr lang="en-GB" b="1" dirty="0"/>
              <a:t>At least 3 LEAs</a:t>
            </a:r>
            <a:endParaRPr lang="es-ES_tradnl" dirty="0"/>
          </a:p>
        </p:txBody>
      </p:sp>
      <p:sp>
        <p:nvSpPr>
          <p:cNvPr id="6" name="Rectángulo 5">
            <a:extLst>
              <a:ext uri="{FF2B5EF4-FFF2-40B4-BE49-F238E27FC236}">
                <a16:creationId xmlns:a16="http://schemas.microsoft.com/office/drawing/2014/main" xmlns="" id="{C89398BD-1528-4941-A66C-9A122A7CC367}"/>
              </a:ext>
            </a:extLst>
          </p:cNvPr>
          <p:cNvSpPr/>
          <p:nvPr/>
        </p:nvSpPr>
        <p:spPr>
          <a:xfrm>
            <a:off x="935782" y="4005064"/>
            <a:ext cx="6444530" cy="2277547"/>
          </a:xfrm>
          <a:prstGeom prst="rect">
            <a:avLst/>
          </a:prstGeom>
        </p:spPr>
        <p:txBody>
          <a:bodyPr wrap="square">
            <a:spAutoFit/>
          </a:bodyPr>
          <a:lstStyle/>
          <a:p>
            <a:pPr algn="just"/>
            <a:endParaRPr lang="en-GB" sz="300" dirty="0">
              <a:ea typeface="Times New Roman" panose="02020603050405020304" pitchFamily="18" charset="0"/>
            </a:endParaRPr>
          </a:p>
          <a:p>
            <a:pPr marL="285750" indent="-285750" algn="just">
              <a:buFont typeface="Wingdings" panose="05000000000000000000" pitchFamily="2" charset="2"/>
              <a:buChar char="§"/>
            </a:pPr>
            <a:r>
              <a:rPr lang="en-GB" sz="1700" b="1" dirty="0"/>
              <a:t>Balance</a:t>
            </a:r>
            <a:r>
              <a:rPr lang="en-GB" sz="1700" dirty="0"/>
              <a:t> of IT specialists, psychologists, sociologists, linguists, etc. exploiting big data and predictive analytics: a) to </a:t>
            </a:r>
            <a:r>
              <a:rPr lang="en-GB" sz="1700" dirty="0" err="1"/>
              <a:t>caracterize</a:t>
            </a:r>
            <a:r>
              <a:rPr lang="en-GB" sz="1700" dirty="0"/>
              <a:t> trends in cybercrime and in cybercriminal organizations and b) to enhance citizens' security against terrorist attacks in places considered as soft targets, including crowded areas (shopping malls, entertainment venues, etc.).</a:t>
            </a:r>
            <a:endParaRPr lang="es-ES_tradnl" sz="1700" dirty="0"/>
          </a:p>
          <a:p>
            <a:pPr algn="just"/>
            <a:endParaRPr lang="en-GB" sz="300" dirty="0">
              <a:ea typeface="Times New Roman" panose="02020603050405020304" pitchFamily="18" charset="0"/>
            </a:endParaRPr>
          </a:p>
          <a:p>
            <a:pPr marL="285750" indent="-285750" algn="just">
              <a:buFont typeface="Wingdings" panose="05000000000000000000" pitchFamily="2" charset="2"/>
              <a:buChar char="§"/>
            </a:pPr>
            <a:r>
              <a:rPr lang="en-GB" sz="1700" b="1" dirty="0"/>
              <a:t>Societal aspects </a:t>
            </a:r>
            <a:r>
              <a:rPr lang="en-GB" sz="1700" dirty="0"/>
              <a:t>(e.g. perception of security, possible side effects of technological solutions, societal resilience) have to be addressed.</a:t>
            </a:r>
            <a:endParaRPr lang="es-ES_tradnl" sz="1700" dirty="0">
              <a:ea typeface="Times New Roman" panose="02020603050405020304" pitchFamily="18" charset="0"/>
            </a:endParaRPr>
          </a:p>
        </p:txBody>
      </p:sp>
    </p:spTree>
    <p:extLst>
      <p:ext uri="{BB962C8B-B14F-4D97-AF65-F5344CB8AC3E}">
        <p14:creationId xmlns:p14="http://schemas.microsoft.com/office/powerpoint/2010/main" val="3725222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Rectángulo redondeado">
            <a:extLst>
              <a:ext uri="{FF2B5EF4-FFF2-40B4-BE49-F238E27FC236}">
                <a16:creationId xmlns:a16="http://schemas.microsoft.com/office/drawing/2014/main" xmlns="" id="{E56340D5-B472-43C0-A97D-6343BF0EDFFC}"/>
              </a:ext>
            </a:extLst>
          </p:cNvPr>
          <p:cNvSpPr/>
          <p:nvPr/>
        </p:nvSpPr>
        <p:spPr>
          <a:xfrm>
            <a:off x="1115616" y="692696"/>
            <a:ext cx="7776864" cy="48339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Border</a:t>
            </a:r>
            <a:r>
              <a:rPr lang="es-ES_tradnl" sz="2000" b="1" dirty="0">
                <a:effectLst/>
              </a:rPr>
              <a:t> &amp; </a:t>
            </a:r>
            <a:r>
              <a:rPr lang="es-ES_tradnl" sz="2000" b="1" dirty="0" err="1">
                <a:effectLst/>
              </a:rPr>
              <a:t>External</a:t>
            </a:r>
            <a:r>
              <a:rPr lang="es-ES_tradnl" sz="2000" b="1" dirty="0">
                <a:effectLst/>
              </a:rPr>
              <a:t> Security</a:t>
            </a:r>
            <a:endParaRPr lang="es-ES" sz="2000" b="1" dirty="0">
              <a:effectLst/>
            </a:endParaRPr>
          </a:p>
        </p:txBody>
      </p:sp>
      <p:pic>
        <p:nvPicPr>
          <p:cNvPr id="3" name="Imagen 2">
            <a:extLst>
              <a:ext uri="{FF2B5EF4-FFF2-40B4-BE49-F238E27FC236}">
                <a16:creationId xmlns:a16="http://schemas.microsoft.com/office/drawing/2014/main" xmlns="" id="{1F45E9B4-19CF-426A-B10B-E1006DA39CB3}"/>
              </a:ext>
            </a:extLst>
          </p:cNvPr>
          <p:cNvPicPr>
            <a:picLocks noChangeAspect="1"/>
          </p:cNvPicPr>
          <p:nvPr/>
        </p:nvPicPr>
        <p:blipFill>
          <a:blip r:embed="rId2"/>
          <a:stretch>
            <a:fillRect/>
          </a:stretch>
        </p:blipFill>
        <p:spPr>
          <a:xfrm>
            <a:off x="1027782" y="1390278"/>
            <a:ext cx="7867650" cy="1390650"/>
          </a:xfrm>
          <a:prstGeom prst="rect">
            <a:avLst/>
          </a:prstGeom>
        </p:spPr>
      </p:pic>
      <p:grpSp>
        <p:nvGrpSpPr>
          <p:cNvPr id="2" name="Grupo 1">
            <a:extLst>
              <a:ext uri="{FF2B5EF4-FFF2-40B4-BE49-F238E27FC236}">
                <a16:creationId xmlns:a16="http://schemas.microsoft.com/office/drawing/2014/main" xmlns="" id="{448724D8-EC5B-458E-86DD-8D86B3FC01B2}"/>
              </a:ext>
            </a:extLst>
          </p:cNvPr>
          <p:cNvGrpSpPr/>
          <p:nvPr/>
        </p:nvGrpSpPr>
        <p:grpSpPr>
          <a:xfrm>
            <a:off x="1027782" y="2995114"/>
            <a:ext cx="7864698" cy="1817889"/>
            <a:chOff x="1027782" y="2995114"/>
            <a:chExt cx="7864698" cy="1817889"/>
          </a:xfrm>
        </p:grpSpPr>
        <p:pic>
          <p:nvPicPr>
            <p:cNvPr id="2050" name="Picture 2" descr="Resultado de imagen de airport scanners">
              <a:extLst>
                <a:ext uri="{FF2B5EF4-FFF2-40B4-BE49-F238E27FC236}">
                  <a16:creationId xmlns:a16="http://schemas.microsoft.com/office/drawing/2014/main" xmlns="" id="{6FB05903-3391-4981-A74B-E647520A56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82683" y="3356992"/>
              <a:ext cx="2209797" cy="14560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de truck control border">
              <a:extLst>
                <a:ext uri="{FF2B5EF4-FFF2-40B4-BE49-F238E27FC236}">
                  <a16:creationId xmlns:a16="http://schemas.microsoft.com/office/drawing/2014/main" xmlns="" id="{B2F78F07-5398-4B16-9994-84EBA003655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66965" y="3356992"/>
              <a:ext cx="2593267" cy="145601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de truck scanner">
              <a:extLst>
                <a:ext uri="{FF2B5EF4-FFF2-40B4-BE49-F238E27FC236}">
                  <a16:creationId xmlns:a16="http://schemas.microsoft.com/office/drawing/2014/main" xmlns="" id="{2335D0FF-4AE6-48AA-ACBE-D1242BE36793}"/>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27782" y="2995114"/>
              <a:ext cx="3267447" cy="181788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CuadroTexto 9">
            <a:extLst>
              <a:ext uri="{FF2B5EF4-FFF2-40B4-BE49-F238E27FC236}">
                <a16:creationId xmlns:a16="http://schemas.microsoft.com/office/drawing/2014/main" xmlns="" id="{068DFF88-021C-4C84-ACEA-B9CFF20DD5B4}"/>
              </a:ext>
            </a:extLst>
          </p:cNvPr>
          <p:cNvSpPr txBox="1"/>
          <p:nvPr/>
        </p:nvSpPr>
        <p:spPr>
          <a:xfrm>
            <a:off x="1940998" y="5086872"/>
            <a:ext cx="5815759" cy="830997"/>
          </a:xfrm>
          <a:prstGeom prst="rect">
            <a:avLst/>
          </a:prstGeom>
          <a:noFill/>
        </p:spPr>
        <p:txBody>
          <a:bodyPr wrap="none" rtlCol="0">
            <a:spAutoFit/>
          </a:bodyPr>
          <a:lstStyle/>
          <a:p>
            <a:pPr algn="ctr"/>
            <a:r>
              <a:rPr lang="es-ES_tradnl" sz="2400" b="1" dirty="0">
                <a:solidFill>
                  <a:srgbClr val="FF0000"/>
                </a:solidFill>
              </a:rPr>
              <a:t>SOME TOPICS HAVE DIFFERENT SUB-TOPICS </a:t>
            </a:r>
          </a:p>
          <a:p>
            <a:pPr algn="ctr"/>
            <a:r>
              <a:rPr lang="es-ES_tradnl" sz="2400" b="1" dirty="0" err="1">
                <a:solidFill>
                  <a:srgbClr val="FF0000"/>
                </a:solidFill>
              </a:rPr>
              <a:t>depending</a:t>
            </a:r>
            <a:r>
              <a:rPr lang="es-ES_tradnl" sz="2400" b="1" dirty="0">
                <a:solidFill>
                  <a:srgbClr val="FF0000"/>
                </a:solidFill>
              </a:rPr>
              <a:t> </a:t>
            </a:r>
            <a:r>
              <a:rPr lang="es-ES_tradnl" sz="2400" b="1" dirty="0" err="1">
                <a:solidFill>
                  <a:srgbClr val="FF0000"/>
                </a:solidFill>
              </a:rPr>
              <a:t>on</a:t>
            </a:r>
            <a:r>
              <a:rPr lang="es-ES_tradnl" sz="2400" b="1" dirty="0">
                <a:solidFill>
                  <a:srgbClr val="FF0000"/>
                </a:solidFill>
              </a:rPr>
              <a:t> </a:t>
            </a:r>
            <a:r>
              <a:rPr lang="es-ES_tradnl" sz="2400" b="1" dirty="0" err="1">
                <a:solidFill>
                  <a:srgbClr val="FF0000"/>
                </a:solidFill>
              </a:rPr>
              <a:t>the</a:t>
            </a:r>
            <a:r>
              <a:rPr lang="es-ES_tradnl" sz="2400" b="1" dirty="0">
                <a:solidFill>
                  <a:srgbClr val="FF0000"/>
                </a:solidFill>
              </a:rPr>
              <a:t> </a:t>
            </a:r>
            <a:r>
              <a:rPr lang="es-ES_tradnl" sz="2400" b="1" dirty="0" err="1">
                <a:solidFill>
                  <a:srgbClr val="FF0000"/>
                </a:solidFill>
              </a:rPr>
              <a:t>year</a:t>
            </a:r>
            <a:r>
              <a:rPr lang="es-ES_tradnl" sz="2400" b="1" dirty="0">
                <a:solidFill>
                  <a:srgbClr val="FF0000"/>
                </a:solidFill>
              </a:rPr>
              <a:t>!!!!!!!</a:t>
            </a:r>
          </a:p>
        </p:txBody>
      </p:sp>
      <p:sp>
        <p:nvSpPr>
          <p:cNvPr id="11" name="Abrir llave 10">
            <a:extLst>
              <a:ext uri="{FF2B5EF4-FFF2-40B4-BE49-F238E27FC236}">
                <a16:creationId xmlns:a16="http://schemas.microsoft.com/office/drawing/2014/main" xmlns="" id="{3089B1BE-C56B-4950-848A-7D424D08D9F4}"/>
              </a:ext>
            </a:extLst>
          </p:cNvPr>
          <p:cNvSpPr/>
          <p:nvPr/>
        </p:nvSpPr>
        <p:spPr>
          <a:xfrm>
            <a:off x="827584" y="1340768"/>
            <a:ext cx="144016" cy="1440160"/>
          </a:xfrm>
          <a:prstGeom prst="leftBrace">
            <a:avLst>
              <a:gd name="adj1" fmla="val 8333"/>
              <a:gd name="adj2" fmla="val 5450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Tree>
    <p:extLst>
      <p:ext uri="{BB962C8B-B14F-4D97-AF65-F5344CB8AC3E}">
        <p14:creationId xmlns:p14="http://schemas.microsoft.com/office/powerpoint/2010/main" val="3985090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Rectángulo redondeado">
            <a:extLst>
              <a:ext uri="{FF2B5EF4-FFF2-40B4-BE49-F238E27FC236}">
                <a16:creationId xmlns:a16="http://schemas.microsoft.com/office/drawing/2014/main" xmlns="" id="{FD21B582-CD1E-4018-827C-3990A20895DE}"/>
              </a:ext>
            </a:extLst>
          </p:cNvPr>
          <p:cNvSpPr/>
          <p:nvPr/>
        </p:nvSpPr>
        <p:spPr>
          <a:xfrm>
            <a:off x="1043608" y="137292"/>
            <a:ext cx="7776864" cy="48339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err="1">
                <a:effectLst/>
              </a:rPr>
              <a:t>Border</a:t>
            </a:r>
            <a:r>
              <a:rPr lang="es-ES_tradnl" sz="2000" b="1" dirty="0">
                <a:effectLst/>
              </a:rPr>
              <a:t> &amp; </a:t>
            </a:r>
            <a:r>
              <a:rPr lang="es-ES_tradnl" sz="2000" b="1" dirty="0" err="1">
                <a:effectLst/>
              </a:rPr>
              <a:t>External</a:t>
            </a:r>
            <a:r>
              <a:rPr lang="es-ES_tradnl" sz="2000" b="1" dirty="0">
                <a:effectLst/>
              </a:rPr>
              <a:t> Security</a:t>
            </a:r>
            <a:endParaRPr lang="es-ES" sz="2000" b="1" dirty="0">
              <a:effectLst/>
            </a:endParaRPr>
          </a:p>
        </p:txBody>
      </p:sp>
      <p:sp>
        <p:nvSpPr>
          <p:cNvPr id="2" name="CuadroTexto 1">
            <a:extLst>
              <a:ext uri="{FF2B5EF4-FFF2-40B4-BE49-F238E27FC236}">
                <a16:creationId xmlns:a16="http://schemas.microsoft.com/office/drawing/2014/main" xmlns="" id="{33F4E39B-B0D9-4C08-BB09-A7CFE202DBBF}"/>
              </a:ext>
            </a:extLst>
          </p:cNvPr>
          <p:cNvSpPr txBox="1"/>
          <p:nvPr/>
        </p:nvSpPr>
        <p:spPr>
          <a:xfrm>
            <a:off x="1043608" y="764704"/>
            <a:ext cx="7792529" cy="5693866"/>
          </a:xfrm>
          <a:prstGeom prst="rect">
            <a:avLst/>
          </a:prstGeom>
          <a:noFill/>
        </p:spPr>
        <p:txBody>
          <a:bodyPr wrap="square" rtlCol="0">
            <a:spAutoFit/>
          </a:bodyPr>
          <a:lstStyle/>
          <a:p>
            <a:pPr marL="285750" indent="-285750" algn="just">
              <a:defRPr/>
            </a:pPr>
            <a:r>
              <a:rPr lang="en-GB" sz="1400" b="1" dirty="0">
                <a:solidFill>
                  <a:schemeClr val="dk1"/>
                </a:solidFill>
              </a:rPr>
              <a:t>SU-BES01-2018-2019-2020 </a:t>
            </a:r>
            <a:r>
              <a:rPr lang="en-GB" sz="1400" dirty="0">
                <a:solidFill>
                  <a:schemeClr val="dk1"/>
                </a:solidFill>
                <a:sym typeface="Wingdings" panose="05000000000000000000" pitchFamily="2" charset="2"/>
              </a:rPr>
              <a:t> </a:t>
            </a:r>
            <a:r>
              <a:rPr lang="es-ES_tradnl" sz="1400" dirty="0">
                <a:solidFill>
                  <a:schemeClr val="dk1"/>
                </a:solidFill>
              </a:rPr>
              <a:t>RIA </a:t>
            </a:r>
            <a:r>
              <a:rPr lang="es-ES_tradnl" sz="1400" dirty="0" err="1">
                <a:solidFill>
                  <a:schemeClr val="dk1"/>
                </a:solidFill>
              </a:rPr>
              <a:t>of</a:t>
            </a:r>
            <a:r>
              <a:rPr lang="es-ES_tradnl" sz="1400" dirty="0">
                <a:solidFill>
                  <a:schemeClr val="dk1"/>
                </a:solidFill>
              </a:rPr>
              <a:t> 5 M€ (</a:t>
            </a:r>
            <a:r>
              <a:rPr lang="es-ES_tradnl" sz="1400" dirty="0" err="1">
                <a:solidFill>
                  <a:schemeClr val="dk1"/>
                </a:solidFill>
              </a:rPr>
              <a:t>About</a:t>
            </a:r>
            <a:r>
              <a:rPr lang="es-ES_tradnl" sz="1400" dirty="0">
                <a:solidFill>
                  <a:schemeClr val="dk1"/>
                </a:solidFill>
              </a:rPr>
              <a:t> 2 </a:t>
            </a:r>
            <a:r>
              <a:rPr lang="es-ES_tradnl" sz="1400" dirty="0" err="1">
                <a:solidFill>
                  <a:schemeClr val="dk1"/>
                </a:solidFill>
              </a:rPr>
              <a:t>Projects</a:t>
            </a:r>
            <a:r>
              <a:rPr lang="es-ES_tradnl" sz="1400" dirty="0">
                <a:solidFill>
                  <a:schemeClr val="dk1"/>
                </a:solidFill>
              </a:rPr>
              <a:t> in 2018):</a:t>
            </a:r>
          </a:p>
          <a:p>
            <a:pPr lvl="1" algn="just" fontAlgn="auto">
              <a:spcBef>
                <a:spcPts val="0"/>
              </a:spcBef>
              <a:spcAft>
                <a:spcPts val="0"/>
              </a:spcAft>
              <a:buFont typeface="Arial" panose="020B0604020202020204" pitchFamily="34" charset="0"/>
              <a:buChar char="•"/>
              <a:defRPr/>
            </a:pPr>
            <a:r>
              <a:rPr lang="en-GB" sz="1400" b="1" dirty="0">
                <a:solidFill>
                  <a:srgbClr val="FF0000"/>
                </a:solidFill>
              </a:rPr>
              <a:t>Sub-topic 1 (2018): Detecting security threats possibly resulting from certain perceptions abroad, that deviate from the reality of the EU</a:t>
            </a:r>
          </a:p>
          <a:p>
            <a:pPr lvl="1" algn="just" fontAlgn="auto">
              <a:spcBef>
                <a:spcPts val="0"/>
              </a:spcBef>
              <a:spcAft>
                <a:spcPts val="0"/>
              </a:spcAft>
              <a:buFont typeface="Arial" panose="020B0604020202020204" pitchFamily="34" charset="0"/>
              <a:buChar char="•"/>
              <a:defRPr/>
            </a:pPr>
            <a:r>
              <a:rPr lang="en-GB" sz="1400" dirty="0">
                <a:solidFill>
                  <a:schemeClr val="dk1"/>
                </a:solidFill>
              </a:rPr>
              <a:t>Sub-topic 2(2019): Modelling, predicting and dealing with migration flows to avoid tensions and violence</a:t>
            </a:r>
          </a:p>
          <a:p>
            <a:pPr lvl="1" algn="just" fontAlgn="auto">
              <a:spcBef>
                <a:spcPts val="0"/>
              </a:spcBef>
              <a:spcAft>
                <a:spcPts val="0"/>
              </a:spcAft>
              <a:buFont typeface="Arial" panose="020B0604020202020204" pitchFamily="34" charset="0"/>
              <a:buChar char="•"/>
              <a:defRPr/>
            </a:pPr>
            <a:r>
              <a:rPr lang="en-GB" sz="1400" dirty="0">
                <a:solidFill>
                  <a:schemeClr val="dk1"/>
                </a:solidFill>
              </a:rPr>
              <a:t>Sub-topic 3(2020): Developing indicators of threats at the EU external borders on the basis of sound risk and vulnerability assessment methodologies</a:t>
            </a:r>
          </a:p>
          <a:p>
            <a:pPr lvl="1" algn="just" fontAlgn="auto">
              <a:spcBef>
                <a:spcPts val="0"/>
              </a:spcBef>
              <a:spcAft>
                <a:spcPts val="0"/>
              </a:spcAft>
              <a:buFont typeface="Arial" panose="020B0604020202020204" pitchFamily="34" charset="0"/>
              <a:buChar char="•"/>
              <a:defRPr/>
            </a:pPr>
            <a:r>
              <a:rPr lang="en-GB" sz="1400" b="1" dirty="0">
                <a:solidFill>
                  <a:srgbClr val="FF0000"/>
                </a:solidFill>
              </a:rPr>
              <a:t>Sub-topic 4(2018-2019-2020): Open </a:t>
            </a:r>
            <a:r>
              <a:rPr lang="en-GB" sz="1400" dirty="0">
                <a:solidFill>
                  <a:schemeClr val="dk1"/>
                </a:solidFill>
              </a:rPr>
              <a:t>(max 18 months)</a:t>
            </a:r>
          </a:p>
          <a:p>
            <a:pPr lvl="1" algn="just" fontAlgn="auto">
              <a:spcBef>
                <a:spcPts val="0"/>
              </a:spcBef>
              <a:spcAft>
                <a:spcPts val="0"/>
              </a:spcAft>
              <a:buFont typeface="Arial" panose="020B0604020202020204" pitchFamily="34" charset="0"/>
              <a:buChar char="•"/>
              <a:defRPr/>
            </a:pPr>
            <a:endParaRPr lang="en-GB" sz="1400" dirty="0">
              <a:solidFill>
                <a:schemeClr val="dk1"/>
              </a:solidFill>
            </a:endParaRPr>
          </a:p>
          <a:p>
            <a:pPr marL="285750" indent="-285750" algn="just">
              <a:defRPr/>
            </a:pPr>
            <a:r>
              <a:rPr lang="en-GB" sz="1400" b="1" dirty="0">
                <a:solidFill>
                  <a:schemeClr val="dk1"/>
                </a:solidFill>
              </a:rPr>
              <a:t>SU-BES02-2018-2019-2020 </a:t>
            </a:r>
            <a:r>
              <a:rPr lang="en-GB" sz="1400" dirty="0">
                <a:solidFill>
                  <a:schemeClr val="dk1"/>
                </a:solidFill>
                <a:sym typeface="Wingdings" panose="05000000000000000000" pitchFamily="2" charset="2"/>
              </a:rPr>
              <a:t> </a:t>
            </a:r>
            <a:r>
              <a:rPr lang="es-ES_tradnl" sz="1400" dirty="0">
                <a:solidFill>
                  <a:schemeClr val="dk1"/>
                </a:solidFill>
              </a:rPr>
              <a:t>RIA </a:t>
            </a:r>
            <a:r>
              <a:rPr lang="es-ES_tradnl" sz="1400" dirty="0" err="1">
                <a:solidFill>
                  <a:schemeClr val="dk1"/>
                </a:solidFill>
              </a:rPr>
              <a:t>of</a:t>
            </a:r>
            <a:r>
              <a:rPr lang="es-ES_tradnl" sz="1400" dirty="0">
                <a:solidFill>
                  <a:schemeClr val="dk1"/>
                </a:solidFill>
              </a:rPr>
              <a:t> 7 M€ &amp; TRL 4-6 (</a:t>
            </a:r>
            <a:r>
              <a:rPr lang="es-ES_tradnl" sz="1400" dirty="0" err="1">
                <a:solidFill>
                  <a:schemeClr val="dk1"/>
                </a:solidFill>
              </a:rPr>
              <a:t>About</a:t>
            </a:r>
            <a:r>
              <a:rPr lang="es-ES_tradnl" sz="1400" dirty="0">
                <a:solidFill>
                  <a:schemeClr val="dk1"/>
                </a:solidFill>
              </a:rPr>
              <a:t> 3 </a:t>
            </a:r>
            <a:r>
              <a:rPr lang="es-ES_tradnl" sz="1400" dirty="0" err="1">
                <a:solidFill>
                  <a:schemeClr val="dk1"/>
                </a:solidFill>
              </a:rPr>
              <a:t>projects</a:t>
            </a:r>
            <a:r>
              <a:rPr lang="es-ES_tradnl" sz="1400" dirty="0">
                <a:solidFill>
                  <a:schemeClr val="dk1"/>
                </a:solidFill>
              </a:rPr>
              <a:t> in 2018)</a:t>
            </a:r>
          </a:p>
          <a:p>
            <a:pPr algn="just">
              <a:defRPr/>
            </a:pPr>
            <a:endParaRPr lang="es-ES_tradnl" sz="200" b="1" dirty="0">
              <a:solidFill>
                <a:schemeClr val="dk1"/>
              </a:solidFill>
            </a:endParaRPr>
          </a:p>
          <a:p>
            <a:pPr lvl="1" algn="just">
              <a:buFont typeface="Arial" panose="020B0604020202020204" pitchFamily="34" charset="0"/>
              <a:buChar char="•"/>
              <a:defRPr/>
            </a:pPr>
            <a:r>
              <a:rPr lang="en-GB" sz="1400" b="1" dirty="0">
                <a:solidFill>
                  <a:srgbClr val="FF0000"/>
                </a:solidFill>
              </a:rPr>
              <a:t>Sub-topic 1 (2018): Providing integrated situational awareness and applying augmented reality to border security</a:t>
            </a:r>
          </a:p>
          <a:p>
            <a:pPr lvl="1" algn="just">
              <a:buFont typeface="Arial" panose="020B0604020202020204" pitchFamily="34" charset="0"/>
              <a:buChar char="•"/>
              <a:defRPr/>
            </a:pPr>
            <a:r>
              <a:rPr lang="en-GB" sz="1400" b="1" dirty="0">
                <a:solidFill>
                  <a:srgbClr val="FF0000"/>
                </a:solidFill>
              </a:rPr>
              <a:t>Sub-topic 2 (2018): Detecting fraud, verifying document validity and alternative technologies to identifying people</a:t>
            </a:r>
          </a:p>
          <a:p>
            <a:pPr lvl="1" algn="just" fontAlgn="auto">
              <a:spcBef>
                <a:spcPts val="0"/>
              </a:spcBef>
              <a:spcAft>
                <a:spcPts val="0"/>
              </a:spcAft>
              <a:buFont typeface="Arial" panose="020B0604020202020204" pitchFamily="34" charset="0"/>
              <a:buChar char="•"/>
              <a:defRPr/>
            </a:pPr>
            <a:r>
              <a:rPr lang="en-GB" sz="1400" dirty="0">
                <a:solidFill>
                  <a:schemeClr val="dk1"/>
                </a:solidFill>
              </a:rPr>
              <a:t>Sub-topic 3 (2019): Security on-board passenger ships</a:t>
            </a:r>
          </a:p>
          <a:p>
            <a:pPr lvl="1" algn="just" fontAlgn="auto">
              <a:spcBef>
                <a:spcPts val="0"/>
              </a:spcBef>
              <a:spcAft>
                <a:spcPts val="0"/>
              </a:spcAft>
              <a:buFont typeface="Arial" panose="020B0604020202020204" pitchFamily="34" charset="0"/>
              <a:buChar char="•"/>
              <a:defRPr/>
            </a:pPr>
            <a:r>
              <a:rPr lang="en-GB" sz="1400" dirty="0">
                <a:solidFill>
                  <a:schemeClr val="dk1"/>
                </a:solidFill>
              </a:rPr>
              <a:t>Sub-topic 4 (2019): Detecting threats in the stream of commerce without disrupting business</a:t>
            </a:r>
          </a:p>
          <a:p>
            <a:pPr lvl="1" algn="just" fontAlgn="auto">
              <a:spcBef>
                <a:spcPts val="0"/>
              </a:spcBef>
              <a:spcAft>
                <a:spcPts val="0"/>
              </a:spcAft>
              <a:buFont typeface="Arial" panose="020B0604020202020204" pitchFamily="34" charset="0"/>
              <a:buChar char="•"/>
              <a:defRPr/>
            </a:pPr>
            <a:r>
              <a:rPr lang="en-GB" sz="1400" dirty="0">
                <a:solidFill>
                  <a:schemeClr val="dk1"/>
                </a:solidFill>
              </a:rPr>
              <a:t>Sub-topic 5 (2020): Disruptive sensor technologies for border surveillance</a:t>
            </a:r>
          </a:p>
          <a:p>
            <a:pPr lvl="1" algn="just">
              <a:buFont typeface="Arial" panose="020B0604020202020204" pitchFamily="34" charset="0"/>
              <a:buChar char="•"/>
              <a:defRPr/>
            </a:pPr>
            <a:r>
              <a:rPr lang="en-GB" sz="1400" b="1" dirty="0">
                <a:solidFill>
                  <a:srgbClr val="FF0000"/>
                </a:solidFill>
              </a:rPr>
              <a:t>Sub-topic 6 (2018-2019-2020): Open </a:t>
            </a:r>
            <a:r>
              <a:rPr lang="en-GB" sz="1400" dirty="0">
                <a:solidFill>
                  <a:schemeClr val="dk1"/>
                </a:solidFill>
              </a:rPr>
              <a:t>(max 18 months)</a:t>
            </a:r>
          </a:p>
          <a:p>
            <a:pPr lvl="1" algn="just" fontAlgn="auto">
              <a:spcBef>
                <a:spcPts val="0"/>
              </a:spcBef>
              <a:spcAft>
                <a:spcPts val="0"/>
              </a:spcAft>
              <a:defRPr/>
            </a:pPr>
            <a:endParaRPr lang="en-GB" sz="1400" dirty="0">
              <a:solidFill>
                <a:schemeClr val="dk1"/>
              </a:solidFill>
            </a:endParaRPr>
          </a:p>
          <a:p>
            <a:pPr marL="285750" indent="-285750" algn="just" fontAlgn="auto">
              <a:spcBef>
                <a:spcPts val="0"/>
              </a:spcBef>
              <a:spcAft>
                <a:spcPts val="0"/>
              </a:spcAft>
              <a:defRPr/>
            </a:pPr>
            <a:r>
              <a:rPr lang="en-GB" sz="1400" b="1" dirty="0">
                <a:solidFill>
                  <a:schemeClr val="dk1"/>
                </a:solidFill>
              </a:rPr>
              <a:t>SU-BES03-2018-2019-202</a:t>
            </a:r>
            <a:r>
              <a:rPr lang="en-GB" sz="1400" dirty="0">
                <a:solidFill>
                  <a:schemeClr val="dk1"/>
                </a:solidFill>
              </a:rPr>
              <a:t>0 </a:t>
            </a:r>
            <a:r>
              <a:rPr lang="en-GB" sz="1400" dirty="0">
                <a:solidFill>
                  <a:schemeClr val="dk1"/>
                </a:solidFill>
                <a:sym typeface="Wingdings" panose="05000000000000000000" pitchFamily="2" charset="2"/>
              </a:rPr>
              <a:t>  IA</a:t>
            </a:r>
            <a:r>
              <a:rPr lang="en-GB" sz="1400" dirty="0">
                <a:solidFill>
                  <a:schemeClr val="dk1"/>
                </a:solidFill>
              </a:rPr>
              <a:t> of 5M€ (About 2 Projects in 2018)</a:t>
            </a:r>
          </a:p>
          <a:p>
            <a:pPr lvl="1" algn="just" fontAlgn="auto">
              <a:spcBef>
                <a:spcPts val="0"/>
              </a:spcBef>
              <a:spcAft>
                <a:spcPts val="0"/>
              </a:spcAft>
              <a:buFont typeface="Arial" panose="020B0604020202020204" pitchFamily="34" charset="0"/>
              <a:buChar char="•"/>
              <a:defRPr/>
            </a:pPr>
            <a:r>
              <a:rPr lang="en-GB" sz="1400" b="1" dirty="0">
                <a:solidFill>
                  <a:srgbClr val="FF0000"/>
                </a:solidFill>
              </a:rPr>
              <a:t>Sub-topic 1 (2018): Remotely piloted aircrafts and underwater autonomous platforms for off-shore patrol vessels</a:t>
            </a:r>
          </a:p>
          <a:p>
            <a:pPr lvl="1" algn="just" fontAlgn="auto">
              <a:spcBef>
                <a:spcPts val="0"/>
              </a:spcBef>
              <a:spcAft>
                <a:spcPts val="0"/>
              </a:spcAft>
              <a:buFont typeface="Arial" panose="020B0604020202020204" pitchFamily="34" charset="0"/>
              <a:buChar char="•"/>
              <a:defRPr/>
            </a:pPr>
            <a:r>
              <a:rPr lang="en-GB" sz="1400" dirty="0">
                <a:solidFill>
                  <a:schemeClr val="dk1"/>
                </a:solidFill>
              </a:rPr>
              <a:t>Sub-topic 2 (2019): New concepts for decision support and information systems</a:t>
            </a:r>
          </a:p>
          <a:p>
            <a:pPr lvl="1" algn="just" fontAlgn="auto">
              <a:spcBef>
                <a:spcPts val="0"/>
              </a:spcBef>
              <a:spcAft>
                <a:spcPts val="0"/>
              </a:spcAft>
              <a:buFont typeface="Arial" panose="020B0604020202020204" pitchFamily="34" charset="0"/>
              <a:buChar char="•"/>
              <a:defRPr/>
            </a:pPr>
            <a:r>
              <a:rPr lang="en-GB" sz="1400" dirty="0">
                <a:solidFill>
                  <a:schemeClr val="dk1"/>
                </a:solidFill>
              </a:rPr>
              <a:t>Sub-topic 3(2020): Improved systems for the detection, identification and tracking of small boats</a:t>
            </a:r>
          </a:p>
          <a:p>
            <a:pPr lvl="1" algn="just">
              <a:buFont typeface="Arial" panose="020B0604020202020204" pitchFamily="34" charset="0"/>
              <a:buChar char="•"/>
              <a:defRPr/>
            </a:pPr>
            <a:r>
              <a:rPr lang="en-GB" sz="1400" b="1" dirty="0">
                <a:solidFill>
                  <a:srgbClr val="FF0000"/>
                </a:solidFill>
              </a:rPr>
              <a:t>Sub-topic 4(2018-2019-2020): Open </a:t>
            </a:r>
            <a:r>
              <a:rPr lang="en-GB" sz="1400" dirty="0">
                <a:solidFill>
                  <a:schemeClr val="dk1"/>
                </a:solidFill>
              </a:rPr>
              <a:t>(</a:t>
            </a:r>
            <a:r>
              <a:rPr lang="en-GB" sz="1400" u="sng" dirty="0">
                <a:solidFill>
                  <a:schemeClr val="dk1"/>
                </a:solidFill>
              </a:rPr>
              <a:t>max 18 months</a:t>
            </a:r>
            <a:r>
              <a:rPr lang="en-GB" sz="1400" dirty="0">
                <a:solidFill>
                  <a:schemeClr val="dk1"/>
                </a:solidFill>
              </a:rPr>
              <a:t>)</a:t>
            </a:r>
          </a:p>
        </p:txBody>
      </p:sp>
      <p:sp>
        <p:nvSpPr>
          <p:cNvPr id="9" name="Rectángulo 8">
            <a:extLst>
              <a:ext uri="{FF2B5EF4-FFF2-40B4-BE49-F238E27FC236}">
                <a16:creationId xmlns:a16="http://schemas.microsoft.com/office/drawing/2014/main" xmlns="" id="{FB680074-7547-4AEB-97F9-1968FA199483}"/>
              </a:ext>
            </a:extLst>
          </p:cNvPr>
          <p:cNvSpPr/>
          <p:nvPr/>
        </p:nvSpPr>
        <p:spPr>
          <a:xfrm>
            <a:off x="3075497" y="6372036"/>
            <a:ext cx="5760640" cy="369332"/>
          </a:xfrm>
          <a:prstGeom prst="rect">
            <a:avLst/>
          </a:prstGeom>
          <a:solidFill>
            <a:schemeClr val="bg1"/>
          </a:solidFill>
          <a:ln w="38100">
            <a:solidFill>
              <a:srgbClr val="FF0000"/>
            </a:solidFill>
          </a:ln>
        </p:spPr>
        <p:txBody>
          <a:bodyPr wrap="square">
            <a:spAutoFit/>
          </a:bodyPr>
          <a:lstStyle/>
          <a:p>
            <a:pPr algn="ctr"/>
            <a:r>
              <a:rPr lang="en-GB" b="1" dirty="0"/>
              <a:t>At least 3 authorities/end-users, but 5 for “OPEN”.</a:t>
            </a:r>
            <a:endParaRPr lang="es-ES_tradnl" dirty="0"/>
          </a:p>
        </p:txBody>
      </p:sp>
    </p:spTree>
    <p:extLst>
      <p:ext uri="{BB962C8B-B14F-4D97-AF65-F5344CB8AC3E}">
        <p14:creationId xmlns:p14="http://schemas.microsoft.com/office/powerpoint/2010/main" val="793447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971600" y="116632"/>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err="1">
                <a:latin typeface="+mn-lt"/>
              </a:rPr>
              <a:t>Junker’s</a:t>
            </a:r>
            <a:r>
              <a:rPr lang="es-ES" sz="2400" dirty="0">
                <a:latin typeface="+mn-lt"/>
              </a:rPr>
              <a:t> Commission </a:t>
            </a:r>
            <a:r>
              <a:rPr lang="es-ES" sz="2400" dirty="0" err="1">
                <a:latin typeface="+mn-lt"/>
              </a:rPr>
              <a:t>orientation</a:t>
            </a:r>
            <a:r>
              <a:rPr lang="es-ES" sz="2400" dirty="0">
                <a:latin typeface="+mn-lt"/>
              </a:rPr>
              <a:t>…</a:t>
            </a:r>
          </a:p>
        </p:txBody>
      </p:sp>
      <p:pic>
        <p:nvPicPr>
          <p:cNvPr id="1029" name="Picture 5" descr="http://www.pv-magazine.com/fileadmin/PVI_website_pictures/Jean-Claude_Juncker_European_Commission_president_David_Plas_wikimedia_commo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933056"/>
            <a:ext cx="50958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91880" y="954832"/>
            <a:ext cx="419735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774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Rectángulo redondeado">
            <a:extLst>
              <a:ext uri="{FF2B5EF4-FFF2-40B4-BE49-F238E27FC236}">
                <a16:creationId xmlns:a16="http://schemas.microsoft.com/office/drawing/2014/main" xmlns="" id="{E56340D5-B472-43C0-A97D-6343BF0EDFFC}"/>
              </a:ext>
            </a:extLst>
          </p:cNvPr>
          <p:cNvSpPr/>
          <p:nvPr/>
        </p:nvSpPr>
        <p:spPr>
          <a:xfrm>
            <a:off x="1115616" y="692696"/>
            <a:ext cx="7776864" cy="48339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a:t>General </a:t>
            </a:r>
            <a:r>
              <a:rPr lang="es-ES_tradnl" sz="2000" b="1" dirty="0" err="1"/>
              <a:t>Matters</a:t>
            </a:r>
            <a:endParaRPr lang="es-ES" sz="2000" b="1" dirty="0">
              <a:effectLst/>
            </a:endParaRPr>
          </a:p>
        </p:txBody>
      </p:sp>
      <p:pic>
        <p:nvPicPr>
          <p:cNvPr id="2" name="Imagen 1">
            <a:extLst>
              <a:ext uri="{FF2B5EF4-FFF2-40B4-BE49-F238E27FC236}">
                <a16:creationId xmlns:a16="http://schemas.microsoft.com/office/drawing/2014/main" xmlns="" id="{4200427E-8ADB-4C7C-869F-143BF998AA6D}"/>
              </a:ext>
            </a:extLst>
          </p:cNvPr>
          <p:cNvPicPr>
            <a:picLocks noChangeAspect="1"/>
          </p:cNvPicPr>
          <p:nvPr/>
        </p:nvPicPr>
        <p:blipFill>
          <a:blip r:embed="rId2"/>
          <a:stretch>
            <a:fillRect/>
          </a:stretch>
        </p:blipFill>
        <p:spPr>
          <a:xfrm>
            <a:off x="1436935" y="1484784"/>
            <a:ext cx="7134225" cy="1533525"/>
          </a:xfrm>
          <a:prstGeom prst="rect">
            <a:avLst/>
          </a:prstGeom>
        </p:spPr>
      </p:pic>
      <p:pic>
        <p:nvPicPr>
          <p:cNvPr id="3" name="Imagen 2">
            <a:extLst>
              <a:ext uri="{FF2B5EF4-FFF2-40B4-BE49-F238E27FC236}">
                <a16:creationId xmlns:a16="http://schemas.microsoft.com/office/drawing/2014/main" xmlns="" id="{A995BA4B-22DB-4D11-8866-60BE1CE2BE48}"/>
              </a:ext>
            </a:extLst>
          </p:cNvPr>
          <p:cNvPicPr>
            <a:picLocks noChangeAspect="1"/>
          </p:cNvPicPr>
          <p:nvPr/>
        </p:nvPicPr>
        <p:blipFill>
          <a:blip r:embed="rId3"/>
          <a:stretch>
            <a:fillRect/>
          </a:stretch>
        </p:blipFill>
        <p:spPr>
          <a:xfrm>
            <a:off x="2627784" y="3329853"/>
            <a:ext cx="4896544" cy="2547694"/>
          </a:xfrm>
          <a:prstGeom prst="rect">
            <a:avLst/>
          </a:prstGeom>
        </p:spPr>
      </p:pic>
      <p:sp>
        <p:nvSpPr>
          <p:cNvPr id="6" name="Abrir llave 5">
            <a:extLst>
              <a:ext uri="{FF2B5EF4-FFF2-40B4-BE49-F238E27FC236}">
                <a16:creationId xmlns:a16="http://schemas.microsoft.com/office/drawing/2014/main" xmlns="" id="{62F2CA44-5141-4C13-BC16-B1E7D130B343}"/>
              </a:ext>
            </a:extLst>
          </p:cNvPr>
          <p:cNvSpPr/>
          <p:nvPr/>
        </p:nvSpPr>
        <p:spPr>
          <a:xfrm>
            <a:off x="1115616" y="1453989"/>
            <a:ext cx="144016" cy="1440160"/>
          </a:xfrm>
          <a:prstGeom prst="leftBrace">
            <a:avLst>
              <a:gd name="adj1" fmla="val 8333"/>
              <a:gd name="adj2" fmla="val 54502"/>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p>
        </p:txBody>
      </p:sp>
    </p:spTree>
    <p:extLst>
      <p:ext uri="{BB962C8B-B14F-4D97-AF65-F5344CB8AC3E}">
        <p14:creationId xmlns:p14="http://schemas.microsoft.com/office/powerpoint/2010/main" val="2513244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Rectángulo redondeado">
            <a:extLst>
              <a:ext uri="{FF2B5EF4-FFF2-40B4-BE49-F238E27FC236}">
                <a16:creationId xmlns:a16="http://schemas.microsoft.com/office/drawing/2014/main" xmlns="" id="{E56340D5-B472-43C0-A97D-6343BF0EDFFC}"/>
              </a:ext>
            </a:extLst>
          </p:cNvPr>
          <p:cNvSpPr/>
          <p:nvPr/>
        </p:nvSpPr>
        <p:spPr>
          <a:xfrm>
            <a:off x="1115616" y="116632"/>
            <a:ext cx="7776864" cy="48339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a:t>General </a:t>
            </a:r>
            <a:r>
              <a:rPr lang="es-ES_tradnl" sz="2000" b="1" dirty="0" err="1"/>
              <a:t>Matters</a:t>
            </a:r>
            <a:endParaRPr lang="es-ES" sz="2000" b="1" dirty="0">
              <a:effectLst/>
            </a:endParaRPr>
          </a:p>
        </p:txBody>
      </p:sp>
      <p:sp>
        <p:nvSpPr>
          <p:cNvPr id="6" name="2 Marcador de contenido">
            <a:extLst>
              <a:ext uri="{FF2B5EF4-FFF2-40B4-BE49-F238E27FC236}">
                <a16:creationId xmlns:a16="http://schemas.microsoft.com/office/drawing/2014/main" xmlns="" id="{9E0A1516-39A6-4148-AB02-9CBD39B46B8E}"/>
              </a:ext>
            </a:extLst>
          </p:cNvPr>
          <p:cNvSpPr>
            <a:spLocks noGrp="1"/>
          </p:cNvSpPr>
          <p:nvPr>
            <p:ph idx="1"/>
          </p:nvPr>
        </p:nvSpPr>
        <p:spPr>
          <a:xfrm>
            <a:off x="1131818" y="620689"/>
            <a:ext cx="7776864" cy="3672407"/>
          </a:xfrm>
        </p:spPr>
        <p:txBody>
          <a:bodyPr>
            <a:normAutofit lnSpcReduction="10000"/>
          </a:bodyPr>
          <a:lstStyle/>
          <a:p>
            <a:pPr marL="285750" indent="-285750" fontAlgn="auto">
              <a:spcBef>
                <a:spcPts val="0"/>
              </a:spcBef>
              <a:spcAft>
                <a:spcPts val="0"/>
              </a:spcAft>
              <a:defRPr/>
            </a:pPr>
            <a:r>
              <a:rPr lang="en-GB" sz="2000" b="1" dirty="0">
                <a:solidFill>
                  <a:schemeClr val="dk1"/>
                </a:solidFill>
              </a:rPr>
              <a:t>SU-GM01-2018-2019-2020 </a:t>
            </a:r>
            <a:r>
              <a:rPr lang="en-GB" sz="2000" b="1" dirty="0">
                <a:solidFill>
                  <a:schemeClr val="dk1"/>
                </a:solidFill>
                <a:sym typeface="Wingdings" panose="05000000000000000000" pitchFamily="2" charset="2"/>
              </a:rPr>
              <a:t> </a:t>
            </a:r>
            <a:r>
              <a:rPr lang="en-GB" sz="2000" dirty="0">
                <a:solidFill>
                  <a:schemeClr val="dk1"/>
                </a:solidFill>
              </a:rPr>
              <a:t> 4 sub-topics and </a:t>
            </a:r>
            <a:r>
              <a:rPr lang="en-GB" sz="2000" b="1" dirty="0">
                <a:solidFill>
                  <a:schemeClr val="dk1"/>
                </a:solidFill>
              </a:rPr>
              <a:t>at least 8 users</a:t>
            </a:r>
            <a:r>
              <a:rPr lang="en-GB" sz="2000" dirty="0">
                <a:solidFill>
                  <a:schemeClr val="dk1"/>
                </a:solidFill>
              </a:rPr>
              <a:t>:</a:t>
            </a:r>
          </a:p>
          <a:p>
            <a:pPr lvl="1" fontAlgn="auto">
              <a:spcBef>
                <a:spcPts val="0"/>
              </a:spcBef>
              <a:spcAft>
                <a:spcPts val="0"/>
              </a:spcAft>
              <a:buFont typeface="Arial" panose="020B0604020202020204" pitchFamily="34" charset="0"/>
              <a:buChar char="•"/>
              <a:defRPr/>
            </a:pPr>
            <a:r>
              <a:rPr lang="en-GB" sz="2000" dirty="0">
                <a:solidFill>
                  <a:schemeClr val="dk1"/>
                </a:solidFill>
              </a:rPr>
              <a:t>Sub-topic 1 (2019-2020):  Practitioners in the same discipline and from across Europe</a:t>
            </a:r>
          </a:p>
          <a:p>
            <a:pPr lvl="1" fontAlgn="auto">
              <a:spcBef>
                <a:spcPts val="0"/>
              </a:spcBef>
              <a:spcAft>
                <a:spcPts val="0"/>
              </a:spcAft>
              <a:buFont typeface="Arial" panose="020B0604020202020204" pitchFamily="34" charset="0"/>
              <a:buChar char="•"/>
              <a:defRPr/>
            </a:pPr>
            <a:r>
              <a:rPr lang="en-GB" sz="2000" b="1" dirty="0">
                <a:solidFill>
                  <a:srgbClr val="FF0000"/>
                </a:solidFill>
              </a:rPr>
              <a:t>Sub-topic 2(2018): Innovation clusters from around Europe and training facilities</a:t>
            </a:r>
          </a:p>
          <a:p>
            <a:pPr lvl="1" fontAlgn="auto">
              <a:spcBef>
                <a:spcPts val="0"/>
              </a:spcBef>
              <a:spcAft>
                <a:spcPts val="0"/>
              </a:spcAft>
              <a:buFont typeface="Arial" panose="020B0604020202020204" pitchFamily="34" charset="0"/>
              <a:buChar char="•"/>
              <a:defRPr/>
            </a:pPr>
            <a:r>
              <a:rPr lang="en-GB" sz="2000" b="1" dirty="0">
                <a:solidFill>
                  <a:srgbClr val="FF0000"/>
                </a:solidFill>
              </a:rPr>
              <a:t>Sub-topic 3(2018): Procurement agencies</a:t>
            </a:r>
          </a:p>
          <a:p>
            <a:pPr lvl="1" fontAlgn="auto">
              <a:spcBef>
                <a:spcPts val="0"/>
              </a:spcBef>
              <a:spcAft>
                <a:spcPts val="0"/>
              </a:spcAft>
              <a:buFont typeface="Arial" panose="020B0604020202020204" pitchFamily="34" charset="0"/>
              <a:buChar char="•"/>
              <a:defRPr/>
            </a:pPr>
            <a:r>
              <a:rPr lang="en-GB" sz="2000" dirty="0">
                <a:solidFill>
                  <a:schemeClr val="dk1"/>
                </a:solidFill>
              </a:rPr>
              <a:t>Sub-topic 4(2019):  Border and coast guard organizations</a:t>
            </a:r>
          </a:p>
          <a:p>
            <a:pPr lvl="1" fontAlgn="auto">
              <a:spcBef>
                <a:spcPts val="0"/>
              </a:spcBef>
              <a:spcAft>
                <a:spcPts val="0"/>
              </a:spcAft>
              <a:buFont typeface="Arial" panose="020B0604020202020204" pitchFamily="34" charset="0"/>
              <a:buChar char="•"/>
              <a:defRPr/>
            </a:pPr>
            <a:endParaRPr lang="en-GB" sz="2000" dirty="0">
              <a:solidFill>
                <a:schemeClr val="dk1"/>
              </a:solidFill>
            </a:endParaRPr>
          </a:p>
          <a:p>
            <a:pPr marL="285750" indent="-285750">
              <a:spcBef>
                <a:spcPts val="0"/>
              </a:spcBef>
              <a:defRPr/>
            </a:pPr>
            <a:r>
              <a:rPr lang="en-GB" sz="2000" b="1" dirty="0">
                <a:solidFill>
                  <a:schemeClr val="dk1"/>
                </a:solidFill>
              </a:rPr>
              <a:t>SU-GM02-2018-2020 </a:t>
            </a:r>
            <a:r>
              <a:rPr lang="en-GB" sz="2000" b="1" dirty="0">
                <a:solidFill>
                  <a:schemeClr val="dk1"/>
                </a:solidFill>
                <a:sym typeface="Wingdings" panose="05000000000000000000" pitchFamily="2" charset="2"/>
              </a:rPr>
              <a:t> </a:t>
            </a:r>
            <a:r>
              <a:rPr lang="en-GB" sz="2000" dirty="0">
                <a:solidFill>
                  <a:schemeClr val="dk1"/>
                </a:solidFill>
              </a:rPr>
              <a:t>2 sub-topics and </a:t>
            </a:r>
            <a:r>
              <a:rPr lang="en-GB" sz="2000" b="1" dirty="0">
                <a:solidFill>
                  <a:schemeClr val="dk1"/>
                </a:solidFill>
              </a:rPr>
              <a:t>at least 6 users</a:t>
            </a:r>
            <a:r>
              <a:rPr lang="en-GB" sz="2000" dirty="0">
                <a:solidFill>
                  <a:schemeClr val="dk1"/>
                </a:solidFill>
              </a:rPr>
              <a:t>:</a:t>
            </a:r>
          </a:p>
          <a:p>
            <a:pPr lvl="1" fontAlgn="auto">
              <a:spcBef>
                <a:spcPts val="0"/>
              </a:spcBef>
              <a:spcAft>
                <a:spcPts val="0"/>
              </a:spcAft>
              <a:buFont typeface="Arial" panose="020B0604020202020204" pitchFamily="34" charset="0"/>
              <a:buChar char="•"/>
              <a:defRPr/>
            </a:pPr>
            <a:r>
              <a:rPr lang="en-GB" sz="2000" b="1" dirty="0">
                <a:solidFill>
                  <a:srgbClr val="FF0000"/>
                </a:solidFill>
              </a:rPr>
              <a:t>Sub-topic 1 (2018): Common requirements specifications for innovative, advanced systems to support security</a:t>
            </a:r>
          </a:p>
          <a:p>
            <a:pPr lvl="1" fontAlgn="auto">
              <a:spcBef>
                <a:spcPts val="0"/>
              </a:spcBef>
              <a:spcAft>
                <a:spcPts val="0"/>
              </a:spcAft>
              <a:buFont typeface="Arial" panose="020B0604020202020204" pitchFamily="34" charset="0"/>
              <a:buChar char="•"/>
              <a:defRPr/>
            </a:pPr>
            <a:r>
              <a:rPr lang="en-GB" sz="2000" dirty="0">
                <a:solidFill>
                  <a:schemeClr val="dk1"/>
                </a:solidFill>
              </a:rPr>
              <a:t>Sub-topic 2 (2020): Procurement of prototype systems among those specified as a result of sub-topic 1</a:t>
            </a:r>
            <a:endParaRPr lang="es-ES" sz="2000" dirty="0">
              <a:solidFill>
                <a:schemeClr val="dk1"/>
              </a:solidFill>
            </a:endParaRPr>
          </a:p>
        </p:txBody>
      </p:sp>
      <p:sp>
        <p:nvSpPr>
          <p:cNvPr id="2" name="Flecha: a la derecha 1">
            <a:extLst>
              <a:ext uri="{FF2B5EF4-FFF2-40B4-BE49-F238E27FC236}">
                <a16:creationId xmlns:a16="http://schemas.microsoft.com/office/drawing/2014/main" xmlns="" id="{4E48A6C3-7BBE-4590-87F0-46F193385F03}"/>
              </a:ext>
            </a:extLst>
          </p:cNvPr>
          <p:cNvSpPr/>
          <p:nvPr/>
        </p:nvSpPr>
        <p:spPr>
          <a:xfrm>
            <a:off x="1031304" y="1844824"/>
            <a:ext cx="516360"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Flecha: a la derecha 8">
            <a:extLst>
              <a:ext uri="{FF2B5EF4-FFF2-40B4-BE49-F238E27FC236}">
                <a16:creationId xmlns:a16="http://schemas.microsoft.com/office/drawing/2014/main" xmlns="" id="{E80D83B3-FDC8-4625-A44D-A2494C1C8025}"/>
              </a:ext>
            </a:extLst>
          </p:cNvPr>
          <p:cNvSpPr/>
          <p:nvPr/>
        </p:nvSpPr>
        <p:spPr>
          <a:xfrm>
            <a:off x="1031304" y="2996952"/>
            <a:ext cx="516360" cy="50405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aphicFrame>
        <p:nvGraphicFramePr>
          <p:cNvPr id="10" name="4 Tabla">
            <a:extLst>
              <a:ext uri="{FF2B5EF4-FFF2-40B4-BE49-F238E27FC236}">
                <a16:creationId xmlns:a16="http://schemas.microsoft.com/office/drawing/2014/main" xmlns="" id="{744D7091-DD9D-4120-9B31-AAFD997021FB}"/>
              </a:ext>
            </a:extLst>
          </p:cNvPr>
          <p:cNvGraphicFramePr>
            <a:graphicFrameLocks noGrp="1"/>
          </p:cNvGraphicFramePr>
          <p:nvPr>
            <p:extLst>
              <p:ext uri="{D42A27DB-BD31-4B8C-83A1-F6EECF244321}">
                <p14:modId xmlns:p14="http://schemas.microsoft.com/office/powerpoint/2010/main" val="2612542586"/>
              </p:ext>
            </p:extLst>
          </p:nvPr>
        </p:nvGraphicFramePr>
        <p:xfrm>
          <a:off x="965448" y="4293096"/>
          <a:ext cx="8077200" cy="1998584"/>
        </p:xfrm>
        <a:graphic>
          <a:graphicData uri="http://schemas.openxmlformats.org/drawingml/2006/table">
            <a:tbl>
              <a:tblPr firstRow="1" bandRow="1">
                <a:tableStyleId>{5C22544A-7EE6-4342-B048-85BDC9FD1C3A}</a:tableStyleId>
              </a:tblPr>
              <a:tblGrid>
                <a:gridCol w="2919337">
                  <a:extLst>
                    <a:ext uri="{9D8B030D-6E8A-4147-A177-3AD203B41FA5}">
                      <a16:colId xmlns:a16="http://schemas.microsoft.com/office/drawing/2014/main" xmlns="" val="20000"/>
                    </a:ext>
                  </a:extLst>
                </a:gridCol>
                <a:gridCol w="2587593">
                  <a:extLst>
                    <a:ext uri="{9D8B030D-6E8A-4147-A177-3AD203B41FA5}">
                      <a16:colId xmlns:a16="http://schemas.microsoft.com/office/drawing/2014/main" xmlns="" val="20001"/>
                    </a:ext>
                  </a:extLst>
                </a:gridCol>
                <a:gridCol w="1592365">
                  <a:extLst>
                    <a:ext uri="{9D8B030D-6E8A-4147-A177-3AD203B41FA5}">
                      <a16:colId xmlns:a16="http://schemas.microsoft.com/office/drawing/2014/main" xmlns="" val="20002"/>
                    </a:ext>
                  </a:extLst>
                </a:gridCol>
                <a:gridCol w="977905">
                  <a:extLst>
                    <a:ext uri="{9D8B030D-6E8A-4147-A177-3AD203B41FA5}">
                      <a16:colId xmlns:a16="http://schemas.microsoft.com/office/drawing/2014/main" xmlns="" val="20003"/>
                    </a:ext>
                  </a:extLst>
                </a:gridCol>
              </a:tblGrid>
              <a:tr h="428768">
                <a:tc>
                  <a:txBody>
                    <a:bodyPr/>
                    <a:lstStyle/>
                    <a:p>
                      <a:pPr algn="ctr"/>
                      <a:r>
                        <a:rPr lang="es-ES_tradnl" sz="1700" i="0" dirty="0" err="1"/>
                        <a:t>Topic</a:t>
                      </a:r>
                      <a:r>
                        <a:rPr lang="es-ES_tradnl" sz="1700" i="0" dirty="0"/>
                        <a:t> </a:t>
                      </a:r>
                    </a:p>
                  </a:txBody>
                  <a:tcPr marL="91432" marR="91432" marT="45736" marB="45736"/>
                </a:tc>
                <a:tc>
                  <a:txBody>
                    <a:bodyPr/>
                    <a:lstStyle/>
                    <a:p>
                      <a:pPr algn="ctr"/>
                      <a:r>
                        <a:rPr lang="es-ES_tradnl" sz="1700" i="0" dirty="0" err="1"/>
                        <a:t>Instrument</a:t>
                      </a:r>
                      <a:endParaRPr lang="es-ES_tradnl" sz="1700" i="0" dirty="0"/>
                    </a:p>
                  </a:txBody>
                  <a:tcPr marL="91432" marR="91432" marT="45736" marB="45736"/>
                </a:tc>
                <a:tc>
                  <a:txBody>
                    <a:bodyPr/>
                    <a:lstStyle/>
                    <a:p>
                      <a:pPr algn="ctr"/>
                      <a:r>
                        <a:rPr lang="es-ES_tradnl" sz="1700" i="0" dirty="0" err="1"/>
                        <a:t>Deadline</a:t>
                      </a:r>
                      <a:endParaRPr lang="es-ES_tradnl" sz="1700" i="0" dirty="0"/>
                    </a:p>
                  </a:txBody>
                  <a:tcPr marL="91432" marR="91432" marT="45736" marB="45736"/>
                </a:tc>
                <a:tc>
                  <a:txBody>
                    <a:bodyPr/>
                    <a:lstStyle/>
                    <a:p>
                      <a:pPr algn="ctr"/>
                      <a:r>
                        <a:rPr lang="es-ES_tradnl" sz="1700" i="0" dirty="0"/>
                        <a:t>M€</a:t>
                      </a:r>
                    </a:p>
                  </a:txBody>
                  <a:tcPr marL="91432" marR="91432" marT="45736" marB="45736"/>
                </a:tc>
                <a:extLst>
                  <a:ext uri="{0D108BD9-81ED-4DB2-BD59-A6C34878D82A}">
                    <a16:rowId xmlns:a16="http://schemas.microsoft.com/office/drawing/2014/main" xmlns="" val="10000"/>
                  </a:ext>
                </a:extLst>
              </a:tr>
              <a:tr h="580088">
                <a:tc>
                  <a:txBody>
                    <a:bodyPr/>
                    <a:lstStyle/>
                    <a:p>
                      <a:pPr algn="l"/>
                      <a:r>
                        <a:rPr lang="es-ES_tradnl" sz="1700" dirty="0"/>
                        <a:t>SU-GM01-2018-2019-2020</a:t>
                      </a:r>
                    </a:p>
                  </a:txBody>
                  <a:tcPr marL="91432" marR="91432" marT="45736" marB="45736">
                    <a:solidFill>
                      <a:schemeClr val="accent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700" kern="1200" dirty="0">
                          <a:solidFill>
                            <a:schemeClr val="dk1"/>
                          </a:solidFill>
                          <a:effectLst/>
                          <a:latin typeface="+mn-lt"/>
                          <a:ea typeface="+mn-ea"/>
                          <a:cs typeface="+mn-cs"/>
                        </a:rPr>
                        <a:t>CSA;  1,5 – 3,5 M€</a:t>
                      </a:r>
                      <a:endParaRPr lang="es-ES_tradnl" sz="1700" dirty="0"/>
                    </a:p>
                  </a:txBody>
                  <a:tcPr marL="91432" marR="91432" marT="45736" marB="45736">
                    <a:solidFill>
                      <a:schemeClr val="accent2">
                        <a:lumMod val="60000"/>
                        <a:lumOff val="40000"/>
                      </a:schemeClr>
                    </a:solidFill>
                  </a:tcPr>
                </a:tc>
                <a:tc>
                  <a:txBody>
                    <a:bodyPr/>
                    <a:lstStyle/>
                    <a:p>
                      <a:pPr algn="ctr"/>
                      <a:r>
                        <a:rPr lang="es-ES_tradnl" sz="1700" dirty="0"/>
                        <a:t>8/2018</a:t>
                      </a:r>
                    </a:p>
                    <a:p>
                      <a:pPr algn="ctr"/>
                      <a:r>
                        <a:rPr lang="es-ES_tradnl" sz="1700" dirty="0"/>
                        <a:t>8/2019</a:t>
                      </a:r>
                    </a:p>
                  </a:txBody>
                  <a:tcPr marL="91432" marR="91432" marT="45736" marB="45736">
                    <a:solidFill>
                      <a:schemeClr val="accent2">
                        <a:lumMod val="60000"/>
                        <a:lumOff val="40000"/>
                      </a:schemeClr>
                    </a:solidFill>
                  </a:tcPr>
                </a:tc>
                <a:tc>
                  <a:txBody>
                    <a:bodyPr/>
                    <a:lstStyle/>
                    <a:p>
                      <a:pPr algn="ctr"/>
                      <a:r>
                        <a:rPr lang="es-ES_tradnl" sz="1700" dirty="0"/>
                        <a:t>5</a:t>
                      </a:r>
                    </a:p>
                    <a:p>
                      <a:pPr algn="ctr"/>
                      <a:r>
                        <a:rPr lang="es-ES_tradnl" sz="1700" dirty="0"/>
                        <a:t>10,5</a:t>
                      </a:r>
                    </a:p>
                  </a:txBody>
                  <a:tcPr marL="91432" marR="91432" marT="45736" marB="45736">
                    <a:solidFill>
                      <a:schemeClr val="accent2">
                        <a:lumMod val="60000"/>
                        <a:lumOff val="40000"/>
                      </a:schemeClr>
                    </a:solidFill>
                  </a:tcPr>
                </a:tc>
                <a:extLst>
                  <a:ext uri="{0D108BD9-81ED-4DB2-BD59-A6C34878D82A}">
                    <a16:rowId xmlns:a16="http://schemas.microsoft.com/office/drawing/2014/main" xmlns="" val="10001"/>
                  </a:ext>
                </a:extLst>
              </a:tr>
              <a:tr h="327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700" kern="1200" dirty="0">
                          <a:solidFill>
                            <a:schemeClr val="dk1"/>
                          </a:solidFill>
                          <a:effectLst/>
                          <a:latin typeface="+mn-lt"/>
                          <a:ea typeface="+mn-ea"/>
                          <a:cs typeface="+mn-cs"/>
                        </a:rPr>
                        <a:t>SU-GM02-2018-2020</a:t>
                      </a:r>
                      <a:endParaRPr lang="es-ES_tradnl" sz="1700" dirty="0"/>
                    </a:p>
                  </a:txBody>
                  <a:tcPr marL="91432" marR="91432" marT="45736" marB="45736">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700" kern="1200" dirty="0">
                          <a:solidFill>
                            <a:schemeClr val="dk1"/>
                          </a:solidFill>
                          <a:effectLst/>
                          <a:latin typeface="+mn-lt"/>
                          <a:ea typeface="+mn-ea"/>
                          <a:cs typeface="+mn-cs"/>
                        </a:rPr>
                        <a:t>CSA; 1 M€</a:t>
                      </a:r>
                      <a:endParaRPr lang="es-ES_tradnl" sz="1700" dirty="0"/>
                    </a:p>
                  </a:txBody>
                  <a:tcPr marL="91432" marR="91432" marT="45736" marB="45736">
                    <a:solidFill>
                      <a:schemeClr val="accent1">
                        <a:lumMod val="40000"/>
                        <a:lumOff val="60000"/>
                      </a:schemeClr>
                    </a:solidFill>
                  </a:tcPr>
                </a:tc>
                <a:tc>
                  <a:txBody>
                    <a:bodyPr/>
                    <a:lstStyle/>
                    <a:p>
                      <a:pPr algn="ctr"/>
                      <a:r>
                        <a:rPr lang="es-ES_tradnl" sz="1700" dirty="0"/>
                        <a:t>8/2018</a:t>
                      </a:r>
                    </a:p>
                  </a:txBody>
                  <a:tcPr marL="91432" marR="91432" marT="45736" marB="45736">
                    <a:solidFill>
                      <a:schemeClr val="accent1">
                        <a:lumMod val="40000"/>
                        <a:lumOff val="60000"/>
                      </a:schemeClr>
                    </a:solidFill>
                  </a:tcPr>
                </a:tc>
                <a:tc>
                  <a:txBody>
                    <a:bodyPr/>
                    <a:lstStyle/>
                    <a:p>
                      <a:pPr algn="ctr"/>
                      <a:r>
                        <a:rPr lang="es-ES_tradnl" sz="1700" baseline="0" dirty="0"/>
                        <a:t>6</a:t>
                      </a:r>
                    </a:p>
                  </a:txBody>
                  <a:tcPr marL="91432" marR="91432" marT="45736" marB="45736">
                    <a:solidFill>
                      <a:schemeClr val="accent1">
                        <a:lumMod val="40000"/>
                        <a:lumOff val="60000"/>
                      </a:schemeClr>
                    </a:solidFill>
                  </a:tcPr>
                </a:tc>
                <a:extLst>
                  <a:ext uri="{0D108BD9-81ED-4DB2-BD59-A6C34878D82A}">
                    <a16:rowId xmlns:a16="http://schemas.microsoft.com/office/drawing/2014/main" xmlns="" val="10002"/>
                  </a:ext>
                </a:extLst>
              </a:tr>
              <a:tr h="580088">
                <a:tc>
                  <a:txBody>
                    <a:bodyPr/>
                    <a:lstStyle/>
                    <a:p>
                      <a:pPr algn="l"/>
                      <a:r>
                        <a:rPr lang="en-US" sz="1700" dirty="0"/>
                        <a:t>SU-GM03-2018-2019-2020</a:t>
                      </a:r>
                    </a:p>
                  </a:txBody>
                  <a:tcPr marL="91432" marR="91432" marT="45736" marB="45736">
                    <a:solidFill>
                      <a:schemeClr val="accent3"/>
                    </a:solidFill>
                  </a:tcPr>
                </a:tc>
                <a:tc>
                  <a:txBody>
                    <a:bodyPr/>
                    <a:lstStyle/>
                    <a:p>
                      <a:pPr algn="ctr"/>
                      <a:r>
                        <a:rPr lang="es-ES_tradnl" sz="1700" dirty="0"/>
                        <a:t>PCP</a:t>
                      </a:r>
                      <a:r>
                        <a:rPr lang="es-ES_tradnl" sz="1700" baseline="0" dirty="0"/>
                        <a:t> CO-FUND</a:t>
                      </a:r>
                      <a:r>
                        <a:rPr lang="es-ES_tradnl" sz="1700" dirty="0"/>
                        <a:t>; 2-12</a:t>
                      </a:r>
                      <a:r>
                        <a:rPr lang="es-ES_tradnl" sz="1700" baseline="0" dirty="0"/>
                        <a:t> </a:t>
                      </a:r>
                      <a:r>
                        <a:rPr lang="es-ES_tradnl" sz="1700" dirty="0"/>
                        <a:t>M€</a:t>
                      </a:r>
                    </a:p>
                  </a:txBody>
                  <a:tcPr marL="91432" marR="91432" marT="45736" marB="45736">
                    <a:solidFill>
                      <a:schemeClr val="accent3"/>
                    </a:solidFill>
                  </a:tcPr>
                </a:tc>
                <a:tc>
                  <a:txBody>
                    <a:bodyPr/>
                    <a:lstStyle/>
                    <a:p>
                      <a:pPr algn="ctr"/>
                      <a:r>
                        <a:rPr lang="es-ES_tradnl" sz="1700" dirty="0"/>
                        <a:t>8/2018</a:t>
                      </a:r>
                    </a:p>
                    <a:p>
                      <a:pPr algn="ctr"/>
                      <a:r>
                        <a:rPr lang="es-ES_tradnl" sz="1700" dirty="0"/>
                        <a:t>8/2019</a:t>
                      </a:r>
                    </a:p>
                  </a:txBody>
                  <a:tcPr marL="91432" marR="91432" marT="45736" marB="45736">
                    <a:solidFill>
                      <a:schemeClr val="accent3"/>
                    </a:solidFill>
                  </a:tcPr>
                </a:tc>
                <a:tc>
                  <a:txBody>
                    <a:bodyPr/>
                    <a:lstStyle/>
                    <a:p>
                      <a:pPr algn="ctr"/>
                      <a:r>
                        <a:rPr lang="es-ES_tradnl" sz="1700" baseline="0" dirty="0"/>
                        <a:t>8,2</a:t>
                      </a:r>
                    </a:p>
                    <a:p>
                      <a:pPr algn="ctr"/>
                      <a:r>
                        <a:rPr lang="es-ES_tradnl" sz="1700" baseline="0" dirty="0"/>
                        <a:t>7</a:t>
                      </a:r>
                    </a:p>
                  </a:txBody>
                  <a:tcPr marL="91432" marR="91432" marT="45736" marB="45736">
                    <a:solidFill>
                      <a:schemeClr val="accent3"/>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57935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E5136769-4D52-4FEE-889D-9EF0EECE9DF6}"/>
              </a:ext>
            </a:extLst>
          </p:cNvPr>
          <p:cNvPicPr>
            <a:picLocks noChangeAspect="1"/>
          </p:cNvPicPr>
          <p:nvPr/>
        </p:nvPicPr>
        <p:blipFill>
          <a:blip r:embed="rId2"/>
          <a:stretch>
            <a:fillRect/>
          </a:stretch>
        </p:blipFill>
        <p:spPr>
          <a:xfrm>
            <a:off x="1148156" y="775568"/>
            <a:ext cx="7629525" cy="2571750"/>
          </a:xfrm>
          <a:prstGeom prst="rect">
            <a:avLst/>
          </a:prstGeom>
        </p:spPr>
      </p:pic>
      <p:sp>
        <p:nvSpPr>
          <p:cNvPr id="2" name="10 Rectángulo redondeado">
            <a:extLst>
              <a:ext uri="{FF2B5EF4-FFF2-40B4-BE49-F238E27FC236}">
                <a16:creationId xmlns:a16="http://schemas.microsoft.com/office/drawing/2014/main" xmlns="" id="{57598F96-391D-4470-B152-1EFC31ED0BDE}"/>
              </a:ext>
            </a:extLst>
          </p:cNvPr>
          <p:cNvSpPr/>
          <p:nvPr/>
        </p:nvSpPr>
        <p:spPr>
          <a:xfrm>
            <a:off x="875892" y="188639"/>
            <a:ext cx="8016588" cy="49775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a:t>Digital Security - </a:t>
            </a:r>
            <a:r>
              <a:rPr lang="es-ES_tradnl" sz="2000" b="1" dirty="0" err="1"/>
              <a:t>Cybersecurity</a:t>
            </a:r>
            <a:endParaRPr lang="es-ES" sz="2000" b="1" dirty="0">
              <a:effectLst/>
            </a:endParaRPr>
          </a:p>
        </p:txBody>
      </p:sp>
      <p:grpSp>
        <p:nvGrpSpPr>
          <p:cNvPr id="4" name="Grupo 1">
            <a:extLst>
              <a:ext uri="{FF2B5EF4-FFF2-40B4-BE49-F238E27FC236}">
                <a16:creationId xmlns:a16="http://schemas.microsoft.com/office/drawing/2014/main" xmlns="" id="{139F0D8D-A654-45B6-966D-4668CA4EE373}"/>
              </a:ext>
            </a:extLst>
          </p:cNvPr>
          <p:cNvGrpSpPr/>
          <p:nvPr/>
        </p:nvGrpSpPr>
        <p:grpSpPr>
          <a:xfrm>
            <a:off x="1148156" y="3789040"/>
            <a:ext cx="7563848" cy="1440000"/>
            <a:chOff x="320520" y="3140968"/>
            <a:chExt cx="7059792" cy="1080000"/>
          </a:xfrm>
        </p:grpSpPr>
        <p:pic>
          <p:nvPicPr>
            <p:cNvPr id="5" name="Picture 2" descr="http://www.growthbusiness.co.uk/article_images/articledir_4971/2485736/1_fullsize.jpg">
              <a:extLst>
                <a:ext uri="{FF2B5EF4-FFF2-40B4-BE49-F238E27FC236}">
                  <a16:creationId xmlns:a16="http://schemas.microsoft.com/office/drawing/2014/main" xmlns="" id="{9BE76D29-CB79-415B-9CE0-C51507E889D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3728" y="3140968"/>
              <a:ext cx="162172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cdn.computerworld.co.nz/article/images/740x500/dimg/business-social-digital_149077322.jpg">
              <a:extLst>
                <a:ext uri="{FF2B5EF4-FFF2-40B4-BE49-F238E27FC236}">
                  <a16:creationId xmlns:a16="http://schemas.microsoft.com/office/drawing/2014/main" xmlns="" id="{B8DBEF51-A737-47A9-B01F-803B0EB5D80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0800000" flipV="1">
              <a:off x="3771967" y="3140968"/>
              <a:ext cx="180814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esultado de imagen de digital security and SMEs">
              <a:extLst>
                <a:ext uri="{FF2B5EF4-FFF2-40B4-BE49-F238E27FC236}">
                  <a16:creationId xmlns:a16="http://schemas.microsoft.com/office/drawing/2014/main" xmlns="" id="{56AC509C-693A-4232-9496-F2EE6EEA071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625312" y="3140968"/>
              <a:ext cx="1755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de digital security and SMEs">
              <a:extLst>
                <a:ext uri="{FF2B5EF4-FFF2-40B4-BE49-F238E27FC236}">
                  <a16:creationId xmlns:a16="http://schemas.microsoft.com/office/drawing/2014/main" xmlns="" id="{BF147423-15BE-4C66-8CCF-62620FEAB90E}"/>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20520" y="3140968"/>
              <a:ext cx="1732880" cy="1080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Flecha: a la derecha 8">
            <a:extLst>
              <a:ext uri="{FF2B5EF4-FFF2-40B4-BE49-F238E27FC236}">
                <a16:creationId xmlns:a16="http://schemas.microsoft.com/office/drawing/2014/main" xmlns="" id="{823C4F13-283B-4EA6-BB36-7AC66AE038B0}"/>
              </a:ext>
            </a:extLst>
          </p:cNvPr>
          <p:cNvSpPr/>
          <p:nvPr/>
        </p:nvSpPr>
        <p:spPr>
          <a:xfrm>
            <a:off x="1043608" y="1043347"/>
            <a:ext cx="360040" cy="3694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Flecha: a la derecha 9">
            <a:extLst>
              <a:ext uri="{FF2B5EF4-FFF2-40B4-BE49-F238E27FC236}">
                <a16:creationId xmlns:a16="http://schemas.microsoft.com/office/drawing/2014/main" xmlns="" id="{9FDDE519-56F8-41F0-8312-C6A422BC7751}"/>
              </a:ext>
            </a:extLst>
          </p:cNvPr>
          <p:cNvSpPr/>
          <p:nvPr/>
        </p:nvSpPr>
        <p:spPr>
          <a:xfrm>
            <a:off x="1043608" y="2204864"/>
            <a:ext cx="360040" cy="3694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Flecha: a la derecha 10">
            <a:extLst>
              <a:ext uri="{FF2B5EF4-FFF2-40B4-BE49-F238E27FC236}">
                <a16:creationId xmlns:a16="http://schemas.microsoft.com/office/drawing/2014/main" xmlns="" id="{DD91A4CE-004C-4EA7-955A-851F20B55150}"/>
              </a:ext>
            </a:extLst>
          </p:cNvPr>
          <p:cNvSpPr/>
          <p:nvPr/>
        </p:nvSpPr>
        <p:spPr>
          <a:xfrm>
            <a:off x="1043608" y="2718309"/>
            <a:ext cx="360040" cy="3694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782398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250D684F-B299-42D3-98BD-526EE1223F84}"/>
              </a:ext>
            </a:extLst>
          </p:cNvPr>
          <p:cNvPicPr>
            <a:picLocks noChangeAspect="1"/>
          </p:cNvPicPr>
          <p:nvPr/>
        </p:nvPicPr>
        <p:blipFill>
          <a:blip r:embed="rId2"/>
          <a:stretch>
            <a:fillRect/>
          </a:stretch>
        </p:blipFill>
        <p:spPr>
          <a:xfrm>
            <a:off x="179512" y="868296"/>
            <a:ext cx="8601550" cy="3425463"/>
          </a:xfrm>
          <a:prstGeom prst="rect">
            <a:avLst/>
          </a:prstGeom>
        </p:spPr>
      </p:pic>
      <p:sp>
        <p:nvSpPr>
          <p:cNvPr id="6" name="Text Placeholder 1">
            <a:extLst>
              <a:ext uri="{FF2B5EF4-FFF2-40B4-BE49-F238E27FC236}">
                <a16:creationId xmlns:a16="http://schemas.microsoft.com/office/drawing/2014/main" xmlns="" id="{2DDB83AB-67DE-4B9D-9D11-5F8404DCCE4E}"/>
              </a:ext>
            </a:extLst>
          </p:cNvPr>
          <p:cNvSpPr txBox="1">
            <a:spLocks/>
          </p:cNvSpPr>
          <p:nvPr/>
        </p:nvSpPr>
        <p:spPr bwMode="auto">
          <a:xfrm>
            <a:off x="755576" y="265113"/>
            <a:ext cx="7664524" cy="5778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lang="es-ES"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s-ES"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s-ES"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lgn="r">
              <a:buFont typeface="Arial" pitchFamily="34" charset="0"/>
              <a:buNone/>
              <a:tabLst>
                <a:tab pos="1343025" algn="l"/>
              </a:tabLst>
            </a:pPr>
            <a:r>
              <a:rPr lang="en-GB" altLang="en-US" b="1" dirty="0">
                <a:solidFill>
                  <a:srgbClr val="0070C0"/>
                </a:solidFill>
              </a:rPr>
              <a:t>Relevant Stakeholders…</a:t>
            </a:r>
            <a:endParaRPr lang="en-GB" dirty="0">
              <a:solidFill>
                <a:srgbClr val="0070C0"/>
              </a:solidFill>
            </a:endParaRPr>
          </a:p>
        </p:txBody>
      </p:sp>
      <p:pic>
        <p:nvPicPr>
          <p:cNvPr id="2" name="Imagen 1">
            <a:extLst>
              <a:ext uri="{FF2B5EF4-FFF2-40B4-BE49-F238E27FC236}">
                <a16:creationId xmlns:a16="http://schemas.microsoft.com/office/drawing/2014/main" xmlns="" id="{C6367C96-465F-4B8B-9A97-7E2E6401A7A1}"/>
              </a:ext>
            </a:extLst>
          </p:cNvPr>
          <p:cNvPicPr>
            <a:picLocks noChangeAspect="1"/>
          </p:cNvPicPr>
          <p:nvPr/>
        </p:nvPicPr>
        <p:blipFill>
          <a:blip r:embed="rId3"/>
          <a:stretch>
            <a:fillRect/>
          </a:stretch>
        </p:blipFill>
        <p:spPr>
          <a:xfrm>
            <a:off x="3491880" y="3573016"/>
            <a:ext cx="5505206" cy="3132724"/>
          </a:xfrm>
          <a:prstGeom prst="rect">
            <a:avLst/>
          </a:prstGeom>
          <a:ln>
            <a:solidFill>
              <a:schemeClr val="bg1">
                <a:lumMod val="85000"/>
              </a:schemeClr>
            </a:solidFill>
          </a:ln>
        </p:spPr>
      </p:pic>
      <p:sp>
        <p:nvSpPr>
          <p:cNvPr id="7" name="Flecha: a la derecha 6">
            <a:extLst>
              <a:ext uri="{FF2B5EF4-FFF2-40B4-BE49-F238E27FC236}">
                <a16:creationId xmlns:a16="http://schemas.microsoft.com/office/drawing/2014/main" xmlns="" id="{D5B81A81-F94D-41D1-8E42-887B15579AB6}"/>
              </a:ext>
            </a:extLst>
          </p:cNvPr>
          <p:cNvSpPr/>
          <p:nvPr/>
        </p:nvSpPr>
        <p:spPr>
          <a:xfrm>
            <a:off x="4860032" y="6336311"/>
            <a:ext cx="360040" cy="36942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498989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0 Rectángulo redondeado">
            <a:extLst>
              <a:ext uri="{FF2B5EF4-FFF2-40B4-BE49-F238E27FC236}">
                <a16:creationId xmlns:a16="http://schemas.microsoft.com/office/drawing/2014/main" xmlns="" id="{57598F96-391D-4470-B152-1EFC31ED0BDE}"/>
              </a:ext>
            </a:extLst>
          </p:cNvPr>
          <p:cNvSpPr/>
          <p:nvPr/>
        </p:nvSpPr>
        <p:spPr>
          <a:xfrm>
            <a:off x="875892" y="188639"/>
            <a:ext cx="8016588" cy="49775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s-ES_tradnl" sz="2000" b="1" dirty="0"/>
              <a:t>Digital Security - </a:t>
            </a:r>
            <a:r>
              <a:rPr lang="es-ES_tradnl" sz="2000" b="1" dirty="0" err="1"/>
              <a:t>Cybersecurity</a:t>
            </a:r>
            <a:endParaRPr lang="es-ES" sz="2000" b="1" dirty="0">
              <a:effectLst/>
            </a:endParaRPr>
          </a:p>
        </p:txBody>
      </p:sp>
      <p:sp>
        <p:nvSpPr>
          <p:cNvPr id="12" name="Rectángulo 11">
            <a:extLst>
              <a:ext uri="{FF2B5EF4-FFF2-40B4-BE49-F238E27FC236}">
                <a16:creationId xmlns:a16="http://schemas.microsoft.com/office/drawing/2014/main" xmlns="" id="{C019F96D-C8E3-4CA2-8481-A7B7854BBAA9}"/>
              </a:ext>
            </a:extLst>
          </p:cNvPr>
          <p:cNvSpPr/>
          <p:nvPr/>
        </p:nvSpPr>
        <p:spPr>
          <a:xfrm>
            <a:off x="875892" y="836712"/>
            <a:ext cx="8016588" cy="4678204"/>
          </a:xfrm>
          <a:prstGeom prst="rect">
            <a:avLst/>
          </a:prstGeom>
        </p:spPr>
        <p:txBody>
          <a:bodyPr wrap="square">
            <a:spAutoFit/>
          </a:bodyPr>
          <a:lstStyle/>
          <a:p>
            <a:pPr algn="just"/>
            <a:r>
              <a:rPr lang="en-GB" b="1" dirty="0"/>
              <a:t>SU-DS01-2018: Cybersecurity preparedness - cyber range and economics </a:t>
            </a:r>
            <a:r>
              <a:rPr lang="en-GB" b="1" dirty="0">
                <a:sym typeface="Wingdings" panose="05000000000000000000" pitchFamily="2" charset="2"/>
              </a:rPr>
              <a:t> </a:t>
            </a:r>
            <a:r>
              <a:rPr lang="en-GB" b="1" dirty="0">
                <a:solidFill>
                  <a:srgbClr val="FF0000"/>
                </a:solidFill>
                <a:ea typeface="Times New Roman" panose="02020603050405020304" pitchFamily="18" charset="0"/>
              </a:rPr>
              <a:t>IAs of 5-6 M€ of TRL 7 (About 2 Projects)</a:t>
            </a:r>
          </a:p>
          <a:p>
            <a:pPr algn="just"/>
            <a:endParaRPr lang="en-GB" dirty="0">
              <a:ea typeface="Times New Roman" panose="02020603050405020304" pitchFamily="18" charset="0"/>
            </a:endParaRPr>
          </a:p>
          <a:p>
            <a:pPr algn="just"/>
            <a:r>
              <a:rPr lang="en-GB" b="1" dirty="0"/>
              <a:t>SU-DS04-2018-2020: Cybersecurity in the Electrical Power and Energy System (EPES): an armour against cyber and privacy attacks</a:t>
            </a:r>
            <a:endParaRPr lang="es-ES_tradnl" b="1" dirty="0"/>
          </a:p>
          <a:p>
            <a:pPr algn="just"/>
            <a:endParaRPr lang="en-GB" sz="500" dirty="0">
              <a:ea typeface="Times New Roman" panose="02020603050405020304" pitchFamily="18" charset="0"/>
            </a:endParaRPr>
          </a:p>
          <a:p>
            <a:pPr algn="just"/>
            <a:r>
              <a:rPr lang="en-GB" b="1" dirty="0">
                <a:solidFill>
                  <a:srgbClr val="FF0000"/>
                </a:solidFill>
                <a:ea typeface="Times New Roman" panose="02020603050405020304" pitchFamily="18" charset="0"/>
              </a:rPr>
              <a:t>IA of 6-8 M€ and TRL 7 (20M€ for 2018) </a:t>
            </a:r>
            <a:r>
              <a:rPr lang="en-GB" dirty="0">
                <a:ea typeface="Times New Roman" panose="02020603050405020304" pitchFamily="18" charset="0"/>
              </a:rPr>
              <a:t>for developing solutions for protection, early detection and recovery of power plants from cyber-attacks.</a:t>
            </a:r>
          </a:p>
          <a:p>
            <a:pPr marL="285750" indent="-285750" algn="just">
              <a:buFont typeface="Arial" panose="020B0604020202020204" pitchFamily="34" charset="0"/>
              <a:buChar char="•"/>
            </a:pPr>
            <a:r>
              <a:rPr lang="en-GB" dirty="0">
                <a:ea typeface="Times New Roman" panose="02020603050405020304" pitchFamily="18" charset="0"/>
              </a:rPr>
              <a:t>Protection to the consumers (Smart-</a:t>
            </a:r>
            <a:r>
              <a:rPr lang="en-GB" dirty="0" err="1">
                <a:ea typeface="Times New Roman" panose="02020603050405020304" pitchFamily="18" charset="0"/>
              </a:rPr>
              <a:t>metters</a:t>
            </a:r>
            <a:r>
              <a:rPr lang="en-GB" dirty="0">
                <a:ea typeface="Times New Roman" panose="02020603050405020304" pitchFamily="18" charset="0"/>
              </a:rPr>
              <a:t> at home) and the grid as well.</a:t>
            </a:r>
          </a:p>
          <a:p>
            <a:pPr marL="285750" indent="-285750" algn="just">
              <a:buFont typeface="Arial" panose="020B0604020202020204" pitchFamily="34" charset="0"/>
              <a:buChar char="•"/>
            </a:pPr>
            <a:endParaRPr lang="en-GB" dirty="0">
              <a:ea typeface="Times New Roman" panose="02020603050405020304" pitchFamily="18" charset="0"/>
            </a:endParaRPr>
          </a:p>
          <a:p>
            <a:pPr algn="just"/>
            <a:r>
              <a:rPr lang="en-GB" b="1" dirty="0"/>
              <a:t>SU-DS05-2018-2019-2020: Digital security, privacy and accountability in critical sectors </a:t>
            </a:r>
          </a:p>
          <a:p>
            <a:pPr algn="just"/>
            <a:endParaRPr lang="en-GB" sz="500" b="1" dirty="0">
              <a:sym typeface="Wingdings" panose="05000000000000000000" pitchFamily="2" charset="2"/>
            </a:endParaRPr>
          </a:p>
          <a:p>
            <a:pPr algn="just"/>
            <a:r>
              <a:rPr lang="en-GB" b="1" dirty="0">
                <a:solidFill>
                  <a:srgbClr val="FF0000"/>
                </a:solidFill>
                <a:sym typeface="Wingdings" panose="05000000000000000000" pitchFamily="2" charset="2"/>
              </a:rPr>
              <a:t>IAs of 3-4 M€ and TRL 7 (8,5 M€ for 2018) </a:t>
            </a:r>
            <a:r>
              <a:rPr lang="en-GB" dirty="0">
                <a:sym typeface="Wingdings" panose="05000000000000000000" pitchFamily="2" charset="2"/>
              </a:rPr>
              <a:t>for developing cyber-protection solutions for:</a:t>
            </a:r>
            <a:endParaRPr lang="es-ES_tradnl" dirty="0"/>
          </a:p>
          <a:p>
            <a:pPr marL="285750" indent="-285750" algn="just">
              <a:buFont typeface="Arial" panose="020B0604020202020204" pitchFamily="34" charset="0"/>
              <a:buChar char="•"/>
            </a:pPr>
            <a:r>
              <a:rPr lang="en-GB" dirty="0">
                <a:ea typeface="Times New Roman" panose="02020603050405020304" pitchFamily="18" charset="0"/>
              </a:rPr>
              <a:t>OR well, In </a:t>
            </a:r>
            <a:r>
              <a:rPr lang="en-GB" b="1" dirty="0">
                <a:ea typeface="Times New Roman" panose="02020603050405020304" pitchFamily="18" charset="0"/>
              </a:rPr>
              <a:t>multimodal transport systems</a:t>
            </a:r>
            <a:r>
              <a:rPr lang="en-GB" dirty="0">
                <a:ea typeface="Times New Roman" panose="02020603050405020304" pitchFamily="18" charset="0"/>
              </a:rPr>
              <a:t>, 2019</a:t>
            </a:r>
          </a:p>
          <a:p>
            <a:pPr marL="285750" indent="-285750" algn="just">
              <a:buFont typeface="Arial" panose="020B0604020202020204" pitchFamily="34" charset="0"/>
              <a:buChar char="•"/>
            </a:pPr>
            <a:r>
              <a:rPr lang="en-GB" dirty="0">
                <a:ea typeface="Times New Roman" panose="02020603050405020304" pitchFamily="18" charset="0"/>
              </a:rPr>
              <a:t>OR well, In the </a:t>
            </a:r>
            <a:r>
              <a:rPr lang="en-GB" dirty="0"/>
              <a:t>healthcare ecosystem, 2019</a:t>
            </a:r>
          </a:p>
          <a:p>
            <a:pPr marL="285750" indent="-285750" algn="just">
              <a:buFont typeface="Arial" panose="020B0604020202020204" pitchFamily="34" charset="0"/>
              <a:buChar char="•"/>
            </a:pPr>
            <a:r>
              <a:rPr lang="en-GB" b="1" dirty="0">
                <a:solidFill>
                  <a:srgbClr val="FF0000"/>
                </a:solidFill>
                <a:ea typeface="Times New Roman" panose="02020603050405020304" pitchFamily="18" charset="0"/>
              </a:rPr>
              <a:t>OR well, In the finance sector, 2018</a:t>
            </a:r>
          </a:p>
        </p:txBody>
      </p:sp>
      <p:pic>
        <p:nvPicPr>
          <p:cNvPr id="4100" name="Picture 4" descr="Resultado de imagen de cyber attack">
            <a:extLst>
              <a:ext uri="{FF2B5EF4-FFF2-40B4-BE49-F238E27FC236}">
                <a16:creationId xmlns:a16="http://schemas.microsoft.com/office/drawing/2014/main" xmlns="" id="{B4482180-00C4-437D-9E51-EB676558F3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0152" y="5229200"/>
            <a:ext cx="3113584"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77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512" y="-27384"/>
            <a:ext cx="9180512" cy="6863417"/>
          </a:xfrm>
          <a:prstGeom prst="rect">
            <a:avLst/>
          </a:prstGeom>
          <a:solidFill>
            <a:srgbClr val="3A7DCE"/>
          </a:solidFill>
        </p:spPr>
        <p:txBody>
          <a:bodyPr wrap="square" rtlCol="0">
            <a:spAutoFit/>
          </a:bodyPr>
          <a:lstStyle/>
          <a:p>
            <a:endParaRPr lang="es-ES_tradnl" sz="9600" b="1" dirty="0">
              <a:solidFill>
                <a:schemeClr val="bg1"/>
              </a:solidFill>
              <a:latin typeface="Arial Black" panose="020B0A04020102020204" pitchFamily="34" charset="0"/>
            </a:endParaRPr>
          </a:p>
          <a:p>
            <a:endParaRPr lang="es-ES_tradnl" sz="3200" b="1" dirty="0">
              <a:solidFill>
                <a:schemeClr val="bg1"/>
              </a:solidFill>
              <a:latin typeface="Arial Black" panose="020B0A04020102020204" pitchFamily="34" charset="0"/>
            </a:endParaRPr>
          </a:p>
          <a:p>
            <a:endParaRPr lang="es-ES_tradnl" sz="4800" b="1" dirty="0">
              <a:solidFill>
                <a:schemeClr val="bg1"/>
              </a:solidFill>
              <a:latin typeface="Arial Black" panose="020B0A04020102020204" pitchFamily="34" charset="0"/>
            </a:endParaRPr>
          </a:p>
          <a:p>
            <a:pPr algn="ctr"/>
            <a:r>
              <a:rPr lang="es-ES_tradnl" sz="4400" b="1" dirty="0" err="1">
                <a:solidFill>
                  <a:schemeClr val="bg1"/>
                </a:solidFill>
                <a:latin typeface="Arial Black" panose="020B0A04020102020204" pitchFamily="34" charset="0"/>
              </a:rPr>
              <a:t>Events</a:t>
            </a:r>
            <a:r>
              <a:rPr lang="es-ES_tradnl" sz="4400" b="1" dirty="0">
                <a:solidFill>
                  <a:schemeClr val="bg1"/>
                </a:solidFill>
                <a:latin typeface="Arial Black" panose="020B0A04020102020204" pitchFamily="34" charset="0"/>
              </a:rPr>
              <a:t> </a:t>
            </a:r>
            <a:r>
              <a:rPr lang="es-ES_tradnl" sz="4400" b="1" dirty="0" err="1">
                <a:solidFill>
                  <a:schemeClr val="bg1"/>
                </a:solidFill>
                <a:latin typeface="Arial Black" panose="020B0A04020102020204" pitchFamily="34" charset="0"/>
              </a:rPr>
              <a:t>that</a:t>
            </a:r>
            <a:r>
              <a:rPr lang="es-ES_tradnl" sz="4400" b="1" dirty="0">
                <a:solidFill>
                  <a:schemeClr val="bg1"/>
                </a:solidFill>
                <a:latin typeface="Arial Black" panose="020B0A04020102020204" pitchFamily="34" charset="0"/>
              </a:rPr>
              <a:t> </a:t>
            </a:r>
            <a:r>
              <a:rPr lang="es-ES_tradnl" sz="4400" b="1" dirty="0" err="1">
                <a:solidFill>
                  <a:schemeClr val="bg1"/>
                </a:solidFill>
                <a:latin typeface="Arial Black" panose="020B0A04020102020204" pitchFamily="34" charset="0"/>
              </a:rPr>
              <a:t>you</a:t>
            </a:r>
            <a:r>
              <a:rPr lang="es-ES_tradnl" sz="4400" b="1" dirty="0">
                <a:solidFill>
                  <a:schemeClr val="bg1"/>
                </a:solidFill>
                <a:latin typeface="Arial Black" panose="020B0A04020102020204" pitchFamily="34" charset="0"/>
              </a:rPr>
              <a:t> </a:t>
            </a:r>
            <a:r>
              <a:rPr lang="es-ES_tradnl" sz="4400" b="1" dirty="0" err="1">
                <a:solidFill>
                  <a:schemeClr val="bg1"/>
                </a:solidFill>
                <a:latin typeface="Arial Black" panose="020B0A04020102020204" pitchFamily="34" charset="0"/>
              </a:rPr>
              <a:t>cannot</a:t>
            </a:r>
            <a:r>
              <a:rPr lang="es-ES_tradnl" sz="4400" b="1" dirty="0">
                <a:solidFill>
                  <a:schemeClr val="bg1"/>
                </a:solidFill>
                <a:latin typeface="Arial Black" panose="020B0A04020102020204" pitchFamily="34" charset="0"/>
              </a:rPr>
              <a:t> miss…</a:t>
            </a:r>
          </a:p>
          <a:p>
            <a:pPr algn="ctr"/>
            <a:endParaRPr lang="es-ES_tradnl" sz="8800" b="1" dirty="0">
              <a:solidFill>
                <a:schemeClr val="bg1"/>
              </a:solidFill>
              <a:latin typeface="Arial Black" panose="020B0A04020102020204" pitchFamily="34" charset="0"/>
            </a:endParaRPr>
          </a:p>
          <a:p>
            <a:pPr algn="ctr"/>
            <a:endParaRPr lang="es-ES_tradnl" sz="88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640885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hlinkClick r:id="rId2"/>
            <a:extLst>
              <a:ext uri="{FF2B5EF4-FFF2-40B4-BE49-F238E27FC236}">
                <a16:creationId xmlns:a16="http://schemas.microsoft.com/office/drawing/2014/main" xmlns="" id="{9E10AD00-58DD-4E4C-A904-7231AE2BF6AA}"/>
              </a:ext>
            </a:extLst>
          </p:cNvPr>
          <p:cNvPicPr>
            <a:picLocks noChangeAspect="1"/>
          </p:cNvPicPr>
          <p:nvPr/>
        </p:nvPicPr>
        <p:blipFill>
          <a:blip r:embed="rId3"/>
          <a:stretch>
            <a:fillRect/>
          </a:stretch>
        </p:blipFill>
        <p:spPr>
          <a:xfrm>
            <a:off x="755576" y="764704"/>
            <a:ext cx="8210550" cy="4667250"/>
          </a:xfrm>
          <a:prstGeom prst="rect">
            <a:avLst/>
          </a:prstGeom>
        </p:spPr>
      </p:pic>
    </p:spTree>
    <p:extLst>
      <p:ext uri="{BB962C8B-B14F-4D97-AF65-F5344CB8AC3E}">
        <p14:creationId xmlns:p14="http://schemas.microsoft.com/office/powerpoint/2010/main" val="176873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p:cNvSpPr>
          <p:nvPr/>
        </p:nvSpPr>
        <p:spPr bwMode="auto">
          <a:xfrm>
            <a:off x="1115616" y="1556792"/>
            <a:ext cx="7704137" cy="901452"/>
          </a:xfrm>
          <a:prstGeom prst="rect">
            <a:avLst/>
          </a:prstGeom>
          <a:noFill/>
          <a:ln w="9525">
            <a:noFill/>
            <a:miter lim="800000"/>
            <a:headEnd/>
            <a:tailEnd/>
          </a:ln>
        </p:spPr>
        <p:txBody>
          <a:bodyPr anchor="ctr"/>
          <a:lstStyle/>
          <a:p>
            <a:pPr indent="-447675" algn="ctr">
              <a:spcBef>
                <a:spcPct val="0"/>
              </a:spcBef>
            </a:pPr>
            <a:r>
              <a:rPr lang="es-ES_tradnl" sz="4400" b="1" dirty="0" err="1">
                <a:solidFill>
                  <a:srgbClr val="2F6EBB"/>
                </a:solidFill>
                <a:latin typeface="+mj-lt"/>
                <a:ea typeface="+mj-ea"/>
                <a:cs typeface="+mj-cs"/>
              </a:rPr>
              <a:t>Many</a:t>
            </a:r>
            <a:r>
              <a:rPr lang="es-ES_tradnl" sz="4400" b="1" dirty="0">
                <a:solidFill>
                  <a:srgbClr val="2F6EBB"/>
                </a:solidFill>
                <a:latin typeface="+mj-lt"/>
                <a:ea typeface="+mj-ea"/>
                <a:cs typeface="+mj-cs"/>
              </a:rPr>
              <a:t> </a:t>
            </a:r>
            <a:r>
              <a:rPr lang="es-ES_tradnl" sz="4400" b="1" dirty="0" err="1">
                <a:solidFill>
                  <a:srgbClr val="2F6EBB"/>
                </a:solidFill>
                <a:latin typeface="+mj-lt"/>
                <a:ea typeface="+mj-ea"/>
                <a:cs typeface="+mj-cs"/>
              </a:rPr>
              <a:t>thanks</a:t>
            </a:r>
            <a:r>
              <a:rPr lang="fr-BE" sz="4400" b="1" dirty="0">
                <a:solidFill>
                  <a:srgbClr val="2F6EBB"/>
                </a:solidFill>
                <a:latin typeface="+mj-lt"/>
                <a:ea typeface="+mj-ea"/>
                <a:cs typeface="+mj-cs"/>
              </a:rPr>
              <a:t>…</a:t>
            </a:r>
          </a:p>
        </p:txBody>
      </p:sp>
      <p:sp>
        <p:nvSpPr>
          <p:cNvPr id="13315" name="Text Placeholder 2"/>
          <p:cNvSpPr>
            <a:spLocks/>
          </p:cNvSpPr>
          <p:nvPr/>
        </p:nvSpPr>
        <p:spPr bwMode="auto">
          <a:xfrm>
            <a:off x="2195736" y="3284984"/>
            <a:ext cx="5328592" cy="1348606"/>
          </a:xfrm>
          <a:prstGeom prst="rect">
            <a:avLst/>
          </a:prstGeom>
          <a:noFill/>
          <a:ln w="9525">
            <a:noFill/>
            <a:miter lim="800000"/>
            <a:headEnd/>
            <a:tailEnd/>
          </a:ln>
        </p:spPr>
        <p:txBody>
          <a:bodyPr anchor="b"/>
          <a:lstStyle/>
          <a:p>
            <a:pPr algn="ctr" defTabSz="914400" eaLnBrk="0" hangingPunct="0">
              <a:spcBef>
                <a:spcPts val="500"/>
              </a:spcBef>
              <a:buFont typeface="Arial" charset="0"/>
              <a:buNone/>
            </a:pPr>
            <a:r>
              <a:rPr lang="en-GB" dirty="0">
                <a:solidFill>
                  <a:srgbClr val="003366"/>
                </a:solidFill>
                <a:latin typeface="Arial" charset="0"/>
              </a:rPr>
              <a:t>Dr Martínez-Garcia</a:t>
            </a:r>
          </a:p>
          <a:p>
            <a:pPr algn="ctr" defTabSz="914400" eaLnBrk="0" hangingPunct="0">
              <a:spcBef>
                <a:spcPts val="500"/>
              </a:spcBef>
              <a:buFont typeface="Arial" charset="0"/>
              <a:buNone/>
            </a:pPr>
            <a:r>
              <a:rPr lang="en-GB" dirty="0">
                <a:solidFill>
                  <a:srgbClr val="003366"/>
                </a:solidFill>
                <a:latin typeface="Arial" charset="0"/>
              </a:rPr>
              <a:t>H2020 Programme at SOST-CDTI office</a:t>
            </a:r>
          </a:p>
          <a:p>
            <a:pPr algn="ctr" defTabSz="914400" eaLnBrk="0" hangingPunct="0">
              <a:spcBef>
                <a:spcPts val="500"/>
              </a:spcBef>
              <a:buFont typeface="Arial" charset="0"/>
              <a:buNone/>
            </a:pPr>
            <a:r>
              <a:rPr lang="en-GB" dirty="0">
                <a:solidFill>
                  <a:srgbClr val="003366"/>
                </a:solidFill>
                <a:latin typeface="Arial" charset="0"/>
                <a:hlinkClick r:id="rId2"/>
              </a:rPr>
              <a:t>marina.cdti@sost.be</a:t>
            </a:r>
            <a:endParaRPr lang="en-GB" dirty="0">
              <a:solidFill>
                <a:srgbClr val="003366"/>
              </a:solidFill>
              <a:latin typeface="Arial" charset="0"/>
            </a:endParaRPr>
          </a:p>
          <a:p>
            <a:pPr algn="ctr" defTabSz="914400" eaLnBrk="0" hangingPunct="0">
              <a:spcBef>
                <a:spcPts val="500"/>
              </a:spcBef>
              <a:buFont typeface="Arial" charset="0"/>
              <a:buNone/>
            </a:pPr>
            <a:endParaRPr lang="en-GB" dirty="0">
              <a:solidFill>
                <a:srgbClr val="003366"/>
              </a:solidFill>
              <a:latin typeface="Arial" charset="0"/>
            </a:endParaRPr>
          </a:p>
        </p:txBody>
      </p:sp>
    </p:spTree>
    <p:extLst>
      <p:ext uri="{BB962C8B-B14F-4D97-AF65-F5344CB8AC3E}">
        <p14:creationId xmlns:p14="http://schemas.microsoft.com/office/powerpoint/2010/main" val="1261756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49637" y="764704"/>
            <a:ext cx="6746106" cy="5572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Elipse"/>
          <p:cNvSpPr/>
          <p:nvPr/>
        </p:nvSpPr>
        <p:spPr>
          <a:xfrm>
            <a:off x="2843808" y="1556792"/>
            <a:ext cx="122413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4 Rectángulo"/>
          <p:cNvSpPr/>
          <p:nvPr/>
        </p:nvSpPr>
        <p:spPr>
          <a:xfrm>
            <a:off x="4499992" y="1988840"/>
            <a:ext cx="3795751" cy="374441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1 Título">
            <a:extLst>
              <a:ext uri="{FF2B5EF4-FFF2-40B4-BE49-F238E27FC236}">
                <a16:creationId xmlns:a16="http://schemas.microsoft.com/office/drawing/2014/main" xmlns="" id="{C9899DF5-05FA-466A-AE17-E11DD96F742B}"/>
              </a:ext>
            </a:extLst>
          </p:cNvPr>
          <p:cNvSpPr txBox="1">
            <a:spLocks/>
          </p:cNvSpPr>
          <p:nvPr/>
        </p:nvSpPr>
        <p:spPr>
          <a:xfrm>
            <a:off x="971600" y="116632"/>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err="1">
                <a:latin typeface="+mn-lt"/>
              </a:rPr>
              <a:t>Junker’s</a:t>
            </a:r>
            <a:r>
              <a:rPr lang="es-ES" sz="2400" dirty="0">
                <a:latin typeface="+mn-lt"/>
              </a:rPr>
              <a:t> Commission </a:t>
            </a:r>
            <a:r>
              <a:rPr lang="es-ES" sz="2400" dirty="0" err="1">
                <a:latin typeface="+mn-lt"/>
              </a:rPr>
              <a:t>orientation</a:t>
            </a:r>
            <a:r>
              <a:rPr lang="es-ES" sz="2400" dirty="0">
                <a:latin typeface="+mn-lt"/>
              </a:rPr>
              <a:t>…</a:t>
            </a:r>
          </a:p>
        </p:txBody>
      </p:sp>
    </p:spTree>
    <p:extLst>
      <p:ext uri="{BB962C8B-B14F-4D97-AF65-F5344CB8AC3E}">
        <p14:creationId xmlns:p14="http://schemas.microsoft.com/office/powerpoint/2010/main" val="2821080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xmlns="" id="{ACDD1723-465F-4028-84DC-57330A4C4345}"/>
              </a:ext>
            </a:extLst>
          </p:cNvPr>
          <p:cNvGrpSpPr/>
          <p:nvPr/>
        </p:nvGrpSpPr>
        <p:grpSpPr>
          <a:xfrm>
            <a:off x="2667396" y="685749"/>
            <a:ext cx="5216972" cy="6127627"/>
            <a:chOff x="2667396" y="685749"/>
            <a:chExt cx="5216972" cy="6127627"/>
          </a:xfrm>
        </p:grpSpPr>
        <p:grpSp>
          <p:nvGrpSpPr>
            <p:cNvPr id="3" name="2 Grupo"/>
            <p:cNvGrpSpPr/>
            <p:nvPr/>
          </p:nvGrpSpPr>
          <p:grpSpPr>
            <a:xfrm>
              <a:off x="2667396" y="685749"/>
              <a:ext cx="5072956" cy="6127627"/>
              <a:chOff x="1371252" y="620688"/>
              <a:chExt cx="5072956" cy="6127627"/>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04208" y="620688"/>
                <a:ext cx="5040000" cy="406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252" y="4725144"/>
                <a:ext cx="5040000" cy="202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4 Rectángulo">
              <a:extLst>
                <a:ext uri="{FF2B5EF4-FFF2-40B4-BE49-F238E27FC236}">
                  <a16:creationId xmlns:a16="http://schemas.microsoft.com/office/drawing/2014/main" xmlns="" id="{7031BD60-FB3F-4EA7-BFFD-C3E4D865E83F}"/>
                </a:ext>
              </a:extLst>
            </p:cNvPr>
            <p:cNvSpPr/>
            <p:nvPr/>
          </p:nvSpPr>
          <p:spPr>
            <a:xfrm>
              <a:off x="4788024" y="3874290"/>
              <a:ext cx="3096344" cy="778846"/>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8" name="1 Título">
            <a:extLst>
              <a:ext uri="{FF2B5EF4-FFF2-40B4-BE49-F238E27FC236}">
                <a16:creationId xmlns:a16="http://schemas.microsoft.com/office/drawing/2014/main" xmlns="" id="{8390232C-82F5-4590-BF1B-998EB63B7C0A}"/>
              </a:ext>
            </a:extLst>
          </p:cNvPr>
          <p:cNvSpPr txBox="1">
            <a:spLocks/>
          </p:cNvSpPr>
          <p:nvPr/>
        </p:nvSpPr>
        <p:spPr>
          <a:xfrm>
            <a:off x="971600" y="116632"/>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err="1">
                <a:latin typeface="+mn-lt"/>
              </a:rPr>
              <a:t>Junker’s</a:t>
            </a:r>
            <a:r>
              <a:rPr lang="es-ES" sz="2400" dirty="0">
                <a:latin typeface="+mn-lt"/>
              </a:rPr>
              <a:t> Commission </a:t>
            </a:r>
            <a:r>
              <a:rPr lang="es-ES" sz="2400" dirty="0" err="1">
                <a:latin typeface="+mn-lt"/>
              </a:rPr>
              <a:t>orientation</a:t>
            </a:r>
            <a:r>
              <a:rPr lang="es-ES" sz="2400" dirty="0">
                <a:latin typeface="+mn-lt"/>
              </a:rPr>
              <a:t>…</a:t>
            </a:r>
          </a:p>
        </p:txBody>
      </p:sp>
    </p:spTree>
    <p:extLst>
      <p:ext uri="{BB962C8B-B14F-4D97-AF65-F5344CB8AC3E}">
        <p14:creationId xmlns:p14="http://schemas.microsoft.com/office/powerpoint/2010/main" val="423397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994988" y="152153"/>
            <a:ext cx="7902181"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algn="r">
              <a:defRPr/>
            </a:pPr>
            <a:r>
              <a:rPr lang="es-ES" sz="2400" dirty="0">
                <a:latin typeface="+mn-lt"/>
              </a:rPr>
              <a:t>The </a:t>
            </a:r>
            <a:r>
              <a:rPr lang="es-ES" sz="2400" dirty="0" err="1">
                <a:latin typeface="+mn-lt"/>
              </a:rPr>
              <a:t>focus</a:t>
            </a:r>
            <a:r>
              <a:rPr lang="es-ES" sz="2400" dirty="0">
                <a:latin typeface="+mn-lt"/>
              </a:rPr>
              <a:t> </a:t>
            </a:r>
            <a:r>
              <a:rPr lang="es-ES" sz="2400" dirty="0" err="1">
                <a:latin typeface="+mn-lt"/>
              </a:rPr>
              <a:t>areas</a:t>
            </a:r>
            <a:r>
              <a:rPr lang="es-ES" sz="2400" dirty="0">
                <a:latin typeface="+mn-lt"/>
              </a:rPr>
              <a:t> in the </a:t>
            </a:r>
            <a:r>
              <a:rPr lang="es-ES" sz="2400" dirty="0" err="1">
                <a:latin typeface="+mn-lt"/>
              </a:rPr>
              <a:t>WPs</a:t>
            </a:r>
            <a:r>
              <a:rPr lang="es-ES" sz="2400" dirty="0">
                <a:latin typeface="+mn-lt"/>
              </a:rPr>
              <a:t> 2018-2020…</a:t>
            </a:r>
          </a:p>
        </p:txBody>
      </p:sp>
      <p:sp>
        <p:nvSpPr>
          <p:cNvPr id="15" name="Rectangle 2"/>
          <p:cNvSpPr>
            <a:spLocks noChangeArrowheads="1"/>
          </p:cNvSpPr>
          <p:nvPr>
            <p:custDataLst>
              <p:tags r:id="rId1"/>
            </p:custDataLst>
          </p:nvPr>
        </p:nvSpPr>
        <p:spPr bwMode="auto">
          <a:xfrm>
            <a:off x="1403648" y="5047408"/>
            <a:ext cx="1582164" cy="443198"/>
          </a:xfrm>
          <a:prstGeom prst="rect">
            <a:avLst/>
          </a:prstGeom>
          <a:noFill/>
          <a:ln w="12700">
            <a:noFill/>
            <a:miter lim="800000"/>
            <a:headEnd/>
            <a:tailEnd/>
          </a:ln>
        </p:spPr>
        <p:txBody>
          <a:bodyPr wrap="none" lIns="0" tIns="0" rIns="0" bIns="0" anchor="ctr">
            <a:spAutoFit/>
          </a:bodyPr>
          <a:lstStyle/>
          <a:p>
            <a:pPr algn="ctr" defTabSz="914400" eaLnBrk="0" fontAlgn="auto" hangingPunct="0">
              <a:lnSpc>
                <a:spcPct val="90000"/>
              </a:lnSpc>
              <a:spcBef>
                <a:spcPts val="0"/>
              </a:spcBef>
              <a:spcAft>
                <a:spcPts val="0"/>
              </a:spcAft>
              <a:buClrTx/>
              <a:buSzTx/>
              <a:buFontTx/>
              <a:buNone/>
              <a:defRPr/>
            </a:pPr>
            <a:r>
              <a:rPr lang="en-US" sz="1600" kern="0" dirty="0">
                <a:solidFill>
                  <a:srgbClr val="FF0000"/>
                </a:solidFill>
                <a:latin typeface="Verdana"/>
                <a:ea typeface="+mn-ea"/>
                <a:cs typeface="Arial" pitchFamily="34" charset="0"/>
              </a:rPr>
              <a:t>12 focus areas </a:t>
            </a:r>
            <a:br>
              <a:rPr lang="en-US" sz="1600" kern="0" dirty="0">
                <a:solidFill>
                  <a:srgbClr val="FF0000"/>
                </a:solidFill>
                <a:latin typeface="Verdana"/>
                <a:ea typeface="+mn-ea"/>
                <a:cs typeface="Arial" pitchFamily="34" charset="0"/>
              </a:rPr>
            </a:br>
            <a:r>
              <a:rPr lang="en-US" sz="1600" kern="0" dirty="0">
                <a:solidFill>
                  <a:srgbClr val="FF0000"/>
                </a:solidFill>
                <a:latin typeface="Verdana"/>
                <a:ea typeface="+mn-ea"/>
                <a:cs typeface="Arial" pitchFamily="34" charset="0"/>
              </a:rPr>
              <a:t>in WP 14-15</a:t>
            </a:r>
          </a:p>
        </p:txBody>
      </p:sp>
      <p:sp>
        <p:nvSpPr>
          <p:cNvPr id="18" name="Rectangle 88"/>
          <p:cNvSpPr/>
          <p:nvPr/>
        </p:nvSpPr>
        <p:spPr>
          <a:xfrm>
            <a:off x="107504" y="1040359"/>
            <a:ext cx="4538662" cy="3857625"/>
          </a:xfrm>
          <a:prstGeom prst="rect">
            <a:avLst/>
          </a:prstGeom>
          <a:solidFill>
            <a:schemeClr val="bg2">
              <a:lumMod val="20000"/>
              <a:lumOff val="80000"/>
            </a:schemeClr>
          </a:solidFill>
          <a:ln>
            <a:solidFill>
              <a:schemeClr val="bg1">
                <a:lumMod val="50000"/>
              </a:schemeClr>
            </a:solidFill>
          </a:ln>
        </p:spPr>
        <p:txBody>
          <a:bodyPr anchor="ctr"/>
          <a:lstStyle/>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Personalising health and care </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Sustainable food security</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Blue growth: unlocking the potential of seas and oceans </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Smart cities and communities</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Competitive low-carbon energy</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Energy Efficiency </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Mobility for growth </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Waste: a resource to recycle, reuse and recover raw materials </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Water innovation: boosting its value for Europe</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Overcoming the crisis:</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Disaster-resilience</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Digital security</a:t>
            </a:r>
          </a:p>
        </p:txBody>
      </p:sp>
      <p:sp>
        <p:nvSpPr>
          <p:cNvPr id="19" name="Rectangle 89"/>
          <p:cNvSpPr/>
          <p:nvPr/>
        </p:nvSpPr>
        <p:spPr>
          <a:xfrm>
            <a:off x="4469348" y="990353"/>
            <a:ext cx="4157663" cy="2820987"/>
          </a:xfrm>
          <a:prstGeom prst="rect">
            <a:avLst/>
          </a:prstGeom>
          <a:solidFill>
            <a:srgbClr val="DFE5EF"/>
          </a:solidFill>
          <a:ln>
            <a:solidFill>
              <a:schemeClr val="bg1">
                <a:lumMod val="50000"/>
              </a:schemeClr>
            </a:solidFill>
          </a:ln>
        </p:spPr>
        <p:txBody>
          <a:bodyPr anchor="ctr"/>
          <a:lstStyle/>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Industry 2020 in the Circular Economy</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Internet of Things</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Smart and Sustainable Cities</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Sustainable Food Security – Resilient and resource-efficient value chains</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Energy Efficiency</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Digital Security</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Blue Growth - Demonstrating an ocean of opportunities</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Competitive Low-carbon Energy</a:t>
            </a:r>
          </a:p>
          <a:p>
            <a:pPr marL="171450" indent="-171450" defTabSz="914400">
              <a:spcBef>
                <a:spcPts val="30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Automated Road Transport – The New Frontier</a:t>
            </a:r>
          </a:p>
        </p:txBody>
      </p:sp>
      <p:sp>
        <p:nvSpPr>
          <p:cNvPr id="20" name="Rectangle 2"/>
          <p:cNvSpPr>
            <a:spLocks noChangeArrowheads="1"/>
          </p:cNvSpPr>
          <p:nvPr>
            <p:custDataLst>
              <p:tags r:id="rId2"/>
            </p:custDataLst>
          </p:nvPr>
        </p:nvSpPr>
        <p:spPr bwMode="auto">
          <a:xfrm>
            <a:off x="2699792" y="5668753"/>
            <a:ext cx="1806585" cy="498598"/>
          </a:xfrm>
          <a:prstGeom prst="rect">
            <a:avLst/>
          </a:prstGeom>
          <a:noFill/>
          <a:ln w="12700">
            <a:noFill/>
            <a:miter lim="800000"/>
            <a:headEnd/>
            <a:tailEnd/>
          </a:ln>
        </p:spPr>
        <p:txBody>
          <a:bodyPr wrap="none" lIns="0" tIns="0" rIns="0" bIns="0" anchor="ctr">
            <a:spAutoFit/>
          </a:bodyPr>
          <a:lstStyle/>
          <a:p>
            <a:pPr algn="ctr" defTabSz="914400" eaLnBrk="0" fontAlgn="auto" hangingPunct="0">
              <a:lnSpc>
                <a:spcPct val="90000"/>
              </a:lnSpc>
              <a:spcBef>
                <a:spcPts val="0"/>
              </a:spcBef>
              <a:spcAft>
                <a:spcPts val="0"/>
              </a:spcAft>
              <a:buClrTx/>
              <a:buSzTx/>
              <a:buFontTx/>
              <a:buNone/>
              <a:defRPr/>
            </a:pPr>
            <a:r>
              <a:rPr lang="en-US" b="1" kern="0" dirty="0">
                <a:solidFill>
                  <a:srgbClr val="FF0000"/>
                </a:solidFill>
                <a:latin typeface="Verdana"/>
                <a:ea typeface="+mn-ea"/>
                <a:cs typeface="Arial" pitchFamily="34" charset="0"/>
              </a:rPr>
              <a:t>4 focus areas </a:t>
            </a:r>
            <a:br>
              <a:rPr lang="en-US" b="1" kern="0" dirty="0">
                <a:solidFill>
                  <a:srgbClr val="FF0000"/>
                </a:solidFill>
                <a:latin typeface="Verdana"/>
                <a:ea typeface="+mn-ea"/>
                <a:cs typeface="Arial" pitchFamily="34" charset="0"/>
              </a:rPr>
            </a:br>
            <a:r>
              <a:rPr lang="en-US" b="1" kern="0" dirty="0">
                <a:solidFill>
                  <a:srgbClr val="FF0000"/>
                </a:solidFill>
                <a:latin typeface="Verdana"/>
                <a:ea typeface="+mn-ea"/>
                <a:cs typeface="Arial" pitchFamily="34" charset="0"/>
              </a:rPr>
              <a:t>in WP 18-20</a:t>
            </a:r>
          </a:p>
        </p:txBody>
      </p:sp>
      <p:sp>
        <p:nvSpPr>
          <p:cNvPr id="21" name="Rectangle 2"/>
          <p:cNvSpPr>
            <a:spLocks noChangeArrowheads="1"/>
          </p:cNvSpPr>
          <p:nvPr>
            <p:custDataLst>
              <p:tags r:id="rId3"/>
            </p:custDataLst>
          </p:nvPr>
        </p:nvSpPr>
        <p:spPr bwMode="auto">
          <a:xfrm>
            <a:off x="5838345" y="3905184"/>
            <a:ext cx="1631857" cy="498598"/>
          </a:xfrm>
          <a:prstGeom prst="rect">
            <a:avLst/>
          </a:prstGeom>
          <a:noFill/>
          <a:ln w="12700">
            <a:noFill/>
            <a:miter lim="800000"/>
            <a:headEnd/>
            <a:tailEnd/>
          </a:ln>
        </p:spPr>
        <p:txBody>
          <a:bodyPr wrap="none" lIns="0" tIns="0" rIns="0" bIns="0" anchor="ctr">
            <a:spAutoFit/>
          </a:bodyPr>
          <a:lstStyle/>
          <a:p>
            <a:pPr algn="ctr" defTabSz="914400" eaLnBrk="0" fontAlgn="auto" hangingPunct="0">
              <a:lnSpc>
                <a:spcPct val="90000"/>
              </a:lnSpc>
              <a:spcBef>
                <a:spcPts val="0"/>
              </a:spcBef>
              <a:spcAft>
                <a:spcPts val="0"/>
              </a:spcAft>
              <a:buClrTx/>
              <a:buSzTx/>
              <a:buFontTx/>
              <a:buNone/>
              <a:defRPr/>
            </a:pPr>
            <a:r>
              <a:rPr lang="en-US" kern="0" dirty="0">
                <a:solidFill>
                  <a:srgbClr val="FF0000"/>
                </a:solidFill>
                <a:latin typeface="Verdana"/>
                <a:ea typeface="+mn-ea"/>
                <a:cs typeface="Arial" pitchFamily="34" charset="0"/>
              </a:rPr>
              <a:t>9 focus areas </a:t>
            </a:r>
            <a:br>
              <a:rPr lang="en-US" kern="0" dirty="0">
                <a:solidFill>
                  <a:srgbClr val="FF0000"/>
                </a:solidFill>
                <a:latin typeface="Verdana"/>
                <a:ea typeface="+mn-ea"/>
                <a:cs typeface="Arial" pitchFamily="34" charset="0"/>
              </a:rPr>
            </a:br>
            <a:r>
              <a:rPr lang="en-US" kern="0" dirty="0">
                <a:solidFill>
                  <a:srgbClr val="FF0000"/>
                </a:solidFill>
                <a:latin typeface="Verdana"/>
                <a:ea typeface="+mn-ea"/>
                <a:cs typeface="Arial" pitchFamily="34" charset="0"/>
              </a:rPr>
              <a:t>in WP 16-17</a:t>
            </a:r>
          </a:p>
        </p:txBody>
      </p:sp>
      <p:sp>
        <p:nvSpPr>
          <p:cNvPr id="22" name="Rectangle 87"/>
          <p:cNvSpPr/>
          <p:nvPr/>
        </p:nvSpPr>
        <p:spPr>
          <a:xfrm>
            <a:off x="4572000" y="4897984"/>
            <a:ext cx="4497834" cy="1874291"/>
          </a:xfrm>
          <a:prstGeom prst="rect">
            <a:avLst/>
          </a:prstGeom>
          <a:solidFill>
            <a:srgbClr val="BDDEFF"/>
          </a:solidFill>
          <a:ln w="50800">
            <a:solidFill>
              <a:srgbClr val="FF0000"/>
            </a:solidFill>
          </a:ln>
        </p:spPr>
        <p:txBody>
          <a:bodyPr anchor="ctr"/>
          <a:lstStyle/>
          <a:p>
            <a:pPr marL="171450" indent="-171450" defTabSz="914400">
              <a:spcBef>
                <a:spcPts val="0"/>
              </a:spcBef>
              <a:spcAft>
                <a:spcPts val="300"/>
              </a:spcAft>
              <a:buClrTx/>
              <a:buSzTx/>
              <a:buFont typeface="Arial" panose="020B0604020202020204" pitchFamily="34" charset="0"/>
              <a:buChar char="•"/>
              <a:defRPr/>
            </a:pPr>
            <a:r>
              <a:rPr lang="en-GB" sz="1200" dirty="0">
                <a:solidFill>
                  <a:srgbClr val="0F5494"/>
                </a:solidFill>
                <a:latin typeface="Verdana" pitchFamily="34" charset="0"/>
                <a:cs typeface="Arial" charset="0"/>
              </a:rPr>
              <a:t>Building a </a:t>
            </a:r>
            <a:r>
              <a:rPr lang="en-GB" sz="1200" b="1" dirty="0">
                <a:solidFill>
                  <a:srgbClr val="0F5494"/>
                </a:solidFill>
                <a:latin typeface="Verdana" pitchFamily="34" charset="0"/>
                <a:cs typeface="Arial" charset="0"/>
              </a:rPr>
              <a:t>low-carbon</a:t>
            </a:r>
            <a:r>
              <a:rPr lang="en-GB" sz="1200" dirty="0">
                <a:solidFill>
                  <a:srgbClr val="0F5494"/>
                </a:solidFill>
                <a:latin typeface="Verdana" pitchFamily="34" charset="0"/>
                <a:cs typeface="Arial" charset="0"/>
              </a:rPr>
              <a:t>, climate resilient future</a:t>
            </a:r>
          </a:p>
          <a:p>
            <a:pPr marL="171450" indent="-171450" defTabSz="914400">
              <a:spcBef>
                <a:spcPts val="0"/>
              </a:spcBef>
              <a:spcAft>
                <a:spcPts val="300"/>
              </a:spcAft>
              <a:buClrTx/>
              <a:buSzTx/>
              <a:buFont typeface="Arial" panose="020B0604020202020204" pitchFamily="34" charset="0"/>
              <a:buChar char="•"/>
              <a:defRPr/>
            </a:pPr>
            <a:r>
              <a:rPr lang="en-GB" sz="1200" b="0" dirty="0">
                <a:solidFill>
                  <a:srgbClr val="0F5494"/>
                </a:solidFill>
                <a:latin typeface="Verdana" pitchFamily="34" charset="0"/>
                <a:ea typeface="+mn-ea"/>
                <a:cs typeface="Arial" charset="0"/>
              </a:rPr>
              <a:t>Connecting economic and environmental gains – the </a:t>
            </a:r>
            <a:r>
              <a:rPr lang="en-GB" sz="1200" b="1" dirty="0">
                <a:solidFill>
                  <a:srgbClr val="0F5494"/>
                </a:solidFill>
                <a:latin typeface="Verdana" pitchFamily="34" charset="0"/>
                <a:ea typeface="+mn-ea"/>
                <a:cs typeface="Arial" charset="0"/>
              </a:rPr>
              <a:t>Circular Economy</a:t>
            </a:r>
          </a:p>
          <a:p>
            <a:pPr marL="171450" indent="-171450" defTabSz="914400">
              <a:spcBef>
                <a:spcPts val="0"/>
              </a:spcBef>
              <a:spcAft>
                <a:spcPts val="300"/>
              </a:spcAft>
              <a:buClrTx/>
              <a:buSzTx/>
              <a:buFont typeface="Arial" panose="020B0604020202020204" pitchFamily="34" charset="0"/>
              <a:buChar char="•"/>
              <a:defRPr/>
            </a:pPr>
            <a:r>
              <a:rPr lang="en-GB" sz="1200" b="1" dirty="0">
                <a:solidFill>
                  <a:srgbClr val="0F5494"/>
                </a:solidFill>
                <a:latin typeface="Verdana" pitchFamily="34" charset="0"/>
                <a:cs typeface="Arial" charset="0"/>
              </a:rPr>
              <a:t>Digitising</a:t>
            </a:r>
            <a:r>
              <a:rPr lang="en-GB" sz="1200" dirty="0">
                <a:solidFill>
                  <a:srgbClr val="0F5494"/>
                </a:solidFill>
                <a:latin typeface="Verdana" pitchFamily="34" charset="0"/>
                <a:cs typeface="Arial" charset="0"/>
              </a:rPr>
              <a:t> and transforming </a:t>
            </a:r>
            <a:r>
              <a:rPr lang="en-GB" sz="1200" b="1" dirty="0">
                <a:solidFill>
                  <a:srgbClr val="0F5494"/>
                </a:solidFill>
                <a:latin typeface="Verdana" pitchFamily="34" charset="0"/>
                <a:cs typeface="Arial" charset="0"/>
              </a:rPr>
              <a:t>European industry and services</a:t>
            </a:r>
          </a:p>
          <a:p>
            <a:pPr marL="171450" indent="-171450" defTabSz="914400">
              <a:spcBef>
                <a:spcPts val="0"/>
              </a:spcBef>
              <a:spcAft>
                <a:spcPts val="300"/>
              </a:spcAft>
              <a:buClrTx/>
              <a:buSzTx/>
              <a:buFont typeface="Arial" panose="020B0604020202020204" pitchFamily="34" charset="0"/>
              <a:buChar char="•"/>
              <a:defRPr/>
            </a:pPr>
            <a:r>
              <a:rPr lang="en-GB" sz="1400" b="1" dirty="0">
                <a:solidFill>
                  <a:srgbClr val="FF0000"/>
                </a:solidFill>
                <a:latin typeface="Verdana" pitchFamily="34" charset="0"/>
                <a:ea typeface="+mn-ea"/>
                <a:cs typeface="Arial" charset="0"/>
              </a:rPr>
              <a:t>Boosting the effectiveness of the Security Union</a:t>
            </a:r>
          </a:p>
        </p:txBody>
      </p:sp>
      <p:cxnSp>
        <p:nvCxnSpPr>
          <p:cNvPr id="24" name="Conector: curvado 23"/>
          <p:cNvCxnSpPr/>
          <p:nvPr/>
        </p:nvCxnSpPr>
        <p:spPr>
          <a:xfrm flipV="1">
            <a:off x="2411760" y="4149080"/>
            <a:ext cx="3312368" cy="898328"/>
          </a:xfrm>
          <a:prstGeom prst="curvedConnector3">
            <a:avLst>
              <a:gd name="adj1" fmla="val -467"/>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curvado 26"/>
          <p:cNvCxnSpPr>
            <a:cxnSpLocks/>
          </p:cNvCxnSpPr>
          <p:nvPr/>
        </p:nvCxnSpPr>
        <p:spPr>
          <a:xfrm>
            <a:off x="7470202" y="4077072"/>
            <a:ext cx="1127613" cy="779505"/>
          </a:xfrm>
          <a:prstGeom prst="curvedConnector3">
            <a:avLst>
              <a:gd name="adj1" fmla="val 98148"/>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10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de security strategy union europe"/>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436096" y="4329763"/>
            <a:ext cx="3683298" cy="25047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a:xfrm>
            <a:off x="259556" y="296681"/>
            <a:ext cx="8624888" cy="936625"/>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marL="360363" algn="r"/>
            <a:r>
              <a:rPr lang="en-GB" altLang="en-US" sz="2400" dirty="0"/>
              <a:t>Focus Area: </a:t>
            </a:r>
            <a:r>
              <a:rPr lang="en-GB" altLang="en-US" sz="2400" dirty="0">
                <a:solidFill>
                  <a:srgbClr val="FF0000"/>
                </a:solidFill>
              </a:rPr>
              <a:t>Boosting the effectiveness of the Security Union</a:t>
            </a:r>
            <a:r>
              <a:rPr lang="en-GB" altLang="en-US" sz="2400" dirty="0"/>
              <a:t/>
            </a:r>
            <a:br>
              <a:rPr lang="en-GB" altLang="en-US" sz="2400" dirty="0"/>
            </a:br>
            <a:endParaRPr lang="en-US" altLang="en-US" sz="2400" dirty="0"/>
          </a:p>
        </p:txBody>
      </p:sp>
      <p:sp>
        <p:nvSpPr>
          <p:cNvPr id="4" name="Rectangle 2"/>
          <p:cNvSpPr>
            <a:spLocks noChangeArrowheads="1"/>
          </p:cNvSpPr>
          <p:nvPr>
            <p:custDataLst>
              <p:tags r:id="rId1"/>
            </p:custDataLst>
          </p:nvPr>
        </p:nvSpPr>
        <p:spPr bwMode="gray">
          <a:xfrm>
            <a:off x="347663" y="2087339"/>
            <a:ext cx="2700337" cy="2997671"/>
          </a:xfrm>
          <a:prstGeom prst="rect">
            <a:avLst/>
          </a:prstGeom>
          <a:solidFill>
            <a:srgbClr val="BDDEFF"/>
          </a:solidFill>
          <a:ln w="6350" algn="ctr">
            <a:noFill/>
            <a:miter lim="800000"/>
            <a:headEnd/>
            <a:tailEnd/>
          </a:ln>
        </p:spPr>
        <p:txBody>
          <a:bodyPr lIns="72000" tIns="36000" rIns="72000" bIns="36000"/>
          <a:lstStyle/>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New technologies and processes to meet needs of security practitioners, including for fighting and preventing crime</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Reduced loss of life and damage from natural and man-made disasters</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Key infrastructure better protected</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EU borders better secured</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Secure and trusted digital environment</a:t>
            </a:r>
          </a:p>
          <a:p>
            <a:pPr marL="171450" indent="-171450" defTabSz="914400">
              <a:spcAft>
                <a:spcPts val="900"/>
              </a:spcAft>
              <a:buClr>
                <a:srgbClr val="808080"/>
              </a:buClr>
              <a:buSzTx/>
              <a:buFont typeface="Wingdings" panose="05000000000000000000" pitchFamily="2" charset="2"/>
              <a:buChar char="ü"/>
              <a:defRPr/>
            </a:pPr>
            <a:endParaRPr lang="en-GB" sz="1200" b="0" dirty="0">
              <a:solidFill>
                <a:srgbClr val="0F5494"/>
              </a:solidFill>
              <a:latin typeface="Verdana" pitchFamily="34" charset="0"/>
              <a:ea typeface="+mn-ea"/>
              <a:cs typeface="Arial" charset="0"/>
            </a:endParaRPr>
          </a:p>
        </p:txBody>
      </p:sp>
      <p:sp>
        <p:nvSpPr>
          <p:cNvPr id="5" name="Rectangle 5"/>
          <p:cNvSpPr>
            <a:spLocks noChangeArrowheads="1"/>
          </p:cNvSpPr>
          <p:nvPr>
            <p:custDataLst>
              <p:tags r:id="rId2"/>
            </p:custDataLst>
          </p:nvPr>
        </p:nvSpPr>
        <p:spPr bwMode="gray">
          <a:xfrm>
            <a:off x="347663" y="1730152"/>
            <a:ext cx="2700337" cy="357187"/>
          </a:xfrm>
          <a:prstGeom prst="rect">
            <a:avLst/>
          </a:prstGeom>
          <a:solidFill>
            <a:srgbClr val="0F5494"/>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72000" tIns="72000" rIns="72000" bIns="7200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a:lnSpc>
                <a:spcPct val="90000"/>
              </a:lnSpc>
              <a:spcBef>
                <a:spcPct val="0"/>
              </a:spcBef>
              <a:buClrTx/>
              <a:buSzTx/>
              <a:buFontTx/>
              <a:buNone/>
            </a:pPr>
            <a:r>
              <a:rPr lang="en-US" altLang="en-US" sz="1400" i="0">
                <a:solidFill>
                  <a:srgbClr val="FFFFFF"/>
                </a:solidFill>
                <a:latin typeface="Arial" charset="0"/>
                <a:ea typeface="+mn-ea"/>
                <a:cs typeface="Arial" charset="0"/>
              </a:rPr>
              <a:t>Mission</a:t>
            </a:r>
          </a:p>
        </p:txBody>
      </p:sp>
      <p:sp>
        <p:nvSpPr>
          <p:cNvPr id="7" name="Rectangle 2"/>
          <p:cNvSpPr>
            <a:spLocks noChangeArrowheads="1"/>
          </p:cNvSpPr>
          <p:nvPr>
            <p:custDataLst>
              <p:tags r:id="rId3"/>
            </p:custDataLst>
          </p:nvPr>
        </p:nvSpPr>
        <p:spPr bwMode="gray">
          <a:xfrm>
            <a:off x="3197225" y="2087339"/>
            <a:ext cx="2700338" cy="2709639"/>
          </a:xfrm>
          <a:prstGeom prst="rect">
            <a:avLst/>
          </a:prstGeom>
          <a:solidFill>
            <a:srgbClr val="BDDEFF"/>
          </a:solidFill>
          <a:ln w="6350" algn="ctr">
            <a:noFill/>
            <a:miter lim="800000"/>
            <a:headEnd/>
            <a:tailEnd/>
          </a:ln>
        </p:spPr>
        <p:txBody>
          <a:bodyPr lIns="72000" tIns="36000" rIns="72000" bIns="36000"/>
          <a:lstStyle/>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Better match R&amp;D objectives with Security Union policy needs.</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Strengthen impact of security-related research: involving practitioners and stimulating new markets.</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Identify security-related research in other H2020 societal challenges, and contribute to other policies (Digital, Space, Health, etc.)</a:t>
            </a:r>
          </a:p>
          <a:p>
            <a:pPr marL="171450" indent="-171450" defTabSz="914400">
              <a:spcAft>
                <a:spcPts val="900"/>
              </a:spcAft>
              <a:buClr>
                <a:srgbClr val="808080"/>
              </a:buClr>
              <a:buSzTx/>
              <a:buFont typeface="Wingdings" panose="05000000000000000000" pitchFamily="2" charset="2"/>
              <a:buChar char="ü"/>
              <a:defRPr/>
            </a:pPr>
            <a:endParaRPr lang="en-GB" sz="1200" b="0" dirty="0">
              <a:solidFill>
                <a:srgbClr val="0F5494"/>
              </a:solidFill>
              <a:latin typeface="Verdana" pitchFamily="34" charset="0"/>
              <a:ea typeface="+mn-ea"/>
              <a:cs typeface="Arial" charset="0"/>
            </a:endParaRPr>
          </a:p>
        </p:txBody>
      </p:sp>
      <p:sp>
        <p:nvSpPr>
          <p:cNvPr id="8" name="Rectangle 5"/>
          <p:cNvSpPr>
            <a:spLocks noChangeArrowheads="1"/>
          </p:cNvSpPr>
          <p:nvPr>
            <p:custDataLst>
              <p:tags r:id="rId4"/>
            </p:custDataLst>
          </p:nvPr>
        </p:nvSpPr>
        <p:spPr bwMode="gray">
          <a:xfrm>
            <a:off x="3197225" y="1730152"/>
            <a:ext cx="2700338" cy="357187"/>
          </a:xfrm>
          <a:prstGeom prst="rect">
            <a:avLst/>
          </a:prstGeom>
          <a:solidFill>
            <a:srgbClr val="0F5494"/>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72000" tIns="72000" rIns="72000" bIns="7200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a:lnSpc>
                <a:spcPct val="90000"/>
              </a:lnSpc>
              <a:spcBef>
                <a:spcPct val="0"/>
              </a:spcBef>
              <a:buClrTx/>
              <a:buSzTx/>
              <a:buFontTx/>
              <a:buNone/>
            </a:pPr>
            <a:r>
              <a:rPr lang="en-US" altLang="en-US" sz="1400" i="0">
                <a:solidFill>
                  <a:srgbClr val="FFFFFF"/>
                </a:solidFill>
                <a:latin typeface="Arial" charset="0"/>
                <a:ea typeface="+mn-ea"/>
                <a:cs typeface="Arial" charset="0"/>
              </a:rPr>
              <a:t>Component</a:t>
            </a:r>
          </a:p>
        </p:txBody>
      </p:sp>
      <p:sp>
        <p:nvSpPr>
          <p:cNvPr id="9" name="Rectangle 2"/>
          <p:cNvSpPr>
            <a:spLocks noChangeArrowheads="1"/>
          </p:cNvSpPr>
          <p:nvPr>
            <p:custDataLst>
              <p:tags r:id="rId5"/>
            </p:custDataLst>
          </p:nvPr>
        </p:nvSpPr>
        <p:spPr bwMode="gray">
          <a:xfrm>
            <a:off x="6048375" y="2087339"/>
            <a:ext cx="2700338" cy="1917551"/>
          </a:xfrm>
          <a:prstGeom prst="rect">
            <a:avLst/>
          </a:prstGeom>
          <a:solidFill>
            <a:srgbClr val="BDDEFF"/>
          </a:solidFill>
          <a:ln w="6350" algn="ctr">
            <a:noFill/>
            <a:miter lim="800000"/>
            <a:headEnd/>
            <a:tailEnd/>
          </a:ln>
        </p:spPr>
        <p:txBody>
          <a:bodyPr lIns="72000" tIns="36000" rIns="72000" bIns="36000"/>
          <a:lstStyle/>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LEIT-ICT</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LEIT-Space</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SC - Health</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SC - Energy</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SC – Reflective Societies</a:t>
            </a:r>
          </a:p>
          <a:p>
            <a:pPr marL="171450" indent="-171450" defTabSz="914400">
              <a:spcAft>
                <a:spcPts val="900"/>
              </a:spcAft>
              <a:buClr>
                <a:srgbClr val="808080"/>
              </a:buClr>
              <a:buSzTx/>
              <a:buFont typeface="Wingdings" panose="05000000000000000000" pitchFamily="2" charset="2"/>
              <a:buChar char="ü"/>
              <a:defRPr/>
            </a:pPr>
            <a:r>
              <a:rPr lang="en-GB" sz="1200" b="0" dirty="0">
                <a:solidFill>
                  <a:srgbClr val="0F5494"/>
                </a:solidFill>
                <a:latin typeface="Verdana" pitchFamily="34" charset="0"/>
                <a:ea typeface="+mn-ea"/>
                <a:cs typeface="Arial" charset="0"/>
              </a:rPr>
              <a:t>SC – Secure Societies</a:t>
            </a:r>
          </a:p>
        </p:txBody>
      </p:sp>
      <p:sp>
        <p:nvSpPr>
          <p:cNvPr id="10" name="Rectangle 5"/>
          <p:cNvSpPr>
            <a:spLocks noChangeArrowheads="1"/>
          </p:cNvSpPr>
          <p:nvPr>
            <p:custDataLst>
              <p:tags r:id="rId6"/>
            </p:custDataLst>
          </p:nvPr>
        </p:nvSpPr>
        <p:spPr bwMode="gray">
          <a:xfrm>
            <a:off x="6048375" y="1730152"/>
            <a:ext cx="2700338" cy="357187"/>
          </a:xfrm>
          <a:prstGeom prst="rect">
            <a:avLst/>
          </a:prstGeom>
          <a:solidFill>
            <a:srgbClr val="0F5494"/>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72000" tIns="72000" rIns="72000" bIns="72000" anchor="ct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a:lnSpc>
                <a:spcPct val="90000"/>
              </a:lnSpc>
              <a:spcBef>
                <a:spcPct val="0"/>
              </a:spcBef>
              <a:buClrTx/>
              <a:buSzTx/>
              <a:buFontTx/>
              <a:buNone/>
            </a:pPr>
            <a:r>
              <a:rPr lang="en-US" altLang="en-US" sz="1400" i="0">
                <a:solidFill>
                  <a:srgbClr val="FFFFFF"/>
                </a:solidFill>
                <a:latin typeface="Arial" charset="0"/>
                <a:ea typeface="+mn-ea"/>
                <a:cs typeface="Arial" charset="0"/>
              </a:rPr>
              <a:t>Source</a:t>
            </a:r>
          </a:p>
        </p:txBody>
      </p:sp>
      <p:sp>
        <p:nvSpPr>
          <p:cNvPr id="11" name="Flowchart: Process 14"/>
          <p:cNvSpPr/>
          <p:nvPr/>
        </p:nvSpPr>
        <p:spPr bwMode="auto">
          <a:xfrm>
            <a:off x="6588125" y="1196752"/>
            <a:ext cx="2160588" cy="431800"/>
          </a:xfrm>
          <a:prstGeom prst="flowChartProcess">
            <a:avLst/>
          </a:prstGeom>
          <a:solidFill>
            <a:schemeClr val="accent1"/>
          </a:solidFill>
          <a:ln>
            <a:noFill/>
          </a:ln>
          <a:effectLst/>
          <a:extLst/>
        </p:spPr>
        <p:txBody>
          <a:bodyPr anchor="ctr"/>
          <a:lstStyle/>
          <a:p>
            <a:pPr marL="3175" defTabSz="914400">
              <a:buClrTx/>
              <a:buSzTx/>
              <a:buFontTx/>
              <a:buNone/>
              <a:defRPr/>
            </a:pPr>
            <a:r>
              <a:rPr lang="pt-PT" sz="1200" b="1" dirty="0">
                <a:latin typeface="Verdana" pitchFamily="34" charset="0"/>
                <a:ea typeface="+mn-ea"/>
                <a:cs typeface="Arial" charset="0"/>
              </a:rPr>
              <a:t>Budget: ca. </a:t>
            </a:r>
            <a:r>
              <a:rPr lang="en-GB" altLang="en-US" sz="1200" b="1" dirty="0">
                <a:latin typeface="Verdana" pitchFamily="34" charset="0"/>
                <a:ea typeface="+mn-ea"/>
                <a:cs typeface="Arial" charset="0"/>
              </a:rPr>
              <a:t>€1,000m</a:t>
            </a:r>
          </a:p>
        </p:txBody>
      </p:sp>
      <p:sp>
        <p:nvSpPr>
          <p:cNvPr id="12" name="Rectangle 12"/>
          <p:cNvSpPr/>
          <p:nvPr/>
        </p:nvSpPr>
        <p:spPr bwMode="auto">
          <a:xfrm>
            <a:off x="347663" y="417290"/>
            <a:ext cx="252413" cy="779462"/>
          </a:xfrm>
          <a:prstGeom prst="rect">
            <a:avLst/>
          </a:prstGeom>
          <a:solidFill>
            <a:schemeClr val="bg1">
              <a:lumMod val="95000"/>
            </a:schemeClr>
          </a:solidFill>
          <a:ln w="19050">
            <a:solidFill>
              <a:schemeClr val="bg1">
                <a:lumMod val="50000"/>
              </a:schemeClr>
            </a:solidFill>
          </a:ln>
          <a:effectLst/>
          <a:extLst/>
        </p:spPr>
        <p:txBody>
          <a:bodyPr wrap="none" anchor="ctr"/>
          <a:lstStyle/>
          <a:p>
            <a:pPr marL="3175" algn="ctr" defTabSz="914400">
              <a:buClrTx/>
              <a:buSzTx/>
              <a:buFontTx/>
              <a:buNone/>
              <a:defRPr/>
            </a:pPr>
            <a:r>
              <a:rPr lang="pt-PT" sz="1600" dirty="0">
                <a:solidFill>
                  <a:srgbClr val="0F5494"/>
                </a:solidFill>
                <a:latin typeface="Verdana" pitchFamily="34" charset="0"/>
                <a:ea typeface="+mn-ea"/>
                <a:cs typeface="Arial" charset="0"/>
              </a:rPr>
              <a:t>4</a:t>
            </a:r>
            <a:endParaRPr lang="en-US" sz="1600" b="0" dirty="0">
              <a:solidFill>
                <a:srgbClr val="0F5494"/>
              </a:solidFill>
              <a:latin typeface="Verdana" pitchFamily="34" charset="0"/>
              <a:ea typeface="+mn-ea"/>
              <a:cs typeface="Arial" charset="0"/>
            </a:endParaRPr>
          </a:p>
        </p:txBody>
      </p:sp>
      <p:sp>
        <p:nvSpPr>
          <p:cNvPr id="13" name="1 Elipse">
            <a:extLst>
              <a:ext uri="{FF2B5EF4-FFF2-40B4-BE49-F238E27FC236}">
                <a16:creationId xmlns:a16="http://schemas.microsoft.com/office/drawing/2014/main" xmlns="" id="{12A7F99E-EEE2-4C53-BE32-6194263F6F6F}"/>
              </a:ext>
            </a:extLst>
          </p:cNvPr>
          <p:cNvSpPr/>
          <p:nvPr/>
        </p:nvSpPr>
        <p:spPr>
          <a:xfrm>
            <a:off x="6048375" y="3573016"/>
            <a:ext cx="2124025" cy="2997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71544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xmlns="" id="{A3270944-EAF9-4406-9EF9-7A18FC43BB2C}"/>
              </a:ext>
            </a:extLst>
          </p:cNvPr>
          <p:cNvPicPr>
            <a:picLocks noChangeAspect="1"/>
          </p:cNvPicPr>
          <p:nvPr/>
        </p:nvPicPr>
        <p:blipFill>
          <a:blip r:embed="rId3"/>
          <a:stretch>
            <a:fillRect/>
          </a:stretch>
        </p:blipFill>
        <p:spPr>
          <a:xfrm>
            <a:off x="395536" y="476672"/>
            <a:ext cx="2757754" cy="3293621"/>
          </a:xfrm>
          <a:prstGeom prst="rect">
            <a:avLst/>
          </a:prstGeom>
          <a:ln>
            <a:solidFill>
              <a:schemeClr val="bg1">
                <a:lumMod val="65000"/>
              </a:schemeClr>
            </a:solidFill>
          </a:ln>
        </p:spPr>
      </p:pic>
      <p:pic>
        <p:nvPicPr>
          <p:cNvPr id="3" name="Imagen 2">
            <a:extLst>
              <a:ext uri="{FF2B5EF4-FFF2-40B4-BE49-F238E27FC236}">
                <a16:creationId xmlns:a16="http://schemas.microsoft.com/office/drawing/2014/main" xmlns="" id="{678725D0-1343-4734-BEF9-2E406045C4CC}"/>
              </a:ext>
            </a:extLst>
          </p:cNvPr>
          <p:cNvPicPr>
            <a:picLocks noChangeAspect="1"/>
          </p:cNvPicPr>
          <p:nvPr/>
        </p:nvPicPr>
        <p:blipFill>
          <a:blip r:embed="rId4"/>
          <a:stretch>
            <a:fillRect/>
          </a:stretch>
        </p:blipFill>
        <p:spPr>
          <a:xfrm>
            <a:off x="3304580" y="1412776"/>
            <a:ext cx="5443884" cy="4310102"/>
          </a:xfrm>
          <a:prstGeom prst="rect">
            <a:avLst/>
          </a:prstGeom>
        </p:spPr>
      </p:pic>
      <p:sp>
        <p:nvSpPr>
          <p:cNvPr id="7" name="Rectangle 2">
            <a:extLst>
              <a:ext uri="{FF2B5EF4-FFF2-40B4-BE49-F238E27FC236}">
                <a16:creationId xmlns:a16="http://schemas.microsoft.com/office/drawing/2014/main" xmlns="" id="{20CED68C-2552-4394-B67E-CC1201290368}"/>
              </a:ext>
            </a:extLst>
          </p:cNvPr>
          <p:cNvSpPr txBox="1">
            <a:spLocks noChangeArrowheads="1"/>
          </p:cNvSpPr>
          <p:nvPr/>
        </p:nvSpPr>
        <p:spPr>
          <a:xfrm>
            <a:off x="4355976" y="476672"/>
            <a:ext cx="4528468" cy="540031"/>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marL="360363" algn="r"/>
            <a:r>
              <a:rPr lang="en-GB" altLang="en-US" sz="2400" dirty="0"/>
              <a:t>About the </a:t>
            </a:r>
            <a:r>
              <a:rPr lang="en-GB" altLang="en-US" sz="2400" dirty="0">
                <a:solidFill>
                  <a:srgbClr val="FF0000"/>
                </a:solidFill>
              </a:rPr>
              <a:t>Security Union…</a:t>
            </a:r>
            <a:r>
              <a:rPr lang="en-GB" altLang="en-US" sz="2400" dirty="0"/>
              <a:t/>
            </a:r>
            <a:br>
              <a:rPr lang="en-GB" altLang="en-US" sz="2400" dirty="0"/>
            </a:br>
            <a:endParaRPr lang="en-US" altLang="en-US" sz="2400" dirty="0"/>
          </a:p>
        </p:txBody>
      </p:sp>
      <p:sp>
        <p:nvSpPr>
          <p:cNvPr id="8" name="Elipse 7">
            <a:extLst>
              <a:ext uri="{FF2B5EF4-FFF2-40B4-BE49-F238E27FC236}">
                <a16:creationId xmlns:a16="http://schemas.microsoft.com/office/drawing/2014/main" xmlns="" id="{161FEDFA-DB24-4E5F-B24D-2B52092172B3}"/>
              </a:ext>
            </a:extLst>
          </p:cNvPr>
          <p:cNvSpPr/>
          <p:nvPr/>
        </p:nvSpPr>
        <p:spPr>
          <a:xfrm>
            <a:off x="1475656" y="3387807"/>
            <a:ext cx="1224136" cy="36004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Elipse 8">
            <a:extLst>
              <a:ext uri="{FF2B5EF4-FFF2-40B4-BE49-F238E27FC236}">
                <a16:creationId xmlns:a16="http://schemas.microsoft.com/office/drawing/2014/main" xmlns="" id="{E27CEF7F-A518-4EC7-8539-82EB30BC23FE}"/>
              </a:ext>
            </a:extLst>
          </p:cNvPr>
          <p:cNvSpPr/>
          <p:nvPr/>
        </p:nvSpPr>
        <p:spPr>
          <a:xfrm>
            <a:off x="3923928" y="2492896"/>
            <a:ext cx="864096" cy="36004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26584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hlinkClick r:id="rId2"/>
            <a:extLst>
              <a:ext uri="{FF2B5EF4-FFF2-40B4-BE49-F238E27FC236}">
                <a16:creationId xmlns:a16="http://schemas.microsoft.com/office/drawing/2014/main" xmlns="" id="{A3270944-EAF9-4406-9EF9-7A18FC43BB2C}"/>
              </a:ext>
            </a:extLst>
          </p:cNvPr>
          <p:cNvPicPr>
            <a:picLocks noChangeAspect="1"/>
          </p:cNvPicPr>
          <p:nvPr/>
        </p:nvPicPr>
        <p:blipFill>
          <a:blip r:embed="rId3"/>
          <a:stretch>
            <a:fillRect/>
          </a:stretch>
        </p:blipFill>
        <p:spPr>
          <a:xfrm>
            <a:off x="179512" y="260648"/>
            <a:ext cx="2512240" cy="3000400"/>
          </a:xfrm>
          <a:prstGeom prst="rect">
            <a:avLst/>
          </a:prstGeom>
          <a:ln>
            <a:solidFill>
              <a:schemeClr val="bg1">
                <a:lumMod val="65000"/>
              </a:schemeClr>
            </a:solidFill>
          </a:ln>
        </p:spPr>
      </p:pic>
      <p:grpSp>
        <p:nvGrpSpPr>
          <p:cNvPr id="6" name="Grupo 5">
            <a:extLst>
              <a:ext uri="{FF2B5EF4-FFF2-40B4-BE49-F238E27FC236}">
                <a16:creationId xmlns:a16="http://schemas.microsoft.com/office/drawing/2014/main" xmlns="" id="{7D606CDE-A640-482B-B7CF-EDA66CBA1A2A}"/>
              </a:ext>
            </a:extLst>
          </p:cNvPr>
          <p:cNvGrpSpPr/>
          <p:nvPr/>
        </p:nvGrpSpPr>
        <p:grpSpPr>
          <a:xfrm>
            <a:off x="2843808" y="619125"/>
            <a:ext cx="6042204" cy="2809875"/>
            <a:chOff x="3032591" y="404664"/>
            <a:chExt cx="6042204" cy="2809875"/>
          </a:xfrm>
        </p:grpSpPr>
        <p:pic>
          <p:nvPicPr>
            <p:cNvPr id="4" name="Imagen 3">
              <a:extLst>
                <a:ext uri="{FF2B5EF4-FFF2-40B4-BE49-F238E27FC236}">
                  <a16:creationId xmlns:a16="http://schemas.microsoft.com/office/drawing/2014/main" xmlns="" id="{84527CA9-52DD-45FF-9763-7BD41A5AAD88}"/>
                </a:ext>
              </a:extLst>
            </p:cNvPr>
            <p:cNvPicPr>
              <a:picLocks noChangeAspect="1"/>
            </p:cNvPicPr>
            <p:nvPr/>
          </p:nvPicPr>
          <p:blipFill>
            <a:blip r:embed="rId4"/>
            <a:stretch>
              <a:fillRect/>
            </a:stretch>
          </p:blipFill>
          <p:spPr>
            <a:xfrm>
              <a:off x="3045470" y="404664"/>
              <a:ext cx="6029325" cy="933450"/>
            </a:xfrm>
            <a:prstGeom prst="rect">
              <a:avLst/>
            </a:prstGeom>
          </p:spPr>
        </p:pic>
        <p:pic>
          <p:nvPicPr>
            <p:cNvPr id="5" name="Imagen 4">
              <a:extLst>
                <a:ext uri="{FF2B5EF4-FFF2-40B4-BE49-F238E27FC236}">
                  <a16:creationId xmlns:a16="http://schemas.microsoft.com/office/drawing/2014/main" xmlns="" id="{E59CC814-E13B-4E6C-89B5-D8175B8048F0}"/>
                </a:ext>
              </a:extLst>
            </p:cNvPr>
            <p:cNvPicPr>
              <a:picLocks noChangeAspect="1"/>
            </p:cNvPicPr>
            <p:nvPr/>
          </p:nvPicPr>
          <p:blipFill>
            <a:blip r:embed="rId5"/>
            <a:stretch>
              <a:fillRect/>
            </a:stretch>
          </p:blipFill>
          <p:spPr>
            <a:xfrm>
              <a:off x="3032591" y="1338114"/>
              <a:ext cx="5991225" cy="1876425"/>
            </a:xfrm>
            <a:prstGeom prst="rect">
              <a:avLst/>
            </a:prstGeom>
          </p:spPr>
        </p:pic>
      </p:grpSp>
      <p:pic>
        <p:nvPicPr>
          <p:cNvPr id="7" name="Imagen 6">
            <a:extLst>
              <a:ext uri="{FF2B5EF4-FFF2-40B4-BE49-F238E27FC236}">
                <a16:creationId xmlns:a16="http://schemas.microsoft.com/office/drawing/2014/main" xmlns="" id="{50CEEB1B-0CBD-4713-983A-B4C0E7AEC512}"/>
              </a:ext>
            </a:extLst>
          </p:cNvPr>
          <p:cNvPicPr>
            <a:picLocks noChangeAspect="1"/>
          </p:cNvPicPr>
          <p:nvPr/>
        </p:nvPicPr>
        <p:blipFill>
          <a:blip r:embed="rId6"/>
          <a:stretch>
            <a:fillRect/>
          </a:stretch>
        </p:blipFill>
        <p:spPr>
          <a:xfrm>
            <a:off x="1552575" y="3361478"/>
            <a:ext cx="6038850" cy="3048000"/>
          </a:xfrm>
          <a:prstGeom prst="rect">
            <a:avLst/>
          </a:prstGeom>
        </p:spPr>
      </p:pic>
      <p:sp>
        <p:nvSpPr>
          <p:cNvPr id="8" name="Rectangle 2">
            <a:extLst>
              <a:ext uri="{FF2B5EF4-FFF2-40B4-BE49-F238E27FC236}">
                <a16:creationId xmlns:a16="http://schemas.microsoft.com/office/drawing/2014/main" xmlns="" id="{54705814-7E24-4E12-B2A1-97CFC0FC6E5C}"/>
              </a:ext>
            </a:extLst>
          </p:cNvPr>
          <p:cNvSpPr txBox="1">
            <a:spLocks noChangeArrowheads="1"/>
          </p:cNvSpPr>
          <p:nvPr/>
        </p:nvSpPr>
        <p:spPr>
          <a:xfrm>
            <a:off x="4355976" y="116632"/>
            <a:ext cx="4528468" cy="540031"/>
          </a:xfrm>
          <a:prstGeom prst="rect">
            <a:avLst/>
          </a:prstGeom>
        </p:spPr>
        <p:txBody>
          <a:bodyPr/>
          <a:lstStyle>
            <a:lvl1pPr algn="l" defTabSz="914400" rtl="0" eaLnBrk="1" latinLnBrk="0" hangingPunct="1">
              <a:spcBef>
                <a:spcPct val="0"/>
              </a:spcBef>
              <a:buNone/>
              <a:defRPr kumimoji="0" lang="es-ES" sz="3400" b="1" kern="1200">
                <a:solidFill>
                  <a:srgbClr val="2F6EBB"/>
                </a:solidFill>
                <a:latin typeface="+mj-lt"/>
                <a:ea typeface="+mj-ea"/>
                <a:cs typeface="+mj-cs"/>
              </a:defRPr>
            </a:lvl1pPr>
          </a:lstStyle>
          <a:p>
            <a:pPr marL="360363" algn="r"/>
            <a:r>
              <a:rPr lang="en-GB" altLang="en-US" sz="2400" dirty="0"/>
              <a:t>About the </a:t>
            </a:r>
            <a:r>
              <a:rPr lang="en-GB" altLang="en-US" sz="2400" dirty="0">
                <a:solidFill>
                  <a:srgbClr val="FF0000"/>
                </a:solidFill>
              </a:rPr>
              <a:t>Security Union…</a:t>
            </a:r>
            <a:r>
              <a:rPr lang="en-GB" altLang="en-US" sz="2400" dirty="0"/>
              <a:t/>
            </a:r>
            <a:br>
              <a:rPr lang="en-GB" altLang="en-US" sz="2400" dirty="0"/>
            </a:br>
            <a:endParaRPr lang="en-US" altLang="en-US" sz="2400" dirty="0"/>
          </a:p>
        </p:txBody>
      </p:sp>
      <p:sp>
        <p:nvSpPr>
          <p:cNvPr id="9" name="Elipse 8">
            <a:extLst>
              <a:ext uri="{FF2B5EF4-FFF2-40B4-BE49-F238E27FC236}">
                <a16:creationId xmlns:a16="http://schemas.microsoft.com/office/drawing/2014/main" xmlns="" id="{C5283A4D-8A9B-40A8-9246-F6A2305A6F9E}"/>
              </a:ext>
            </a:extLst>
          </p:cNvPr>
          <p:cNvSpPr/>
          <p:nvPr/>
        </p:nvSpPr>
        <p:spPr>
          <a:xfrm>
            <a:off x="2843808" y="620688"/>
            <a:ext cx="2088232" cy="36004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Elipse 9">
            <a:extLst>
              <a:ext uri="{FF2B5EF4-FFF2-40B4-BE49-F238E27FC236}">
                <a16:creationId xmlns:a16="http://schemas.microsoft.com/office/drawing/2014/main" xmlns="" id="{65911C4F-8A12-46C2-9FD4-2E58D6B4CC1C}"/>
              </a:ext>
            </a:extLst>
          </p:cNvPr>
          <p:cNvSpPr/>
          <p:nvPr/>
        </p:nvSpPr>
        <p:spPr>
          <a:xfrm>
            <a:off x="1827656" y="3645024"/>
            <a:ext cx="1016152" cy="355823"/>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3728023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rs1Vt3SUIE.oLTMUxVxTS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s1Vt3SUIE.oLTMUxVxTS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s1Vt3SUIE.oLTMUxVxT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NLHYS6I.0.NXFQeCX4w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EgTKUMNMke10w5KgMQY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DhFVCx4EUeIwj3gjN4nc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oSdj8z6O06s9oEDJIyj8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MxvKjIhLkKQYtmmFG0f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JxXHX.XUE2JSb5QoV33nw"/>
</p:tagLst>
</file>

<file path=ppt/theme/theme1.xml><?xml version="1.0" encoding="utf-8"?>
<a:theme xmlns:a="http://schemas.openxmlformats.org/drawingml/2006/main" name="Transparencia CDT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suario xmlns="82fd8a1c-72b9-4919-ab7b-6e375575df47">
      <UserInfo>
        <DisplayName>Reyes Aguilar Ramos</DisplayName>
        <AccountId>158</AccountId>
        <AccountType/>
      </UserInfo>
    </Usuario>
    <Empresa xmlns="b9443b00-39df-49a3-bea8-5e75957fa736">CDTI</Empresa>
    <Observaciones xmlns="82fd8a1c-72b9-4919-ab7b-6e375575df47" xsi:nil="true"/>
    <_dlc_DocId xmlns="b9443b00-39df-49a3-bea8-5e75957fa736">EKSJRFFX7FKC-6-6007</_dlc_DocId>
    <_dlc_DocIdUrl xmlns="b9443b00-39df-49a3-bea8-5e75957fa736">
      <Url>http://intranet/Gestor_Documental/_layouts/DocIdRedir.aspx?ID=EKSJRFFX7FKC-6-6007</Url>
      <Description>EKSJRFFX7FKC-6-6007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oCDTI" ma:contentTypeID="0x0101008AA184BB163541D398A37B710C4F202F00B4DC14ABEF5B10449950E01FB10CEAB1" ma:contentTypeVersion="4" ma:contentTypeDescription="DocumentoCDTI" ma:contentTypeScope="" ma:versionID="f23b6271d7a103fc7091e49096791b84">
  <xsd:schema xmlns:xsd="http://www.w3.org/2001/XMLSchema" xmlns:xs="http://www.w3.org/2001/XMLSchema" xmlns:p="http://schemas.microsoft.com/office/2006/metadata/properties" xmlns:ns2="82fd8a1c-72b9-4919-ab7b-6e375575df47" xmlns:ns3="b9443b00-39df-49a3-bea8-5e75957fa736" targetNamespace="http://schemas.microsoft.com/office/2006/metadata/properties" ma:root="true" ma:fieldsID="2473a2e503e7aab7922c6f73f4ac8dd1" ns2:_="" ns3:_="">
    <xsd:import namespace="82fd8a1c-72b9-4919-ab7b-6e375575df47"/>
    <xsd:import namespace="b9443b00-39df-49a3-bea8-5e75957fa736"/>
    <xsd:element name="properties">
      <xsd:complexType>
        <xsd:sequence>
          <xsd:element name="documentManagement">
            <xsd:complexType>
              <xsd:all>
                <xsd:element ref="ns2:Observaciones" minOccurs="0"/>
                <xsd:element ref="ns2:Usuario" minOccurs="0"/>
                <xsd:element ref="ns3:_dlc_DocId" minOccurs="0"/>
                <xsd:element ref="ns3:_dlc_DocIdUrl" minOccurs="0"/>
                <xsd:element ref="ns3:_dlc_DocIdPersistId" minOccurs="0"/>
                <xsd:element ref="ns3:Empres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fd8a1c-72b9-4919-ab7b-6e375575df47" elementFormDefault="qualified">
    <xsd:import namespace="http://schemas.microsoft.com/office/2006/documentManagement/types"/>
    <xsd:import namespace="http://schemas.microsoft.com/office/infopath/2007/PartnerControls"/>
    <xsd:element name="Observaciones" ma:index="8" nillable="true" ma:displayName="Observaciones" ma:internalName="Observaciones" ma:readOnly="false">
      <xsd:simpleType>
        <xsd:restriction base="dms:Note">
          <xsd:maxLength value="255"/>
        </xsd:restriction>
      </xsd:simpleType>
    </xsd:element>
    <xsd:element name="Usuario" ma:index="9" nillable="true" ma:displayName="Usuario" ma:internalName="Usuario"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443b00-39df-49a3-bea8-5e75957fa736"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Identificador persistente" ma:description="Mantener el identificador al agregar." ma:hidden="true" ma:internalName="_dlc_DocIdPersistId" ma:readOnly="true">
      <xsd:simpleType>
        <xsd:restriction base="dms:Boolean"/>
      </xsd:simpleType>
    </xsd:element>
    <xsd:element name="Empresa" ma:index="13" nillable="true" ma:displayName="Empresa" ma:default="CDTI" ma:internalName="Empres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EB5820-2ADE-48F0-B028-891E494B4594}">
  <ds:schemaRefs>
    <ds:schemaRef ds:uri="http://schemas.microsoft.com/sharepoint/events"/>
  </ds:schemaRefs>
</ds:datastoreItem>
</file>

<file path=customXml/itemProps2.xml><?xml version="1.0" encoding="utf-8"?>
<ds:datastoreItem xmlns:ds="http://schemas.openxmlformats.org/officeDocument/2006/customXml" ds:itemID="{C4606E88-5BEF-4F89-87FC-212E76770427}">
  <ds:schemaRefs>
    <ds:schemaRef ds:uri="http://schemas.microsoft.com/sharepoint/v3/contenttype/forms"/>
  </ds:schemaRefs>
</ds:datastoreItem>
</file>

<file path=customXml/itemProps3.xml><?xml version="1.0" encoding="utf-8"?>
<ds:datastoreItem xmlns:ds="http://schemas.openxmlformats.org/officeDocument/2006/customXml" ds:itemID="{387B60B6-9A22-4875-82ED-26E5884EB89F}">
  <ds:schemaRefs>
    <ds:schemaRef ds:uri="http://purl.org/dc/terms/"/>
    <ds:schemaRef ds:uri="82fd8a1c-72b9-4919-ab7b-6e375575df47"/>
    <ds:schemaRef ds:uri="http://purl.org/dc/dcmitype/"/>
    <ds:schemaRef ds:uri="http://www.w3.org/XML/1998/namespace"/>
    <ds:schemaRef ds:uri="http://purl.org/dc/elements/1.1/"/>
    <ds:schemaRef ds:uri="http://schemas.microsoft.com/office/2006/documentManagement/types"/>
    <ds:schemaRef ds:uri="b9443b00-39df-49a3-bea8-5e75957fa736"/>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298BE01A-C4EB-4EEB-9D16-FD5B0F31CC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fd8a1c-72b9-4919-ab7b-6e375575df47"/>
    <ds:schemaRef ds:uri="b9443b00-39df-49a3-bea8-5e75957fa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Transparencia CDTI</Template>
  <TotalTime>0</TotalTime>
  <Words>2480</Words>
  <Application>Microsoft Macintosh PowerPoint</Application>
  <PresentationFormat>On-screen Show (4:3)</PresentationFormat>
  <Paragraphs>337</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Arial Narrow</vt:lpstr>
      <vt:lpstr>Calibri</vt:lpstr>
      <vt:lpstr>Times New Roman</vt:lpstr>
      <vt:lpstr>Verdana</vt:lpstr>
      <vt:lpstr>Wingdings</vt:lpstr>
      <vt:lpstr>Transparencia CDTI</vt:lpstr>
      <vt:lpstr>Secure Societies H2020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WP 2018-2020</vt:lpstr>
      <vt:lpstr>PowerPoint Presentation</vt:lpstr>
      <vt:lpstr>Where can we find the details?</vt:lpstr>
      <vt:lpstr>PowerPoint Presentation</vt:lpstr>
      <vt:lpstr>OVERVIEW Structure for 2018-2020</vt:lpstr>
      <vt:lpstr>PowerPoint Presentation</vt:lpstr>
      <vt:lpstr>PowerPoint Presentation</vt:lpstr>
      <vt:lpstr>PowerPoint Presentation</vt:lpstr>
      <vt:lpstr>Conditions….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2013-04-22T14:23:46Z</dcterms:created>
  <dcterms:modified xsi:type="dcterms:W3CDTF">2018-03-08T06:00:14Z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0x0101008AA184BB163541D398A37B710C4F202F00B4DC14ABEF5B10449950E01FB10CEAB1</vt:lpwstr>
  </property>
  <property fmtid="{D5CDD505-2E9C-101B-9397-08002B2CF9AE}" pid="3" name="_dlc_DocIdItemGuid">
    <vt:lpwstr>a6bba9b7-eac9-4a0f-89ef-81f0dff699ac</vt:lpwstr>
  </property>
</Properties>
</file>