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58" r:id="rId5"/>
    <p:sldId id="270" r:id="rId6"/>
    <p:sldId id="259" r:id="rId7"/>
    <p:sldId id="26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555" y="5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A498A-28E5-4400-BBCE-C2E273CE22E0}" type="datetimeFigureOut">
              <a:rPr lang="en-US" smtClean="0"/>
              <a:t>10/5/2018</a:t>
            </a:fld>
            <a:endParaRPr lang="en-US"/>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8B0E6-95BC-42B1-B24A-DFFE1394CDA2}" type="slidenum">
              <a:rPr lang="en-US" smtClean="0"/>
              <a:t>‹#›</a:t>
            </a:fld>
            <a:endParaRPr lang="en-US"/>
          </a:p>
        </p:txBody>
      </p:sp>
    </p:spTree>
    <p:extLst>
      <p:ext uri="{BB962C8B-B14F-4D97-AF65-F5344CB8AC3E}">
        <p14:creationId xmlns:p14="http://schemas.microsoft.com/office/powerpoint/2010/main" val="262856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1</a:t>
            </a:fld>
            <a:endParaRPr lang="en-US"/>
          </a:p>
        </p:txBody>
      </p:sp>
    </p:spTree>
    <p:extLst>
      <p:ext uri="{BB962C8B-B14F-4D97-AF65-F5344CB8AC3E}">
        <p14:creationId xmlns:p14="http://schemas.microsoft.com/office/powerpoint/2010/main" val="4033283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11</a:t>
            </a:fld>
            <a:endParaRPr lang="en-US"/>
          </a:p>
        </p:txBody>
      </p:sp>
    </p:spTree>
    <p:extLst>
      <p:ext uri="{BB962C8B-B14F-4D97-AF65-F5344CB8AC3E}">
        <p14:creationId xmlns:p14="http://schemas.microsoft.com/office/powerpoint/2010/main" val="1655714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12</a:t>
            </a:fld>
            <a:endParaRPr lang="en-US"/>
          </a:p>
        </p:txBody>
      </p:sp>
    </p:spTree>
    <p:extLst>
      <p:ext uri="{BB962C8B-B14F-4D97-AF65-F5344CB8AC3E}">
        <p14:creationId xmlns:p14="http://schemas.microsoft.com/office/powerpoint/2010/main" val="311176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13</a:t>
            </a:fld>
            <a:endParaRPr lang="en-US"/>
          </a:p>
        </p:txBody>
      </p:sp>
    </p:spTree>
    <p:extLst>
      <p:ext uri="{BB962C8B-B14F-4D97-AF65-F5344CB8AC3E}">
        <p14:creationId xmlns:p14="http://schemas.microsoft.com/office/powerpoint/2010/main" val="26059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3</a:t>
            </a:fld>
            <a:endParaRPr lang="en-US"/>
          </a:p>
        </p:txBody>
      </p:sp>
    </p:spTree>
    <p:extLst>
      <p:ext uri="{BB962C8B-B14F-4D97-AF65-F5344CB8AC3E}">
        <p14:creationId xmlns:p14="http://schemas.microsoft.com/office/powerpoint/2010/main" val="292309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4</a:t>
            </a:fld>
            <a:endParaRPr lang="en-US"/>
          </a:p>
        </p:txBody>
      </p:sp>
    </p:spTree>
    <p:extLst>
      <p:ext uri="{BB962C8B-B14F-4D97-AF65-F5344CB8AC3E}">
        <p14:creationId xmlns:p14="http://schemas.microsoft.com/office/powerpoint/2010/main" val="281428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5</a:t>
            </a:fld>
            <a:endParaRPr lang="en-US"/>
          </a:p>
        </p:txBody>
      </p:sp>
    </p:spTree>
    <p:extLst>
      <p:ext uri="{BB962C8B-B14F-4D97-AF65-F5344CB8AC3E}">
        <p14:creationId xmlns:p14="http://schemas.microsoft.com/office/powerpoint/2010/main" val="2995707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6</a:t>
            </a:fld>
            <a:endParaRPr lang="en-US"/>
          </a:p>
        </p:txBody>
      </p:sp>
    </p:spTree>
    <p:extLst>
      <p:ext uri="{BB962C8B-B14F-4D97-AF65-F5344CB8AC3E}">
        <p14:creationId xmlns:p14="http://schemas.microsoft.com/office/powerpoint/2010/main" val="2069224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7</a:t>
            </a:fld>
            <a:endParaRPr lang="en-US"/>
          </a:p>
        </p:txBody>
      </p:sp>
    </p:spTree>
    <p:extLst>
      <p:ext uri="{BB962C8B-B14F-4D97-AF65-F5344CB8AC3E}">
        <p14:creationId xmlns:p14="http://schemas.microsoft.com/office/powerpoint/2010/main" val="83505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8</a:t>
            </a:fld>
            <a:endParaRPr lang="en-US"/>
          </a:p>
        </p:txBody>
      </p:sp>
    </p:spTree>
    <p:extLst>
      <p:ext uri="{BB962C8B-B14F-4D97-AF65-F5344CB8AC3E}">
        <p14:creationId xmlns:p14="http://schemas.microsoft.com/office/powerpoint/2010/main" val="403923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9</a:t>
            </a:fld>
            <a:endParaRPr lang="en-US"/>
          </a:p>
        </p:txBody>
      </p:sp>
    </p:spTree>
    <p:extLst>
      <p:ext uri="{BB962C8B-B14F-4D97-AF65-F5344CB8AC3E}">
        <p14:creationId xmlns:p14="http://schemas.microsoft.com/office/powerpoint/2010/main" val="269357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en-US" dirty="0"/>
          </a:p>
        </p:txBody>
      </p:sp>
      <p:sp>
        <p:nvSpPr>
          <p:cNvPr id="4" name="Označba mesta številke diapozitiva 3"/>
          <p:cNvSpPr>
            <a:spLocks noGrp="1"/>
          </p:cNvSpPr>
          <p:nvPr>
            <p:ph type="sldNum" sz="quarter" idx="5"/>
          </p:nvPr>
        </p:nvSpPr>
        <p:spPr/>
        <p:txBody>
          <a:bodyPr/>
          <a:lstStyle/>
          <a:p>
            <a:fld id="{9A08B0E6-95BC-42B1-B24A-DFFE1394CDA2}" type="slidenum">
              <a:rPr lang="en-US" smtClean="0"/>
              <a:t>10</a:t>
            </a:fld>
            <a:endParaRPr lang="en-US"/>
          </a:p>
        </p:txBody>
      </p:sp>
    </p:spTree>
    <p:extLst>
      <p:ext uri="{BB962C8B-B14F-4D97-AF65-F5344CB8AC3E}">
        <p14:creationId xmlns:p14="http://schemas.microsoft.com/office/powerpoint/2010/main" val="391858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21452E-377B-4C19-B74D-DA3D4F620EB6}"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AC67F-99FB-4942-87C7-E8D183CEABD9}" type="slidenum">
              <a:rPr lang="en-GB" smtClean="0"/>
              <a:t>‹#›</a:t>
            </a:fld>
            <a:endParaRPr lang="en-GB"/>
          </a:p>
        </p:txBody>
      </p:sp>
    </p:spTree>
    <p:extLst>
      <p:ext uri="{BB962C8B-B14F-4D97-AF65-F5344CB8AC3E}">
        <p14:creationId xmlns:p14="http://schemas.microsoft.com/office/powerpoint/2010/main" val="21167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21452E-377B-4C19-B74D-DA3D4F620EB6}"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AC67F-99FB-4942-87C7-E8D183CEABD9}" type="slidenum">
              <a:rPr lang="en-GB" smtClean="0"/>
              <a:t>‹#›</a:t>
            </a:fld>
            <a:endParaRPr lang="en-GB"/>
          </a:p>
        </p:txBody>
      </p:sp>
    </p:spTree>
    <p:extLst>
      <p:ext uri="{BB962C8B-B14F-4D97-AF65-F5344CB8AC3E}">
        <p14:creationId xmlns:p14="http://schemas.microsoft.com/office/powerpoint/2010/main" val="409276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21452E-377B-4C19-B74D-DA3D4F620EB6}"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AC67F-99FB-4942-87C7-E8D183CEABD9}" type="slidenum">
              <a:rPr lang="en-GB" smtClean="0"/>
              <a:t>‹#›</a:t>
            </a:fld>
            <a:endParaRPr lang="en-GB"/>
          </a:p>
        </p:txBody>
      </p:sp>
    </p:spTree>
    <p:extLst>
      <p:ext uri="{BB962C8B-B14F-4D97-AF65-F5344CB8AC3E}">
        <p14:creationId xmlns:p14="http://schemas.microsoft.com/office/powerpoint/2010/main" val="1052796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140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252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0758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272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4949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106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3758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2072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21452E-377B-4C19-B74D-DA3D4F620EB6}"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AC67F-99FB-4942-87C7-E8D183CEABD9}" type="slidenum">
              <a:rPr lang="en-GB" smtClean="0"/>
              <a:t>‹#›</a:t>
            </a:fld>
            <a:endParaRPr lang="en-GB"/>
          </a:p>
        </p:txBody>
      </p:sp>
    </p:spTree>
    <p:extLst>
      <p:ext uri="{BB962C8B-B14F-4D97-AF65-F5344CB8AC3E}">
        <p14:creationId xmlns:p14="http://schemas.microsoft.com/office/powerpoint/2010/main" val="447178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1980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7725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27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1452E-377B-4C19-B74D-DA3D4F620EB6}" type="datetimeFigureOut">
              <a:rPr lang="en-GB" smtClean="0"/>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2AC67F-99FB-4942-87C7-E8D183CEABD9}" type="slidenum">
              <a:rPr lang="en-GB" smtClean="0"/>
              <a:t>‹#›</a:t>
            </a:fld>
            <a:endParaRPr lang="en-GB"/>
          </a:p>
        </p:txBody>
      </p:sp>
    </p:spTree>
    <p:extLst>
      <p:ext uri="{BB962C8B-B14F-4D97-AF65-F5344CB8AC3E}">
        <p14:creationId xmlns:p14="http://schemas.microsoft.com/office/powerpoint/2010/main" val="183122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21452E-377B-4C19-B74D-DA3D4F620EB6}"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2AC67F-99FB-4942-87C7-E8D183CEABD9}" type="slidenum">
              <a:rPr lang="en-GB" smtClean="0"/>
              <a:t>‹#›</a:t>
            </a:fld>
            <a:endParaRPr lang="en-GB"/>
          </a:p>
        </p:txBody>
      </p:sp>
    </p:spTree>
    <p:extLst>
      <p:ext uri="{BB962C8B-B14F-4D97-AF65-F5344CB8AC3E}">
        <p14:creationId xmlns:p14="http://schemas.microsoft.com/office/powerpoint/2010/main" val="154723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21452E-377B-4C19-B74D-DA3D4F620EB6}" type="datetimeFigureOut">
              <a:rPr lang="en-GB" smtClean="0"/>
              <a:t>05/10/2018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2AC67F-99FB-4942-87C7-E8D183CEABD9}" type="slidenum">
              <a:rPr lang="en-GB" smtClean="0"/>
              <a:t>‹#›</a:t>
            </a:fld>
            <a:endParaRPr lang="en-GB"/>
          </a:p>
        </p:txBody>
      </p:sp>
    </p:spTree>
    <p:extLst>
      <p:ext uri="{BB962C8B-B14F-4D97-AF65-F5344CB8AC3E}">
        <p14:creationId xmlns:p14="http://schemas.microsoft.com/office/powerpoint/2010/main" val="371488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21452E-377B-4C19-B74D-DA3D4F620EB6}" type="datetimeFigureOut">
              <a:rPr lang="en-GB" smtClean="0"/>
              <a:t>05/10/2018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2AC67F-99FB-4942-87C7-E8D183CEABD9}" type="slidenum">
              <a:rPr lang="en-GB" smtClean="0"/>
              <a:t>‹#›</a:t>
            </a:fld>
            <a:endParaRPr lang="en-GB"/>
          </a:p>
        </p:txBody>
      </p:sp>
    </p:spTree>
    <p:extLst>
      <p:ext uri="{BB962C8B-B14F-4D97-AF65-F5344CB8AC3E}">
        <p14:creationId xmlns:p14="http://schemas.microsoft.com/office/powerpoint/2010/main" val="311974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1452E-377B-4C19-B74D-DA3D4F620EB6}" type="datetimeFigureOut">
              <a:rPr lang="en-GB" smtClean="0"/>
              <a:t>05/10/2018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2AC67F-99FB-4942-87C7-E8D183CEABD9}" type="slidenum">
              <a:rPr lang="en-GB" smtClean="0"/>
              <a:t>‹#›</a:t>
            </a:fld>
            <a:endParaRPr lang="en-GB"/>
          </a:p>
        </p:txBody>
      </p:sp>
    </p:spTree>
    <p:extLst>
      <p:ext uri="{BB962C8B-B14F-4D97-AF65-F5344CB8AC3E}">
        <p14:creationId xmlns:p14="http://schemas.microsoft.com/office/powerpoint/2010/main" val="363483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21452E-377B-4C19-B74D-DA3D4F620EB6}"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2AC67F-99FB-4942-87C7-E8D183CEABD9}" type="slidenum">
              <a:rPr lang="en-GB" smtClean="0"/>
              <a:t>‹#›</a:t>
            </a:fld>
            <a:endParaRPr lang="en-GB"/>
          </a:p>
        </p:txBody>
      </p:sp>
    </p:spTree>
    <p:extLst>
      <p:ext uri="{BB962C8B-B14F-4D97-AF65-F5344CB8AC3E}">
        <p14:creationId xmlns:p14="http://schemas.microsoft.com/office/powerpoint/2010/main" val="131714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21452E-377B-4C19-B74D-DA3D4F620EB6}" type="datetimeFigureOut">
              <a:rPr lang="en-GB" smtClean="0"/>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2AC67F-99FB-4942-87C7-E8D183CEABD9}" type="slidenum">
              <a:rPr lang="en-GB" smtClean="0"/>
              <a:t>‹#›</a:t>
            </a:fld>
            <a:endParaRPr lang="en-GB"/>
          </a:p>
        </p:txBody>
      </p:sp>
    </p:spTree>
    <p:extLst>
      <p:ext uri="{BB962C8B-B14F-4D97-AF65-F5344CB8AC3E}">
        <p14:creationId xmlns:p14="http://schemas.microsoft.com/office/powerpoint/2010/main" val="272137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1452E-377B-4C19-B74D-DA3D4F620EB6}" type="datetimeFigureOut">
              <a:rPr lang="en-GB" smtClean="0"/>
              <a:t>05/10/2018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AC67F-99FB-4942-87C7-E8D183CEABD9}" type="slidenum">
              <a:rPr lang="en-GB" smtClean="0"/>
              <a:t>‹#›</a:t>
            </a:fld>
            <a:endParaRPr lang="en-GB"/>
          </a:p>
        </p:txBody>
      </p:sp>
    </p:spTree>
    <p:extLst>
      <p:ext uri="{BB962C8B-B14F-4D97-AF65-F5344CB8AC3E}">
        <p14:creationId xmlns:p14="http://schemas.microsoft.com/office/powerpoint/2010/main" val="454549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1452E-377B-4C19-B74D-DA3D4F620EB6}" type="datetimeFigureOut">
              <a:rPr lang="en-GB" smtClean="0">
                <a:solidFill>
                  <a:prstClr val="black">
                    <a:tint val="75000"/>
                  </a:prstClr>
                </a:solidFill>
              </a:rPr>
              <a:pPr/>
              <a:t>05/10/2018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AC67F-99FB-4942-87C7-E8D183CEAB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134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cycle.com/" TargetMode="External"/><Relationship Id="rId4" Type="http://schemas.openxmlformats.org/officeDocument/2006/relationships/hyperlink" Target="mailto:igor.kos@wcycle.com"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1FE662-9830-4B87-8C26-9EF9FF0C0626}"/>
              </a:ext>
            </a:extLst>
          </p:cNvPr>
          <p:cNvSpPr txBox="1">
            <a:spLocks noGrp="1"/>
          </p:cNvSpPr>
          <p:nvPr>
            <p:ph type="subTitle" idx="1"/>
          </p:nvPr>
        </p:nvSpPr>
        <p:spPr>
          <a:xfrm>
            <a:off x="539750" y="1628775"/>
            <a:ext cx="8135938" cy="460851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sl-SI" altLang="sl-SI" sz="2700" b="1" dirty="0">
                <a:solidFill>
                  <a:srgbClr val="008000"/>
                </a:solidFill>
                <a:latin typeface="Verdana" panose="020B0604030504040204" pitchFamily="34" charset="0"/>
              </a:rPr>
              <a:t>Project WCYCLE </a:t>
            </a:r>
            <a:br>
              <a:rPr lang="sl-SI" altLang="sl-SI" sz="2000" dirty="0">
                <a:solidFill>
                  <a:srgbClr val="008000"/>
                </a:solidFill>
                <a:latin typeface="Verdana" panose="020B0604030504040204" pitchFamily="34" charset="0"/>
              </a:rPr>
            </a:br>
            <a:r>
              <a:rPr lang="sl-SI" altLang="sl-SI" sz="2000" b="1" dirty="0">
                <a:solidFill>
                  <a:srgbClr val="C00000"/>
                </a:solidFill>
                <a:latin typeface="Verdana" panose="020B0604030504040204" pitchFamily="34" charset="0"/>
              </a:rPr>
              <a:t>Model </a:t>
            </a:r>
            <a:r>
              <a:rPr lang="sl-SI" altLang="sl-SI" sz="2000" b="1" dirty="0" err="1">
                <a:solidFill>
                  <a:srgbClr val="C00000"/>
                </a:solidFill>
                <a:latin typeface="Verdana" panose="020B0604030504040204" pitchFamily="34" charset="0"/>
              </a:rPr>
              <a:t>of</a:t>
            </a:r>
            <a:r>
              <a:rPr lang="sl-SI" altLang="sl-SI" sz="2000" b="1" dirty="0">
                <a:solidFill>
                  <a:srgbClr val="C00000"/>
                </a:solidFill>
                <a:latin typeface="Verdana" panose="020B0604030504040204" pitchFamily="34" charset="0"/>
              </a:rPr>
              <a:t> Urban Circular Economy </a:t>
            </a:r>
            <a:r>
              <a:rPr lang="sl-SI" altLang="sl-SI" sz="2000" b="1" dirty="0" err="1">
                <a:solidFill>
                  <a:srgbClr val="C00000"/>
                </a:solidFill>
                <a:latin typeface="Verdana" panose="020B0604030504040204" pitchFamily="34" charset="0"/>
              </a:rPr>
              <a:t>for</a:t>
            </a:r>
            <a:r>
              <a:rPr lang="sl-SI" altLang="sl-SI" sz="2000" b="1" dirty="0">
                <a:solidFill>
                  <a:srgbClr val="C00000"/>
                </a:solidFill>
                <a:latin typeface="Verdana" panose="020B0604030504040204" pitchFamily="34" charset="0"/>
              </a:rPr>
              <a:t> </a:t>
            </a:r>
            <a:r>
              <a:rPr lang="sl-SI" altLang="sl-SI" sz="2000" b="1" dirty="0" err="1">
                <a:solidFill>
                  <a:srgbClr val="C00000"/>
                </a:solidFill>
                <a:latin typeface="Verdana" panose="020B0604030504040204" pitchFamily="34" charset="0"/>
              </a:rPr>
              <a:t>Municipality</a:t>
            </a:r>
            <a:r>
              <a:rPr lang="sl-SI" altLang="sl-SI" sz="2000" b="1" dirty="0">
                <a:solidFill>
                  <a:srgbClr val="C00000"/>
                </a:solidFill>
                <a:latin typeface="Verdana" panose="020B0604030504040204" pitchFamily="34" charset="0"/>
              </a:rPr>
              <a:t> </a:t>
            </a:r>
            <a:r>
              <a:rPr lang="sl-SI" altLang="sl-SI" sz="2000" b="1" dirty="0" err="1">
                <a:solidFill>
                  <a:srgbClr val="C00000"/>
                </a:solidFill>
                <a:latin typeface="Verdana" panose="020B0604030504040204" pitchFamily="34" charset="0"/>
              </a:rPr>
              <a:t>of</a:t>
            </a:r>
            <a:r>
              <a:rPr lang="sl-SI" altLang="sl-SI" sz="2000" b="1" dirty="0">
                <a:solidFill>
                  <a:srgbClr val="C00000"/>
                </a:solidFill>
                <a:latin typeface="Verdana" panose="020B0604030504040204" pitchFamily="34" charset="0"/>
              </a:rPr>
              <a:t> Maribor, </a:t>
            </a:r>
            <a:r>
              <a:rPr lang="sl-SI" altLang="sl-SI" sz="2000" b="1" dirty="0" err="1">
                <a:solidFill>
                  <a:srgbClr val="C00000"/>
                </a:solidFill>
                <a:latin typeface="Verdana" panose="020B0604030504040204" pitchFamily="34" charset="0"/>
              </a:rPr>
              <a:t>Slovenia</a:t>
            </a:r>
            <a:br>
              <a:rPr lang="sl-SI" altLang="sl-SI" sz="2000" b="1" dirty="0">
                <a:solidFill>
                  <a:srgbClr val="C00000"/>
                </a:solidFill>
                <a:latin typeface="Verdana" panose="020B0604030504040204" pitchFamily="34" charset="0"/>
              </a:rPr>
            </a:br>
            <a:br>
              <a:rPr lang="sl-SI" altLang="sl-SI" sz="2000" dirty="0">
                <a:solidFill>
                  <a:srgbClr val="008000"/>
                </a:solidFill>
                <a:latin typeface="Verdana" panose="020B0604030504040204" pitchFamily="34" charset="0"/>
              </a:rPr>
            </a:br>
            <a:r>
              <a:rPr lang="sl-SI" altLang="sl-SI" sz="2000" b="1" dirty="0">
                <a:solidFill>
                  <a:srgbClr val="008000"/>
                </a:solidFill>
                <a:latin typeface="Verdana" panose="020B0604030504040204" pitchFamily="34" charset="0"/>
              </a:rPr>
              <a:t>Brussels, </a:t>
            </a:r>
            <a:r>
              <a:rPr lang="sl-SI" altLang="sl-SI" sz="2000" b="1" dirty="0" err="1">
                <a:solidFill>
                  <a:srgbClr val="008000"/>
                </a:solidFill>
                <a:latin typeface="Verdana" panose="020B0604030504040204" pitchFamily="34" charset="0"/>
              </a:rPr>
              <a:t>October</a:t>
            </a:r>
            <a:r>
              <a:rPr lang="sl-SI" altLang="sl-SI" sz="2000" b="1" dirty="0">
                <a:solidFill>
                  <a:srgbClr val="008000"/>
                </a:solidFill>
                <a:latin typeface="Verdana" panose="020B0604030504040204" pitchFamily="34" charset="0"/>
              </a:rPr>
              <a:t> 2018</a:t>
            </a:r>
            <a:br>
              <a:rPr lang="sl-SI" altLang="sl-SI" sz="2000" b="1" dirty="0">
                <a:solidFill>
                  <a:srgbClr val="008000"/>
                </a:solidFill>
                <a:latin typeface="Verdana" panose="020B0604030504040204" pitchFamily="34" charset="0"/>
              </a:rPr>
            </a:br>
            <a:br>
              <a:rPr lang="sl-SI" altLang="sl-SI" sz="2000" dirty="0">
                <a:solidFill>
                  <a:srgbClr val="008000"/>
                </a:solidFill>
                <a:latin typeface="Verdana" panose="020B0604030504040204" pitchFamily="34" charset="0"/>
              </a:rPr>
            </a:br>
            <a:endParaRPr lang="sl-SI" altLang="sl-SI" sz="2000" dirty="0">
              <a:solidFill>
                <a:srgbClr val="008000"/>
              </a:solidFill>
              <a:latin typeface="Verdana" panose="020B0604030504040204" pitchFamily="34" charset="0"/>
            </a:endParaRPr>
          </a:p>
          <a:p>
            <a:pPr>
              <a:lnSpc>
                <a:spcPct val="130000"/>
              </a:lnSpc>
            </a:pPr>
            <a:endParaRPr lang="sl-SI" altLang="sl-SI" sz="2000" dirty="0">
              <a:solidFill>
                <a:srgbClr val="008000"/>
              </a:solidFill>
              <a:latin typeface="Verdana" panose="020B0604030504040204" pitchFamily="34" charset="0"/>
            </a:endParaRPr>
          </a:p>
          <a:p>
            <a:pPr>
              <a:lnSpc>
                <a:spcPct val="130000"/>
              </a:lnSpc>
            </a:pPr>
            <a:endParaRPr lang="sl-SI" altLang="sl-SI" sz="2000" dirty="0">
              <a:solidFill>
                <a:schemeClr val="bg2"/>
              </a:solidFill>
              <a:latin typeface="Verdana" panose="020B0604030504040204" pitchFamily="34" charset="0"/>
            </a:endParaRPr>
          </a:p>
          <a:p>
            <a:pPr>
              <a:lnSpc>
                <a:spcPct val="130000"/>
              </a:lnSpc>
            </a:pPr>
            <a:endParaRPr lang="sl-SI" altLang="sl-SI" sz="2000" dirty="0">
              <a:solidFill>
                <a:schemeClr val="bg2"/>
              </a:solidFill>
              <a:latin typeface="Verdana" panose="020B0604030504040204" pitchFamily="34" charset="0"/>
            </a:endParaRPr>
          </a:p>
          <a:p>
            <a:pPr>
              <a:lnSpc>
                <a:spcPct val="130000"/>
              </a:lnSpc>
            </a:pPr>
            <a:r>
              <a:rPr lang="sl-SI" altLang="sl-SI" sz="2000" dirty="0">
                <a:solidFill>
                  <a:schemeClr val="bg2"/>
                </a:solidFill>
                <a:latin typeface="Verdana" panose="020B0604030504040204" pitchFamily="34" charset="0"/>
              </a:rPr>
              <a:t>Igor Kos, WCYCLE Institute Maribor</a:t>
            </a:r>
            <a:br>
              <a:rPr lang="sl-SI" altLang="sl-SI" sz="2000" dirty="0">
                <a:solidFill>
                  <a:schemeClr val="bg2"/>
                </a:solidFill>
                <a:latin typeface="Verdana" panose="020B0604030504040204" pitchFamily="34" charset="0"/>
              </a:rPr>
            </a:br>
            <a:r>
              <a:rPr lang="sl-SI" altLang="sl-SI" sz="2000" dirty="0">
                <a:solidFill>
                  <a:schemeClr val="bg2"/>
                </a:solidFill>
                <a:latin typeface="Verdana" panose="020B0604030504040204" pitchFamily="34" charset="0"/>
                <a:hlinkClick r:id="rId4">
                  <a:extLst>
                    <a:ext uri="{A12FA001-AC4F-418D-AE19-62706E023703}">
                      <ahyp:hlinkClr xmlns:ahyp="http://schemas.microsoft.com/office/drawing/2018/hyperlinkcolor" val="tx"/>
                    </a:ext>
                  </a:extLst>
                </a:hlinkClick>
              </a:rPr>
              <a:t>igor.kos@wcycle.com</a:t>
            </a:r>
            <a:r>
              <a:rPr lang="sl-SI" altLang="sl-SI" sz="2000" dirty="0">
                <a:solidFill>
                  <a:schemeClr val="bg2"/>
                </a:solidFill>
                <a:latin typeface="Verdana" panose="020B0604030504040204" pitchFamily="34" charset="0"/>
              </a:rPr>
              <a:t> </a:t>
            </a:r>
            <a:br>
              <a:rPr lang="sl-SI" altLang="sl-SI" sz="2000" dirty="0">
                <a:solidFill>
                  <a:schemeClr val="bg2"/>
                </a:solidFill>
                <a:latin typeface="Verdana" panose="020B0604030504040204" pitchFamily="34" charset="0"/>
              </a:rPr>
            </a:br>
            <a:r>
              <a:rPr lang="sl-SI" altLang="sl-SI" sz="2000" dirty="0">
                <a:solidFill>
                  <a:schemeClr val="bg2"/>
                </a:solidFill>
                <a:latin typeface="Verdana" panose="020B0604030504040204" pitchFamily="34" charset="0"/>
                <a:hlinkClick r:id="rId5">
                  <a:extLst>
                    <a:ext uri="{A12FA001-AC4F-418D-AE19-62706E023703}">
                      <ahyp:hlinkClr xmlns:ahyp="http://schemas.microsoft.com/office/drawing/2018/hyperlinkcolor" val="tx"/>
                    </a:ext>
                  </a:extLst>
                </a:hlinkClick>
              </a:rPr>
              <a:t>https://wcycle.com/</a:t>
            </a:r>
            <a:r>
              <a:rPr lang="sl-SI" altLang="sl-SI" sz="2000" dirty="0">
                <a:solidFill>
                  <a:schemeClr val="bg2"/>
                </a:solidFill>
                <a:latin typeface="Verdana" panose="020B0604030504040204" pitchFamily="34" charset="0"/>
              </a:rPr>
              <a:t> </a:t>
            </a:r>
          </a:p>
        </p:txBody>
      </p:sp>
      <p:pic>
        <p:nvPicPr>
          <p:cNvPr id="2" name="Slika 1">
            <a:extLst>
              <a:ext uri="{FF2B5EF4-FFF2-40B4-BE49-F238E27FC236}">
                <a16:creationId xmlns:a16="http://schemas.microsoft.com/office/drawing/2014/main" id="{9A07162F-C38E-481E-946C-F7F3E99C3329}"/>
              </a:ext>
            </a:extLst>
          </p:cNvPr>
          <p:cNvPicPr>
            <a:picLocks noChangeAspect="1"/>
          </p:cNvPicPr>
          <p:nvPr/>
        </p:nvPicPr>
        <p:blipFill>
          <a:blip r:embed="rId6"/>
          <a:stretch>
            <a:fillRect/>
          </a:stretch>
        </p:blipFill>
        <p:spPr>
          <a:xfrm>
            <a:off x="7164288" y="5085184"/>
            <a:ext cx="1524554" cy="511764"/>
          </a:xfrm>
          <a:prstGeom prst="rect">
            <a:avLst/>
          </a:prstGeom>
        </p:spPr>
      </p:pic>
      <p:pic>
        <p:nvPicPr>
          <p:cNvPr id="5" name="Slika 4">
            <a:extLst>
              <a:ext uri="{FF2B5EF4-FFF2-40B4-BE49-F238E27FC236}">
                <a16:creationId xmlns:a16="http://schemas.microsoft.com/office/drawing/2014/main" id="{501FC3AC-905F-432A-B722-00A334A66625}"/>
              </a:ext>
            </a:extLst>
          </p:cNvPr>
          <p:cNvPicPr>
            <a:picLocks noChangeAspect="1"/>
          </p:cNvPicPr>
          <p:nvPr/>
        </p:nvPicPr>
        <p:blipFill>
          <a:blip r:embed="rId7"/>
          <a:stretch>
            <a:fillRect/>
          </a:stretch>
        </p:blipFill>
        <p:spPr>
          <a:xfrm>
            <a:off x="7164288" y="2708920"/>
            <a:ext cx="1816765" cy="1008112"/>
          </a:xfrm>
          <a:prstGeom prst="rect">
            <a:avLst/>
          </a:prstGeom>
        </p:spPr>
      </p:pic>
      <p:pic>
        <p:nvPicPr>
          <p:cNvPr id="6" name="Slika 5">
            <a:extLst>
              <a:ext uri="{FF2B5EF4-FFF2-40B4-BE49-F238E27FC236}">
                <a16:creationId xmlns:a16="http://schemas.microsoft.com/office/drawing/2014/main" id="{F2AA29B8-6042-48C9-B985-4B13375FC167}"/>
              </a:ext>
            </a:extLst>
          </p:cNvPr>
          <p:cNvPicPr>
            <a:picLocks noChangeAspect="1"/>
          </p:cNvPicPr>
          <p:nvPr/>
        </p:nvPicPr>
        <p:blipFill>
          <a:blip r:embed="rId8"/>
          <a:stretch>
            <a:fillRect/>
          </a:stretch>
        </p:blipFill>
        <p:spPr>
          <a:xfrm>
            <a:off x="4791037" y="2708920"/>
            <a:ext cx="2416503" cy="1008112"/>
          </a:xfrm>
          <a:prstGeom prst="rect">
            <a:avLst/>
          </a:prstGeom>
        </p:spPr>
      </p:pic>
      <p:pic>
        <p:nvPicPr>
          <p:cNvPr id="7" name="Slika 6">
            <a:extLst>
              <a:ext uri="{FF2B5EF4-FFF2-40B4-BE49-F238E27FC236}">
                <a16:creationId xmlns:a16="http://schemas.microsoft.com/office/drawing/2014/main" id="{493AD8BD-E696-40CC-BA5A-FAD18DBBC0B1}"/>
              </a:ext>
            </a:extLst>
          </p:cNvPr>
          <p:cNvPicPr>
            <a:picLocks noChangeAspect="1"/>
          </p:cNvPicPr>
          <p:nvPr/>
        </p:nvPicPr>
        <p:blipFill>
          <a:blip r:embed="rId9"/>
          <a:stretch>
            <a:fillRect/>
          </a:stretch>
        </p:blipFill>
        <p:spPr>
          <a:xfrm>
            <a:off x="6876256" y="4005064"/>
            <a:ext cx="2091129" cy="705702"/>
          </a:xfrm>
          <a:prstGeom prst="rect">
            <a:avLst/>
          </a:prstGeom>
        </p:spPr>
      </p:pic>
    </p:spTree>
    <p:extLst>
      <p:ext uri="{BB962C8B-B14F-4D97-AF65-F5344CB8AC3E}">
        <p14:creationId xmlns:p14="http://schemas.microsoft.com/office/powerpoint/2010/main" val="379243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značba mesta vsebine 1">
            <a:extLst>
              <a:ext uri="{FF2B5EF4-FFF2-40B4-BE49-F238E27FC236}">
                <a16:creationId xmlns:a16="http://schemas.microsoft.com/office/drawing/2014/main" id="{E5C55747-4CC6-439F-B724-E77D3634EF8D}"/>
              </a:ext>
            </a:extLst>
          </p:cNvPr>
          <p:cNvPicPr>
            <a:picLocks noGrp="1" noChangeAspect="1"/>
          </p:cNvPicPr>
          <p:nvPr>
            <p:ph idx="1"/>
          </p:nvPr>
        </p:nvPicPr>
        <p:blipFill>
          <a:blip r:embed="rId3"/>
          <a:stretch>
            <a:fillRect/>
          </a:stretch>
        </p:blipFill>
        <p:spPr>
          <a:xfrm>
            <a:off x="0" y="0"/>
            <a:ext cx="9144000" cy="6858000"/>
          </a:xfrm>
          <a:prstGeom prst="rect">
            <a:avLst/>
          </a:prstGeom>
        </p:spPr>
      </p:pic>
      <p:pic>
        <p:nvPicPr>
          <p:cNvPr id="4" name="Slika 3">
            <a:extLst>
              <a:ext uri="{FF2B5EF4-FFF2-40B4-BE49-F238E27FC236}">
                <a16:creationId xmlns:a16="http://schemas.microsoft.com/office/drawing/2014/main" id="{AEFBF631-06DE-4C1E-B704-858B20DDAABB}"/>
              </a:ext>
            </a:extLst>
          </p:cNvPr>
          <p:cNvPicPr>
            <a:picLocks noChangeAspect="1"/>
          </p:cNvPicPr>
          <p:nvPr/>
        </p:nvPicPr>
        <p:blipFill>
          <a:blip r:embed="rId4"/>
          <a:stretch>
            <a:fillRect/>
          </a:stretch>
        </p:blipFill>
        <p:spPr>
          <a:xfrm>
            <a:off x="0" y="1412776"/>
            <a:ext cx="9144000" cy="5112568"/>
          </a:xfrm>
          <a:prstGeom prst="rect">
            <a:avLst/>
          </a:prstGeom>
        </p:spPr>
      </p:pic>
    </p:spTree>
    <p:extLst>
      <p:ext uri="{BB962C8B-B14F-4D97-AF65-F5344CB8AC3E}">
        <p14:creationId xmlns:p14="http://schemas.microsoft.com/office/powerpoint/2010/main" val="96615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značba mesta vsebine 1">
            <a:extLst>
              <a:ext uri="{FF2B5EF4-FFF2-40B4-BE49-F238E27FC236}">
                <a16:creationId xmlns:a16="http://schemas.microsoft.com/office/drawing/2014/main" id="{E8A53FBE-C94F-4E5B-91C8-F0A45390FDB0}"/>
              </a:ext>
            </a:extLst>
          </p:cNvPr>
          <p:cNvPicPr>
            <a:picLocks noGrp="1" noChangeAspect="1"/>
          </p:cNvPicPr>
          <p:nvPr>
            <p:ph idx="1"/>
          </p:nvPr>
        </p:nvPicPr>
        <p:blipFill>
          <a:blip r:embed="rId3"/>
          <a:stretch>
            <a:fillRect/>
          </a:stretch>
        </p:blipFill>
        <p:spPr>
          <a:xfrm>
            <a:off x="0" y="-3010"/>
            <a:ext cx="9108504" cy="6858000"/>
          </a:xfrm>
          <a:prstGeom prst="rect">
            <a:avLst/>
          </a:prstGeom>
        </p:spPr>
      </p:pic>
      <p:sp>
        <p:nvSpPr>
          <p:cNvPr id="4" name="Naslov 1">
            <a:extLst>
              <a:ext uri="{FF2B5EF4-FFF2-40B4-BE49-F238E27FC236}">
                <a16:creationId xmlns:a16="http://schemas.microsoft.com/office/drawing/2014/main" id="{3B41C8E9-4659-42BC-ACB9-DF59037F7382}"/>
              </a:ext>
            </a:extLst>
          </p:cNvPr>
          <p:cNvSpPr txBox="1">
            <a:spLocks/>
          </p:cNvSpPr>
          <p:nvPr/>
        </p:nvSpPr>
        <p:spPr>
          <a:xfrm>
            <a:off x="179512" y="1484784"/>
            <a:ext cx="5204758" cy="1137458"/>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tx1"/>
                </a:solidFill>
              </a:rPr>
              <a:t>NEW AUTOMATED SORTATION PLANT FOR MUNICIPAL WASTE IN </a:t>
            </a:r>
            <a:endParaRPr lang="sl-SI" sz="2400" dirty="0">
              <a:solidFill>
                <a:schemeClr val="tx1"/>
              </a:solidFill>
            </a:endParaRPr>
          </a:p>
          <a:p>
            <a:r>
              <a:rPr lang="en-US" sz="2400" dirty="0">
                <a:solidFill>
                  <a:schemeClr val="tx1"/>
                </a:solidFill>
              </a:rPr>
              <a:t>MARIBOR</a:t>
            </a:r>
            <a:r>
              <a:rPr lang="sl-SI" sz="2400" dirty="0">
                <a:solidFill>
                  <a:schemeClr val="tx1"/>
                </a:solidFill>
              </a:rPr>
              <a:t>, MAY 2018</a:t>
            </a:r>
            <a:endParaRPr lang="en-US" sz="2400" dirty="0">
              <a:solidFill>
                <a:schemeClr val="tx1"/>
              </a:solidFill>
            </a:endParaRPr>
          </a:p>
        </p:txBody>
      </p:sp>
      <p:pic>
        <p:nvPicPr>
          <p:cNvPr id="5" name="Slika 4">
            <a:extLst>
              <a:ext uri="{FF2B5EF4-FFF2-40B4-BE49-F238E27FC236}">
                <a16:creationId xmlns:a16="http://schemas.microsoft.com/office/drawing/2014/main" id="{AAE809BA-2E63-44D4-97D4-19E3F2E5115C}"/>
              </a:ext>
            </a:extLst>
          </p:cNvPr>
          <p:cNvPicPr>
            <a:picLocks noChangeAspect="1"/>
          </p:cNvPicPr>
          <p:nvPr/>
        </p:nvPicPr>
        <p:blipFill>
          <a:blip r:embed="rId4"/>
          <a:stretch>
            <a:fillRect/>
          </a:stretch>
        </p:blipFill>
        <p:spPr>
          <a:xfrm>
            <a:off x="15035" y="2852936"/>
            <a:ext cx="4556966" cy="3310644"/>
          </a:xfrm>
          <a:prstGeom prst="rect">
            <a:avLst/>
          </a:prstGeom>
        </p:spPr>
      </p:pic>
      <p:pic>
        <p:nvPicPr>
          <p:cNvPr id="6" name="Slika 5">
            <a:extLst>
              <a:ext uri="{FF2B5EF4-FFF2-40B4-BE49-F238E27FC236}">
                <a16:creationId xmlns:a16="http://schemas.microsoft.com/office/drawing/2014/main" id="{E4563C3D-8C95-4FA3-8D70-B3E289536255}"/>
              </a:ext>
            </a:extLst>
          </p:cNvPr>
          <p:cNvPicPr>
            <a:picLocks noChangeAspect="1"/>
          </p:cNvPicPr>
          <p:nvPr/>
        </p:nvPicPr>
        <p:blipFill>
          <a:blip r:embed="rId5"/>
          <a:stretch>
            <a:fillRect/>
          </a:stretch>
        </p:blipFill>
        <p:spPr>
          <a:xfrm>
            <a:off x="4609079" y="2852936"/>
            <a:ext cx="4505730" cy="3266244"/>
          </a:xfrm>
          <a:prstGeom prst="rect">
            <a:avLst/>
          </a:prstGeom>
        </p:spPr>
      </p:pic>
    </p:spTree>
    <p:extLst>
      <p:ext uri="{BB962C8B-B14F-4D97-AF65-F5344CB8AC3E}">
        <p14:creationId xmlns:p14="http://schemas.microsoft.com/office/powerpoint/2010/main" val="100131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značba mesta vsebine 1">
            <a:extLst>
              <a:ext uri="{FF2B5EF4-FFF2-40B4-BE49-F238E27FC236}">
                <a16:creationId xmlns:a16="http://schemas.microsoft.com/office/drawing/2014/main" id="{D5FEA699-7179-424F-B9AE-ED5CD804670E}"/>
              </a:ext>
            </a:extLst>
          </p:cNvPr>
          <p:cNvPicPr>
            <a:picLocks noGrp="1" noChangeAspect="1"/>
          </p:cNvPicPr>
          <p:nvPr>
            <p:ph idx="1"/>
          </p:nvPr>
        </p:nvPicPr>
        <p:blipFill>
          <a:blip r:embed="rId3"/>
          <a:stretch>
            <a:fillRect/>
          </a:stretch>
        </p:blipFill>
        <p:spPr>
          <a:xfrm>
            <a:off x="-1995" y="0"/>
            <a:ext cx="9178689" cy="6858000"/>
          </a:xfrm>
          <a:prstGeom prst="rect">
            <a:avLst/>
          </a:prstGeom>
        </p:spPr>
      </p:pic>
      <p:pic>
        <p:nvPicPr>
          <p:cNvPr id="4" name="Slika 3">
            <a:extLst>
              <a:ext uri="{FF2B5EF4-FFF2-40B4-BE49-F238E27FC236}">
                <a16:creationId xmlns:a16="http://schemas.microsoft.com/office/drawing/2014/main" id="{FDD9AFE2-73B6-4143-B31B-5AB9BC84489B}"/>
              </a:ext>
            </a:extLst>
          </p:cNvPr>
          <p:cNvPicPr>
            <a:picLocks noChangeAspect="1"/>
          </p:cNvPicPr>
          <p:nvPr/>
        </p:nvPicPr>
        <p:blipFill>
          <a:blip r:embed="rId4"/>
          <a:stretch>
            <a:fillRect/>
          </a:stretch>
        </p:blipFill>
        <p:spPr>
          <a:xfrm>
            <a:off x="3059832" y="1484784"/>
            <a:ext cx="2680459" cy="792088"/>
          </a:xfrm>
          <a:prstGeom prst="rect">
            <a:avLst/>
          </a:prstGeom>
        </p:spPr>
      </p:pic>
      <p:pic>
        <p:nvPicPr>
          <p:cNvPr id="5" name="Slika 4">
            <a:extLst>
              <a:ext uri="{FF2B5EF4-FFF2-40B4-BE49-F238E27FC236}">
                <a16:creationId xmlns:a16="http://schemas.microsoft.com/office/drawing/2014/main" id="{FC02D773-31C7-4A27-9766-4DA4DCC44BA9}"/>
              </a:ext>
            </a:extLst>
          </p:cNvPr>
          <p:cNvPicPr>
            <a:picLocks noChangeAspect="1"/>
          </p:cNvPicPr>
          <p:nvPr/>
        </p:nvPicPr>
        <p:blipFill>
          <a:blip r:embed="rId5"/>
          <a:stretch>
            <a:fillRect/>
          </a:stretch>
        </p:blipFill>
        <p:spPr>
          <a:xfrm>
            <a:off x="539552" y="2132856"/>
            <a:ext cx="3491642" cy="1348925"/>
          </a:xfrm>
          <a:prstGeom prst="rect">
            <a:avLst/>
          </a:prstGeom>
        </p:spPr>
      </p:pic>
      <p:pic>
        <p:nvPicPr>
          <p:cNvPr id="6" name="Slika 5">
            <a:extLst>
              <a:ext uri="{FF2B5EF4-FFF2-40B4-BE49-F238E27FC236}">
                <a16:creationId xmlns:a16="http://schemas.microsoft.com/office/drawing/2014/main" id="{0F94951A-57E2-4B6D-80C8-4098EF0CD553}"/>
              </a:ext>
            </a:extLst>
          </p:cNvPr>
          <p:cNvPicPr>
            <a:picLocks noChangeAspect="1"/>
          </p:cNvPicPr>
          <p:nvPr/>
        </p:nvPicPr>
        <p:blipFill>
          <a:blip r:embed="rId6"/>
          <a:stretch>
            <a:fillRect/>
          </a:stretch>
        </p:blipFill>
        <p:spPr>
          <a:xfrm>
            <a:off x="5148064" y="2204864"/>
            <a:ext cx="2737341" cy="1585097"/>
          </a:xfrm>
          <a:prstGeom prst="rect">
            <a:avLst/>
          </a:prstGeom>
        </p:spPr>
      </p:pic>
      <p:pic>
        <p:nvPicPr>
          <p:cNvPr id="7" name="Slika 6">
            <a:extLst>
              <a:ext uri="{FF2B5EF4-FFF2-40B4-BE49-F238E27FC236}">
                <a16:creationId xmlns:a16="http://schemas.microsoft.com/office/drawing/2014/main" id="{8CC932DF-5428-431F-90C7-B8BEDD759592}"/>
              </a:ext>
            </a:extLst>
          </p:cNvPr>
          <p:cNvPicPr>
            <a:picLocks noChangeAspect="1"/>
          </p:cNvPicPr>
          <p:nvPr/>
        </p:nvPicPr>
        <p:blipFill>
          <a:blip r:embed="rId7"/>
          <a:stretch>
            <a:fillRect/>
          </a:stretch>
        </p:blipFill>
        <p:spPr>
          <a:xfrm>
            <a:off x="467544" y="4509120"/>
            <a:ext cx="3164098" cy="1079086"/>
          </a:xfrm>
          <a:prstGeom prst="rect">
            <a:avLst/>
          </a:prstGeom>
        </p:spPr>
      </p:pic>
      <p:pic>
        <p:nvPicPr>
          <p:cNvPr id="8" name="Slika 7">
            <a:extLst>
              <a:ext uri="{FF2B5EF4-FFF2-40B4-BE49-F238E27FC236}">
                <a16:creationId xmlns:a16="http://schemas.microsoft.com/office/drawing/2014/main" id="{F80681F6-11CE-4EB3-9141-6CFB3CF47ED9}"/>
              </a:ext>
            </a:extLst>
          </p:cNvPr>
          <p:cNvPicPr>
            <a:picLocks noChangeAspect="1"/>
          </p:cNvPicPr>
          <p:nvPr/>
        </p:nvPicPr>
        <p:blipFill>
          <a:blip r:embed="rId8"/>
          <a:stretch>
            <a:fillRect/>
          </a:stretch>
        </p:blipFill>
        <p:spPr>
          <a:xfrm>
            <a:off x="4932040" y="4293096"/>
            <a:ext cx="3895682" cy="1213209"/>
          </a:xfrm>
          <a:prstGeom prst="rect">
            <a:avLst/>
          </a:prstGeom>
        </p:spPr>
      </p:pic>
      <p:sp>
        <p:nvSpPr>
          <p:cNvPr id="9" name="Podnaslov 2">
            <a:extLst>
              <a:ext uri="{FF2B5EF4-FFF2-40B4-BE49-F238E27FC236}">
                <a16:creationId xmlns:a16="http://schemas.microsoft.com/office/drawing/2014/main" id="{13E068CD-F560-47C0-B78E-488883BD3644}"/>
              </a:ext>
            </a:extLst>
          </p:cNvPr>
          <p:cNvSpPr txBox="1">
            <a:spLocks/>
          </p:cNvSpPr>
          <p:nvPr/>
        </p:nvSpPr>
        <p:spPr bwMode="gray">
          <a:xfrm>
            <a:off x="1043608" y="3573016"/>
            <a:ext cx="25209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844F93"/>
              </a:buClr>
              <a:buChar char="•"/>
              <a:defRPr sz="2000">
                <a:solidFill>
                  <a:schemeClr val="tx1"/>
                </a:solidFill>
                <a:latin typeface="Verdana" panose="020B0604030504040204" pitchFamily="34" charset="0"/>
                <a:cs typeface="Arial" panose="020B0604020202020204" pitchFamily="34" charset="0"/>
              </a:defRPr>
            </a:lvl1pPr>
            <a:lvl2pPr marL="715963" indent="-268288">
              <a:spcBef>
                <a:spcPct val="20000"/>
              </a:spcBef>
              <a:buClr>
                <a:srgbClr val="844F93"/>
              </a:buClr>
              <a:buFont typeface="Arial" panose="020B0604020202020204" pitchFamily="34" charset="0"/>
              <a:buChar char="–"/>
              <a:defRPr>
                <a:solidFill>
                  <a:schemeClr val="tx1"/>
                </a:solidFill>
                <a:latin typeface="Verdana" panose="020B0604030504040204" pitchFamily="34" charset="0"/>
                <a:cs typeface="Arial" panose="020B0604020202020204" pitchFamily="34" charset="0"/>
              </a:defRPr>
            </a:lvl2pPr>
            <a:lvl3pPr marL="1168400" indent="-273050">
              <a:spcBef>
                <a:spcPct val="20000"/>
              </a:spcBef>
              <a:buClr>
                <a:srgbClr val="844F93"/>
              </a:buClr>
              <a:buChar char="•"/>
              <a:defRPr sz="1600">
                <a:solidFill>
                  <a:schemeClr val="tx1"/>
                </a:solidFill>
                <a:latin typeface="Verdana" panose="020B0604030504040204" pitchFamily="34" charset="0"/>
                <a:cs typeface="Arial" panose="020B0604020202020204" pitchFamily="34" charset="0"/>
              </a:defRPr>
            </a:lvl3pPr>
            <a:lvl4pPr marL="1520825" indent="-173038">
              <a:spcBef>
                <a:spcPct val="20000"/>
              </a:spcBef>
              <a:buClr>
                <a:srgbClr val="844F93"/>
              </a:buClr>
              <a:buFont typeface="Arial" panose="020B0604020202020204" pitchFamily="34" charset="0"/>
              <a:buChar char="–"/>
              <a:defRPr sz="1400">
                <a:solidFill>
                  <a:schemeClr val="tx1"/>
                </a:solidFill>
                <a:latin typeface="Verdana" panose="020B0604030504040204" pitchFamily="34" charset="0"/>
                <a:cs typeface="Arial" panose="020B0604020202020204" pitchFamily="34" charset="0"/>
              </a:defRPr>
            </a:lvl4pPr>
            <a:lvl5pPr marL="1882775" indent="-182563">
              <a:spcBef>
                <a:spcPct val="20000"/>
              </a:spcBef>
              <a:buClr>
                <a:srgbClr val="844F93"/>
              </a:buClr>
              <a:buFont typeface="Arial" panose="020B0604020202020204" pitchFamily="34" charset="0"/>
              <a:buChar char="»"/>
              <a:defRPr sz="1400">
                <a:solidFill>
                  <a:schemeClr val="tx1"/>
                </a:solidFill>
                <a:latin typeface="Verdana" panose="020B0604030504040204" pitchFamily="34" charset="0"/>
                <a:cs typeface="Arial" panose="020B0604020202020204" pitchFamily="34" charset="0"/>
              </a:defRPr>
            </a:lvl5pPr>
            <a:lvl6pPr marL="2339975" indent="-182563" eaLnBrk="0" fontAlgn="base" hangingPunct="0">
              <a:spcBef>
                <a:spcPct val="20000"/>
              </a:spcBef>
              <a:spcAft>
                <a:spcPct val="0"/>
              </a:spcAft>
              <a:buClr>
                <a:srgbClr val="844F93"/>
              </a:buClr>
              <a:buFont typeface="Arial" panose="020B0604020202020204" pitchFamily="34" charset="0"/>
              <a:buChar char="»"/>
              <a:defRPr sz="1400">
                <a:solidFill>
                  <a:schemeClr val="tx1"/>
                </a:solidFill>
                <a:latin typeface="Verdana" panose="020B0604030504040204" pitchFamily="34" charset="0"/>
                <a:cs typeface="Arial" panose="020B0604020202020204" pitchFamily="34" charset="0"/>
              </a:defRPr>
            </a:lvl6pPr>
            <a:lvl7pPr marL="2797175" indent="-182563" eaLnBrk="0" fontAlgn="base" hangingPunct="0">
              <a:spcBef>
                <a:spcPct val="20000"/>
              </a:spcBef>
              <a:spcAft>
                <a:spcPct val="0"/>
              </a:spcAft>
              <a:buClr>
                <a:srgbClr val="844F93"/>
              </a:buClr>
              <a:buFont typeface="Arial" panose="020B0604020202020204" pitchFamily="34" charset="0"/>
              <a:buChar char="»"/>
              <a:defRPr sz="1400">
                <a:solidFill>
                  <a:schemeClr val="tx1"/>
                </a:solidFill>
                <a:latin typeface="Verdana" panose="020B0604030504040204" pitchFamily="34" charset="0"/>
                <a:cs typeface="Arial" panose="020B0604020202020204" pitchFamily="34" charset="0"/>
              </a:defRPr>
            </a:lvl7pPr>
            <a:lvl8pPr marL="3254375" indent="-182563" eaLnBrk="0" fontAlgn="base" hangingPunct="0">
              <a:spcBef>
                <a:spcPct val="20000"/>
              </a:spcBef>
              <a:spcAft>
                <a:spcPct val="0"/>
              </a:spcAft>
              <a:buClr>
                <a:srgbClr val="844F93"/>
              </a:buClr>
              <a:buFont typeface="Arial" panose="020B0604020202020204" pitchFamily="34" charset="0"/>
              <a:buChar char="»"/>
              <a:defRPr sz="1400">
                <a:solidFill>
                  <a:schemeClr val="tx1"/>
                </a:solidFill>
                <a:latin typeface="Verdana" panose="020B0604030504040204" pitchFamily="34" charset="0"/>
                <a:cs typeface="Arial" panose="020B0604020202020204" pitchFamily="34" charset="0"/>
              </a:defRPr>
            </a:lvl8pPr>
            <a:lvl9pPr marL="3711575" indent="-182563" eaLnBrk="0" fontAlgn="base" hangingPunct="0">
              <a:spcBef>
                <a:spcPct val="20000"/>
              </a:spcBef>
              <a:spcAft>
                <a:spcPct val="0"/>
              </a:spcAft>
              <a:buClr>
                <a:srgbClr val="844F93"/>
              </a:buClr>
              <a:buFont typeface="Arial" panose="020B0604020202020204" pitchFamily="34" charset="0"/>
              <a:buChar char="»"/>
              <a:defRPr sz="1400">
                <a:solidFill>
                  <a:schemeClr val="tx1"/>
                </a:solidFill>
                <a:latin typeface="Verdana" panose="020B0604030504040204" pitchFamily="34" charset="0"/>
                <a:cs typeface="Arial" panose="020B0604020202020204" pitchFamily="34" charset="0"/>
              </a:defRPr>
            </a:lvl9pPr>
          </a:lstStyle>
          <a:p>
            <a:pPr>
              <a:buFontTx/>
              <a:buNone/>
            </a:pPr>
            <a:r>
              <a:rPr lang="sl-SI" altLang="en-US" sz="1600" b="0" dirty="0"/>
              <a:t>URBAN SOIL 4 FOOD</a:t>
            </a:r>
          </a:p>
        </p:txBody>
      </p:sp>
      <p:sp>
        <p:nvSpPr>
          <p:cNvPr id="10" name="Pravokotnik 7">
            <a:extLst>
              <a:ext uri="{FF2B5EF4-FFF2-40B4-BE49-F238E27FC236}">
                <a16:creationId xmlns:a16="http://schemas.microsoft.com/office/drawing/2014/main" id="{2C256E64-7A7D-4A04-B529-848401A45401}"/>
              </a:ext>
            </a:extLst>
          </p:cNvPr>
          <p:cNvSpPr>
            <a:spLocks noChangeArrowheads="1"/>
          </p:cNvSpPr>
          <p:nvPr/>
        </p:nvSpPr>
        <p:spPr bwMode="auto">
          <a:xfrm>
            <a:off x="1763688" y="5661248"/>
            <a:ext cx="1204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000" b="1">
                <a:solidFill>
                  <a:srgbClr val="FFD624"/>
                </a:solidFill>
                <a:latin typeface="Verdana" panose="020B0604030504040204" pitchFamily="34" charset="0"/>
                <a:cs typeface="Arial" panose="020B0604020202020204" pitchFamily="34" charset="0"/>
              </a:defRPr>
            </a:lvl1pPr>
            <a:lvl2pPr marL="742950" indent="-285750">
              <a:defRPr sz="7000" b="1">
                <a:solidFill>
                  <a:srgbClr val="FFD624"/>
                </a:solidFill>
                <a:latin typeface="Verdana" panose="020B0604030504040204" pitchFamily="34" charset="0"/>
                <a:cs typeface="Arial" panose="020B0604020202020204" pitchFamily="34" charset="0"/>
              </a:defRPr>
            </a:lvl2pPr>
            <a:lvl3pPr marL="1143000" indent="-228600">
              <a:defRPr sz="7000" b="1">
                <a:solidFill>
                  <a:srgbClr val="FFD624"/>
                </a:solidFill>
                <a:latin typeface="Verdana" panose="020B0604030504040204" pitchFamily="34" charset="0"/>
                <a:cs typeface="Arial" panose="020B0604020202020204" pitchFamily="34" charset="0"/>
              </a:defRPr>
            </a:lvl3pPr>
            <a:lvl4pPr marL="1600200" indent="-228600">
              <a:defRPr sz="7000" b="1">
                <a:solidFill>
                  <a:srgbClr val="FFD624"/>
                </a:solidFill>
                <a:latin typeface="Verdana" panose="020B0604030504040204" pitchFamily="34" charset="0"/>
                <a:cs typeface="Arial" panose="020B0604020202020204" pitchFamily="34" charset="0"/>
              </a:defRPr>
            </a:lvl4pPr>
            <a:lvl5pPr marL="2057400" indent="-228600">
              <a:defRPr sz="7000" b="1">
                <a:solidFill>
                  <a:srgbClr val="FFD624"/>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7000" b="1">
                <a:solidFill>
                  <a:srgbClr val="FFD624"/>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7000" b="1">
                <a:solidFill>
                  <a:srgbClr val="FFD624"/>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7000" b="1">
                <a:solidFill>
                  <a:srgbClr val="FFD624"/>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7000" b="1">
                <a:solidFill>
                  <a:srgbClr val="FFD624"/>
                </a:solidFill>
                <a:latin typeface="Verdana" panose="020B0604030504040204" pitchFamily="34" charset="0"/>
                <a:cs typeface="Arial" panose="020B0604020202020204" pitchFamily="34" charset="0"/>
              </a:defRPr>
            </a:lvl9pPr>
          </a:lstStyle>
          <a:p>
            <a:pPr eaLnBrk="1" hangingPunct="1"/>
            <a:r>
              <a:rPr lang="sl-SI" altLang="fr-FR" sz="1400" dirty="0">
                <a:solidFill>
                  <a:schemeClr val="tx1"/>
                </a:solidFill>
              </a:rPr>
              <a:t>WINPOL</a:t>
            </a:r>
            <a:endParaRPr lang="en-US" altLang="fr-FR" sz="1400" dirty="0">
              <a:solidFill>
                <a:schemeClr val="tx1"/>
              </a:solidFill>
            </a:endParaRPr>
          </a:p>
        </p:txBody>
      </p:sp>
      <p:sp>
        <p:nvSpPr>
          <p:cNvPr id="11" name="Pravokotnik 8">
            <a:extLst>
              <a:ext uri="{FF2B5EF4-FFF2-40B4-BE49-F238E27FC236}">
                <a16:creationId xmlns:a16="http://schemas.microsoft.com/office/drawing/2014/main" id="{A6A17BFD-FEDF-4B8C-80DB-9E27B9DAD81F}"/>
              </a:ext>
            </a:extLst>
          </p:cNvPr>
          <p:cNvSpPr>
            <a:spLocks noChangeArrowheads="1"/>
          </p:cNvSpPr>
          <p:nvPr/>
        </p:nvSpPr>
        <p:spPr bwMode="auto">
          <a:xfrm>
            <a:off x="4355976" y="5589240"/>
            <a:ext cx="3816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7000" b="1">
                <a:solidFill>
                  <a:srgbClr val="FFD624"/>
                </a:solidFill>
                <a:latin typeface="Verdana" panose="020B0604030504040204" pitchFamily="34" charset="0"/>
                <a:cs typeface="Arial" panose="020B0604020202020204" pitchFamily="34" charset="0"/>
              </a:defRPr>
            </a:lvl1pPr>
            <a:lvl2pPr marL="742950" indent="-285750">
              <a:defRPr sz="7000" b="1">
                <a:solidFill>
                  <a:srgbClr val="FFD624"/>
                </a:solidFill>
                <a:latin typeface="Verdana" panose="020B0604030504040204" pitchFamily="34" charset="0"/>
                <a:cs typeface="Arial" panose="020B0604020202020204" pitchFamily="34" charset="0"/>
              </a:defRPr>
            </a:lvl2pPr>
            <a:lvl3pPr marL="1143000" indent="-228600">
              <a:defRPr sz="7000" b="1">
                <a:solidFill>
                  <a:srgbClr val="FFD624"/>
                </a:solidFill>
                <a:latin typeface="Verdana" panose="020B0604030504040204" pitchFamily="34" charset="0"/>
                <a:cs typeface="Arial" panose="020B0604020202020204" pitchFamily="34" charset="0"/>
              </a:defRPr>
            </a:lvl3pPr>
            <a:lvl4pPr marL="1600200" indent="-228600">
              <a:defRPr sz="7000" b="1">
                <a:solidFill>
                  <a:srgbClr val="FFD624"/>
                </a:solidFill>
                <a:latin typeface="Verdana" panose="020B0604030504040204" pitchFamily="34" charset="0"/>
                <a:cs typeface="Arial" panose="020B0604020202020204" pitchFamily="34" charset="0"/>
              </a:defRPr>
            </a:lvl4pPr>
            <a:lvl5pPr>
              <a:defRPr sz="7000" b="1">
                <a:solidFill>
                  <a:srgbClr val="FFD624"/>
                </a:solidFill>
                <a:latin typeface="Verdana" panose="020B0604030504040204" pitchFamily="34" charset="0"/>
                <a:cs typeface="Arial" panose="020B0604020202020204" pitchFamily="34" charset="0"/>
              </a:defRPr>
            </a:lvl5pPr>
            <a:lvl6pPr eaLnBrk="0" fontAlgn="base" hangingPunct="0">
              <a:spcBef>
                <a:spcPct val="0"/>
              </a:spcBef>
              <a:spcAft>
                <a:spcPct val="0"/>
              </a:spcAft>
              <a:defRPr sz="7000" b="1">
                <a:solidFill>
                  <a:srgbClr val="FFD624"/>
                </a:solidFill>
                <a:latin typeface="Verdana" panose="020B0604030504040204" pitchFamily="34" charset="0"/>
                <a:cs typeface="Arial" panose="020B0604020202020204" pitchFamily="34" charset="0"/>
              </a:defRPr>
            </a:lvl6pPr>
            <a:lvl7pPr eaLnBrk="0" fontAlgn="base" hangingPunct="0">
              <a:spcBef>
                <a:spcPct val="0"/>
              </a:spcBef>
              <a:spcAft>
                <a:spcPct val="0"/>
              </a:spcAft>
              <a:defRPr sz="7000" b="1">
                <a:solidFill>
                  <a:srgbClr val="FFD624"/>
                </a:solidFill>
                <a:latin typeface="Verdana" panose="020B0604030504040204" pitchFamily="34" charset="0"/>
                <a:cs typeface="Arial" panose="020B0604020202020204" pitchFamily="34" charset="0"/>
              </a:defRPr>
            </a:lvl7pPr>
            <a:lvl8pPr eaLnBrk="0" fontAlgn="base" hangingPunct="0">
              <a:spcBef>
                <a:spcPct val="0"/>
              </a:spcBef>
              <a:spcAft>
                <a:spcPct val="0"/>
              </a:spcAft>
              <a:defRPr sz="7000" b="1">
                <a:solidFill>
                  <a:srgbClr val="FFD624"/>
                </a:solidFill>
                <a:latin typeface="Verdana" panose="020B0604030504040204" pitchFamily="34" charset="0"/>
                <a:cs typeface="Arial" panose="020B0604020202020204" pitchFamily="34" charset="0"/>
              </a:defRPr>
            </a:lvl8pPr>
            <a:lvl9pPr eaLnBrk="0" fontAlgn="base" hangingPunct="0">
              <a:spcBef>
                <a:spcPct val="0"/>
              </a:spcBef>
              <a:spcAft>
                <a:spcPct val="0"/>
              </a:spcAft>
              <a:defRPr sz="7000" b="1">
                <a:solidFill>
                  <a:srgbClr val="FFD624"/>
                </a:solidFill>
                <a:latin typeface="Verdana" panose="020B0604030504040204" pitchFamily="34" charset="0"/>
                <a:cs typeface="Arial" panose="020B0604020202020204" pitchFamily="34" charset="0"/>
              </a:defRPr>
            </a:lvl9pPr>
          </a:lstStyle>
          <a:p>
            <a:pPr lvl="4" eaLnBrk="1" hangingPunct="1"/>
            <a:r>
              <a:rPr lang="en-GB" altLang="fr-FR" sz="1600" dirty="0">
                <a:solidFill>
                  <a:schemeClr val="tx1"/>
                </a:solidFill>
              </a:rPr>
              <a:t>CINDERELA</a:t>
            </a:r>
          </a:p>
        </p:txBody>
      </p:sp>
    </p:spTree>
    <p:extLst>
      <p:ext uri="{BB962C8B-B14F-4D97-AF65-F5344CB8AC3E}">
        <p14:creationId xmlns:p14="http://schemas.microsoft.com/office/powerpoint/2010/main" val="394895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značba mesta vsebine 1">
            <a:extLst>
              <a:ext uri="{FF2B5EF4-FFF2-40B4-BE49-F238E27FC236}">
                <a16:creationId xmlns:a16="http://schemas.microsoft.com/office/drawing/2014/main" id="{D5143C36-1047-41D4-AFB2-C3DFCB9C1D9C}"/>
              </a:ext>
            </a:extLst>
          </p:cNvPr>
          <p:cNvPicPr>
            <a:picLocks noGrp="1" noChangeAspect="1"/>
          </p:cNvPicPr>
          <p:nvPr>
            <p:ph idx="1"/>
          </p:nvPr>
        </p:nvPicPr>
        <p:blipFill>
          <a:blip r:embed="rId3"/>
          <a:stretch>
            <a:fillRect/>
          </a:stretch>
        </p:blipFill>
        <p:spPr>
          <a:xfrm>
            <a:off x="0" y="-2588"/>
            <a:ext cx="9144000" cy="6860588"/>
          </a:xfrm>
          <a:prstGeom prst="rect">
            <a:avLst/>
          </a:prstGeom>
        </p:spPr>
      </p:pic>
      <p:sp>
        <p:nvSpPr>
          <p:cNvPr id="4" name="Naslov 5">
            <a:extLst>
              <a:ext uri="{FF2B5EF4-FFF2-40B4-BE49-F238E27FC236}">
                <a16:creationId xmlns:a16="http://schemas.microsoft.com/office/drawing/2014/main" id="{76FA91B6-8D0A-413C-A21D-48B48CCE3D9F}"/>
              </a:ext>
            </a:extLst>
          </p:cNvPr>
          <p:cNvSpPr txBox="1">
            <a:spLocks/>
          </p:cNvSpPr>
          <p:nvPr/>
        </p:nvSpPr>
        <p:spPr bwMode="auto">
          <a:xfrm>
            <a:off x="3635896" y="1556792"/>
            <a:ext cx="2510287" cy="111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Calibri" pitchFamily="34" charset="0"/>
                <a:ea typeface="+mj-ea"/>
                <a:cs typeface="+mj-cs"/>
              </a:defRPr>
            </a:lvl1pPr>
            <a:lvl2pPr algn="l" rtl="0" eaLnBrk="0" fontAlgn="base" hangingPunct="0">
              <a:spcBef>
                <a:spcPct val="0"/>
              </a:spcBef>
              <a:spcAft>
                <a:spcPct val="0"/>
              </a:spcAft>
              <a:defRPr sz="3600" b="1">
                <a:solidFill>
                  <a:schemeClr val="tx2"/>
                </a:solidFill>
                <a:latin typeface="Calibri" pitchFamily="34" charset="0"/>
                <a:cs typeface="Arial" charset="0"/>
              </a:defRPr>
            </a:lvl2pPr>
            <a:lvl3pPr algn="l" rtl="0" eaLnBrk="0" fontAlgn="base" hangingPunct="0">
              <a:spcBef>
                <a:spcPct val="0"/>
              </a:spcBef>
              <a:spcAft>
                <a:spcPct val="0"/>
              </a:spcAft>
              <a:defRPr sz="3600" b="1">
                <a:solidFill>
                  <a:schemeClr val="tx2"/>
                </a:solidFill>
                <a:latin typeface="Calibri" pitchFamily="34" charset="0"/>
                <a:cs typeface="Arial" charset="0"/>
              </a:defRPr>
            </a:lvl3pPr>
            <a:lvl4pPr algn="l" rtl="0" eaLnBrk="0" fontAlgn="base" hangingPunct="0">
              <a:spcBef>
                <a:spcPct val="0"/>
              </a:spcBef>
              <a:spcAft>
                <a:spcPct val="0"/>
              </a:spcAft>
              <a:defRPr sz="3600" b="1">
                <a:solidFill>
                  <a:schemeClr val="tx2"/>
                </a:solidFill>
                <a:latin typeface="Calibri" pitchFamily="34" charset="0"/>
                <a:cs typeface="Arial" charset="0"/>
              </a:defRPr>
            </a:lvl4pPr>
            <a:lvl5pPr algn="l" rtl="0" eaLnBrk="0" fontAlgn="base" hangingPunct="0">
              <a:spcBef>
                <a:spcPct val="0"/>
              </a:spcBef>
              <a:spcAft>
                <a:spcPct val="0"/>
              </a:spcAft>
              <a:defRPr sz="3600" b="1">
                <a:solidFill>
                  <a:schemeClr val="tx2"/>
                </a:solidFill>
                <a:latin typeface="Calibri" pitchFamily="34"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pPr>
              <a:lnSpc>
                <a:spcPct val="120000"/>
              </a:lnSpc>
            </a:pPr>
            <a:r>
              <a:rPr lang="sl-SI" altLang="sl-SI" sz="2400" kern="0" dirty="0" err="1">
                <a:latin typeface="Verdana" panose="020B0604030504040204" pitchFamily="34" charset="0"/>
              </a:rPr>
              <a:t>we</a:t>
            </a:r>
            <a:r>
              <a:rPr lang="sl-SI" altLang="sl-SI" sz="2400" kern="0" dirty="0">
                <a:latin typeface="Verdana" panose="020B0604030504040204" pitchFamily="34" charset="0"/>
              </a:rPr>
              <a:t> </a:t>
            </a:r>
            <a:r>
              <a:rPr lang="sl-SI" altLang="sl-SI" sz="2400" kern="0" dirty="0" err="1">
                <a:latin typeface="Verdana" panose="020B0604030504040204" pitchFamily="34" charset="0"/>
              </a:rPr>
              <a:t>connect</a:t>
            </a:r>
            <a:br>
              <a:rPr lang="sl-SI" altLang="sl-SI" sz="2400" kern="0" dirty="0">
                <a:latin typeface="Verdana" panose="020B0604030504040204" pitchFamily="34" charset="0"/>
              </a:rPr>
            </a:br>
            <a:r>
              <a:rPr lang="sl-SI" altLang="sl-SI" sz="2400" kern="0" dirty="0">
                <a:latin typeface="Verdana" panose="020B0604030504040204" pitchFamily="34" charset="0"/>
              </a:rPr>
              <a:t>1+1+1</a:t>
            </a:r>
            <a:r>
              <a:rPr lang="sl-SI" altLang="sl-SI" sz="2400" kern="0" dirty="0">
                <a:latin typeface="Verdana" panose="020B0604030504040204" pitchFamily="34" charset="0"/>
                <a:sym typeface="Symbol" panose="05050102010706020507" pitchFamily="18" charset="2"/>
              </a:rPr>
              <a:t>&gt;3</a:t>
            </a:r>
            <a:r>
              <a:rPr lang="sl-SI" altLang="sl-SI" sz="2400" kern="0" dirty="0">
                <a:latin typeface="Verdana" panose="020B0604030504040204" pitchFamily="34" charset="0"/>
              </a:rPr>
              <a:t>…</a:t>
            </a:r>
          </a:p>
        </p:txBody>
      </p:sp>
      <p:pic>
        <p:nvPicPr>
          <p:cNvPr id="5" name="Slika 4">
            <a:extLst>
              <a:ext uri="{FF2B5EF4-FFF2-40B4-BE49-F238E27FC236}">
                <a16:creationId xmlns:a16="http://schemas.microsoft.com/office/drawing/2014/main" id="{C45C1A92-C42D-435F-8747-FED07D7F073A}"/>
              </a:ext>
            </a:extLst>
          </p:cNvPr>
          <p:cNvPicPr>
            <a:picLocks noChangeAspect="1"/>
          </p:cNvPicPr>
          <p:nvPr/>
        </p:nvPicPr>
        <p:blipFill>
          <a:blip r:embed="rId4"/>
          <a:stretch>
            <a:fillRect/>
          </a:stretch>
        </p:blipFill>
        <p:spPr>
          <a:xfrm>
            <a:off x="611560" y="2708920"/>
            <a:ext cx="7908225" cy="3672408"/>
          </a:xfrm>
          <a:prstGeom prst="rect">
            <a:avLst/>
          </a:prstGeom>
        </p:spPr>
      </p:pic>
      <p:sp>
        <p:nvSpPr>
          <p:cNvPr id="6" name="Naslov 5">
            <a:extLst>
              <a:ext uri="{FF2B5EF4-FFF2-40B4-BE49-F238E27FC236}">
                <a16:creationId xmlns:a16="http://schemas.microsoft.com/office/drawing/2014/main" id="{786D8502-DA18-433A-9F1D-2D72521C195C}"/>
              </a:ext>
            </a:extLst>
          </p:cNvPr>
          <p:cNvSpPr txBox="1">
            <a:spLocks/>
          </p:cNvSpPr>
          <p:nvPr/>
        </p:nvSpPr>
        <p:spPr>
          <a:xfrm>
            <a:off x="701614" y="5658928"/>
            <a:ext cx="3628845" cy="65686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sl-SI" altLang="sl-SI" sz="2400" dirty="0" err="1">
                <a:latin typeface="Verdana" panose="020B0604030504040204" pitchFamily="34" charset="0"/>
              </a:rPr>
              <a:t>Thank</a:t>
            </a:r>
            <a:r>
              <a:rPr lang="sl-SI" altLang="sl-SI" sz="2400" dirty="0">
                <a:latin typeface="Verdana" panose="020B0604030504040204" pitchFamily="34" charset="0"/>
              </a:rPr>
              <a:t> </a:t>
            </a:r>
            <a:r>
              <a:rPr lang="sl-SI" altLang="sl-SI" sz="2400" dirty="0" err="1">
                <a:latin typeface="Verdana" panose="020B0604030504040204" pitchFamily="34" charset="0"/>
              </a:rPr>
              <a:t>you</a:t>
            </a:r>
            <a:r>
              <a:rPr lang="sl-SI" altLang="sl-SI" sz="2400" dirty="0">
                <a:latin typeface="Verdana" panose="020B0604030504040204" pitchFamily="34" charset="0"/>
              </a:rPr>
              <a:t> </a:t>
            </a:r>
            <a:r>
              <a:rPr lang="sl-SI" altLang="sl-SI" sz="2400" dirty="0" err="1">
                <a:latin typeface="Verdana" panose="020B0604030504040204" pitchFamily="34" charset="0"/>
              </a:rPr>
              <a:t>for</a:t>
            </a:r>
            <a:r>
              <a:rPr lang="sl-SI" altLang="sl-SI" sz="2400" dirty="0">
                <a:latin typeface="Verdana" panose="020B0604030504040204" pitchFamily="34" charset="0"/>
              </a:rPr>
              <a:t> </a:t>
            </a:r>
            <a:r>
              <a:rPr lang="sl-SI" altLang="sl-SI" sz="2400" dirty="0" err="1">
                <a:latin typeface="Verdana" panose="020B0604030504040204" pitchFamily="34" charset="0"/>
              </a:rPr>
              <a:t>attention</a:t>
            </a:r>
            <a:endParaRPr lang="sl-SI" altLang="sl-SI" sz="2400" dirty="0">
              <a:latin typeface="Verdana" panose="020B0604030504040204" pitchFamily="34" charset="0"/>
            </a:endParaRPr>
          </a:p>
        </p:txBody>
      </p:sp>
    </p:spTree>
    <p:extLst>
      <p:ext uri="{BB962C8B-B14F-4D97-AF65-F5344CB8AC3E}">
        <p14:creationId xmlns:p14="http://schemas.microsoft.com/office/powerpoint/2010/main" val="247401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grada vsebine 6">
            <a:extLst>
              <a:ext uri="{FF2B5EF4-FFF2-40B4-BE49-F238E27FC236}">
                <a16:creationId xmlns:a16="http://schemas.microsoft.com/office/drawing/2014/main" id="{A14CF5A2-CBFC-45FB-ADF4-627E96537F6B}"/>
              </a:ext>
            </a:extLst>
          </p:cNvPr>
          <p:cNvSpPr txBox="1">
            <a:spLocks noGrp="1"/>
          </p:cNvSpPr>
          <p:nvPr>
            <p:ph idx="1"/>
          </p:nvPr>
        </p:nvSpPr>
        <p:spPr>
          <a:xfrm>
            <a:off x="395536" y="1988840"/>
            <a:ext cx="3754760" cy="452596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Font typeface="Arial" panose="020B0604020202020204" pitchFamily="34" charset="0"/>
              <a:buNone/>
            </a:pPr>
            <a:endParaRPr lang="sl-SI" sz="100" b="1" dirty="0">
              <a:latin typeface="Verdana" pitchFamily="34" charset="0"/>
              <a:ea typeface="Verdana" pitchFamily="34" charset="0"/>
              <a:cs typeface="Verdana" pitchFamily="34" charset="0"/>
            </a:endParaRPr>
          </a:p>
          <a:p>
            <a:pPr algn="just">
              <a:lnSpc>
                <a:spcPct val="110000"/>
              </a:lnSpc>
              <a:spcBef>
                <a:spcPts val="0"/>
              </a:spcBef>
            </a:pPr>
            <a:r>
              <a:rPr lang="en-US" sz="2300" b="1" dirty="0">
                <a:latin typeface="Verdana" pitchFamily="34" charset="0"/>
                <a:ea typeface="Verdana" pitchFamily="34" charset="0"/>
                <a:cs typeface="Verdana" pitchFamily="34" charset="0"/>
              </a:rPr>
              <a:t>Maribor is the capital of the province of Styria and the second largest city in the country with</a:t>
            </a:r>
            <a:r>
              <a:rPr lang="sl-SI" sz="2300" b="1" dirty="0">
                <a:latin typeface="Verdana" pitchFamily="34" charset="0"/>
                <a:ea typeface="Verdana" pitchFamily="34" charset="0"/>
                <a:cs typeface="Verdana" pitchFamily="34" charset="0"/>
              </a:rPr>
              <a:t> 115.000 </a:t>
            </a:r>
            <a:r>
              <a:rPr lang="en-US" sz="2300" b="1" dirty="0">
                <a:latin typeface="Verdana" pitchFamily="34" charset="0"/>
                <a:ea typeface="Verdana" pitchFamily="34" charset="0"/>
                <a:cs typeface="Verdana" pitchFamily="34" charset="0"/>
              </a:rPr>
              <a:t>inhabitants </a:t>
            </a:r>
            <a:endParaRPr lang="sl-SI" sz="2300" b="1" dirty="0">
              <a:latin typeface="Verdana" pitchFamily="34" charset="0"/>
              <a:ea typeface="Verdana" pitchFamily="34" charset="0"/>
              <a:cs typeface="Verdana" pitchFamily="34" charset="0"/>
            </a:endParaRPr>
          </a:p>
          <a:p>
            <a:pPr algn="just">
              <a:lnSpc>
                <a:spcPct val="110000"/>
              </a:lnSpc>
              <a:spcBef>
                <a:spcPts val="0"/>
              </a:spcBef>
            </a:pPr>
            <a:r>
              <a:rPr lang="en-US" sz="2300" b="1" dirty="0">
                <a:latin typeface="Verdana" pitchFamily="34" charset="0"/>
                <a:ea typeface="Verdana" pitchFamily="34" charset="0"/>
                <a:cs typeface="Verdana" pitchFamily="34" charset="0"/>
              </a:rPr>
              <a:t>It is a pleasant small 850 year old university town set in the beautiful surroundings of </a:t>
            </a:r>
            <a:r>
              <a:rPr lang="en-US" sz="2300" b="1" dirty="0" err="1">
                <a:latin typeface="Verdana" pitchFamily="34" charset="0"/>
                <a:ea typeface="Verdana" pitchFamily="34" charset="0"/>
                <a:cs typeface="Verdana" pitchFamily="34" charset="0"/>
              </a:rPr>
              <a:t>Pohorje</a:t>
            </a:r>
            <a:r>
              <a:rPr lang="en-US" sz="2300" b="1" dirty="0">
                <a:latin typeface="Verdana" pitchFamily="34" charset="0"/>
                <a:ea typeface="Verdana" pitchFamily="34" charset="0"/>
                <a:cs typeface="Verdana" pitchFamily="34" charset="0"/>
              </a:rPr>
              <a:t> hills on one side and the wine hills on the other, divided by the river Drava </a:t>
            </a:r>
            <a:endParaRPr lang="sl-SI" sz="2300" b="1" dirty="0">
              <a:latin typeface="Verdana" pitchFamily="34" charset="0"/>
              <a:ea typeface="Verdana" pitchFamily="34" charset="0"/>
              <a:cs typeface="Verdana" pitchFamily="34" charset="0"/>
            </a:endParaRPr>
          </a:p>
          <a:p>
            <a:pPr>
              <a:lnSpc>
                <a:spcPct val="120000"/>
              </a:lnSpc>
              <a:spcBef>
                <a:spcPts val="0"/>
              </a:spcBef>
            </a:pPr>
            <a:r>
              <a:rPr lang="sl-SI" sz="2300" b="1" dirty="0">
                <a:latin typeface="Verdana" pitchFamily="34" charset="0"/>
                <a:ea typeface="Verdana" pitchFamily="34" charset="0"/>
                <a:cs typeface="Verdana" pitchFamily="34" charset="0"/>
              </a:rPr>
              <a:t>It is </a:t>
            </a:r>
            <a:r>
              <a:rPr lang="en-US" sz="2300" b="1" dirty="0">
                <a:latin typeface="Verdana" pitchFamily="34" charset="0"/>
                <a:ea typeface="Verdana" pitchFamily="34" charset="0"/>
                <a:cs typeface="Verdana" pitchFamily="34" charset="0"/>
              </a:rPr>
              <a:t>the economic and cultural center of northeastern Slovenia </a:t>
            </a:r>
            <a:r>
              <a:rPr lang="sl-SI" sz="2300" b="1" dirty="0" err="1">
                <a:latin typeface="Verdana" pitchFamily="34" charset="0"/>
                <a:ea typeface="Verdana" pitchFamily="34" charset="0"/>
                <a:cs typeface="Verdana" pitchFamily="34" charset="0"/>
              </a:rPr>
              <a:t>with</a:t>
            </a:r>
            <a:r>
              <a:rPr lang="sl-SI" sz="2300" b="1" dirty="0">
                <a:latin typeface="Verdana" pitchFamily="34" charset="0"/>
                <a:ea typeface="Verdana" pitchFamily="34" charset="0"/>
                <a:cs typeface="Verdana" pitchFamily="34" charset="0"/>
              </a:rPr>
              <a:t> </a:t>
            </a:r>
            <a:r>
              <a:rPr lang="sl-SI" sz="2300" b="1" dirty="0" err="1">
                <a:latin typeface="Verdana" pitchFamily="34" charset="0"/>
                <a:ea typeface="Verdana" pitchFamily="34" charset="0"/>
                <a:cs typeface="Verdana" pitchFamily="34" charset="0"/>
              </a:rPr>
              <a:t>rich</a:t>
            </a:r>
            <a:r>
              <a:rPr lang="sl-SI" sz="2300" b="1" dirty="0">
                <a:latin typeface="Verdana" pitchFamily="34" charset="0"/>
                <a:ea typeface="Verdana" pitchFamily="34" charset="0"/>
                <a:cs typeface="Verdana" pitchFamily="34" charset="0"/>
              </a:rPr>
              <a:t> </a:t>
            </a:r>
            <a:r>
              <a:rPr lang="sl-SI" sz="2300" b="1" dirty="0" err="1">
                <a:latin typeface="Verdana" pitchFamily="34" charset="0"/>
                <a:ea typeface="Verdana" pitchFamily="34" charset="0"/>
                <a:cs typeface="Verdana" pitchFamily="34" charset="0"/>
              </a:rPr>
              <a:t>industrial</a:t>
            </a:r>
            <a:r>
              <a:rPr lang="sl-SI" sz="2300" b="1" dirty="0">
                <a:latin typeface="Verdana" pitchFamily="34" charset="0"/>
                <a:ea typeface="Verdana" pitchFamily="34" charset="0"/>
                <a:cs typeface="Verdana" pitchFamily="34" charset="0"/>
              </a:rPr>
              <a:t> </a:t>
            </a:r>
            <a:r>
              <a:rPr lang="sl-SI" sz="2300" b="1" dirty="0" err="1">
                <a:latin typeface="Verdana" pitchFamily="34" charset="0"/>
                <a:ea typeface="Verdana" pitchFamily="34" charset="0"/>
                <a:cs typeface="Verdana" pitchFamily="34" charset="0"/>
              </a:rPr>
              <a:t>history</a:t>
            </a:r>
            <a:endParaRPr lang="sl-SI" sz="2300" b="1" dirty="0">
              <a:latin typeface="Verdana" pitchFamily="34" charset="0"/>
              <a:ea typeface="Verdana" pitchFamily="34" charset="0"/>
              <a:cs typeface="Verdana" pitchFamily="34" charset="0"/>
            </a:endParaRPr>
          </a:p>
          <a:p>
            <a:pPr algn="just">
              <a:lnSpc>
                <a:spcPct val="110000"/>
              </a:lnSpc>
              <a:spcBef>
                <a:spcPts val="0"/>
              </a:spcBef>
            </a:pPr>
            <a:r>
              <a:rPr lang="en-US" sz="2300" b="1" dirty="0">
                <a:latin typeface="Verdana" pitchFamily="34" charset="0"/>
                <a:ea typeface="Verdana" pitchFamily="34" charset="0"/>
                <a:cs typeface="Verdana" pitchFamily="34" charset="0"/>
              </a:rPr>
              <a:t>It offers a diverse and high-quality tourist services, a clean environment and the highest quality of natural water</a:t>
            </a:r>
            <a:endParaRPr lang="sl-SI" sz="2300" b="1" dirty="0">
              <a:latin typeface="Verdana" pitchFamily="34" charset="0"/>
              <a:ea typeface="Verdana" pitchFamily="34" charset="0"/>
              <a:cs typeface="Verdana" pitchFamily="34" charset="0"/>
            </a:endParaRPr>
          </a:p>
        </p:txBody>
      </p:sp>
      <p:pic>
        <p:nvPicPr>
          <p:cNvPr id="2" name="Slika 1">
            <a:extLst>
              <a:ext uri="{FF2B5EF4-FFF2-40B4-BE49-F238E27FC236}">
                <a16:creationId xmlns:a16="http://schemas.microsoft.com/office/drawing/2014/main" id="{C070552D-812A-4504-9FD4-C2C5745099A9}"/>
              </a:ext>
            </a:extLst>
          </p:cNvPr>
          <p:cNvPicPr>
            <a:picLocks noChangeAspect="1"/>
          </p:cNvPicPr>
          <p:nvPr/>
        </p:nvPicPr>
        <p:blipFill>
          <a:blip r:embed="rId3"/>
          <a:stretch>
            <a:fillRect/>
          </a:stretch>
        </p:blipFill>
        <p:spPr>
          <a:xfrm>
            <a:off x="4427984" y="2780928"/>
            <a:ext cx="4599910" cy="3149488"/>
          </a:xfrm>
          <a:prstGeom prst="rect">
            <a:avLst/>
          </a:prstGeom>
        </p:spPr>
      </p:pic>
    </p:spTree>
    <p:extLst>
      <p:ext uri="{BB962C8B-B14F-4D97-AF65-F5344CB8AC3E}">
        <p14:creationId xmlns:p14="http://schemas.microsoft.com/office/powerpoint/2010/main" val="118681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Označba mesta vsebine 1">
            <a:extLst>
              <a:ext uri="{FF2B5EF4-FFF2-40B4-BE49-F238E27FC236}">
                <a16:creationId xmlns:a16="http://schemas.microsoft.com/office/drawing/2014/main" id="{B3C9D2DC-4171-4D6A-9CCC-FFBE0B37F608}"/>
              </a:ext>
            </a:extLst>
          </p:cNvPr>
          <p:cNvPicPr>
            <a:picLocks noGrp="1" noChangeAspect="1"/>
          </p:cNvPicPr>
          <p:nvPr>
            <p:ph idx="1"/>
          </p:nvPr>
        </p:nvPicPr>
        <p:blipFill>
          <a:blip r:embed="rId4"/>
          <a:stretch>
            <a:fillRect/>
          </a:stretch>
        </p:blipFill>
        <p:spPr>
          <a:xfrm>
            <a:off x="35496" y="1412776"/>
            <a:ext cx="9073008" cy="5184576"/>
          </a:xfrm>
          <a:prstGeom prst="rect">
            <a:avLst/>
          </a:prstGeom>
        </p:spPr>
      </p:pic>
    </p:spTree>
    <p:extLst>
      <p:ext uri="{BB962C8B-B14F-4D97-AF65-F5344CB8AC3E}">
        <p14:creationId xmlns:p14="http://schemas.microsoft.com/office/powerpoint/2010/main" val="110606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2" name="Slika 1">
            <a:extLst>
              <a:ext uri="{FF2B5EF4-FFF2-40B4-BE49-F238E27FC236}">
                <a16:creationId xmlns:a16="http://schemas.microsoft.com/office/drawing/2014/main" id="{08F6925C-31CA-4450-B4A4-AA175B27946A}"/>
              </a:ext>
            </a:extLst>
          </p:cNvPr>
          <p:cNvPicPr>
            <a:picLocks noChangeAspect="1"/>
          </p:cNvPicPr>
          <p:nvPr/>
        </p:nvPicPr>
        <p:blipFill>
          <a:blip r:embed="rId3"/>
          <a:stretch>
            <a:fillRect/>
          </a:stretch>
        </p:blipFill>
        <p:spPr>
          <a:xfrm>
            <a:off x="0" y="0"/>
            <a:ext cx="9144000" cy="6858000"/>
          </a:xfrm>
          <a:prstGeom prst="rect">
            <a:avLst/>
          </a:prstGeom>
        </p:spPr>
      </p:pic>
      <p:pic>
        <p:nvPicPr>
          <p:cNvPr id="4" name="Slika 3">
            <a:extLst>
              <a:ext uri="{FF2B5EF4-FFF2-40B4-BE49-F238E27FC236}">
                <a16:creationId xmlns:a16="http://schemas.microsoft.com/office/drawing/2014/main" id="{FB15120B-CD93-4427-AC02-581017D6726A}"/>
              </a:ext>
            </a:extLst>
          </p:cNvPr>
          <p:cNvPicPr>
            <a:picLocks noChangeAspect="1"/>
          </p:cNvPicPr>
          <p:nvPr/>
        </p:nvPicPr>
        <p:blipFill>
          <a:blip r:embed="rId4"/>
          <a:stretch>
            <a:fillRect/>
          </a:stretch>
        </p:blipFill>
        <p:spPr>
          <a:xfrm>
            <a:off x="323528" y="1916832"/>
            <a:ext cx="1780186" cy="1780186"/>
          </a:xfrm>
          <a:prstGeom prst="rect">
            <a:avLst/>
          </a:prstGeom>
        </p:spPr>
      </p:pic>
      <p:pic>
        <p:nvPicPr>
          <p:cNvPr id="5" name="Slika 4">
            <a:extLst>
              <a:ext uri="{FF2B5EF4-FFF2-40B4-BE49-F238E27FC236}">
                <a16:creationId xmlns:a16="http://schemas.microsoft.com/office/drawing/2014/main" id="{B9DD9782-7319-4DD2-9782-B07AC8EEC96C}"/>
              </a:ext>
            </a:extLst>
          </p:cNvPr>
          <p:cNvPicPr>
            <a:picLocks noChangeAspect="1"/>
          </p:cNvPicPr>
          <p:nvPr/>
        </p:nvPicPr>
        <p:blipFill>
          <a:blip r:embed="rId5"/>
          <a:stretch>
            <a:fillRect/>
          </a:stretch>
        </p:blipFill>
        <p:spPr>
          <a:xfrm>
            <a:off x="971600" y="4725144"/>
            <a:ext cx="1566808" cy="1560711"/>
          </a:xfrm>
          <a:prstGeom prst="rect">
            <a:avLst/>
          </a:prstGeom>
        </p:spPr>
      </p:pic>
      <p:sp>
        <p:nvSpPr>
          <p:cNvPr id="6" name="Puščica: ukrivljeno desno 5">
            <a:extLst>
              <a:ext uri="{FF2B5EF4-FFF2-40B4-BE49-F238E27FC236}">
                <a16:creationId xmlns:a16="http://schemas.microsoft.com/office/drawing/2014/main" id="{A2DCF84B-6713-495B-9DDF-1B4103326EBF}"/>
              </a:ext>
            </a:extLst>
          </p:cNvPr>
          <p:cNvSpPr/>
          <p:nvPr/>
        </p:nvSpPr>
        <p:spPr>
          <a:xfrm rot="20808106">
            <a:off x="220842" y="3545770"/>
            <a:ext cx="623314" cy="1998711"/>
          </a:xfrm>
          <a:prstGeom prst="curvedRightArrow">
            <a:avLst>
              <a:gd name="adj1" fmla="val 20353"/>
              <a:gd name="adj2" fmla="val 37314"/>
              <a:gd name="adj3" fmla="val 43921"/>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a:ln>
                <a:noFill/>
              </a:ln>
              <a:solidFill>
                <a:prstClr val="black"/>
              </a:solidFill>
              <a:effectLst/>
              <a:uLnTx/>
              <a:uFillTx/>
              <a:latin typeface="Calibri"/>
              <a:ea typeface="+mn-ea"/>
              <a:cs typeface="+mn-cs"/>
            </a:endParaRPr>
          </a:p>
        </p:txBody>
      </p:sp>
      <p:sp>
        <p:nvSpPr>
          <p:cNvPr id="7" name="Puščica: ukrivljeno desno 6">
            <a:extLst>
              <a:ext uri="{FF2B5EF4-FFF2-40B4-BE49-F238E27FC236}">
                <a16:creationId xmlns:a16="http://schemas.microsoft.com/office/drawing/2014/main" id="{6312EC26-C0BE-47F5-A22F-28B1CD0907D2}"/>
              </a:ext>
            </a:extLst>
          </p:cNvPr>
          <p:cNvSpPr/>
          <p:nvPr/>
        </p:nvSpPr>
        <p:spPr>
          <a:xfrm rot="10027483">
            <a:off x="2108355" y="3272924"/>
            <a:ext cx="750827" cy="1885651"/>
          </a:xfrm>
          <a:prstGeom prst="curvedRightArrow">
            <a:avLst>
              <a:gd name="adj1" fmla="val 20353"/>
              <a:gd name="adj2" fmla="val 37314"/>
              <a:gd name="adj3" fmla="val 43921"/>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a:ln>
                <a:noFill/>
              </a:ln>
              <a:solidFill>
                <a:prstClr val="black"/>
              </a:solidFill>
              <a:effectLst/>
              <a:uLnTx/>
              <a:uFillTx/>
              <a:latin typeface="Calibri"/>
              <a:ea typeface="+mn-ea"/>
              <a:cs typeface="+mn-cs"/>
            </a:endParaRPr>
          </a:p>
        </p:txBody>
      </p:sp>
      <p:pic>
        <p:nvPicPr>
          <p:cNvPr id="8" name="Slika 7">
            <a:extLst>
              <a:ext uri="{FF2B5EF4-FFF2-40B4-BE49-F238E27FC236}">
                <a16:creationId xmlns:a16="http://schemas.microsoft.com/office/drawing/2014/main" id="{CB2AA375-7CD8-4A36-AA06-58015A73DE41}"/>
              </a:ext>
            </a:extLst>
          </p:cNvPr>
          <p:cNvPicPr>
            <a:picLocks noChangeAspect="1"/>
          </p:cNvPicPr>
          <p:nvPr/>
        </p:nvPicPr>
        <p:blipFill>
          <a:blip r:embed="rId6"/>
          <a:stretch>
            <a:fillRect/>
          </a:stretch>
        </p:blipFill>
        <p:spPr>
          <a:xfrm>
            <a:off x="3491880" y="4221088"/>
            <a:ext cx="5400600" cy="2268342"/>
          </a:xfrm>
          <a:prstGeom prst="rect">
            <a:avLst/>
          </a:prstGeom>
        </p:spPr>
      </p:pic>
      <p:pic>
        <p:nvPicPr>
          <p:cNvPr id="9" name="Slika 8">
            <a:extLst>
              <a:ext uri="{FF2B5EF4-FFF2-40B4-BE49-F238E27FC236}">
                <a16:creationId xmlns:a16="http://schemas.microsoft.com/office/drawing/2014/main" id="{DCD1DF7D-D80E-42E2-9C8F-D0C3B7BEBB13}"/>
              </a:ext>
            </a:extLst>
          </p:cNvPr>
          <p:cNvPicPr>
            <a:picLocks noChangeAspect="1"/>
          </p:cNvPicPr>
          <p:nvPr/>
        </p:nvPicPr>
        <p:blipFill>
          <a:blip r:embed="rId7"/>
          <a:stretch>
            <a:fillRect/>
          </a:stretch>
        </p:blipFill>
        <p:spPr>
          <a:xfrm>
            <a:off x="7380312" y="2924944"/>
            <a:ext cx="1042506" cy="1048603"/>
          </a:xfrm>
          <a:prstGeom prst="rect">
            <a:avLst/>
          </a:prstGeom>
        </p:spPr>
      </p:pic>
      <p:pic>
        <p:nvPicPr>
          <p:cNvPr id="11" name="Slika 10">
            <a:extLst>
              <a:ext uri="{FF2B5EF4-FFF2-40B4-BE49-F238E27FC236}">
                <a16:creationId xmlns:a16="http://schemas.microsoft.com/office/drawing/2014/main" id="{8120D16A-154D-45BC-B7BB-C4B05B2F08EE}"/>
              </a:ext>
            </a:extLst>
          </p:cNvPr>
          <p:cNvPicPr>
            <a:picLocks noChangeAspect="1"/>
          </p:cNvPicPr>
          <p:nvPr/>
        </p:nvPicPr>
        <p:blipFill>
          <a:blip r:embed="rId7"/>
          <a:stretch>
            <a:fillRect/>
          </a:stretch>
        </p:blipFill>
        <p:spPr>
          <a:xfrm>
            <a:off x="7236296" y="1916832"/>
            <a:ext cx="1042506" cy="1048603"/>
          </a:xfrm>
          <a:prstGeom prst="rect">
            <a:avLst/>
          </a:prstGeom>
        </p:spPr>
      </p:pic>
      <p:pic>
        <p:nvPicPr>
          <p:cNvPr id="12" name="Slika 11">
            <a:extLst>
              <a:ext uri="{FF2B5EF4-FFF2-40B4-BE49-F238E27FC236}">
                <a16:creationId xmlns:a16="http://schemas.microsoft.com/office/drawing/2014/main" id="{E9C788B0-2DD7-4475-B4AC-8F31C9BAFA1E}"/>
              </a:ext>
            </a:extLst>
          </p:cNvPr>
          <p:cNvPicPr>
            <a:picLocks noChangeAspect="1"/>
          </p:cNvPicPr>
          <p:nvPr/>
        </p:nvPicPr>
        <p:blipFill>
          <a:blip r:embed="rId7"/>
          <a:stretch>
            <a:fillRect/>
          </a:stretch>
        </p:blipFill>
        <p:spPr>
          <a:xfrm>
            <a:off x="8028384" y="1412776"/>
            <a:ext cx="1042506" cy="1048603"/>
          </a:xfrm>
          <a:prstGeom prst="rect">
            <a:avLst/>
          </a:prstGeom>
        </p:spPr>
      </p:pic>
      <p:pic>
        <p:nvPicPr>
          <p:cNvPr id="13" name="Slika 12">
            <a:extLst>
              <a:ext uri="{FF2B5EF4-FFF2-40B4-BE49-F238E27FC236}">
                <a16:creationId xmlns:a16="http://schemas.microsoft.com/office/drawing/2014/main" id="{C60007CA-53E0-469D-BF3F-F0AFBFD15BD3}"/>
              </a:ext>
            </a:extLst>
          </p:cNvPr>
          <p:cNvPicPr>
            <a:picLocks noChangeAspect="1"/>
          </p:cNvPicPr>
          <p:nvPr/>
        </p:nvPicPr>
        <p:blipFill>
          <a:blip r:embed="rId8"/>
          <a:stretch>
            <a:fillRect/>
          </a:stretch>
        </p:blipFill>
        <p:spPr>
          <a:xfrm>
            <a:off x="8244408" y="2780928"/>
            <a:ext cx="820771" cy="1537349"/>
          </a:xfrm>
          <a:prstGeom prst="rect">
            <a:avLst/>
          </a:prstGeom>
        </p:spPr>
      </p:pic>
      <p:pic>
        <p:nvPicPr>
          <p:cNvPr id="16" name="Slika 15">
            <a:extLst>
              <a:ext uri="{FF2B5EF4-FFF2-40B4-BE49-F238E27FC236}">
                <a16:creationId xmlns:a16="http://schemas.microsoft.com/office/drawing/2014/main" id="{F43E14B9-0150-4093-9203-96592098764A}"/>
              </a:ext>
            </a:extLst>
          </p:cNvPr>
          <p:cNvPicPr>
            <a:picLocks noChangeAspect="1"/>
          </p:cNvPicPr>
          <p:nvPr/>
        </p:nvPicPr>
        <p:blipFill>
          <a:blip r:embed="rId9"/>
          <a:stretch>
            <a:fillRect/>
          </a:stretch>
        </p:blipFill>
        <p:spPr>
          <a:xfrm>
            <a:off x="4860032" y="2204864"/>
            <a:ext cx="1591681" cy="906888"/>
          </a:xfrm>
          <a:prstGeom prst="rect">
            <a:avLst/>
          </a:prstGeom>
        </p:spPr>
      </p:pic>
      <p:pic>
        <p:nvPicPr>
          <p:cNvPr id="17" name="Slika 16">
            <a:extLst>
              <a:ext uri="{FF2B5EF4-FFF2-40B4-BE49-F238E27FC236}">
                <a16:creationId xmlns:a16="http://schemas.microsoft.com/office/drawing/2014/main" id="{39DCBEA7-966A-4898-9CD4-8088A125178D}"/>
              </a:ext>
            </a:extLst>
          </p:cNvPr>
          <p:cNvPicPr>
            <a:picLocks noChangeAspect="1"/>
          </p:cNvPicPr>
          <p:nvPr/>
        </p:nvPicPr>
        <p:blipFill>
          <a:blip r:embed="rId10"/>
          <a:stretch>
            <a:fillRect/>
          </a:stretch>
        </p:blipFill>
        <p:spPr>
          <a:xfrm>
            <a:off x="3491880" y="2708920"/>
            <a:ext cx="1591194" cy="902286"/>
          </a:xfrm>
          <a:prstGeom prst="rect">
            <a:avLst/>
          </a:prstGeom>
        </p:spPr>
      </p:pic>
      <p:pic>
        <p:nvPicPr>
          <p:cNvPr id="18" name="Slika 17">
            <a:extLst>
              <a:ext uri="{FF2B5EF4-FFF2-40B4-BE49-F238E27FC236}">
                <a16:creationId xmlns:a16="http://schemas.microsoft.com/office/drawing/2014/main" id="{C21EB2FC-44F8-45A9-A157-5ED155DCB36F}"/>
              </a:ext>
            </a:extLst>
          </p:cNvPr>
          <p:cNvPicPr>
            <a:picLocks noChangeAspect="1"/>
          </p:cNvPicPr>
          <p:nvPr/>
        </p:nvPicPr>
        <p:blipFill>
          <a:blip r:embed="rId10"/>
          <a:stretch>
            <a:fillRect/>
          </a:stretch>
        </p:blipFill>
        <p:spPr>
          <a:xfrm>
            <a:off x="5076056" y="3140968"/>
            <a:ext cx="1591194" cy="902286"/>
          </a:xfrm>
          <a:prstGeom prst="rect">
            <a:avLst/>
          </a:prstGeom>
        </p:spPr>
      </p:pic>
      <p:pic>
        <p:nvPicPr>
          <p:cNvPr id="19" name="Slika 18">
            <a:extLst>
              <a:ext uri="{FF2B5EF4-FFF2-40B4-BE49-F238E27FC236}">
                <a16:creationId xmlns:a16="http://schemas.microsoft.com/office/drawing/2014/main" id="{F5614D69-4169-4348-9A03-A48A04FFAFB3}"/>
              </a:ext>
            </a:extLst>
          </p:cNvPr>
          <p:cNvPicPr>
            <a:picLocks noChangeAspect="1"/>
          </p:cNvPicPr>
          <p:nvPr/>
        </p:nvPicPr>
        <p:blipFill>
          <a:blip r:embed="rId11"/>
          <a:stretch>
            <a:fillRect/>
          </a:stretch>
        </p:blipFill>
        <p:spPr>
          <a:xfrm rot="17032669">
            <a:off x="6373079" y="1156355"/>
            <a:ext cx="823031" cy="1536325"/>
          </a:xfrm>
          <a:prstGeom prst="rect">
            <a:avLst/>
          </a:prstGeom>
        </p:spPr>
      </p:pic>
      <p:pic>
        <p:nvPicPr>
          <p:cNvPr id="20" name="Slika 19">
            <a:extLst>
              <a:ext uri="{FF2B5EF4-FFF2-40B4-BE49-F238E27FC236}">
                <a16:creationId xmlns:a16="http://schemas.microsoft.com/office/drawing/2014/main" id="{45FD2C92-4A46-4734-87DF-9F1E37579994}"/>
              </a:ext>
            </a:extLst>
          </p:cNvPr>
          <p:cNvPicPr>
            <a:picLocks noChangeAspect="1"/>
          </p:cNvPicPr>
          <p:nvPr/>
        </p:nvPicPr>
        <p:blipFill>
          <a:blip r:embed="rId12"/>
          <a:stretch>
            <a:fillRect/>
          </a:stretch>
        </p:blipFill>
        <p:spPr>
          <a:xfrm rot="16200000">
            <a:off x="3016754" y="3688102"/>
            <a:ext cx="1694835" cy="1176630"/>
          </a:xfrm>
          <a:prstGeom prst="rect">
            <a:avLst/>
          </a:prstGeom>
        </p:spPr>
      </p:pic>
      <p:sp>
        <p:nvSpPr>
          <p:cNvPr id="21" name="Naslov 1">
            <a:extLst>
              <a:ext uri="{FF2B5EF4-FFF2-40B4-BE49-F238E27FC236}">
                <a16:creationId xmlns:a16="http://schemas.microsoft.com/office/drawing/2014/main" id="{6236FA81-6AB6-4FEA-8577-5A0893A1A128}"/>
              </a:ext>
            </a:extLst>
          </p:cNvPr>
          <p:cNvSpPr txBox="1">
            <a:spLocks/>
          </p:cNvSpPr>
          <p:nvPr/>
        </p:nvSpPr>
        <p:spPr>
          <a:xfrm>
            <a:off x="1619672" y="1700808"/>
            <a:ext cx="3847381" cy="58950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accent3">
                    <a:lumMod val="75000"/>
                  </a:schemeClr>
                </a:solidFill>
                <a:effectLst/>
                <a:latin typeface="Trebuchet MS" panose="020B0603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3200" b="1" i="0" u="none" strike="noStrike" kern="1200" cap="none" spc="0" normalizeH="0" baseline="0" noProof="0" dirty="0">
                <a:ln>
                  <a:noFill/>
                </a:ln>
                <a:solidFill>
                  <a:srgbClr val="9BBB59">
                    <a:lumMod val="75000"/>
                  </a:srgbClr>
                </a:solidFill>
                <a:effectLst/>
                <a:uLnTx/>
                <a:uFillTx/>
                <a:latin typeface="Trebuchet MS" panose="020B0603020202020204" pitchFamily="34" charset="0"/>
                <a:ea typeface="+mj-ea"/>
                <a:cs typeface="+mj-cs"/>
              </a:rPr>
              <a:t>Material </a:t>
            </a:r>
            <a:r>
              <a:rPr kumimoji="0" lang="sl-SI" sz="3200" b="1" i="0" u="none" strike="noStrike" kern="1200" cap="none" spc="0" normalizeH="0" baseline="0" noProof="0" dirty="0" err="1">
                <a:ln>
                  <a:noFill/>
                </a:ln>
                <a:solidFill>
                  <a:srgbClr val="9BBB59">
                    <a:lumMod val="75000"/>
                  </a:srgbClr>
                </a:solidFill>
                <a:effectLst/>
                <a:uLnTx/>
                <a:uFillTx/>
                <a:latin typeface="Trebuchet MS" panose="020B0603020202020204" pitchFamily="34" charset="0"/>
                <a:ea typeface="+mj-ea"/>
                <a:cs typeface="+mj-cs"/>
              </a:rPr>
              <a:t>circles</a:t>
            </a:r>
            <a:r>
              <a:rPr kumimoji="0" lang="sl-SI" sz="3200" b="1" i="0" u="none" strike="noStrike" kern="1200" cap="none" spc="0" normalizeH="0" baseline="0" noProof="0" dirty="0">
                <a:ln>
                  <a:noFill/>
                </a:ln>
                <a:solidFill>
                  <a:srgbClr val="9BBB59">
                    <a:lumMod val="75000"/>
                  </a:srgbClr>
                </a:solidFill>
                <a:effectLst/>
                <a:uLnTx/>
                <a:uFillTx/>
                <a:latin typeface="Trebuchet MS" panose="020B0603020202020204" pitchFamily="34" charset="0"/>
                <a:ea typeface="+mj-ea"/>
                <a:cs typeface="+mj-cs"/>
              </a:rPr>
              <a:t> </a:t>
            </a:r>
          </a:p>
        </p:txBody>
      </p:sp>
    </p:spTree>
    <p:extLst>
      <p:ext uri="{BB962C8B-B14F-4D97-AF65-F5344CB8AC3E}">
        <p14:creationId xmlns:p14="http://schemas.microsoft.com/office/powerpoint/2010/main" val="406464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2" name="Slika 1">
            <a:extLst>
              <a:ext uri="{FF2B5EF4-FFF2-40B4-BE49-F238E27FC236}">
                <a16:creationId xmlns:a16="http://schemas.microsoft.com/office/drawing/2014/main" id="{7C00F569-2BE2-438A-BCD1-4A0914583F3A}"/>
              </a:ext>
            </a:extLst>
          </p:cNvPr>
          <p:cNvPicPr>
            <a:picLocks noChangeAspect="1"/>
          </p:cNvPicPr>
          <p:nvPr/>
        </p:nvPicPr>
        <p:blipFill>
          <a:blip r:embed="rId3"/>
          <a:stretch>
            <a:fillRect/>
          </a:stretch>
        </p:blipFill>
        <p:spPr>
          <a:xfrm>
            <a:off x="0" y="0"/>
            <a:ext cx="9108504" cy="6858000"/>
          </a:xfrm>
          <a:prstGeom prst="rect">
            <a:avLst/>
          </a:prstGeom>
        </p:spPr>
      </p:pic>
      <p:sp>
        <p:nvSpPr>
          <p:cNvPr id="4" name="Označba mesta vsebine 2">
            <a:extLst>
              <a:ext uri="{FF2B5EF4-FFF2-40B4-BE49-F238E27FC236}">
                <a16:creationId xmlns:a16="http://schemas.microsoft.com/office/drawing/2014/main" id="{09EDC5B8-496A-4B8C-A978-587298CFB10D}"/>
              </a:ext>
            </a:extLst>
          </p:cNvPr>
          <p:cNvSpPr txBox="1">
            <a:spLocks/>
          </p:cNvSpPr>
          <p:nvPr/>
        </p:nvSpPr>
        <p:spPr>
          <a:xfrm>
            <a:off x="35496" y="1412776"/>
            <a:ext cx="7092280" cy="5112568"/>
          </a:xfrm>
          <a:prstGeom prst="rect">
            <a:avLst/>
          </a:prstGeom>
        </p:spPr>
        <p:txBody>
          <a:bodyPr>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sl-SI" sz="5100" b="1" dirty="0"/>
              <a:t>             </a:t>
            </a:r>
            <a:r>
              <a:rPr lang="sl-SI" sz="11200" b="1" dirty="0">
                <a:solidFill>
                  <a:schemeClr val="accent1">
                    <a:lumMod val="75000"/>
                  </a:schemeClr>
                </a:solidFill>
              </a:rPr>
              <a:t>Maribor Project </a:t>
            </a:r>
            <a:r>
              <a:rPr lang="sl-SI" sz="11200" b="1" dirty="0" err="1">
                <a:solidFill>
                  <a:schemeClr val="accent1">
                    <a:lumMod val="75000"/>
                  </a:schemeClr>
                </a:solidFill>
              </a:rPr>
              <a:t>starting</a:t>
            </a:r>
            <a:r>
              <a:rPr lang="sl-SI" sz="11200" b="1" dirty="0">
                <a:solidFill>
                  <a:schemeClr val="accent1">
                    <a:lumMod val="75000"/>
                  </a:schemeClr>
                </a:solidFill>
              </a:rPr>
              <a:t> </a:t>
            </a:r>
            <a:r>
              <a:rPr lang="sl-SI" sz="11200" b="1" dirty="0" err="1">
                <a:solidFill>
                  <a:schemeClr val="accent1">
                    <a:lumMod val="75000"/>
                  </a:schemeClr>
                </a:solidFill>
              </a:rPr>
              <a:t>points</a:t>
            </a:r>
            <a:endParaRPr lang="sl-SI" sz="11200" b="1" dirty="0">
              <a:solidFill>
                <a:schemeClr val="accent1">
                  <a:lumMod val="75000"/>
                </a:schemeClr>
              </a:solidFill>
            </a:endParaRPr>
          </a:p>
          <a:p>
            <a:pPr marL="0" indent="0">
              <a:buFont typeface="Wingdings 3" charset="2"/>
              <a:buNone/>
            </a:pPr>
            <a:endParaRPr lang="sl-SI" b="1" dirty="0"/>
          </a:p>
          <a:p>
            <a:pPr marL="0" indent="0">
              <a:buFont typeface="Wingdings 3" charset="2"/>
              <a:buNone/>
            </a:pPr>
            <a:endParaRPr lang="sl-SI" b="1" dirty="0"/>
          </a:p>
          <a:p>
            <a:pPr>
              <a:buFont typeface="Wingdings" panose="05000000000000000000" pitchFamily="2" charset="2"/>
              <a:buChar char="Ø"/>
            </a:pPr>
            <a:r>
              <a:rPr lang="en-US" sz="6400" dirty="0"/>
              <a:t>The city has no landfill and does not want to have it, nor does it want to dispose of waste with incineration</a:t>
            </a:r>
          </a:p>
          <a:p>
            <a:pPr>
              <a:buFont typeface="Wingdings" panose="05000000000000000000" pitchFamily="2" charset="2"/>
              <a:buChar char="Ø"/>
            </a:pPr>
            <a:r>
              <a:rPr lang="en-US" sz="6400" dirty="0"/>
              <a:t>In the process of processing, with the goal of maximizing re-use, everyone in the urban area of the city will get output sources, preferably from the population, utilities, construction, industry, agriculture, water management and service activities</a:t>
            </a:r>
          </a:p>
          <a:p>
            <a:pPr>
              <a:buFont typeface="Wingdings" panose="05000000000000000000" pitchFamily="2" charset="2"/>
              <a:buChar char="Ø"/>
            </a:pPr>
            <a:r>
              <a:rPr lang="en-US" sz="6400" dirty="0"/>
              <a:t>The advantage of recovering source materials is recycling materials and water, and the production of new composite materials, followed by energy use</a:t>
            </a:r>
          </a:p>
          <a:p>
            <a:pPr>
              <a:buFont typeface="Wingdings" panose="05000000000000000000" pitchFamily="2" charset="2"/>
              <a:buChar char="Ø"/>
            </a:pPr>
            <a:r>
              <a:rPr lang="en-US" sz="6400" dirty="0"/>
              <a:t>The holders of the processing of output sources for each strategic project area are enterprises in predominantly municipal public ownership, which are already being implemented as a public service point, while the holder of soft contents of the social environment is the city administration</a:t>
            </a:r>
          </a:p>
          <a:p>
            <a:pPr>
              <a:buFont typeface="Wingdings" panose="05000000000000000000" pitchFamily="2" charset="2"/>
              <a:buChar char="Ø"/>
            </a:pPr>
            <a:r>
              <a:rPr lang="en-US" sz="6400" dirty="0"/>
              <a:t>New processing and service capacities for the management of output sources are planned as priority areas for urban degraded areas with the aim of their regulation and revitalization</a:t>
            </a:r>
          </a:p>
          <a:p>
            <a:pPr>
              <a:buFont typeface="Wingdings" panose="05000000000000000000" pitchFamily="2" charset="2"/>
              <a:buChar char="Ø"/>
            </a:pPr>
            <a:r>
              <a:rPr lang="en-US" sz="6400" dirty="0"/>
              <a:t>Only close cooperation between public companies, citizens, industry and local government leads to a successful interconnected system that optimizes resources and economic, environmental and social results</a:t>
            </a:r>
          </a:p>
          <a:p>
            <a:pPr marL="0" indent="0">
              <a:buFont typeface="Wingdings 3" charset="2"/>
              <a:buNone/>
            </a:pPr>
            <a:endParaRPr lang="sl-SI" sz="2300" b="1" dirty="0"/>
          </a:p>
        </p:txBody>
      </p:sp>
      <p:pic>
        <p:nvPicPr>
          <p:cNvPr id="5" name="Slika 4">
            <a:extLst>
              <a:ext uri="{FF2B5EF4-FFF2-40B4-BE49-F238E27FC236}">
                <a16:creationId xmlns:a16="http://schemas.microsoft.com/office/drawing/2014/main" id="{08389336-433E-4717-BCC7-66C9F736C18F}"/>
              </a:ext>
            </a:extLst>
          </p:cNvPr>
          <p:cNvPicPr>
            <a:picLocks noChangeAspect="1"/>
          </p:cNvPicPr>
          <p:nvPr/>
        </p:nvPicPr>
        <p:blipFill>
          <a:blip r:embed="rId4"/>
          <a:stretch>
            <a:fillRect/>
          </a:stretch>
        </p:blipFill>
        <p:spPr>
          <a:xfrm>
            <a:off x="6983760" y="2924944"/>
            <a:ext cx="2160240" cy="2584928"/>
          </a:xfrm>
          <a:prstGeom prst="rect">
            <a:avLst/>
          </a:prstGeom>
        </p:spPr>
      </p:pic>
    </p:spTree>
    <p:extLst>
      <p:ext uri="{BB962C8B-B14F-4D97-AF65-F5344CB8AC3E}">
        <p14:creationId xmlns:p14="http://schemas.microsoft.com/office/powerpoint/2010/main" val="2174643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2" name="Slika 1">
            <a:extLst>
              <a:ext uri="{FF2B5EF4-FFF2-40B4-BE49-F238E27FC236}">
                <a16:creationId xmlns:a16="http://schemas.microsoft.com/office/drawing/2014/main" id="{A3A7ED6D-2A0D-49D2-BE3E-6664264F825E}"/>
              </a:ext>
            </a:extLst>
          </p:cNvPr>
          <p:cNvPicPr>
            <a:picLocks noChangeAspect="1"/>
          </p:cNvPicPr>
          <p:nvPr/>
        </p:nvPicPr>
        <p:blipFill>
          <a:blip r:embed="rId3"/>
          <a:stretch>
            <a:fillRect/>
          </a:stretch>
        </p:blipFill>
        <p:spPr>
          <a:xfrm>
            <a:off x="35496" y="0"/>
            <a:ext cx="9132507" cy="6858000"/>
          </a:xfrm>
          <a:prstGeom prst="rect">
            <a:avLst/>
          </a:prstGeom>
        </p:spPr>
      </p:pic>
      <p:sp>
        <p:nvSpPr>
          <p:cNvPr id="4" name="Ograda vsebine 6">
            <a:extLst>
              <a:ext uri="{FF2B5EF4-FFF2-40B4-BE49-F238E27FC236}">
                <a16:creationId xmlns:a16="http://schemas.microsoft.com/office/drawing/2014/main" id="{EDBAC008-6BC7-4A16-900A-F5A6EE8538FD}"/>
              </a:ext>
            </a:extLst>
          </p:cNvPr>
          <p:cNvSpPr txBox="1">
            <a:spLocks/>
          </p:cNvSpPr>
          <p:nvPr/>
        </p:nvSpPr>
        <p:spPr>
          <a:xfrm>
            <a:off x="680386" y="1340526"/>
            <a:ext cx="5979846" cy="5472608"/>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20000"/>
              </a:lnSpc>
              <a:spcBef>
                <a:spcPts val="0"/>
              </a:spcBef>
              <a:buFont typeface="Wingdings 3" charset="2"/>
              <a:buNone/>
            </a:pPr>
            <a:endParaRPr lang="sl-SI" sz="200" b="1" dirty="0">
              <a:solidFill>
                <a:srgbClr val="FF0000"/>
              </a:solidFill>
              <a:latin typeface="Verdana" pitchFamily="34" charset="0"/>
              <a:ea typeface="Verdana" pitchFamily="34" charset="0"/>
              <a:cs typeface="Verdana" pitchFamily="34" charset="0"/>
            </a:endParaRPr>
          </a:p>
          <a:p>
            <a:pPr>
              <a:lnSpc>
                <a:spcPct val="120000"/>
              </a:lnSpc>
              <a:spcBef>
                <a:spcPts val="0"/>
              </a:spcBef>
              <a:buFont typeface="Wingdings 3" charset="2"/>
              <a:buNone/>
            </a:pPr>
            <a:endParaRPr lang="sl-SI" sz="200" b="1" dirty="0">
              <a:solidFill>
                <a:srgbClr val="FF0000"/>
              </a:solidFill>
              <a:latin typeface="Verdana" pitchFamily="34" charset="0"/>
              <a:ea typeface="Verdana" pitchFamily="34" charset="0"/>
              <a:cs typeface="Verdana" pitchFamily="34" charset="0"/>
            </a:endParaRPr>
          </a:p>
          <a:p>
            <a:pPr>
              <a:lnSpc>
                <a:spcPct val="120000"/>
              </a:lnSpc>
              <a:spcBef>
                <a:spcPts val="0"/>
              </a:spcBef>
              <a:buFont typeface="Wingdings 3" charset="2"/>
              <a:buNone/>
            </a:pPr>
            <a:r>
              <a:rPr lang="sl-SI" sz="1600" b="1" dirty="0">
                <a:solidFill>
                  <a:schemeClr val="accent1">
                    <a:lumMod val="75000"/>
                  </a:schemeClr>
                </a:solidFill>
                <a:latin typeface="Trebuchet MS" panose="020B0603020202020204" pitchFamily="34" charset="0"/>
                <a:ea typeface="Verdana" pitchFamily="34" charset="0"/>
                <a:cs typeface="Verdana" pitchFamily="34" charset="0"/>
              </a:rPr>
              <a:t>EU LEVEL</a:t>
            </a:r>
            <a:endParaRPr lang="sl-SI" sz="1600" b="1" dirty="0">
              <a:solidFill>
                <a:srgbClr val="FF0000"/>
              </a:solidFill>
              <a:latin typeface="Trebuchet MS" panose="020B0603020202020204" pitchFamily="34" charset="0"/>
              <a:ea typeface="Verdana" pitchFamily="34" charset="0"/>
              <a:cs typeface="Verdana" pitchFamily="34" charset="0"/>
            </a:endParaRPr>
          </a:p>
          <a:p>
            <a:pPr>
              <a:lnSpc>
                <a:spcPct val="120000"/>
              </a:lnSpc>
              <a:spcBef>
                <a:spcPts val="0"/>
              </a:spcBef>
            </a:pPr>
            <a:r>
              <a:rPr lang="en-US" sz="1600" b="1" dirty="0">
                <a:latin typeface="Trebuchet MS" panose="020B0603020202020204" pitchFamily="34" charset="0"/>
                <a:ea typeface="Verdana" panose="020B0604030504040204" pitchFamily="34" charset="0"/>
                <a:cs typeface="Verdana" panose="020B0604030504040204" pitchFamily="34" charset="0"/>
              </a:rPr>
              <a:t>Closing the loop - An EU action plan for the Circular Economy</a:t>
            </a:r>
            <a:r>
              <a:rPr lang="sl-SI" sz="1600" b="1" dirty="0">
                <a:latin typeface="Trebuchet MS" panose="020B0603020202020204" pitchFamily="34" charset="0"/>
                <a:ea typeface="Verdana" pitchFamily="34" charset="0"/>
                <a:cs typeface="Verdana" pitchFamily="34" charset="0"/>
              </a:rPr>
              <a:t> </a:t>
            </a:r>
            <a:r>
              <a:rPr lang="en-US" sz="1600" b="1" dirty="0">
                <a:latin typeface="Trebuchet MS" panose="020B0603020202020204" pitchFamily="34" charset="0"/>
                <a:ea typeface="Verdana" panose="020B0604030504040204" pitchFamily="34" charset="0"/>
                <a:cs typeface="Verdana" panose="020B0604030504040204" pitchFamily="34" charset="0"/>
              </a:rPr>
              <a:t>to develop a sustainable, low carbon, resource efficient and competitive economy</a:t>
            </a:r>
            <a:r>
              <a:rPr lang="sl-SI" sz="1600" b="1" dirty="0">
                <a:latin typeface="Trebuchet MS" panose="020B0603020202020204" pitchFamily="34" charset="0"/>
                <a:ea typeface="Verdana" pitchFamily="34" charset="0"/>
                <a:cs typeface="Verdana" pitchFamily="34" charset="0"/>
              </a:rPr>
              <a:t>, dec. 2015 </a:t>
            </a:r>
          </a:p>
          <a:p>
            <a:pPr>
              <a:lnSpc>
                <a:spcPct val="120000"/>
              </a:lnSpc>
              <a:spcBef>
                <a:spcPts val="0"/>
              </a:spcBef>
              <a:buFont typeface="Wingdings 3" charset="2"/>
              <a:buNone/>
            </a:pPr>
            <a:endParaRPr lang="sl-SI" sz="1600" b="1" dirty="0">
              <a:solidFill>
                <a:srgbClr val="FF0000"/>
              </a:solidFill>
              <a:latin typeface="Trebuchet MS" panose="020B0603020202020204" pitchFamily="34" charset="0"/>
              <a:ea typeface="Verdana" pitchFamily="34" charset="0"/>
              <a:cs typeface="Verdana" pitchFamily="34" charset="0"/>
            </a:endParaRPr>
          </a:p>
          <a:p>
            <a:pPr>
              <a:lnSpc>
                <a:spcPct val="120000"/>
              </a:lnSpc>
              <a:spcBef>
                <a:spcPts val="0"/>
              </a:spcBef>
              <a:buFont typeface="Wingdings 3" charset="2"/>
              <a:buNone/>
            </a:pPr>
            <a:r>
              <a:rPr lang="sl-SI" sz="1600" b="1" dirty="0">
                <a:solidFill>
                  <a:schemeClr val="accent1">
                    <a:lumMod val="75000"/>
                  </a:schemeClr>
                </a:solidFill>
                <a:latin typeface="Trebuchet MS" panose="020B0603020202020204" pitchFamily="34" charset="0"/>
                <a:ea typeface="Verdana" pitchFamily="34" charset="0"/>
                <a:cs typeface="Verdana" pitchFamily="34" charset="0"/>
              </a:rPr>
              <a:t>NATIONAL LEVEL</a:t>
            </a:r>
            <a:endParaRPr lang="sl-SI" sz="1600" b="1" dirty="0">
              <a:solidFill>
                <a:srgbClr val="FF0000"/>
              </a:solidFill>
              <a:latin typeface="Trebuchet MS" panose="020B0603020202020204" pitchFamily="34" charset="0"/>
              <a:ea typeface="Verdana" pitchFamily="34" charset="0"/>
              <a:cs typeface="Verdana" pitchFamily="34" charset="0"/>
            </a:endParaRPr>
          </a:p>
          <a:p>
            <a:pPr>
              <a:lnSpc>
                <a:spcPct val="120000"/>
              </a:lnSpc>
              <a:spcBef>
                <a:spcPts val="0"/>
              </a:spcBef>
            </a:pPr>
            <a:r>
              <a:rPr lang="sl-SI" sz="1600" b="1" dirty="0">
                <a:latin typeface="Trebuchet MS" panose="020B0603020202020204" pitchFamily="34" charset="0"/>
                <a:ea typeface="Verdana" pitchFamily="34" charset="0"/>
                <a:cs typeface="Verdana" pitchFamily="34" charset="0"/>
              </a:rPr>
              <a:t>Smart </a:t>
            </a:r>
            <a:r>
              <a:rPr lang="en-US" sz="1600" b="1" dirty="0">
                <a:latin typeface="Trebuchet MS" panose="020B0603020202020204" pitchFamily="34" charset="0"/>
                <a:ea typeface="Verdana" pitchFamily="34" charset="0"/>
                <a:cs typeface="Verdana" pitchFamily="34" charset="0"/>
              </a:rPr>
              <a:t>Specialization</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Strategy</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July</a:t>
            </a:r>
            <a:r>
              <a:rPr lang="sl-SI" sz="1600" b="1" dirty="0">
                <a:latin typeface="Trebuchet MS" panose="020B0603020202020204" pitchFamily="34" charset="0"/>
                <a:ea typeface="Verdana" pitchFamily="34" charset="0"/>
                <a:cs typeface="Verdana" pitchFamily="34" charset="0"/>
              </a:rPr>
              <a:t> 2015</a:t>
            </a:r>
          </a:p>
          <a:p>
            <a:pPr>
              <a:lnSpc>
                <a:spcPct val="120000"/>
              </a:lnSpc>
              <a:spcBef>
                <a:spcPts val="0"/>
              </a:spcBef>
            </a:pPr>
            <a:r>
              <a:rPr lang="sl-SI" sz="1600" b="1" dirty="0">
                <a:latin typeface="Trebuchet MS" panose="020B0603020202020204" pitchFamily="34" charset="0"/>
                <a:ea typeface="Verdana" pitchFamily="34" charset="0"/>
                <a:cs typeface="Verdana" pitchFamily="34" charset="0"/>
              </a:rPr>
              <a:t>F</a:t>
            </a:r>
            <a:r>
              <a:rPr lang="en-US" sz="1600" b="1" dirty="0" err="1">
                <a:latin typeface="Trebuchet MS" panose="020B0603020202020204" pitchFamily="34" charset="0"/>
                <a:ea typeface="Verdana" pitchFamily="34" charset="0"/>
                <a:cs typeface="Verdana" pitchFamily="34" charset="0"/>
              </a:rPr>
              <a:t>ramework</a:t>
            </a:r>
            <a:r>
              <a:rPr lang="en-US" sz="1600" b="1" dirty="0">
                <a:latin typeface="Trebuchet MS" panose="020B0603020202020204" pitchFamily="34" charset="0"/>
                <a:ea typeface="Verdana" pitchFamily="34" charset="0"/>
                <a:cs typeface="Verdana" pitchFamily="34" charset="0"/>
              </a:rPr>
              <a:t> program for the transition to a green economy</a:t>
            </a:r>
            <a:r>
              <a:rPr lang="sl-SI" sz="1600" b="1" dirty="0">
                <a:latin typeface="Trebuchet MS" panose="020B0603020202020204" pitchFamily="34" charset="0"/>
                <a:ea typeface="Verdana" pitchFamily="34" charset="0"/>
                <a:cs typeface="Verdana" pitchFamily="34" charset="0"/>
              </a:rPr>
              <a:t>, Oktober 2015</a:t>
            </a:r>
          </a:p>
          <a:p>
            <a:pPr>
              <a:lnSpc>
                <a:spcPct val="120000"/>
              </a:lnSpc>
              <a:spcBef>
                <a:spcPts val="0"/>
              </a:spcBef>
            </a:pPr>
            <a:r>
              <a:rPr lang="sl-SI" sz="1600" b="1" dirty="0" err="1">
                <a:latin typeface="Trebuchet MS" panose="020B0603020202020204" pitchFamily="34" charset="0"/>
                <a:ea typeface="Verdana" pitchFamily="34" charset="0"/>
                <a:cs typeface="Verdana" pitchFamily="34" charset="0"/>
              </a:rPr>
              <a:t>Waste</a:t>
            </a:r>
            <a:r>
              <a:rPr lang="sl-SI" sz="1600" b="1" dirty="0">
                <a:latin typeface="Trebuchet MS" panose="020B0603020202020204" pitchFamily="34" charset="0"/>
                <a:ea typeface="Verdana" pitchFamily="34" charset="0"/>
                <a:cs typeface="Verdana" pitchFamily="34" charset="0"/>
              </a:rPr>
              <a:t> management program </a:t>
            </a:r>
            <a:r>
              <a:rPr lang="sl-SI" sz="1600" b="1" dirty="0" err="1">
                <a:latin typeface="Trebuchet MS" panose="020B0603020202020204" pitchFamily="34" charset="0"/>
                <a:ea typeface="Verdana" pitchFamily="34" charset="0"/>
                <a:cs typeface="Verdana" pitchFamily="34" charset="0"/>
              </a:rPr>
              <a:t>and</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waste</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prevention</a:t>
            </a:r>
            <a:r>
              <a:rPr lang="sl-SI" sz="1600" b="1" dirty="0">
                <a:latin typeface="Trebuchet MS" panose="020B0603020202020204" pitchFamily="34" charset="0"/>
                <a:ea typeface="Verdana" pitchFamily="34" charset="0"/>
                <a:cs typeface="Verdana" pitchFamily="34" charset="0"/>
              </a:rPr>
              <a:t> program </a:t>
            </a:r>
            <a:r>
              <a:rPr lang="sl-SI" sz="1600" b="1" dirty="0" err="1">
                <a:latin typeface="Trebuchet MS" panose="020B0603020202020204" pitchFamily="34" charset="0"/>
                <a:ea typeface="Verdana" pitchFamily="34" charset="0"/>
                <a:cs typeface="Verdana" pitchFamily="34" charset="0"/>
              </a:rPr>
              <a:t>of</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Republic</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of</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Slovenia</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June</a:t>
            </a:r>
            <a:r>
              <a:rPr lang="sl-SI" sz="1600" b="1" dirty="0">
                <a:latin typeface="Trebuchet MS" panose="020B0603020202020204" pitchFamily="34" charset="0"/>
                <a:ea typeface="Verdana" pitchFamily="34" charset="0"/>
                <a:cs typeface="Verdana" pitchFamily="34" charset="0"/>
              </a:rPr>
              <a:t> 2016</a:t>
            </a:r>
          </a:p>
          <a:p>
            <a:pPr>
              <a:lnSpc>
                <a:spcPct val="120000"/>
              </a:lnSpc>
              <a:spcBef>
                <a:spcPts val="0"/>
              </a:spcBef>
            </a:pPr>
            <a:r>
              <a:rPr lang="sl-SI" sz="1600" b="1" dirty="0" err="1">
                <a:latin typeface="Trebuchet MS" panose="020B0603020202020204" pitchFamily="34" charset="0"/>
                <a:ea typeface="Verdana" pitchFamily="34" charset="0"/>
                <a:cs typeface="Verdana" pitchFamily="34" charset="0"/>
              </a:rPr>
              <a:t>Roadmap</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towards</a:t>
            </a:r>
            <a:r>
              <a:rPr lang="sl-SI" sz="1600" b="1" dirty="0">
                <a:latin typeface="Trebuchet MS" panose="020B0603020202020204" pitchFamily="34" charset="0"/>
                <a:ea typeface="Verdana" pitchFamily="34" charset="0"/>
                <a:cs typeface="Verdana" pitchFamily="34" charset="0"/>
              </a:rPr>
              <a:t> Circular </a:t>
            </a:r>
            <a:r>
              <a:rPr lang="sl-SI" sz="1600" b="1" dirty="0" err="1">
                <a:latin typeface="Trebuchet MS" panose="020B0603020202020204" pitchFamily="34" charset="0"/>
                <a:ea typeface="Verdana" pitchFamily="34" charset="0"/>
                <a:cs typeface="Verdana" pitchFamily="34" charset="0"/>
              </a:rPr>
              <a:t>economy</a:t>
            </a:r>
            <a:r>
              <a:rPr lang="sl-SI" sz="1600" b="1" dirty="0">
                <a:latin typeface="Trebuchet MS" panose="020B0603020202020204" pitchFamily="34" charset="0"/>
                <a:ea typeface="Verdana" pitchFamily="34" charset="0"/>
                <a:cs typeface="Verdana" pitchFamily="34" charset="0"/>
              </a:rPr>
              <a:t> in </a:t>
            </a:r>
            <a:r>
              <a:rPr lang="sl-SI" sz="1600" b="1" dirty="0" err="1">
                <a:latin typeface="Trebuchet MS" panose="020B0603020202020204" pitchFamily="34" charset="0"/>
                <a:ea typeface="Verdana" pitchFamily="34" charset="0"/>
                <a:cs typeface="Verdana" pitchFamily="34" charset="0"/>
              </a:rPr>
              <a:t>Slovenia</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May</a:t>
            </a:r>
            <a:r>
              <a:rPr lang="sl-SI" sz="1600" b="1" dirty="0">
                <a:latin typeface="Trebuchet MS" panose="020B0603020202020204" pitchFamily="34" charset="0"/>
                <a:ea typeface="Verdana" pitchFamily="34" charset="0"/>
                <a:cs typeface="Verdana" pitchFamily="34" charset="0"/>
              </a:rPr>
              <a:t> 2018</a:t>
            </a:r>
          </a:p>
          <a:p>
            <a:pPr>
              <a:lnSpc>
                <a:spcPct val="120000"/>
              </a:lnSpc>
              <a:spcBef>
                <a:spcPts val="0"/>
              </a:spcBef>
              <a:buFont typeface="Wingdings 3" charset="2"/>
              <a:buNone/>
            </a:pPr>
            <a:endParaRPr lang="sl-SI" sz="1600" b="1" dirty="0">
              <a:solidFill>
                <a:schemeClr val="accent1">
                  <a:lumMod val="75000"/>
                </a:schemeClr>
              </a:solidFill>
              <a:latin typeface="Trebuchet MS" panose="020B0603020202020204" pitchFamily="34" charset="0"/>
              <a:ea typeface="Verdana" pitchFamily="34" charset="0"/>
              <a:cs typeface="Verdana" pitchFamily="34" charset="0"/>
            </a:endParaRPr>
          </a:p>
          <a:p>
            <a:pPr>
              <a:lnSpc>
                <a:spcPct val="120000"/>
              </a:lnSpc>
              <a:spcBef>
                <a:spcPts val="0"/>
              </a:spcBef>
              <a:buFont typeface="Wingdings 3" charset="2"/>
              <a:buNone/>
            </a:pPr>
            <a:r>
              <a:rPr lang="sl-SI" sz="1600" b="1" dirty="0">
                <a:solidFill>
                  <a:schemeClr val="accent1">
                    <a:lumMod val="75000"/>
                  </a:schemeClr>
                </a:solidFill>
                <a:latin typeface="Trebuchet MS" panose="020B0603020202020204" pitchFamily="34" charset="0"/>
                <a:ea typeface="Verdana" pitchFamily="34" charset="0"/>
                <a:cs typeface="Verdana" pitchFamily="34" charset="0"/>
              </a:rPr>
              <a:t>LOCAL LEVEL</a:t>
            </a:r>
            <a:endParaRPr lang="sl-SI" sz="1600" b="1" dirty="0">
              <a:solidFill>
                <a:srgbClr val="FF0000"/>
              </a:solidFill>
              <a:latin typeface="Trebuchet MS" panose="020B0603020202020204" pitchFamily="34" charset="0"/>
              <a:ea typeface="Verdana" pitchFamily="34" charset="0"/>
              <a:cs typeface="Verdana" pitchFamily="34" charset="0"/>
            </a:endParaRPr>
          </a:p>
          <a:p>
            <a:pPr>
              <a:lnSpc>
                <a:spcPct val="120000"/>
              </a:lnSpc>
              <a:spcBef>
                <a:spcPts val="0"/>
              </a:spcBef>
            </a:pPr>
            <a:r>
              <a:rPr lang="sl-SI" sz="1600" b="1" dirty="0" err="1">
                <a:latin typeface="Trebuchet MS" panose="020B0603020202020204" pitchFamily="34" charset="0"/>
                <a:ea typeface="Verdana" pitchFamily="34" charset="0"/>
                <a:cs typeface="Verdana" pitchFamily="34" charset="0"/>
              </a:rPr>
              <a:t>Waste</a:t>
            </a:r>
            <a:r>
              <a:rPr lang="sl-SI" sz="1600" b="1" dirty="0">
                <a:latin typeface="Trebuchet MS" panose="020B0603020202020204" pitchFamily="34" charset="0"/>
                <a:ea typeface="Verdana" pitchFamily="34" charset="0"/>
                <a:cs typeface="Verdana" pitchFamily="34" charset="0"/>
              </a:rPr>
              <a:t> management </a:t>
            </a:r>
            <a:r>
              <a:rPr lang="sl-SI" sz="1600" b="1" dirty="0" err="1">
                <a:latin typeface="Trebuchet MS" panose="020B0603020202020204" pitchFamily="34" charset="0"/>
                <a:ea typeface="Verdana" pitchFamily="34" charset="0"/>
                <a:cs typeface="Verdana" pitchFamily="34" charset="0"/>
              </a:rPr>
              <a:t>strategy</a:t>
            </a:r>
            <a:r>
              <a:rPr lang="sl-SI" sz="1600" b="1" dirty="0">
                <a:latin typeface="Trebuchet MS" panose="020B0603020202020204" pitchFamily="34" charset="0"/>
                <a:ea typeface="Verdana" pitchFamily="34" charset="0"/>
                <a:cs typeface="Verdana" pitchFamily="34" charset="0"/>
              </a:rPr>
              <a:t> in MO Maribor, mar. 2015</a:t>
            </a:r>
          </a:p>
          <a:p>
            <a:pPr>
              <a:lnSpc>
                <a:spcPct val="120000"/>
              </a:lnSpc>
              <a:spcBef>
                <a:spcPts val="0"/>
              </a:spcBef>
            </a:pPr>
            <a:r>
              <a:rPr lang="en-US" sz="1600" b="1" dirty="0">
                <a:latin typeface="Trebuchet MS" panose="020B0603020202020204" pitchFamily="34" charset="0"/>
                <a:ea typeface="Verdana" pitchFamily="34" charset="0"/>
                <a:cs typeface="Verdana" pitchFamily="34" charset="0"/>
              </a:rPr>
              <a:t>Sustainable Urban Strategy of the Municipality of Maribor</a:t>
            </a:r>
            <a:r>
              <a:rPr lang="sl-SI" sz="1600" b="1" dirty="0">
                <a:latin typeface="Trebuchet MS" panose="020B0603020202020204" pitchFamily="34" charset="0"/>
                <a:ea typeface="Verdana" pitchFamily="34" charset="0"/>
                <a:cs typeface="Verdana" pitchFamily="34" charset="0"/>
              </a:rPr>
              <a:t>, feb. 2016 </a:t>
            </a:r>
          </a:p>
          <a:p>
            <a:pPr>
              <a:lnSpc>
                <a:spcPct val="120000"/>
              </a:lnSpc>
              <a:spcBef>
                <a:spcPts val="0"/>
              </a:spcBef>
            </a:pPr>
            <a:r>
              <a:rPr lang="sl-SI" sz="1600" b="1" dirty="0" err="1">
                <a:latin typeface="Trebuchet MS" panose="020B0603020202020204" pitchFamily="34" charset="0"/>
                <a:ea typeface="Verdana" pitchFamily="34" charset="0"/>
                <a:cs typeface="Verdana" pitchFamily="34" charset="0"/>
              </a:rPr>
              <a:t>Strategy</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for</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transition</a:t>
            </a:r>
            <a:r>
              <a:rPr lang="sl-SI" sz="1600" b="1" dirty="0">
                <a:latin typeface="Trebuchet MS" panose="020B0603020202020204" pitchFamily="34" charset="0"/>
                <a:ea typeface="Verdana" pitchFamily="34" charset="0"/>
                <a:cs typeface="Verdana" pitchFamily="34" charset="0"/>
              </a:rPr>
              <a:t> </a:t>
            </a:r>
            <a:r>
              <a:rPr lang="sl-SI" sz="1600" b="1" dirty="0" err="1">
                <a:latin typeface="Trebuchet MS" panose="020B0603020202020204" pitchFamily="34" charset="0"/>
                <a:ea typeface="Verdana" pitchFamily="34" charset="0"/>
                <a:cs typeface="Verdana" pitchFamily="34" charset="0"/>
              </a:rPr>
              <a:t>of</a:t>
            </a:r>
            <a:r>
              <a:rPr lang="sl-SI" sz="1600" b="1" dirty="0">
                <a:latin typeface="Trebuchet MS" panose="020B0603020202020204" pitchFamily="34" charset="0"/>
                <a:ea typeface="Verdana" pitchFamily="34" charset="0"/>
                <a:cs typeface="Verdana" pitchFamily="34" charset="0"/>
              </a:rPr>
              <a:t> Maribor to Circular Economy -  </a:t>
            </a:r>
            <a:r>
              <a:rPr lang="sl-SI" sz="1600" b="1" dirty="0" err="1">
                <a:latin typeface="Trebuchet MS" panose="020B0603020202020204" pitchFamily="34" charset="0"/>
                <a:ea typeface="Verdana" pitchFamily="34" charset="0"/>
                <a:cs typeface="Verdana" pitchFamily="34" charset="0"/>
              </a:rPr>
              <a:t>June</a:t>
            </a:r>
            <a:r>
              <a:rPr lang="sl-SI" sz="1600" b="1" dirty="0">
                <a:latin typeface="Trebuchet MS" panose="020B0603020202020204" pitchFamily="34" charset="0"/>
                <a:ea typeface="Verdana" pitchFamily="34" charset="0"/>
                <a:cs typeface="Verdana" pitchFamily="34" charset="0"/>
              </a:rPr>
              <a:t> 2018</a:t>
            </a:r>
          </a:p>
          <a:p>
            <a:pPr>
              <a:lnSpc>
                <a:spcPct val="120000"/>
              </a:lnSpc>
              <a:spcBef>
                <a:spcPts val="0"/>
              </a:spcBef>
            </a:pPr>
            <a:endParaRPr lang="sl-SI" b="1" dirty="0">
              <a:solidFill>
                <a:srgbClr val="FF0000"/>
              </a:solidFill>
              <a:latin typeface="Verdana" pitchFamily="34" charset="0"/>
              <a:ea typeface="Verdana" pitchFamily="34" charset="0"/>
              <a:cs typeface="Verdana" pitchFamily="34" charset="0"/>
            </a:endParaRPr>
          </a:p>
          <a:p>
            <a:pPr>
              <a:lnSpc>
                <a:spcPct val="120000"/>
              </a:lnSpc>
              <a:spcBef>
                <a:spcPts val="0"/>
              </a:spcBef>
              <a:buFont typeface="Wingdings 3" charset="2"/>
              <a:buNone/>
            </a:pPr>
            <a:endParaRPr lang="sl-SI" sz="300" b="1" dirty="0">
              <a:latin typeface="Verdana" pitchFamily="34" charset="0"/>
              <a:ea typeface="Verdana" pitchFamily="34" charset="0"/>
              <a:cs typeface="Verdana" pitchFamily="34" charset="0"/>
            </a:endParaRPr>
          </a:p>
          <a:p>
            <a:pPr>
              <a:lnSpc>
                <a:spcPct val="120000"/>
              </a:lnSpc>
              <a:spcBef>
                <a:spcPts val="0"/>
              </a:spcBef>
            </a:pPr>
            <a:endParaRPr lang="sl-SI" b="1" dirty="0">
              <a:solidFill>
                <a:srgbClr val="008000"/>
              </a:solidFill>
              <a:latin typeface="Verdana" pitchFamily="34" charset="0"/>
              <a:ea typeface="Verdana" pitchFamily="34" charset="0"/>
              <a:cs typeface="Verdana" pitchFamily="34" charset="0"/>
            </a:endParaRPr>
          </a:p>
          <a:p>
            <a:pPr>
              <a:lnSpc>
                <a:spcPct val="120000"/>
              </a:lnSpc>
              <a:spcBef>
                <a:spcPts val="0"/>
              </a:spcBef>
              <a:buFont typeface="Wingdings 3" charset="2"/>
              <a:buNone/>
            </a:pPr>
            <a:endParaRPr lang="sl-SI" sz="500" b="1" dirty="0">
              <a:latin typeface="Verdana" pitchFamily="34" charset="0"/>
              <a:ea typeface="Verdana" pitchFamily="34" charset="0"/>
              <a:cs typeface="Verdana" pitchFamily="34" charset="0"/>
            </a:endParaRPr>
          </a:p>
          <a:p>
            <a:pPr>
              <a:lnSpc>
                <a:spcPct val="120000"/>
              </a:lnSpc>
              <a:spcBef>
                <a:spcPts val="0"/>
              </a:spcBef>
              <a:buFont typeface="Wingdings 3" charset="2"/>
              <a:buNone/>
            </a:pPr>
            <a:endParaRPr lang="sl-SI" sz="1300" b="1" dirty="0">
              <a:latin typeface="Verdana" pitchFamily="34" charset="0"/>
              <a:ea typeface="Verdana" pitchFamily="34" charset="0"/>
              <a:cs typeface="Verdana" pitchFamily="34" charset="0"/>
            </a:endParaRPr>
          </a:p>
          <a:p>
            <a:pPr>
              <a:lnSpc>
                <a:spcPct val="120000"/>
              </a:lnSpc>
              <a:spcBef>
                <a:spcPts val="0"/>
              </a:spcBef>
              <a:buFont typeface="Wingdings 3" charset="2"/>
              <a:buNone/>
            </a:pPr>
            <a:endParaRPr lang="sl-SI" b="1" dirty="0">
              <a:latin typeface="Verdana" pitchFamily="34" charset="0"/>
              <a:ea typeface="Verdana" pitchFamily="34" charset="0"/>
              <a:cs typeface="Verdana" pitchFamily="34" charset="0"/>
            </a:endParaRPr>
          </a:p>
        </p:txBody>
      </p:sp>
      <p:pic>
        <p:nvPicPr>
          <p:cNvPr id="5" name="Slika 4">
            <a:extLst>
              <a:ext uri="{FF2B5EF4-FFF2-40B4-BE49-F238E27FC236}">
                <a16:creationId xmlns:a16="http://schemas.microsoft.com/office/drawing/2014/main" id="{D6E158BD-A9F1-4D38-B0FA-D6625FDD623D}"/>
              </a:ext>
            </a:extLst>
          </p:cNvPr>
          <p:cNvPicPr>
            <a:picLocks noChangeAspect="1"/>
          </p:cNvPicPr>
          <p:nvPr/>
        </p:nvPicPr>
        <p:blipFill>
          <a:blip r:embed="rId4"/>
          <a:stretch>
            <a:fillRect/>
          </a:stretch>
        </p:blipFill>
        <p:spPr>
          <a:xfrm>
            <a:off x="6583781" y="1772816"/>
            <a:ext cx="2536156" cy="2298391"/>
          </a:xfrm>
          <a:prstGeom prst="rect">
            <a:avLst/>
          </a:prstGeom>
        </p:spPr>
      </p:pic>
      <p:pic>
        <p:nvPicPr>
          <p:cNvPr id="6" name="Slika 5">
            <a:extLst>
              <a:ext uri="{FF2B5EF4-FFF2-40B4-BE49-F238E27FC236}">
                <a16:creationId xmlns:a16="http://schemas.microsoft.com/office/drawing/2014/main" id="{329745AE-83FA-4397-AA28-7335694405D9}"/>
              </a:ext>
            </a:extLst>
          </p:cNvPr>
          <p:cNvPicPr>
            <a:picLocks noChangeAspect="1"/>
          </p:cNvPicPr>
          <p:nvPr/>
        </p:nvPicPr>
        <p:blipFill>
          <a:blip r:embed="rId5"/>
          <a:stretch>
            <a:fillRect/>
          </a:stretch>
        </p:blipFill>
        <p:spPr>
          <a:xfrm>
            <a:off x="6588224" y="4365104"/>
            <a:ext cx="2371550" cy="2206943"/>
          </a:xfrm>
          <a:prstGeom prst="rect">
            <a:avLst/>
          </a:prstGeom>
        </p:spPr>
      </p:pic>
    </p:spTree>
    <p:extLst>
      <p:ext uri="{BB962C8B-B14F-4D97-AF65-F5344CB8AC3E}">
        <p14:creationId xmlns:p14="http://schemas.microsoft.com/office/powerpoint/2010/main" val="23600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značba mesta vsebine 1">
            <a:extLst>
              <a:ext uri="{FF2B5EF4-FFF2-40B4-BE49-F238E27FC236}">
                <a16:creationId xmlns:a16="http://schemas.microsoft.com/office/drawing/2014/main" id="{B7382C33-DB50-4E18-B354-BE961E659437}"/>
              </a:ext>
            </a:extLst>
          </p:cNvPr>
          <p:cNvPicPr>
            <a:picLocks noGrp="1" noChangeAspect="1"/>
          </p:cNvPicPr>
          <p:nvPr>
            <p:ph idx="1"/>
          </p:nvPr>
        </p:nvPicPr>
        <p:blipFill>
          <a:blip r:embed="rId3"/>
          <a:stretch>
            <a:fillRect/>
          </a:stretch>
        </p:blipFill>
        <p:spPr>
          <a:xfrm>
            <a:off x="0" y="13026"/>
            <a:ext cx="9144000" cy="6858000"/>
          </a:xfrm>
          <a:prstGeom prst="rect">
            <a:avLst/>
          </a:prstGeom>
        </p:spPr>
      </p:pic>
      <p:pic>
        <p:nvPicPr>
          <p:cNvPr id="4" name="Slika 3">
            <a:extLst>
              <a:ext uri="{FF2B5EF4-FFF2-40B4-BE49-F238E27FC236}">
                <a16:creationId xmlns:a16="http://schemas.microsoft.com/office/drawing/2014/main" id="{680344DD-B465-46C1-97FB-4E6CA76D1D49}"/>
              </a:ext>
            </a:extLst>
          </p:cNvPr>
          <p:cNvPicPr>
            <a:picLocks noChangeAspect="1"/>
          </p:cNvPicPr>
          <p:nvPr/>
        </p:nvPicPr>
        <p:blipFill>
          <a:blip r:embed="rId4"/>
          <a:stretch>
            <a:fillRect/>
          </a:stretch>
        </p:blipFill>
        <p:spPr>
          <a:xfrm>
            <a:off x="3611734" y="1412776"/>
            <a:ext cx="5532266" cy="5228347"/>
          </a:xfrm>
          <a:prstGeom prst="rect">
            <a:avLst/>
          </a:prstGeom>
        </p:spPr>
      </p:pic>
      <p:sp>
        <p:nvSpPr>
          <p:cNvPr id="5" name="Označba mesta vsebine 2">
            <a:extLst>
              <a:ext uri="{FF2B5EF4-FFF2-40B4-BE49-F238E27FC236}">
                <a16:creationId xmlns:a16="http://schemas.microsoft.com/office/drawing/2014/main" id="{6A9F8E56-9945-43FA-914F-7576E87A83D2}"/>
              </a:ext>
            </a:extLst>
          </p:cNvPr>
          <p:cNvSpPr txBox="1">
            <a:spLocks/>
          </p:cNvSpPr>
          <p:nvPr/>
        </p:nvSpPr>
        <p:spPr>
          <a:xfrm>
            <a:off x="395536" y="1412776"/>
            <a:ext cx="3336430" cy="51125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40000"/>
              </a:lnSpc>
              <a:spcBef>
                <a:spcPts val="0"/>
              </a:spcBef>
              <a:spcAft>
                <a:spcPts val="0"/>
              </a:spcAft>
              <a:buClrTx/>
              <a:buSzTx/>
              <a:buNone/>
              <a:tabLst/>
              <a:defRPr/>
            </a:pPr>
            <a:r>
              <a:rPr kumimoji="0" lang="sl-SI" sz="1800" b="1"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HORIZONTAL MODEL</a:t>
            </a:r>
            <a:endParaRPr lang="sl-SI" sz="1800" dirty="0">
              <a:solidFill>
                <a:prstClr val="black"/>
              </a:solidFill>
              <a:latin typeface="Trebuchet MS" panose="020B0603020202020204" pitchFamily="34" charset="0"/>
              <a:ea typeface="Verdana" pitchFamily="34" charset="0"/>
              <a:cs typeface="Verdana" pitchFamily="34" charset="0"/>
            </a:endParaRPr>
          </a:p>
          <a:p>
            <a:pPr marL="342900" marR="0" lvl="0" indent="-342900" algn="l" defTabSz="914400" rtl="0" eaLnBrk="1" fontAlgn="auto" latinLnBrk="0" hangingPunct="1">
              <a:lnSpc>
                <a:spcPct val="140000"/>
              </a:lnSpc>
              <a:spcBef>
                <a:spcPts val="0"/>
              </a:spcBef>
              <a:spcAft>
                <a:spcPts val="0"/>
              </a:spcAft>
              <a:buClrTx/>
              <a:buSzTx/>
              <a:buFont typeface="Arial" pitchFamily="34" charset="0"/>
              <a:buChar char="•"/>
              <a:tabLst/>
              <a:defRPr/>
            </a:pPr>
            <a:r>
              <a:rPr kumimoji="0" lang="en-US"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The priority is material flow</a:t>
            </a:r>
            <a:endPar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endParaRPr>
          </a:p>
          <a:p>
            <a:pPr marL="342900" marR="0" lvl="0" indent="-342900" algn="l" defTabSz="914400" rtl="0" eaLnBrk="1" fontAlgn="auto" latinLnBrk="0" hangingPunct="1">
              <a:lnSpc>
                <a:spcPct val="140000"/>
              </a:lnSpc>
              <a:spcBef>
                <a:spcPts val="0"/>
              </a:spcBef>
              <a:spcAft>
                <a:spcPts val="0"/>
              </a:spcAft>
              <a:buClrTx/>
              <a:buSzTx/>
              <a:buFont typeface="Arial" pitchFamily="34" charset="0"/>
              <a:buChar char="•"/>
              <a:tabLst/>
              <a:defRPr/>
            </a:pPr>
            <a:r>
              <a:rPr kumimoji="0" lang="en-US"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The priority is the flow of energy and water</a:t>
            </a:r>
            <a:endPar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endParaRPr>
          </a:p>
          <a:p>
            <a:pPr marL="342900" marR="0" lvl="0" indent="-342900" algn="l" defTabSz="914400" rtl="0" eaLnBrk="1" fontAlgn="auto" latinLnBrk="0" hangingPunct="1">
              <a:lnSpc>
                <a:spcPct val="140000"/>
              </a:lnSpc>
              <a:spcBef>
                <a:spcPts val="0"/>
              </a:spcBef>
              <a:spcAft>
                <a:spcPts val="0"/>
              </a:spcAft>
              <a:buClrTx/>
              <a:buSzTx/>
              <a:buFont typeface="Arial" pitchFamily="34" charset="0"/>
              <a:buChar char="•"/>
              <a:tabLst/>
              <a:defRPr/>
            </a:pPr>
            <a:r>
              <a:rPr kumimoji="0" lang="sl-SI" sz="1800" i="0" u="none" strike="noStrike" kern="1200" cap="none" spc="0" normalizeH="0" baseline="0" noProof="0" dirty="0" err="1">
                <a:ln>
                  <a:noFill/>
                </a:ln>
                <a:solidFill>
                  <a:prstClr val="black"/>
                </a:solidFill>
                <a:effectLst/>
                <a:uLnTx/>
                <a:uFillTx/>
                <a:latin typeface="Trebuchet MS" panose="020B0603020202020204" pitchFamily="34" charset="0"/>
                <a:ea typeface="Verdana" pitchFamily="34" charset="0"/>
                <a:cs typeface="Verdana" pitchFamily="34" charset="0"/>
              </a:rPr>
              <a:t>Unified</a:t>
            </a:r>
            <a:r>
              <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 </a:t>
            </a:r>
            <a:r>
              <a:rPr kumimoji="0" lang="sl-SI" sz="1800" i="0" u="none" strike="noStrike" kern="1200" cap="none" spc="0" normalizeH="0" baseline="0" noProof="0" dirty="0" err="1">
                <a:ln>
                  <a:noFill/>
                </a:ln>
                <a:solidFill>
                  <a:prstClr val="black"/>
                </a:solidFill>
                <a:effectLst/>
                <a:uLnTx/>
                <a:uFillTx/>
                <a:latin typeface="Trebuchet MS" panose="020B0603020202020204" pitchFamily="34" charset="0"/>
                <a:ea typeface="Verdana" pitchFamily="34" charset="0"/>
                <a:cs typeface="Verdana" pitchFamily="34" charset="0"/>
              </a:rPr>
              <a:t>flow</a:t>
            </a:r>
            <a:r>
              <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 </a:t>
            </a:r>
            <a:r>
              <a:rPr kumimoji="0" lang="sl-SI" sz="1800" i="0" u="none" strike="noStrike" kern="1200" cap="none" spc="0" normalizeH="0" baseline="0" noProof="0" dirty="0" err="1">
                <a:ln>
                  <a:noFill/>
                </a:ln>
                <a:solidFill>
                  <a:prstClr val="black"/>
                </a:solidFill>
                <a:effectLst/>
                <a:uLnTx/>
                <a:uFillTx/>
                <a:latin typeface="Trebuchet MS" panose="020B0603020202020204" pitchFamily="34" charset="0"/>
                <a:ea typeface="Verdana" pitchFamily="34" charset="0"/>
                <a:cs typeface="Verdana" pitchFamily="34" charset="0"/>
              </a:rPr>
              <a:t>of</a:t>
            </a:r>
            <a:r>
              <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 </a:t>
            </a:r>
            <a:r>
              <a:rPr kumimoji="0" lang="sl-SI" sz="1800" i="0" u="none" strike="noStrike" kern="1200" cap="none" spc="0" normalizeH="0" baseline="0" noProof="0" dirty="0" err="1">
                <a:ln>
                  <a:noFill/>
                </a:ln>
                <a:solidFill>
                  <a:prstClr val="black"/>
                </a:solidFill>
                <a:effectLst/>
                <a:uLnTx/>
                <a:uFillTx/>
                <a:latin typeface="Trebuchet MS" panose="020B0603020202020204" pitchFamily="34" charset="0"/>
                <a:ea typeface="Verdana" pitchFamily="34" charset="0"/>
                <a:cs typeface="Verdana" pitchFamily="34" charset="0"/>
              </a:rPr>
              <a:t>ideas</a:t>
            </a:r>
            <a:endPar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endParaRPr>
          </a:p>
          <a:p>
            <a:pPr marL="342900" marR="0" lvl="0" indent="-342900" algn="l" defTabSz="914400" rtl="0" eaLnBrk="1" fontAlgn="auto" latinLnBrk="0" hangingPunct="1">
              <a:lnSpc>
                <a:spcPct val="140000"/>
              </a:lnSpc>
              <a:spcBef>
                <a:spcPts val="0"/>
              </a:spcBef>
              <a:spcAft>
                <a:spcPts val="0"/>
              </a:spcAft>
              <a:buClrTx/>
              <a:buSzTx/>
              <a:buFont typeface="Arial" pitchFamily="34" charset="0"/>
              <a:buChar char="•"/>
              <a:tabLst/>
              <a:defRPr/>
            </a:pPr>
            <a:r>
              <a:rPr kumimoji="0" lang="sl-SI" sz="1800" i="0" u="none" strike="noStrike" kern="1200" cap="none" spc="0" normalizeH="0" baseline="0" noProof="0" dirty="0" err="1">
                <a:ln>
                  <a:noFill/>
                </a:ln>
                <a:solidFill>
                  <a:prstClr val="black"/>
                </a:solidFill>
                <a:effectLst/>
                <a:uLnTx/>
                <a:uFillTx/>
                <a:latin typeface="Trebuchet MS" panose="020B0603020202020204" pitchFamily="34" charset="0"/>
                <a:ea typeface="Verdana" pitchFamily="34" charset="0"/>
                <a:cs typeface="Verdana" pitchFamily="34" charset="0"/>
              </a:rPr>
              <a:t>Economically</a:t>
            </a:r>
            <a:r>
              <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 </a:t>
            </a:r>
            <a:r>
              <a:rPr kumimoji="0" lang="sl-SI" sz="1800" i="0" u="none" strike="noStrike" kern="1200" cap="none" spc="0" normalizeH="0" baseline="0" noProof="0" dirty="0" err="1">
                <a:ln>
                  <a:noFill/>
                </a:ln>
                <a:solidFill>
                  <a:prstClr val="black"/>
                </a:solidFill>
                <a:effectLst/>
                <a:uLnTx/>
                <a:uFillTx/>
                <a:latin typeface="Trebuchet MS" panose="020B0603020202020204" pitchFamily="34" charset="0"/>
                <a:ea typeface="Verdana" pitchFamily="34" charset="0"/>
                <a:cs typeface="Verdana" pitchFamily="34" charset="0"/>
              </a:rPr>
              <a:t>and</a:t>
            </a:r>
            <a:r>
              <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 </a:t>
            </a:r>
            <a:r>
              <a:rPr kumimoji="0" lang="sl-SI" sz="1800" i="0" u="none" strike="noStrike" kern="1200" cap="none" spc="0" normalizeH="0" baseline="0" noProof="0" dirty="0" err="1">
                <a:ln>
                  <a:noFill/>
                </a:ln>
                <a:solidFill>
                  <a:prstClr val="black"/>
                </a:solidFill>
                <a:effectLst/>
                <a:uLnTx/>
                <a:uFillTx/>
                <a:latin typeface="Trebuchet MS" panose="020B0603020202020204" pitchFamily="34" charset="0"/>
                <a:ea typeface="Verdana" pitchFamily="34" charset="0"/>
                <a:cs typeface="Verdana" pitchFamily="34" charset="0"/>
              </a:rPr>
              <a:t>with</a:t>
            </a:r>
            <a:r>
              <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 nature</a:t>
            </a:r>
          </a:p>
          <a:p>
            <a:pPr marL="342900" marR="0" lvl="0" indent="-342900" algn="l" defTabSz="914400" rtl="0" eaLnBrk="1" fontAlgn="auto" latinLnBrk="0" hangingPunct="1">
              <a:lnSpc>
                <a:spcPct val="140000"/>
              </a:lnSpc>
              <a:spcBef>
                <a:spcPts val="0"/>
              </a:spcBef>
              <a:spcAft>
                <a:spcPts val="0"/>
              </a:spcAft>
              <a:buClrTx/>
              <a:buSzTx/>
              <a:buFont typeface="Arial" pitchFamily="34" charset="0"/>
              <a:buChar char="•"/>
              <a:tabLst/>
              <a:defRPr/>
            </a:pPr>
            <a:r>
              <a:rPr kumimoji="0" lang="sl-SI" sz="1800" i="0" u="none" strike="noStrike" kern="1200" cap="none" spc="0" normalizeH="0" baseline="0" noProof="0" dirty="0" err="1">
                <a:ln>
                  <a:noFill/>
                </a:ln>
                <a:solidFill>
                  <a:prstClr val="black"/>
                </a:solidFill>
                <a:effectLst/>
                <a:uLnTx/>
                <a:uFillTx/>
                <a:latin typeface="Trebuchet MS" panose="020B0603020202020204" pitchFamily="34" charset="0"/>
                <a:ea typeface="Verdana" pitchFamily="34" charset="0"/>
                <a:cs typeface="Verdana" pitchFamily="34" charset="0"/>
              </a:rPr>
              <a:t>People</a:t>
            </a:r>
            <a:r>
              <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 </a:t>
            </a:r>
            <a:r>
              <a:rPr kumimoji="0" lang="sl-SI" sz="1800" i="0" u="none" strike="noStrike" kern="1200" cap="none" spc="0" normalizeH="0" baseline="0" noProof="0" dirty="0" err="1">
                <a:ln>
                  <a:noFill/>
                </a:ln>
                <a:solidFill>
                  <a:prstClr val="black"/>
                </a:solidFill>
                <a:effectLst/>
                <a:uLnTx/>
                <a:uFillTx/>
                <a:latin typeface="Trebuchet MS" panose="020B0603020202020204" pitchFamily="34" charset="0"/>
                <a:ea typeface="Verdana" pitchFamily="34" charset="0"/>
                <a:cs typeface="Verdana" pitchFamily="34" charset="0"/>
              </a:rPr>
              <a:t>for</a:t>
            </a:r>
            <a:r>
              <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 </a:t>
            </a:r>
            <a:r>
              <a:rPr kumimoji="0" lang="sl-SI" sz="1800" i="0" u="none" strike="noStrike" kern="1200" cap="none" spc="0" normalizeH="0" baseline="0" noProof="0" dirty="0" err="1">
                <a:ln>
                  <a:noFill/>
                </a:ln>
                <a:solidFill>
                  <a:prstClr val="black"/>
                </a:solidFill>
                <a:effectLst/>
                <a:uLnTx/>
                <a:uFillTx/>
                <a:latin typeface="Trebuchet MS" panose="020B0603020202020204" pitchFamily="34" charset="0"/>
                <a:ea typeface="Verdana" pitchFamily="34" charset="0"/>
                <a:cs typeface="Verdana" pitchFamily="34" charset="0"/>
              </a:rPr>
              <a:t>People</a:t>
            </a:r>
            <a:endPar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endParaRPr>
          </a:p>
          <a:p>
            <a:pPr marL="342900" marR="0" lvl="0" indent="-342900" algn="l" defTabSz="914400" rtl="0" eaLnBrk="1" fontAlgn="auto" latinLnBrk="0" hangingPunct="1">
              <a:lnSpc>
                <a:spcPct val="140000"/>
              </a:lnSpc>
              <a:spcBef>
                <a:spcPts val="0"/>
              </a:spcBef>
              <a:spcAft>
                <a:spcPts val="0"/>
              </a:spcAft>
              <a:buClrTx/>
              <a:buSzTx/>
              <a:buFont typeface="Arial" pitchFamily="34" charset="0"/>
              <a:buChar char="•"/>
              <a:tabLst/>
              <a:defRPr/>
            </a:pPr>
            <a:r>
              <a:rPr kumimoji="0" lang="en-US"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For citizens, the market, for tomorrow</a:t>
            </a:r>
            <a:endPar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endParaRPr>
          </a:p>
          <a:p>
            <a:pPr marL="342900" marR="0" lvl="0" indent="-342900" algn="l" defTabSz="914400" rtl="0" eaLnBrk="1" fontAlgn="auto" latinLnBrk="0" hangingPunct="1">
              <a:lnSpc>
                <a:spcPct val="140000"/>
              </a:lnSpc>
              <a:spcBef>
                <a:spcPts val="0"/>
              </a:spcBef>
              <a:spcAft>
                <a:spcPts val="0"/>
              </a:spcAft>
              <a:buClrTx/>
              <a:buSzTx/>
              <a:buFont typeface="Arial" pitchFamily="34" charset="0"/>
              <a:buChar char="•"/>
              <a:tabLst/>
              <a:defRPr/>
            </a:pPr>
            <a:r>
              <a:rPr kumimoji="0" lang="sl-SI" sz="1800" i="0" u="none" strike="noStrike" kern="1200" cap="none" spc="0" normalizeH="0" baseline="0" noProof="0" dirty="0">
                <a:ln>
                  <a:noFill/>
                </a:ln>
                <a:solidFill>
                  <a:prstClr val="black"/>
                </a:solidFill>
                <a:effectLst/>
                <a:uLnTx/>
                <a:uFillTx/>
                <a:latin typeface="Trebuchet MS" panose="020B0603020202020204" pitchFamily="34" charset="0"/>
                <a:ea typeface="Verdana" pitchFamily="34" charset="0"/>
                <a:cs typeface="Verdana"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l-SI"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46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značba mesta vsebine 1">
            <a:extLst>
              <a:ext uri="{FF2B5EF4-FFF2-40B4-BE49-F238E27FC236}">
                <a16:creationId xmlns:a16="http://schemas.microsoft.com/office/drawing/2014/main" id="{DEEC82AC-6CFD-4C0C-BDFB-FC8243F34468}"/>
              </a:ext>
            </a:extLst>
          </p:cNvPr>
          <p:cNvPicPr>
            <a:picLocks noGrp="1" noChangeAspect="1"/>
          </p:cNvPicPr>
          <p:nvPr>
            <p:ph idx="1"/>
          </p:nvPr>
        </p:nvPicPr>
        <p:blipFill>
          <a:blip r:embed="rId3"/>
          <a:stretch>
            <a:fillRect/>
          </a:stretch>
        </p:blipFill>
        <p:spPr>
          <a:xfrm>
            <a:off x="0" y="-12670"/>
            <a:ext cx="9144000" cy="6858000"/>
          </a:xfrm>
          <a:prstGeom prst="rect">
            <a:avLst/>
          </a:prstGeom>
        </p:spPr>
      </p:pic>
      <p:sp>
        <p:nvSpPr>
          <p:cNvPr id="4" name="Pravokotnik 3">
            <a:extLst>
              <a:ext uri="{FF2B5EF4-FFF2-40B4-BE49-F238E27FC236}">
                <a16:creationId xmlns:a16="http://schemas.microsoft.com/office/drawing/2014/main" id="{55E7223A-4B71-4B8A-9414-9F35610200D4}"/>
              </a:ext>
            </a:extLst>
          </p:cNvPr>
          <p:cNvSpPr/>
          <p:nvPr/>
        </p:nvSpPr>
        <p:spPr>
          <a:xfrm>
            <a:off x="179512" y="2088875"/>
            <a:ext cx="4608512" cy="4801314"/>
          </a:xfrm>
          <a:prstGeom prst="rect">
            <a:avLst/>
          </a:prstGeom>
        </p:spPr>
        <p:txBody>
          <a:bodyPr wrap="square">
            <a:spAutoFit/>
          </a:bodyPr>
          <a:lstStyle/>
          <a:p>
            <a:pPr marL="285750" indent="-285750">
              <a:buFont typeface="Wingdings" panose="05000000000000000000" pitchFamily="2" charset="2"/>
              <a:buChar char="Ø"/>
            </a:pPr>
            <a:r>
              <a:rPr lang="en-US" sz="1600" dirty="0"/>
              <a:t>The Wcycle Institute will, as a priority, support the development of </a:t>
            </a:r>
            <a:r>
              <a:rPr lang="en-US" sz="1600" dirty="0" err="1"/>
              <a:t>Wcycle's</a:t>
            </a:r>
            <a:r>
              <a:rPr lang="en-US" sz="1600" dirty="0"/>
              <a:t> processes as a model of efficient sectoral resource management in the urban environment of the City of Maribor through the implementation of technology, research and development optimization Recognition and mapping of waste resources in the city</a:t>
            </a:r>
          </a:p>
          <a:p>
            <a:pPr marL="285750" indent="-285750">
              <a:buFont typeface="Wingdings" panose="05000000000000000000" pitchFamily="2" charset="2"/>
              <a:buChar char="Ø"/>
            </a:pPr>
            <a:r>
              <a:rPr lang="en-US" sz="1600" dirty="0"/>
              <a:t>Circular planning and resource management policies</a:t>
            </a:r>
          </a:p>
          <a:p>
            <a:pPr marL="285750" indent="-285750">
              <a:buFont typeface="Wingdings" panose="05000000000000000000" pitchFamily="2" charset="2"/>
              <a:buChar char="Ø"/>
            </a:pPr>
            <a:r>
              <a:rPr lang="en-US" sz="1600" dirty="0"/>
              <a:t>City agenda for the circular economy</a:t>
            </a:r>
          </a:p>
          <a:p>
            <a:pPr marL="285750" indent="-285750">
              <a:buFont typeface="Wingdings" panose="05000000000000000000" pitchFamily="2" charset="2"/>
              <a:buChar char="Ø"/>
            </a:pPr>
            <a:r>
              <a:rPr lang="en-US" sz="1600" dirty="0"/>
              <a:t>Requirements for the use of secondary resources</a:t>
            </a:r>
          </a:p>
          <a:p>
            <a:pPr marL="285750" indent="-285750">
              <a:buFont typeface="Wingdings" panose="05000000000000000000" pitchFamily="2" charset="2"/>
              <a:buChar char="Ø"/>
            </a:pPr>
            <a:r>
              <a:rPr lang="en-US" sz="1600" dirty="0"/>
              <a:t>Circular Procurement</a:t>
            </a:r>
          </a:p>
          <a:p>
            <a:pPr marL="285750" indent="-285750">
              <a:buFont typeface="Wingdings" panose="05000000000000000000" pitchFamily="2" charset="2"/>
              <a:buChar char="Ø"/>
            </a:pPr>
            <a:r>
              <a:rPr lang="en-US" sz="1600" dirty="0"/>
              <a:t>Sustainable use of space</a:t>
            </a:r>
          </a:p>
          <a:p>
            <a:pPr marL="285750" indent="-285750">
              <a:buFont typeface="Wingdings" panose="05000000000000000000" pitchFamily="2" charset="2"/>
              <a:buChar char="Ø"/>
            </a:pPr>
            <a:r>
              <a:rPr lang="en-US" sz="1600" dirty="0"/>
              <a:t>Sustainable food consumption</a:t>
            </a:r>
          </a:p>
          <a:p>
            <a:pPr marL="285750" indent="-285750">
              <a:buFont typeface="Wingdings" panose="05000000000000000000" pitchFamily="2" charset="2"/>
              <a:buChar char="Ø"/>
            </a:pPr>
            <a:r>
              <a:rPr lang="en-US" sz="1600" dirty="0"/>
              <a:t>Circular knowledge management</a:t>
            </a:r>
          </a:p>
          <a:p>
            <a:pPr marL="285750" indent="-285750">
              <a:buFont typeface="Wingdings" panose="05000000000000000000" pitchFamily="2" charset="2"/>
              <a:buChar char="Ø"/>
            </a:pPr>
            <a:r>
              <a:rPr lang="en-US" sz="1600" dirty="0"/>
              <a:t>Circular funding</a:t>
            </a:r>
          </a:p>
          <a:p>
            <a:pPr marL="285750" indent="-285750">
              <a:buFont typeface="Wingdings" panose="05000000000000000000" pitchFamily="2" charset="2"/>
              <a:buChar char="Ø"/>
            </a:pPr>
            <a:r>
              <a:rPr lang="en-US" sz="1600" dirty="0"/>
              <a:t>Environmental signs and other information for consumers and subscribers</a:t>
            </a:r>
          </a:p>
          <a:p>
            <a:endParaRPr lang="en-US" dirty="0"/>
          </a:p>
        </p:txBody>
      </p:sp>
      <p:sp>
        <p:nvSpPr>
          <p:cNvPr id="5" name="Naslov 1">
            <a:extLst>
              <a:ext uri="{FF2B5EF4-FFF2-40B4-BE49-F238E27FC236}">
                <a16:creationId xmlns:a16="http://schemas.microsoft.com/office/drawing/2014/main" id="{BE60FED4-0339-4B09-B5FB-EEF5563CB601}"/>
              </a:ext>
            </a:extLst>
          </p:cNvPr>
          <p:cNvSpPr>
            <a:spLocks noGrp="1"/>
          </p:cNvSpPr>
          <p:nvPr>
            <p:ph type="title"/>
          </p:nvPr>
        </p:nvSpPr>
        <p:spPr>
          <a:xfrm>
            <a:off x="1" y="1484784"/>
            <a:ext cx="4644007" cy="508918"/>
          </a:xfrm>
        </p:spPr>
        <p:txBody>
          <a:bodyPr>
            <a:normAutofit/>
          </a:bodyPr>
          <a:lstStyle/>
          <a:p>
            <a:r>
              <a:rPr lang="en-US" sz="1800" b="1" dirty="0"/>
              <a:t>Vertical organizational model </a:t>
            </a:r>
            <a:r>
              <a:rPr lang="sl-SI" sz="1800" b="1" dirty="0" err="1"/>
              <a:t>and</a:t>
            </a:r>
            <a:r>
              <a:rPr lang="sl-SI" sz="1800" b="1" dirty="0"/>
              <a:t> role </a:t>
            </a:r>
            <a:r>
              <a:rPr lang="sl-SI" sz="1800" b="1" dirty="0" err="1"/>
              <a:t>of</a:t>
            </a:r>
            <a:r>
              <a:rPr lang="sl-SI" sz="1800" b="1" dirty="0"/>
              <a:t> IWM</a:t>
            </a:r>
            <a:endParaRPr lang="en-US" sz="1800" b="1" dirty="0"/>
          </a:p>
        </p:txBody>
      </p:sp>
      <p:pic>
        <p:nvPicPr>
          <p:cNvPr id="7" name="Slika 6">
            <a:extLst>
              <a:ext uri="{FF2B5EF4-FFF2-40B4-BE49-F238E27FC236}">
                <a16:creationId xmlns:a16="http://schemas.microsoft.com/office/drawing/2014/main" id="{62DF8FD2-F709-4D04-964E-E97334AAD6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556792"/>
            <a:ext cx="4416174" cy="4747061"/>
          </a:xfrm>
          <a:prstGeom prst="rect">
            <a:avLst/>
          </a:prstGeom>
        </p:spPr>
      </p:pic>
    </p:spTree>
    <p:extLst>
      <p:ext uri="{BB962C8B-B14F-4D97-AF65-F5344CB8AC3E}">
        <p14:creationId xmlns:p14="http://schemas.microsoft.com/office/powerpoint/2010/main" val="61257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značba mesta vsebine 1">
            <a:extLst>
              <a:ext uri="{FF2B5EF4-FFF2-40B4-BE49-F238E27FC236}">
                <a16:creationId xmlns:a16="http://schemas.microsoft.com/office/drawing/2014/main" id="{97A039A6-91CB-40F2-B0FB-604DEA6EFABE}"/>
              </a:ext>
            </a:extLst>
          </p:cNvPr>
          <p:cNvPicPr>
            <a:picLocks noGrp="1" noChangeAspect="1"/>
          </p:cNvPicPr>
          <p:nvPr>
            <p:ph idx="1"/>
          </p:nvPr>
        </p:nvPicPr>
        <p:blipFill>
          <a:blip r:embed="rId3"/>
          <a:stretch>
            <a:fillRect/>
          </a:stretch>
        </p:blipFill>
        <p:spPr>
          <a:xfrm>
            <a:off x="0" y="9354"/>
            <a:ext cx="9144000" cy="6858000"/>
          </a:xfrm>
          <a:prstGeom prst="rect">
            <a:avLst/>
          </a:prstGeom>
        </p:spPr>
      </p:pic>
      <p:pic>
        <p:nvPicPr>
          <p:cNvPr id="4" name="Slika 3">
            <a:extLst>
              <a:ext uri="{FF2B5EF4-FFF2-40B4-BE49-F238E27FC236}">
                <a16:creationId xmlns:a16="http://schemas.microsoft.com/office/drawing/2014/main" id="{37D4A88F-CF7A-4A06-91F3-C64F435568BA}"/>
              </a:ext>
            </a:extLst>
          </p:cNvPr>
          <p:cNvPicPr>
            <a:picLocks noChangeAspect="1"/>
          </p:cNvPicPr>
          <p:nvPr/>
        </p:nvPicPr>
        <p:blipFill>
          <a:blip r:embed="rId4"/>
          <a:stretch>
            <a:fillRect/>
          </a:stretch>
        </p:blipFill>
        <p:spPr>
          <a:xfrm>
            <a:off x="251520" y="2564904"/>
            <a:ext cx="4464496" cy="3914681"/>
          </a:xfrm>
          <a:prstGeom prst="rect">
            <a:avLst/>
          </a:prstGeom>
        </p:spPr>
      </p:pic>
      <p:sp>
        <p:nvSpPr>
          <p:cNvPr id="5" name="Pravokotnik 4">
            <a:extLst>
              <a:ext uri="{FF2B5EF4-FFF2-40B4-BE49-F238E27FC236}">
                <a16:creationId xmlns:a16="http://schemas.microsoft.com/office/drawing/2014/main" id="{DC429CDD-5F67-406E-8342-E8256C2EEE83}"/>
              </a:ext>
            </a:extLst>
          </p:cNvPr>
          <p:cNvSpPr/>
          <p:nvPr/>
        </p:nvSpPr>
        <p:spPr>
          <a:xfrm>
            <a:off x="5004048" y="1916832"/>
            <a:ext cx="3995937" cy="4547655"/>
          </a:xfrm>
          <a:prstGeom prst="rect">
            <a:avLst/>
          </a:prstGeom>
        </p:spPr>
        <p:txBody>
          <a:bodyPr wrap="square">
            <a:spAutoFit/>
          </a:bodyPr>
          <a:lstStyle/>
          <a:p>
            <a:pPr algn="just">
              <a:lnSpc>
                <a:spcPct val="130000"/>
              </a:lnSpc>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1. Treatment of municipal waste and associated services</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2. Use of processed construction and </a:t>
            </a:r>
            <a:r>
              <a:rPr lang="en-GB" sz="1600" dirty="0" err="1">
                <a:latin typeface="Calibri" panose="020F0502020204030204" pitchFamily="34" charset="0"/>
                <a:ea typeface="Times New Roman" panose="02020603050405020304" pitchFamily="18" charset="0"/>
                <a:cs typeface="Times New Roman" panose="02020603050405020304" pitchFamily="18" charset="0"/>
              </a:rPr>
              <a:t>demolitionl</a:t>
            </a:r>
            <a:r>
              <a:rPr lang="en-GB" sz="1600" dirty="0">
                <a:latin typeface="Calibri" panose="020F0502020204030204" pitchFamily="34" charset="0"/>
                <a:ea typeface="Times New Roman" panose="02020603050405020304" pitchFamily="18" charset="0"/>
                <a:cs typeface="Times New Roman" panose="02020603050405020304" pitchFamily="18" charset="0"/>
              </a:rPr>
              <a:t> waste and soil in urban construction</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3. Managing </a:t>
            </a:r>
            <a:r>
              <a:rPr lang="en-GB" sz="1600" dirty="0" err="1">
                <a:latin typeface="Calibri" panose="020F0502020204030204" pitchFamily="34" charset="0"/>
                <a:ea typeface="Times New Roman" panose="02020603050405020304" pitchFamily="18" charset="0"/>
                <a:cs typeface="Times New Roman" panose="02020603050405020304" pitchFamily="18" charset="0"/>
              </a:rPr>
              <a:t>supluss</a:t>
            </a:r>
            <a:r>
              <a:rPr lang="en-GB" sz="1600" dirty="0">
                <a:latin typeface="Calibri" panose="020F0502020204030204" pitchFamily="34" charset="0"/>
                <a:ea typeface="Times New Roman" panose="02020603050405020304" pitchFamily="18" charset="0"/>
                <a:cs typeface="Times New Roman" panose="02020603050405020304" pitchFamily="18" charset="0"/>
              </a:rPr>
              <a:t> heat and renewable energy</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4. Sustainable mobility - Urban transport and joint service</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5. Reuse of recycled water and alternative water resources</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6. Sustainable management of land and regeneration of degraded areas</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7. Cooperating economy network</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Naslov 1">
            <a:extLst>
              <a:ext uri="{FF2B5EF4-FFF2-40B4-BE49-F238E27FC236}">
                <a16:creationId xmlns:a16="http://schemas.microsoft.com/office/drawing/2014/main" id="{BF475412-361E-4412-8EFB-AEC459CAEDED}"/>
              </a:ext>
            </a:extLst>
          </p:cNvPr>
          <p:cNvSpPr txBox="1">
            <a:spLocks/>
          </p:cNvSpPr>
          <p:nvPr/>
        </p:nvSpPr>
        <p:spPr>
          <a:xfrm>
            <a:off x="827584" y="1628800"/>
            <a:ext cx="3222677" cy="4797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t>Strategic project areas</a:t>
            </a:r>
          </a:p>
        </p:txBody>
      </p:sp>
    </p:spTree>
    <p:extLst>
      <p:ext uri="{BB962C8B-B14F-4D97-AF65-F5344CB8AC3E}">
        <p14:creationId xmlns:p14="http://schemas.microsoft.com/office/powerpoint/2010/main" val="4038747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647</Words>
  <Application>Microsoft Office PowerPoint</Application>
  <PresentationFormat>Diaprojekcija na zaslonu (4:3)</PresentationFormat>
  <Paragraphs>85</Paragraphs>
  <Slides>13</Slides>
  <Notes>12</Notes>
  <HiddenSlides>0</HiddenSlides>
  <MMClips>0</MMClips>
  <ScaleCrop>false</ScaleCrop>
  <HeadingPairs>
    <vt:vector size="6" baseType="variant">
      <vt:variant>
        <vt:lpstr>Uporabljene pisave</vt:lpstr>
      </vt:variant>
      <vt:variant>
        <vt:i4>8</vt:i4>
      </vt:variant>
      <vt:variant>
        <vt:lpstr>Tema</vt:lpstr>
      </vt:variant>
      <vt:variant>
        <vt:i4>2</vt:i4>
      </vt:variant>
      <vt:variant>
        <vt:lpstr>Naslovi diapozitivov</vt:lpstr>
      </vt:variant>
      <vt:variant>
        <vt:i4>13</vt:i4>
      </vt:variant>
    </vt:vector>
  </HeadingPairs>
  <TitlesOfParts>
    <vt:vector size="23" baseType="lpstr">
      <vt:lpstr>Arial</vt:lpstr>
      <vt:lpstr>Calibri</vt:lpstr>
      <vt:lpstr>Symbol</vt:lpstr>
      <vt:lpstr>Times New Roman</vt:lpstr>
      <vt:lpstr>Trebuchet MS</vt:lpstr>
      <vt:lpstr>Verdana</vt:lpstr>
      <vt:lpstr>Wingdings</vt:lpstr>
      <vt:lpstr>Wingdings 3</vt:lpstr>
      <vt:lpstr>Office Theme</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Vertical organizational model and role of IWM</vt:lpstr>
      <vt:lpstr>PowerPointova predstavitev</vt:lpstr>
      <vt:lpstr>PowerPointova predstavitev</vt:lpstr>
      <vt:lpstr>PowerPointova predstavitev</vt:lpstr>
      <vt:lpstr>PowerPointova predstavitev</vt:lpstr>
      <vt:lpstr>PowerPointova predstavitev</vt:lpstr>
    </vt:vector>
  </TitlesOfParts>
  <Company>CESE-CDR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Nathalie Roelandt</dc:creator>
  <cp:lastModifiedBy>Igor Kos</cp:lastModifiedBy>
  <cp:revision>26</cp:revision>
  <dcterms:created xsi:type="dcterms:W3CDTF">2018-09-07T09:06:15Z</dcterms:created>
  <dcterms:modified xsi:type="dcterms:W3CDTF">2018-10-05T13:55:40Z</dcterms:modified>
</cp:coreProperties>
</file>