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71" r:id="rId2"/>
    <p:sldId id="263" r:id="rId3"/>
    <p:sldId id="270" r:id="rId4"/>
    <p:sldId id="269" r:id="rId5"/>
    <p:sldId id="272" r:id="rId6"/>
    <p:sldId id="266" r:id="rId7"/>
    <p:sldId id="273" r:id="rId8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88"/>
    <p:restoredTop sz="95814"/>
  </p:normalViewPr>
  <p:slideViewPr>
    <p:cSldViewPr snapToGrid="0" snapToObjects="1">
      <p:cViewPr varScale="1">
        <p:scale>
          <a:sx n="107" d="100"/>
          <a:sy n="107" d="100"/>
        </p:scale>
        <p:origin x="1160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BF20AA-4224-4046-B089-EE1F1A44118D}" type="datetimeFigureOut">
              <a:rPr lang="x-none" smtClean="0"/>
              <a:t>5/17/21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5D10BA-3ED9-B045-8D95-C23D931E1764}" type="slidenum">
              <a:rPr lang="x-none" smtClean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73487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EB7C051F-0C84-B84D-A6E8-2C76E92C3E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5146" y="2808231"/>
            <a:ext cx="9281708" cy="701731"/>
          </a:xfrm>
          <a:prstGeom prst="rect">
            <a:avLst/>
          </a:prstGeom>
        </p:spPr>
        <p:txBody>
          <a:bodyPr anchor="b"/>
          <a:lstStyle>
            <a:lvl1pPr algn="ctr">
              <a:defRPr sz="4400" b="1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x-none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E0411146-E72B-A343-96A7-034A6F4CC2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566942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59BAA-BF8E-C741-90C4-D8140DC8F2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1078671"/>
            <a:ext cx="3961341" cy="97872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D00725-EC09-0C42-8961-38DF19B4C1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8533E1-C2A7-D141-81F8-1BECB2E4B3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73C80F-E289-9247-BA99-2D1DEEF4E2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73BAA1C-58AF-2D42-BD70-05432154B145}" type="datetime3">
              <a:rPr lang="en-US" smtClean="0"/>
              <a:t>17 May 2021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3A65E6-EA25-2442-88FB-FF35097C5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Slovensko predsedovanje Svetu EU</a:t>
            </a:r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A103E3-2C7B-654D-8EB4-6751DE8DD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6A290-43BF-8245-9315-0E7A02C137C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08924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39E2B8EB-33F7-0249-B39B-4A9B41B5CEAA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540302" y="2068586"/>
            <a:ext cx="3111396" cy="2720827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x-none"/>
              <a:t>Logo slovenskega predsedovanja EU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B1D33D-4B2E-E642-8AB9-F8EEB3065C5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458871" y="5573731"/>
            <a:ext cx="7274257" cy="65231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7E8981E-4552-6445-A9FC-3E8FFA1BA14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777999" y="728381"/>
            <a:ext cx="16694726" cy="5401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575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9D394-5151-BF47-9AAD-D50607BF1A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en-GB" dirty="0"/>
              <a:t>Click to edit Master title style</a:t>
            </a:r>
            <a:endParaRPr lang="x-non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44C987-55AE-E04F-ACB7-B20D70510E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79459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40063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9C15B-602D-ED4B-A5D1-20EF5332FA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81037"/>
            <a:ext cx="10515600" cy="1009651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4800"/>
            </a:lvl1pPr>
          </a:lstStyle>
          <a:p>
            <a:r>
              <a:rPr lang="en-GB" dirty="0"/>
              <a:t>CLICK TO EDIT MASTER TITLE</a:t>
            </a:r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BAE28B-0AC6-D249-B50E-74C15BB9C7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476BB5-A9DC-624B-8B07-8E096F26BC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4E8D530-5E1A-C547-9FF4-88826DF8FA6B}" type="datetime3">
              <a:rPr lang="en-US" smtClean="0"/>
              <a:t>17 May 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F969EF-EED4-3244-B767-5DDFE211A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Slovensko predsedovanje Svetu EU</a:t>
            </a:r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46967-94DE-7449-9B75-2EA5757AC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6A290-43BF-8245-9315-0E7A02C137C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59789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BAE28B-0AC6-D249-B50E-74C15BB9C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-4"/>
            <a:ext cx="12204000" cy="6876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2B76AA-C7C7-9545-BEF5-2C934DFAD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24A68-55D8-9B4C-ADD1-C37E7B1D7580}" type="datetime3">
              <a:rPr lang="en-US" smtClean="0"/>
              <a:t>17 May 2021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B48D1A-ABE0-1940-8630-7CA61EC42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Slovensko predsedovanje Svetu EU</a:t>
            </a:r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7799F5-6A99-1343-8FBD-BEEA3F9F8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6A290-43BF-8245-9315-0E7A02C137C3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851927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B6C99-DBE5-5947-A0F1-9C3D0FFB807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GB" dirty="0"/>
              <a:t>CLICK TO EDIT MASTER TITLE STYLE</a:t>
            </a:r>
            <a:endParaRPr lang="x-non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CBAA7B-2F6E-4D42-B118-B8EE216FE9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5F54A6-CE79-424B-B1C4-1B8DF1690C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52CC49-F57E-274D-ABED-AA04FCB54405}" type="datetime3">
              <a:rPr lang="en-US" smtClean="0"/>
              <a:t>17 May 2021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5071C-E124-274E-9183-FE634A666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Slovensko predsedovanje Svetu EU</a:t>
            </a:r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18CC17-86E6-6E48-A109-17F1ECC65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6A290-43BF-8245-9315-0E7A02C137C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62689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ABC26-8873-354C-AC93-4B21E8C883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00000"/>
              </a:lnSpc>
              <a:spcAft>
                <a:spcPts val="1200"/>
              </a:spcAft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74DF85-1461-BC4E-9F3A-3D88D074EB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00000"/>
              </a:lnSpc>
              <a:spcAft>
                <a:spcPts val="1200"/>
              </a:spcAft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x-none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72F66414-1A6C-FE41-905B-DDA38F7BC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24A68-55D8-9B4C-ADD1-C37E7B1D7580}" type="datetime3">
              <a:rPr lang="en-US" smtClean="0"/>
              <a:t>17 May 2021</a:t>
            </a:fld>
            <a:endParaRPr lang="x-none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EA5CF014-CCB8-0443-AE0C-C67D49537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Slovensko predsedovanje Svetu EU</a:t>
            </a:r>
            <a:endParaRPr lang="x-none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91B5901-C25A-B84B-A239-75BCC39F6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6A290-43BF-8245-9315-0E7A02C137C3}" type="slidenum">
              <a:rPr lang="x-none" smtClean="0"/>
              <a:pPr/>
              <a:t>‹#›</a:t>
            </a:fld>
            <a:endParaRPr lang="x-none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700418F-AA6D-734C-9A7D-6BB9DB43A8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81037"/>
            <a:ext cx="10515600" cy="1009651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4800"/>
            </a:lvl1pPr>
          </a:lstStyle>
          <a:p>
            <a:r>
              <a:rPr lang="en-GB" dirty="0"/>
              <a:t>CLICK TO EDIT MASTER TITLE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622435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A6715-EA0B-5248-8AEE-BE0F4F312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34C461-2D2F-AD43-BDC1-CE820AB0C2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B106EA0-7AE6-6E4C-91D9-5A435C39B411}" type="datetime3">
              <a:rPr lang="en-US" smtClean="0"/>
              <a:t>17 May 2021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3233C6-ADB3-7C46-9E0E-81B46B103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Slovensko predsedovanje Svetu EU</a:t>
            </a:r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CAED16-FBA3-4D4C-8C1F-5DD16A8D5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6A290-43BF-8245-9315-0E7A02C137C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54914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7421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345F1-1766-4E47-9B66-DD09675B6A7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1078671"/>
            <a:ext cx="3961341" cy="97872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</a:t>
            </a:r>
            <a:br>
              <a:rPr lang="en-GB"/>
            </a:br>
            <a:r>
              <a:rPr lang="en-GB"/>
              <a:t>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D37451-E9BF-7E41-80C0-64562777D6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CE2A17-34B1-624A-A825-A598B74036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230A30-B77C-3E47-A1D6-93284AEBF7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AC507EF-62AA-2B49-B566-32CEF969B1E4}" type="datetime3">
              <a:rPr lang="en-US" smtClean="0"/>
              <a:t>17 May 2021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024C91-90BA-724F-B162-4FA5BD2B6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Slovensko predsedovanje Svetu EU</a:t>
            </a:r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94EBC8-7483-8244-800E-1722FA410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6A290-43BF-8245-9315-0E7A02C137C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862204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8DCB6A-E671-0449-8BFD-20F5988B50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x-non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CD5CC-4F97-F947-82DD-F10B647F28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D224A68-55D8-9B4C-ADD1-C37E7B1D7580}" type="datetime3">
              <a:rPr lang="en-US" smtClean="0"/>
              <a:t>17 May 2021</a:t>
            </a:fld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20A42-79CA-FD44-A0BB-088EB64C31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10230" y="6356349"/>
            <a:ext cx="5366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2B6A290-43BF-8245-9315-0E7A02C137C3}" type="slidenum">
              <a:rPr lang="x-none" smtClean="0"/>
              <a:pPr/>
              <a:t>‹#›</a:t>
            </a:fld>
            <a:endParaRPr lang="x-none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777F2F0-689D-3B4E-8AA3-433F24A3D35F}"/>
              </a:ext>
            </a:extLst>
          </p:cNvPr>
          <p:cNvSpPr/>
          <p:nvPr/>
        </p:nvSpPr>
        <p:spPr>
          <a:xfrm>
            <a:off x="11584451" y="0"/>
            <a:ext cx="623392" cy="685799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d-ID"/>
          </a:p>
        </p:txBody>
      </p:sp>
      <p:sp>
        <p:nvSpPr>
          <p:cNvPr id="16" name="ICON">
            <a:extLst>
              <a:ext uri="{FF2B5EF4-FFF2-40B4-BE49-F238E27FC236}">
                <a16:creationId xmlns:a16="http://schemas.microsoft.com/office/drawing/2014/main" id="{7E99EDF7-22E6-AE42-9AA3-6059A4227A9A}"/>
              </a:ext>
            </a:extLst>
          </p:cNvPr>
          <p:cNvSpPr/>
          <p:nvPr userDrawn="1"/>
        </p:nvSpPr>
        <p:spPr>
          <a:xfrm>
            <a:off x="11756631" y="5198654"/>
            <a:ext cx="279033" cy="2790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9636"/>
                </a:moveTo>
                <a:cubicBezTo>
                  <a:pt x="20618" y="20179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5929" y="7018"/>
                </a:moveTo>
                <a:cubicBezTo>
                  <a:pt x="15539" y="7246"/>
                  <a:pt x="15108" y="7411"/>
                  <a:pt x="14650" y="7500"/>
                </a:cubicBezTo>
                <a:cubicBezTo>
                  <a:pt x="14282" y="7114"/>
                  <a:pt x="13759" y="6874"/>
                  <a:pt x="13180" y="6874"/>
                </a:cubicBezTo>
                <a:cubicBezTo>
                  <a:pt x="12067" y="6874"/>
                  <a:pt x="11165" y="7762"/>
                  <a:pt x="11165" y="8856"/>
                </a:cubicBezTo>
                <a:cubicBezTo>
                  <a:pt x="11165" y="9012"/>
                  <a:pt x="11183" y="9162"/>
                  <a:pt x="11217" y="9308"/>
                </a:cubicBezTo>
                <a:cubicBezTo>
                  <a:pt x="9543" y="9226"/>
                  <a:pt x="8059" y="8436"/>
                  <a:pt x="7065" y="7236"/>
                </a:cubicBezTo>
                <a:cubicBezTo>
                  <a:pt x="6892" y="7530"/>
                  <a:pt x="6793" y="7870"/>
                  <a:pt x="6793" y="8233"/>
                </a:cubicBezTo>
                <a:cubicBezTo>
                  <a:pt x="6793" y="8921"/>
                  <a:pt x="7148" y="9528"/>
                  <a:pt x="7689" y="9883"/>
                </a:cubicBezTo>
                <a:cubicBezTo>
                  <a:pt x="7359" y="9873"/>
                  <a:pt x="7048" y="9784"/>
                  <a:pt x="6777" y="9635"/>
                </a:cubicBezTo>
                <a:cubicBezTo>
                  <a:pt x="6776" y="9644"/>
                  <a:pt x="6776" y="9652"/>
                  <a:pt x="6776" y="9660"/>
                </a:cubicBezTo>
                <a:cubicBezTo>
                  <a:pt x="6776" y="10621"/>
                  <a:pt x="7471" y="11422"/>
                  <a:pt x="8392" y="11604"/>
                </a:cubicBezTo>
                <a:cubicBezTo>
                  <a:pt x="8223" y="11650"/>
                  <a:pt x="8045" y="11673"/>
                  <a:pt x="7861" y="11673"/>
                </a:cubicBezTo>
                <a:cubicBezTo>
                  <a:pt x="7732" y="11673"/>
                  <a:pt x="7606" y="11662"/>
                  <a:pt x="7483" y="11638"/>
                </a:cubicBezTo>
                <a:cubicBezTo>
                  <a:pt x="7739" y="12426"/>
                  <a:pt x="8483" y="12999"/>
                  <a:pt x="9364" y="13015"/>
                </a:cubicBezTo>
                <a:cubicBezTo>
                  <a:pt x="8674" y="13547"/>
                  <a:pt x="7806" y="13863"/>
                  <a:pt x="6862" y="13863"/>
                </a:cubicBezTo>
                <a:cubicBezTo>
                  <a:pt x="6699" y="13863"/>
                  <a:pt x="6539" y="13855"/>
                  <a:pt x="6382" y="13837"/>
                </a:cubicBezTo>
                <a:cubicBezTo>
                  <a:pt x="7274" y="14398"/>
                  <a:pt x="8332" y="14727"/>
                  <a:pt x="9470" y="14727"/>
                </a:cubicBezTo>
                <a:cubicBezTo>
                  <a:pt x="13174" y="14727"/>
                  <a:pt x="15200" y="11706"/>
                  <a:pt x="15200" y="9086"/>
                </a:cubicBezTo>
                <a:cubicBezTo>
                  <a:pt x="15200" y="9000"/>
                  <a:pt x="15199" y="8914"/>
                  <a:pt x="15195" y="8830"/>
                </a:cubicBezTo>
                <a:cubicBezTo>
                  <a:pt x="15588" y="8550"/>
                  <a:pt x="15930" y="8201"/>
                  <a:pt x="16200" y="7804"/>
                </a:cubicBezTo>
                <a:cubicBezTo>
                  <a:pt x="15839" y="7961"/>
                  <a:pt x="15451" y="8067"/>
                  <a:pt x="15044" y="8115"/>
                </a:cubicBezTo>
                <a:cubicBezTo>
                  <a:pt x="15459" y="7870"/>
                  <a:pt x="15778" y="7482"/>
                  <a:pt x="15929" y="7018"/>
                </a:cubicBezTo>
              </a:path>
            </a:pathLst>
          </a:custGeom>
          <a:solidFill>
            <a:schemeClr val="bg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endParaRPr/>
          </a:p>
        </p:txBody>
      </p:sp>
      <p:sp>
        <p:nvSpPr>
          <p:cNvPr id="17" name="ICON">
            <a:extLst>
              <a:ext uri="{FF2B5EF4-FFF2-40B4-BE49-F238E27FC236}">
                <a16:creationId xmlns:a16="http://schemas.microsoft.com/office/drawing/2014/main" id="{EDBB1451-86D1-A643-93D2-E278E1163234}"/>
              </a:ext>
            </a:extLst>
          </p:cNvPr>
          <p:cNvSpPr/>
          <p:nvPr userDrawn="1"/>
        </p:nvSpPr>
        <p:spPr>
          <a:xfrm>
            <a:off x="11756632" y="4816486"/>
            <a:ext cx="279033" cy="2790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76" y="8468"/>
                </a:moveTo>
                <a:cubicBezTo>
                  <a:pt x="11776" y="8071"/>
                  <a:pt x="11817" y="7858"/>
                  <a:pt x="12428" y="7858"/>
                </a:cubicBezTo>
                <a:lnTo>
                  <a:pt x="13245" y="7858"/>
                </a:lnTo>
                <a:lnTo>
                  <a:pt x="13245" y="6381"/>
                </a:lnTo>
                <a:lnTo>
                  <a:pt x="11938" y="6381"/>
                </a:lnTo>
                <a:cubicBezTo>
                  <a:pt x="10369" y="6381"/>
                  <a:pt x="9815" y="7120"/>
                  <a:pt x="9815" y="8363"/>
                </a:cubicBezTo>
                <a:lnTo>
                  <a:pt x="9815" y="9322"/>
                </a:lnTo>
                <a:lnTo>
                  <a:pt x="8837" y="9322"/>
                </a:lnTo>
                <a:lnTo>
                  <a:pt x="8837" y="10800"/>
                </a:lnTo>
                <a:lnTo>
                  <a:pt x="9815" y="10800"/>
                </a:lnTo>
                <a:lnTo>
                  <a:pt x="9815" y="15219"/>
                </a:lnTo>
                <a:lnTo>
                  <a:pt x="11774" y="15219"/>
                </a:lnTo>
                <a:lnTo>
                  <a:pt x="11774" y="10800"/>
                </a:lnTo>
                <a:lnTo>
                  <a:pt x="13081" y="10800"/>
                </a:lnTo>
                <a:lnTo>
                  <a:pt x="13254" y="9322"/>
                </a:lnTo>
                <a:lnTo>
                  <a:pt x="11774" y="9322"/>
                </a:lnTo>
                <a:cubicBezTo>
                  <a:pt x="11774" y="9322"/>
                  <a:pt x="11776" y="8468"/>
                  <a:pt x="11776" y="8468"/>
                </a:cubicBezTo>
                <a:close/>
                <a:moveTo>
                  <a:pt x="20618" y="19636"/>
                </a:moveTo>
                <a:cubicBezTo>
                  <a:pt x="20618" y="20179"/>
                  <a:pt x="20179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9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9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bg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endParaRPr/>
          </a:p>
        </p:txBody>
      </p:sp>
      <p:sp>
        <p:nvSpPr>
          <p:cNvPr id="18" name="ICON">
            <a:extLst>
              <a:ext uri="{FF2B5EF4-FFF2-40B4-BE49-F238E27FC236}">
                <a16:creationId xmlns:a16="http://schemas.microsoft.com/office/drawing/2014/main" id="{A367162F-B83E-2D4F-8CF8-89A961CE5FA5}"/>
              </a:ext>
            </a:extLst>
          </p:cNvPr>
          <p:cNvSpPr/>
          <p:nvPr userDrawn="1"/>
        </p:nvSpPr>
        <p:spPr>
          <a:xfrm>
            <a:off x="11756632" y="5584552"/>
            <a:ext cx="279033" cy="2790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727" y="13745"/>
                </a:moveTo>
                <a:cubicBezTo>
                  <a:pt x="14727" y="14288"/>
                  <a:pt x="14287" y="14727"/>
                  <a:pt x="13745" y="14727"/>
                </a:cubicBezTo>
                <a:lnTo>
                  <a:pt x="7855" y="14727"/>
                </a:lnTo>
                <a:cubicBezTo>
                  <a:pt x="7313" y="14727"/>
                  <a:pt x="6873" y="14288"/>
                  <a:pt x="6873" y="13745"/>
                </a:cubicBezTo>
                <a:lnTo>
                  <a:pt x="6873" y="10309"/>
                </a:lnTo>
                <a:lnTo>
                  <a:pt x="7904" y="10309"/>
                </a:lnTo>
                <a:cubicBezTo>
                  <a:pt x="7877" y="10470"/>
                  <a:pt x="7855" y="10632"/>
                  <a:pt x="7855" y="10800"/>
                </a:cubicBezTo>
                <a:cubicBezTo>
                  <a:pt x="7855" y="12427"/>
                  <a:pt x="9173" y="13745"/>
                  <a:pt x="10800" y="13745"/>
                </a:cubicBezTo>
                <a:cubicBezTo>
                  <a:pt x="12427" y="13745"/>
                  <a:pt x="13745" y="12427"/>
                  <a:pt x="13745" y="10800"/>
                </a:cubicBezTo>
                <a:cubicBezTo>
                  <a:pt x="13745" y="10632"/>
                  <a:pt x="13723" y="10470"/>
                  <a:pt x="13696" y="10309"/>
                </a:cubicBezTo>
                <a:lnTo>
                  <a:pt x="14727" y="10309"/>
                </a:lnTo>
                <a:cubicBezTo>
                  <a:pt x="14727" y="10309"/>
                  <a:pt x="14727" y="13745"/>
                  <a:pt x="14727" y="13745"/>
                </a:cubicBezTo>
                <a:close/>
                <a:moveTo>
                  <a:pt x="10800" y="8836"/>
                </a:moveTo>
                <a:cubicBezTo>
                  <a:pt x="11884" y="8836"/>
                  <a:pt x="12764" y="9716"/>
                  <a:pt x="12764" y="10800"/>
                </a:cubicBezTo>
                <a:cubicBezTo>
                  <a:pt x="12764" y="11884"/>
                  <a:pt x="11884" y="12764"/>
                  <a:pt x="10800" y="12764"/>
                </a:cubicBezTo>
                <a:cubicBezTo>
                  <a:pt x="9716" y="12764"/>
                  <a:pt x="8836" y="11884"/>
                  <a:pt x="8836" y="10800"/>
                </a:cubicBezTo>
                <a:cubicBezTo>
                  <a:pt x="8836" y="9716"/>
                  <a:pt x="9716" y="8836"/>
                  <a:pt x="10800" y="8836"/>
                </a:cubicBezTo>
                <a:moveTo>
                  <a:pt x="12764" y="7364"/>
                </a:moveTo>
                <a:lnTo>
                  <a:pt x="14236" y="7364"/>
                </a:lnTo>
                <a:lnTo>
                  <a:pt x="14236" y="8836"/>
                </a:lnTo>
                <a:lnTo>
                  <a:pt x="12764" y="8836"/>
                </a:lnTo>
                <a:cubicBezTo>
                  <a:pt x="12764" y="8836"/>
                  <a:pt x="12764" y="7364"/>
                  <a:pt x="12764" y="7364"/>
                </a:cubicBezTo>
                <a:close/>
                <a:moveTo>
                  <a:pt x="13745" y="5891"/>
                </a:moveTo>
                <a:lnTo>
                  <a:pt x="7855" y="5891"/>
                </a:lnTo>
                <a:cubicBezTo>
                  <a:pt x="6770" y="5891"/>
                  <a:pt x="5891" y="6770"/>
                  <a:pt x="5891" y="7855"/>
                </a:cubicBezTo>
                <a:lnTo>
                  <a:pt x="5891" y="13745"/>
                </a:lnTo>
                <a:cubicBezTo>
                  <a:pt x="5891" y="14830"/>
                  <a:pt x="6770" y="15709"/>
                  <a:pt x="7855" y="15709"/>
                </a:cubicBezTo>
                <a:lnTo>
                  <a:pt x="13745" y="15709"/>
                </a:lnTo>
                <a:cubicBezTo>
                  <a:pt x="14830" y="15709"/>
                  <a:pt x="15709" y="14830"/>
                  <a:pt x="15709" y="13745"/>
                </a:cubicBezTo>
                <a:lnTo>
                  <a:pt x="15709" y="7855"/>
                </a:lnTo>
                <a:cubicBezTo>
                  <a:pt x="15709" y="6770"/>
                  <a:pt x="14830" y="5891"/>
                  <a:pt x="13745" y="5891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cubicBezTo>
                  <a:pt x="20618" y="1964"/>
                  <a:pt x="20618" y="19636"/>
                  <a:pt x="20618" y="19636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bg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endParaRPr/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0F2758E4-A152-B44B-9F39-76ADE517D611}"/>
              </a:ext>
            </a:extLst>
          </p:cNvPr>
          <p:cNvSpPr txBox="1">
            <a:spLocks/>
          </p:cNvSpPr>
          <p:nvPr userDrawn="1"/>
        </p:nvSpPr>
        <p:spPr>
          <a:xfrm>
            <a:off x="11580126" y="6359667"/>
            <a:ext cx="611874" cy="365125"/>
          </a:xfrm>
          <a:prstGeom prst="rect">
            <a:avLst/>
          </a:prstGeom>
        </p:spPr>
        <p:txBody>
          <a:bodyPr/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2B6A290-43BF-8245-9315-0E7A02C137C3}" type="slidenum">
              <a:rPr lang="x-none" sz="1200" b="0" i="0" smtClean="0">
                <a:solidFill>
                  <a:schemeClr val="bg2"/>
                </a:solidFill>
                <a:latin typeface="Lato" panose="020F0502020204030203" pitchFamily="34" charset="77"/>
              </a:rPr>
              <a:pPr algn="ctr"/>
              <a:t>‹#›</a:t>
            </a:fld>
            <a:endParaRPr lang="x-none" sz="1200" b="0" i="0">
              <a:solidFill>
                <a:schemeClr val="bg2"/>
              </a:solidFill>
              <a:latin typeface="Lato" panose="020F0502020204030203" pitchFamily="34" charset="77"/>
            </a:endParaRPr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7EC0EA6C-6429-0342-9317-7C0F4211B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sl-SI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4A1E192D-5153-7E4B-B962-A5C18F5EDA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GB"/>
              <a:t>Slovensko predsedovanje Svetu EU</a:t>
            </a:r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33018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50" r:id="rId3"/>
    <p:sldLayoutId id="2147483662" r:id="rId4"/>
    <p:sldLayoutId id="2147483651" r:id="rId5"/>
    <p:sldLayoutId id="2147483652" r:id="rId6"/>
    <p:sldLayoutId id="2147483654" r:id="rId7"/>
    <p:sldLayoutId id="2147483655" r:id="rId8"/>
    <p:sldLayoutId id="2147483656" r:id="rId9"/>
    <p:sldLayoutId id="2147483657" r:id="rId10"/>
    <p:sldLayoutId id="214748366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</p:bldLst>
  </p:timing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lang="x-none" sz="4800" b="1" i="0" kern="1200" dirty="0">
          <a:solidFill>
            <a:schemeClr val="tx2"/>
          </a:solidFill>
          <a:effectLst>
            <a:outerShdw blurRad="50800" dist="38100" dir="2700000" algn="tl" rotWithShape="0">
              <a:prstClr val="black">
                <a:alpha val="10000"/>
              </a:prstClr>
            </a:outerShdw>
          </a:effectLst>
          <a:latin typeface="Montserrat" pitchFamily="2" charset="77"/>
          <a:ea typeface="+mn-ea"/>
          <a:cs typeface="+mn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sz="2800" b="0" i="0" kern="1200">
          <a:solidFill>
            <a:schemeClr val="tx2"/>
          </a:solidFill>
          <a:latin typeface="+mn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2"/>
          </a:solidFill>
          <a:latin typeface="+mn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2"/>
          </a:solidFill>
          <a:latin typeface="+mn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2"/>
          </a:solidFill>
          <a:latin typeface="+mn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2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C0A60373-40D1-D540-8486-AAC52C7BFF8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840349" y="4979001"/>
            <a:ext cx="8702187" cy="652318"/>
          </a:xfrm>
        </p:spPr>
        <p:txBody>
          <a:bodyPr>
            <a:noAutofit/>
          </a:bodyPr>
          <a:lstStyle/>
          <a:p>
            <a:r>
              <a:rPr lang="en-GB" sz="3000" b="1" dirty="0">
                <a:latin typeface="Montserrat SemiBold" pitchFamily="2" charset="77"/>
              </a:rPr>
              <a:t>Slovenian Presidency of the Council of the </a:t>
            </a:r>
            <a:r>
              <a:rPr lang="sl-SI" sz="3000" b="1" dirty="0">
                <a:latin typeface="Montserrat SemiBold" pitchFamily="2" charset="77"/>
              </a:rPr>
              <a:t>EU</a:t>
            </a:r>
            <a:endParaRPr lang="x-none" sz="3000" b="1" dirty="0">
              <a:latin typeface="Montserrat SemiBold" pitchFamily="2" charset="77"/>
            </a:endParaRPr>
          </a:p>
        </p:txBody>
      </p:sp>
      <p:sp>
        <p:nvSpPr>
          <p:cNvPr id="3" name="Text Placeholder 14">
            <a:extLst>
              <a:ext uri="{FF2B5EF4-FFF2-40B4-BE49-F238E27FC236}">
                <a16:creationId xmlns:a16="http://schemas.microsoft.com/office/drawing/2014/main" id="{F81B71A1-5119-7444-89DF-02B6C4969FDB}"/>
              </a:ext>
            </a:extLst>
          </p:cNvPr>
          <p:cNvSpPr txBox="1">
            <a:spLocks/>
          </p:cNvSpPr>
          <p:nvPr/>
        </p:nvSpPr>
        <p:spPr>
          <a:xfrm>
            <a:off x="1649465" y="5529127"/>
            <a:ext cx="8893071" cy="6523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None/>
              <a:defRPr sz="2800" b="0" i="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2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l-SI" sz="2000" b="1" i="1" dirty="0">
                <a:latin typeface="Montserrat SemiBold" pitchFamily="2" charset="77"/>
              </a:rPr>
              <a:t>Education, Higher Education and synergies with Research</a:t>
            </a:r>
            <a:endParaRPr lang="x-none" sz="2000" b="1" i="1" dirty="0">
              <a:latin typeface="Montserrat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075264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369F06D7-CEE4-3D40-B221-56DB475A6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009651"/>
          </a:xfrm>
        </p:spPr>
        <p:txBody>
          <a:bodyPr/>
          <a:lstStyle/>
          <a:p>
            <a:r>
              <a:rPr lang="sl-SI" dirty="0"/>
              <a:t>KEY ORIENTATIONS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AF2059E-7C59-6F4D-A851-41CD38197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endParaRPr lang="sl-SI" b="1" dirty="0"/>
          </a:p>
          <a:p>
            <a:r>
              <a:rPr lang="sl-SI" b="1" dirty="0"/>
              <a:t>Trio roadmap: </a:t>
            </a:r>
            <a:r>
              <a:rPr lang="sl-SI" dirty="0"/>
              <a:t>skills and competences, </a:t>
            </a:r>
            <a:r>
              <a:rPr lang="en-GB" dirty="0"/>
              <a:t>digitalisation, and inclusion and equity</a:t>
            </a:r>
            <a:endParaRPr lang="en-US" dirty="0"/>
          </a:p>
          <a:p>
            <a:endParaRPr lang="sl-SI" dirty="0"/>
          </a:p>
          <a:p>
            <a:r>
              <a:rPr lang="sl-SI" b="1" dirty="0" err="1"/>
              <a:t>The</a:t>
            </a:r>
            <a:r>
              <a:rPr lang="sl-SI" b="1" dirty="0"/>
              <a:t> </a:t>
            </a:r>
            <a:r>
              <a:rPr lang="sl-SI" b="1" dirty="0" err="1"/>
              <a:t>European</a:t>
            </a:r>
            <a:r>
              <a:rPr lang="sl-SI" b="1" dirty="0"/>
              <a:t> </a:t>
            </a:r>
            <a:r>
              <a:rPr lang="sl-SI" b="1" dirty="0" err="1"/>
              <a:t>vision</a:t>
            </a:r>
            <a:r>
              <a:rPr lang="sl-SI" b="1" dirty="0"/>
              <a:t> </a:t>
            </a:r>
            <a:r>
              <a:rPr lang="sl-SI" b="1" dirty="0" err="1"/>
              <a:t>of</a:t>
            </a:r>
            <a:r>
              <a:rPr lang="sl-SI" b="1" dirty="0"/>
              <a:t> </a:t>
            </a:r>
            <a:r>
              <a:rPr lang="sl-SI" b="1" dirty="0" err="1"/>
              <a:t>knowledge</a:t>
            </a:r>
            <a:r>
              <a:rPr lang="sl-SI" b="1" dirty="0"/>
              <a:t>, </a:t>
            </a:r>
            <a:r>
              <a:rPr lang="sl-SI" b="1" dirty="0" err="1"/>
              <a:t>education</a:t>
            </a:r>
            <a:r>
              <a:rPr lang="sl-SI" b="1" dirty="0"/>
              <a:t> </a:t>
            </a:r>
            <a:r>
              <a:rPr lang="sl-SI" b="1" dirty="0" err="1"/>
              <a:t>and</a:t>
            </a:r>
            <a:r>
              <a:rPr lang="sl-SI" b="1" dirty="0"/>
              <a:t> </a:t>
            </a:r>
            <a:r>
              <a:rPr lang="sl-SI" b="1" dirty="0" err="1"/>
              <a:t>research</a:t>
            </a:r>
            <a:r>
              <a:rPr lang="sl-SI" b="1" dirty="0"/>
              <a:t> </a:t>
            </a:r>
            <a:r>
              <a:rPr lang="sl-SI" b="1" dirty="0" err="1"/>
              <a:t>for</a:t>
            </a:r>
            <a:r>
              <a:rPr lang="sl-SI" b="1" dirty="0"/>
              <a:t> a </a:t>
            </a:r>
            <a:r>
              <a:rPr lang="sl-SI" b="1" dirty="0" err="1"/>
              <a:t>green</a:t>
            </a:r>
            <a:r>
              <a:rPr lang="sl-SI" b="1" dirty="0"/>
              <a:t> </a:t>
            </a:r>
            <a:r>
              <a:rPr lang="sl-SI" b="1" dirty="0" err="1"/>
              <a:t>and</a:t>
            </a:r>
            <a:r>
              <a:rPr lang="sl-SI" b="1" dirty="0"/>
              <a:t> </a:t>
            </a:r>
            <a:r>
              <a:rPr lang="sl-SI" b="1" dirty="0" err="1"/>
              <a:t>digital</a:t>
            </a:r>
            <a:r>
              <a:rPr lang="sl-SI" b="1" dirty="0"/>
              <a:t> future.</a:t>
            </a:r>
          </a:p>
          <a:p>
            <a:pPr marL="0" indent="0">
              <a:buNone/>
            </a:pPr>
            <a:endParaRPr lang="sl-SI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A27073-AB0C-D44F-8DB9-99D5D23371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sl-SI" dirty="0"/>
              <a:t>18 May 2021</a:t>
            </a:r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91046B-D586-C04C-995A-47B4879B3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Slovenian Presidency of the Council of the European Union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CC1455-6499-6242-80D2-D9C279B08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10230" y="6356349"/>
            <a:ext cx="536604" cy="365125"/>
          </a:xfrm>
        </p:spPr>
        <p:txBody>
          <a:bodyPr/>
          <a:lstStyle/>
          <a:p>
            <a:fld id="{12B6A290-43BF-8245-9315-0E7A02C137C3}" type="slidenum">
              <a:rPr lang="x-none" smtClean="0"/>
              <a:pPr/>
              <a:t>2</a:t>
            </a:fld>
            <a:endParaRPr lang="x-none"/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id="{7791046B-D586-C04C-995A-47B4879B3C97}"/>
              </a:ext>
            </a:extLst>
          </p:cNvPr>
          <p:cNvSpPr txBox="1">
            <a:spLocks/>
          </p:cNvSpPr>
          <p:nvPr/>
        </p:nvSpPr>
        <p:spPr>
          <a:xfrm>
            <a:off x="0" y="13652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x-none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36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dirty="0"/>
              <a:t>18 May 2021</a:t>
            </a:r>
            <a:endParaRPr lang="x-none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Slovenian Presidency of the Council of the European Union</a:t>
            </a:r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6A290-43BF-8245-9315-0E7A02C137C3}" type="slidenum">
              <a:rPr lang="x-none" smtClean="0"/>
              <a:t>3</a:t>
            </a:fld>
            <a:endParaRPr lang="x-none"/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5D2918F8-ADC2-8F41-ACBB-D7F7E086B7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3200" b="1" dirty="0"/>
              <a:t>4 </a:t>
            </a:r>
            <a:r>
              <a:rPr lang="sl-SI" sz="3200" b="1" dirty="0" err="1"/>
              <a:t>priorities</a:t>
            </a:r>
            <a:r>
              <a:rPr lang="sl-SI" sz="3200" b="1" dirty="0"/>
              <a:t>/</a:t>
            </a:r>
            <a:r>
              <a:rPr lang="sl-SI" sz="3200" b="1" dirty="0" err="1"/>
              <a:t>areas</a:t>
            </a:r>
            <a:r>
              <a:rPr lang="sl-SI" sz="3200" b="1" dirty="0"/>
              <a:t>: </a:t>
            </a:r>
          </a:p>
          <a:p>
            <a:pPr lvl="1">
              <a:lnSpc>
                <a:spcPct val="150000"/>
              </a:lnSpc>
            </a:pPr>
            <a:r>
              <a:rPr lang="sl-SI" sz="2800" dirty="0"/>
              <a:t>INCLUSIVE GOVERNANCE</a:t>
            </a:r>
          </a:p>
          <a:p>
            <a:pPr lvl="1">
              <a:lnSpc>
                <a:spcPct val="150000"/>
              </a:lnSpc>
            </a:pPr>
            <a:r>
              <a:rPr lang="sl-SI" sz="2800" dirty="0"/>
              <a:t>KNOWLEDGE AND SKILLS</a:t>
            </a:r>
          </a:p>
          <a:p>
            <a:pPr lvl="1">
              <a:lnSpc>
                <a:spcPct val="150000"/>
              </a:lnSpc>
            </a:pPr>
            <a:r>
              <a:rPr lang="sl-SI" sz="2800" dirty="0"/>
              <a:t>GREEN TRANSITION</a:t>
            </a:r>
          </a:p>
          <a:p>
            <a:pPr lvl="1">
              <a:lnSpc>
                <a:spcPct val="150000"/>
              </a:lnSpc>
            </a:pPr>
            <a:r>
              <a:rPr lang="sl-SI" sz="2800" dirty="0"/>
              <a:t>DIGITAL TRANSFORMATION</a:t>
            </a:r>
          </a:p>
          <a:p>
            <a:endParaRPr lang="sl-SI" sz="3200" dirty="0"/>
          </a:p>
        </p:txBody>
      </p:sp>
      <p:pic>
        <p:nvPicPr>
          <p:cNvPr id="8" name="Označba mesta vsebin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28" t="5812" r="16866" b="5594"/>
          <a:stretch/>
        </p:blipFill>
        <p:spPr>
          <a:xfrm>
            <a:off x="6552607" y="1825625"/>
            <a:ext cx="4420786" cy="4351338"/>
          </a:xfrm>
          <a:prstGeom prst="ellipse">
            <a:avLst/>
          </a:prstGeom>
        </p:spPr>
      </p:pic>
      <p:sp>
        <p:nvSpPr>
          <p:cNvPr id="9" name="Title 3">
            <a:extLst>
              <a:ext uri="{FF2B5EF4-FFF2-40B4-BE49-F238E27FC236}">
                <a16:creationId xmlns:a16="http://schemas.microsoft.com/office/drawing/2014/main" id="{BC23D244-CC02-1349-A45D-EA9D14452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009651"/>
          </a:xfrm>
        </p:spPr>
        <p:txBody>
          <a:bodyPr/>
          <a:lstStyle/>
          <a:p>
            <a:r>
              <a:rPr lang="sl-SI" dirty="0"/>
              <a:t>OVERARCHING PRIORITIES</a:t>
            </a:r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id="{7791046B-D586-C04C-995A-47B4879B3C97}"/>
              </a:ext>
            </a:extLst>
          </p:cNvPr>
          <p:cNvSpPr txBox="1">
            <a:spLocks/>
          </p:cNvSpPr>
          <p:nvPr/>
        </p:nvSpPr>
        <p:spPr>
          <a:xfrm>
            <a:off x="0" y="13652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x-none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700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sz="half" idx="2"/>
          </p:nvPr>
        </p:nvSpPr>
        <p:spPr>
          <a:xfrm>
            <a:off x="589546" y="1837249"/>
            <a:ext cx="1056138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3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EDUCATION AND TRAINING</a:t>
            </a:r>
          </a:p>
          <a:p>
            <a:pPr marL="0" indent="0">
              <a:buNone/>
            </a:pPr>
            <a:endParaRPr lang="sl-SI" sz="1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sl-SI" sz="3000" dirty="0"/>
              <a:t>S</a:t>
            </a:r>
            <a:r>
              <a:rPr lang="en-US" sz="3000" dirty="0" err="1"/>
              <a:t>ynergies</a:t>
            </a:r>
            <a:r>
              <a:rPr lang="en-US" sz="3000" dirty="0"/>
              <a:t> between higher education and research</a:t>
            </a:r>
            <a:endParaRPr lang="sl-SI" sz="30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3000" dirty="0"/>
              <a:t>Digitalization, artificial</a:t>
            </a:r>
            <a:r>
              <a:rPr lang="sl-SI" sz="3000" dirty="0"/>
              <a:t> </a:t>
            </a:r>
            <a:r>
              <a:rPr lang="en-US" sz="3000" dirty="0"/>
              <a:t>intelligence and ethics </a:t>
            </a:r>
            <a:endParaRPr lang="sl-SI" sz="30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3000" dirty="0"/>
              <a:t>European Agenda on Adult Learning</a:t>
            </a:r>
            <a:endParaRPr lang="sl-SI" sz="30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3000" dirty="0"/>
              <a:t>Governance of the Strategic Framework of European Cooperation in Education and Training (2021-2030)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dirty="0"/>
              <a:t>18 May 2021</a:t>
            </a:r>
            <a:endParaRPr lang="x-none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Slovenian Presidency of the Council of the European Union</a:t>
            </a:r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6A290-43BF-8245-9315-0E7A02C137C3}" type="slidenum">
              <a:rPr lang="x-none" smtClean="0"/>
              <a:pPr/>
              <a:t>4</a:t>
            </a:fld>
            <a:endParaRPr lang="x-none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THEMATIC PRIORITIES</a:t>
            </a: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7791046B-D586-C04C-995A-47B4879B3C97}"/>
              </a:ext>
            </a:extLst>
          </p:cNvPr>
          <p:cNvSpPr txBox="1">
            <a:spLocks/>
          </p:cNvSpPr>
          <p:nvPr/>
        </p:nvSpPr>
        <p:spPr>
          <a:xfrm>
            <a:off x="0" y="13652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x-none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Označba mesta vsebine 8"/>
          <p:cNvSpPr>
            <a:spLocks noGrp="1"/>
          </p:cNvSpPr>
          <p:nvPr>
            <p:ph sz="half" idx="1"/>
          </p:nvPr>
        </p:nvSpPr>
        <p:spPr>
          <a:xfrm>
            <a:off x="838200" y="1421864"/>
            <a:ext cx="9778340" cy="4351338"/>
          </a:xfrm>
        </p:spPr>
        <p:txBody>
          <a:bodyPr/>
          <a:lstStyle/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096431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sz="half" idx="2"/>
          </p:nvPr>
        </p:nvSpPr>
        <p:spPr>
          <a:xfrm>
            <a:off x="589546" y="1837249"/>
            <a:ext cx="1056138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3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Synergies between higher education and research</a:t>
            </a:r>
          </a:p>
          <a:p>
            <a:pPr marL="0" indent="0">
              <a:buNone/>
            </a:pPr>
            <a:endParaRPr lang="sl-SI" sz="1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sl-SI" sz="2600" dirty="0"/>
              <a:t>Joint Meeting of Directors-General for Higher Education and ERAC, 30 September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sl-SI" sz="2600" dirty="0"/>
              <a:t>Governance of European Education Area and European Research area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sl-SI" sz="2600" dirty="0"/>
              <a:t>Continuation of joint meetings and reflection about possible joint structure in the future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sl-SI" sz="2600" dirty="0"/>
              <a:t>Bologna Follow-up Group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sl-SI" sz="3000" dirty="0"/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endParaRPr lang="sl-SI" sz="3000" dirty="0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dirty="0"/>
              <a:t>18 May 2021</a:t>
            </a:r>
            <a:endParaRPr lang="x-none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Slovenian Presidency of the Council of the European Union</a:t>
            </a:r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6A290-43BF-8245-9315-0E7A02C137C3}" type="slidenum">
              <a:rPr lang="x-none" smtClean="0"/>
              <a:pPr/>
              <a:t>5</a:t>
            </a:fld>
            <a:endParaRPr lang="x-none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THEMATIC PRIORITIES</a:t>
            </a: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7791046B-D586-C04C-995A-47B4879B3C97}"/>
              </a:ext>
            </a:extLst>
          </p:cNvPr>
          <p:cNvSpPr txBox="1">
            <a:spLocks/>
          </p:cNvSpPr>
          <p:nvPr/>
        </p:nvSpPr>
        <p:spPr>
          <a:xfrm>
            <a:off x="0" y="13652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x-none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219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MAIN EVENTS AND MEETINGS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400" dirty="0"/>
              <a:t>Meeting of the High Level Group on Education and Training</a:t>
            </a:r>
            <a:r>
              <a:rPr lang="sl-SI" sz="2400" dirty="0"/>
              <a:t>,</a:t>
            </a:r>
            <a:r>
              <a:rPr lang="en-GB" sz="2400" dirty="0"/>
              <a:t> </a:t>
            </a:r>
            <a:r>
              <a:rPr lang="en-GB" sz="2400" b="1" dirty="0"/>
              <a:t>6 July</a:t>
            </a:r>
            <a:endParaRPr lang="sl-SI" sz="2400" b="1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Conference on Adult Learning, </a:t>
            </a:r>
            <a:r>
              <a:rPr lang="sl-SI" sz="2400" b="1" dirty="0"/>
              <a:t>8 – 9 September</a:t>
            </a:r>
            <a:endParaRPr lang="sl-SI" sz="24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sl-SI" sz="2400" dirty="0"/>
              <a:t>Meeting of the Directors-General for Higher Education, </a:t>
            </a:r>
            <a:r>
              <a:rPr lang="sl-SI" sz="2400" b="1" dirty="0"/>
              <a:t>29 – 30 September</a:t>
            </a:r>
            <a:r>
              <a:rPr lang="sl-SI" sz="2400" dirty="0"/>
              <a:t> (including jointly with European Research Area and Innovation Committee-ERAC)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sl-SI" sz="2400" dirty="0"/>
              <a:t>Meeting </a:t>
            </a:r>
            <a:r>
              <a:rPr lang="sl-SI" sz="2400" dirty="0" err="1"/>
              <a:t>of</a:t>
            </a:r>
            <a:r>
              <a:rPr lang="sl-SI" sz="2400" dirty="0"/>
              <a:t> </a:t>
            </a:r>
            <a:r>
              <a:rPr lang="sl-SI" sz="2400" dirty="0" err="1"/>
              <a:t>the</a:t>
            </a:r>
            <a:r>
              <a:rPr lang="sl-SI" sz="2400" dirty="0"/>
              <a:t> </a:t>
            </a:r>
            <a:r>
              <a:rPr lang="sl-SI" sz="2400" dirty="0" err="1"/>
              <a:t>Directors</a:t>
            </a:r>
            <a:r>
              <a:rPr lang="sl-SI" sz="2400" dirty="0"/>
              <a:t>-General </a:t>
            </a:r>
            <a:r>
              <a:rPr lang="sl-SI" sz="2400" dirty="0" err="1"/>
              <a:t>for</a:t>
            </a:r>
            <a:r>
              <a:rPr lang="sl-SI" sz="2400" dirty="0"/>
              <a:t> VET, </a:t>
            </a:r>
            <a:r>
              <a:rPr lang="sl-SI" sz="2400" b="1" dirty="0"/>
              <a:t>3 – 5 </a:t>
            </a:r>
            <a:r>
              <a:rPr lang="sl-SI" sz="2400" b="1" dirty="0" err="1"/>
              <a:t>October</a:t>
            </a:r>
            <a:r>
              <a:rPr lang="sl-SI" sz="2400" b="1" dirty="0"/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sl-SI" sz="2400" dirty="0"/>
              <a:t>Meeting </a:t>
            </a:r>
            <a:r>
              <a:rPr lang="sl-SI" sz="2400" dirty="0" err="1"/>
              <a:t>of</a:t>
            </a:r>
            <a:r>
              <a:rPr lang="sl-SI" sz="2400" dirty="0"/>
              <a:t> </a:t>
            </a:r>
            <a:r>
              <a:rPr lang="sl-SI" sz="2400" dirty="0" err="1"/>
              <a:t>the</a:t>
            </a:r>
            <a:r>
              <a:rPr lang="sl-SI" sz="2400" dirty="0"/>
              <a:t> </a:t>
            </a:r>
            <a:r>
              <a:rPr lang="sl-SI" sz="2400" dirty="0" err="1"/>
              <a:t>Directors</a:t>
            </a:r>
            <a:r>
              <a:rPr lang="sl-SI" sz="2400" dirty="0"/>
              <a:t>-General </a:t>
            </a:r>
            <a:r>
              <a:rPr lang="sl-SI" sz="2400" dirty="0" err="1"/>
              <a:t>for</a:t>
            </a:r>
            <a:r>
              <a:rPr lang="sl-SI" sz="2400" dirty="0"/>
              <a:t> </a:t>
            </a:r>
            <a:r>
              <a:rPr lang="sl-SI" sz="2400" dirty="0" err="1"/>
              <a:t>Schools</a:t>
            </a:r>
            <a:r>
              <a:rPr lang="sl-SI" sz="2400" dirty="0"/>
              <a:t>, </a:t>
            </a:r>
            <a:r>
              <a:rPr lang="sl-SI" sz="2400" b="1" dirty="0"/>
              <a:t>12 – 14</a:t>
            </a:r>
            <a:r>
              <a:rPr lang="sl-SI" sz="2400" dirty="0"/>
              <a:t> </a:t>
            </a:r>
            <a:r>
              <a:rPr lang="sl-SI" sz="2400" b="1" dirty="0" err="1"/>
              <a:t>October</a:t>
            </a:r>
            <a:r>
              <a:rPr lang="sl-SI" sz="2400" b="1" dirty="0"/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Ministerial Conference »</a:t>
            </a:r>
            <a:r>
              <a:rPr lang="en-GB" sz="2400" dirty="0"/>
              <a:t>Resetting education and training for the digital age</a:t>
            </a:r>
            <a:r>
              <a:rPr lang="en-US" sz="2400" dirty="0"/>
              <a:t>«,</a:t>
            </a:r>
            <a:r>
              <a:rPr lang="sl-SI" sz="2400" dirty="0"/>
              <a:t>  </a:t>
            </a:r>
            <a:br>
              <a:rPr lang="sl-SI" sz="2400" dirty="0"/>
            </a:br>
            <a:r>
              <a:rPr lang="sl-SI" sz="2400" b="1" dirty="0"/>
              <a:t>9 – 10 November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sl-SI" sz="2400" dirty="0"/>
              <a:t>EYCS Council (Education), </a:t>
            </a:r>
            <a:r>
              <a:rPr lang="sl-SI" sz="2400" b="1" dirty="0"/>
              <a:t>29 November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Meeting of the Bologna Follow up Group, </a:t>
            </a:r>
            <a:r>
              <a:rPr lang="en-US" sz="2400" b="1" dirty="0"/>
              <a:t>1 – 2 December </a:t>
            </a:r>
            <a:endParaRPr lang="sl-SI" sz="2400" b="1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sl-SI" dirty="0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l-SI" dirty="0"/>
              <a:t>18 May 2021</a:t>
            </a:r>
            <a:endParaRPr lang="x-none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Slovenian Presidency of the Council of the European Union</a:t>
            </a:r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6A290-43BF-8245-9315-0E7A02C137C3}" type="slidenum">
              <a:rPr lang="x-none" smtClean="0"/>
              <a:t>6</a:t>
            </a:fld>
            <a:endParaRPr lang="x-none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7791046B-D586-C04C-995A-47B4879B3C97}"/>
              </a:ext>
            </a:extLst>
          </p:cNvPr>
          <p:cNvSpPr txBox="1">
            <a:spLocks/>
          </p:cNvSpPr>
          <p:nvPr/>
        </p:nvSpPr>
        <p:spPr>
          <a:xfrm>
            <a:off x="0" y="13652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x-none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658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5D85A7-71E7-3641-8084-AC0AFA47C74D}"/>
              </a:ext>
            </a:extLst>
          </p:cNvPr>
          <p:cNvSpPr/>
          <p:nvPr/>
        </p:nvSpPr>
        <p:spPr>
          <a:xfrm>
            <a:off x="0" y="5277323"/>
            <a:ext cx="12191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Thank you for listening!</a:t>
            </a:r>
          </a:p>
        </p:txBody>
      </p:sp>
    </p:spTree>
    <p:extLst>
      <p:ext uri="{BB962C8B-B14F-4D97-AF65-F5344CB8AC3E}">
        <p14:creationId xmlns:p14="http://schemas.microsoft.com/office/powerpoint/2010/main" val="4154052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KOM_04">
      <a:dk1>
        <a:srgbClr val="000000"/>
      </a:dk1>
      <a:lt1>
        <a:srgbClr val="FFFFFF"/>
      </a:lt1>
      <a:dk2>
        <a:srgbClr val="0D283F"/>
      </a:dk2>
      <a:lt2>
        <a:srgbClr val="DCDCDA"/>
      </a:lt2>
      <a:accent1>
        <a:srgbClr val="497186"/>
      </a:accent1>
      <a:accent2>
        <a:srgbClr val="3B86C7"/>
      </a:accent2>
      <a:accent3>
        <a:srgbClr val="3F7C93"/>
      </a:accent3>
      <a:accent4>
        <a:srgbClr val="F2C719"/>
      </a:accent4>
      <a:accent5>
        <a:srgbClr val="D97643"/>
      </a:accent5>
      <a:accent6>
        <a:srgbClr val="A51E23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1246</TotalTime>
  <Words>323</Words>
  <Application>Microsoft Macintosh PowerPoint</Application>
  <PresentationFormat>Widescreen</PresentationFormat>
  <Paragraphs>53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Lato</vt:lpstr>
      <vt:lpstr>Montserrat</vt:lpstr>
      <vt:lpstr>Montserrat SemiBold</vt:lpstr>
      <vt:lpstr>Office Theme</vt:lpstr>
      <vt:lpstr>PowerPoint Presentation</vt:lpstr>
      <vt:lpstr>KEY ORIENTATIONS</vt:lpstr>
      <vt:lpstr>OVERARCHING PRIORITIES</vt:lpstr>
      <vt:lpstr>THEMATIC PRIORITIES</vt:lpstr>
      <vt:lpstr>THEMATIC PRIORITIES</vt:lpstr>
      <vt:lpstr>MAIN EVENTS AND MEETINGS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Brane Horvat</dc:creator>
  <cp:lastModifiedBy>Microsoft Office User</cp:lastModifiedBy>
  <cp:revision>166</cp:revision>
  <dcterms:created xsi:type="dcterms:W3CDTF">2021-03-29T09:43:48Z</dcterms:created>
  <dcterms:modified xsi:type="dcterms:W3CDTF">2021-05-17T21:48:54Z</dcterms:modified>
</cp:coreProperties>
</file>