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359" r:id="rId3"/>
    <p:sldId id="364" r:id="rId4"/>
    <p:sldId id="260" r:id="rId5"/>
    <p:sldId id="270" r:id="rId6"/>
    <p:sldId id="290" r:id="rId7"/>
    <p:sldId id="365" r:id="rId8"/>
    <p:sldId id="280" r:id="rId9"/>
    <p:sldId id="292" r:id="rId10"/>
    <p:sldId id="293" r:id="rId11"/>
    <p:sldId id="279" r:id="rId12"/>
    <p:sldId id="291" r:id="rId13"/>
    <p:sldId id="282" r:id="rId14"/>
    <p:sldId id="329" r:id="rId15"/>
    <p:sldId id="331" r:id="rId16"/>
    <p:sldId id="332" r:id="rId17"/>
    <p:sldId id="289" r:id="rId18"/>
    <p:sldId id="297" r:id="rId19"/>
  </p:sldIdLst>
  <p:sldSz cx="9144000" cy="6858000" type="screen4x3"/>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A7C3"/>
    <a:srgbClr val="FFFFCC"/>
    <a:srgbClr val="FFCCCC"/>
    <a:srgbClr val="FF99FF"/>
    <a:srgbClr val="CCCCFF"/>
    <a:srgbClr val="FFFFFF"/>
    <a:srgbClr val="9CBC5C"/>
    <a:srgbClr val="D6CDE1"/>
    <a:srgbClr val="AEB6F4"/>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90" autoAdjust="0"/>
    <p:restoredTop sz="94660"/>
  </p:normalViewPr>
  <p:slideViewPr>
    <p:cSldViewPr snapToGrid="0">
      <p:cViewPr varScale="1">
        <p:scale>
          <a:sx n="74" d="100"/>
          <a:sy n="74" d="100"/>
        </p:scale>
        <p:origin x="67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5" Type="http://schemas.openxmlformats.org/officeDocument/2006/relationships/image" Target="../media/image36.emf"/><Relationship Id="rId4"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10C92B1-F784-4535-A901-9AA1601A08D4}" type="datetimeFigureOut">
              <a:rPr lang="sl-SI" smtClean="0"/>
              <a:pPr/>
              <a:t>23.9.2019</a:t>
            </a:fld>
            <a:endParaRPr lang="sl-SI"/>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A109D19-3918-4CC2-8027-BE3FD7373E98}" type="slidenum">
              <a:rPr lang="sl-SI" smtClean="0"/>
              <a:pPr/>
              <a:t>‹#›</a:t>
            </a:fld>
            <a:endParaRPr lang="sl-SI"/>
          </a:p>
        </p:txBody>
      </p:sp>
    </p:spTree>
    <p:extLst>
      <p:ext uri="{BB962C8B-B14F-4D97-AF65-F5344CB8AC3E}">
        <p14:creationId xmlns:p14="http://schemas.microsoft.com/office/powerpoint/2010/main" val="4100675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cac.org/cotton_info/publications/statistics/world-apparel-survey/FAO-ICAC-Survey-2013-Update-and-2011-Text.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en-US" dirty="0"/>
          </a:p>
        </p:txBody>
      </p:sp>
      <p:sp>
        <p:nvSpPr>
          <p:cNvPr id="4" name="Ograda številke diapozitiva 3"/>
          <p:cNvSpPr>
            <a:spLocks noGrp="1"/>
          </p:cNvSpPr>
          <p:nvPr>
            <p:ph type="sldNum" sz="quarter" idx="10"/>
          </p:nvPr>
        </p:nvSpPr>
        <p:spPr/>
        <p:txBody>
          <a:bodyPr/>
          <a:lstStyle/>
          <a:p>
            <a:fld id="{F7EBFB8C-BBFF-4397-A51C-1E92596422A9}" type="slidenum">
              <a:rPr lang="en-US" smtClean="0"/>
              <a:pPr/>
              <a:t>2</a:t>
            </a:fld>
            <a:endParaRPr lang="en-US" dirty="0"/>
          </a:p>
        </p:txBody>
      </p:sp>
    </p:spTree>
    <p:extLst>
      <p:ext uri="{BB962C8B-B14F-4D97-AF65-F5344CB8AC3E}">
        <p14:creationId xmlns:p14="http://schemas.microsoft.com/office/powerpoint/2010/main" val="1799081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lvl="0"/>
            <a:r>
              <a:rPr lang="sl-SI" sz="1200" b="1" kern="1200" dirty="0">
                <a:solidFill>
                  <a:schemeClr val="tx1"/>
                </a:solidFill>
                <a:effectLst/>
                <a:latin typeface="+mn-lt"/>
                <a:ea typeface="+mn-ea"/>
                <a:cs typeface="+mn-cs"/>
              </a:rPr>
              <a:t>First of </a:t>
            </a:r>
            <a:r>
              <a:rPr lang="sl-SI" sz="1200" b="1" kern="1200" dirty="0" err="1">
                <a:solidFill>
                  <a:schemeClr val="tx1"/>
                </a:solidFill>
                <a:effectLst/>
                <a:latin typeface="+mn-lt"/>
                <a:ea typeface="+mn-ea"/>
                <a:cs typeface="+mn-cs"/>
              </a:rPr>
              <a:t>all</a:t>
            </a:r>
            <a:r>
              <a:rPr lang="sl-SI" sz="1200" b="1" kern="1200" dirty="0">
                <a:solidFill>
                  <a:schemeClr val="tx1"/>
                </a:solidFill>
                <a:effectLst/>
                <a:latin typeface="+mn-lt"/>
                <a:ea typeface="+mn-ea"/>
                <a:cs typeface="+mn-cs"/>
              </a:rPr>
              <a:t> I </a:t>
            </a:r>
            <a:r>
              <a:rPr lang="sl-SI" sz="1200" b="1" kern="1200" dirty="0" err="1">
                <a:solidFill>
                  <a:schemeClr val="tx1"/>
                </a:solidFill>
                <a:effectLst/>
                <a:latin typeface="+mn-lt"/>
                <a:ea typeface="+mn-ea"/>
                <a:cs typeface="+mn-cs"/>
              </a:rPr>
              <a:t>would</a:t>
            </a:r>
            <a:r>
              <a:rPr lang="sl-SI" sz="1200" b="1" kern="1200" dirty="0">
                <a:solidFill>
                  <a:schemeClr val="tx1"/>
                </a:solidFill>
                <a:effectLst/>
                <a:latin typeface="+mn-lt"/>
                <a:ea typeface="+mn-ea"/>
                <a:cs typeface="+mn-cs"/>
              </a:rPr>
              <a:t> like </a:t>
            </a:r>
            <a:r>
              <a:rPr lang="sl-SI" sz="1200" b="1" kern="1200" dirty="0" err="1">
                <a:solidFill>
                  <a:schemeClr val="tx1"/>
                </a:solidFill>
                <a:effectLst/>
                <a:latin typeface="+mn-lt"/>
                <a:ea typeface="+mn-ea"/>
                <a:cs typeface="+mn-cs"/>
              </a:rPr>
              <a:t>you</a:t>
            </a:r>
            <a:r>
              <a:rPr lang="sl-SI" sz="1200" b="1" kern="1200" dirty="0">
                <a:solidFill>
                  <a:schemeClr val="tx1"/>
                </a:solidFill>
                <a:effectLst/>
                <a:latin typeface="+mn-lt"/>
                <a:ea typeface="+mn-ea"/>
                <a:cs typeface="+mn-cs"/>
              </a:rPr>
              <a:t> to </a:t>
            </a:r>
            <a:r>
              <a:rPr lang="sl-SI" sz="1200" b="1" kern="1200" dirty="0" err="1">
                <a:solidFill>
                  <a:schemeClr val="tx1"/>
                </a:solidFill>
                <a:effectLst/>
                <a:latin typeface="+mn-lt"/>
                <a:ea typeface="+mn-ea"/>
                <a:cs typeface="+mn-cs"/>
              </a:rPr>
              <a:t>look</a:t>
            </a:r>
            <a:r>
              <a:rPr lang="sl-SI" sz="1200" b="1" kern="1200" dirty="0">
                <a:solidFill>
                  <a:schemeClr val="tx1"/>
                </a:solidFill>
                <a:effectLst/>
                <a:latin typeface="+mn-lt"/>
                <a:ea typeface="+mn-ea"/>
                <a:cs typeface="+mn-cs"/>
              </a:rPr>
              <a:t> at </a:t>
            </a:r>
            <a:r>
              <a:rPr lang="sl-SI" sz="1200" b="1" kern="1200" dirty="0" err="1">
                <a:solidFill>
                  <a:schemeClr val="tx1"/>
                </a:solidFill>
                <a:effectLst/>
                <a:latin typeface="+mn-lt"/>
                <a:ea typeface="+mn-ea"/>
                <a:cs typeface="+mn-cs"/>
              </a:rPr>
              <a:t>the</a:t>
            </a:r>
            <a:r>
              <a:rPr lang="sl-SI"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Material Reutilisation scheme.</a:t>
            </a:r>
            <a:endParaRPr lang="sl-SI"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According</a:t>
            </a:r>
            <a:r>
              <a:rPr lang="sl-SI" sz="1200" b="1" kern="1200" dirty="0">
                <a:solidFill>
                  <a:schemeClr val="tx1"/>
                </a:solidFill>
                <a:effectLst/>
                <a:latin typeface="+mn-lt"/>
                <a:ea typeface="+mn-ea"/>
                <a:cs typeface="+mn-cs"/>
              </a:rPr>
              <a:t> to </a:t>
            </a:r>
            <a:r>
              <a:rPr lang="sl-SI" sz="1200" b="1" kern="1200" dirty="0" err="1">
                <a:solidFill>
                  <a:schemeClr val="tx1"/>
                </a:solidFill>
                <a:effectLst/>
                <a:latin typeface="+mn-lt"/>
                <a:ea typeface="+mn-ea"/>
                <a:cs typeface="+mn-cs"/>
              </a:rPr>
              <a:t>the</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World</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Apparel</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Fibre</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Consumption</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Survey</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from</a:t>
            </a:r>
            <a:r>
              <a:rPr lang="sl-SI" sz="1200" b="1" kern="1200" dirty="0">
                <a:solidFill>
                  <a:schemeClr val="tx1"/>
                </a:solidFill>
                <a:effectLst/>
                <a:latin typeface="+mn-lt"/>
                <a:ea typeface="+mn-ea"/>
                <a:cs typeface="+mn-cs"/>
              </a:rPr>
              <a:t> 2013 </a:t>
            </a:r>
            <a:r>
              <a:rPr lang="sl-SI" sz="1200" kern="1200" dirty="0">
                <a:solidFill>
                  <a:schemeClr val="tx1"/>
                </a:solidFill>
                <a:effectLst/>
                <a:latin typeface="+mn-lt"/>
                <a:ea typeface="+mn-ea"/>
                <a:cs typeface="+mn-cs"/>
              </a:rPr>
              <a:t>(FOOD AND AGRICULTURE ORGANIZATION OF THE UNITED NATIONS AND INTERNATIONAL COTTON ADVISORY) </a:t>
            </a:r>
            <a:r>
              <a:rPr lang="sl-SI" sz="1200" u="sng" kern="1200" dirty="0">
                <a:solidFill>
                  <a:schemeClr val="tx1"/>
                </a:solidFill>
                <a:effectLst/>
                <a:latin typeface="+mn-lt"/>
                <a:ea typeface="+mn-ea"/>
                <a:cs typeface="+mn-cs"/>
                <a:hlinkClick r:id="rId3"/>
              </a:rPr>
              <a:t>https://www.icac.org/cotton_info/publications/statistics/world-apparel-survey/FAO-ICAC-Survey-2013-Update-and-2011-Text.pdf</a:t>
            </a:r>
            <a:endParaRPr lang="sl-SI"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world consumption of all textile </a:t>
            </a:r>
            <a:r>
              <a:rPr lang="en-US" sz="1200" b="1" kern="1200" dirty="0" err="1">
                <a:solidFill>
                  <a:schemeClr val="tx1"/>
                </a:solidFill>
                <a:effectLst/>
                <a:latin typeface="+mn-lt"/>
                <a:ea typeface="+mn-ea"/>
                <a:cs typeface="+mn-cs"/>
              </a:rPr>
              <a:t>fibres</a:t>
            </a:r>
            <a:r>
              <a:rPr lang="en-US" sz="1200" b="1" kern="1200" dirty="0">
                <a:solidFill>
                  <a:schemeClr val="tx1"/>
                </a:solidFill>
                <a:effectLst/>
                <a:latin typeface="+mn-lt"/>
                <a:ea typeface="+mn-ea"/>
                <a:cs typeface="+mn-cs"/>
              </a:rPr>
              <a:t> peaked in 2007,   </a:t>
            </a:r>
            <a:r>
              <a:rPr lang="en-AU" sz="1200" b="1" kern="1200" dirty="0">
                <a:solidFill>
                  <a:schemeClr val="tx1"/>
                </a:solidFill>
                <a:effectLst/>
                <a:latin typeface="+mn-lt"/>
                <a:ea typeface="+mn-ea"/>
                <a:cs typeface="+mn-cs"/>
              </a:rPr>
              <a:t>Mankind used </a:t>
            </a:r>
            <a:r>
              <a:rPr lang="sl-SI" sz="1200" b="1" kern="1200" dirty="0" err="1">
                <a:solidFill>
                  <a:schemeClr val="tx1"/>
                </a:solidFill>
                <a:effectLst/>
                <a:latin typeface="+mn-lt"/>
                <a:ea typeface="+mn-ea"/>
                <a:cs typeface="+mn-cs"/>
              </a:rPr>
              <a:t>around</a:t>
            </a:r>
            <a:r>
              <a:rPr lang="sl-SI" sz="1200" b="1"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7</a:t>
            </a:r>
            <a:r>
              <a:rPr lang="sl-SI" sz="1200" b="1" kern="1200" dirty="0">
                <a:solidFill>
                  <a:schemeClr val="tx1"/>
                </a:solidFill>
                <a:effectLst/>
                <a:latin typeface="+mn-lt"/>
                <a:ea typeface="+mn-ea"/>
                <a:cs typeface="+mn-cs"/>
              </a:rPr>
              <a:t>5</a:t>
            </a:r>
            <a:r>
              <a:rPr lang="en-AU" sz="1200" b="1" kern="1200" dirty="0">
                <a:solidFill>
                  <a:schemeClr val="tx1"/>
                </a:solidFill>
                <a:effectLst/>
                <a:latin typeface="+mn-lt"/>
                <a:ea typeface="+mn-ea"/>
                <a:cs typeface="+mn-cs"/>
              </a:rPr>
              <a:t> million tons of fibre</a:t>
            </a:r>
            <a:r>
              <a:rPr lang="sl-SI" sz="1200" b="1" kern="1200" dirty="0">
                <a:solidFill>
                  <a:schemeClr val="tx1"/>
                </a:solidFill>
                <a:effectLst/>
                <a:latin typeface="+mn-lt"/>
                <a:ea typeface="+mn-ea"/>
                <a:cs typeface="+mn-cs"/>
              </a:rPr>
              <a:t>s</a:t>
            </a:r>
            <a:r>
              <a:rPr lang="en-AU" sz="1200" kern="1200" dirty="0">
                <a:solidFill>
                  <a:schemeClr val="tx1"/>
                </a:solidFill>
                <a:effectLst/>
                <a:latin typeface="+mn-lt"/>
                <a:ea typeface="+mn-ea"/>
                <a:cs typeface="+mn-cs"/>
              </a:rPr>
              <a:t> </a:t>
            </a:r>
            <a:r>
              <a:rPr lang="sl-SI" sz="1200" kern="1200" dirty="0">
                <a:solidFill>
                  <a:schemeClr val="tx1"/>
                </a:solidFill>
                <a:effectLst/>
                <a:latin typeface="+mn-lt"/>
                <a:ea typeface="+mn-ea"/>
                <a:cs typeface="+mn-cs"/>
              </a:rPr>
              <a:t>per</a:t>
            </a:r>
            <a:r>
              <a:rPr lang="sl-SI" sz="1200" kern="1200" baseline="0" dirty="0">
                <a:solidFill>
                  <a:schemeClr val="tx1"/>
                </a:solidFill>
                <a:effectLst/>
                <a:latin typeface="+mn-lt"/>
                <a:ea typeface="+mn-ea"/>
                <a:cs typeface="+mn-cs"/>
              </a:rPr>
              <a:t> </a:t>
            </a:r>
            <a:r>
              <a:rPr lang="sl-SI" sz="1200" kern="1200" baseline="0" dirty="0" err="1">
                <a:solidFill>
                  <a:schemeClr val="tx1"/>
                </a:solidFill>
                <a:effectLst/>
                <a:latin typeface="+mn-lt"/>
                <a:ea typeface="+mn-ea"/>
                <a:cs typeface="+mn-cs"/>
              </a:rPr>
              <a:t>year</a:t>
            </a:r>
            <a:r>
              <a:rPr lang="sl-SI" sz="1200" kern="1200" baseline="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Per capita</a:t>
            </a:r>
            <a:r>
              <a:rPr lang="en-AU" sz="1200" b="1" i="1"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consumption of </a:t>
            </a:r>
            <a:r>
              <a:rPr lang="en-AU" sz="1200" b="1" kern="1200" dirty="0" err="1">
                <a:solidFill>
                  <a:schemeClr val="tx1"/>
                </a:solidFill>
                <a:effectLst/>
                <a:latin typeface="+mn-lt"/>
                <a:ea typeface="+mn-ea"/>
                <a:cs typeface="+mn-cs"/>
              </a:rPr>
              <a:t>fiber</a:t>
            </a:r>
            <a:r>
              <a:rPr lang="en-AU" sz="1200" b="1" kern="1200" dirty="0">
                <a:solidFill>
                  <a:schemeClr val="tx1"/>
                </a:solidFill>
                <a:effectLst/>
                <a:latin typeface="+mn-lt"/>
                <a:ea typeface="+mn-ea"/>
                <a:cs typeface="+mn-cs"/>
              </a:rPr>
              <a:t> in developed country is up to 40 kg (in average 11 kg/capita); </a:t>
            </a:r>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Currently</a:t>
            </a:r>
            <a:r>
              <a:rPr lang="sl-SI" sz="1200" b="1" kern="1200" baseline="0" dirty="0">
                <a:solidFill>
                  <a:schemeClr val="tx1"/>
                </a:solidFill>
                <a:effectLst/>
                <a:latin typeface="+mn-lt"/>
                <a:ea typeface="+mn-ea"/>
                <a:cs typeface="+mn-cs"/>
              </a:rPr>
              <a:t> </a:t>
            </a:r>
            <a:r>
              <a:rPr lang="sl-SI" sz="1200" b="1" kern="1200" baseline="0" dirty="0" err="1">
                <a:solidFill>
                  <a:schemeClr val="tx1"/>
                </a:solidFill>
                <a:effectLst/>
                <a:latin typeface="+mn-lt"/>
                <a:ea typeface="+mn-ea"/>
                <a:cs typeface="+mn-cs"/>
              </a:rPr>
              <a:t>around</a:t>
            </a:r>
            <a:r>
              <a:rPr lang="sl-SI"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 than 60 million tons of textiles annually are sent to landfills or burned. </a:t>
            </a:r>
            <a:endParaRPr lang="sl-SI"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Textile recycling industry is able to process 93% of the waste without the production of any new hazardous waste or harmful by-products. </a:t>
            </a:r>
            <a:endParaRPr lang="sl-SI"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pPr marL="0" marR="0" indent="0" algn="l" defTabSz="457200" rtl="0" eaLnBrk="1" fontAlgn="auto" latinLnBrk="0" hangingPunct="1">
              <a:lnSpc>
                <a:spcPct val="9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 is the largest consumer market (Van Tot, 2014). In 2014 only, European consumers purchased an estimated 484 billion euros worth of clothing and textiles (Statista, 2016). On the other hand, Europeans discard 5.8 million tonnes of textiles annually (</a:t>
            </a:r>
            <a:r>
              <a:rPr lang="en-GB" sz="1200" kern="1200" dirty="0" err="1">
                <a:solidFill>
                  <a:schemeClr val="tx1"/>
                </a:solidFill>
                <a:effectLst/>
                <a:latin typeface="+mn-lt"/>
                <a:ea typeface="+mn-ea"/>
                <a:cs typeface="+mn-cs"/>
              </a:rPr>
              <a:t>Zacune</a:t>
            </a:r>
            <a:r>
              <a:rPr lang="en-GB" sz="1200" kern="1200" dirty="0">
                <a:solidFill>
                  <a:schemeClr val="tx1"/>
                </a:solidFill>
                <a:effectLst/>
                <a:latin typeface="+mn-lt"/>
                <a:ea typeface="+mn-ea"/>
                <a:cs typeface="+mn-cs"/>
              </a:rPr>
              <a:t>, 2013). </a:t>
            </a:r>
            <a:endParaRPr lang="sl-SI" sz="1200" kern="1200" dirty="0">
              <a:solidFill>
                <a:schemeClr val="tx1"/>
              </a:solidFill>
              <a:effectLst/>
              <a:latin typeface="+mn-lt"/>
              <a:ea typeface="+mn-ea"/>
              <a:cs typeface="+mn-cs"/>
            </a:endParaRPr>
          </a:p>
          <a:p>
            <a:pPr marL="0" marR="0" indent="0" algn="l" defTabSz="457200" rtl="0" eaLnBrk="1" fontAlgn="auto" latinLnBrk="0" hangingPunct="1">
              <a:lnSpc>
                <a:spcPct val="9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According to the report released by the Friends of the Earth Europe network, only about 25% of post-consumer textiles are being recycled by charities and industrial enterprises in Europe (</a:t>
            </a:r>
            <a:r>
              <a:rPr lang="en-GB" sz="1200" kern="1200" dirty="0" err="1">
                <a:solidFill>
                  <a:schemeClr val="tx1"/>
                </a:solidFill>
                <a:effectLst/>
                <a:latin typeface="+mn-lt"/>
                <a:ea typeface="+mn-ea"/>
                <a:cs typeface="+mn-cs"/>
              </a:rPr>
              <a:t>Zacune</a:t>
            </a:r>
            <a:r>
              <a:rPr lang="en-GB" sz="1200" kern="1200" dirty="0">
                <a:solidFill>
                  <a:schemeClr val="tx1"/>
                </a:solidFill>
                <a:effectLst/>
                <a:latin typeface="+mn-lt"/>
                <a:ea typeface="+mn-ea"/>
                <a:cs typeface="+mn-cs"/>
              </a:rPr>
              <a:t>, 2013). In the UK only 14% of end-of-life clothing goes to recycling (WRAP, 2012). </a:t>
            </a:r>
            <a:endParaRPr lang="sl-S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Following the Nordic Council of Ministers report, in the Nordic countries, roughly 9 kg per capita of textiles out of 14 kg consumed goes to waste treatment in the mixed waste every year, most of which could have been reused or recycled (Palm et al., 2014a). </a:t>
            </a:r>
            <a:endParaRPr lang="sl-S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results of the studies conducted in Finland indicate that only a few per cent of the overall textile waste ﬂow is recycled. The majority is collected in municipal solid waste and incinerated with energy recovery (</a:t>
            </a:r>
            <a:r>
              <a:rPr lang="en-GB" sz="1200" kern="1200" dirty="0" err="1">
                <a:solidFill>
                  <a:schemeClr val="tx1"/>
                </a:solidFill>
                <a:effectLst/>
                <a:latin typeface="+mn-lt"/>
                <a:ea typeface="+mn-ea"/>
                <a:cs typeface="+mn-cs"/>
              </a:rPr>
              <a:t>Dahlbo</a:t>
            </a:r>
            <a:r>
              <a:rPr lang="en-GB" sz="1200" kern="1200" dirty="0">
                <a:solidFill>
                  <a:schemeClr val="tx1"/>
                </a:solidFill>
                <a:effectLst/>
                <a:latin typeface="+mn-lt"/>
                <a:ea typeface="+mn-ea"/>
                <a:cs typeface="+mn-cs"/>
              </a:rPr>
              <a:t> et al., 2016). </a:t>
            </a:r>
            <a:endParaRPr lang="sl-S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France went a step further. Since 2006 French producers and importers of clothing, linen and footwear are responsible by law for ensuring reuse and recycling in the post-consumer phase. Companies can either organise their own recycling programme or contribute financially to an accredited collectively responsible organisation</a:t>
            </a:r>
            <a:r>
              <a:rPr lang="sl-SI" sz="1200" kern="1200" dirty="0">
                <a:solidFill>
                  <a:schemeClr val="tx1"/>
                </a:solidFill>
                <a:effectLst/>
                <a:latin typeface="+mn-lt"/>
                <a:ea typeface="+mn-ea"/>
                <a:cs typeface="+mn-cs"/>
              </a:rPr>
              <a:t>.</a:t>
            </a:r>
            <a:r>
              <a:rPr lang="sl-SI"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Those companies that use a minimum of 15 % recycled fibres in their new textile products pay a reduced membership fee of 50 %. Membership fees are among others used to support research to improved recycling of non-reusable textiles, including projects aimed at educating and assisting product designers to design with reuse and recycling in mind (</a:t>
            </a:r>
            <a:r>
              <a:rPr lang="en-GB" sz="1200" kern="1200" dirty="0" err="1">
                <a:solidFill>
                  <a:schemeClr val="tx1"/>
                </a:solidFill>
                <a:effectLst/>
                <a:latin typeface="+mn-lt"/>
                <a:ea typeface="+mn-ea"/>
                <a:cs typeface="+mn-cs"/>
              </a:rPr>
              <a:t>Dahlbo</a:t>
            </a:r>
            <a:r>
              <a:rPr lang="en-GB" sz="1200" kern="1200" dirty="0">
                <a:solidFill>
                  <a:schemeClr val="tx1"/>
                </a:solidFill>
                <a:effectLst/>
                <a:latin typeface="+mn-lt"/>
                <a:ea typeface="+mn-ea"/>
                <a:cs typeface="+mn-cs"/>
              </a:rPr>
              <a:t> et al., 2016). </a:t>
            </a:r>
            <a:endParaRPr lang="sl-S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Germany has significantly increased the amounts of the recycled household textile between years 2007 – 2013. According to the German Federal Association for Secondary Raw Materials and Waste Management, total textile recycling increased from 750,000 to 1.01 million tonnes out of which 54% has been reused (clothing), 21% used for production of rags, 17% - in the  garment  Industry, 6% - for energy recovery  and 2% has been considered as waste (</a:t>
            </a:r>
            <a:r>
              <a:rPr lang="en-GB" sz="1200" kern="1200" dirty="0" err="1">
                <a:solidFill>
                  <a:schemeClr val="tx1"/>
                </a:solidFill>
                <a:effectLst/>
                <a:latin typeface="+mn-lt"/>
                <a:ea typeface="+mn-ea"/>
                <a:cs typeface="+mn-cs"/>
              </a:rPr>
              <a:t>Korolkow</a:t>
            </a:r>
            <a:r>
              <a:rPr lang="en-GB" sz="1200" kern="1200" dirty="0">
                <a:solidFill>
                  <a:schemeClr val="tx1"/>
                </a:solidFill>
                <a:effectLst/>
                <a:latin typeface="+mn-lt"/>
                <a:ea typeface="+mn-ea"/>
                <a:cs typeface="+mn-cs"/>
              </a:rPr>
              <a:t>, 2015).</a:t>
            </a:r>
            <a:endParaRPr lang="sl-SI" sz="1200" kern="1200" dirty="0">
              <a:solidFill>
                <a:schemeClr val="tx1"/>
              </a:solidFill>
              <a:effectLst/>
              <a:latin typeface="+mn-lt"/>
              <a:ea typeface="+mn-ea"/>
              <a:cs typeface="+mn-cs"/>
            </a:endParaRPr>
          </a:p>
          <a:p>
            <a:pPr marL="0" marR="0" indent="0" algn="l" defTabSz="457200" rtl="0" eaLnBrk="1" fontAlgn="auto" latinLnBrk="0" hangingPunct="1">
              <a:lnSpc>
                <a:spcPct val="9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a:p>
            <a:pPr eaLnBrk="1" hangingPunct="1">
              <a:lnSpc>
                <a:spcPct val="90000"/>
              </a:lnSpc>
            </a:pPr>
            <a:endParaRPr lang="en-AU" altLang="sl-SI" b="1" dirty="0">
              <a:latin typeface="Calibri" panose="020F0502020204030204" pitchFamily="34" charset="0"/>
            </a:endParaRPr>
          </a:p>
          <a:p>
            <a:pPr eaLnBrk="1" hangingPunct="1">
              <a:lnSpc>
                <a:spcPct val="90000"/>
              </a:lnSpc>
              <a:buFont typeface="Wingdings" panose="05000000000000000000" pitchFamily="2" charset="2"/>
              <a:buNone/>
            </a:pPr>
            <a:endParaRPr lang="en-AU" altLang="sl-SI" b="1" dirty="0">
              <a:latin typeface="Calibri" panose="020F0502020204030204" pitchFamily="34" charset="0"/>
            </a:endParaRPr>
          </a:p>
          <a:p>
            <a:endParaRPr lang="sl-SI" dirty="0"/>
          </a:p>
        </p:txBody>
      </p:sp>
      <p:sp>
        <p:nvSpPr>
          <p:cNvPr id="4" name="Označba mesta številke diapozitiva 3"/>
          <p:cNvSpPr>
            <a:spLocks noGrp="1"/>
          </p:cNvSpPr>
          <p:nvPr>
            <p:ph type="sldNum" sz="quarter" idx="10"/>
          </p:nvPr>
        </p:nvSpPr>
        <p:spPr/>
        <p:txBody>
          <a:bodyPr/>
          <a:lstStyle/>
          <a:p>
            <a:fld id="{B2C58A41-65E4-A442-9CDA-82C009AF668A}" type="slidenum">
              <a:rPr lang="en-US" smtClean="0"/>
              <a:t>12</a:t>
            </a:fld>
            <a:endParaRPr lang="en-US"/>
          </a:p>
        </p:txBody>
      </p:sp>
    </p:spTree>
    <p:extLst>
      <p:ext uri="{BB962C8B-B14F-4D97-AF65-F5344CB8AC3E}">
        <p14:creationId xmlns:p14="http://schemas.microsoft.com/office/powerpoint/2010/main" val="3128345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37"/>
            <a:ext cx="7772400" cy="1470025"/>
          </a:xfrm>
        </p:spPr>
        <p:txBody>
          <a:bodyPr/>
          <a:lstStyle/>
          <a:p>
            <a:r>
              <a:rPr lang="sl-SI"/>
              <a:t>Kliknite, če želite urediti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sl-SI"/>
              <a:t>Kliknite, če želite urediti slog podnaslova matrice</a:t>
            </a:r>
          </a:p>
        </p:txBody>
      </p:sp>
      <p:sp>
        <p:nvSpPr>
          <p:cNvPr id="4" name="Ograda datuma 3"/>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417368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navpičnega besedila 2"/>
          <p:cNvSpPr>
            <a:spLocks noGrp="1"/>
          </p:cNvSpPr>
          <p:nvPr>
            <p:ph type="body" orient="vert" idx="1"/>
          </p:nvPr>
        </p:nvSpPr>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606221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50"/>
            <a:ext cx="2057400" cy="5851525"/>
          </a:xfrm>
        </p:spPr>
        <p:txBody>
          <a:bodyPr vert="eaVert"/>
          <a:lstStyle/>
          <a:p>
            <a:r>
              <a:rPr lang="sl-SI"/>
              <a:t>Kliknite, če želite urediti slog naslova matrice</a:t>
            </a:r>
          </a:p>
        </p:txBody>
      </p:sp>
      <p:sp>
        <p:nvSpPr>
          <p:cNvPr id="3" name="Ograda navpičnega besedila 2"/>
          <p:cNvSpPr>
            <a:spLocks noGrp="1"/>
          </p:cNvSpPr>
          <p:nvPr>
            <p:ph type="body" orient="vert" idx="1"/>
          </p:nvPr>
        </p:nvSpPr>
        <p:spPr>
          <a:xfrm>
            <a:off x="457200" y="274650"/>
            <a:ext cx="6019800" cy="5851525"/>
          </a:xfrm>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163822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1AB9743D-DACE-4F2E-8E41-1B1BFD55733D}"/>
              </a:ext>
            </a:extLst>
          </p:cNvPr>
          <p:cNvSpPr>
            <a:spLocks noGrp="1"/>
          </p:cNvSpPr>
          <p:nvPr>
            <p:ph type="ctrTitle"/>
          </p:nvPr>
        </p:nvSpPr>
        <p:spPr>
          <a:xfrm>
            <a:off x="1143000" y="1122363"/>
            <a:ext cx="6858000" cy="2387600"/>
          </a:xfrm>
        </p:spPr>
        <p:txBody>
          <a:bodyPr anchor="b"/>
          <a:lstStyle>
            <a:lvl1pPr algn="ctr">
              <a:defRPr sz="4500"/>
            </a:lvl1pPr>
          </a:lstStyle>
          <a:p>
            <a:r>
              <a:rPr lang="sl-SI"/>
              <a:t>Kliknite, če želite urediti slog naslova matrice</a:t>
            </a:r>
          </a:p>
        </p:txBody>
      </p:sp>
      <p:sp>
        <p:nvSpPr>
          <p:cNvPr id="3" name="Podnaslov 2">
            <a:extLst>
              <a:ext uri="{FF2B5EF4-FFF2-40B4-BE49-F238E27FC236}">
                <a16:creationId xmlns:a16="http://schemas.microsoft.com/office/drawing/2014/main" xmlns="" id="{3A52EBAE-327C-495E-91E4-08CAE055454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xmlns="" id="{415F86B9-B40E-4B50-9497-CB197D17448A}"/>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5" name="Označba mesta noge 4">
            <a:extLst>
              <a:ext uri="{FF2B5EF4-FFF2-40B4-BE49-F238E27FC236}">
                <a16:creationId xmlns:a16="http://schemas.microsoft.com/office/drawing/2014/main" xmlns="" id="{3D6AB4F4-28E0-472C-9713-937E41B6F0D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xmlns="" id="{50FE2E57-384C-4F4E-9098-E43AC8C6382B}"/>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1591635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242C6BBD-6E83-42A9-A77B-78A824FD8372}"/>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xmlns="" id="{63E086FE-12BE-4EDA-861D-738437361726}"/>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xmlns="" id="{FCAB107C-5A90-4C31-B998-30FEB024B8C4}"/>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5" name="Označba mesta noge 4">
            <a:extLst>
              <a:ext uri="{FF2B5EF4-FFF2-40B4-BE49-F238E27FC236}">
                <a16:creationId xmlns:a16="http://schemas.microsoft.com/office/drawing/2014/main" xmlns="" id="{0AEC2EB8-4F86-4155-9EE6-D7A218AB49D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xmlns="" id="{64B2D3A5-DABC-4FAB-B26E-BB3ED816B166}"/>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2382811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B5A931E8-0141-4B49-86DB-AB9A969537FA}"/>
              </a:ext>
            </a:extLst>
          </p:cNvPr>
          <p:cNvSpPr>
            <a:spLocks noGrp="1"/>
          </p:cNvSpPr>
          <p:nvPr>
            <p:ph type="title"/>
          </p:nvPr>
        </p:nvSpPr>
        <p:spPr>
          <a:xfrm>
            <a:off x="623888" y="1709739"/>
            <a:ext cx="7886700" cy="2852737"/>
          </a:xfrm>
        </p:spPr>
        <p:txBody>
          <a:bodyPr anchor="b"/>
          <a:lstStyle>
            <a:lvl1pPr>
              <a:defRPr sz="45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xmlns="" id="{37D719F0-D98A-425D-8773-8D8ED403386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xmlns="" id="{DE5A4188-FDA2-495A-9AB9-A94EDD2B8F90}"/>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5" name="Označba mesta noge 4">
            <a:extLst>
              <a:ext uri="{FF2B5EF4-FFF2-40B4-BE49-F238E27FC236}">
                <a16:creationId xmlns:a16="http://schemas.microsoft.com/office/drawing/2014/main" xmlns="" id="{624F952D-9AA1-4F99-ADD4-311AD5DDFBD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xmlns="" id="{82E951F0-B14B-45BC-8638-CB9A98B019B8}"/>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314647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D049546A-0A0D-4A4A-9F6D-DE752613AD9B}"/>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xmlns="" id="{CAE3D092-6EF0-4BC8-AB7F-8F0432D68C3A}"/>
              </a:ext>
            </a:extLst>
          </p:cNvPr>
          <p:cNvSpPr>
            <a:spLocks noGrp="1"/>
          </p:cNvSpPr>
          <p:nvPr>
            <p:ph sz="half" idx="1"/>
          </p:nvPr>
        </p:nvSpPr>
        <p:spPr>
          <a:xfrm>
            <a:off x="628650" y="1825625"/>
            <a:ext cx="38862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xmlns="" id="{F94BF114-384C-4D81-A221-F4CF84FEA893}"/>
              </a:ext>
            </a:extLst>
          </p:cNvPr>
          <p:cNvSpPr>
            <a:spLocks noGrp="1"/>
          </p:cNvSpPr>
          <p:nvPr>
            <p:ph sz="half" idx="2"/>
          </p:nvPr>
        </p:nvSpPr>
        <p:spPr>
          <a:xfrm>
            <a:off x="4629150" y="1825625"/>
            <a:ext cx="38862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xmlns="" id="{2A0C2ECB-521E-4C04-B814-517B1937EAF7}"/>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6" name="Označba mesta noge 5">
            <a:extLst>
              <a:ext uri="{FF2B5EF4-FFF2-40B4-BE49-F238E27FC236}">
                <a16:creationId xmlns:a16="http://schemas.microsoft.com/office/drawing/2014/main" xmlns="" id="{93DD703C-0CAF-44C1-B96F-1B9FC82AFF7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xmlns="" id="{78CED9BA-4146-445C-9674-67C13249091B}"/>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2126295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092A334A-2A09-4618-BEBF-03488A85E73F}"/>
              </a:ext>
            </a:extLst>
          </p:cNvPr>
          <p:cNvSpPr>
            <a:spLocks noGrp="1"/>
          </p:cNvSpPr>
          <p:nvPr>
            <p:ph type="title"/>
          </p:nvPr>
        </p:nvSpPr>
        <p:spPr>
          <a:xfrm>
            <a:off x="629841" y="365126"/>
            <a:ext cx="78867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xmlns="" id="{D63C4AA3-5E6E-4DFB-894A-CC265671292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xmlns="" id="{670A3874-46C4-480A-BD89-B44DE64DD728}"/>
              </a:ext>
            </a:extLst>
          </p:cNvPr>
          <p:cNvSpPr>
            <a:spLocks noGrp="1"/>
          </p:cNvSpPr>
          <p:nvPr>
            <p:ph sz="half" idx="2"/>
          </p:nvPr>
        </p:nvSpPr>
        <p:spPr>
          <a:xfrm>
            <a:off x="629842" y="2505075"/>
            <a:ext cx="3868340"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xmlns="" id="{B519E799-8754-4B54-9E78-06E00795ABB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xmlns="" id="{5441D28F-EBE7-45E9-966D-A829D1538F82}"/>
              </a:ext>
            </a:extLst>
          </p:cNvPr>
          <p:cNvSpPr>
            <a:spLocks noGrp="1"/>
          </p:cNvSpPr>
          <p:nvPr>
            <p:ph sz="quarter" idx="4"/>
          </p:nvPr>
        </p:nvSpPr>
        <p:spPr>
          <a:xfrm>
            <a:off x="4629150" y="2505075"/>
            <a:ext cx="3887391"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xmlns="" id="{4F693BB2-8C56-455D-859B-EA07FD962DB0}"/>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8" name="Označba mesta noge 7">
            <a:extLst>
              <a:ext uri="{FF2B5EF4-FFF2-40B4-BE49-F238E27FC236}">
                <a16:creationId xmlns:a16="http://schemas.microsoft.com/office/drawing/2014/main" xmlns="" id="{9573C2C3-59D3-4821-B28D-8FC926B7C101}"/>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xmlns="" id="{AA4C8685-D324-4960-A78C-5371C99E60BF}"/>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1547192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7504F382-3703-400A-ACE3-1D1E0C243571}"/>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xmlns="" id="{2E0325FD-C4DA-4448-B8A5-F6AE82B087F8}"/>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4" name="Označba mesta noge 3">
            <a:extLst>
              <a:ext uri="{FF2B5EF4-FFF2-40B4-BE49-F238E27FC236}">
                <a16:creationId xmlns:a16="http://schemas.microsoft.com/office/drawing/2014/main" xmlns="" id="{A94B0823-A576-4195-ADCC-3F2B025C310C}"/>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xmlns="" id="{3109D271-60F7-4DBF-BB18-DDAD0C261F54}"/>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271563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xmlns="" id="{FC3649B2-2115-48F7-B341-DE50653AFD13}"/>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3" name="Označba mesta noge 2">
            <a:extLst>
              <a:ext uri="{FF2B5EF4-FFF2-40B4-BE49-F238E27FC236}">
                <a16:creationId xmlns:a16="http://schemas.microsoft.com/office/drawing/2014/main" xmlns="" id="{60B03217-CF64-49C0-8FF1-436FD036409F}"/>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xmlns="" id="{C7009ED3-81A5-45D7-A2C7-31971DEC7F01}"/>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557564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532A2B29-7ABB-4776-BF56-23E6D459B505}"/>
              </a:ext>
            </a:extLst>
          </p:cNvPr>
          <p:cNvSpPr>
            <a:spLocks noGrp="1"/>
          </p:cNvSpPr>
          <p:nvPr>
            <p:ph type="title"/>
          </p:nvPr>
        </p:nvSpPr>
        <p:spPr>
          <a:xfrm>
            <a:off x="629841" y="457200"/>
            <a:ext cx="2949178" cy="1600200"/>
          </a:xfrm>
        </p:spPr>
        <p:txBody>
          <a:bodyPr anchor="b"/>
          <a:lstStyle>
            <a:lvl1pPr>
              <a:defRPr sz="24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xmlns="" id="{4E6BC29C-9936-4EA8-BB72-F0D0BF27B8E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xmlns="" id="{FCFCF494-3CFA-461A-9EA9-72F3AE7F6CF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xmlns="" id="{D0148A33-D5CC-44BC-9643-C26C2B1E6864}"/>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6" name="Označba mesta noge 5">
            <a:extLst>
              <a:ext uri="{FF2B5EF4-FFF2-40B4-BE49-F238E27FC236}">
                <a16:creationId xmlns:a16="http://schemas.microsoft.com/office/drawing/2014/main" xmlns="" id="{CAB673A4-22DB-4E4B-9EBE-7A41AA67E473}"/>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xmlns="" id="{4C24886C-56E6-4B72-9143-5D2770722A0A}"/>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1500047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idx="1"/>
          </p:nvPr>
        </p:nvSpPr>
        <p:spPr/>
        <p:txBody>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191048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2FE080B6-5A61-4A38-8094-E29DECFC853B}"/>
              </a:ext>
            </a:extLst>
          </p:cNvPr>
          <p:cNvSpPr>
            <a:spLocks noGrp="1"/>
          </p:cNvSpPr>
          <p:nvPr>
            <p:ph type="title"/>
          </p:nvPr>
        </p:nvSpPr>
        <p:spPr>
          <a:xfrm>
            <a:off x="629841" y="457200"/>
            <a:ext cx="2949178" cy="1600200"/>
          </a:xfrm>
        </p:spPr>
        <p:txBody>
          <a:bodyPr anchor="b"/>
          <a:lstStyle>
            <a:lvl1pPr>
              <a:defRPr sz="24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xmlns="" id="{40282339-4F84-45AD-8707-7D74EB27509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l-SI"/>
          </a:p>
        </p:txBody>
      </p:sp>
      <p:sp>
        <p:nvSpPr>
          <p:cNvPr id="4" name="Označba mesta besedila 3">
            <a:extLst>
              <a:ext uri="{FF2B5EF4-FFF2-40B4-BE49-F238E27FC236}">
                <a16:creationId xmlns:a16="http://schemas.microsoft.com/office/drawing/2014/main" xmlns="" id="{AC655B4F-9EAA-406E-8C4D-62E2499A5E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xmlns="" id="{D2FC4C41-13D1-4A2F-8517-F9F58963E7D9}"/>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6" name="Označba mesta noge 5">
            <a:extLst>
              <a:ext uri="{FF2B5EF4-FFF2-40B4-BE49-F238E27FC236}">
                <a16:creationId xmlns:a16="http://schemas.microsoft.com/office/drawing/2014/main" xmlns="" id="{9C70EB1B-2A86-4BC8-AE90-FB5DBEAD4017}"/>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xmlns="" id="{0FFA70BD-44A4-4B53-B40D-8B89CBBAED56}"/>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4140527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17D8560F-436F-45C4-9B16-2D9930E5ED3E}"/>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xmlns="" id="{CE740C26-9405-4446-8FEE-0542DC0A6F8D}"/>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xmlns="" id="{6D6C479D-09A2-4D70-810B-6C7D3764DF02}"/>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5" name="Označba mesta noge 4">
            <a:extLst>
              <a:ext uri="{FF2B5EF4-FFF2-40B4-BE49-F238E27FC236}">
                <a16:creationId xmlns:a16="http://schemas.microsoft.com/office/drawing/2014/main" xmlns="" id="{2B480AC6-6566-4385-A6D3-E6FE5ADBB31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xmlns="" id="{521B6CD6-CE6B-4F7C-A899-7406D5B5D1DF}"/>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2861405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xmlns="" id="{D49CCCA0-53CF-45C5-86C5-5F46989634C4}"/>
              </a:ext>
            </a:extLst>
          </p:cNvPr>
          <p:cNvSpPr>
            <a:spLocks noGrp="1"/>
          </p:cNvSpPr>
          <p:nvPr>
            <p:ph type="title" orient="vert"/>
          </p:nvPr>
        </p:nvSpPr>
        <p:spPr>
          <a:xfrm>
            <a:off x="6543675" y="365125"/>
            <a:ext cx="1971675"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xmlns="" id="{E5578263-31B4-43F2-BC57-BACFBA3BA5BD}"/>
              </a:ext>
            </a:extLst>
          </p:cNvPr>
          <p:cNvSpPr>
            <a:spLocks noGrp="1"/>
          </p:cNvSpPr>
          <p:nvPr>
            <p:ph type="body" orient="vert" idx="1"/>
          </p:nvPr>
        </p:nvSpPr>
        <p:spPr>
          <a:xfrm>
            <a:off x="628650" y="365125"/>
            <a:ext cx="5800725"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xmlns="" id="{27501CC3-B907-4FFE-9D50-05D0006294FE}"/>
              </a:ext>
            </a:extLst>
          </p:cNvPr>
          <p:cNvSpPr>
            <a:spLocks noGrp="1"/>
          </p:cNvSpPr>
          <p:nvPr>
            <p:ph type="dt" sz="half" idx="10"/>
          </p:nvPr>
        </p:nvSpPr>
        <p:spPr/>
        <p:txBody>
          <a:bodyPr/>
          <a:lstStyle/>
          <a:p>
            <a:fld id="{D2C98BEA-0242-4C65-B2FF-263D8F4ADE1C}" type="datetimeFigureOut">
              <a:rPr lang="sl-SI" smtClean="0"/>
              <a:t>23.9.2019</a:t>
            </a:fld>
            <a:endParaRPr lang="sl-SI"/>
          </a:p>
        </p:txBody>
      </p:sp>
      <p:sp>
        <p:nvSpPr>
          <p:cNvPr id="5" name="Označba mesta noge 4">
            <a:extLst>
              <a:ext uri="{FF2B5EF4-FFF2-40B4-BE49-F238E27FC236}">
                <a16:creationId xmlns:a16="http://schemas.microsoft.com/office/drawing/2014/main" xmlns="" id="{FF7F0699-9028-4820-A218-0E1F3C601E3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xmlns="" id="{8332D045-B2C8-4C96-8608-BB3BDC1EDCFD}"/>
              </a:ext>
            </a:extLst>
          </p:cNvPr>
          <p:cNvSpPr>
            <a:spLocks noGrp="1"/>
          </p:cNvSpPr>
          <p:nvPr>
            <p:ph type="sldNum" sz="quarter" idx="12"/>
          </p:nvPr>
        </p:nvSpPr>
        <p:spPr/>
        <p:txBody>
          <a:bodyPr/>
          <a:lstStyle/>
          <a:p>
            <a:fld id="{D96BB0F3-3A7F-4FE7-815B-EBE7B76A030F}" type="slidenum">
              <a:rPr lang="sl-SI" smtClean="0"/>
              <a:t>‹#›</a:t>
            </a:fld>
            <a:endParaRPr lang="sl-SI"/>
          </a:p>
        </p:txBody>
      </p:sp>
    </p:spTree>
    <p:extLst>
      <p:ext uri="{BB962C8B-B14F-4D97-AF65-F5344CB8AC3E}">
        <p14:creationId xmlns:p14="http://schemas.microsoft.com/office/powerpoint/2010/main" val="376887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12"/>
            <a:ext cx="7772400" cy="1362075"/>
          </a:xfrm>
        </p:spPr>
        <p:txBody>
          <a:bodyPr anchor="t"/>
          <a:lstStyle>
            <a:lvl1pPr algn="l">
              <a:defRPr sz="3000" b="1" cap="all"/>
            </a:lvl1pPr>
          </a:lstStyle>
          <a:p>
            <a:r>
              <a:rPr lang="sl-SI"/>
              <a:t>Kliknite, če želite urediti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sl-SI"/>
              <a:t>Kliknite, če želite urediti sloge besedila matrice</a:t>
            </a:r>
          </a:p>
        </p:txBody>
      </p:sp>
      <p:sp>
        <p:nvSpPr>
          <p:cNvPr id="4" name="Ograda datuma 3"/>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278233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356915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Kliknite, če želite urediti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sl-SI"/>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31"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sl-SI"/>
              <a:t>Kliknite, če želite urediti sloge besedila matrice</a:t>
            </a:r>
          </a:p>
        </p:txBody>
      </p:sp>
      <p:sp>
        <p:nvSpPr>
          <p:cNvPr id="6" name="Ograda vsebine 5"/>
          <p:cNvSpPr>
            <a:spLocks noGrp="1"/>
          </p:cNvSpPr>
          <p:nvPr>
            <p:ph sz="quarter" idx="4"/>
          </p:nvPr>
        </p:nvSpPr>
        <p:spPr>
          <a:xfrm>
            <a:off x="4645031"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8" name="Ograda noge 7"/>
          <p:cNvSpPr>
            <a:spLocks noGrp="1"/>
          </p:cNvSpPr>
          <p:nvPr>
            <p:ph type="ftr" sz="quarter" idx="11"/>
          </p:nvPr>
        </p:nvSpPr>
        <p:spPr/>
        <p:txBody>
          <a:bodyPr/>
          <a:lstStyle/>
          <a:p>
            <a:endParaRPr lang="sl-SI">
              <a:solidFill>
                <a:prstClr val="black">
                  <a:tint val="75000"/>
                </a:prstClr>
              </a:solidFill>
            </a:endParaRPr>
          </a:p>
        </p:txBody>
      </p:sp>
      <p:sp>
        <p:nvSpPr>
          <p:cNvPr id="9" name="Ograda številke diapozitiva 8"/>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68019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datuma 2"/>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4" name="Ograda noge 3"/>
          <p:cNvSpPr>
            <a:spLocks noGrp="1"/>
          </p:cNvSpPr>
          <p:nvPr>
            <p:ph type="ftr" sz="quarter" idx="11"/>
          </p:nvPr>
        </p:nvSpPr>
        <p:spPr/>
        <p:txBody>
          <a:bodyPr/>
          <a:lstStyle/>
          <a:p>
            <a:endParaRPr lang="sl-SI">
              <a:solidFill>
                <a:prstClr val="black">
                  <a:tint val="75000"/>
                </a:prstClr>
              </a:solidFill>
            </a:endParaRPr>
          </a:p>
        </p:txBody>
      </p:sp>
      <p:sp>
        <p:nvSpPr>
          <p:cNvPr id="5" name="Ograda številke diapozitiva 4"/>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56209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3" name="Ograda noge 2"/>
          <p:cNvSpPr>
            <a:spLocks noGrp="1"/>
          </p:cNvSpPr>
          <p:nvPr>
            <p:ph type="ftr" sz="quarter" idx="11"/>
          </p:nvPr>
        </p:nvSpPr>
        <p:spPr/>
        <p:txBody>
          <a:bodyPr/>
          <a:lstStyle/>
          <a:p>
            <a:endParaRPr lang="sl-SI">
              <a:solidFill>
                <a:prstClr val="black">
                  <a:tint val="75000"/>
                </a:prstClr>
              </a:solidFill>
            </a:endParaRPr>
          </a:p>
        </p:txBody>
      </p:sp>
      <p:sp>
        <p:nvSpPr>
          <p:cNvPr id="4" name="Ograda številke diapozitiva 3"/>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9797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2" y="273050"/>
            <a:ext cx="3008313" cy="1162050"/>
          </a:xfrm>
        </p:spPr>
        <p:txBody>
          <a:bodyPr anchor="b"/>
          <a:lstStyle>
            <a:lvl1pPr algn="l">
              <a:defRPr sz="1500" b="1"/>
            </a:lvl1pPr>
          </a:lstStyle>
          <a:p>
            <a:r>
              <a:rPr lang="sl-SI"/>
              <a:t>Kliknite, če želite urediti slog naslova matrice</a:t>
            </a:r>
          </a:p>
        </p:txBody>
      </p:sp>
      <p:sp>
        <p:nvSpPr>
          <p:cNvPr id="3" name="Ograda vsebine 2"/>
          <p:cNvSpPr>
            <a:spLocks noGrp="1"/>
          </p:cNvSpPr>
          <p:nvPr>
            <p:ph idx="1"/>
          </p:nvPr>
        </p:nvSpPr>
        <p:spPr>
          <a:xfrm>
            <a:off x="3575050" y="27306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55544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1500" b="1"/>
            </a:lvl1pPr>
          </a:lstStyle>
          <a:p>
            <a:r>
              <a:rPr lang="sl-SI"/>
              <a:t>Kliknite, če želite urediti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947954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grada besedila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69A59C-9A0B-40BC-BEF3-75E63AAC039B}" type="datetimeFigureOut">
              <a:rPr lang="sl-SI" smtClean="0">
                <a:solidFill>
                  <a:prstClr val="black">
                    <a:tint val="75000"/>
                  </a:prstClr>
                </a:solidFill>
              </a:rPr>
              <a:pPr/>
              <a:t>23.9.2019</a:t>
            </a:fld>
            <a:endParaRPr lang="sl-SI">
              <a:solidFill>
                <a:prstClr val="black">
                  <a:tint val="75000"/>
                </a:prstClr>
              </a:solidFill>
            </a:endParaRPr>
          </a:p>
        </p:txBody>
      </p:sp>
      <p:sp>
        <p:nvSpPr>
          <p:cNvPr id="5" name="Ograda noge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l-SI">
              <a:solidFill>
                <a:prstClr val="black">
                  <a:tint val="75000"/>
                </a:prstClr>
              </a:solidFill>
            </a:endParaRPr>
          </a:p>
        </p:txBody>
      </p:sp>
      <p:sp>
        <p:nvSpPr>
          <p:cNvPr id="6" name="Ograda številke diapozitiva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0E4FF0-FB62-447E-B38E-C828BC14EB03}"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400964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sl-SI"/>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xmlns="" id="{0B0352ED-8589-48DE-A07B-DD6CCAF98FF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xmlns="" id="{4EE60F5A-33AE-4DEA-BC18-CAF93858140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xmlns="" id="{AB7516C1-97A3-4B24-AEF8-ED5FDB79B70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C98BEA-0242-4C65-B2FF-263D8F4ADE1C}" type="datetimeFigureOut">
              <a:rPr lang="sl-SI" smtClean="0"/>
              <a:t>23.9.2019</a:t>
            </a:fld>
            <a:endParaRPr lang="sl-SI"/>
          </a:p>
        </p:txBody>
      </p:sp>
      <p:sp>
        <p:nvSpPr>
          <p:cNvPr id="5" name="Označba mesta noge 4">
            <a:extLst>
              <a:ext uri="{FF2B5EF4-FFF2-40B4-BE49-F238E27FC236}">
                <a16:creationId xmlns:a16="http://schemas.microsoft.com/office/drawing/2014/main" xmlns="" id="{69F66504-489B-4AC7-AC0D-CB89D52A5DB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xmlns="" id="{3B26E6C3-D784-4C76-B397-0C73D1FFF3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96BB0F3-3A7F-4FE7-815B-EBE7B76A030F}" type="slidenum">
              <a:rPr lang="sl-SI" smtClean="0"/>
              <a:t>‹#›</a:t>
            </a:fld>
            <a:endParaRPr lang="sl-SI"/>
          </a:p>
        </p:txBody>
      </p:sp>
    </p:spTree>
    <p:extLst>
      <p:ext uri="{BB962C8B-B14F-4D97-AF65-F5344CB8AC3E}">
        <p14:creationId xmlns:p14="http://schemas.microsoft.com/office/powerpoint/2010/main" val="1159352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package" Target="../embeddings/Microsoft_Word_Document2.docx"/><Relationship Id="rId13" Type="http://schemas.openxmlformats.org/officeDocument/2006/relationships/oleObject" Target="../embeddings/oleObject3.bin"/><Relationship Id="rId18" Type="http://schemas.openxmlformats.org/officeDocument/2006/relationships/image" Target="../media/image35.emf"/><Relationship Id="rId3" Type="http://schemas.openxmlformats.org/officeDocument/2006/relationships/oleObject" Target="../embeddings/oleObject1.bin"/><Relationship Id="rId21" Type="http://schemas.openxmlformats.org/officeDocument/2006/relationships/package" Target="../embeddings/Microsoft_Word_Document5.docx"/><Relationship Id="rId7" Type="http://schemas.openxmlformats.org/officeDocument/2006/relationships/oleObject" Target="../embeddings/oleObject2.bin"/><Relationship Id="rId12" Type="http://schemas.openxmlformats.org/officeDocument/2006/relationships/image" Target="../media/image40.jpeg"/><Relationship Id="rId17" Type="http://schemas.openxmlformats.org/officeDocument/2006/relationships/package" Target="../embeddings/Microsoft_Word_Document4.docx"/><Relationship Id="rId2" Type="http://schemas.openxmlformats.org/officeDocument/2006/relationships/slideLayout" Target="../slideLayouts/slideLayout17.xml"/><Relationship Id="rId16" Type="http://schemas.openxmlformats.org/officeDocument/2006/relationships/oleObject" Target="../embeddings/oleObject4.bin"/><Relationship Id="rId20" Type="http://schemas.openxmlformats.org/officeDocument/2006/relationships/oleObject" Target="../embeddings/oleObject5.bin"/><Relationship Id="rId1" Type="http://schemas.openxmlformats.org/officeDocument/2006/relationships/vmlDrawing" Target="../drawings/vmlDrawing1.vml"/><Relationship Id="rId6" Type="http://schemas.openxmlformats.org/officeDocument/2006/relationships/image" Target="../media/image37.jpeg"/><Relationship Id="rId11" Type="http://schemas.openxmlformats.org/officeDocument/2006/relationships/image" Target="../media/image39.png"/><Relationship Id="rId24" Type="http://schemas.openxmlformats.org/officeDocument/2006/relationships/image" Target="../media/image43.png"/><Relationship Id="rId5" Type="http://schemas.openxmlformats.org/officeDocument/2006/relationships/image" Target="../media/image32.emf"/><Relationship Id="rId15" Type="http://schemas.openxmlformats.org/officeDocument/2006/relationships/image" Target="../media/image34.emf"/><Relationship Id="rId23" Type="http://schemas.openxmlformats.org/officeDocument/2006/relationships/image" Target="../media/image42.png"/><Relationship Id="rId10" Type="http://schemas.openxmlformats.org/officeDocument/2006/relationships/image" Target="../media/image38.jpeg"/><Relationship Id="rId19" Type="http://schemas.openxmlformats.org/officeDocument/2006/relationships/image" Target="../media/image41.jpeg"/><Relationship Id="rId4" Type="http://schemas.openxmlformats.org/officeDocument/2006/relationships/package" Target="../embeddings/Microsoft_Word_Document1.docx"/><Relationship Id="rId9" Type="http://schemas.openxmlformats.org/officeDocument/2006/relationships/image" Target="../media/image33.emf"/><Relationship Id="rId14" Type="http://schemas.openxmlformats.org/officeDocument/2006/relationships/package" Target="../embeddings/Microsoft_Word_Document3.docx"/><Relationship Id="rId22"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hyperlink" Target="http://nanoapp.ios.si/" TargetMode="External"/><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url?sa=i&amp;rct=j&amp;q=ios.SI&amp;source=images&amp;cd=&amp;cad=rja&amp;docid=b3KyGuPpVV9q3M&amp;tbnid=zQRiybdJo4K6BM:&amp;ved=0CAUQjRw&amp;url=http://ios.si/backup/in-cilji.php&amp;ei=hrx3Ua6kJsmetAavloCwCw&amp;bvm=bv.45580626,d.Yms&amp;psig=AFQjCNG9JOe0iYkoKKiyOiblvNW16isPWA&amp;ust=1366887934971807" TargetMode="External"/><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image" Target="../media/image22.tiff"/><Relationship Id="rId1" Type="http://schemas.openxmlformats.org/officeDocument/2006/relationships/slideLayout" Target="../slideLayouts/slideLayout13.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5371A3A4-8B7F-4AAB-BD8F-70BCE37BF070}"/>
              </a:ext>
            </a:extLst>
          </p:cNvPr>
          <p:cNvSpPr>
            <a:spLocks noGrp="1"/>
          </p:cNvSpPr>
          <p:nvPr>
            <p:ph type="title"/>
          </p:nvPr>
        </p:nvSpPr>
        <p:spPr/>
        <p:txBody>
          <a:bodyPr/>
          <a:lstStyle/>
          <a:p>
            <a:r>
              <a:rPr lang="sl-SI" dirty="0"/>
              <a:t/>
            </a:r>
            <a:br>
              <a:rPr lang="sl-SI" dirty="0"/>
            </a:br>
            <a:endParaRPr lang="sl-SI" dirty="0"/>
          </a:p>
        </p:txBody>
      </p:sp>
      <p:sp>
        <p:nvSpPr>
          <p:cNvPr id="3" name="Označba mesta vsebine 2">
            <a:extLst>
              <a:ext uri="{FF2B5EF4-FFF2-40B4-BE49-F238E27FC236}">
                <a16:creationId xmlns:a16="http://schemas.microsoft.com/office/drawing/2014/main" xmlns="" id="{2E82F57D-22FB-4300-B9FD-76D7C39F24CF}"/>
              </a:ext>
            </a:extLst>
          </p:cNvPr>
          <p:cNvSpPr>
            <a:spLocks noGrp="1"/>
          </p:cNvSpPr>
          <p:nvPr>
            <p:ph idx="1"/>
          </p:nvPr>
        </p:nvSpPr>
        <p:spPr>
          <a:xfrm>
            <a:off x="93083" y="1690689"/>
            <a:ext cx="8963310" cy="5060540"/>
          </a:xfrm>
        </p:spPr>
        <p:txBody>
          <a:bodyPr>
            <a:normAutofit fontScale="77500" lnSpcReduction="20000"/>
          </a:bodyPr>
          <a:lstStyle/>
          <a:p>
            <a:pPr marL="0" indent="0" algn="ctr">
              <a:buNone/>
            </a:pPr>
            <a:r>
              <a:rPr lang="sl-SI" sz="2600" b="1" dirty="0" err="1"/>
              <a:t>Strategic</a:t>
            </a:r>
            <a:r>
              <a:rPr lang="sl-SI" sz="2600" b="1" dirty="0"/>
              <a:t> </a:t>
            </a:r>
            <a:r>
              <a:rPr lang="sl-SI" sz="2600" b="1" dirty="0" err="1"/>
              <a:t>research</a:t>
            </a:r>
            <a:r>
              <a:rPr lang="sl-SI" sz="2600" b="1" dirty="0"/>
              <a:t> </a:t>
            </a:r>
            <a:r>
              <a:rPr lang="sl-SI" sz="2600" b="1" dirty="0" err="1"/>
              <a:t>and</a:t>
            </a:r>
            <a:r>
              <a:rPr lang="sl-SI" sz="2600" b="1" dirty="0"/>
              <a:t> </a:t>
            </a:r>
            <a:r>
              <a:rPr lang="sl-SI" sz="2600" b="1" dirty="0" err="1"/>
              <a:t>innovation</a:t>
            </a:r>
            <a:r>
              <a:rPr lang="sl-SI" sz="2600" b="1" dirty="0"/>
              <a:t> </a:t>
            </a:r>
            <a:r>
              <a:rPr lang="sl-SI" sz="2600" b="1" dirty="0" err="1"/>
              <a:t>partnership</a:t>
            </a:r>
            <a:r>
              <a:rPr lang="sl-SI" sz="2600" b="1" dirty="0"/>
              <a:t>  (SRIP) – </a:t>
            </a:r>
          </a:p>
          <a:p>
            <a:pPr marL="0" indent="0" algn="ctr">
              <a:buNone/>
            </a:pPr>
            <a:r>
              <a:rPr lang="sl-SI" sz="2600" b="1" dirty="0" err="1"/>
              <a:t>Networks</a:t>
            </a:r>
            <a:r>
              <a:rPr lang="sl-SI" sz="2600" b="1" dirty="0"/>
              <a:t> </a:t>
            </a:r>
            <a:r>
              <a:rPr lang="sl-SI" sz="2600" b="1" dirty="0" err="1"/>
              <a:t>for</a:t>
            </a:r>
            <a:r>
              <a:rPr lang="sl-SI" sz="2600" b="1" dirty="0"/>
              <a:t> </a:t>
            </a:r>
            <a:r>
              <a:rPr lang="sl-SI" sz="2600" b="1" dirty="0" err="1"/>
              <a:t>the</a:t>
            </a:r>
            <a:r>
              <a:rPr lang="sl-SI" sz="2600" b="1" dirty="0"/>
              <a:t> </a:t>
            </a:r>
            <a:r>
              <a:rPr lang="sl-SI" sz="2600" b="1" dirty="0" err="1"/>
              <a:t>transition</a:t>
            </a:r>
            <a:r>
              <a:rPr lang="sl-SI" sz="2600" b="1" dirty="0"/>
              <a:t> to </a:t>
            </a:r>
            <a:r>
              <a:rPr lang="sl-SI" sz="2600" b="1" dirty="0" err="1"/>
              <a:t>circular</a:t>
            </a:r>
            <a:r>
              <a:rPr lang="sl-SI" sz="2600" b="1" dirty="0"/>
              <a:t> </a:t>
            </a:r>
            <a:r>
              <a:rPr lang="sl-SI" sz="2600" b="1" dirty="0" err="1"/>
              <a:t>economy</a:t>
            </a:r>
            <a:endParaRPr lang="sl-SI" sz="2600" b="1" dirty="0"/>
          </a:p>
          <a:p>
            <a:pPr marL="0" indent="0">
              <a:buNone/>
            </a:pPr>
            <a:endParaRPr lang="sl-SI" sz="2600" dirty="0"/>
          </a:p>
          <a:p>
            <a:pPr marL="0" indent="0">
              <a:buNone/>
            </a:pPr>
            <a:endParaRPr lang="sl-SI" sz="1800" dirty="0"/>
          </a:p>
          <a:p>
            <a:pPr marL="0" indent="0">
              <a:buNone/>
            </a:pPr>
            <a:endParaRPr lang="sl-SI" sz="1800" dirty="0"/>
          </a:p>
          <a:p>
            <a:pPr marL="0" indent="0" algn="ctr">
              <a:lnSpc>
                <a:spcPct val="107000"/>
              </a:lnSpc>
              <a:spcAft>
                <a:spcPts val="800"/>
              </a:spcAft>
              <a:buNone/>
            </a:pPr>
            <a:r>
              <a:rPr lang="en-GB" sz="3900" b="1" dirty="0">
                <a:latin typeface="Calibri" panose="020F0502020204030204" pitchFamily="34" charset="0"/>
                <a:ea typeface="Calibri" panose="020F0502020204030204" pitchFamily="34" charset="0"/>
                <a:cs typeface="Times New Roman" panose="02020603050405020304" pitchFamily="18" charset="0"/>
              </a:rPr>
              <a:t>Sustainable Business Models in Circular Bioeconomy</a:t>
            </a:r>
            <a:endParaRPr lang="sl-SI" sz="3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dirty="0">
                <a:latin typeface="Calibri" panose="020F0502020204030204" pitchFamily="34" charset="0"/>
                <a:ea typeface="Calibri" panose="020F0502020204030204" pitchFamily="34" charset="0"/>
                <a:cs typeface="Times New Roman" panose="02020603050405020304" pitchFamily="18" charset="0"/>
              </a:rPr>
              <a:t> </a:t>
            </a:r>
            <a:endParaRPr lang="sl-SI" sz="10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0"/>
              </a:spcAft>
              <a:buNone/>
            </a:pPr>
            <a:r>
              <a:rPr lang="en-US" sz="1400" b="1" dirty="0">
                <a:latin typeface="Calibri" panose="020F0502020204030204" pitchFamily="34" charset="0"/>
                <a:ea typeface="Calibri" panose="020F0502020204030204" pitchFamily="34" charset="0"/>
                <a:cs typeface="Times New Roman" panose="02020603050405020304" pitchFamily="18" charset="0"/>
              </a:rPr>
              <a:t/>
            </a:r>
            <a:br>
              <a:rPr lang="en-US" sz="1400" b="1" dirty="0">
                <a:latin typeface="Calibri" panose="020F0502020204030204" pitchFamily="34" charset="0"/>
                <a:ea typeface="Calibri" panose="020F0502020204030204" pitchFamily="34" charset="0"/>
                <a:cs typeface="Times New Roman" panose="02020603050405020304" pitchFamily="18" charset="0"/>
              </a:rPr>
            </a:br>
            <a:endParaRPr lang="sl-SI" sz="10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sl-SI" sz="1800" dirty="0"/>
          </a:p>
          <a:p>
            <a:pPr marL="0" indent="0">
              <a:buNone/>
            </a:pPr>
            <a:r>
              <a:rPr lang="sl-SI" sz="1800" dirty="0"/>
              <a:t>                                                                  </a:t>
            </a:r>
          </a:p>
          <a:p>
            <a:pPr marL="0" indent="0">
              <a:buNone/>
            </a:pPr>
            <a:r>
              <a:rPr lang="sl-SI" sz="1800" dirty="0"/>
              <a:t>                                                                                                 </a:t>
            </a:r>
          </a:p>
          <a:p>
            <a:pPr marL="0" indent="0">
              <a:buNone/>
            </a:pPr>
            <a:r>
              <a:rPr lang="en-US" sz="2000" b="1" dirty="0">
                <a:solidFill>
                  <a:srgbClr val="002060"/>
                </a:solidFill>
              </a:rPr>
              <a:t>					</a:t>
            </a:r>
            <a:r>
              <a:rPr lang="en-US" sz="3100" b="1" dirty="0">
                <a:solidFill>
                  <a:srgbClr val="002060"/>
                </a:solidFill>
              </a:rPr>
              <a:t>Prof. dr. Aleksandra LOBNIK, CEO</a:t>
            </a:r>
            <a:r>
              <a:rPr lang="sl-SI" sz="3100" dirty="0"/>
              <a:t> /</a:t>
            </a:r>
            <a:r>
              <a:rPr lang="sl-SI" sz="3100" b="1" dirty="0"/>
              <a:t>IOS Ltd                                                                   </a:t>
            </a:r>
          </a:p>
          <a:p>
            <a:pPr marL="0" indent="0">
              <a:buNone/>
            </a:pPr>
            <a:r>
              <a:rPr lang="sl-SI" sz="1800" dirty="0"/>
              <a:t>                                                                                             </a:t>
            </a:r>
          </a:p>
          <a:p>
            <a:pPr marL="0" indent="0" algn="ctr">
              <a:buNone/>
            </a:pPr>
            <a:r>
              <a:rPr lang="sl-SI" sz="1800" dirty="0"/>
              <a:t>	 </a:t>
            </a:r>
            <a:r>
              <a:rPr lang="en-US" sz="1800" dirty="0">
                <a:latin typeface="Calibri" panose="020F0502020204030204" pitchFamily="34" charset="0"/>
                <a:ea typeface="Calibri" panose="020F0502020204030204" pitchFamily="34" charset="0"/>
                <a:cs typeface="Times New Roman" panose="02020603050405020304" pitchFamily="18" charset="0"/>
              </a:rPr>
              <a:t>23 September 2019  </a:t>
            </a:r>
            <a:r>
              <a:rPr lang="en-US" sz="1800" dirty="0">
                <a:solidFill>
                  <a:srgbClr val="FFC000"/>
                </a:solidFill>
                <a:latin typeface="Calibri" panose="020F0502020204030204" pitchFamily="34" charset="0"/>
                <a:ea typeface="Calibri" panose="020F0502020204030204" pitchFamily="34" charset="0"/>
                <a:cs typeface="Times New Roman" panose="02020603050405020304" pitchFamily="18" charset="0"/>
              </a:rPr>
              <a:t>I  </a:t>
            </a:r>
            <a:r>
              <a:rPr lang="en-US" sz="1800" dirty="0">
                <a:latin typeface="Calibri" panose="020F0502020204030204" pitchFamily="34" charset="0"/>
                <a:ea typeface="Calibri" panose="020F0502020204030204" pitchFamily="34" charset="0"/>
                <a:cs typeface="Times New Roman" panose="02020603050405020304" pitchFamily="18" charset="0"/>
              </a:rPr>
              <a:t>Brussels</a:t>
            </a:r>
            <a:r>
              <a:rPr lang="sl-SI" sz="1800" dirty="0"/>
              <a:t> </a:t>
            </a:r>
          </a:p>
          <a:p>
            <a:pPr marL="0" indent="0">
              <a:buNone/>
            </a:pPr>
            <a:endParaRPr lang="sl-SI" sz="1800" dirty="0"/>
          </a:p>
          <a:p>
            <a:pPr marL="0" indent="0">
              <a:buNone/>
            </a:pPr>
            <a:r>
              <a:rPr lang="sl-SI" sz="1600" dirty="0" err="1">
                <a:latin typeface="Calibri" panose="020F0502020204030204" pitchFamily="34" charset="0"/>
                <a:ea typeface="Times New Roman" panose="02020603050405020304" pitchFamily="18" charset="0"/>
              </a:rPr>
              <a:t>Investment</a:t>
            </a:r>
            <a:r>
              <a:rPr lang="sl-SI" sz="1600" dirty="0">
                <a:latin typeface="Calibri" panose="020F0502020204030204" pitchFamily="34" charset="0"/>
                <a:ea typeface="Times New Roman" panose="02020603050405020304" pitchFamily="18" charset="0"/>
              </a:rPr>
              <a:t>  is </a:t>
            </a:r>
            <a:r>
              <a:rPr lang="sl-SI" sz="1600" dirty="0" err="1">
                <a:latin typeface="Calibri" panose="020F0502020204030204" pitchFamily="34" charset="0"/>
                <a:ea typeface="Times New Roman" panose="02020603050405020304" pitchFamily="18" charset="0"/>
              </a:rPr>
              <a:t>co-financed</a:t>
            </a:r>
            <a:r>
              <a:rPr lang="sl-SI" sz="1600" dirty="0">
                <a:latin typeface="Calibri" panose="020F0502020204030204" pitchFamily="34" charset="0"/>
                <a:ea typeface="Times New Roman" panose="02020603050405020304" pitchFamily="18" charset="0"/>
              </a:rPr>
              <a:t> </a:t>
            </a:r>
            <a:r>
              <a:rPr lang="sl-SI" sz="1600" dirty="0" err="1">
                <a:latin typeface="Calibri" panose="020F0502020204030204" pitchFamily="34" charset="0"/>
                <a:ea typeface="Times New Roman" panose="02020603050405020304" pitchFamily="18" charset="0"/>
              </a:rPr>
              <a:t>by</a:t>
            </a:r>
            <a:r>
              <a:rPr lang="sl-SI" sz="1600" dirty="0">
                <a:latin typeface="Calibri" panose="020F0502020204030204" pitchFamily="34" charset="0"/>
                <a:ea typeface="Times New Roman" panose="02020603050405020304" pitchFamily="18" charset="0"/>
              </a:rPr>
              <a:t> </a:t>
            </a:r>
            <a:r>
              <a:rPr lang="sl-SI" sz="1600" dirty="0" err="1">
                <a:latin typeface="Calibri" panose="020F0502020204030204" pitchFamily="34" charset="0"/>
                <a:ea typeface="Times New Roman" panose="02020603050405020304" pitchFamily="18" charset="0"/>
              </a:rPr>
              <a:t>the</a:t>
            </a:r>
            <a:r>
              <a:rPr lang="sl-SI" sz="1600" dirty="0">
                <a:latin typeface="Calibri" panose="020F0502020204030204" pitchFamily="34" charset="0"/>
                <a:ea typeface="Times New Roman" panose="02020603050405020304" pitchFamily="18" charset="0"/>
              </a:rPr>
              <a:t> </a:t>
            </a:r>
            <a:r>
              <a:rPr lang="sl-SI" sz="1600" dirty="0" err="1">
                <a:latin typeface="Calibri" panose="020F0502020204030204" pitchFamily="34" charset="0"/>
                <a:ea typeface="Times New Roman" panose="02020603050405020304" pitchFamily="18" charset="0"/>
              </a:rPr>
              <a:t>Republic</a:t>
            </a:r>
            <a:r>
              <a:rPr lang="sl-SI" sz="1600" dirty="0">
                <a:latin typeface="Calibri" panose="020F0502020204030204" pitchFamily="34" charset="0"/>
                <a:ea typeface="Times New Roman" panose="02020603050405020304" pitchFamily="18" charset="0"/>
              </a:rPr>
              <a:t> </a:t>
            </a:r>
            <a:r>
              <a:rPr lang="sl-SI" sz="1600" dirty="0" err="1">
                <a:latin typeface="Calibri" panose="020F0502020204030204" pitchFamily="34" charset="0"/>
                <a:ea typeface="Times New Roman" panose="02020603050405020304" pitchFamily="18" charset="0"/>
              </a:rPr>
              <a:t>Slovenia</a:t>
            </a:r>
            <a:r>
              <a:rPr lang="sl-SI" sz="1600" dirty="0">
                <a:latin typeface="Calibri" panose="020F0502020204030204" pitchFamily="34" charset="0"/>
                <a:ea typeface="Times New Roman" panose="02020603050405020304" pitchFamily="18" charset="0"/>
              </a:rPr>
              <a:t> </a:t>
            </a:r>
            <a:r>
              <a:rPr lang="sl-SI" sz="1600" dirty="0" err="1">
                <a:latin typeface="Calibri" panose="020F0502020204030204" pitchFamily="34" charset="0"/>
                <a:ea typeface="Times New Roman" panose="02020603050405020304" pitchFamily="18" charset="0"/>
              </a:rPr>
              <a:t>and</a:t>
            </a:r>
            <a:r>
              <a:rPr lang="sl-SI" sz="1600" dirty="0">
                <a:latin typeface="Calibri" panose="020F0502020204030204" pitchFamily="34" charset="0"/>
                <a:ea typeface="Times New Roman" panose="02020603050405020304" pitchFamily="18" charset="0"/>
              </a:rPr>
              <a:t> </a:t>
            </a:r>
            <a:r>
              <a:rPr lang="sl-SI" sz="1600" dirty="0" err="1">
                <a:latin typeface="Calibri" panose="020F0502020204030204" pitchFamily="34" charset="0"/>
                <a:ea typeface="Times New Roman" panose="02020603050405020304" pitchFamily="18" charset="0"/>
              </a:rPr>
              <a:t>the</a:t>
            </a:r>
            <a:r>
              <a:rPr lang="sl-SI" sz="1600" dirty="0">
                <a:latin typeface="Calibri" panose="020F0502020204030204" pitchFamily="34" charset="0"/>
                <a:ea typeface="Times New Roman" panose="02020603050405020304" pitchFamily="18" charset="0"/>
              </a:rPr>
              <a:t> EU </a:t>
            </a:r>
            <a:r>
              <a:rPr lang="sl-SI" sz="1600" dirty="0" err="1">
                <a:latin typeface="Calibri" panose="020F0502020204030204" pitchFamily="34" charset="0"/>
                <a:ea typeface="Times New Roman" panose="02020603050405020304" pitchFamily="18" charset="0"/>
              </a:rPr>
              <a:t>under</a:t>
            </a:r>
            <a:r>
              <a:rPr lang="sl-SI" sz="1600" dirty="0">
                <a:latin typeface="Calibri" panose="020F0502020204030204" pitchFamily="34" charset="0"/>
                <a:ea typeface="Times New Roman" panose="02020603050405020304" pitchFamily="18" charset="0"/>
              </a:rPr>
              <a:t> </a:t>
            </a:r>
            <a:r>
              <a:rPr lang="sl-SI" sz="1600" dirty="0" err="1">
                <a:latin typeface="Calibri" panose="020F0502020204030204" pitchFamily="34" charset="0"/>
                <a:ea typeface="Times New Roman" panose="02020603050405020304" pitchFamily="18" charset="0"/>
              </a:rPr>
              <a:t>the</a:t>
            </a:r>
            <a:r>
              <a:rPr lang="sl-SI" sz="1600" dirty="0">
                <a:latin typeface="Calibri" panose="020F0502020204030204" pitchFamily="34" charset="0"/>
                <a:ea typeface="Times New Roman" panose="02020603050405020304" pitchFamily="18" charset="0"/>
              </a:rPr>
              <a:t> </a:t>
            </a:r>
            <a:r>
              <a:rPr lang="sl-SI" sz="1600" dirty="0" err="1">
                <a:latin typeface="Calibri" panose="020F0502020204030204" pitchFamily="34" charset="0"/>
                <a:ea typeface="Times New Roman" panose="02020603050405020304" pitchFamily="18" charset="0"/>
              </a:rPr>
              <a:t>European</a:t>
            </a:r>
            <a:r>
              <a:rPr lang="sl-SI" sz="1600" dirty="0">
                <a:latin typeface="Calibri" panose="020F0502020204030204" pitchFamily="34" charset="0"/>
                <a:ea typeface="Times New Roman" panose="02020603050405020304" pitchFamily="18" charset="0"/>
              </a:rPr>
              <a:t> </a:t>
            </a:r>
            <a:r>
              <a:rPr lang="sl-SI" sz="1600" dirty="0" err="1">
                <a:latin typeface="Calibri" panose="020F0502020204030204" pitchFamily="34" charset="0"/>
                <a:ea typeface="Times New Roman" panose="02020603050405020304" pitchFamily="18" charset="0"/>
              </a:rPr>
              <a:t>Regional</a:t>
            </a:r>
            <a:r>
              <a:rPr lang="sl-SI" sz="1600" dirty="0">
                <a:latin typeface="Calibri" panose="020F0502020204030204" pitchFamily="34" charset="0"/>
                <a:ea typeface="Times New Roman" panose="02020603050405020304" pitchFamily="18" charset="0"/>
              </a:rPr>
              <a:t> </a:t>
            </a:r>
            <a:r>
              <a:rPr lang="sl-SI" sz="1600" dirty="0" err="1">
                <a:latin typeface="Calibri" panose="020F0502020204030204" pitchFamily="34" charset="0"/>
                <a:ea typeface="Times New Roman" panose="02020603050405020304" pitchFamily="18" charset="0"/>
              </a:rPr>
              <a:t>Development</a:t>
            </a:r>
            <a:r>
              <a:rPr lang="sl-SI" sz="1600" dirty="0">
                <a:latin typeface="Calibri" panose="020F0502020204030204" pitchFamily="34" charset="0"/>
                <a:ea typeface="Times New Roman" panose="02020603050405020304" pitchFamily="18" charset="0"/>
              </a:rPr>
              <a:t> Fund.</a:t>
            </a:r>
            <a:endParaRPr lang="sl-SI" sz="1600" dirty="0">
              <a:latin typeface="Times New Roman" panose="02020603050405020304" pitchFamily="18" charset="0"/>
              <a:ea typeface="Times New Roman" panose="02020603050405020304" pitchFamily="18" charset="0"/>
            </a:endParaRPr>
          </a:p>
          <a:p>
            <a:pPr marL="0" indent="0">
              <a:buNone/>
            </a:pPr>
            <a:endParaRPr lang="sl-SI" sz="1800" dirty="0"/>
          </a:p>
        </p:txBody>
      </p:sp>
      <p:pic>
        <p:nvPicPr>
          <p:cNvPr id="5" name="Slika 4">
            <a:extLst>
              <a:ext uri="{FF2B5EF4-FFF2-40B4-BE49-F238E27FC236}">
                <a16:creationId xmlns:a16="http://schemas.microsoft.com/office/drawing/2014/main" xmlns="" id="{0FDEF216-A3F7-48BF-AE58-BE15EC9BB4A5}"/>
              </a:ext>
            </a:extLst>
          </p:cNvPr>
          <p:cNvPicPr>
            <a:picLocks noChangeAspect="1"/>
          </p:cNvPicPr>
          <p:nvPr/>
        </p:nvPicPr>
        <p:blipFill>
          <a:blip r:embed="rId2"/>
          <a:stretch>
            <a:fillRect/>
          </a:stretch>
        </p:blipFill>
        <p:spPr>
          <a:xfrm>
            <a:off x="3233093" y="474132"/>
            <a:ext cx="3316803" cy="904583"/>
          </a:xfrm>
          <a:prstGeom prst="rect">
            <a:avLst/>
          </a:prstGeom>
        </p:spPr>
      </p:pic>
      <p:pic>
        <p:nvPicPr>
          <p:cNvPr id="8" name="Slika 7">
            <a:extLst>
              <a:ext uri="{FF2B5EF4-FFF2-40B4-BE49-F238E27FC236}">
                <a16:creationId xmlns:a16="http://schemas.microsoft.com/office/drawing/2014/main" xmlns="" id="{A38712CB-FDB9-4302-977C-7C3C1B924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55484"/>
            <a:ext cx="2651760" cy="1283452"/>
          </a:xfrm>
          <a:prstGeom prst="rect">
            <a:avLst/>
          </a:prstGeom>
        </p:spPr>
      </p:pic>
      <p:pic>
        <p:nvPicPr>
          <p:cNvPr id="2050" name="Picture 2" descr="Rezultat iskanja slik za SRIP-Circular economy, logo">
            <a:extLst>
              <a:ext uri="{FF2B5EF4-FFF2-40B4-BE49-F238E27FC236}">
                <a16:creationId xmlns:a16="http://schemas.microsoft.com/office/drawing/2014/main" xmlns="" id="{CF370DA3-0A38-451F-AE5A-6BF047673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713" y="365126"/>
            <a:ext cx="20097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352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476672"/>
            <a:ext cx="8712968" cy="648072"/>
          </a:xfrm>
        </p:spPr>
        <p:txBody>
          <a:bodyPr/>
          <a:lstStyle/>
          <a:p>
            <a:pPr algn="l"/>
            <a:r>
              <a:rPr lang="sl-SI" sz="3200" b="1" dirty="0"/>
              <a:t>IOS, Ltd and Projects </a:t>
            </a:r>
            <a:r>
              <a:rPr lang="sl-SI" sz="2000" b="1" dirty="0"/>
              <a:t>(not all listed)</a:t>
            </a:r>
          </a:p>
        </p:txBody>
      </p:sp>
      <p:sp>
        <p:nvSpPr>
          <p:cNvPr id="4" name="Footer Placeholder 3"/>
          <p:cNvSpPr>
            <a:spLocks noGrp="1"/>
          </p:cNvSpPr>
          <p:nvPr>
            <p:ph type="ftr" sz="quarter" idx="4294967295"/>
          </p:nvPr>
        </p:nvSpPr>
        <p:spPr>
          <a:xfrm>
            <a:off x="0" y="0"/>
            <a:ext cx="8208000" cy="468000"/>
          </a:xfrm>
          <a:prstGeom prst="rect">
            <a:avLst/>
          </a:prstGeom>
        </p:spPr>
        <p:txBody>
          <a:bodyPr/>
          <a:lstStyle/>
          <a:p>
            <a:pPr>
              <a:defRPr/>
            </a:pPr>
            <a:endParaRPr lang="en-US" sz="2000" dirty="0"/>
          </a:p>
        </p:txBody>
      </p:sp>
      <p:sp>
        <p:nvSpPr>
          <p:cNvPr id="7" name="PoljeZBesedilom 6"/>
          <p:cNvSpPr txBox="1"/>
          <p:nvPr/>
        </p:nvSpPr>
        <p:spPr>
          <a:xfrm>
            <a:off x="5364088" y="-27384"/>
            <a:ext cx="3323282" cy="523220"/>
          </a:xfrm>
          <a:prstGeom prst="rect">
            <a:avLst/>
          </a:prstGeom>
          <a:noFill/>
          <a:ln>
            <a:noFill/>
            <a:prstDash val="dash"/>
          </a:ln>
        </p:spPr>
        <p:txBody>
          <a:bodyPr wrap="none" rtlCol="0">
            <a:spAutoFit/>
          </a:bodyPr>
          <a:lstStyle/>
          <a:p>
            <a:r>
              <a:rPr lang="sl-SI" sz="1400" b="1" dirty="0">
                <a:solidFill>
                  <a:schemeClr val="bg1"/>
                </a:solidFill>
                <a:latin typeface="Calibri" pitchFamily="34" charset="0"/>
              </a:rPr>
              <a:t>Predstojnica</a:t>
            </a:r>
            <a:r>
              <a:rPr lang="sl-SI" sz="1400" dirty="0">
                <a:solidFill>
                  <a:schemeClr val="bg1"/>
                </a:solidFill>
                <a:latin typeface="Calibri" pitchFamily="34" charset="0"/>
              </a:rPr>
              <a:t>:       Prof.dr. Aleksandra Lobnik</a:t>
            </a:r>
          </a:p>
          <a:p>
            <a:r>
              <a:rPr lang="sl-SI" sz="1400" b="1" dirty="0">
                <a:solidFill>
                  <a:schemeClr val="bg1"/>
                </a:solidFill>
                <a:latin typeface="Calibri" pitchFamily="34" charset="0"/>
              </a:rPr>
              <a:t>Kontakt</a:t>
            </a:r>
            <a:r>
              <a:rPr lang="sl-SI" sz="1400" dirty="0">
                <a:solidFill>
                  <a:schemeClr val="bg1"/>
                </a:solidFill>
                <a:latin typeface="Calibri" pitchFamily="34" charset="0"/>
              </a:rPr>
              <a:t>:   </a:t>
            </a:r>
            <a:r>
              <a:rPr lang="sl-SI" sz="1400" dirty="0" err="1">
                <a:solidFill>
                  <a:schemeClr val="bg1"/>
                </a:solidFill>
                <a:latin typeface="Calibri" pitchFamily="34" charset="0"/>
              </a:rPr>
              <a:t>aleksandra.lobnik@um.si</a:t>
            </a:r>
            <a:endParaRPr lang="sl-SI" sz="1400" dirty="0">
              <a:solidFill>
                <a:schemeClr val="bg1"/>
              </a:solidFill>
              <a:latin typeface="Calibri" pitchFamily="34" charset="0"/>
            </a:endParaRPr>
          </a:p>
        </p:txBody>
      </p:sp>
      <p:grpSp>
        <p:nvGrpSpPr>
          <p:cNvPr id="68" name="Skupina 67"/>
          <p:cNvGrpSpPr/>
          <p:nvPr/>
        </p:nvGrpSpPr>
        <p:grpSpPr>
          <a:xfrm>
            <a:off x="323528" y="1420849"/>
            <a:ext cx="6264136" cy="4248192"/>
            <a:chOff x="323528" y="1412776"/>
            <a:chExt cx="6264136" cy="4248192"/>
          </a:xfrm>
        </p:grpSpPr>
        <p:sp>
          <p:nvSpPr>
            <p:cNvPr id="42" name="PoljeZBesedilom 41"/>
            <p:cNvSpPr txBox="1"/>
            <p:nvPr/>
          </p:nvSpPr>
          <p:spPr>
            <a:xfrm>
              <a:off x="323528" y="1412776"/>
              <a:ext cx="992579" cy="230832"/>
            </a:xfrm>
            <a:prstGeom prst="rect">
              <a:avLst/>
            </a:prstGeom>
            <a:noFill/>
          </p:spPr>
          <p:txBody>
            <a:bodyPr wrap="none" rtlCol="0">
              <a:spAutoFit/>
            </a:bodyPr>
            <a:lstStyle/>
            <a:p>
              <a:r>
                <a:rPr lang="sl-SI" sz="900" dirty="0">
                  <a:solidFill>
                    <a:schemeClr val="bg1"/>
                  </a:solidFill>
                </a:rPr>
                <a:t>TFC membrane</a:t>
              </a:r>
            </a:p>
          </p:txBody>
        </p:sp>
        <p:grpSp>
          <p:nvGrpSpPr>
            <p:cNvPr id="65" name="Skupina 64"/>
            <p:cNvGrpSpPr/>
            <p:nvPr/>
          </p:nvGrpSpPr>
          <p:grpSpPr>
            <a:xfrm>
              <a:off x="1907704" y="1484784"/>
              <a:ext cx="4679960" cy="4176184"/>
              <a:chOff x="1907704" y="1484784"/>
              <a:chExt cx="4679960" cy="4176184"/>
            </a:xfrm>
          </p:grpSpPr>
          <p:grpSp>
            <p:nvGrpSpPr>
              <p:cNvPr id="13" name="Skupina 12"/>
              <p:cNvGrpSpPr>
                <a:grpSpLocks noChangeAspect="1"/>
              </p:cNvGrpSpPr>
              <p:nvPr/>
            </p:nvGrpSpPr>
            <p:grpSpPr>
              <a:xfrm>
                <a:off x="2987544" y="1484784"/>
                <a:ext cx="2520000" cy="2520000"/>
                <a:chOff x="2347460" y="47705"/>
                <a:chExt cx="2289854" cy="2289854"/>
              </a:xfrm>
            </p:grpSpPr>
            <p:sp>
              <p:nvSpPr>
                <p:cNvPr id="20" name="Elipsa 19"/>
                <p:cNvSpPr/>
                <p:nvPr/>
              </p:nvSpPr>
              <p:spPr>
                <a:xfrm>
                  <a:off x="2347460" y="47705"/>
                  <a:ext cx="2289854" cy="2289854"/>
                </a:xfrm>
                <a:prstGeom prst="ellipse">
                  <a:avLst/>
                </a:pr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Elipsa 4"/>
                <p:cNvSpPr/>
                <p:nvPr/>
              </p:nvSpPr>
              <p:spPr>
                <a:xfrm>
                  <a:off x="2652774" y="636590"/>
                  <a:ext cx="1679226" cy="103043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spcBef>
                      <a:spcPct val="0"/>
                    </a:spcBef>
                    <a:spcAft>
                      <a:spcPts val="0"/>
                    </a:spcAft>
                  </a:pPr>
                  <a:r>
                    <a:rPr lang="sl-SI" b="1" kern="1200" dirty="0">
                      <a:solidFill>
                        <a:schemeClr val="accent3">
                          <a:lumMod val="95000"/>
                        </a:schemeClr>
                      </a:solidFill>
                      <a:latin typeface="Calibri" pitchFamily="34" charset="0"/>
                    </a:rPr>
                    <a:t>WATER </a:t>
                  </a:r>
                </a:p>
                <a:p>
                  <a:pPr lvl="0" algn="ctr" defTabSz="577850">
                    <a:spcBef>
                      <a:spcPct val="0"/>
                    </a:spcBef>
                    <a:spcAft>
                      <a:spcPts val="0"/>
                    </a:spcAft>
                  </a:pPr>
                  <a:r>
                    <a:rPr lang="sl-SI" b="1" kern="1200" dirty="0">
                      <a:solidFill>
                        <a:schemeClr val="accent3">
                          <a:lumMod val="95000"/>
                        </a:schemeClr>
                      </a:solidFill>
                      <a:latin typeface="Calibri" pitchFamily="34" charset="0"/>
                    </a:rPr>
                    <a:t>ECOLOGY</a:t>
                  </a:r>
                </a:p>
              </p:txBody>
            </p:sp>
          </p:grpSp>
          <p:grpSp>
            <p:nvGrpSpPr>
              <p:cNvPr id="14" name="Skupina 13"/>
              <p:cNvGrpSpPr>
                <a:grpSpLocks noChangeAspect="1"/>
              </p:cNvGrpSpPr>
              <p:nvPr/>
            </p:nvGrpSpPr>
            <p:grpSpPr>
              <a:xfrm>
                <a:off x="4067664" y="3140968"/>
                <a:ext cx="2520000" cy="2520000"/>
                <a:chOff x="3173716" y="1478864"/>
                <a:chExt cx="2289854" cy="2289854"/>
              </a:xfrm>
            </p:grpSpPr>
            <p:sp>
              <p:nvSpPr>
                <p:cNvPr id="18" name="Elipsa 17"/>
                <p:cNvSpPr/>
                <p:nvPr/>
              </p:nvSpPr>
              <p:spPr>
                <a:xfrm>
                  <a:off x="3173716" y="1478864"/>
                  <a:ext cx="2289854" cy="2289854"/>
                </a:xfrm>
                <a:prstGeom prst="ellipse">
                  <a:avLst/>
                </a:prstGeom>
                <a:solidFill>
                  <a:schemeClr val="accent2">
                    <a:lumMod val="75000"/>
                    <a:alpha val="25000"/>
                  </a:scheme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9" name="Elipsa 6"/>
                <p:cNvSpPr/>
                <p:nvPr/>
              </p:nvSpPr>
              <p:spPr>
                <a:xfrm>
                  <a:off x="3591362" y="2051532"/>
                  <a:ext cx="1780434" cy="12594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sl-SI" b="1" kern="1200" dirty="0">
                      <a:solidFill>
                        <a:schemeClr val="bg1">
                          <a:lumMod val="95000"/>
                        </a:schemeClr>
                      </a:solidFill>
                      <a:latin typeface="Calibri" pitchFamily="34" charset="0"/>
                    </a:rPr>
                    <a:t>NANOTECHNOLOGY &amp; NANOMATERIALS</a:t>
                  </a:r>
                </a:p>
              </p:txBody>
            </p:sp>
          </p:grpSp>
          <p:grpSp>
            <p:nvGrpSpPr>
              <p:cNvPr id="25" name="Skupina 24"/>
              <p:cNvGrpSpPr>
                <a:grpSpLocks noChangeAspect="1"/>
              </p:cNvGrpSpPr>
              <p:nvPr/>
            </p:nvGrpSpPr>
            <p:grpSpPr>
              <a:xfrm>
                <a:off x="1907704" y="3140968"/>
                <a:ext cx="2520000" cy="2520000"/>
                <a:chOff x="2411760" y="3803442"/>
                <a:chExt cx="2289854" cy="2289854"/>
              </a:xfrm>
            </p:grpSpPr>
            <p:sp>
              <p:nvSpPr>
                <p:cNvPr id="16" name="Elipsa 15"/>
                <p:cNvSpPr/>
                <p:nvPr/>
              </p:nvSpPr>
              <p:spPr>
                <a:xfrm>
                  <a:off x="2411760" y="3803442"/>
                  <a:ext cx="2289854" cy="2289854"/>
                </a:xfrm>
                <a:prstGeom prst="ellipse">
                  <a:avLst/>
                </a:prstGeom>
                <a:solidFill>
                  <a:srgbClr val="C00000">
                    <a:alpha val="2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7" name="Elipsa 8"/>
                <p:cNvSpPr/>
                <p:nvPr/>
              </p:nvSpPr>
              <p:spPr>
                <a:xfrm>
                  <a:off x="2869934" y="4379506"/>
                  <a:ext cx="1373912" cy="125941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sl-SI" b="1" kern="1200" dirty="0">
                      <a:solidFill>
                        <a:schemeClr val="bg1">
                          <a:lumMod val="95000"/>
                        </a:schemeClr>
                      </a:solidFill>
                      <a:latin typeface="Calibri" pitchFamily="34" charset="0"/>
                    </a:rPr>
                    <a:t>OPTICAL CHEMICAL SENSORS</a:t>
                  </a:r>
                </a:p>
              </p:txBody>
            </p:sp>
          </p:grpSp>
        </p:grpSp>
      </p:grpSp>
      <p:sp>
        <p:nvSpPr>
          <p:cNvPr id="5" name="Pravokotnik 4"/>
          <p:cNvSpPr/>
          <p:nvPr/>
        </p:nvSpPr>
        <p:spPr>
          <a:xfrm>
            <a:off x="179512" y="1274761"/>
            <a:ext cx="8712968" cy="5816977"/>
          </a:xfrm>
          <a:prstGeom prst="rect">
            <a:avLst/>
          </a:prstGeom>
        </p:spPr>
        <p:txBody>
          <a:bodyPr wrap="square">
            <a:spAutoFit/>
          </a:bodyPr>
          <a:lstStyle/>
          <a:p>
            <a:r>
              <a:rPr lang="sl-SI" sz="1600" dirty="0"/>
              <a:t> </a:t>
            </a:r>
          </a:p>
          <a:p>
            <a:r>
              <a:rPr lang="sl-SI" sz="2800" b="1" i="1" dirty="0">
                <a:solidFill>
                  <a:srgbClr val="C00000"/>
                </a:solidFill>
              </a:rPr>
              <a:t>EU Horizont 2020 project (IOS, project co-coordinator)</a:t>
            </a:r>
            <a:endParaRPr lang="en-US" sz="2800" dirty="0">
              <a:solidFill>
                <a:srgbClr val="C00000"/>
              </a:solidFill>
            </a:endParaRPr>
          </a:p>
          <a:p>
            <a:endParaRPr lang="sl-SI" sz="2000" b="1" dirty="0">
              <a:latin typeface="Arial Narrow"/>
              <a:ea typeface="Calibri"/>
              <a:cs typeface="Arial"/>
            </a:endParaRPr>
          </a:p>
          <a:p>
            <a:r>
              <a:rPr lang="sl-SI" sz="2000" b="1" dirty="0">
                <a:latin typeface="Arial Narrow"/>
                <a:ea typeface="Calibri"/>
                <a:cs typeface="Arial"/>
              </a:rPr>
              <a:t>RESYNTEX project - </a:t>
            </a:r>
            <a:r>
              <a:rPr lang="en-GB" sz="2000" b="1" dirty="0">
                <a:latin typeface="Arial Narrow"/>
                <a:ea typeface="Calibri"/>
                <a:cs typeface="Arial"/>
              </a:rPr>
              <a:t>A new circular economy concept: from textile waste towards chemical and textile industries feedstock</a:t>
            </a:r>
            <a:r>
              <a:rPr lang="sl-SI" sz="2000" b="1" dirty="0">
                <a:latin typeface="Arial Narrow"/>
                <a:ea typeface="Calibri"/>
                <a:cs typeface="Arial"/>
              </a:rPr>
              <a:t> </a:t>
            </a:r>
          </a:p>
          <a:p>
            <a:endParaRPr lang="en-US" sz="1600" dirty="0">
              <a:latin typeface="Arial Narrow"/>
              <a:ea typeface="Calibri"/>
              <a:cs typeface="Arial"/>
            </a:endParaRPr>
          </a:p>
          <a:p>
            <a:r>
              <a:rPr lang="en-US" sz="2000" b="1" dirty="0">
                <a:latin typeface="Arial Narrow"/>
                <a:ea typeface="Calibri"/>
                <a:cs typeface="Arial"/>
              </a:rPr>
              <a:t>Topic: WASTE-1-2014: </a:t>
            </a:r>
            <a:r>
              <a:rPr lang="sl-SI" sz="2000" b="1" dirty="0">
                <a:latin typeface="Arial Narrow"/>
                <a:ea typeface="Calibri"/>
                <a:cs typeface="Arial"/>
              </a:rPr>
              <a:t> </a:t>
            </a:r>
          </a:p>
          <a:p>
            <a:r>
              <a:rPr lang="en-US" sz="2400" b="1" dirty="0">
                <a:latin typeface="Arial Narrow"/>
                <a:ea typeface="Calibri"/>
                <a:cs typeface="Arial"/>
              </a:rPr>
              <a:t>Moving towards a</a:t>
            </a:r>
            <a:r>
              <a:rPr lang="sl-SI" sz="2400" b="1" dirty="0">
                <a:latin typeface="Arial Narrow"/>
                <a:ea typeface="Calibri"/>
                <a:cs typeface="Arial"/>
              </a:rPr>
              <a:t> c</a:t>
            </a:r>
            <a:r>
              <a:rPr lang="en-US" sz="2400" b="1" dirty="0" err="1">
                <a:latin typeface="Arial Narrow"/>
                <a:ea typeface="Calibri"/>
                <a:cs typeface="Arial"/>
              </a:rPr>
              <a:t>ircular</a:t>
            </a:r>
            <a:r>
              <a:rPr lang="en-US" sz="2400" b="1" dirty="0">
                <a:latin typeface="Arial Narrow"/>
                <a:ea typeface="Calibri"/>
                <a:cs typeface="Arial"/>
              </a:rPr>
              <a:t> economy through industrial symbiosis</a:t>
            </a:r>
            <a:r>
              <a:rPr lang="sl-SI" sz="2400" b="1" dirty="0">
                <a:latin typeface="Arial Narrow"/>
                <a:ea typeface="Calibri"/>
                <a:cs typeface="Arial"/>
              </a:rPr>
              <a:t> </a:t>
            </a:r>
          </a:p>
          <a:p>
            <a:endParaRPr lang="en-US" sz="2000" b="1" dirty="0">
              <a:latin typeface="Arial Narrow"/>
              <a:ea typeface="Calibri"/>
              <a:cs typeface="Arial"/>
            </a:endParaRPr>
          </a:p>
          <a:p>
            <a:r>
              <a:rPr lang="en-US" sz="2000" b="1" dirty="0">
                <a:latin typeface="Arial Narrow"/>
                <a:ea typeface="Calibri"/>
                <a:cs typeface="Arial"/>
              </a:rPr>
              <a:t>Type of action: Innovation</a:t>
            </a:r>
            <a:r>
              <a:rPr lang="sl-SI" sz="2000" b="1" dirty="0">
                <a:latin typeface="Arial Narrow"/>
                <a:ea typeface="Calibri"/>
                <a:cs typeface="Arial"/>
              </a:rPr>
              <a:t>; </a:t>
            </a:r>
          </a:p>
          <a:p>
            <a:r>
              <a:rPr lang="en-US" sz="2000" b="1" dirty="0">
                <a:latin typeface="Arial Narrow"/>
                <a:ea typeface="Calibri"/>
                <a:cs typeface="Arial"/>
              </a:rPr>
              <a:t>Duration of the project: 42 months</a:t>
            </a:r>
            <a:r>
              <a:rPr lang="sl-SI" sz="2000" b="1" dirty="0">
                <a:latin typeface="Arial Narrow"/>
                <a:ea typeface="Calibri"/>
                <a:cs typeface="Arial"/>
              </a:rPr>
              <a:t>; </a:t>
            </a:r>
          </a:p>
          <a:p>
            <a:r>
              <a:rPr lang="sl-SI" sz="2000" b="1" dirty="0">
                <a:latin typeface="Arial Narrow"/>
                <a:ea typeface="Calibri"/>
                <a:cs typeface="Arial"/>
              </a:rPr>
              <a:t>20 partners</a:t>
            </a:r>
          </a:p>
          <a:p>
            <a:endParaRPr lang="sl-SI" sz="1600" dirty="0">
              <a:latin typeface="Arial Narrow"/>
              <a:ea typeface="Calibri"/>
              <a:cs typeface="Arial"/>
            </a:endParaRPr>
          </a:p>
          <a:p>
            <a:endParaRPr lang="sl-SI" sz="1600" dirty="0">
              <a:latin typeface="Arial Narrow"/>
              <a:ea typeface="Calibri"/>
              <a:cs typeface="Arial"/>
            </a:endParaRPr>
          </a:p>
          <a:p>
            <a:endParaRPr lang="sl-SI" sz="1600" dirty="0"/>
          </a:p>
          <a:p>
            <a:endParaRPr lang="en-US" sz="1600" dirty="0"/>
          </a:p>
          <a:p>
            <a:endParaRPr lang="sl-SI" sz="1600" dirty="0"/>
          </a:p>
          <a:p>
            <a:r>
              <a:rPr lang="sl-SI" sz="1600" dirty="0"/>
              <a:t> </a:t>
            </a:r>
            <a:endParaRPr lang="en-US" sz="1600" dirty="0"/>
          </a:p>
          <a:p>
            <a:endParaRPr lang="en-US" sz="1600" dirty="0"/>
          </a:p>
          <a:p>
            <a:r>
              <a:rPr lang="sl-SI" sz="1600" dirty="0"/>
              <a:t> </a:t>
            </a:r>
            <a:endParaRPr lang="en-US" sz="1600" dirty="0"/>
          </a:p>
        </p:txBody>
      </p:sp>
    </p:spTree>
    <p:extLst>
      <p:ext uri="{BB962C8B-B14F-4D97-AF65-F5344CB8AC3E}">
        <p14:creationId xmlns:p14="http://schemas.microsoft.com/office/powerpoint/2010/main" val="3616107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4D4303F5-63D0-8048-8C3C-3FC7C6A713BA}" type="slidenum">
              <a:rPr lang="en-US" smtClean="0"/>
              <a:t>11</a:t>
            </a:fld>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79" t="20912" r="39053" b="17333"/>
          <a:stretch/>
        </p:blipFill>
        <p:spPr bwMode="auto">
          <a:xfrm>
            <a:off x="1003573" y="1988840"/>
            <a:ext cx="4953852" cy="375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Inhaltsplatzhalter 5"/>
          <p:cNvSpPr txBox="1">
            <a:spLocks/>
          </p:cNvSpPr>
          <p:nvPr/>
        </p:nvSpPr>
        <p:spPr>
          <a:xfrm>
            <a:off x="6269432" y="1857969"/>
            <a:ext cx="2604733" cy="3745981"/>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b="1" dirty="0"/>
              <a:t>COORDINATOR: SOEX</a:t>
            </a:r>
          </a:p>
          <a:p>
            <a:pPr marL="0" indent="0">
              <a:buNone/>
            </a:pPr>
            <a:r>
              <a:rPr lang="en-US" sz="1500" b="1" dirty="0"/>
              <a:t>CO-COORDINATOR: IOS</a:t>
            </a:r>
          </a:p>
          <a:p>
            <a:pPr marL="0" indent="0">
              <a:buNone/>
            </a:pPr>
            <a:endParaRPr lang="de-DE" sz="1500" b="1" dirty="0"/>
          </a:p>
          <a:p>
            <a:r>
              <a:rPr lang="en-US" sz="1500" dirty="0">
                <a:latin typeface="+mn-lt"/>
              </a:rPr>
              <a:t>RESYNTEX has 20 project partners from across 10 different EU member states. </a:t>
            </a:r>
          </a:p>
          <a:p>
            <a:r>
              <a:rPr lang="en-US" sz="1500" dirty="0">
                <a:latin typeface="+mn-lt"/>
              </a:rPr>
              <a:t>Partners include industrial associations, businesses, SMEs and research institutes. </a:t>
            </a:r>
          </a:p>
          <a:p>
            <a:r>
              <a:rPr lang="en-US" sz="1500" dirty="0">
                <a:latin typeface="+mn-lt"/>
              </a:rPr>
              <a:t>Working together, the group creates an effective model for the whole value chain.</a:t>
            </a:r>
          </a:p>
        </p:txBody>
      </p:sp>
      <p:sp>
        <p:nvSpPr>
          <p:cNvPr id="9" name="Title 3"/>
          <p:cNvSpPr>
            <a:spLocks noGrp="1"/>
          </p:cNvSpPr>
          <p:nvPr>
            <p:ph type="title"/>
          </p:nvPr>
        </p:nvSpPr>
        <p:spPr>
          <a:xfrm>
            <a:off x="1007385" y="476672"/>
            <a:ext cx="7019926" cy="857250"/>
          </a:xfrm>
        </p:spPr>
        <p:txBody>
          <a:bodyPr>
            <a:normAutofit/>
          </a:bodyPr>
          <a:lstStyle/>
          <a:p>
            <a:pPr algn="l"/>
            <a:r>
              <a:rPr lang="en-US" sz="3600" dirty="0">
                <a:latin typeface="Arial" panose="020B0604020202020204" pitchFamily="34" charset="0"/>
                <a:cs typeface="Arial" panose="020B0604020202020204" pitchFamily="34" charset="0"/>
              </a:rPr>
              <a:t>P</a:t>
            </a:r>
            <a:r>
              <a:rPr lang="sl-SI" sz="3600" dirty="0" err="1">
                <a:latin typeface="Arial" panose="020B0604020202020204" pitchFamily="34" charset="0"/>
                <a:cs typeface="Arial" panose="020B0604020202020204" pitchFamily="34" charset="0"/>
              </a:rPr>
              <a:t>artners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06161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p:cNvSpPr>
            <a:spLocks noGrp="1"/>
          </p:cNvSpPr>
          <p:nvPr>
            <p:ph type="sldNum" sz="quarter" idx="12"/>
          </p:nvPr>
        </p:nvSpPr>
        <p:spPr/>
        <p:txBody>
          <a:bodyPr/>
          <a:lstStyle/>
          <a:p>
            <a:fld id="{4D4303F5-63D0-8048-8C3C-3FC7C6A713BA}" type="slidenum">
              <a:rPr lang="en-US" smtClean="0"/>
              <a:t>12</a:t>
            </a:fld>
            <a:endParaRPr lang="en-US"/>
          </a:p>
        </p:txBody>
      </p:sp>
      <p:sp>
        <p:nvSpPr>
          <p:cNvPr id="6" name="Rechteck 7"/>
          <p:cNvSpPr/>
          <p:nvPr/>
        </p:nvSpPr>
        <p:spPr>
          <a:xfrm>
            <a:off x="469791" y="1657011"/>
            <a:ext cx="1414703" cy="29515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dirty="0" err="1">
                <a:latin typeface="Helvetica"/>
                <a:cs typeface="Helvetica"/>
              </a:rPr>
              <a:t>Recovered</a:t>
            </a:r>
            <a:r>
              <a:rPr lang="de-DE" sz="900" dirty="0">
                <a:latin typeface="Helvetica"/>
                <a:cs typeface="Helvetica"/>
              </a:rPr>
              <a:t> Textile </a:t>
            </a:r>
            <a:r>
              <a:rPr lang="de-DE" sz="900" dirty="0" err="1">
                <a:latin typeface="Helvetica"/>
                <a:cs typeface="Helvetica"/>
              </a:rPr>
              <a:t>Waste</a:t>
            </a:r>
            <a:r>
              <a:rPr lang="de-DE" sz="900" dirty="0">
                <a:latin typeface="Helvetica"/>
                <a:cs typeface="Helvetica"/>
              </a:rPr>
              <a:t> </a:t>
            </a:r>
          </a:p>
          <a:p>
            <a:pPr algn="ctr"/>
            <a:r>
              <a:rPr lang="de-DE" sz="900" dirty="0">
                <a:latin typeface="Helvetica"/>
                <a:cs typeface="Helvetica"/>
              </a:rPr>
              <a:t>100%</a:t>
            </a:r>
          </a:p>
        </p:txBody>
      </p:sp>
      <p:sp>
        <p:nvSpPr>
          <p:cNvPr id="7" name="Rechteck 8"/>
          <p:cNvSpPr/>
          <p:nvPr/>
        </p:nvSpPr>
        <p:spPr>
          <a:xfrm>
            <a:off x="2017580" y="1711708"/>
            <a:ext cx="842802" cy="1645284"/>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dirty="0">
                <a:latin typeface="Helvetica"/>
                <a:cs typeface="Helvetica"/>
              </a:rPr>
              <a:t>Re-</a:t>
            </a:r>
            <a:r>
              <a:rPr lang="de-DE" sz="900" dirty="0" err="1">
                <a:latin typeface="Helvetica"/>
                <a:cs typeface="Helvetica"/>
              </a:rPr>
              <a:t>Wear</a:t>
            </a:r>
            <a:endParaRPr lang="de-DE" sz="900" dirty="0">
              <a:latin typeface="Helvetica"/>
              <a:cs typeface="Helvetica"/>
            </a:endParaRPr>
          </a:p>
          <a:p>
            <a:pPr algn="ctr"/>
            <a:r>
              <a:rPr lang="de-DE" sz="900" dirty="0">
                <a:latin typeface="Helvetica"/>
                <a:cs typeface="Helvetica"/>
              </a:rPr>
              <a:t>60% </a:t>
            </a:r>
          </a:p>
        </p:txBody>
      </p:sp>
      <p:sp>
        <p:nvSpPr>
          <p:cNvPr id="8" name="Rechteck 10"/>
          <p:cNvSpPr/>
          <p:nvPr/>
        </p:nvSpPr>
        <p:spPr>
          <a:xfrm>
            <a:off x="2017580" y="3382065"/>
            <a:ext cx="842802" cy="1226486"/>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dirty="0">
                <a:latin typeface="Helvetica"/>
                <a:cs typeface="Helvetica"/>
              </a:rPr>
              <a:t>Re-</a:t>
            </a:r>
            <a:r>
              <a:rPr lang="de-DE" sz="900" dirty="0" err="1">
                <a:latin typeface="Helvetica"/>
                <a:cs typeface="Helvetica"/>
              </a:rPr>
              <a:t>Use</a:t>
            </a:r>
            <a:r>
              <a:rPr lang="de-DE" sz="900" dirty="0">
                <a:latin typeface="Helvetica"/>
                <a:cs typeface="Helvetica"/>
              </a:rPr>
              <a:t>/ </a:t>
            </a:r>
          </a:p>
          <a:p>
            <a:pPr algn="ctr"/>
            <a:r>
              <a:rPr lang="de-DE" sz="900" dirty="0">
                <a:latin typeface="Helvetica"/>
                <a:cs typeface="Helvetica"/>
              </a:rPr>
              <a:t>Re-Cycle</a:t>
            </a:r>
          </a:p>
          <a:p>
            <a:pPr algn="ctr"/>
            <a:r>
              <a:rPr lang="de-DE" sz="900" dirty="0">
                <a:latin typeface="Helvetica"/>
                <a:cs typeface="Helvetica"/>
              </a:rPr>
              <a:t>40%</a:t>
            </a:r>
          </a:p>
        </p:txBody>
      </p:sp>
      <p:sp>
        <p:nvSpPr>
          <p:cNvPr id="9" name="Rechteck 9"/>
          <p:cNvSpPr/>
          <p:nvPr/>
        </p:nvSpPr>
        <p:spPr>
          <a:xfrm>
            <a:off x="2993468" y="1665047"/>
            <a:ext cx="1117046" cy="398855"/>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dirty="0" err="1">
                <a:solidFill>
                  <a:schemeClr val="accent1"/>
                </a:solidFill>
                <a:latin typeface="Helvetica"/>
                <a:cs typeface="Helvetica"/>
              </a:rPr>
              <a:t>well</a:t>
            </a:r>
            <a:r>
              <a:rPr lang="de-DE" sz="900" dirty="0">
                <a:solidFill>
                  <a:schemeClr val="accent1"/>
                </a:solidFill>
                <a:latin typeface="Helvetica"/>
                <a:cs typeface="Helvetica"/>
              </a:rPr>
              <a:t> </a:t>
            </a:r>
            <a:r>
              <a:rPr lang="de-DE" sz="900" dirty="0" err="1">
                <a:solidFill>
                  <a:schemeClr val="accent1"/>
                </a:solidFill>
                <a:latin typeface="Helvetica"/>
                <a:cs typeface="Helvetica"/>
              </a:rPr>
              <a:t>preserved</a:t>
            </a:r>
            <a:endParaRPr lang="de-DE" sz="900" dirty="0">
              <a:solidFill>
                <a:schemeClr val="accent1"/>
              </a:solidFill>
              <a:latin typeface="Helvetica"/>
              <a:cs typeface="Helvetica"/>
            </a:endParaRPr>
          </a:p>
          <a:p>
            <a:pPr algn="ctr"/>
            <a:r>
              <a:rPr lang="de-DE" sz="900" dirty="0">
                <a:solidFill>
                  <a:schemeClr val="accent1"/>
                </a:solidFill>
                <a:latin typeface="Helvetica"/>
                <a:cs typeface="Helvetica"/>
              </a:rPr>
              <a:t>10%</a:t>
            </a:r>
          </a:p>
        </p:txBody>
      </p:sp>
      <p:sp>
        <p:nvSpPr>
          <p:cNvPr id="10" name="Rechteck 11"/>
          <p:cNvSpPr/>
          <p:nvPr/>
        </p:nvSpPr>
        <p:spPr>
          <a:xfrm>
            <a:off x="3000158" y="2123732"/>
            <a:ext cx="1110356" cy="1186599"/>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dirty="0">
                <a:solidFill>
                  <a:schemeClr val="accent1"/>
                </a:solidFill>
                <a:latin typeface="Helvetica"/>
                <a:cs typeface="Helvetica"/>
              </a:rPr>
              <a:t>moderate </a:t>
            </a:r>
            <a:r>
              <a:rPr lang="de-DE" sz="900" dirty="0" err="1">
                <a:solidFill>
                  <a:schemeClr val="accent1"/>
                </a:solidFill>
                <a:latin typeface="Helvetica"/>
                <a:cs typeface="Helvetica"/>
              </a:rPr>
              <a:t>wearability</a:t>
            </a:r>
            <a:r>
              <a:rPr lang="de-DE" sz="900" dirty="0">
                <a:solidFill>
                  <a:schemeClr val="accent1"/>
                </a:solidFill>
                <a:latin typeface="Helvetica"/>
                <a:cs typeface="Helvetica"/>
              </a:rPr>
              <a:t> </a:t>
            </a:r>
          </a:p>
          <a:p>
            <a:pPr algn="ctr"/>
            <a:r>
              <a:rPr lang="de-DE" sz="900" dirty="0">
                <a:solidFill>
                  <a:schemeClr val="accent1"/>
                </a:solidFill>
                <a:latin typeface="Helvetica"/>
                <a:cs typeface="Helvetica"/>
              </a:rPr>
              <a:t>50%</a:t>
            </a:r>
          </a:p>
        </p:txBody>
      </p:sp>
      <p:sp>
        <p:nvSpPr>
          <p:cNvPr id="11" name="Rechteck 12"/>
          <p:cNvSpPr/>
          <p:nvPr/>
        </p:nvSpPr>
        <p:spPr>
          <a:xfrm>
            <a:off x="3002079" y="3382066"/>
            <a:ext cx="1110356" cy="331676"/>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dirty="0" err="1">
                <a:solidFill>
                  <a:schemeClr val="accent1"/>
                </a:solidFill>
                <a:latin typeface="Helvetica"/>
                <a:cs typeface="Helvetica"/>
              </a:rPr>
              <a:t>wipers</a:t>
            </a:r>
            <a:r>
              <a:rPr lang="de-DE" sz="900" dirty="0">
                <a:solidFill>
                  <a:schemeClr val="accent1"/>
                </a:solidFill>
                <a:latin typeface="Helvetica"/>
                <a:cs typeface="Helvetica"/>
              </a:rPr>
              <a:t> </a:t>
            </a:r>
          </a:p>
          <a:p>
            <a:pPr algn="ctr"/>
            <a:r>
              <a:rPr lang="de-DE" sz="900" dirty="0">
                <a:solidFill>
                  <a:schemeClr val="accent1"/>
                </a:solidFill>
                <a:latin typeface="Helvetica"/>
                <a:cs typeface="Helvetica"/>
              </a:rPr>
              <a:t>15%</a:t>
            </a:r>
          </a:p>
        </p:txBody>
      </p:sp>
      <p:sp>
        <p:nvSpPr>
          <p:cNvPr id="12" name="Rechteck 13"/>
          <p:cNvSpPr/>
          <p:nvPr/>
        </p:nvSpPr>
        <p:spPr>
          <a:xfrm>
            <a:off x="3002079" y="3755232"/>
            <a:ext cx="1110356" cy="240076"/>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dirty="0" err="1">
                <a:solidFill>
                  <a:schemeClr val="accent1"/>
                </a:solidFill>
                <a:latin typeface="Helvetica"/>
                <a:cs typeface="Helvetica"/>
              </a:rPr>
              <a:t>fibre-pulling</a:t>
            </a:r>
            <a:r>
              <a:rPr lang="de-DE" sz="900" dirty="0">
                <a:solidFill>
                  <a:schemeClr val="accent1"/>
                </a:solidFill>
                <a:latin typeface="Helvetica"/>
                <a:cs typeface="Helvetica"/>
              </a:rPr>
              <a:t> 14%</a:t>
            </a:r>
          </a:p>
        </p:txBody>
      </p:sp>
      <p:sp>
        <p:nvSpPr>
          <p:cNvPr id="13" name="Rechteck 24"/>
          <p:cNvSpPr/>
          <p:nvPr/>
        </p:nvSpPr>
        <p:spPr>
          <a:xfrm>
            <a:off x="2993468" y="4036799"/>
            <a:ext cx="1110356" cy="337193"/>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dirty="0" err="1">
                <a:solidFill>
                  <a:schemeClr val="accent1"/>
                </a:solidFill>
                <a:latin typeface="Helvetica"/>
                <a:cs typeface="Helvetica"/>
              </a:rPr>
              <a:t>other</a:t>
            </a:r>
            <a:r>
              <a:rPr lang="de-DE" sz="900" dirty="0">
                <a:solidFill>
                  <a:schemeClr val="accent1"/>
                </a:solidFill>
                <a:latin typeface="Helvetica"/>
                <a:cs typeface="Helvetica"/>
              </a:rPr>
              <a:t> </a:t>
            </a:r>
            <a:r>
              <a:rPr lang="de-DE" sz="900" dirty="0" err="1">
                <a:solidFill>
                  <a:schemeClr val="accent1"/>
                </a:solidFill>
                <a:latin typeface="Helvetica"/>
                <a:cs typeface="Helvetica"/>
              </a:rPr>
              <a:t>recycling</a:t>
            </a:r>
            <a:r>
              <a:rPr lang="de-DE" sz="900" dirty="0">
                <a:solidFill>
                  <a:schemeClr val="accent1"/>
                </a:solidFill>
                <a:latin typeface="Helvetica"/>
                <a:cs typeface="Helvetica"/>
              </a:rPr>
              <a:t> &amp; </a:t>
            </a:r>
            <a:r>
              <a:rPr lang="de-DE" sz="900" dirty="0" err="1">
                <a:solidFill>
                  <a:schemeClr val="accent1"/>
                </a:solidFill>
                <a:latin typeface="Helvetica"/>
                <a:cs typeface="Helvetica"/>
              </a:rPr>
              <a:t>re-use</a:t>
            </a:r>
            <a:r>
              <a:rPr lang="de-DE" sz="900" dirty="0">
                <a:solidFill>
                  <a:schemeClr val="accent1"/>
                </a:solidFill>
                <a:latin typeface="Helvetica"/>
                <a:cs typeface="Helvetica"/>
              </a:rPr>
              <a:t> 8%</a:t>
            </a:r>
          </a:p>
        </p:txBody>
      </p:sp>
      <p:sp>
        <p:nvSpPr>
          <p:cNvPr id="14" name="Rechteck 14"/>
          <p:cNvSpPr/>
          <p:nvPr/>
        </p:nvSpPr>
        <p:spPr>
          <a:xfrm>
            <a:off x="2989564" y="4410941"/>
            <a:ext cx="1110356" cy="223290"/>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dirty="0" err="1">
                <a:solidFill>
                  <a:schemeClr val="accent1"/>
                </a:solidFill>
                <a:latin typeface="Helvetica"/>
                <a:cs typeface="Helvetica"/>
              </a:rPr>
              <a:t>waste</a:t>
            </a:r>
            <a:r>
              <a:rPr lang="de-DE" sz="900" dirty="0">
                <a:solidFill>
                  <a:schemeClr val="accent1"/>
                </a:solidFill>
                <a:latin typeface="Helvetica"/>
                <a:cs typeface="Helvetica"/>
              </a:rPr>
              <a:t> 3%</a:t>
            </a:r>
          </a:p>
        </p:txBody>
      </p:sp>
      <p:cxnSp>
        <p:nvCxnSpPr>
          <p:cNvPr id="15" name="Gerade Verbindung 32"/>
          <p:cNvCxnSpPr/>
          <p:nvPr/>
        </p:nvCxnSpPr>
        <p:spPr>
          <a:xfrm rot="5400000">
            <a:off x="3913609" y="2487114"/>
            <a:ext cx="1655255" cy="11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Gerade Verbindung mit Pfeil 33"/>
          <p:cNvCxnSpPr/>
          <p:nvPr/>
        </p:nvCxnSpPr>
        <p:spPr>
          <a:xfrm>
            <a:off x="4740661" y="2438033"/>
            <a:ext cx="925738" cy="1143"/>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feld 17"/>
          <p:cNvSpPr txBox="1"/>
          <p:nvPr/>
        </p:nvSpPr>
        <p:spPr>
          <a:xfrm>
            <a:off x="5969130" y="2195659"/>
            <a:ext cx="2708144" cy="553998"/>
          </a:xfrm>
          <a:prstGeom prst="rect">
            <a:avLst/>
          </a:prstGeom>
          <a:noFill/>
        </p:spPr>
        <p:txBody>
          <a:bodyPr wrap="square" rtlCol="0">
            <a:spAutoFit/>
          </a:bodyPr>
          <a:lstStyle/>
          <a:p>
            <a:r>
              <a:rPr lang="en-AU" sz="1500" dirty="0">
                <a:solidFill>
                  <a:schemeClr val="tx2">
                    <a:lumMod val="65000"/>
                    <a:lumOff val="35000"/>
                  </a:schemeClr>
                </a:solidFill>
                <a:latin typeface="Helvetica"/>
                <a:cs typeface="Helvetica"/>
              </a:rPr>
              <a:t>Sales in over 90 countries around the globe </a:t>
            </a:r>
          </a:p>
        </p:txBody>
      </p:sp>
      <p:cxnSp>
        <p:nvCxnSpPr>
          <p:cNvPr id="18" name="Gerade Verbindung 29"/>
          <p:cNvCxnSpPr/>
          <p:nvPr/>
        </p:nvCxnSpPr>
        <p:spPr>
          <a:xfrm flipH="1">
            <a:off x="4741277" y="3394762"/>
            <a:ext cx="2876" cy="96101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Gerade Verbindung mit Pfeil 31"/>
          <p:cNvCxnSpPr/>
          <p:nvPr/>
        </p:nvCxnSpPr>
        <p:spPr>
          <a:xfrm>
            <a:off x="4733269" y="3851397"/>
            <a:ext cx="910716" cy="17090"/>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Gerade Verbindung 35"/>
          <p:cNvCxnSpPr/>
          <p:nvPr/>
        </p:nvCxnSpPr>
        <p:spPr>
          <a:xfrm flipH="1">
            <a:off x="4734890" y="4412465"/>
            <a:ext cx="2876" cy="2217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Gerade Verbindung mit Pfeil 31"/>
          <p:cNvCxnSpPr/>
          <p:nvPr/>
        </p:nvCxnSpPr>
        <p:spPr>
          <a:xfrm>
            <a:off x="4732022" y="4513236"/>
            <a:ext cx="910716" cy="17090"/>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feld 21"/>
          <p:cNvSpPr txBox="1"/>
          <p:nvPr/>
        </p:nvSpPr>
        <p:spPr>
          <a:xfrm>
            <a:off x="5989594" y="3609812"/>
            <a:ext cx="2370221" cy="553998"/>
          </a:xfrm>
          <a:prstGeom prst="rect">
            <a:avLst/>
          </a:prstGeom>
          <a:noFill/>
        </p:spPr>
        <p:txBody>
          <a:bodyPr wrap="square" rtlCol="0">
            <a:spAutoFit/>
          </a:bodyPr>
          <a:lstStyle/>
          <a:p>
            <a:r>
              <a:rPr lang="en-GB" sz="1500" dirty="0">
                <a:solidFill>
                  <a:schemeClr val="accent4">
                    <a:lumMod val="75000"/>
                  </a:schemeClr>
                </a:solidFill>
                <a:latin typeface="Helvetica"/>
                <a:cs typeface="Helvetica"/>
              </a:rPr>
              <a:t>For utilization in the industry</a:t>
            </a:r>
          </a:p>
        </p:txBody>
      </p:sp>
      <p:sp>
        <p:nvSpPr>
          <p:cNvPr id="24" name="Textfeld 19"/>
          <p:cNvSpPr txBox="1"/>
          <p:nvPr/>
        </p:nvSpPr>
        <p:spPr>
          <a:xfrm>
            <a:off x="6062617" y="4373992"/>
            <a:ext cx="1445327" cy="323165"/>
          </a:xfrm>
          <a:prstGeom prst="rect">
            <a:avLst/>
          </a:prstGeom>
          <a:noFill/>
        </p:spPr>
        <p:txBody>
          <a:bodyPr wrap="square" rtlCol="0">
            <a:spAutoFit/>
          </a:bodyPr>
          <a:lstStyle/>
          <a:p>
            <a:r>
              <a:rPr lang="en-GB" sz="1500" dirty="0">
                <a:solidFill>
                  <a:schemeClr val="accent4">
                    <a:lumMod val="75000"/>
                  </a:schemeClr>
                </a:solidFill>
                <a:latin typeface="Helvetica"/>
                <a:cs typeface="Helvetica"/>
              </a:rPr>
              <a:t>Incineration</a:t>
            </a:r>
          </a:p>
        </p:txBody>
      </p:sp>
      <p:sp>
        <p:nvSpPr>
          <p:cNvPr id="25" name="Pravokotnik 24"/>
          <p:cNvSpPr/>
          <p:nvPr/>
        </p:nvSpPr>
        <p:spPr>
          <a:xfrm>
            <a:off x="466438" y="4765835"/>
            <a:ext cx="1696234" cy="300082"/>
          </a:xfrm>
          <a:prstGeom prst="rect">
            <a:avLst/>
          </a:prstGeom>
        </p:spPr>
        <p:txBody>
          <a:bodyPr wrap="none">
            <a:spAutoFit/>
          </a:bodyPr>
          <a:lstStyle/>
          <a:p>
            <a:r>
              <a:rPr lang="en-CA" sz="1350" dirty="0">
                <a:solidFill>
                  <a:srgbClr val="517EA7"/>
                </a:solidFill>
              </a:rPr>
              <a:t>Material Reutilisation</a:t>
            </a:r>
          </a:p>
        </p:txBody>
      </p:sp>
      <p:sp>
        <p:nvSpPr>
          <p:cNvPr id="2" name="PoljeZBesedilom 1"/>
          <p:cNvSpPr txBox="1"/>
          <p:nvPr/>
        </p:nvSpPr>
        <p:spPr>
          <a:xfrm>
            <a:off x="2017580" y="4822396"/>
            <a:ext cx="7017563" cy="1200329"/>
          </a:xfrm>
          <a:prstGeom prst="rect">
            <a:avLst/>
          </a:prstGeom>
          <a:noFill/>
        </p:spPr>
        <p:txBody>
          <a:bodyPr wrap="square" rtlCol="0">
            <a:spAutoFit/>
          </a:bodyPr>
          <a:lstStyle/>
          <a:p>
            <a:r>
              <a:rPr lang="sl-SI" b="1" dirty="0"/>
              <a:t>75</a:t>
            </a:r>
            <a:r>
              <a:rPr lang="en-AU" b="1" dirty="0"/>
              <a:t> million tons of textile </a:t>
            </a:r>
            <a:r>
              <a:rPr lang="sl-SI" b="1" dirty="0"/>
              <a:t>are used, </a:t>
            </a:r>
          </a:p>
          <a:p>
            <a:r>
              <a:rPr lang="sl-SI" dirty="0"/>
              <a:t>O</a:t>
            </a:r>
            <a:r>
              <a:rPr lang="en-GB" dirty="0" err="1"/>
              <a:t>nly</a:t>
            </a:r>
            <a:r>
              <a:rPr lang="en-GB" dirty="0"/>
              <a:t> a few per cent of the overall textile waste ﬂow is recycled</a:t>
            </a:r>
            <a:r>
              <a:rPr lang="sl-SI" dirty="0"/>
              <a:t>, </a:t>
            </a:r>
          </a:p>
          <a:p>
            <a:r>
              <a:rPr lang="sl-SI" b="1" dirty="0" err="1"/>
              <a:t>Currently</a:t>
            </a:r>
            <a:r>
              <a:rPr lang="sl-SI" b="1" dirty="0"/>
              <a:t> </a:t>
            </a:r>
            <a:r>
              <a:rPr lang="sl-SI" b="1" dirty="0" err="1"/>
              <a:t>around</a:t>
            </a:r>
            <a:r>
              <a:rPr lang="sl-SI" b="1" dirty="0"/>
              <a:t> </a:t>
            </a:r>
            <a:r>
              <a:rPr lang="en-GB" b="1" dirty="0"/>
              <a:t>60 million tons of textiles annually are sent to landfills or burned</a:t>
            </a:r>
            <a:endParaRPr lang="sl-SI" b="1" dirty="0"/>
          </a:p>
        </p:txBody>
      </p:sp>
    </p:spTree>
    <p:extLst>
      <p:ext uri="{BB962C8B-B14F-4D97-AF65-F5344CB8AC3E}">
        <p14:creationId xmlns:p14="http://schemas.microsoft.com/office/powerpoint/2010/main" val="36917861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5" y="19878"/>
            <a:ext cx="8070168" cy="1196752"/>
          </a:xfrm>
        </p:spPr>
        <p:txBody>
          <a:bodyPr>
            <a:noAutofit/>
          </a:bodyPr>
          <a:lstStyle/>
          <a:p>
            <a:pPr algn="ctr"/>
            <a:r>
              <a:rPr lang="sl-SI" sz="2800" b="1" dirty="0"/>
              <a:t>RESYNTEX DEMO PILOT PLANT Maribor, Slovenia</a:t>
            </a:r>
            <a:br>
              <a:rPr lang="sl-SI" sz="2800" b="1" dirty="0"/>
            </a:br>
            <a:r>
              <a:rPr lang="sl-SI" sz="2800" b="1" dirty="0"/>
              <a:t>100t TEXTILE/YEAR</a:t>
            </a:r>
          </a:p>
        </p:txBody>
      </p:sp>
      <p:pic>
        <p:nvPicPr>
          <p:cNvPr id="21" name="Picture 20">
            <a:extLst>
              <a:ext uri="{FF2B5EF4-FFF2-40B4-BE49-F238E27FC236}">
                <a16:creationId xmlns:a16="http://schemas.microsoft.com/office/drawing/2014/main" xmlns="" id="{2F5A2EDA-7C63-1C43-82C4-0AEF2DD36A9E}"/>
              </a:ext>
            </a:extLst>
          </p:cNvPr>
          <p:cNvPicPr/>
          <p:nvPr/>
        </p:nvPicPr>
        <p:blipFill>
          <a:blip r:embed="rId2"/>
          <a:stretch>
            <a:fillRect/>
          </a:stretch>
        </p:blipFill>
        <p:spPr>
          <a:xfrm>
            <a:off x="467544" y="1196752"/>
            <a:ext cx="8208912" cy="5328592"/>
          </a:xfrm>
          <a:prstGeom prst="rect">
            <a:avLst/>
          </a:prstGeom>
        </p:spPr>
      </p:pic>
    </p:spTree>
    <p:extLst>
      <p:ext uri="{BB962C8B-B14F-4D97-AF65-F5344CB8AC3E}">
        <p14:creationId xmlns:p14="http://schemas.microsoft.com/office/powerpoint/2010/main" val="3293882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807542-8544-1D4D-B523-DC9908050698}" type="datetime3">
              <a:rPr lang="en-US" smtClean="0"/>
              <a:t>23 September 2019</a:t>
            </a:fld>
            <a:endParaRPr lang="en-US"/>
          </a:p>
        </p:txBody>
      </p:sp>
      <p:sp>
        <p:nvSpPr>
          <p:cNvPr id="4" name="Slide Number Placeholder 3"/>
          <p:cNvSpPr>
            <a:spLocks noGrp="1"/>
          </p:cNvSpPr>
          <p:nvPr>
            <p:ph type="sldNum" sz="quarter" idx="12"/>
          </p:nvPr>
        </p:nvSpPr>
        <p:spPr/>
        <p:txBody>
          <a:bodyPr/>
          <a:lstStyle/>
          <a:p>
            <a:fld id="{4D4303F5-63D0-8048-8C3C-3FC7C6A713BA}" type="slidenum">
              <a:rPr lang="en-US" smtClean="0"/>
              <a:t>14</a:t>
            </a:fld>
            <a:endParaRPr lang="en-US"/>
          </a:p>
        </p:txBody>
      </p:sp>
      <p:sp>
        <p:nvSpPr>
          <p:cNvPr id="6" name="Rectangle 1">
            <a:extLst>
              <a:ext uri="{FF2B5EF4-FFF2-40B4-BE49-F238E27FC236}">
                <a16:creationId xmlns:a16="http://schemas.microsoft.com/office/drawing/2014/main" xmlns="" id="{5C97D093-34F5-0945-8CC1-7DC46D34744F}"/>
              </a:ext>
            </a:extLst>
          </p:cNvPr>
          <p:cNvSpPr>
            <a:spLocks noChangeArrowheads="1"/>
          </p:cNvSpPr>
          <p:nvPr/>
        </p:nvSpPr>
        <p:spPr bwMode="auto">
          <a:xfrm>
            <a:off x="323529" y="-548282"/>
            <a:ext cx="8568952" cy="33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121"/>
              </a:solidFill>
              <a:effectLst/>
              <a:latin typeface="Calibri" panose="020F050202020403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121"/>
              </a:solidFill>
              <a:effectLst/>
              <a:latin typeface="Calibri" panose="020F050202020403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121"/>
                </a:solidFill>
                <a:effectLst/>
                <a:latin typeface="Calibri" panose="020F0502020204030204" pitchFamily="34" charset="0"/>
                <a:ea typeface="Times New Roman" panose="02020603050405020304" pitchFamily="18" charset="0"/>
              </a:rPr>
              <a:t>RESYNTEX DEMO PILOT PLANT is dealing with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12121"/>
                </a:solidFill>
                <a:effectLst/>
                <a:latin typeface="Calibri" panose="020F0502020204030204" pitchFamily="34" charset="0"/>
                <a:ea typeface="Times New Roman" panose="02020603050405020304" pitchFamily="18" charset="0"/>
              </a:rPr>
              <a:t>100 t of textile-plastic wastes/per year</a:t>
            </a:r>
            <a:r>
              <a:rPr kumimoji="0" lang="en-US" altLang="en-US" sz="2400" b="0" i="0" u="none" strike="noStrike" cap="none" normalizeH="0" baseline="0" dirty="0">
                <a:ln>
                  <a:noFill/>
                </a:ln>
                <a:solidFill>
                  <a:srgbClr val="212121"/>
                </a:solidFill>
                <a:effectLst/>
                <a:latin typeface="Calibri" panose="020F0502020204030204" pitchFamily="34" charset="0"/>
                <a:ea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121"/>
              </a:solidFill>
              <a:effectLst/>
              <a:latin typeface="Calibri" panose="020F050202020403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121"/>
                </a:solidFill>
                <a:effectLst/>
                <a:latin typeface="Calibri" panose="020F0502020204030204" pitchFamily="34" charset="0"/>
                <a:ea typeface="Times New Roman" panose="02020603050405020304" pitchFamily="18" charset="0"/>
              </a:rPr>
              <a:t>Part of this DEMO is also water purification which enables more than 90% of water to be recycled and used again.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121"/>
                </a:solidFill>
                <a:effectLst/>
                <a:latin typeface="Calibri" panose="020F0502020204030204" pitchFamily="34" charset="0"/>
                <a:ea typeface="Times New Roman" panose="02020603050405020304" pitchFamily="18" charset="0"/>
              </a:rPr>
              <a:t>In the same matter all other chemicals as well enzymes are recycled and reused.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7" name="Slika 17">
            <a:extLst>
              <a:ext uri="{FF2B5EF4-FFF2-40B4-BE49-F238E27FC236}">
                <a16:creationId xmlns:a16="http://schemas.microsoft.com/office/drawing/2014/main" xmlns="" id="{82AFA863-C92E-BA42-95F1-83784258DF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708920"/>
            <a:ext cx="5760640" cy="3816424"/>
          </a:xfrm>
          <a:prstGeom prst="rect">
            <a:avLst/>
          </a:prstGeom>
          <a:noFill/>
        </p:spPr>
      </p:pic>
      <p:sp>
        <p:nvSpPr>
          <p:cNvPr id="8" name="Rectangle 7">
            <a:extLst>
              <a:ext uri="{FF2B5EF4-FFF2-40B4-BE49-F238E27FC236}">
                <a16:creationId xmlns:a16="http://schemas.microsoft.com/office/drawing/2014/main" xmlns="" id="{9B8C1128-7FA3-7D4D-88C8-737366ACE87C}"/>
              </a:ext>
            </a:extLst>
          </p:cNvPr>
          <p:cNvSpPr/>
          <p:nvPr/>
        </p:nvSpPr>
        <p:spPr>
          <a:xfrm>
            <a:off x="154461" y="4613684"/>
            <a:ext cx="2304256" cy="1477328"/>
          </a:xfrm>
          <a:prstGeom prst="rect">
            <a:avLst/>
          </a:prstGeom>
        </p:spPr>
        <p:txBody>
          <a:bodyPr wrap="square">
            <a:spAutoFit/>
          </a:bodyPr>
          <a:lstStyle/>
          <a:p>
            <a:pPr marL="457200">
              <a:spcAft>
                <a:spcPts val="0"/>
              </a:spcAft>
            </a:pPr>
            <a:r>
              <a:rPr lang="en-US" dirty="0">
                <a:solidFill>
                  <a:srgbClr val="212121"/>
                </a:solidFill>
                <a:latin typeface="Calibri" panose="020F0502020204030204" pitchFamily="34" charset="0"/>
                <a:ea typeface="Times New Roman" panose="02020603050405020304" pitchFamily="18" charset="0"/>
              </a:rPr>
              <a:t>Inputs, intermediates and end products from RESYNTEX process</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1067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807542-8544-1D4D-B523-DC9908050698}" type="datetime3">
              <a:rPr lang="en-US" smtClean="0"/>
              <a:t>23 September 2019</a:t>
            </a:fld>
            <a:endParaRPr lang="en-US"/>
          </a:p>
        </p:txBody>
      </p:sp>
      <p:sp>
        <p:nvSpPr>
          <p:cNvPr id="4" name="Slide Number Placeholder 3"/>
          <p:cNvSpPr>
            <a:spLocks noGrp="1"/>
          </p:cNvSpPr>
          <p:nvPr>
            <p:ph type="sldNum" sz="quarter" idx="12"/>
          </p:nvPr>
        </p:nvSpPr>
        <p:spPr/>
        <p:txBody>
          <a:bodyPr/>
          <a:lstStyle/>
          <a:p>
            <a:fld id="{4D4303F5-63D0-8048-8C3C-3FC7C6A713BA}" type="slidenum">
              <a:rPr lang="en-US" smtClean="0"/>
              <a:t>15</a:t>
            </a:fld>
            <a:endParaRPr lang="en-US"/>
          </a:p>
        </p:txBody>
      </p:sp>
      <p:sp>
        <p:nvSpPr>
          <p:cNvPr id="6" name="Rectangle 1">
            <a:extLst>
              <a:ext uri="{FF2B5EF4-FFF2-40B4-BE49-F238E27FC236}">
                <a16:creationId xmlns:a16="http://schemas.microsoft.com/office/drawing/2014/main" xmlns="" id="{5C97D093-34F5-0945-8CC1-7DC46D34744F}"/>
              </a:ext>
            </a:extLst>
          </p:cNvPr>
          <p:cNvSpPr>
            <a:spLocks noChangeArrowheads="1"/>
          </p:cNvSpPr>
          <p:nvPr/>
        </p:nvSpPr>
        <p:spPr bwMode="auto">
          <a:xfrm>
            <a:off x="323528" y="188640"/>
            <a:ext cx="856895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just" eaLnBrk="0" fontAlgn="base" hangingPunct="0">
              <a:spcBef>
                <a:spcPct val="0"/>
              </a:spcBef>
              <a:spcAft>
                <a:spcPct val="0"/>
              </a:spcAft>
            </a:pPr>
            <a:r>
              <a:rPr lang="en-US" sz="3200" b="1" dirty="0"/>
              <a:t>What RESYNTEX Demo pilot can offer</a:t>
            </a:r>
            <a:endParaRPr kumimoji="0" lang="en-US" altLang="en-US" sz="3200" b="0" i="0" u="none" strike="noStrike" cap="none" normalizeH="0" baseline="0" dirty="0">
              <a:ln>
                <a:noFill/>
              </a:ln>
              <a:solidFill>
                <a:srgbClr val="212121"/>
              </a:solidFill>
              <a:effectLst/>
              <a:latin typeface="Calibri" panose="020F0502020204030204" pitchFamily="34" charset="0"/>
              <a:ea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4739BF9B-5D51-CD40-9719-828B35BC0B2D}"/>
              </a:ext>
            </a:extLst>
          </p:cNvPr>
          <p:cNvGraphicFramePr>
            <a:graphicFrameLocks noChangeAspect="1"/>
          </p:cNvGraphicFramePr>
          <p:nvPr/>
        </p:nvGraphicFramePr>
        <p:xfrm>
          <a:off x="179004" y="793434"/>
          <a:ext cx="5943600" cy="1409700"/>
        </p:xfrm>
        <a:graphic>
          <a:graphicData uri="http://schemas.openxmlformats.org/presentationml/2006/ole">
            <mc:AlternateContent xmlns:mc="http://schemas.openxmlformats.org/markup-compatibility/2006">
              <mc:Choice xmlns:v="urn:schemas-microsoft-com:vml" Requires="v">
                <p:oleObj spid="_x0000_s3138" name="Document" r:id="rId4" imgW="5943600" imgH="1409700" progId="Word.Document.12">
                  <p:embed/>
                </p:oleObj>
              </mc:Choice>
              <mc:Fallback>
                <p:oleObj name="Document" r:id="rId4" imgW="5943600" imgH="1409700" progId="Word.Document.12">
                  <p:embed/>
                  <p:pic>
                    <p:nvPicPr>
                      <p:cNvPr id="5" name="Object 4">
                        <a:extLst>
                          <a:ext uri="{FF2B5EF4-FFF2-40B4-BE49-F238E27FC236}">
                            <a16:creationId xmlns:a16="http://schemas.microsoft.com/office/drawing/2014/main" xmlns="" id="{4739BF9B-5D51-CD40-9719-828B35BC0B2D}"/>
                          </a:ext>
                        </a:extLst>
                      </p:cNvPr>
                      <p:cNvPicPr/>
                      <p:nvPr/>
                    </p:nvPicPr>
                    <p:blipFill>
                      <a:blip r:embed="rId5"/>
                      <a:stretch>
                        <a:fillRect/>
                      </a:stretch>
                    </p:blipFill>
                    <p:spPr>
                      <a:xfrm>
                        <a:off x="179004" y="793434"/>
                        <a:ext cx="5943600" cy="1409700"/>
                      </a:xfrm>
                      <a:prstGeom prst="rect">
                        <a:avLst/>
                      </a:prstGeom>
                    </p:spPr>
                  </p:pic>
                </p:oleObj>
              </mc:Fallback>
            </mc:AlternateContent>
          </a:graphicData>
        </a:graphic>
      </p:graphicFrame>
      <p:pic>
        <p:nvPicPr>
          <p:cNvPr id="9" name="Slika 18">
            <a:extLst>
              <a:ext uri="{FF2B5EF4-FFF2-40B4-BE49-F238E27FC236}">
                <a16:creationId xmlns:a16="http://schemas.microsoft.com/office/drawing/2014/main" xmlns="" id="{C141AA40-4DED-CB43-8B05-B9B4B1E80E6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038168" y="689123"/>
            <a:ext cx="4702184" cy="1871791"/>
          </a:xfrm>
          <a:prstGeom prst="rect">
            <a:avLst/>
          </a:prstGeom>
          <a:noFill/>
          <a:ln>
            <a:noFill/>
          </a:ln>
        </p:spPr>
      </p:pic>
      <p:graphicFrame>
        <p:nvGraphicFramePr>
          <p:cNvPr id="12" name="Object 11">
            <a:extLst>
              <a:ext uri="{FF2B5EF4-FFF2-40B4-BE49-F238E27FC236}">
                <a16:creationId xmlns:a16="http://schemas.microsoft.com/office/drawing/2014/main" xmlns="" id="{C49F1CCB-9041-634B-8462-9051CC84C98D}"/>
              </a:ext>
            </a:extLst>
          </p:cNvPr>
          <p:cNvGraphicFramePr>
            <a:graphicFrameLocks noChangeAspect="1"/>
          </p:cNvGraphicFramePr>
          <p:nvPr/>
        </p:nvGraphicFramePr>
        <p:xfrm>
          <a:off x="8384" y="2207922"/>
          <a:ext cx="6228184" cy="1409700"/>
        </p:xfrm>
        <a:graphic>
          <a:graphicData uri="http://schemas.openxmlformats.org/presentationml/2006/ole">
            <mc:AlternateContent xmlns:mc="http://schemas.openxmlformats.org/markup-compatibility/2006">
              <mc:Choice xmlns:v="urn:schemas-microsoft-com:vml" Requires="v">
                <p:oleObj spid="_x0000_s3139" name="Document" r:id="rId8" imgW="5943600" imgH="1409700" progId="Word.Document.12">
                  <p:embed/>
                </p:oleObj>
              </mc:Choice>
              <mc:Fallback>
                <p:oleObj name="Document" r:id="rId8" imgW="5943600" imgH="1409700" progId="Word.Document.12">
                  <p:embed/>
                  <p:pic>
                    <p:nvPicPr>
                      <p:cNvPr id="12" name="Object 11">
                        <a:extLst>
                          <a:ext uri="{FF2B5EF4-FFF2-40B4-BE49-F238E27FC236}">
                            <a16:creationId xmlns:a16="http://schemas.microsoft.com/office/drawing/2014/main" xmlns="" id="{C49F1CCB-9041-634B-8462-9051CC84C98D}"/>
                          </a:ext>
                        </a:extLst>
                      </p:cNvPr>
                      <p:cNvPicPr/>
                      <p:nvPr/>
                    </p:nvPicPr>
                    <p:blipFill>
                      <a:blip r:embed="rId9"/>
                      <a:stretch>
                        <a:fillRect/>
                      </a:stretch>
                    </p:blipFill>
                    <p:spPr>
                      <a:xfrm>
                        <a:off x="8384" y="2207922"/>
                        <a:ext cx="6228184" cy="1409700"/>
                      </a:xfrm>
                      <a:prstGeom prst="rect">
                        <a:avLst/>
                      </a:prstGeom>
                    </p:spPr>
                  </p:pic>
                </p:oleObj>
              </mc:Fallback>
            </mc:AlternateContent>
          </a:graphicData>
        </a:graphic>
      </p:graphicFrame>
      <p:grpSp>
        <p:nvGrpSpPr>
          <p:cNvPr id="13" name="Skupina 3">
            <a:extLst>
              <a:ext uri="{FF2B5EF4-FFF2-40B4-BE49-F238E27FC236}">
                <a16:creationId xmlns:a16="http://schemas.microsoft.com/office/drawing/2014/main" xmlns="" id="{28B27AEC-259B-5846-95AF-065799795729}"/>
              </a:ext>
            </a:extLst>
          </p:cNvPr>
          <p:cNvGrpSpPr/>
          <p:nvPr/>
        </p:nvGrpSpPr>
        <p:grpSpPr>
          <a:xfrm>
            <a:off x="3038168" y="2683319"/>
            <a:ext cx="1905001" cy="1285875"/>
            <a:chOff x="0" y="0"/>
            <a:chExt cx="5166810" cy="3706397"/>
          </a:xfrm>
        </p:grpSpPr>
        <p:pic>
          <p:nvPicPr>
            <p:cNvPr id="14" name="Slika 23">
              <a:extLst>
                <a:ext uri="{FF2B5EF4-FFF2-40B4-BE49-F238E27FC236}">
                  <a16:creationId xmlns:a16="http://schemas.microsoft.com/office/drawing/2014/main" xmlns="" id="{6D8ADF45-BD5C-B14A-9FCA-F1EB18A2D4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0753" y="0"/>
              <a:ext cx="2756057" cy="3674742"/>
            </a:xfrm>
            <a:prstGeom prst="rect">
              <a:avLst/>
            </a:prstGeom>
          </p:spPr>
        </p:pic>
        <p:pic>
          <p:nvPicPr>
            <p:cNvPr id="15" name="Slika 24">
              <a:extLst>
                <a:ext uri="{FF2B5EF4-FFF2-40B4-BE49-F238E27FC236}">
                  <a16:creationId xmlns:a16="http://schemas.microsoft.com/office/drawing/2014/main" xmlns="" id="{756EA6C8-2BF2-9747-8BCD-7AECAEAFB4E4}"/>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1932628"/>
              <a:ext cx="2407647" cy="1773769"/>
            </a:xfrm>
            <a:prstGeom prst="rect">
              <a:avLst/>
            </a:prstGeom>
            <a:noFill/>
          </p:spPr>
        </p:pic>
        <p:pic>
          <p:nvPicPr>
            <p:cNvPr id="16" name="Slika 25">
              <a:extLst>
                <a:ext uri="{FF2B5EF4-FFF2-40B4-BE49-F238E27FC236}">
                  <a16:creationId xmlns:a16="http://schemas.microsoft.com/office/drawing/2014/main" xmlns="" id="{D18C14DB-1E73-654F-ABDF-B6885261F57F}"/>
                </a:ext>
              </a:extLst>
            </p:cNvPr>
            <p:cNvPicPr/>
            <p:nvPr/>
          </p:nvPicPr>
          <p:blipFill rotWithShape="1">
            <a:blip r:embed="rId12" cstate="print">
              <a:extLst>
                <a:ext uri="{28A0092B-C50C-407E-A947-70E740481C1C}">
                  <a14:useLocalDpi xmlns:a14="http://schemas.microsoft.com/office/drawing/2010/main" val="0"/>
                </a:ext>
              </a:extLst>
            </a:blip>
            <a:srcRect/>
            <a:stretch/>
          </p:blipFill>
          <p:spPr bwMode="auto">
            <a:xfrm rot="10800000">
              <a:off x="0" y="31654"/>
              <a:ext cx="2407647" cy="1900974"/>
            </a:xfrm>
            <a:prstGeom prst="rect">
              <a:avLst/>
            </a:prstGeom>
            <a:ln>
              <a:noFill/>
            </a:ln>
            <a:extLst>
              <a:ext uri="{53640926-AAD7-44D8-BBD7-CCE9431645EC}">
                <a14:shadowObscured xmlns:a14="http://schemas.microsoft.com/office/drawing/2010/main"/>
              </a:ext>
            </a:extLst>
          </p:spPr>
        </p:pic>
      </p:grpSp>
      <p:graphicFrame>
        <p:nvGraphicFramePr>
          <p:cNvPr id="17" name="Object 16">
            <a:extLst>
              <a:ext uri="{FF2B5EF4-FFF2-40B4-BE49-F238E27FC236}">
                <a16:creationId xmlns:a16="http://schemas.microsoft.com/office/drawing/2014/main" xmlns="" id="{75C1494F-4AF3-6046-9B61-2ACBE6ABF6CB}"/>
              </a:ext>
            </a:extLst>
          </p:cNvPr>
          <p:cNvGraphicFramePr>
            <a:graphicFrameLocks noChangeAspect="1"/>
          </p:cNvGraphicFramePr>
          <p:nvPr/>
        </p:nvGraphicFramePr>
        <p:xfrm>
          <a:off x="66368" y="3726053"/>
          <a:ext cx="5943600" cy="825500"/>
        </p:xfrm>
        <a:graphic>
          <a:graphicData uri="http://schemas.openxmlformats.org/presentationml/2006/ole">
            <mc:AlternateContent xmlns:mc="http://schemas.openxmlformats.org/markup-compatibility/2006">
              <mc:Choice xmlns:v="urn:schemas-microsoft-com:vml" Requires="v">
                <p:oleObj spid="_x0000_s3140" name="Document" r:id="rId14" imgW="5943600" imgH="825500" progId="Word.Document.12">
                  <p:embed/>
                </p:oleObj>
              </mc:Choice>
              <mc:Fallback>
                <p:oleObj name="Document" r:id="rId14" imgW="5943600" imgH="825500" progId="Word.Document.12">
                  <p:embed/>
                  <p:pic>
                    <p:nvPicPr>
                      <p:cNvPr id="17" name="Object 16">
                        <a:extLst>
                          <a:ext uri="{FF2B5EF4-FFF2-40B4-BE49-F238E27FC236}">
                            <a16:creationId xmlns:a16="http://schemas.microsoft.com/office/drawing/2014/main" xmlns="" id="{75C1494F-4AF3-6046-9B61-2ACBE6ABF6CB}"/>
                          </a:ext>
                        </a:extLst>
                      </p:cNvPr>
                      <p:cNvPicPr/>
                      <p:nvPr/>
                    </p:nvPicPr>
                    <p:blipFill>
                      <a:blip r:embed="rId15"/>
                      <a:stretch>
                        <a:fillRect/>
                      </a:stretch>
                    </p:blipFill>
                    <p:spPr>
                      <a:xfrm>
                        <a:off x="66368" y="3726053"/>
                        <a:ext cx="5943600" cy="8255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xmlns="" id="{E184E7DF-BB07-2B4F-944B-650E3A063642}"/>
              </a:ext>
            </a:extLst>
          </p:cNvPr>
          <p:cNvGraphicFramePr>
            <a:graphicFrameLocks noChangeAspect="1"/>
          </p:cNvGraphicFramePr>
          <p:nvPr/>
        </p:nvGraphicFramePr>
        <p:xfrm>
          <a:off x="6688455" y="3401776"/>
          <a:ext cx="5943600" cy="825500"/>
        </p:xfrm>
        <a:graphic>
          <a:graphicData uri="http://schemas.openxmlformats.org/presentationml/2006/ole">
            <mc:AlternateContent xmlns:mc="http://schemas.openxmlformats.org/markup-compatibility/2006">
              <mc:Choice xmlns:v="urn:schemas-microsoft-com:vml" Requires="v">
                <p:oleObj spid="_x0000_s3141" name="Document" r:id="rId17" imgW="5943600" imgH="825500" progId="Word.Document.12">
                  <p:embed/>
                </p:oleObj>
              </mc:Choice>
              <mc:Fallback>
                <p:oleObj name="Document" r:id="rId17" imgW="5943600" imgH="825500" progId="Word.Document.12">
                  <p:embed/>
                  <p:pic>
                    <p:nvPicPr>
                      <p:cNvPr id="18" name="Object 17">
                        <a:extLst>
                          <a:ext uri="{FF2B5EF4-FFF2-40B4-BE49-F238E27FC236}">
                            <a16:creationId xmlns:a16="http://schemas.microsoft.com/office/drawing/2014/main" xmlns="" id="{E184E7DF-BB07-2B4F-944B-650E3A063642}"/>
                          </a:ext>
                        </a:extLst>
                      </p:cNvPr>
                      <p:cNvPicPr/>
                      <p:nvPr/>
                    </p:nvPicPr>
                    <p:blipFill>
                      <a:blip r:embed="rId18"/>
                      <a:stretch>
                        <a:fillRect/>
                      </a:stretch>
                    </p:blipFill>
                    <p:spPr>
                      <a:xfrm>
                        <a:off x="6688455" y="3401776"/>
                        <a:ext cx="5943600" cy="825500"/>
                      </a:xfrm>
                      <a:prstGeom prst="rect">
                        <a:avLst/>
                      </a:prstGeom>
                    </p:spPr>
                  </p:pic>
                </p:oleObj>
              </mc:Fallback>
            </mc:AlternateContent>
          </a:graphicData>
        </a:graphic>
      </p:graphicFrame>
      <p:pic>
        <p:nvPicPr>
          <p:cNvPr id="19" name="Slika 19">
            <a:extLst>
              <a:ext uri="{FF2B5EF4-FFF2-40B4-BE49-F238E27FC236}">
                <a16:creationId xmlns:a16="http://schemas.microsoft.com/office/drawing/2014/main" xmlns="" id="{7FA13222-C7FE-514D-B2C3-238877EB1FF9}"/>
              </a:ext>
            </a:extLst>
          </p:cNvPr>
          <p:cNvPicPr/>
          <p:nvPr/>
        </p:nvPicPr>
        <p:blipFill rotWithShape="1">
          <a:blip r:embed="rId19" cstate="print">
            <a:extLst>
              <a:ext uri="{28A0092B-C50C-407E-A947-70E740481C1C}">
                <a14:useLocalDpi xmlns:a14="http://schemas.microsoft.com/office/drawing/2010/main" val="0"/>
              </a:ext>
            </a:extLst>
          </a:blip>
          <a:srcRect l="42905" t="31929"/>
          <a:stretch/>
        </p:blipFill>
        <p:spPr bwMode="auto">
          <a:xfrm>
            <a:off x="5118572" y="3099403"/>
            <a:ext cx="1593547" cy="1367277"/>
          </a:xfrm>
          <a:prstGeom prst="rect">
            <a:avLst/>
          </a:prstGeom>
          <a:noFill/>
          <a:ln>
            <a:noFill/>
          </a:ln>
          <a:extLst>
            <a:ext uri="{53640926-AAD7-44D8-BBD7-CCE9431645EC}">
              <a14:shadowObscured xmlns:a14="http://schemas.microsoft.com/office/drawing/2010/main"/>
            </a:ext>
          </a:extLst>
        </p:spPr>
      </p:pic>
      <p:graphicFrame>
        <p:nvGraphicFramePr>
          <p:cNvPr id="20" name="Object 19">
            <a:extLst>
              <a:ext uri="{FF2B5EF4-FFF2-40B4-BE49-F238E27FC236}">
                <a16:creationId xmlns:a16="http://schemas.microsoft.com/office/drawing/2014/main" xmlns="" id="{4B5321BF-3B32-C946-B69C-C6D82D815CD2}"/>
              </a:ext>
            </a:extLst>
          </p:cNvPr>
          <p:cNvGraphicFramePr>
            <a:graphicFrameLocks noChangeAspect="1"/>
          </p:cNvGraphicFramePr>
          <p:nvPr/>
        </p:nvGraphicFramePr>
        <p:xfrm>
          <a:off x="66368" y="4773612"/>
          <a:ext cx="5943600" cy="1765300"/>
        </p:xfrm>
        <a:graphic>
          <a:graphicData uri="http://schemas.openxmlformats.org/presentationml/2006/ole">
            <mc:AlternateContent xmlns:mc="http://schemas.openxmlformats.org/markup-compatibility/2006">
              <mc:Choice xmlns:v="urn:schemas-microsoft-com:vml" Requires="v">
                <p:oleObj spid="_x0000_s3142" name="Document" r:id="rId21" imgW="5943600" imgH="1765300" progId="Word.Document.12">
                  <p:embed/>
                </p:oleObj>
              </mc:Choice>
              <mc:Fallback>
                <p:oleObj name="Document" r:id="rId21" imgW="5943600" imgH="1765300" progId="Word.Document.12">
                  <p:embed/>
                  <p:pic>
                    <p:nvPicPr>
                      <p:cNvPr id="20" name="Object 19">
                        <a:extLst>
                          <a:ext uri="{FF2B5EF4-FFF2-40B4-BE49-F238E27FC236}">
                            <a16:creationId xmlns:a16="http://schemas.microsoft.com/office/drawing/2014/main" xmlns="" id="{4B5321BF-3B32-C946-B69C-C6D82D815CD2}"/>
                          </a:ext>
                        </a:extLst>
                      </p:cNvPr>
                      <p:cNvPicPr/>
                      <p:nvPr/>
                    </p:nvPicPr>
                    <p:blipFill>
                      <a:blip r:embed="rId22"/>
                      <a:stretch>
                        <a:fillRect/>
                      </a:stretch>
                    </p:blipFill>
                    <p:spPr>
                      <a:xfrm>
                        <a:off x="66368" y="4773612"/>
                        <a:ext cx="5943600" cy="1765300"/>
                      </a:xfrm>
                      <a:prstGeom prst="rect">
                        <a:avLst/>
                      </a:prstGeom>
                    </p:spPr>
                  </p:pic>
                </p:oleObj>
              </mc:Fallback>
            </mc:AlternateContent>
          </a:graphicData>
        </a:graphic>
      </p:graphicFrame>
      <p:pic>
        <p:nvPicPr>
          <p:cNvPr id="21" name="Slika 26">
            <a:extLst>
              <a:ext uri="{FF2B5EF4-FFF2-40B4-BE49-F238E27FC236}">
                <a16:creationId xmlns:a16="http://schemas.microsoft.com/office/drawing/2014/main" xmlns="" id="{D396C6C1-209D-6A44-808B-19B8DE7C6404}"/>
              </a:ext>
            </a:extLst>
          </p:cNvPr>
          <p:cNvPicPr/>
          <p:nvPr/>
        </p:nvPicPr>
        <p:blipFill rotWithShape="1">
          <a:blip r:embed="rId23">
            <a:extLst>
              <a:ext uri="{28A0092B-C50C-407E-A947-70E740481C1C}">
                <a14:useLocalDpi xmlns:a14="http://schemas.microsoft.com/office/drawing/2010/main" val="0"/>
              </a:ext>
            </a:extLst>
          </a:blip>
          <a:srcRect t="7812" b="28865"/>
          <a:stretch/>
        </p:blipFill>
        <p:spPr bwMode="auto">
          <a:xfrm>
            <a:off x="3635896" y="5357395"/>
            <a:ext cx="2220403" cy="1181517"/>
          </a:xfrm>
          <a:prstGeom prst="rect">
            <a:avLst/>
          </a:prstGeom>
          <a:noFill/>
          <a:ln>
            <a:noFill/>
          </a:ln>
          <a:extLst>
            <a:ext uri="{53640926-AAD7-44D8-BBD7-CCE9431645EC}">
              <a14:shadowObscured xmlns:a14="http://schemas.microsoft.com/office/drawing/2010/main"/>
            </a:ext>
          </a:extLst>
        </p:spPr>
      </p:pic>
      <p:pic>
        <p:nvPicPr>
          <p:cNvPr id="22" name="Slika 30">
            <a:extLst>
              <a:ext uri="{FF2B5EF4-FFF2-40B4-BE49-F238E27FC236}">
                <a16:creationId xmlns:a16="http://schemas.microsoft.com/office/drawing/2014/main" xmlns="" id="{F815737C-420B-2F42-8069-9CA9177DB860}"/>
              </a:ext>
            </a:extLst>
          </p:cNvPr>
          <p:cNvPicPr/>
          <p:nvPr/>
        </p:nvPicPr>
        <p:blipFill rotWithShape="1">
          <a:blip r:embed="rId24" cstate="print">
            <a:extLst>
              <a:ext uri="{28A0092B-C50C-407E-A947-70E740481C1C}">
                <a14:useLocalDpi xmlns:a14="http://schemas.microsoft.com/office/drawing/2010/main" val="0"/>
              </a:ext>
            </a:extLst>
          </a:blip>
          <a:srcRect t="22878"/>
          <a:stretch/>
        </p:blipFill>
        <p:spPr bwMode="auto">
          <a:xfrm>
            <a:off x="6238513" y="5098295"/>
            <a:ext cx="1213807" cy="11246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183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pPr eaLnBrk="1" hangingPunct="1"/>
            <a:endParaRPr lang="en-US"/>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sl-SI"/>
          </a:p>
        </p:txBody>
      </p:sp>
      <p:pic>
        <p:nvPicPr>
          <p:cNvPr id="30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01" y="-243408"/>
            <a:ext cx="9157455" cy="736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69482" y="87960"/>
            <a:ext cx="8154797" cy="2308324"/>
          </a:xfrm>
          <a:prstGeom prst="rect">
            <a:avLst/>
          </a:prstGeom>
          <a:noFill/>
        </p:spPr>
        <p:txBody>
          <a:bodyPr wrap="square" anchor="ctr">
            <a:spAutoFit/>
          </a:bodyPr>
          <a:lstStyle/>
          <a:p>
            <a:pPr algn="ctr" fontAlgn="auto">
              <a:spcBef>
                <a:spcPts val="0"/>
              </a:spcBef>
              <a:spcAft>
                <a:spcPts val="0"/>
              </a:spcAft>
              <a:defRPr/>
            </a:pPr>
            <a:endParaRPr lang="sl-SI" sz="4800" b="1" dirty="0">
              <a:solidFill>
                <a:schemeClr val="tx1">
                  <a:lumMod val="65000"/>
                  <a:lumOff val="35000"/>
                </a:schemeClr>
              </a:solidFill>
              <a:latin typeface="+mn-lt"/>
              <a:cs typeface="+mn-cs"/>
            </a:endParaRPr>
          </a:p>
          <a:p>
            <a:pPr algn="ctr" fontAlgn="auto">
              <a:spcBef>
                <a:spcPts val="0"/>
              </a:spcBef>
              <a:spcAft>
                <a:spcPts val="0"/>
              </a:spcAft>
              <a:defRPr/>
            </a:pPr>
            <a:r>
              <a:rPr lang="sl-SI" sz="4800" b="1" dirty="0">
                <a:solidFill>
                  <a:schemeClr val="tx1">
                    <a:lumMod val="65000"/>
                    <a:lumOff val="35000"/>
                  </a:schemeClr>
                </a:solidFill>
                <a:latin typeface="+mn-lt"/>
                <a:cs typeface="+mn-cs"/>
              </a:rPr>
              <a:t>5</a:t>
            </a:r>
            <a:r>
              <a:rPr lang="sl-SI" sz="4800" b="1" baseline="30000" dirty="0">
                <a:solidFill>
                  <a:schemeClr val="tx1">
                    <a:lumMod val="65000"/>
                    <a:lumOff val="35000"/>
                  </a:schemeClr>
                </a:solidFill>
                <a:latin typeface="+mn-lt"/>
                <a:cs typeface="+mn-cs"/>
              </a:rPr>
              <a:t>th</a:t>
            </a:r>
            <a:r>
              <a:rPr lang="sl-SI" sz="4800" b="1" dirty="0">
                <a:solidFill>
                  <a:schemeClr val="tx1">
                    <a:lumMod val="65000"/>
                    <a:lumOff val="35000"/>
                  </a:schemeClr>
                </a:solidFill>
                <a:latin typeface="+mn-lt"/>
                <a:cs typeface="+mn-cs"/>
              </a:rPr>
              <a:t> NANOAPP 2021 </a:t>
            </a:r>
          </a:p>
          <a:p>
            <a:pPr algn="ctr" fontAlgn="auto">
              <a:spcBef>
                <a:spcPts val="0"/>
              </a:spcBef>
              <a:spcAft>
                <a:spcPts val="0"/>
              </a:spcAft>
              <a:defRPr/>
            </a:pPr>
            <a:r>
              <a:rPr lang="sl-SI" sz="4800" b="1" dirty="0">
                <a:solidFill>
                  <a:schemeClr val="tx1">
                    <a:lumMod val="65000"/>
                    <a:lumOff val="35000"/>
                  </a:schemeClr>
                </a:solidFill>
                <a:latin typeface="+mn-lt"/>
                <a:cs typeface="+mn-cs"/>
              </a:rPr>
              <a:t> 3</a:t>
            </a:r>
            <a:r>
              <a:rPr lang="sl-SI" sz="4800" b="1" baseline="30000" dirty="0">
                <a:solidFill>
                  <a:schemeClr val="tx1">
                    <a:lumMod val="65000"/>
                    <a:lumOff val="35000"/>
                  </a:schemeClr>
                </a:solidFill>
                <a:latin typeface="+mn-lt"/>
                <a:cs typeface="+mn-cs"/>
              </a:rPr>
              <a:t>rd</a:t>
            </a:r>
            <a:r>
              <a:rPr lang="sl-SI" sz="4800" b="1" dirty="0">
                <a:solidFill>
                  <a:schemeClr val="tx1">
                    <a:lumMod val="65000"/>
                    <a:lumOff val="35000"/>
                  </a:schemeClr>
                </a:solidFill>
                <a:latin typeface="+mn-lt"/>
                <a:cs typeface="+mn-cs"/>
              </a:rPr>
              <a:t> Nano4Circularity</a:t>
            </a:r>
          </a:p>
        </p:txBody>
      </p:sp>
      <p:sp>
        <p:nvSpPr>
          <p:cNvPr id="6" name="TextBox 5"/>
          <p:cNvSpPr txBox="1"/>
          <p:nvPr/>
        </p:nvSpPr>
        <p:spPr>
          <a:xfrm>
            <a:off x="1547664" y="3638862"/>
            <a:ext cx="6445226" cy="1815882"/>
          </a:xfrm>
          <a:prstGeom prst="rect">
            <a:avLst/>
          </a:prstGeom>
          <a:noFill/>
        </p:spPr>
        <p:txBody>
          <a:bodyPr wrap="none">
            <a:spAutoFit/>
          </a:bodyPr>
          <a:lstStyle/>
          <a:p>
            <a:pPr algn="ctr" fontAlgn="auto">
              <a:spcBef>
                <a:spcPts val="0"/>
              </a:spcBef>
              <a:spcAft>
                <a:spcPts val="0"/>
              </a:spcAft>
              <a:defRPr/>
            </a:pPr>
            <a:endParaRPr lang="sl-SI" sz="2800" dirty="0">
              <a:solidFill>
                <a:schemeClr val="accent5">
                  <a:lumMod val="50000"/>
                </a:schemeClr>
              </a:solidFill>
              <a:latin typeface="+mj-lt"/>
            </a:endParaRPr>
          </a:p>
          <a:p>
            <a:pPr algn="ctr" fontAlgn="auto">
              <a:spcBef>
                <a:spcPts val="0"/>
              </a:spcBef>
              <a:spcAft>
                <a:spcPts val="0"/>
              </a:spcAft>
              <a:defRPr/>
            </a:pPr>
            <a:endParaRPr lang="sl-SI" sz="2800" dirty="0">
              <a:solidFill>
                <a:schemeClr val="accent5">
                  <a:lumMod val="50000"/>
                </a:schemeClr>
              </a:solidFill>
              <a:latin typeface="+mj-lt"/>
            </a:endParaRPr>
          </a:p>
          <a:p>
            <a:pPr algn="ctr" fontAlgn="auto">
              <a:spcBef>
                <a:spcPts val="0"/>
              </a:spcBef>
              <a:spcAft>
                <a:spcPts val="0"/>
              </a:spcAft>
              <a:defRPr/>
            </a:pPr>
            <a:r>
              <a:rPr lang="sl-SI" sz="2800" dirty="0">
                <a:solidFill>
                  <a:schemeClr val="accent5">
                    <a:lumMod val="50000"/>
                  </a:schemeClr>
                </a:solidFill>
                <a:latin typeface="+mj-lt"/>
              </a:rPr>
              <a:t>Conference Bridging Research and Industry</a:t>
            </a:r>
          </a:p>
          <a:p>
            <a:pPr algn="ctr" fontAlgn="auto">
              <a:spcBef>
                <a:spcPts val="0"/>
              </a:spcBef>
              <a:spcAft>
                <a:spcPts val="0"/>
              </a:spcAft>
              <a:defRPr/>
            </a:pPr>
            <a:r>
              <a:rPr lang="en-US" sz="2800" b="1" u="sng" dirty="0">
                <a:solidFill>
                  <a:srgbClr val="0000FF"/>
                </a:solidFill>
                <a:latin typeface="+mj-lt"/>
                <a:ea typeface="Calibri"/>
                <a:cs typeface="Arial" charset="0"/>
                <a:hlinkClick r:id="rId3"/>
              </a:rPr>
              <a:t>nanoapp.ios.si</a:t>
            </a:r>
            <a:r>
              <a:rPr lang="en-US" sz="2800" b="1" dirty="0">
                <a:latin typeface="+mj-lt"/>
                <a:ea typeface="Calibri"/>
                <a:cs typeface="Arial" charset="0"/>
              </a:rPr>
              <a:t> </a:t>
            </a:r>
            <a:endParaRPr lang="sl-SI" sz="2800" dirty="0">
              <a:solidFill>
                <a:schemeClr val="tx1">
                  <a:lumMod val="50000"/>
                  <a:lumOff val="50000"/>
                </a:schemeClr>
              </a:solidFill>
              <a:latin typeface="+mj-lt"/>
            </a:endParaRPr>
          </a:p>
        </p:txBody>
      </p:sp>
      <p:sp>
        <p:nvSpPr>
          <p:cNvPr id="7" name="TextBox 6"/>
          <p:cNvSpPr txBox="1"/>
          <p:nvPr/>
        </p:nvSpPr>
        <p:spPr>
          <a:xfrm>
            <a:off x="469482" y="4437063"/>
            <a:ext cx="8007571" cy="2985433"/>
          </a:xfrm>
          <a:prstGeom prst="rect">
            <a:avLst/>
          </a:prstGeom>
          <a:noFill/>
        </p:spPr>
        <p:txBody>
          <a:bodyPr wrap="square">
            <a:spAutoFit/>
          </a:bodyPr>
          <a:lstStyle/>
          <a:p>
            <a:pPr algn="ctr" fontAlgn="auto">
              <a:spcBef>
                <a:spcPts val="0"/>
              </a:spcBef>
              <a:spcAft>
                <a:spcPts val="0"/>
              </a:spcAft>
              <a:defRPr/>
            </a:pPr>
            <a:endParaRPr lang="sl-SI" sz="4800" b="1" dirty="0">
              <a:solidFill>
                <a:schemeClr val="accent5">
                  <a:lumMod val="50000"/>
                </a:schemeClr>
              </a:solidFill>
              <a:latin typeface="+mj-lt"/>
              <a:cs typeface="+mn-cs"/>
            </a:endParaRPr>
          </a:p>
          <a:p>
            <a:pPr algn="ctr" fontAlgn="auto">
              <a:spcBef>
                <a:spcPts val="0"/>
              </a:spcBef>
              <a:spcAft>
                <a:spcPts val="0"/>
              </a:spcAft>
              <a:defRPr/>
            </a:pPr>
            <a:endParaRPr lang="sl-SI" sz="4000" b="1" dirty="0">
              <a:solidFill>
                <a:schemeClr val="accent5">
                  <a:lumMod val="50000"/>
                </a:schemeClr>
              </a:solidFill>
              <a:latin typeface="+mj-lt"/>
              <a:cs typeface="+mn-cs"/>
            </a:endParaRPr>
          </a:p>
          <a:p>
            <a:pPr algn="ctr" fontAlgn="auto">
              <a:spcBef>
                <a:spcPts val="0"/>
              </a:spcBef>
              <a:spcAft>
                <a:spcPts val="0"/>
              </a:spcAft>
              <a:defRPr/>
            </a:pPr>
            <a:r>
              <a:rPr lang="sl-SI" sz="2800" b="1" dirty="0">
                <a:solidFill>
                  <a:schemeClr val="accent5">
                    <a:lumMod val="50000"/>
                  </a:schemeClr>
                </a:solidFill>
                <a:latin typeface="+mj-lt"/>
                <a:cs typeface="+mn-cs"/>
              </a:rPr>
              <a:t>Nanomaterials &amp; Applications</a:t>
            </a:r>
          </a:p>
          <a:p>
            <a:pPr algn="ctr" fontAlgn="auto">
              <a:spcBef>
                <a:spcPts val="0"/>
              </a:spcBef>
              <a:spcAft>
                <a:spcPts val="0"/>
              </a:spcAft>
              <a:defRPr/>
            </a:pPr>
            <a:endParaRPr lang="sl-SI" sz="2800" b="1" dirty="0">
              <a:solidFill>
                <a:schemeClr val="accent5">
                  <a:lumMod val="50000"/>
                </a:schemeClr>
              </a:solidFill>
              <a:latin typeface="+mj-lt"/>
              <a:cs typeface="+mn-cs"/>
            </a:endParaRPr>
          </a:p>
          <a:p>
            <a:pPr algn="ctr" fontAlgn="auto">
              <a:spcBef>
                <a:spcPts val="0"/>
              </a:spcBef>
              <a:spcAft>
                <a:spcPts val="0"/>
              </a:spcAft>
              <a:defRPr/>
            </a:pPr>
            <a:r>
              <a:rPr lang="sl-SI" sz="2000" b="1" dirty="0">
                <a:solidFill>
                  <a:schemeClr val="accent5">
                    <a:lumMod val="50000"/>
                  </a:schemeClr>
                </a:solidFill>
                <a:latin typeface="+mj-lt"/>
                <a:cs typeface="+mn-cs"/>
              </a:rPr>
              <a:t>June / 2021, Portorož / Slovenia</a:t>
            </a:r>
          </a:p>
          <a:p>
            <a:pPr algn="ctr" fontAlgn="auto">
              <a:spcBef>
                <a:spcPts val="0"/>
              </a:spcBef>
              <a:spcAft>
                <a:spcPts val="0"/>
              </a:spcAft>
              <a:defRPr/>
            </a:pPr>
            <a:endParaRPr lang="sl-SI" sz="2400" dirty="0">
              <a:solidFill>
                <a:schemeClr val="accent5">
                  <a:lumMod val="50000"/>
                </a:schemeClr>
              </a:solidFill>
              <a:latin typeface="+mn-lt"/>
              <a:cs typeface="+mn-cs"/>
            </a:endParaRPr>
          </a:p>
        </p:txBody>
      </p:sp>
    </p:spTree>
    <p:extLst>
      <p:ext uri="{BB962C8B-B14F-4D97-AF65-F5344CB8AC3E}">
        <p14:creationId xmlns:p14="http://schemas.microsoft.com/office/powerpoint/2010/main" val="69380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 y="964329"/>
            <a:ext cx="9144001" cy="697415"/>
          </a:xfrm>
          <a:solidFill>
            <a:schemeClr val="bg1"/>
          </a:solidFill>
        </p:spPr>
        <p:txBody>
          <a:bodyPr>
            <a:noAutofit/>
          </a:bodyPr>
          <a:lstStyle/>
          <a:p>
            <a:r>
              <a:rPr lang="sl-SI" sz="2400" dirty="0"/>
              <a:t/>
            </a:r>
            <a:br>
              <a:rPr lang="sl-SI" sz="2400" dirty="0"/>
            </a:br>
            <a:r>
              <a:rPr lang="sl-SI" sz="2400" dirty="0"/>
              <a:t/>
            </a:r>
            <a:br>
              <a:rPr lang="sl-SI" sz="2400" dirty="0"/>
            </a:br>
            <a:endParaRPr lang="sl-SI" sz="2400" dirty="0"/>
          </a:p>
        </p:txBody>
      </p:sp>
      <p:sp>
        <p:nvSpPr>
          <p:cNvPr id="3" name="Označba mesta vsebine 2"/>
          <p:cNvSpPr>
            <a:spLocks noGrp="1"/>
          </p:cNvSpPr>
          <p:nvPr>
            <p:ph idx="1"/>
          </p:nvPr>
        </p:nvSpPr>
        <p:spPr>
          <a:xfrm>
            <a:off x="-1" y="1323842"/>
            <a:ext cx="9144001" cy="5437444"/>
          </a:xfrm>
          <a:solidFill>
            <a:schemeClr val="bg1"/>
          </a:solidFill>
        </p:spPr>
        <p:txBody>
          <a:bodyPr>
            <a:normAutofit/>
          </a:bodyPr>
          <a:lstStyle/>
          <a:p>
            <a:pPr algn="ctr"/>
            <a:endParaRPr lang="sl-SI" dirty="0"/>
          </a:p>
          <a:p>
            <a:pPr marL="0" indent="0" algn="ctr">
              <a:buNone/>
            </a:pPr>
            <a:endParaRPr lang="sl-SI" sz="3600" b="1" dirty="0"/>
          </a:p>
          <a:p>
            <a:pPr marL="0" indent="0" algn="ctr">
              <a:buNone/>
            </a:pPr>
            <a:r>
              <a:rPr lang="sl-SI" sz="3600" b="1" dirty="0"/>
              <a:t>Thank you  for your attention! </a:t>
            </a:r>
          </a:p>
          <a:p>
            <a:pPr marL="0" indent="0" algn="ctr">
              <a:buNone/>
            </a:pPr>
            <a:endParaRPr lang="sl-SI" sz="3600" b="1" dirty="0"/>
          </a:p>
          <a:p>
            <a:pPr marL="0" indent="0" algn="ctr">
              <a:buNone/>
            </a:pPr>
            <a:r>
              <a:rPr lang="sl-SI" b="1" dirty="0"/>
              <a:t>Contact: aleksandra.lobnik@ios.si</a:t>
            </a:r>
          </a:p>
          <a:p>
            <a:pPr marL="0" indent="0" algn="ctr">
              <a:buNone/>
            </a:pPr>
            <a:endParaRPr lang="sl-SI" dirty="0"/>
          </a:p>
          <a:p>
            <a:pPr marL="0" indent="0" algn="ctr">
              <a:buNone/>
            </a:pPr>
            <a:endParaRPr lang="sl-SI" sz="3600" dirty="0"/>
          </a:p>
          <a:p>
            <a:pPr marL="0" indent="0" algn="ctr">
              <a:buNone/>
            </a:pPr>
            <a:endParaRPr lang="sl-SI" sz="3600" dirty="0"/>
          </a:p>
          <a:p>
            <a:pPr marL="0" indent="0">
              <a:lnSpc>
                <a:spcPct val="90000"/>
              </a:lnSpc>
              <a:spcBef>
                <a:spcPts val="750"/>
              </a:spcBef>
              <a:spcAft>
                <a:spcPts val="0"/>
              </a:spcAft>
              <a:buNone/>
            </a:pPr>
            <a:r>
              <a:rPr lang="sl-SI" sz="1500" i="1" dirty="0" err="1">
                <a:solidFill>
                  <a:srgbClr val="000000"/>
                </a:solidFill>
                <a:latin typeface="Calibri" panose="020F0502020204030204" pitchFamily="34" charset="0"/>
              </a:rPr>
              <a:t>Investment</a:t>
            </a:r>
            <a:r>
              <a:rPr lang="sl-SI" sz="1500" i="1" dirty="0">
                <a:solidFill>
                  <a:srgbClr val="000000"/>
                </a:solidFill>
                <a:latin typeface="Calibri" panose="020F0502020204030204" pitchFamily="34" charset="0"/>
              </a:rPr>
              <a:t> is </a:t>
            </a:r>
            <a:r>
              <a:rPr lang="sl-SI" sz="1500" i="1" dirty="0" err="1">
                <a:solidFill>
                  <a:srgbClr val="000000"/>
                </a:solidFill>
                <a:latin typeface="Calibri" panose="020F0502020204030204" pitchFamily="34" charset="0"/>
              </a:rPr>
              <a:t>co-financed</a:t>
            </a:r>
            <a:r>
              <a:rPr lang="sl-SI" sz="1500" i="1" dirty="0">
                <a:solidFill>
                  <a:srgbClr val="000000"/>
                </a:solidFill>
                <a:latin typeface="Calibri" panose="020F0502020204030204" pitchFamily="34" charset="0"/>
              </a:rPr>
              <a:t> </a:t>
            </a:r>
            <a:r>
              <a:rPr lang="sl-SI" sz="1500" i="1" dirty="0" err="1">
                <a:solidFill>
                  <a:srgbClr val="000000"/>
                </a:solidFill>
                <a:latin typeface="Calibri" panose="020F0502020204030204" pitchFamily="34" charset="0"/>
              </a:rPr>
              <a:t>by</a:t>
            </a:r>
            <a:r>
              <a:rPr lang="sl-SI" sz="1500" i="1" dirty="0">
                <a:solidFill>
                  <a:srgbClr val="000000"/>
                </a:solidFill>
                <a:latin typeface="Calibri" panose="020F0502020204030204" pitchFamily="34" charset="0"/>
              </a:rPr>
              <a:t> </a:t>
            </a:r>
            <a:r>
              <a:rPr lang="sl-SI" sz="1500" i="1" dirty="0" err="1">
                <a:solidFill>
                  <a:srgbClr val="000000"/>
                </a:solidFill>
                <a:latin typeface="Calibri" panose="020F0502020204030204" pitchFamily="34" charset="0"/>
              </a:rPr>
              <a:t>the</a:t>
            </a:r>
            <a:r>
              <a:rPr lang="sl-SI" sz="1500" i="1" dirty="0">
                <a:solidFill>
                  <a:srgbClr val="000000"/>
                </a:solidFill>
                <a:latin typeface="Calibri" panose="020F0502020204030204" pitchFamily="34" charset="0"/>
              </a:rPr>
              <a:t> </a:t>
            </a:r>
            <a:r>
              <a:rPr lang="sl-SI" sz="1500" i="1" dirty="0" err="1">
                <a:solidFill>
                  <a:srgbClr val="000000"/>
                </a:solidFill>
                <a:latin typeface="Calibri" panose="020F0502020204030204" pitchFamily="34" charset="0"/>
              </a:rPr>
              <a:t>Republic</a:t>
            </a:r>
            <a:r>
              <a:rPr lang="sl-SI" sz="1500" i="1" dirty="0">
                <a:solidFill>
                  <a:srgbClr val="000000"/>
                </a:solidFill>
                <a:latin typeface="Calibri" panose="020F0502020204030204" pitchFamily="34" charset="0"/>
              </a:rPr>
              <a:t> </a:t>
            </a:r>
            <a:r>
              <a:rPr lang="sl-SI" sz="1500" i="1" dirty="0" err="1">
                <a:solidFill>
                  <a:srgbClr val="000000"/>
                </a:solidFill>
                <a:latin typeface="Calibri" panose="020F0502020204030204" pitchFamily="34" charset="0"/>
              </a:rPr>
              <a:t>Slovenia</a:t>
            </a:r>
            <a:r>
              <a:rPr lang="sl-SI" sz="1500" i="1" dirty="0">
                <a:solidFill>
                  <a:srgbClr val="000000"/>
                </a:solidFill>
                <a:latin typeface="Calibri" panose="020F0502020204030204" pitchFamily="34" charset="0"/>
              </a:rPr>
              <a:t> </a:t>
            </a:r>
            <a:r>
              <a:rPr lang="sl-SI" sz="1500" i="1" dirty="0" err="1">
                <a:solidFill>
                  <a:srgbClr val="000000"/>
                </a:solidFill>
                <a:latin typeface="Calibri" panose="020F0502020204030204" pitchFamily="34" charset="0"/>
              </a:rPr>
              <a:t>and</a:t>
            </a:r>
            <a:r>
              <a:rPr lang="sl-SI" sz="1500" i="1" dirty="0">
                <a:solidFill>
                  <a:srgbClr val="000000"/>
                </a:solidFill>
                <a:latin typeface="Calibri" panose="020F0502020204030204" pitchFamily="34" charset="0"/>
              </a:rPr>
              <a:t> </a:t>
            </a:r>
            <a:r>
              <a:rPr lang="sl-SI" sz="1500" i="1" dirty="0" err="1">
                <a:solidFill>
                  <a:srgbClr val="000000"/>
                </a:solidFill>
                <a:latin typeface="Calibri" panose="020F0502020204030204" pitchFamily="34" charset="0"/>
              </a:rPr>
              <a:t>the</a:t>
            </a:r>
            <a:r>
              <a:rPr lang="sl-SI" sz="1500" i="1" dirty="0">
                <a:solidFill>
                  <a:srgbClr val="000000"/>
                </a:solidFill>
                <a:latin typeface="Calibri" panose="020F0502020204030204" pitchFamily="34" charset="0"/>
              </a:rPr>
              <a:t> EU </a:t>
            </a:r>
            <a:r>
              <a:rPr lang="sl-SI" sz="1500" i="1" dirty="0" err="1">
                <a:solidFill>
                  <a:srgbClr val="000000"/>
                </a:solidFill>
                <a:latin typeface="Calibri" panose="020F0502020204030204" pitchFamily="34" charset="0"/>
              </a:rPr>
              <a:t>under</a:t>
            </a:r>
            <a:r>
              <a:rPr lang="sl-SI" sz="1500" i="1" dirty="0">
                <a:solidFill>
                  <a:srgbClr val="000000"/>
                </a:solidFill>
                <a:latin typeface="Calibri" panose="020F0502020204030204" pitchFamily="34" charset="0"/>
              </a:rPr>
              <a:t> </a:t>
            </a:r>
            <a:r>
              <a:rPr lang="sl-SI" sz="1500" i="1" dirty="0" err="1">
                <a:solidFill>
                  <a:srgbClr val="000000"/>
                </a:solidFill>
                <a:latin typeface="Calibri" panose="020F0502020204030204" pitchFamily="34" charset="0"/>
              </a:rPr>
              <a:t>the</a:t>
            </a:r>
            <a:r>
              <a:rPr lang="sl-SI" sz="1500" i="1" dirty="0">
                <a:solidFill>
                  <a:srgbClr val="000000"/>
                </a:solidFill>
                <a:latin typeface="Calibri" panose="020F0502020204030204" pitchFamily="34" charset="0"/>
              </a:rPr>
              <a:t> </a:t>
            </a:r>
            <a:r>
              <a:rPr lang="sl-SI" sz="1500" i="1" dirty="0" err="1">
                <a:solidFill>
                  <a:srgbClr val="000000"/>
                </a:solidFill>
                <a:latin typeface="Calibri" panose="020F0502020204030204" pitchFamily="34" charset="0"/>
              </a:rPr>
              <a:t>European</a:t>
            </a:r>
            <a:r>
              <a:rPr lang="sl-SI" sz="1500" i="1" dirty="0">
                <a:solidFill>
                  <a:srgbClr val="000000"/>
                </a:solidFill>
                <a:latin typeface="Calibri" panose="020F0502020204030204" pitchFamily="34" charset="0"/>
              </a:rPr>
              <a:t> </a:t>
            </a:r>
            <a:r>
              <a:rPr lang="sl-SI" sz="1500" i="1" dirty="0" err="1">
                <a:solidFill>
                  <a:srgbClr val="000000"/>
                </a:solidFill>
                <a:latin typeface="Calibri" panose="020F0502020204030204" pitchFamily="34" charset="0"/>
              </a:rPr>
              <a:t>Regional</a:t>
            </a:r>
            <a:r>
              <a:rPr lang="sl-SI" sz="1500" i="1" dirty="0">
                <a:solidFill>
                  <a:srgbClr val="000000"/>
                </a:solidFill>
                <a:latin typeface="Calibri" panose="020F0502020204030204" pitchFamily="34" charset="0"/>
              </a:rPr>
              <a:t> </a:t>
            </a:r>
            <a:r>
              <a:rPr lang="sl-SI" sz="1500" i="1" dirty="0" err="1">
                <a:solidFill>
                  <a:srgbClr val="000000"/>
                </a:solidFill>
                <a:latin typeface="Calibri" panose="020F0502020204030204" pitchFamily="34" charset="0"/>
              </a:rPr>
              <a:t>Development</a:t>
            </a:r>
            <a:r>
              <a:rPr lang="sl-SI" sz="1500" i="1" dirty="0">
                <a:solidFill>
                  <a:srgbClr val="000000"/>
                </a:solidFill>
                <a:latin typeface="Calibri" panose="020F0502020204030204" pitchFamily="34" charset="0"/>
              </a:rPr>
              <a:t> Fund</a:t>
            </a:r>
            <a:endParaRPr lang="sl-SI" sz="1500" dirty="0">
              <a:latin typeface="Times New Roman" panose="02020603050405020304" pitchFamily="18" charset="0"/>
              <a:ea typeface="Times New Roman" panose="02020603050405020304" pitchFamily="18" charset="0"/>
            </a:endParaRPr>
          </a:p>
          <a:p>
            <a:pPr marL="0" indent="0" algn="ctr">
              <a:buNone/>
            </a:pPr>
            <a:endParaRPr lang="sl-SI" sz="3600" dirty="0"/>
          </a:p>
          <a:p>
            <a:pPr marL="0" indent="0" algn="ctr">
              <a:buNone/>
            </a:pPr>
            <a:endParaRPr lang="sl-SI" sz="3600" dirty="0"/>
          </a:p>
          <a:p>
            <a:pPr marL="0" indent="0" algn="ctr">
              <a:buNone/>
            </a:pPr>
            <a:endParaRPr lang="sl-SI" dirty="0"/>
          </a:p>
          <a:p>
            <a:pPr marL="0" indent="0" algn="ctr">
              <a:buNone/>
            </a:pPr>
            <a:endParaRPr lang="sl-SI" sz="1700" i="1" dirty="0">
              <a:solidFill>
                <a:srgbClr val="0070C0"/>
              </a:solidFill>
            </a:endParaRPr>
          </a:p>
          <a:p>
            <a:pPr marL="0" indent="0" algn="ctr">
              <a:buNone/>
            </a:pPr>
            <a:endParaRPr lang="sl-SI" sz="1700" i="1" dirty="0">
              <a:solidFill>
                <a:srgbClr val="0070C0"/>
              </a:solidFill>
            </a:endParaRPr>
          </a:p>
          <a:p>
            <a:pPr marL="0" indent="0" algn="ctr">
              <a:buNone/>
            </a:pPr>
            <a:endParaRPr lang="sl-SI" dirty="0"/>
          </a:p>
          <a:p>
            <a:endParaRPr lang="sl-SI" dirty="0"/>
          </a:p>
          <a:p>
            <a:endParaRPr lang="sl-SI" dirty="0"/>
          </a:p>
        </p:txBody>
      </p:sp>
      <p:pic>
        <p:nvPicPr>
          <p:cNvPr id="9" name="Slika 8">
            <a:extLst>
              <a:ext uri="{FF2B5EF4-FFF2-40B4-BE49-F238E27FC236}">
                <a16:creationId xmlns:a16="http://schemas.microsoft.com/office/drawing/2014/main" xmlns="" id="{8C584A11-1EA3-47E7-A9D0-A200191F0C2E}"/>
              </a:ext>
            </a:extLst>
          </p:cNvPr>
          <p:cNvPicPr>
            <a:picLocks noChangeAspect="1"/>
          </p:cNvPicPr>
          <p:nvPr/>
        </p:nvPicPr>
        <p:blipFill>
          <a:blip r:embed="rId2"/>
          <a:stretch>
            <a:fillRect/>
          </a:stretch>
        </p:blipFill>
        <p:spPr>
          <a:xfrm>
            <a:off x="3186500" y="148236"/>
            <a:ext cx="3316803" cy="904583"/>
          </a:xfrm>
          <a:prstGeom prst="rect">
            <a:avLst/>
          </a:prstGeom>
        </p:spPr>
      </p:pic>
      <p:pic>
        <p:nvPicPr>
          <p:cNvPr id="5" name="Slika 4">
            <a:extLst>
              <a:ext uri="{FF2B5EF4-FFF2-40B4-BE49-F238E27FC236}">
                <a16:creationId xmlns:a16="http://schemas.microsoft.com/office/drawing/2014/main" xmlns="" id="{CC09C46C-7508-498C-87F5-F0617B8733D5}"/>
              </a:ext>
            </a:extLst>
          </p:cNvPr>
          <p:cNvPicPr>
            <a:picLocks noChangeAspect="1"/>
          </p:cNvPicPr>
          <p:nvPr/>
        </p:nvPicPr>
        <p:blipFill>
          <a:blip r:embed="rId3"/>
          <a:stretch>
            <a:fillRect/>
          </a:stretch>
        </p:blipFill>
        <p:spPr>
          <a:xfrm>
            <a:off x="989730" y="202329"/>
            <a:ext cx="2009775" cy="762000"/>
          </a:xfrm>
          <a:prstGeom prst="rect">
            <a:avLst/>
          </a:prstGeom>
        </p:spPr>
      </p:pic>
      <p:pic>
        <p:nvPicPr>
          <p:cNvPr id="8" name="Slika 7">
            <a:extLst>
              <a:ext uri="{FF2B5EF4-FFF2-40B4-BE49-F238E27FC236}">
                <a16:creationId xmlns:a16="http://schemas.microsoft.com/office/drawing/2014/main" xmlns="" id="{90DBF148-B9D0-4832-A2EE-1FC1798E18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9680" y="40390"/>
            <a:ext cx="2651760" cy="1283452"/>
          </a:xfrm>
          <a:prstGeom prst="rect">
            <a:avLst/>
          </a:prstGeom>
        </p:spPr>
      </p:pic>
    </p:spTree>
    <p:extLst>
      <p:ext uri="{BB962C8B-B14F-4D97-AF65-F5344CB8AC3E}">
        <p14:creationId xmlns:p14="http://schemas.microsoft.com/office/powerpoint/2010/main" val="1639792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686800" cy="1047328"/>
          </a:xfrm>
        </p:spPr>
        <p:txBody>
          <a:bodyPr>
            <a:normAutofit fontScale="90000"/>
          </a:bodyPr>
          <a:lstStyle/>
          <a:p>
            <a:pPr algn="l"/>
            <a:r>
              <a:rPr lang="en-US" b="1" dirty="0">
                <a:solidFill>
                  <a:srgbClr val="0070C0"/>
                </a:solidFill>
              </a:rPr>
              <a:t/>
            </a:r>
            <a:br>
              <a:rPr lang="en-US" b="1" dirty="0">
                <a:solidFill>
                  <a:srgbClr val="0070C0"/>
                </a:solidFill>
              </a:rPr>
            </a:br>
            <a:r>
              <a:rPr lang="en-US" b="1" dirty="0">
                <a:solidFill>
                  <a:srgbClr val="0070C0"/>
                </a:solidFill>
              </a:rPr>
              <a:t>	</a:t>
            </a:r>
            <a:r>
              <a:rPr lang="en-US" sz="4000" b="1" dirty="0" err="1">
                <a:solidFill>
                  <a:srgbClr val="002060"/>
                </a:solidFill>
              </a:rPr>
              <a:t>info@ios.si</a:t>
            </a:r>
            <a:r>
              <a:rPr lang="en-US" b="1" dirty="0">
                <a:solidFill>
                  <a:srgbClr val="002060"/>
                </a:solidFill>
              </a:rPr>
              <a:t/>
            </a:r>
            <a:br>
              <a:rPr lang="en-US" b="1" dirty="0">
                <a:solidFill>
                  <a:srgbClr val="002060"/>
                </a:solidFill>
              </a:rPr>
            </a:br>
            <a:r>
              <a:rPr lang="en-US" b="1" dirty="0">
                <a:solidFill>
                  <a:srgbClr val="002060"/>
                </a:solidFill>
              </a:rPr>
              <a:t>   </a:t>
            </a:r>
            <a:r>
              <a:rPr lang="en-US" sz="4000" b="1" dirty="0">
                <a:solidFill>
                  <a:srgbClr val="002060"/>
                </a:solidFill>
              </a:rPr>
              <a:t>http://</a:t>
            </a:r>
            <a:r>
              <a:rPr lang="en-US" sz="4000" b="1" dirty="0" err="1">
                <a:solidFill>
                  <a:srgbClr val="002060"/>
                </a:solidFill>
              </a:rPr>
              <a:t>www.ios.si</a:t>
            </a:r>
            <a:r>
              <a:rPr lang="en-US" b="1" dirty="0">
                <a:solidFill>
                  <a:schemeClr val="tx1">
                    <a:lumMod val="50000"/>
                    <a:lumOff val="50000"/>
                  </a:schemeClr>
                </a:solidFill>
              </a:rPr>
              <a:t/>
            </a:r>
            <a:br>
              <a:rPr lang="en-US" b="1" dirty="0">
                <a:solidFill>
                  <a:schemeClr val="tx1">
                    <a:lumMod val="50000"/>
                    <a:lumOff val="50000"/>
                  </a:schemeClr>
                </a:solidFill>
              </a:rPr>
            </a:br>
            <a:endParaRPr lang="sl-SI" dirty="0">
              <a:solidFill>
                <a:schemeClr val="tx1">
                  <a:lumMod val="50000"/>
                  <a:lumOff val="50000"/>
                </a:schemeClr>
              </a:solidFill>
            </a:endParaRPr>
          </a:p>
        </p:txBody>
      </p:sp>
      <p:sp>
        <p:nvSpPr>
          <p:cNvPr id="5" name="Slide Number Placeholder 4"/>
          <p:cNvSpPr>
            <a:spLocks noGrp="1"/>
          </p:cNvSpPr>
          <p:nvPr>
            <p:ph type="sldNum" sz="quarter" idx="12"/>
          </p:nvPr>
        </p:nvSpPr>
        <p:spPr>
          <a:xfrm>
            <a:off x="8507288" y="6021685"/>
            <a:ext cx="457200" cy="295656"/>
          </a:xfrm>
        </p:spPr>
        <p:txBody>
          <a:bodyPr/>
          <a:lstStyle/>
          <a:p>
            <a:fld id="{990B41CA-569D-40E7-8E58-026C0338B2C8}" type="slidenum">
              <a:rPr lang="en-US" smtClean="0"/>
              <a:pPr/>
              <a:t>2</a:t>
            </a:fld>
            <a:endParaRPr lang="en-US"/>
          </a:p>
        </p:txBody>
      </p:sp>
      <p:pic>
        <p:nvPicPr>
          <p:cNvPr id="6" name="Picture 2" descr="http://ios.si/backup/img/zgradba.jpg">
            <a:hlinkClick r:id="rId3"/>
          </p:cNvPr>
          <p:cNvPicPr>
            <a:picLocks noChangeAspect="1" noChangeArrowheads="1"/>
          </p:cNvPicPr>
          <p:nvPr/>
        </p:nvPicPr>
        <p:blipFill>
          <a:blip r:embed="rId4" cstate="print">
            <a:lum bright="10000"/>
          </a:blip>
          <a:srcRect l="35130"/>
          <a:stretch>
            <a:fillRect/>
          </a:stretch>
        </p:blipFill>
        <p:spPr bwMode="auto">
          <a:xfrm>
            <a:off x="4346975" y="332656"/>
            <a:ext cx="4617006" cy="3055509"/>
          </a:xfrm>
          <a:prstGeom prst="rect">
            <a:avLst/>
          </a:prstGeom>
          <a:ln>
            <a:noFill/>
          </a:ln>
          <a:effectLst>
            <a:softEdge rad="112500"/>
          </a:effectLst>
        </p:spPr>
      </p:pic>
      <p:pic>
        <p:nvPicPr>
          <p:cNvPr id="8" name="Picture 5"/>
          <p:cNvPicPr>
            <a:picLocks noChangeAspect="1" noChangeArrowheads="1"/>
          </p:cNvPicPr>
          <p:nvPr/>
        </p:nvPicPr>
        <p:blipFill>
          <a:blip r:embed="rId5" cstate="print"/>
          <a:srcRect l="10286" t="2703" r="7428"/>
          <a:stretch>
            <a:fillRect/>
          </a:stretch>
        </p:blipFill>
        <p:spPr bwMode="auto">
          <a:xfrm>
            <a:off x="4559579" y="3644094"/>
            <a:ext cx="3913830" cy="2241224"/>
          </a:xfrm>
          <a:prstGeom prst="rect">
            <a:avLst/>
          </a:prstGeom>
          <a:ln>
            <a:noFill/>
          </a:ln>
          <a:effectLst>
            <a:softEdge rad="112500"/>
          </a:effectLst>
        </p:spPr>
      </p:pic>
      <p:sp>
        <p:nvSpPr>
          <p:cNvPr id="11" name="Slide Number Placeholder 4"/>
          <p:cNvSpPr txBox="1">
            <a:spLocks/>
          </p:cNvSpPr>
          <p:nvPr/>
        </p:nvSpPr>
        <p:spPr>
          <a:xfrm>
            <a:off x="8507288" y="6453708"/>
            <a:ext cx="457200" cy="295656"/>
          </a:xfrm>
          <a:prstGeom prst="rect">
            <a:avLst/>
          </a:prstGeom>
        </p:spPr>
        <p:txBody>
          <a:bodyPr anchor="b"/>
          <a:lstStyle>
            <a:defPPr>
              <a:defRPr lang="en-US"/>
            </a:defPPr>
            <a:lvl1pPr marL="0" algn="l" defTabSz="914400" rtl="0" eaLnBrk="1" latinLnBrk="0" hangingPunct="1">
              <a:defRPr sz="1050" kern="1200">
                <a:solidFill>
                  <a:schemeClr val="bg1">
                    <a:lumMod val="85000"/>
                  </a:schemeClr>
                </a:solidFill>
                <a:effectLst/>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0B41CA-569D-40E7-8E58-026C0338B2C8}" type="slidenum">
              <a:rPr lang="en-US" smtClean="0"/>
              <a:pPr/>
              <a:t>2</a:t>
            </a:fld>
            <a:endParaRPr lang="en-US"/>
          </a:p>
        </p:txBody>
      </p:sp>
      <p:sp>
        <p:nvSpPr>
          <p:cNvPr id="12" name="Footer Placeholder 3"/>
          <p:cNvSpPr>
            <a:spLocks noGrp="1"/>
          </p:cNvSpPr>
          <p:nvPr>
            <p:ph type="ftr" sz="quarter" idx="11"/>
          </p:nvPr>
        </p:nvSpPr>
        <p:spPr>
          <a:xfrm>
            <a:off x="0" y="5589290"/>
            <a:ext cx="7731859" cy="296028"/>
          </a:xfrm>
        </p:spPr>
        <p:txBody>
          <a:bodyPr/>
          <a:lstStyle/>
          <a:p>
            <a:pPr algn="l"/>
            <a:r>
              <a:rPr lang="en-US" sz="2400" b="1" dirty="0">
                <a:solidFill>
                  <a:srgbClr val="002060"/>
                </a:solidFill>
              </a:rPr>
              <a:t>  Prof. dr. Aleksandra LOBNIK, CEO</a:t>
            </a:r>
          </a:p>
        </p:txBody>
      </p:sp>
      <p:grpSp>
        <p:nvGrpSpPr>
          <p:cNvPr id="14" name="Skupina 13"/>
          <p:cNvGrpSpPr/>
          <p:nvPr/>
        </p:nvGrpSpPr>
        <p:grpSpPr>
          <a:xfrm>
            <a:off x="899593" y="2060848"/>
            <a:ext cx="2592288" cy="2880320"/>
            <a:chOff x="223713" y="2071554"/>
            <a:chExt cx="3916239" cy="3826119"/>
          </a:xfrm>
        </p:grpSpPr>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713" y="2996978"/>
              <a:ext cx="3916239" cy="290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LogoPodpisa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527" y="2071554"/>
              <a:ext cx="2789237"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0514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99" y="476672"/>
            <a:ext cx="8881531" cy="648072"/>
          </a:xfrm>
        </p:spPr>
        <p:txBody>
          <a:bodyPr>
            <a:noAutofit/>
          </a:bodyPr>
          <a:lstStyle/>
          <a:p>
            <a:r>
              <a:rPr lang="sl-SI" sz="2800" b="1" dirty="0">
                <a:solidFill>
                  <a:srgbClr val="002060"/>
                </a:solidFill>
              </a:rPr>
              <a:t>IOS, Institute of </a:t>
            </a:r>
            <a:r>
              <a:rPr lang="sl-SI" sz="2800" b="1" dirty="0" err="1">
                <a:solidFill>
                  <a:srgbClr val="002060"/>
                </a:solidFill>
              </a:rPr>
              <a:t>Environmental</a:t>
            </a:r>
            <a:r>
              <a:rPr lang="sl-SI" sz="2800" b="1" dirty="0">
                <a:solidFill>
                  <a:srgbClr val="002060"/>
                </a:solidFill>
              </a:rPr>
              <a:t> </a:t>
            </a:r>
            <a:r>
              <a:rPr lang="sl-SI" sz="2800" b="1" dirty="0" err="1">
                <a:solidFill>
                  <a:srgbClr val="002060"/>
                </a:solidFill>
              </a:rPr>
              <a:t>Protection</a:t>
            </a:r>
            <a:r>
              <a:rPr lang="sl-SI" sz="2800" b="1" dirty="0">
                <a:solidFill>
                  <a:srgbClr val="002060"/>
                </a:solidFill>
              </a:rPr>
              <a:t> and </a:t>
            </a:r>
            <a:r>
              <a:rPr lang="sl-SI" sz="2800" b="1" dirty="0" err="1">
                <a:solidFill>
                  <a:srgbClr val="002060"/>
                </a:solidFill>
              </a:rPr>
              <a:t>Sensors</a:t>
            </a:r>
            <a:r>
              <a:rPr lang="sl-SI" sz="2800" b="1" dirty="0">
                <a:solidFill>
                  <a:srgbClr val="002060"/>
                </a:solidFill>
              </a:rPr>
              <a:t>, </a:t>
            </a:r>
            <a:r>
              <a:rPr lang="sl-SI" sz="2800" b="1" dirty="0" err="1">
                <a:solidFill>
                  <a:srgbClr val="002060"/>
                </a:solidFill>
              </a:rPr>
              <a:t>Ltd</a:t>
            </a:r>
            <a:endParaRPr lang="sl-SI" sz="2800" b="1" dirty="0">
              <a:solidFill>
                <a:srgbClr val="002060"/>
              </a:solidFill>
            </a:endParaRPr>
          </a:p>
        </p:txBody>
      </p:sp>
      <p:sp>
        <p:nvSpPr>
          <p:cNvPr id="4" name="Footer Placeholder 3"/>
          <p:cNvSpPr>
            <a:spLocks noGrp="1"/>
          </p:cNvSpPr>
          <p:nvPr>
            <p:ph type="ftr" sz="quarter" idx="4294967295"/>
          </p:nvPr>
        </p:nvSpPr>
        <p:spPr>
          <a:xfrm>
            <a:off x="0" y="0"/>
            <a:ext cx="8208000" cy="468000"/>
          </a:xfrm>
          <a:prstGeom prst="rect">
            <a:avLst/>
          </a:prstGeom>
        </p:spPr>
        <p:txBody>
          <a:bodyPr/>
          <a:lstStyle/>
          <a:p>
            <a:pPr>
              <a:defRPr/>
            </a:pPr>
            <a:r>
              <a:rPr lang="sl-SI" sz="2000" dirty="0">
                <a:solidFill>
                  <a:schemeClr val="tx1">
                    <a:lumMod val="75000"/>
                    <a:lumOff val="25000"/>
                  </a:schemeClr>
                </a:solidFill>
              </a:rPr>
              <a:t>http://ios.si/ </a:t>
            </a:r>
            <a:endParaRPr lang="en-US" sz="2000" dirty="0">
              <a:solidFill>
                <a:schemeClr val="tx1">
                  <a:lumMod val="75000"/>
                  <a:lumOff val="25000"/>
                </a:schemeClr>
              </a:solidFill>
            </a:endParaRPr>
          </a:p>
        </p:txBody>
      </p:sp>
      <p:grpSp>
        <p:nvGrpSpPr>
          <p:cNvPr id="68" name="Skupina 67"/>
          <p:cNvGrpSpPr/>
          <p:nvPr/>
        </p:nvGrpSpPr>
        <p:grpSpPr>
          <a:xfrm>
            <a:off x="54000" y="1196752"/>
            <a:ext cx="9018160" cy="5544616"/>
            <a:chOff x="54000" y="1196752"/>
            <a:chExt cx="9018160" cy="5544616"/>
          </a:xfrm>
        </p:grpSpPr>
        <p:grpSp>
          <p:nvGrpSpPr>
            <p:cNvPr id="57" name="Skupina 56"/>
            <p:cNvGrpSpPr/>
            <p:nvPr/>
          </p:nvGrpSpPr>
          <p:grpSpPr>
            <a:xfrm>
              <a:off x="72000" y="1412776"/>
              <a:ext cx="3347872" cy="2376264"/>
              <a:chOff x="72000" y="1484784"/>
              <a:chExt cx="3347872" cy="2376264"/>
            </a:xfrm>
          </p:grpSpPr>
          <p:grpSp>
            <p:nvGrpSpPr>
              <p:cNvPr id="47" name="Skupina 46"/>
              <p:cNvGrpSpPr/>
              <p:nvPr/>
            </p:nvGrpSpPr>
            <p:grpSpPr>
              <a:xfrm>
                <a:off x="72000" y="2420888"/>
                <a:ext cx="1872208" cy="1440160"/>
                <a:chOff x="107504" y="2204864"/>
                <a:chExt cx="1872208" cy="1440160"/>
              </a:xfrm>
            </p:grpSpPr>
            <p:pic>
              <p:nvPicPr>
                <p:cNvPr id="36" name="Slika 35" descr="NF2 - 6-1-10 - TEOS - 14 h - nesprana - površina B1p03 a"/>
                <p:cNvPicPr/>
                <p:nvPr/>
              </p:nvPicPr>
              <p:blipFill>
                <a:blip r:embed="rId2" cstate="print">
                  <a:extLst/>
                </a:blip>
                <a:stretch>
                  <a:fillRect/>
                </a:stretch>
              </p:blipFill>
              <p:spPr>
                <a:xfrm>
                  <a:off x="107504" y="2204864"/>
                  <a:ext cx="1872208" cy="1440160"/>
                </a:xfrm>
                <a:prstGeom prst="rect">
                  <a:avLst/>
                </a:prstGeom>
                <a:ln w="12700">
                  <a:solidFill>
                    <a:schemeClr val="bg1">
                      <a:lumMod val="75000"/>
                    </a:schemeClr>
                  </a:solidFill>
                  <a:miter lim="400000"/>
                </a:ln>
                <a:effectLst/>
              </p:spPr>
            </p:pic>
            <p:sp>
              <p:nvSpPr>
                <p:cNvPr id="41" name="PoljeZBesedilom 40"/>
                <p:cNvSpPr txBox="1"/>
                <p:nvPr/>
              </p:nvSpPr>
              <p:spPr>
                <a:xfrm>
                  <a:off x="145224" y="2231286"/>
                  <a:ext cx="1114408" cy="230832"/>
                </a:xfrm>
                <a:prstGeom prst="rect">
                  <a:avLst/>
                </a:prstGeom>
                <a:solidFill>
                  <a:schemeClr val="bg1"/>
                </a:solidFill>
              </p:spPr>
              <p:txBody>
                <a:bodyPr wrap="none" rtlCol="0">
                  <a:spAutoFit/>
                </a:bodyPr>
                <a:lstStyle/>
                <a:p>
                  <a:pPr algn="ctr"/>
                  <a:r>
                    <a:rPr lang="sl-SI" sz="900" dirty="0" err="1"/>
                    <a:t>coated</a:t>
                  </a:r>
                  <a:r>
                    <a:rPr lang="sl-SI" sz="900" dirty="0"/>
                    <a:t> membrane</a:t>
                  </a:r>
                </a:p>
              </p:txBody>
            </p:sp>
          </p:grpSp>
          <p:grpSp>
            <p:nvGrpSpPr>
              <p:cNvPr id="46" name="Skupina 45"/>
              <p:cNvGrpSpPr/>
              <p:nvPr/>
            </p:nvGrpSpPr>
            <p:grpSpPr>
              <a:xfrm>
                <a:off x="1547664" y="1484784"/>
                <a:ext cx="1872208" cy="1440160"/>
                <a:chOff x="1547664" y="1268760"/>
                <a:chExt cx="1872208" cy="1440160"/>
              </a:xfrm>
            </p:grpSpPr>
            <p:pic>
              <p:nvPicPr>
                <p:cNvPr id="37" name="Slika 36" descr="NF2O"/>
                <p:cNvPicPr/>
                <p:nvPr/>
              </p:nvPicPr>
              <p:blipFill>
                <a:blip r:embed="rId3" cstate="print"/>
                <a:srcRect/>
                <a:stretch>
                  <a:fillRect/>
                </a:stretch>
              </p:blipFill>
              <p:spPr bwMode="auto">
                <a:xfrm>
                  <a:off x="1547664" y="1268760"/>
                  <a:ext cx="1872208" cy="1440160"/>
                </a:xfrm>
                <a:prstGeom prst="rect">
                  <a:avLst/>
                </a:prstGeom>
                <a:noFill/>
                <a:ln w="12700">
                  <a:solidFill>
                    <a:schemeClr val="bg1">
                      <a:lumMod val="75000"/>
                    </a:schemeClr>
                  </a:solidFill>
                  <a:miter lim="800000"/>
                  <a:headEnd/>
                  <a:tailEnd/>
                </a:ln>
              </p:spPr>
            </p:pic>
            <p:sp>
              <p:nvSpPr>
                <p:cNvPr id="39" name="PoljeZBesedilom 38"/>
                <p:cNvSpPr txBox="1"/>
                <p:nvPr/>
              </p:nvSpPr>
              <p:spPr>
                <a:xfrm>
                  <a:off x="1583146" y="1295182"/>
                  <a:ext cx="1260662" cy="230832"/>
                </a:xfrm>
                <a:prstGeom prst="rect">
                  <a:avLst/>
                </a:prstGeom>
                <a:solidFill>
                  <a:schemeClr val="bg1"/>
                </a:solidFill>
              </p:spPr>
              <p:txBody>
                <a:bodyPr wrap="square" rtlCol="0">
                  <a:spAutoFit/>
                </a:bodyPr>
                <a:lstStyle/>
                <a:p>
                  <a:pPr algn="ctr"/>
                  <a:r>
                    <a:rPr lang="sl-SI" sz="900" dirty="0" err="1"/>
                    <a:t>uncoated</a:t>
                  </a:r>
                  <a:r>
                    <a:rPr lang="sl-SI" sz="900" dirty="0"/>
                    <a:t> membrane</a:t>
                  </a:r>
                </a:p>
              </p:txBody>
            </p:sp>
          </p:grpSp>
          <p:grpSp>
            <p:nvGrpSpPr>
              <p:cNvPr id="48" name="Skupina 47"/>
              <p:cNvGrpSpPr/>
              <p:nvPr/>
            </p:nvGrpSpPr>
            <p:grpSpPr>
              <a:xfrm>
                <a:off x="251520" y="1484784"/>
                <a:ext cx="1114559" cy="864096"/>
                <a:chOff x="251520" y="1268760"/>
                <a:chExt cx="1114559" cy="864096"/>
              </a:xfrm>
            </p:grpSpPr>
            <p:pic>
              <p:nvPicPr>
                <p:cNvPr id="38" name="Slika 37" descr="UF PEG nemod (2).jpg"/>
                <p:cNvPicPr/>
                <p:nvPr/>
              </p:nvPicPr>
              <p:blipFill>
                <a:blip r:embed="rId4" cstate="print"/>
                <a:stretch>
                  <a:fillRect/>
                </a:stretch>
              </p:blipFill>
              <p:spPr>
                <a:xfrm>
                  <a:off x="251520" y="1268760"/>
                  <a:ext cx="1114559" cy="864096"/>
                </a:xfrm>
                <a:prstGeom prst="rect">
                  <a:avLst/>
                </a:prstGeom>
              </p:spPr>
            </p:pic>
            <p:sp>
              <p:nvSpPr>
                <p:cNvPr id="42" name="PoljeZBesedilom 41"/>
                <p:cNvSpPr txBox="1"/>
                <p:nvPr/>
              </p:nvSpPr>
              <p:spPr>
                <a:xfrm>
                  <a:off x="323528" y="1268760"/>
                  <a:ext cx="992579" cy="230832"/>
                </a:xfrm>
                <a:prstGeom prst="rect">
                  <a:avLst/>
                </a:prstGeom>
                <a:noFill/>
              </p:spPr>
              <p:txBody>
                <a:bodyPr wrap="none" rtlCol="0">
                  <a:spAutoFit/>
                </a:bodyPr>
                <a:lstStyle/>
                <a:p>
                  <a:r>
                    <a:rPr lang="sl-SI" sz="900" dirty="0">
                      <a:solidFill>
                        <a:schemeClr val="bg1"/>
                      </a:solidFill>
                    </a:rPr>
                    <a:t>TFC membrane</a:t>
                  </a:r>
                </a:p>
              </p:txBody>
            </p:sp>
          </p:grpSp>
        </p:grpSp>
        <p:grpSp>
          <p:nvGrpSpPr>
            <p:cNvPr id="58" name="Skupina 57"/>
            <p:cNvGrpSpPr/>
            <p:nvPr/>
          </p:nvGrpSpPr>
          <p:grpSpPr>
            <a:xfrm>
              <a:off x="5652120" y="2484000"/>
              <a:ext cx="3420040" cy="3330152"/>
              <a:chOff x="5652120" y="2484000"/>
              <a:chExt cx="3420040" cy="3330152"/>
            </a:xfrm>
          </p:grpSpPr>
          <p:grpSp>
            <p:nvGrpSpPr>
              <p:cNvPr id="52" name="Skupina 51"/>
              <p:cNvGrpSpPr/>
              <p:nvPr/>
            </p:nvGrpSpPr>
            <p:grpSpPr>
              <a:xfrm>
                <a:off x="5652120" y="2484000"/>
                <a:ext cx="1906242" cy="1440160"/>
                <a:chOff x="5796136" y="2420888"/>
                <a:chExt cx="1906242" cy="1440160"/>
              </a:xfrm>
            </p:grpSpPr>
            <p:pic>
              <p:nvPicPr>
                <p:cNvPr id="32" name="Slika 31" descr="1 copy 5_6.jpg"/>
                <p:cNvPicPr/>
                <p:nvPr/>
              </p:nvPicPr>
              <p:blipFill>
                <a:blip r:embed="rId5" cstate="print"/>
                <a:stretch>
                  <a:fillRect/>
                </a:stretch>
              </p:blipFill>
              <p:spPr>
                <a:xfrm>
                  <a:off x="5796136" y="2420888"/>
                  <a:ext cx="1906242" cy="1440160"/>
                </a:xfrm>
                <a:prstGeom prst="rect">
                  <a:avLst/>
                </a:prstGeom>
                <a:ln w="9525">
                  <a:solidFill>
                    <a:schemeClr val="bg1">
                      <a:lumMod val="75000"/>
                    </a:schemeClr>
                  </a:solidFill>
                </a:ln>
              </p:spPr>
            </p:pic>
            <p:sp>
              <p:nvSpPr>
                <p:cNvPr id="43" name="PoljeZBesedilom 42"/>
                <p:cNvSpPr txBox="1"/>
                <p:nvPr/>
              </p:nvSpPr>
              <p:spPr>
                <a:xfrm>
                  <a:off x="5814000" y="2430000"/>
                  <a:ext cx="1888378" cy="230832"/>
                </a:xfrm>
                <a:prstGeom prst="rect">
                  <a:avLst/>
                </a:prstGeom>
                <a:solidFill>
                  <a:schemeClr val="bg1"/>
                </a:solidFill>
                <a:ln w="9525">
                  <a:solidFill>
                    <a:schemeClr val="bg1">
                      <a:lumMod val="75000"/>
                    </a:schemeClr>
                  </a:solidFill>
                </a:ln>
              </p:spPr>
              <p:txBody>
                <a:bodyPr wrap="square" rtlCol="0">
                  <a:spAutoFit/>
                </a:bodyPr>
                <a:lstStyle/>
                <a:p>
                  <a:pPr algn="ctr"/>
                  <a:r>
                    <a:rPr lang="sl-SI" sz="900" dirty="0" err="1"/>
                    <a:t>Uncoated</a:t>
                  </a:r>
                  <a:r>
                    <a:rPr lang="sl-SI" sz="900" dirty="0"/>
                    <a:t> </a:t>
                  </a:r>
                  <a:r>
                    <a:rPr lang="sl-SI" sz="900" dirty="0" err="1"/>
                    <a:t>magnetic</a:t>
                  </a:r>
                  <a:r>
                    <a:rPr lang="sl-SI" sz="900" dirty="0"/>
                    <a:t> </a:t>
                  </a:r>
                  <a:r>
                    <a:rPr lang="sl-SI" sz="900" dirty="0" err="1"/>
                    <a:t>nanoparticles</a:t>
                  </a:r>
                  <a:endParaRPr lang="sl-SI" sz="900" dirty="0"/>
                </a:p>
              </p:txBody>
            </p:sp>
          </p:grpSp>
          <p:grpSp>
            <p:nvGrpSpPr>
              <p:cNvPr id="51" name="Skupina 50"/>
              <p:cNvGrpSpPr/>
              <p:nvPr/>
            </p:nvGrpSpPr>
            <p:grpSpPr>
              <a:xfrm>
                <a:off x="7632000" y="2484000"/>
                <a:ext cx="1440160" cy="1901916"/>
                <a:chOff x="7596336" y="2708920"/>
                <a:chExt cx="1440160" cy="1901916"/>
              </a:xfrm>
            </p:grpSpPr>
            <p:pic>
              <p:nvPicPr>
                <p:cNvPr id="35" name="Slika 34" descr="E:\17 copy 3_4.jpg"/>
                <p:cNvPicPr>
                  <a:picLocks noChangeAspect="1"/>
                </p:cNvPicPr>
                <p:nvPr/>
              </p:nvPicPr>
              <p:blipFill>
                <a:blip r:embed="rId6" cstate="print"/>
                <a:srcRect l="25060" r="24452"/>
                <a:stretch>
                  <a:fillRect/>
                </a:stretch>
              </p:blipFill>
              <p:spPr bwMode="auto">
                <a:xfrm>
                  <a:off x="7596336" y="2708920"/>
                  <a:ext cx="1440160" cy="1901916"/>
                </a:xfrm>
                <a:prstGeom prst="rect">
                  <a:avLst/>
                </a:prstGeom>
                <a:noFill/>
                <a:ln w="9525">
                  <a:solidFill>
                    <a:schemeClr val="bg1">
                      <a:lumMod val="75000"/>
                    </a:schemeClr>
                  </a:solidFill>
                  <a:miter lim="800000"/>
                  <a:headEnd/>
                  <a:tailEnd/>
                </a:ln>
              </p:spPr>
            </p:pic>
            <p:sp>
              <p:nvSpPr>
                <p:cNvPr id="44" name="PoljeZBesedilom 43"/>
                <p:cNvSpPr txBox="1"/>
                <p:nvPr/>
              </p:nvSpPr>
              <p:spPr>
                <a:xfrm>
                  <a:off x="7714800" y="4211796"/>
                  <a:ext cx="1185067" cy="369332"/>
                </a:xfrm>
                <a:prstGeom prst="rect">
                  <a:avLst/>
                </a:prstGeom>
                <a:solidFill>
                  <a:schemeClr val="bg1"/>
                </a:solidFill>
                <a:ln>
                  <a:solidFill>
                    <a:schemeClr val="bg1">
                      <a:lumMod val="75000"/>
                    </a:schemeClr>
                  </a:solidFill>
                </a:ln>
              </p:spPr>
              <p:txBody>
                <a:bodyPr wrap="square" rtlCol="0">
                  <a:spAutoFit/>
                </a:bodyPr>
                <a:lstStyle/>
                <a:p>
                  <a:pPr algn="ctr"/>
                  <a:r>
                    <a:rPr lang="sl-SI" sz="900" dirty="0" err="1"/>
                    <a:t>coated</a:t>
                  </a:r>
                  <a:r>
                    <a:rPr lang="sl-SI" sz="900" dirty="0"/>
                    <a:t> </a:t>
                  </a:r>
                  <a:r>
                    <a:rPr lang="sl-SI" sz="900" dirty="0" err="1"/>
                    <a:t>magnetic</a:t>
                  </a:r>
                  <a:r>
                    <a:rPr lang="sl-SI" sz="900" dirty="0"/>
                    <a:t> </a:t>
                  </a:r>
                </a:p>
                <a:p>
                  <a:pPr algn="ctr"/>
                  <a:r>
                    <a:rPr lang="sl-SI" sz="900" dirty="0" err="1"/>
                    <a:t>nanoparticles</a:t>
                  </a:r>
                  <a:endParaRPr lang="sl-SI" sz="900" dirty="0"/>
                </a:p>
              </p:txBody>
            </p:sp>
          </p:grpSp>
          <p:grpSp>
            <p:nvGrpSpPr>
              <p:cNvPr id="50" name="Skupina 49"/>
              <p:cNvGrpSpPr/>
              <p:nvPr/>
            </p:nvGrpSpPr>
            <p:grpSpPr>
              <a:xfrm>
                <a:off x="6804248" y="4446000"/>
                <a:ext cx="1872208" cy="1368152"/>
                <a:chOff x="6588224" y="4365104"/>
                <a:chExt cx="1872208" cy="1368152"/>
              </a:xfrm>
            </p:grpSpPr>
            <p:pic>
              <p:nvPicPr>
                <p:cNvPr id="34" name="Slika 33" descr="izsek.jpg"/>
                <p:cNvPicPr/>
                <p:nvPr/>
              </p:nvPicPr>
              <p:blipFill>
                <a:blip r:embed="rId7" cstate="print"/>
                <a:stretch>
                  <a:fillRect/>
                </a:stretch>
              </p:blipFill>
              <p:spPr>
                <a:xfrm>
                  <a:off x="6588224" y="4365104"/>
                  <a:ext cx="1872208" cy="1368152"/>
                </a:xfrm>
                <a:prstGeom prst="rect">
                  <a:avLst/>
                </a:prstGeom>
                <a:ln w="9525">
                  <a:solidFill>
                    <a:schemeClr val="bg1">
                      <a:lumMod val="75000"/>
                    </a:schemeClr>
                  </a:solidFill>
                </a:ln>
              </p:spPr>
            </p:pic>
            <p:sp>
              <p:nvSpPr>
                <p:cNvPr id="45" name="PoljeZBesedilom 44"/>
                <p:cNvSpPr txBox="1"/>
                <p:nvPr/>
              </p:nvSpPr>
              <p:spPr>
                <a:xfrm>
                  <a:off x="6588224" y="4365104"/>
                  <a:ext cx="1008112" cy="230832"/>
                </a:xfrm>
                <a:prstGeom prst="rect">
                  <a:avLst/>
                </a:prstGeom>
                <a:solidFill>
                  <a:schemeClr val="bg1"/>
                </a:solidFill>
                <a:ln w="9525">
                  <a:solidFill>
                    <a:schemeClr val="bg1">
                      <a:lumMod val="75000"/>
                    </a:schemeClr>
                  </a:solidFill>
                </a:ln>
              </p:spPr>
              <p:txBody>
                <a:bodyPr wrap="square" rtlCol="0">
                  <a:spAutoFit/>
                </a:bodyPr>
                <a:lstStyle/>
                <a:p>
                  <a:pPr algn="ctr"/>
                  <a:r>
                    <a:rPr lang="sl-SI" sz="900" dirty="0" err="1"/>
                    <a:t>magnetic</a:t>
                  </a:r>
                  <a:r>
                    <a:rPr lang="sl-SI" sz="900" dirty="0"/>
                    <a:t> </a:t>
                  </a:r>
                  <a:r>
                    <a:rPr lang="sl-SI" sz="900" dirty="0" err="1"/>
                    <a:t>fluids</a:t>
                  </a:r>
                  <a:endParaRPr lang="sl-SI" sz="900" dirty="0"/>
                </a:p>
              </p:txBody>
            </p:sp>
          </p:grpSp>
        </p:grpSp>
        <p:grpSp>
          <p:nvGrpSpPr>
            <p:cNvPr id="66" name="Skupina 65"/>
            <p:cNvGrpSpPr/>
            <p:nvPr/>
          </p:nvGrpSpPr>
          <p:grpSpPr>
            <a:xfrm>
              <a:off x="54000" y="1196752"/>
              <a:ext cx="8982496" cy="5544616"/>
              <a:chOff x="54000" y="1196752"/>
              <a:chExt cx="8982496" cy="5544616"/>
            </a:xfrm>
          </p:grpSpPr>
          <p:sp>
            <p:nvSpPr>
              <p:cNvPr id="56" name="Pravokotnik 55"/>
              <p:cNvSpPr/>
              <p:nvPr/>
            </p:nvSpPr>
            <p:spPr>
              <a:xfrm>
                <a:off x="54000" y="4077072"/>
                <a:ext cx="1800200" cy="1785104"/>
              </a:xfrm>
              <a:prstGeom prst="rect">
                <a:avLst/>
              </a:prstGeom>
              <a:ln>
                <a:solidFill>
                  <a:schemeClr val="accent2"/>
                </a:solidFill>
                <a:prstDash val="lgDash"/>
              </a:ln>
            </p:spPr>
            <p:txBody>
              <a:bodyPr wrap="square">
                <a:spAutoFit/>
              </a:bodyPr>
              <a:lstStyle/>
              <a:p>
                <a:r>
                  <a:rPr lang="sl-SI" sz="1000" b="1" u="sng" dirty="0">
                    <a:latin typeface="Times New Roman" pitchFamily="18" charset="0"/>
                    <a:cs typeface="Times New Roman" pitchFamily="18" charset="0"/>
                  </a:rPr>
                  <a:t>PATENT</a:t>
                </a:r>
                <a:r>
                  <a:rPr lang="sl-SI" sz="1000" b="1" dirty="0">
                    <a:latin typeface="Times New Roman" pitchFamily="18" charset="0"/>
                    <a:cs typeface="Times New Roman" pitchFamily="18" charset="0"/>
                  </a:rPr>
                  <a:t>:</a:t>
                </a:r>
              </a:p>
              <a:p>
                <a:r>
                  <a:rPr lang="sl-SI" sz="1000" dirty="0">
                    <a:latin typeface="Times New Roman" pitchFamily="18" charset="0"/>
                    <a:cs typeface="Times New Roman" pitchFamily="18" charset="0"/>
                  </a:rPr>
                  <a:t>LOBNIK Aleksandra, KORENT UREK Špela</a:t>
                </a:r>
                <a:r>
                  <a:rPr lang="sl-SI" sz="1000" i="1" dirty="0">
                    <a:latin typeface="Times New Roman" pitchFamily="18" charset="0"/>
                    <a:cs typeface="Times New Roman" pitchFamily="18" charset="0"/>
                  </a:rPr>
                  <a:t>. </a:t>
                </a:r>
              </a:p>
              <a:p>
                <a:r>
                  <a:rPr lang="sl-SI" sz="1000" i="1" dirty="0">
                    <a:latin typeface="Times New Roman" pitchFamily="18" charset="0"/>
                    <a:cs typeface="Times New Roman" pitchFamily="18" charset="0"/>
                  </a:rPr>
                  <a:t>“</a:t>
                </a:r>
                <a:r>
                  <a:rPr lang="en-US" sz="1000" b="1" i="1" dirty="0">
                    <a:latin typeface="Times New Roman" pitchFamily="18" charset="0"/>
                    <a:cs typeface="Times New Roman" pitchFamily="18" charset="0"/>
                  </a:rPr>
                  <a:t>A method and an optical chemical sensor with a sol-gel membrane for the detection of organophosphates</a:t>
                </a:r>
                <a:r>
                  <a:rPr lang="sl-SI" sz="1000" b="1" dirty="0">
                    <a:latin typeface="Times New Roman" pitchFamily="18" charset="0"/>
                    <a:cs typeface="Times New Roman" pitchFamily="18" charset="0"/>
                  </a:rPr>
                  <a:t>”,</a:t>
                </a:r>
                <a:r>
                  <a:rPr lang="sl-SI" sz="1000" b="1" i="1" dirty="0">
                    <a:latin typeface="Times New Roman" pitchFamily="18" charset="0"/>
                    <a:cs typeface="Times New Roman" pitchFamily="18" charset="0"/>
                  </a:rPr>
                  <a:t> </a:t>
                </a:r>
              </a:p>
              <a:p>
                <a:r>
                  <a:rPr lang="en-US" sz="1000" i="1" dirty="0"/>
                  <a:t>EP 2 678 673 (B1), 2016-06-08</a:t>
                </a:r>
                <a:r>
                  <a:rPr lang="en-US" sz="1000" dirty="0"/>
                  <a:t>. Berlin, Germany: European Patent Office, 2016. </a:t>
                </a:r>
                <a:endParaRPr lang="sl-SI" sz="1000" dirty="0">
                  <a:latin typeface="Times New Roman" pitchFamily="18" charset="0"/>
                  <a:cs typeface="Times New Roman" pitchFamily="18" charset="0"/>
                </a:endParaRPr>
              </a:p>
            </p:txBody>
          </p:sp>
          <p:sp>
            <p:nvSpPr>
              <p:cNvPr id="22" name="Pravokotnik 21"/>
              <p:cNvSpPr/>
              <p:nvPr/>
            </p:nvSpPr>
            <p:spPr>
              <a:xfrm>
                <a:off x="4860032" y="5879594"/>
                <a:ext cx="4176464" cy="861774"/>
              </a:xfrm>
              <a:prstGeom prst="rect">
                <a:avLst/>
              </a:prstGeom>
              <a:ln w="9525">
                <a:solidFill>
                  <a:schemeClr val="accent2"/>
                </a:solidFill>
                <a:prstDash val="lgDash"/>
              </a:ln>
            </p:spPr>
            <p:txBody>
              <a:bodyPr wrap="square">
                <a:spAutoFit/>
              </a:bodyPr>
              <a:lstStyle/>
              <a:p>
                <a:pPr algn="just"/>
                <a:r>
                  <a:rPr lang="sl-SI" sz="1000" b="1" u="sng" dirty="0">
                    <a:latin typeface="Times New Roman" pitchFamily="18" charset="0"/>
                    <a:cs typeface="Times New Roman" pitchFamily="18" charset="0"/>
                  </a:rPr>
                  <a:t>PATENT</a:t>
                </a:r>
                <a:r>
                  <a:rPr lang="sl-SI" sz="1000" b="1" dirty="0">
                    <a:latin typeface="Times New Roman" pitchFamily="18" charset="0"/>
                    <a:cs typeface="Times New Roman" pitchFamily="18" charset="0"/>
                  </a:rPr>
                  <a:t>:</a:t>
                </a:r>
              </a:p>
              <a:p>
                <a:pPr algn="just"/>
                <a:r>
                  <a:rPr lang="sl-SI" sz="1000" dirty="0">
                    <a:latin typeface="Times New Roman" pitchFamily="18" charset="0"/>
                    <a:cs typeface="Times New Roman" pitchFamily="18" charset="0"/>
                  </a:rPr>
                  <a:t>KOŠAK Aljoša, LAKIĆ Marijana, LOBNIK Aleksandra</a:t>
                </a:r>
                <a:r>
                  <a:rPr lang="sl-SI" sz="1000" i="1" dirty="0">
                    <a:latin typeface="Times New Roman" pitchFamily="18" charset="0"/>
                    <a:cs typeface="Times New Roman" pitchFamily="18" charset="0"/>
                  </a:rPr>
                  <a:t>, “</a:t>
                </a:r>
                <a:r>
                  <a:rPr lang="sl-SI" sz="1000" b="1" i="1" dirty="0">
                    <a:latin typeface="Times New Roman" pitchFamily="18" charset="0"/>
                    <a:cs typeface="Times New Roman" pitchFamily="18" charset="0"/>
                  </a:rPr>
                  <a:t>Process for the preparation of superparamagnetic hollow spherical nanostructures</a:t>
                </a:r>
                <a:r>
                  <a:rPr lang="sl-SI" sz="1000" i="1" dirty="0">
                    <a:latin typeface="Times New Roman" pitchFamily="18" charset="0"/>
                    <a:cs typeface="Times New Roman" pitchFamily="18" charset="0"/>
                  </a:rPr>
                  <a:t>”, G</a:t>
                </a:r>
                <a:r>
                  <a:rPr lang="en-US" sz="1000" i="1" dirty="0"/>
                  <a:t>B2526659 (A), 2015-12-02</a:t>
                </a:r>
                <a:r>
                  <a:rPr lang="en-US" sz="1000" dirty="0"/>
                  <a:t>. London: Intellectual property office, 2015. </a:t>
                </a:r>
                <a:endParaRPr lang="sl-SI" sz="1000" dirty="0">
                  <a:latin typeface="Times New Roman" pitchFamily="18" charset="0"/>
                  <a:cs typeface="Times New Roman" pitchFamily="18" charset="0"/>
                </a:endParaRPr>
              </a:p>
            </p:txBody>
          </p:sp>
          <p:sp>
            <p:nvSpPr>
              <p:cNvPr id="49" name="Pravokotnik 48"/>
              <p:cNvSpPr/>
              <p:nvPr/>
            </p:nvSpPr>
            <p:spPr>
              <a:xfrm>
                <a:off x="144016" y="5879594"/>
                <a:ext cx="4572000" cy="861774"/>
              </a:xfrm>
              <a:prstGeom prst="rect">
                <a:avLst/>
              </a:prstGeom>
              <a:ln w="9525">
                <a:solidFill>
                  <a:schemeClr val="accent2"/>
                </a:solidFill>
                <a:prstDash val="lgDash"/>
              </a:ln>
            </p:spPr>
            <p:txBody>
              <a:bodyPr>
                <a:spAutoFit/>
              </a:bodyPr>
              <a:lstStyle/>
              <a:p>
                <a:pPr algn="just"/>
                <a:r>
                  <a:rPr lang="sl-SI" sz="1000" b="1" u="sng" dirty="0">
                    <a:latin typeface="Times New Roman" pitchFamily="18" charset="0"/>
                    <a:cs typeface="Times New Roman" pitchFamily="18" charset="0"/>
                  </a:rPr>
                  <a:t>PATENT</a:t>
                </a:r>
                <a:r>
                  <a:rPr lang="sl-SI" sz="1000" b="1" dirty="0">
                    <a:latin typeface="Times New Roman" pitchFamily="18" charset="0"/>
                    <a:cs typeface="Times New Roman" pitchFamily="18" charset="0"/>
                  </a:rPr>
                  <a:t>:</a:t>
                </a:r>
              </a:p>
              <a:p>
                <a:pPr algn="just"/>
                <a:r>
                  <a:rPr lang="sl-SI" sz="1000" dirty="0">
                    <a:latin typeface="Times New Roman" pitchFamily="18" charset="0"/>
                    <a:cs typeface="Times New Roman" pitchFamily="18" charset="0"/>
                  </a:rPr>
                  <a:t>LOBNIK, Aleksandra</a:t>
                </a:r>
                <a:r>
                  <a:rPr lang="sl-SI" sz="1000" i="1" dirty="0">
                    <a:latin typeface="Times New Roman" pitchFamily="18" charset="0"/>
                    <a:cs typeface="Times New Roman" pitchFamily="18" charset="0"/>
                  </a:rPr>
                  <a:t> </a:t>
                </a:r>
                <a:r>
                  <a:rPr lang="sl-SI" sz="1000" b="1" i="1" dirty="0">
                    <a:latin typeface="Times New Roman" pitchFamily="18" charset="0"/>
                    <a:cs typeface="Times New Roman" pitchFamily="18" charset="0"/>
                  </a:rPr>
                  <a:t>“Sol-gel </a:t>
                </a:r>
                <a:r>
                  <a:rPr lang="sl-SI" sz="1000" b="1" i="1" dirty="0" err="1">
                    <a:latin typeface="Times New Roman" pitchFamily="18" charset="0"/>
                    <a:cs typeface="Times New Roman" pitchFamily="18" charset="0"/>
                  </a:rPr>
                  <a:t>based</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optical</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chemical</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sensor</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for</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detection</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of</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organophosphates</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and</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method</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for</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preparation</a:t>
                </a:r>
                <a:r>
                  <a:rPr lang="sl-SI" sz="1000" b="1" i="1" dirty="0">
                    <a:latin typeface="Times New Roman" pitchFamily="18" charset="0"/>
                    <a:cs typeface="Times New Roman" pitchFamily="18" charset="0"/>
                  </a:rPr>
                  <a:t> </a:t>
                </a:r>
                <a:r>
                  <a:rPr lang="sl-SI" sz="1000" b="1" i="1" dirty="0" err="1">
                    <a:latin typeface="Times New Roman" pitchFamily="18" charset="0"/>
                    <a:cs typeface="Times New Roman" pitchFamily="18" charset="0"/>
                  </a:rPr>
                  <a:t>thereof</a:t>
                </a:r>
                <a:r>
                  <a:rPr lang="sl-SI" sz="1000" b="1" i="1" dirty="0">
                    <a:latin typeface="Times New Roman" pitchFamily="18" charset="0"/>
                    <a:cs typeface="Times New Roman" pitchFamily="18" charset="0"/>
                  </a:rPr>
                  <a:t>”</a:t>
                </a:r>
                <a:r>
                  <a:rPr lang="sl-SI" sz="1000" i="1" dirty="0">
                    <a:latin typeface="Times New Roman" pitchFamily="18" charset="0"/>
                    <a:cs typeface="Times New Roman" pitchFamily="18" charset="0"/>
                  </a:rPr>
                  <a:t>: </a:t>
                </a:r>
              </a:p>
              <a:p>
                <a:pPr algn="just"/>
                <a:r>
                  <a:rPr lang="mr-IN" sz="1000" dirty="0"/>
                  <a:t>RU2013129043 (</a:t>
                </a:r>
                <a:r>
                  <a:rPr lang="mr-IN" sz="1000" dirty="0" err="1"/>
                  <a:t>A</a:t>
                </a:r>
                <a:r>
                  <a:rPr lang="mr-IN" sz="1000" dirty="0"/>
                  <a:t>), 2015-01-10; RS55040 (B1), 2016-12-30</a:t>
                </a:r>
                <a:r>
                  <a:rPr lang="sl-SI" sz="1000" dirty="0"/>
                  <a:t>; </a:t>
                </a:r>
              </a:p>
              <a:p>
                <a:pPr algn="just"/>
                <a:r>
                  <a:rPr lang="hr-HR" sz="1000" i="1" dirty="0"/>
                  <a:t>RS55040 (B1), 2016-12-30</a:t>
                </a:r>
                <a:r>
                  <a:rPr lang="hr-HR" sz="1000" dirty="0"/>
                  <a:t>. Beograd. USA patent </a:t>
                </a:r>
                <a:r>
                  <a:rPr lang="hr-HR" sz="1000" dirty="0" err="1"/>
                  <a:t>under</a:t>
                </a:r>
                <a:r>
                  <a:rPr lang="hr-HR" sz="1000" dirty="0"/>
                  <a:t> </a:t>
                </a:r>
                <a:r>
                  <a:rPr lang="hr-HR" sz="1000" dirty="0" err="1"/>
                  <a:t>considaration</a:t>
                </a:r>
                <a:r>
                  <a:rPr lang="hr-HR" sz="1000" dirty="0"/>
                  <a:t>.</a:t>
                </a:r>
                <a:endParaRPr lang="sl-SI" sz="1000" b="1" dirty="0">
                  <a:latin typeface="Times New Roman" pitchFamily="18" charset="0"/>
                  <a:cs typeface="Times New Roman" pitchFamily="18" charset="0"/>
                </a:endParaRPr>
              </a:p>
            </p:txBody>
          </p:sp>
          <p:grpSp>
            <p:nvGrpSpPr>
              <p:cNvPr id="65" name="Skupina 64"/>
              <p:cNvGrpSpPr/>
              <p:nvPr/>
            </p:nvGrpSpPr>
            <p:grpSpPr>
              <a:xfrm>
                <a:off x="1695608" y="1231906"/>
                <a:ext cx="4892056" cy="5149422"/>
                <a:chOff x="1695608" y="1231906"/>
                <a:chExt cx="4892056" cy="5149422"/>
              </a:xfrm>
            </p:grpSpPr>
            <p:grpSp>
              <p:nvGrpSpPr>
                <p:cNvPr id="13" name="Skupina 12"/>
                <p:cNvGrpSpPr>
                  <a:grpSpLocks noChangeAspect="1"/>
                </p:cNvGrpSpPr>
                <p:nvPr/>
              </p:nvGrpSpPr>
              <p:grpSpPr>
                <a:xfrm>
                  <a:off x="2987544" y="1484784"/>
                  <a:ext cx="2520000" cy="2520000"/>
                  <a:chOff x="2347460" y="47705"/>
                  <a:chExt cx="2289854" cy="2289854"/>
                </a:xfrm>
              </p:grpSpPr>
              <p:sp>
                <p:nvSpPr>
                  <p:cNvPr id="20" name="Elipsa 19"/>
                  <p:cNvSpPr/>
                  <p:nvPr/>
                </p:nvSpPr>
                <p:spPr>
                  <a:xfrm>
                    <a:off x="2347460" y="47705"/>
                    <a:ext cx="2289854" cy="2289854"/>
                  </a:xfrm>
                  <a:prstGeom prst="ellipse">
                    <a:avLst/>
                  </a:pr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Elipsa 4"/>
                  <p:cNvSpPr/>
                  <p:nvPr/>
                </p:nvSpPr>
                <p:spPr>
                  <a:xfrm>
                    <a:off x="2652774" y="636590"/>
                    <a:ext cx="1679226" cy="103043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spcBef>
                        <a:spcPct val="0"/>
                      </a:spcBef>
                      <a:spcAft>
                        <a:spcPts val="0"/>
                      </a:spcAft>
                    </a:pPr>
                    <a:r>
                      <a:rPr lang="sl-SI" b="1" kern="1200" dirty="0">
                        <a:latin typeface="Calibri" pitchFamily="34" charset="0"/>
                      </a:rPr>
                      <a:t>WATER, WASTES </a:t>
                    </a:r>
                  </a:p>
                  <a:p>
                    <a:pPr lvl="0" algn="ctr" defTabSz="577850">
                      <a:spcBef>
                        <a:spcPct val="0"/>
                      </a:spcBef>
                      <a:spcAft>
                        <a:spcPts val="0"/>
                      </a:spcAft>
                    </a:pPr>
                    <a:r>
                      <a:rPr lang="sl-SI" b="1" dirty="0">
                        <a:latin typeface="Calibri" pitchFamily="34" charset="0"/>
                      </a:rPr>
                      <a:t>RECYCLING PROCESSES</a:t>
                    </a:r>
                    <a:endParaRPr lang="sl-SI" b="1" kern="1200" dirty="0">
                      <a:latin typeface="Calibri" pitchFamily="34" charset="0"/>
                    </a:endParaRPr>
                  </a:p>
                </p:txBody>
              </p:sp>
            </p:grpSp>
            <p:grpSp>
              <p:nvGrpSpPr>
                <p:cNvPr id="14" name="Skupina 13"/>
                <p:cNvGrpSpPr>
                  <a:grpSpLocks noChangeAspect="1"/>
                </p:cNvGrpSpPr>
                <p:nvPr/>
              </p:nvGrpSpPr>
              <p:grpSpPr>
                <a:xfrm>
                  <a:off x="4067664" y="3140968"/>
                  <a:ext cx="2520000" cy="2520000"/>
                  <a:chOff x="3173716" y="1478864"/>
                  <a:chExt cx="2289854" cy="2289854"/>
                </a:xfrm>
              </p:grpSpPr>
              <p:sp>
                <p:nvSpPr>
                  <p:cNvPr id="18" name="Elipsa 17"/>
                  <p:cNvSpPr/>
                  <p:nvPr/>
                </p:nvSpPr>
                <p:spPr>
                  <a:xfrm>
                    <a:off x="3173716" y="1478864"/>
                    <a:ext cx="2289854" cy="2289854"/>
                  </a:xfrm>
                  <a:prstGeom prst="ellipse">
                    <a:avLst/>
                  </a:prstGeom>
                  <a:solidFill>
                    <a:schemeClr val="accent2">
                      <a:lumMod val="75000"/>
                      <a:alpha val="25000"/>
                    </a:scheme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9" name="Elipsa 6"/>
                  <p:cNvSpPr/>
                  <p:nvPr/>
                </p:nvSpPr>
                <p:spPr>
                  <a:xfrm>
                    <a:off x="3591362" y="2051532"/>
                    <a:ext cx="1780434" cy="12594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sl-SI" b="1" kern="1200" dirty="0">
                        <a:latin typeface="Calibri" pitchFamily="34" charset="0"/>
                      </a:rPr>
                      <a:t>NANOTECHNOLOGY &amp; NANOMATERIALS</a:t>
                    </a:r>
                  </a:p>
                </p:txBody>
              </p:sp>
            </p:grpSp>
            <p:grpSp>
              <p:nvGrpSpPr>
                <p:cNvPr id="25" name="Skupina 24"/>
                <p:cNvGrpSpPr>
                  <a:grpSpLocks noChangeAspect="1"/>
                </p:cNvGrpSpPr>
                <p:nvPr/>
              </p:nvGrpSpPr>
              <p:grpSpPr>
                <a:xfrm>
                  <a:off x="1907704" y="3140968"/>
                  <a:ext cx="2520000" cy="2520000"/>
                  <a:chOff x="2411760" y="3803442"/>
                  <a:chExt cx="2289854" cy="2289854"/>
                </a:xfrm>
              </p:grpSpPr>
              <p:sp>
                <p:nvSpPr>
                  <p:cNvPr id="16" name="Elipsa 15"/>
                  <p:cNvSpPr/>
                  <p:nvPr/>
                </p:nvSpPr>
                <p:spPr>
                  <a:xfrm>
                    <a:off x="2411760" y="3803442"/>
                    <a:ext cx="2289854" cy="2289854"/>
                  </a:xfrm>
                  <a:prstGeom prst="ellipse">
                    <a:avLst/>
                  </a:prstGeom>
                  <a:solidFill>
                    <a:srgbClr val="C00000">
                      <a:alpha val="2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7" name="Elipsa 8"/>
                  <p:cNvSpPr/>
                  <p:nvPr/>
                </p:nvSpPr>
                <p:spPr>
                  <a:xfrm>
                    <a:off x="2869934" y="4379506"/>
                    <a:ext cx="1373912" cy="125941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sl-SI" b="1" kern="1200" dirty="0">
                        <a:latin typeface="Calibri" pitchFamily="34" charset="0"/>
                      </a:rPr>
                      <a:t>OPTICAL CHEMICAL, BIO- SENSORS</a:t>
                    </a:r>
                  </a:p>
                </p:txBody>
              </p:sp>
            </p:grpSp>
            <p:sp>
              <p:nvSpPr>
                <p:cNvPr id="31" name="Lok 30"/>
                <p:cNvSpPr/>
                <p:nvPr/>
              </p:nvSpPr>
              <p:spPr bwMode="auto">
                <a:xfrm rot="6092541">
                  <a:off x="4590673" y="1411926"/>
                  <a:ext cx="1368152" cy="1008112"/>
                </a:xfrm>
                <a:prstGeom prst="arc">
                  <a:avLst>
                    <a:gd name="adj1" fmla="val 17680756"/>
                    <a:gd name="adj2" fmla="val 21204163"/>
                  </a:avLst>
                </a:prstGeom>
                <a:noFill/>
                <a:ln w="190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3200" b="0" i="0" u="none" strike="noStrike" cap="none" normalizeH="0" baseline="0">
                    <a:ln>
                      <a:noFill/>
                    </a:ln>
                    <a:solidFill>
                      <a:schemeClr val="tx1"/>
                    </a:solidFill>
                    <a:effectLst/>
                    <a:latin typeface="Tahoma" pitchFamily="34" charset="0"/>
                  </a:endParaRPr>
                </a:p>
              </p:txBody>
            </p:sp>
            <p:sp>
              <p:nvSpPr>
                <p:cNvPr id="54" name="Lok 53"/>
                <p:cNvSpPr/>
                <p:nvPr/>
              </p:nvSpPr>
              <p:spPr bwMode="auto">
                <a:xfrm rot="238723">
                  <a:off x="5066308" y="5188032"/>
                  <a:ext cx="1224136" cy="1080120"/>
                </a:xfrm>
                <a:prstGeom prst="arc">
                  <a:avLst>
                    <a:gd name="adj1" fmla="val 16048263"/>
                    <a:gd name="adj2" fmla="val 0"/>
                  </a:avLst>
                </a:prstGeom>
                <a:no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3200" b="0" i="0" u="none" strike="noStrike" cap="none" normalizeH="0" baseline="0">
                    <a:ln>
                      <a:noFill/>
                    </a:ln>
                    <a:solidFill>
                      <a:schemeClr val="tx1"/>
                    </a:solidFill>
                    <a:effectLst/>
                    <a:latin typeface="Tahoma" pitchFamily="34" charset="0"/>
                  </a:endParaRPr>
                </a:p>
              </p:txBody>
            </p:sp>
            <p:sp>
              <p:nvSpPr>
                <p:cNvPr id="53" name="Lok 52"/>
                <p:cNvSpPr/>
                <p:nvPr/>
              </p:nvSpPr>
              <p:spPr bwMode="auto">
                <a:xfrm rot="16200000">
                  <a:off x="2250000" y="5229200"/>
                  <a:ext cx="1224136" cy="1080120"/>
                </a:xfrm>
                <a:prstGeom prst="arc">
                  <a:avLst>
                    <a:gd name="adj1" fmla="val 16048263"/>
                    <a:gd name="adj2" fmla="val 0"/>
                  </a:avLst>
                </a:prstGeom>
                <a:noFill/>
                <a:ln w="190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3200" b="0" i="0" u="none" strike="noStrike" cap="none" normalizeH="0" baseline="0">
                    <a:ln>
                      <a:noFill/>
                    </a:ln>
                    <a:solidFill>
                      <a:schemeClr val="tx1"/>
                    </a:solidFill>
                    <a:effectLst/>
                    <a:latin typeface="Tahoma" pitchFamily="34" charset="0"/>
                  </a:endParaRPr>
                </a:p>
              </p:txBody>
            </p:sp>
            <p:sp>
              <p:nvSpPr>
                <p:cNvPr id="59" name="Lok 58"/>
                <p:cNvSpPr/>
                <p:nvPr/>
              </p:nvSpPr>
              <p:spPr bwMode="auto">
                <a:xfrm rot="6988328">
                  <a:off x="1623600" y="4253636"/>
                  <a:ext cx="1224136" cy="1080120"/>
                </a:xfrm>
                <a:prstGeom prst="arc">
                  <a:avLst>
                    <a:gd name="adj1" fmla="val 16048263"/>
                    <a:gd name="adj2" fmla="val 0"/>
                  </a:avLst>
                </a:prstGeom>
                <a:no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3200" b="0" i="0" u="none" strike="noStrike" cap="none" normalizeH="0" baseline="0">
                    <a:ln>
                      <a:noFill/>
                    </a:ln>
                    <a:solidFill>
                      <a:schemeClr val="tx1"/>
                    </a:solidFill>
                    <a:effectLst/>
                    <a:latin typeface="Tahoma" pitchFamily="34" charset="0"/>
                  </a:endParaRPr>
                </a:p>
              </p:txBody>
            </p:sp>
          </p:grpSp>
          <p:sp>
            <p:nvSpPr>
              <p:cNvPr id="55" name="Pravokotnik 54"/>
              <p:cNvSpPr/>
              <p:nvPr/>
            </p:nvSpPr>
            <p:spPr>
              <a:xfrm>
                <a:off x="4716016" y="1196752"/>
                <a:ext cx="4320480" cy="1015663"/>
              </a:xfrm>
              <a:prstGeom prst="rect">
                <a:avLst/>
              </a:prstGeom>
              <a:ln w="9525">
                <a:solidFill>
                  <a:schemeClr val="accent2"/>
                </a:solidFill>
                <a:prstDash val="lgDash"/>
              </a:ln>
            </p:spPr>
            <p:txBody>
              <a:bodyPr wrap="square">
                <a:spAutoFit/>
              </a:bodyPr>
              <a:lstStyle/>
              <a:p>
                <a:pPr algn="just"/>
                <a:r>
                  <a:rPr lang="sl-SI" sz="1000" b="1" u="sng" dirty="0">
                    <a:latin typeface="Times New Roman" pitchFamily="18" charset="0"/>
                    <a:cs typeface="Times New Roman" pitchFamily="18" charset="0"/>
                  </a:rPr>
                  <a:t>PATENT</a:t>
                </a:r>
                <a:r>
                  <a:rPr lang="sl-SI" sz="1000" b="1" dirty="0">
                    <a:latin typeface="Times New Roman" pitchFamily="18" charset="0"/>
                    <a:cs typeface="Times New Roman" pitchFamily="18" charset="0"/>
                  </a:rPr>
                  <a:t>: NM “20 patent applications” 10 EU and 2 USA</a:t>
                </a:r>
              </a:p>
              <a:p>
                <a:pPr algn="just"/>
                <a:r>
                  <a:rPr lang="sl-SI" sz="1000" dirty="0">
                    <a:latin typeface="Times New Roman" pitchFamily="18" charset="0"/>
                    <a:cs typeface="Times New Roman" pitchFamily="18" charset="0"/>
                  </a:rPr>
                  <a:t>KOŠAK Aljoša, BAUMAN Maja, LOBNIK Aleksandra</a:t>
                </a:r>
                <a:r>
                  <a:rPr lang="sl-SI" sz="1000" i="1" dirty="0">
                    <a:latin typeface="Times New Roman" pitchFamily="18" charset="0"/>
                    <a:cs typeface="Times New Roman" pitchFamily="18" charset="0"/>
                  </a:rPr>
                  <a:t> “</a:t>
                </a:r>
                <a:r>
                  <a:rPr lang="en-US" sz="1000" b="1" i="1" dirty="0">
                    <a:latin typeface="Times New Roman" pitchFamily="18" charset="0"/>
                    <a:cs typeface="Times New Roman" pitchFamily="18" charset="0"/>
                  </a:rPr>
                  <a:t>A method of surface treatment of thin film composite (TFC) membranes with </a:t>
                </a:r>
                <a:r>
                  <a:rPr lang="en-US" sz="1000" b="1" i="1" dirty="0" err="1">
                    <a:latin typeface="Times New Roman" pitchFamily="18" charset="0"/>
                    <a:cs typeface="Times New Roman" pitchFamily="18" charset="0"/>
                  </a:rPr>
                  <a:t>tetraalkoxysilane</a:t>
                </a:r>
                <a:r>
                  <a:rPr lang="sl-SI" sz="1000" b="1" i="1" dirty="0">
                    <a:latin typeface="Times New Roman" pitchFamily="18" charset="0"/>
                    <a:cs typeface="Times New Roman" pitchFamily="18" charset="0"/>
                  </a:rPr>
                  <a:t>s</a:t>
                </a:r>
                <a:r>
                  <a:rPr lang="en-US" sz="1000" b="1" i="1" dirty="0">
                    <a:latin typeface="Times New Roman" pitchFamily="18" charset="0"/>
                    <a:cs typeface="Times New Roman" pitchFamily="18" charset="0"/>
                  </a:rPr>
                  <a:t> for retention of heavy metal ions in the </a:t>
                </a:r>
                <a:r>
                  <a:rPr lang="sl-SI" sz="1000" b="1" i="1" dirty="0">
                    <a:latin typeface="Times New Roman" pitchFamily="18" charset="0"/>
                    <a:cs typeface="Times New Roman" pitchFamily="18" charset="0"/>
                  </a:rPr>
                  <a:t>membrane </a:t>
                </a:r>
                <a:r>
                  <a:rPr lang="en-US" sz="1000" b="1" i="1" dirty="0">
                    <a:latin typeface="Times New Roman" pitchFamily="18" charset="0"/>
                    <a:cs typeface="Times New Roman" pitchFamily="18" charset="0"/>
                  </a:rPr>
                  <a:t>filtration processes of waste water</a:t>
                </a:r>
                <a:r>
                  <a:rPr lang="sl-SI" sz="1000" b="1" i="1" dirty="0">
                    <a:latin typeface="Times New Roman" pitchFamily="18" charset="0"/>
                    <a:cs typeface="Times New Roman" pitchFamily="18" charset="0"/>
                  </a:rPr>
                  <a:t>s”</a:t>
                </a:r>
                <a:r>
                  <a:rPr lang="sl-SI" sz="1000" i="1" dirty="0">
                    <a:latin typeface="Times New Roman" pitchFamily="18" charset="0"/>
                    <a:cs typeface="Times New Roman" pitchFamily="18" charset="0"/>
                  </a:rPr>
                  <a:t>, </a:t>
                </a:r>
                <a:r>
                  <a:rPr lang="sl-SI" sz="1000" b="1" i="1" dirty="0">
                    <a:latin typeface="Times New Roman" pitchFamily="18" charset="0"/>
                    <a:cs typeface="Times New Roman" pitchFamily="18" charset="0"/>
                  </a:rPr>
                  <a:t>Patent No. SI 23535 A, 2012</a:t>
                </a:r>
                <a:r>
                  <a:rPr lang="sl-SI" sz="1000" i="1" dirty="0">
                    <a:latin typeface="Times New Roman" pitchFamily="18" charset="0"/>
                    <a:cs typeface="Times New Roman" pitchFamily="18" charset="0"/>
                  </a:rPr>
                  <a:t>, </a:t>
                </a:r>
                <a:r>
                  <a:rPr lang="en-US" sz="1000" b="1" dirty="0">
                    <a:latin typeface="Times New Roman" pitchFamily="18" charset="0"/>
                    <a:cs typeface="Times New Roman" pitchFamily="18" charset="0"/>
                  </a:rPr>
                  <a:t>The Slovenian Intellectual Property Office</a:t>
                </a:r>
                <a:r>
                  <a:rPr lang="sl-SI" sz="1000" b="1" dirty="0">
                    <a:latin typeface="Times New Roman" pitchFamily="18" charset="0"/>
                    <a:cs typeface="Times New Roman" pitchFamily="18" charset="0"/>
                  </a:rPr>
                  <a:t>, Ljubljana</a:t>
                </a:r>
                <a:endParaRPr lang="sl-SI" sz="1000" dirty="0">
                  <a:latin typeface="Times New Roman" pitchFamily="18" charset="0"/>
                  <a:cs typeface="Times New Roman" pitchFamily="18" charset="0"/>
                </a:endParaRPr>
              </a:p>
            </p:txBody>
          </p:sp>
        </p:grpSp>
      </p:grpSp>
    </p:spTree>
    <p:extLst>
      <p:ext uri="{BB962C8B-B14F-4D97-AF65-F5344CB8AC3E}">
        <p14:creationId xmlns:p14="http://schemas.microsoft.com/office/powerpoint/2010/main" val="1192287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63395" y="6381328"/>
            <a:ext cx="898659" cy="392904"/>
          </a:xfrm>
          <a:prstGeom prst="rect">
            <a:avLst/>
          </a:prstGeom>
        </p:spPr>
        <p:txBody>
          <a:bodyPr/>
          <a:lstStyle/>
          <a:p>
            <a:pPr fontAlgn="base">
              <a:spcBef>
                <a:spcPct val="0"/>
              </a:spcBef>
              <a:spcAft>
                <a:spcPct val="0"/>
              </a:spcAft>
              <a:defRPr/>
            </a:pPr>
            <a:fld id="{869A43B6-4A72-4A6E-B3BC-4E1A4B5DD1B6}" type="slidenum">
              <a:rPr lang="en-US" smtClean="0"/>
              <a:pPr fontAlgn="base">
                <a:spcBef>
                  <a:spcPct val="0"/>
                </a:spcBef>
                <a:spcAft>
                  <a:spcPct val="0"/>
                </a:spcAft>
                <a:defRPr/>
              </a:pPr>
              <a:t>4</a:t>
            </a:fld>
            <a:endParaRPr lang="en-US"/>
          </a:p>
        </p:txBody>
      </p:sp>
      <p:sp>
        <p:nvSpPr>
          <p:cNvPr id="3" name="Title 2"/>
          <p:cNvSpPr>
            <a:spLocks noGrp="1"/>
          </p:cNvSpPr>
          <p:nvPr>
            <p:ph type="title"/>
          </p:nvPr>
        </p:nvSpPr>
        <p:spPr>
          <a:xfrm>
            <a:off x="395536" y="764704"/>
            <a:ext cx="8310076" cy="1039962"/>
          </a:xfrm>
        </p:spPr>
        <p:txBody>
          <a:bodyPr>
            <a:normAutofit fontScale="90000"/>
          </a:bodyPr>
          <a:lstStyle/>
          <a:p>
            <a:pPr lvl="0" algn="l">
              <a:lnSpc>
                <a:spcPct val="115000"/>
              </a:lnSpc>
              <a:spcAft>
                <a:spcPts val="1000"/>
              </a:spcAft>
            </a:pPr>
            <a:r>
              <a:rPr lang="en-US" sz="2000" b="1" dirty="0">
                <a:solidFill>
                  <a:srgbClr val="92D050"/>
                </a:solidFill>
                <a:latin typeface="Calibri" charset="0"/>
                <a:ea typeface="Calibri" charset="0"/>
                <a:cs typeface="Times New Roman" charset="0"/>
              </a:rPr>
              <a:t/>
            </a:r>
            <a:br>
              <a:rPr lang="en-US" sz="2000" b="1" dirty="0">
                <a:solidFill>
                  <a:srgbClr val="92D050"/>
                </a:solidFill>
                <a:latin typeface="Calibri" charset="0"/>
                <a:ea typeface="Calibri" charset="0"/>
                <a:cs typeface="Times New Roman" charset="0"/>
              </a:rPr>
            </a:br>
            <a:r>
              <a:rPr lang="en-US" sz="2000" b="1" dirty="0">
                <a:solidFill>
                  <a:srgbClr val="92D050"/>
                </a:solidFill>
                <a:latin typeface="Calibri" charset="0"/>
                <a:ea typeface="Calibri" charset="0"/>
                <a:cs typeface="Times New Roman" charset="0"/>
              </a:rPr>
              <a:t/>
            </a:r>
            <a:br>
              <a:rPr lang="en-US" sz="2000" b="1" dirty="0">
                <a:solidFill>
                  <a:srgbClr val="92D050"/>
                </a:solidFill>
                <a:latin typeface="Calibri" charset="0"/>
                <a:ea typeface="Calibri" charset="0"/>
                <a:cs typeface="Times New Roman" charset="0"/>
              </a:rPr>
            </a:br>
            <a:r>
              <a:rPr lang="en-US" sz="2000" b="1" dirty="0">
                <a:solidFill>
                  <a:srgbClr val="92D050"/>
                </a:solidFill>
                <a:latin typeface="Calibri" charset="0"/>
                <a:ea typeface="Calibri" charset="0"/>
                <a:cs typeface="Times New Roman" charset="0"/>
              </a:rPr>
              <a:t/>
            </a:r>
            <a:br>
              <a:rPr lang="en-US" sz="2000" b="1" dirty="0">
                <a:solidFill>
                  <a:srgbClr val="92D050"/>
                </a:solidFill>
                <a:latin typeface="Calibri" charset="0"/>
                <a:ea typeface="Calibri" charset="0"/>
                <a:cs typeface="Times New Roman" charset="0"/>
              </a:rPr>
            </a:br>
            <a:r>
              <a:rPr lang="en-US" sz="3100" b="1" dirty="0">
                <a:solidFill>
                  <a:srgbClr val="0070C0"/>
                </a:solidFill>
                <a:latin typeface="Calibri" charset="0"/>
                <a:ea typeface="Calibri" charset="0"/>
                <a:cs typeface="Times New Roman" charset="0"/>
              </a:rPr>
              <a:t>IOS PRODUCTS</a:t>
            </a:r>
            <a:r>
              <a:rPr lang="en-US" sz="4000" b="1" dirty="0">
                <a:solidFill>
                  <a:srgbClr val="0070C0"/>
                </a:solidFill>
                <a:latin typeface="Calibri" charset="0"/>
                <a:ea typeface="Calibri" charset="0"/>
                <a:cs typeface="Times New Roman" charset="0"/>
              </a:rPr>
              <a:t>:</a:t>
            </a:r>
            <a:r>
              <a:rPr lang="en-US" sz="4000" b="1" dirty="0">
                <a:solidFill>
                  <a:srgbClr val="92D050"/>
                </a:solidFill>
                <a:latin typeface="Calibri" charset="0"/>
                <a:ea typeface="Calibri" charset="0"/>
                <a:cs typeface="Times New Roman" charset="0"/>
              </a:rPr>
              <a:t> Water Innovative solutions</a:t>
            </a:r>
            <a:br>
              <a:rPr lang="en-US" sz="4000" b="1" dirty="0">
                <a:solidFill>
                  <a:srgbClr val="92D050"/>
                </a:solidFill>
                <a:latin typeface="Calibri" charset="0"/>
                <a:ea typeface="Calibri" charset="0"/>
                <a:cs typeface="Times New Roman" charset="0"/>
              </a:rPr>
            </a:br>
            <a:r>
              <a:rPr lang="en-US" sz="4000" b="1" dirty="0" err="1">
                <a:solidFill>
                  <a:srgbClr val="0070C0"/>
                </a:solidFill>
                <a:latin typeface="Calibri" charset="0"/>
                <a:ea typeface="Calibri" charset="0"/>
                <a:cs typeface="Times New Roman" charset="0"/>
              </a:rPr>
              <a:t>Wate</a:t>
            </a:r>
            <a:r>
              <a:rPr lang="en-US" sz="4000" b="1" dirty="0">
                <a:solidFill>
                  <a:srgbClr val="0070C0"/>
                </a:solidFill>
                <a:latin typeface="Calibri" charset="0"/>
                <a:ea typeface="Calibri" charset="0"/>
                <a:cs typeface="Times New Roman" charset="0"/>
              </a:rPr>
              <a:t>(R)</a:t>
            </a:r>
            <a:r>
              <a:rPr lang="en-US" sz="4000" b="1" dirty="0" err="1">
                <a:solidFill>
                  <a:srgbClr val="0070C0"/>
                </a:solidFill>
                <a:latin typeface="Calibri" charset="0"/>
                <a:ea typeface="Calibri" charset="0"/>
                <a:cs typeface="Times New Roman" charset="0"/>
              </a:rPr>
              <a:t>euse</a:t>
            </a:r>
            <a:r>
              <a:rPr lang="en-US" sz="4000" b="1" dirty="0">
                <a:solidFill>
                  <a:srgbClr val="92D050"/>
                </a:solidFill>
                <a:latin typeface="Calibri" charset="0"/>
                <a:ea typeface="Calibri" charset="0"/>
                <a:cs typeface="Times New Roman" charset="0"/>
              </a:rPr>
              <a:t> &amp; </a:t>
            </a:r>
            <a:r>
              <a:rPr lang="en-US" sz="4000" b="1" dirty="0">
                <a:solidFill>
                  <a:srgbClr val="00B050"/>
                </a:solidFill>
                <a:latin typeface="Calibri" charset="0"/>
                <a:ea typeface="Calibri" charset="0"/>
                <a:cs typeface="Times New Roman" charset="0"/>
              </a:rPr>
              <a:t>Water(4)Future</a:t>
            </a:r>
            <a:r>
              <a:rPr lang="en-GB" sz="4000" dirty="0">
                <a:solidFill>
                  <a:srgbClr val="00B050"/>
                </a:solidFill>
                <a:latin typeface="Calibri" charset="0"/>
                <a:ea typeface="Calibri" charset="0"/>
                <a:cs typeface="Times New Roman" charset="0"/>
              </a:rPr>
              <a:t/>
            </a:r>
            <a:br>
              <a:rPr lang="en-GB" sz="4000" dirty="0">
                <a:solidFill>
                  <a:srgbClr val="00B050"/>
                </a:solidFill>
                <a:latin typeface="Calibri" charset="0"/>
                <a:ea typeface="Calibri" charset="0"/>
                <a:cs typeface="Times New Roman" charset="0"/>
              </a:rPr>
            </a:br>
            <a:r>
              <a:rPr lang="en-US" sz="2400" b="1" dirty="0">
                <a:latin typeface="Calibri" charset="0"/>
                <a:ea typeface="Calibri" charset="0"/>
                <a:cs typeface="Times New Roman" charset="0"/>
              </a:rPr>
              <a:t>Based on Membrane Biological Reactor (MBR)</a:t>
            </a:r>
            <a:br>
              <a:rPr lang="en-US" sz="2400" b="1" dirty="0">
                <a:latin typeface="Calibri" charset="0"/>
                <a:ea typeface="Calibri" charset="0"/>
                <a:cs typeface="Times New Roman" charset="0"/>
              </a:rPr>
            </a:br>
            <a:r>
              <a:rPr lang="en-US" sz="2400" b="1" dirty="0">
                <a:latin typeface="Calibri" charset="0"/>
                <a:ea typeface="Calibri" charset="0"/>
                <a:cs typeface="Times New Roman" charset="0"/>
              </a:rPr>
              <a:t/>
            </a:r>
            <a:br>
              <a:rPr lang="en-US" sz="2400" b="1" dirty="0">
                <a:latin typeface="Calibri" charset="0"/>
                <a:ea typeface="Calibri" charset="0"/>
                <a:cs typeface="Times New Roman" charset="0"/>
              </a:rPr>
            </a:br>
            <a:r>
              <a:rPr lang="en-US" altLang="en-US" sz="2000" b="1" dirty="0">
                <a:solidFill>
                  <a:schemeClr val="tx1"/>
                </a:solidFill>
                <a:latin typeface="Arial" charset="0"/>
              </a:rPr>
              <a:t>TREATMENT EFFICIENCY:</a:t>
            </a:r>
            <a:br>
              <a:rPr lang="en-US" altLang="en-US" sz="2000" b="1" dirty="0">
                <a:solidFill>
                  <a:schemeClr val="tx1"/>
                </a:solidFill>
                <a:latin typeface="Arial" charset="0"/>
              </a:rPr>
            </a:br>
            <a:r>
              <a:rPr lang="en-GB" sz="2000" dirty="0">
                <a:latin typeface="Calibri" charset="0"/>
                <a:ea typeface="Calibri" charset="0"/>
                <a:cs typeface="Times New Roman" charset="0"/>
              </a:rPr>
              <a:t/>
            </a:r>
            <a:br>
              <a:rPr lang="en-GB" sz="2000" dirty="0">
                <a:latin typeface="Calibri" charset="0"/>
                <a:ea typeface="Calibri" charset="0"/>
                <a:cs typeface="Times New Roman" charset="0"/>
              </a:rPr>
            </a:br>
            <a:endParaRPr lang="en-US" sz="2000" dirty="0"/>
          </a:p>
        </p:txBody>
      </p:sp>
      <p:sp>
        <p:nvSpPr>
          <p:cNvPr id="4" name="Footer Placeholder 3"/>
          <p:cNvSpPr>
            <a:spLocks noGrp="1"/>
          </p:cNvSpPr>
          <p:nvPr>
            <p:ph type="ftr" sz="quarter" idx="4294967295"/>
          </p:nvPr>
        </p:nvSpPr>
        <p:spPr>
          <a:xfrm>
            <a:off x="0" y="-234000"/>
            <a:ext cx="8208000" cy="468000"/>
          </a:xfrm>
          <a:prstGeom prst="rect">
            <a:avLst/>
          </a:prstGeom>
        </p:spPr>
        <p:txBody>
          <a:bodyPr/>
          <a:lstStyle/>
          <a:p>
            <a:pPr>
              <a:defRPr/>
            </a:pPr>
            <a:r>
              <a:rPr lang="sl-SI" dirty="0">
                <a:solidFill>
                  <a:srgbClr val="FFFFFF"/>
                </a:solidFill>
              </a:rPr>
              <a:t>http://ios.si/ </a:t>
            </a:r>
            <a:endParaRPr lang="en-US" dirty="0">
              <a:solidFill>
                <a:srgbClr val="FFFFFF"/>
              </a:solidFill>
            </a:endParaRPr>
          </a:p>
        </p:txBody>
      </p:sp>
      <mc:AlternateContent xmlns:mc="http://schemas.openxmlformats.org/markup-compatibility/2006" xmlns:a14="http://schemas.microsoft.com/office/drawing/2010/main">
        <mc:Choice Requires="a14">
          <p:graphicFrame>
            <p:nvGraphicFramePr>
              <p:cNvPr id="6" name="Content Placeholder 5"/>
              <p:cNvGraphicFramePr>
                <a:graphicFrameLocks noGrp="1"/>
              </p:cNvGraphicFramePr>
              <p:nvPr>
                <p:ph idx="1"/>
                <p:extLst/>
              </p:nvPr>
            </p:nvGraphicFramePr>
            <p:xfrm>
              <a:off x="552215" y="2708922"/>
              <a:ext cx="7611180" cy="3474666"/>
            </p:xfrm>
            <a:graphic>
              <a:graphicData uri="http://schemas.openxmlformats.org/drawingml/2006/table">
                <a:tbl>
                  <a:tblPr firstRow="1" firstCol="1" bandRow="1">
                    <a:tableStyleId>{5C22544A-7EE6-4342-B048-85BDC9FD1C3A}</a:tableStyleId>
                  </a:tblPr>
                  <a:tblGrid>
                    <a:gridCol w="1268004">
                      <a:extLst>
                        <a:ext uri="{9D8B030D-6E8A-4147-A177-3AD203B41FA5}">
                          <a16:colId xmlns:a16="http://schemas.microsoft.com/office/drawing/2014/main" xmlns="" val="20000"/>
                        </a:ext>
                      </a:extLst>
                    </a:gridCol>
                    <a:gridCol w="1311621">
                      <a:extLst>
                        <a:ext uri="{9D8B030D-6E8A-4147-A177-3AD203B41FA5}">
                          <a16:colId xmlns:a16="http://schemas.microsoft.com/office/drawing/2014/main" xmlns="" val="20001"/>
                        </a:ext>
                      </a:extLst>
                    </a:gridCol>
                    <a:gridCol w="1087006">
                      <a:extLst>
                        <a:ext uri="{9D8B030D-6E8A-4147-A177-3AD203B41FA5}">
                          <a16:colId xmlns:a16="http://schemas.microsoft.com/office/drawing/2014/main" xmlns="" val="20002"/>
                        </a:ext>
                      </a:extLst>
                    </a:gridCol>
                    <a:gridCol w="1231684">
                      <a:extLst>
                        <a:ext uri="{9D8B030D-6E8A-4147-A177-3AD203B41FA5}">
                          <a16:colId xmlns:a16="http://schemas.microsoft.com/office/drawing/2014/main" xmlns="" val="20003"/>
                        </a:ext>
                      </a:extLst>
                    </a:gridCol>
                    <a:gridCol w="1118780">
                      <a:extLst>
                        <a:ext uri="{9D8B030D-6E8A-4147-A177-3AD203B41FA5}">
                          <a16:colId xmlns:a16="http://schemas.microsoft.com/office/drawing/2014/main" xmlns="" val="20004"/>
                        </a:ext>
                      </a:extLst>
                    </a:gridCol>
                    <a:gridCol w="1594085">
                      <a:extLst>
                        <a:ext uri="{9D8B030D-6E8A-4147-A177-3AD203B41FA5}">
                          <a16:colId xmlns:a16="http://schemas.microsoft.com/office/drawing/2014/main" xmlns="" val="20005"/>
                        </a:ext>
                      </a:extLst>
                    </a:gridCol>
                  </a:tblGrid>
                  <a:tr h="790666">
                    <a:tc>
                      <a:txBody>
                        <a:bodyPr/>
                        <a:lstStyle/>
                        <a:p>
                          <a:pPr algn="ctr">
                            <a:lnSpc>
                              <a:spcPct val="115000"/>
                            </a:lnSpc>
                            <a:spcAft>
                              <a:spcPts val="0"/>
                            </a:spcAft>
                          </a:pPr>
                          <a:r>
                            <a:rPr lang="en-US" sz="1800" dirty="0">
                              <a:effectLst/>
                            </a:rPr>
                            <a:t>Parameter</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Wastewater (mg/L)</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Effluent (mg/L)</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Parameter</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Effluent (mg/L)</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600" dirty="0">
                              <a:effectLst/>
                            </a:rPr>
                            <a:t>WHO recommendation</a:t>
                          </a:r>
                          <a:endParaRPr lang="en-GB" sz="1600" dirty="0">
                            <a:effectLst/>
                            <a:latin typeface="Calibri" charset="0"/>
                            <a:ea typeface="Calibri" charset="0"/>
                            <a:cs typeface="Times New Roman" charset="0"/>
                          </a:endParaRPr>
                        </a:p>
                      </a:txBody>
                      <a:tcPr marL="68580" marR="68580" marT="0" marB="0" anchor="ctr"/>
                    </a:tc>
                    <a:extLst>
                      <a:ext uri="{0D108BD9-81ED-4DB2-BD59-A6C34878D82A}">
                        <a16:rowId xmlns:a16="http://schemas.microsoft.com/office/drawing/2014/main" xmlns="" val="10000"/>
                      </a:ext>
                    </a:extLst>
                  </a:tr>
                  <a:tr h="711064">
                    <a:tc>
                      <a:txBody>
                        <a:bodyPr/>
                        <a:lstStyle/>
                        <a:p>
                          <a:pPr algn="ctr">
                            <a:lnSpc>
                              <a:spcPct val="115000"/>
                            </a:lnSpc>
                            <a:spcAft>
                              <a:spcPts val="0"/>
                            </a:spcAft>
                          </a:pPr>
                          <a:r>
                            <a:rPr lang="en-US" sz="1800">
                              <a:effectLst/>
                            </a:rPr>
                            <a:t>COD</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1000</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15 (98%)</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solidFill>
                                <a:schemeClr val="bg1"/>
                              </a:solidFill>
                              <a:effectLst/>
                            </a:rPr>
                            <a:t>NH</a:t>
                          </a:r>
                          <a:r>
                            <a:rPr lang="en-US" sz="1800" baseline="-25000" dirty="0">
                              <a:solidFill>
                                <a:schemeClr val="bg1"/>
                              </a:solidFill>
                              <a:effectLst/>
                            </a:rPr>
                            <a:t>4</a:t>
                          </a:r>
                          <a:r>
                            <a:rPr lang="en-US" sz="1800" dirty="0">
                              <a:solidFill>
                                <a:schemeClr val="bg1"/>
                              </a:solidFill>
                              <a:effectLst/>
                            </a:rPr>
                            <a:t>-N</a:t>
                          </a:r>
                          <a:endParaRPr lang="en-GB" sz="1800" dirty="0">
                            <a:solidFill>
                              <a:schemeClr val="bg1"/>
                            </a:solidFill>
                            <a:effectLst/>
                            <a:latin typeface="Calibri" charset="0"/>
                            <a:ea typeface="Calibri" charset="0"/>
                            <a:cs typeface="Times New Roman" charset="0"/>
                          </a:endParaRPr>
                        </a:p>
                      </a:txBody>
                      <a:tcPr marL="68580" marR="68580" marT="0" marB="0" anchor="ctr">
                        <a:solidFill>
                          <a:srgbClr val="0070C0"/>
                        </a:solidFill>
                      </a:tcPr>
                    </a:tc>
                    <a:tc>
                      <a:txBody>
                        <a:bodyPr/>
                        <a:lstStyle/>
                        <a:p>
                          <a:pPr algn="ctr">
                            <a:lnSpc>
                              <a:spcPct val="115000"/>
                            </a:lnSpc>
                            <a:spcAft>
                              <a:spcPts val="0"/>
                            </a:spcAft>
                          </a:pPr>
                          <a:r>
                            <a:rPr lang="en-US" sz="1800">
                              <a:effectLst/>
                            </a:rPr>
                            <a:t>4</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10</a:t>
                          </a:r>
                          <a:endParaRPr lang="en-GB" sz="1800">
                            <a:effectLst/>
                            <a:latin typeface="Calibri" charset="0"/>
                            <a:ea typeface="Calibri" charset="0"/>
                            <a:cs typeface="Times New Roman" charset="0"/>
                          </a:endParaRPr>
                        </a:p>
                      </a:txBody>
                      <a:tcPr marL="68580" marR="68580" marT="0" marB="0" anchor="ctr"/>
                    </a:tc>
                    <a:extLst>
                      <a:ext uri="{0D108BD9-81ED-4DB2-BD59-A6C34878D82A}">
                        <a16:rowId xmlns:a16="http://schemas.microsoft.com/office/drawing/2014/main" xmlns="" val="10001"/>
                      </a:ext>
                    </a:extLst>
                  </a:tr>
                  <a:tr h="711064">
                    <a:tc>
                      <a:txBody>
                        <a:bodyPr/>
                        <a:lstStyle/>
                        <a:p>
                          <a:pPr algn="ctr">
                            <a:lnSpc>
                              <a:spcPct val="115000"/>
                            </a:lnSpc>
                            <a:spcAft>
                              <a:spcPts val="0"/>
                            </a:spcAft>
                          </a:pPr>
                          <a:r>
                            <a:rPr lang="en-US" sz="1800">
                              <a:effectLst/>
                            </a:rPr>
                            <a:t>BOD</a:t>
                          </a:r>
                          <a:r>
                            <a:rPr lang="en-US" sz="1800" baseline="-25000">
                              <a:effectLst/>
                            </a:rPr>
                            <a:t>5</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400</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8 (98%)</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solidFill>
                                <a:schemeClr val="bg1"/>
                              </a:solidFill>
                              <a:effectLst/>
                            </a:rPr>
                            <a:t>TN</a:t>
                          </a:r>
                          <a:endParaRPr lang="en-GB" sz="1800" dirty="0">
                            <a:solidFill>
                              <a:schemeClr val="bg1"/>
                            </a:solidFill>
                            <a:effectLst/>
                            <a:latin typeface="Calibri" charset="0"/>
                            <a:ea typeface="Calibri" charset="0"/>
                            <a:cs typeface="Times New Roman" charset="0"/>
                          </a:endParaRPr>
                        </a:p>
                      </a:txBody>
                      <a:tcPr marL="68580" marR="68580" marT="0" marB="0" anchor="ctr">
                        <a:solidFill>
                          <a:srgbClr val="0070C0"/>
                        </a:solidFill>
                      </a:tcPr>
                    </a:tc>
                    <a:tc>
                      <a:txBody>
                        <a:bodyPr/>
                        <a:lstStyle/>
                        <a:p>
                          <a:pPr algn="ctr">
                            <a:lnSpc>
                              <a:spcPct val="115000"/>
                            </a:lnSpc>
                            <a:spcAft>
                              <a:spcPts val="0"/>
                            </a:spcAft>
                          </a:pPr>
                          <a:r>
                            <a:rPr lang="en-US" sz="1800" dirty="0">
                              <a:effectLst/>
                            </a:rPr>
                            <a:t>5</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6</a:t>
                          </a:r>
                          <a:endParaRPr lang="en-GB" sz="1800">
                            <a:effectLst/>
                            <a:latin typeface="Calibri" charset="0"/>
                            <a:ea typeface="Calibri" charset="0"/>
                            <a:cs typeface="Times New Roman" charset="0"/>
                          </a:endParaRPr>
                        </a:p>
                      </a:txBody>
                      <a:tcPr marL="68580" marR="68580" marT="0" marB="0" anchor="ctr"/>
                    </a:tc>
                    <a:extLst>
                      <a:ext uri="{0D108BD9-81ED-4DB2-BD59-A6C34878D82A}">
                        <a16:rowId xmlns:a16="http://schemas.microsoft.com/office/drawing/2014/main" xmlns="" val="10002"/>
                      </a:ext>
                    </a:extLst>
                  </a:tr>
                  <a:tr h="1243589">
                    <a:tc>
                      <a:txBody>
                        <a:bodyPr/>
                        <a:lstStyle/>
                        <a:p>
                          <a:pPr algn="ctr">
                            <a:lnSpc>
                              <a:spcPct val="115000"/>
                            </a:lnSpc>
                            <a:spcAft>
                              <a:spcPts val="0"/>
                            </a:spcAft>
                          </a:pPr>
                          <a:r>
                            <a:rPr lang="en-US" sz="1800">
                              <a:effectLst/>
                            </a:rPr>
                            <a:t>Coliform index MPN/100 ml </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sz="1800">
                                    <a:effectLst/>
                                    <a:latin typeface="Cambria Math" charset="0"/>
                                  </a:rPr>
                                  <m:t>&gt;50.000</m:t>
                                </m:r>
                              </m:oMath>
                            </m:oMathPara>
                          </a14:m>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0 - 10</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solidFill>
                                <a:schemeClr val="bg1"/>
                              </a:solidFill>
                              <a:effectLst/>
                            </a:rPr>
                            <a:t>TOC</a:t>
                          </a:r>
                          <a:endParaRPr lang="en-GB" sz="1800" dirty="0">
                            <a:solidFill>
                              <a:schemeClr val="bg1"/>
                            </a:solidFill>
                            <a:effectLst/>
                            <a:latin typeface="Calibri" charset="0"/>
                            <a:ea typeface="Calibri" charset="0"/>
                            <a:cs typeface="Times New Roman" charset="0"/>
                          </a:endParaRPr>
                        </a:p>
                      </a:txBody>
                      <a:tcPr marL="68580" marR="68580" marT="0" marB="0" anchor="ctr">
                        <a:solidFill>
                          <a:srgbClr val="0070C0"/>
                        </a:solidFill>
                      </a:tcPr>
                    </a:tc>
                    <a:tc>
                      <a:txBody>
                        <a:bodyPr/>
                        <a:lstStyle/>
                        <a:p>
                          <a:pPr algn="ctr">
                            <a:lnSpc>
                              <a:spcPct val="115000"/>
                            </a:lnSpc>
                            <a:spcAft>
                              <a:spcPts val="0"/>
                            </a:spcAft>
                          </a:pPr>
                          <a:r>
                            <a:rPr lang="en-US" sz="1800" dirty="0">
                              <a:effectLst/>
                            </a:rPr>
                            <a:t>3</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0 - 50</a:t>
                          </a:r>
                          <a:endParaRPr lang="en-GB" sz="1800" dirty="0">
                            <a:effectLst/>
                            <a:latin typeface="Calibri" charset="0"/>
                            <a:ea typeface="Calibri" charset="0"/>
                            <a:cs typeface="Times New Roman" charset="0"/>
                          </a:endParaRPr>
                        </a:p>
                      </a:txBody>
                      <a:tcPr marL="68580" marR="68580" marT="0" marB="0" anchor="ctr"/>
                    </a:tc>
                    <a:extLst>
                      <a:ext uri="{0D108BD9-81ED-4DB2-BD59-A6C34878D82A}">
                        <a16:rowId xmlns:a16="http://schemas.microsoft.com/office/drawing/2014/main" xmlns="" val="10003"/>
                      </a:ext>
                    </a:extLst>
                  </a:tr>
                </a:tbl>
              </a:graphicData>
            </a:graphic>
          </p:graphicFrame>
        </mc:Choice>
        <mc:Fallback xmlns="">
          <p:graphicFrame>
            <p:nvGraphicFramePr>
              <p:cNvPr id="6" name="Content Placeholder 5"/>
              <p:cNvGraphicFramePr>
                <a:graphicFrameLocks noGrp="1"/>
              </p:cNvGraphicFramePr>
              <p:nvPr>
                <p:ph idx="1"/>
                <p:extLst/>
              </p:nvPr>
            </p:nvGraphicFramePr>
            <p:xfrm>
              <a:off x="552215" y="2708922"/>
              <a:ext cx="7611180" cy="3456383"/>
            </p:xfrm>
            <a:graphic>
              <a:graphicData uri="http://schemas.openxmlformats.org/drawingml/2006/table">
                <a:tbl>
                  <a:tblPr firstRow="1" firstCol="1" bandRow="1">
                    <a:tableStyleId>{5C22544A-7EE6-4342-B048-85BDC9FD1C3A}</a:tableStyleId>
                  </a:tblPr>
                  <a:tblGrid>
                    <a:gridCol w="1268004">
                      <a:extLst>
                        <a:ext uri="{9D8B030D-6E8A-4147-A177-3AD203B41FA5}">
                          <a16:colId xmlns:a16="http://schemas.microsoft.com/office/drawing/2014/main" val="20000"/>
                        </a:ext>
                      </a:extLst>
                    </a:gridCol>
                    <a:gridCol w="1311621">
                      <a:extLst>
                        <a:ext uri="{9D8B030D-6E8A-4147-A177-3AD203B41FA5}">
                          <a16:colId xmlns:a16="http://schemas.microsoft.com/office/drawing/2014/main" val="20001"/>
                        </a:ext>
                      </a:extLst>
                    </a:gridCol>
                    <a:gridCol w="1087006">
                      <a:extLst>
                        <a:ext uri="{9D8B030D-6E8A-4147-A177-3AD203B41FA5}">
                          <a16:colId xmlns:a16="http://schemas.microsoft.com/office/drawing/2014/main" val="20002"/>
                        </a:ext>
                      </a:extLst>
                    </a:gridCol>
                    <a:gridCol w="1231684">
                      <a:extLst>
                        <a:ext uri="{9D8B030D-6E8A-4147-A177-3AD203B41FA5}">
                          <a16:colId xmlns:a16="http://schemas.microsoft.com/office/drawing/2014/main" val="20003"/>
                        </a:ext>
                      </a:extLst>
                    </a:gridCol>
                    <a:gridCol w="1118780">
                      <a:extLst>
                        <a:ext uri="{9D8B030D-6E8A-4147-A177-3AD203B41FA5}">
                          <a16:colId xmlns:a16="http://schemas.microsoft.com/office/drawing/2014/main" val="20004"/>
                        </a:ext>
                      </a:extLst>
                    </a:gridCol>
                    <a:gridCol w="1594085">
                      <a:extLst>
                        <a:ext uri="{9D8B030D-6E8A-4147-A177-3AD203B41FA5}">
                          <a16:colId xmlns:a16="http://schemas.microsoft.com/office/drawing/2014/main" val="20005"/>
                        </a:ext>
                      </a:extLst>
                    </a:gridCol>
                  </a:tblGrid>
                  <a:tr h="790666">
                    <a:tc>
                      <a:txBody>
                        <a:bodyPr/>
                        <a:lstStyle/>
                        <a:p>
                          <a:pPr algn="ctr">
                            <a:lnSpc>
                              <a:spcPct val="115000"/>
                            </a:lnSpc>
                            <a:spcAft>
                              <a:spcPts val="0"/>
                            </a:spcAft>
                          </a:pPr>
                          <a:r>
                            <a:rPr lang="en-US" sz="1800" dirty="0">
                              <a:effectLst/>
                            </a:rPr>
                            <a:t>Parameter</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Wastewater (mg/L)</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Effluent (mg/L)</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Parameter</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Effluent (mg/L)</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600" dirty="0">
                              <a:effectLst/>
                            </a:rPr>
                            <a:t>WHO recommendation</a:t>
                          </a:r>
                          <a:endParaRPr lang="en-GB" sz="1600" dirty="0">
                            <a:effectLst/>
                            <a:latin typeface="Calibri" charset="0"/>
                            <a:ea typeface="Calibri" charset="0"/>
                            <a:cs typeface="Times New Roman" charset="0"/>
                          </a:endParaRPr>
                        </a:p>
                      </a:txBody>
                      <a:tcPr marL="68580" marR="68580" marT="0" marB="0" anchor="ctr"/>
                    </a:tc>
                    <a:extLst>
                      <a:ext uri="{0D108BD9-81ED-4DB2-BD59-A6C34878D82A}">
                        <a16:rowId xmlns:a16="http://schemas.microsoft.com/office/drawing/2014/main" val="10000"/>
                      </a:ext>
                    </a:extLst>
                  </a:tr>
                  <a:tr h="711064">
                    <a:tc>
                      <a:txBody>
                        <a:bodyPr/>
                        <a:lstStyle/>
                        <a:p>
                          <a:pPr algn="ctr">
                            <a:lnSpc>
                              <a:spcPct val="115000"/>
                            </a:lnSpc>
                            <a:spcAft>
                              <a:spcPts val="0"/>
                            </a:spcAft>
                          </a:pPr>
                          <a:r>
                            <a:rPr lang="en-US" sz="1800">
                              <a:effectLst/>
                            </a:rPr>
                            <a:t>COD</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1000</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15 (98%)</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solidFill>
                                <a:schemeClr val="bg1"/>
                              </a:solidFill>
                              <a:effectLst/>
                            </a:rPr>
                            <a:t>NH</a:t>
                          </a:r>
                          <a:r>
                            <a:rPr lang="en-US" sz="1800" baseline="-25000" dirty="0">
                              <a:solidFill>
                                <a:schemeClr val="bg1"/>
                              </a:solidFill>
                              <a:effectLst/>
                            </a:rPr>
                            <a:t>4</a:t>
                          </a:r>
                          <a:r>
                            <a:rPr lang="en-US" sz="1800" dirty="0">
                              <a:solidFill>
                                <a:schemeClr val="bg1"/>
                              </a:solidFill>
                              <a:effectLst/>
                            </a:rPr>
                            <a:t>-N</a:t>
                          </a:r>
                          <a:endParaRPr lang="en-GB" sz="1800" dirty="0">
                            <a:solidFill>
                              <a:schemeClr val="bg1"/>
                            </a:solidFill>
                            <a:effectLst/>
                            <a:latin typeface="Calibri" charset="0"/>
                            <a:ea typeface="Calibri" charset="0"/>
                            <a:cs typeface="Times New Roman" charset="0"/>
                          </a:endParaRPr>
                        </a:p>
                      </a:txBody>
                      <a:tcPr marL="68580" marR="68580" marT="0" marB="0" anchor="ctr">
                        <a:solidFill>
                          <a:srgbClr val="0070C0"/>
                        </a:solidFill>
                      </a:tcPr>
                    </a:tc>
                    <a:tc>
                      <a:txBody>
                        <a:bodyPr/>
                        <a:lstStyle/>
                        <a:p>
                          <a:pPr algn="ctr">
                            <a:lnSpc>
                              <a:spcPct val="115000"/>
                            </a:lnSpc>
                            <a:spcAft>
                              <a:spcPts val="0"/>
                            </a:spcAft>
                          </a:pPr>
                          <a:r>
                            <a:rPr lang="en-US" sz="1800">
                              <a:effectLst/>
                            </a:rPr>
                            <a:t>4</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10</a:t>
                          </a:r>
                          <a:endParaRPr lang="en-GB" sz="1800">
                            <a:effectLst/>
                            <a:latin typeface="Calibri" charset="0"/>
                            <a:ea typeface="Calibri" charset="0"/>
                            <a:cs typeface="Times New Roman" charset="0"/>
                          </a:endParaRPr>
                        </a:p>
                      </a:txBody>
                      <a:tcPr marL="68580" marR="68580" marT="0" marB="0" anchor="ctr"/>
                    </a:tc>
                    <a:extLst>
                      <a:ext uri="{0D108BD9-81ED-4DB2-BD59-A6C34878D82A}">
                        <a16:rowId xmlns:a16="http://schemas.microsoft.com/office/drawing/2014/main" val="10001"/>
                      </a:ext>
                    </a:extLst>
                  </a:tr>
                  <a:tr h="711064">
                    <a:tc>
                      <a:txBody>
                        <a:bodyPr/>
                        <a:lstStyle/>
                        <a:p>
                          <a:pPr algn="ctr">
                            <a:lnSpc>
                              <a:spcPct val="115000"/>
                            </a:lnSpc>
                            <a:spcAft>
                              <a:spcPts val="0"/>
                            </a:spcAft>
                          </a:pPr>
                          <a:r>
                            <a:rPr lang="en-US" sz="1800">
                              <a:effectLst/>
                            </a:rPr>
                            <a:t>BOD</a:t>
                          </a:r>
                          <a:r>
                            <a:rPr lang="en-US" sz="1800" baseline="-25000">
                              <a:effectLst/>
                            </a:rPr>
                            <a:t>5</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400</a:t>
                          </a:r>
                          <a:endParaRPr lang="en-GB" sz="180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8 (98%)</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solidFill>
                                <a:schemeClr val="bg1"/>
                              </a:solidFill>
                              <a:effectLst/>
                            </a:rPr>
                            <a:t>TN</a:t>
                          </a:r>
                          <a:endParaRPr lang="en-GB" sz="1800" dirty="0">
                            <a:solidFill>
                              <a:schemeClr val="bg1"/>
                            </a:solidFill>
                            <a:effectLst/>
                            <a:latin typeface="Calibri" charset="0"/>
                            <a:ea typeface="Calibri" charset="0"/>
                            <a:cs typeface="Times New Roman" charset="0"/>
                          </a:endParaRPr>
                        </a:p>
                      </a:txBody>
                      <a:tcPr marL="68580" marR="68580" marT="0" marB="0" anchor="ctr">
                        <a:solidFill>
                          <a:srgbClr val="0070C0"/>
                        </a:solidFill>
                      </a:tcPr>
                    </a:tc>
                    <a:tc>
                      <a:txBody>
                        <a:bodyPr/>
                        <a:lstStyle/>
                        <a:p>
                          <a:pPr algn="ctr">
                            <a:lnSpc>
                              <a:spcPct val="115000"/>
                            </a:lnSpc>
                            <a:spcAft>
                              <a:spcPts val="0"/>
                            </a:spcAft>
                          </a:pPr>
                          <a:r>
                            <a:rPr lang="en-US" sz="1800" dirty="0">
                              <a:effectLst/>
                            </a:rPr>
                            <a:t>5</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a:effectLst/>
                            </a:rPr>
                            <a:t>6</a:t>
                          </a:r>
                          <a:endParaRPr lang="en-GB" sz="1800">
                            <a:effectLst/>
                            <a:latin typeface="Calibri" charset="0"/>
                            <a:ea typeface="Calibri" charset="0"/>
                            <a:cs typeface="Times New Roman" charset="0"/>
                          </a:endParaRPr>
                        </a:p>
                      </a:txBody>
                      <a:tcPr marL="68580" marR="68580" marT="0" marB="0" anchor="ctr"/>
                    </a:tc>
                    <a:extLst>
                      <a:ext uri="{0D108BD9-81ED-4DB2-BD59-A6C34878D82A}">
                        <a16:rowId xmlns:a16="http://schemas.microsoft.com/office/drawing/2014/main" val="10002"/>
                      </a:ext>
                    </a:extLst>
                  </a:tr>
                  <a:tr h="1243589">
                    <a:tc>
                      <a:txBody>
                        <a:bodyPr/>
                        <a:lstStyle/>
                        <a:p>
                          <a:pPr algn="ctr">
                            <a:lnSpc>
                              <a:spcPct val="115000"/>
                            </a:lnSpc>
                            <a:spcAft>
                              <a:spcPts val="0"/>
                            </a:spcAft>
                          </a:pPr>
                          <a:r>
                            <a:rPr lang="en-US" sz="1800">
                              <a:effectLst/>
                            </a:rPr>
                            <a:t>Coliform index MPN/100 ml </a:t>
                          </a:r>
                          <a:endParaRPr lang="en-GB" sz="1800">
                            <a:effectLst/>
                            <a:latin typeface="Calibri" charset="0"/>
                            <a:ea typeface="Calibri" charset="0"/>
                            <a:cs typeface="Times New Roman" charset="0"/>
                          </a:endParaRPr>
                        </a:p>
                      </a:txBody>
                      <a:tcPr marL="68580" marR="68580" marT="0" marB="0" anchor="ctr"/>
                    </a:tc>
                    <a:tc>
                      <a:txBody>
                        <a:bodyPr/>
                        <a:lstStyle/>
                        <a:p>
                          <a:endParaRPr lang="en-US"/>
                        </a:p>
                      </a:txBody>
                      <a:tcPr marL="68580" marR="68580" marT="0" marB="0" anchor="ctr">
                        <a:blipFill>
                          <a:blip r:embed="rId2"/>
                          <a:stretch>
                            <a:fillRect l="-98058" t="-179592" r="-387379" b="-10204"/>
                          </a:stretch>
                        </a:blipFill>
                      </a:tcPr>
                    </a:tc>
                    <a:tc>
                      <a:txBody>
                        <a:bodyPr/>
                        <a:lstStyle/>
                        <a:p>
                          <a:pPr algn="ctr">
                            <a:lnSpc>
                              <a:spcPct val="115000"/>
                            </a:lnSpc>
                            <a:spcAft>
                              <a:spcPts val="0"/>
                            </a:spcAft>
                          </a:pPr>
                          <a:r>
                            <a:rPr lang="en-US" sz="1800" dirty="0">
                              <a:effectLst/>
                            </a:rPr>
                            <a:t>0 - 10</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solidFill>
                                <a:schemeClr val="bg1"/>
                              </a:solidFill>
                              <a:effectLst/>
                            </a:rPr>
                            <a:t>TOC</a:t>
                          </a:r>
                          <a:endParaRPr lang="en-GB" sz="1800" dirty="0">
                            <a:solidFill>
                              <a:schemeClr val="bg1"/>
                            </a:solidFill>
                            <a:effectLst/>
                            <a:latin typeface="Calibri" charset="0"/>
                            <a:ea typeface="Calibri" charset="0"/>
                            <a:cs typeface="Times New Roman" charset="0"/>
                          </a:endParaRPr>
                        </a:p>
                      </a:txBody>
                      <a:tcPr marL="68580" marR="68580" marT="0" marB="0" anchor="ctr">
                        <a:solidFill>
                          <a:srgbClr val="0070C0"/>
                        </a:solidFill>
                      </a:tcPr>
                    </a:tc>
                    <a:tc>
                      <a:txBody>
                        <a:bodyPr/>
                        <a:lstStyle/>
                        <a:p>
                          <a:pPr algn="ctr">
                            <a:lnSpc>
                              <a:spcPct val="115000"/>
                            </a:lnSpc>
                            <a:spcAft>
                              <a:spcPts val="0"/>
                            </a:spcAft>
                          </a:pPr>
                          <a:r>
                            <a:rPr lang="en-US" sz="1800" dirty="0">
                              <a:effectLst/>
                            </a:rPr>
                            <a:t>3</a:t>
                          </a:r>
                          <a:endParaRPr lang="en-GB" sz="1800" dirty="0">
                            <a:effectLst/>
                            <a:latin typeface="Calibri" charset="0"/>
                            <a:ea typeface="Calibri" charset="0"/>
                            <a:cs typeface="Times New Roman" charset="0"/>
                          </a:endParaRPr>
                        </a:p>
                      </a:txBody>
                      <a:tcPr marL="68580" marR="68580" marT="0" marB="0" anchor="ctr"/>
                    </a:tc>
                    <a:tc>
                      <a:txBody>
                        <a:bodyPr/>
                        <a:lstStyle/>
                        <a:p>
                          <a:pPr algn="ctr">
                            <a:lnSpc>
                              <a:spcPct val="115000"/>
                            </a:lnSpc>
                            <a:spcAft>
                              <a:spcPts val="0"/>
                            </a:spcAft>
                          </a:pPr>
                          <a:r>
                            <a:rPr lang="en-US" sz="1800" dirty="0">
                              <a:effectLst/>
                            </a:rPr>
                            <a:t>0 - 50</a:t>
                          </a:r>
                          <a:endParaRPr lang="en-GB" sz="1800" dirty="0">
                            <a:effectLst/>
                            <a:latin typeface="Calibri" charset="0"/>
                            <a:ea typeface="Calibri" charset="0"/>
                            <a:cs typeface="Times New Roman" charset="0"/>
                          </a:endParaRPr>
                        </a:p>
                      </a:txBody>
                      <a:tcPr marL="68580" marR="68580" marT="0" marB="0" anchor="ctr"/>
                    </a:tc>
                    <a:extLst>
                      <a:ext uri="{0D108BD9-81ED-4DB2-BD59-A6C34878D82A}">
                        <a16:rowId xmlns:a16="http://schemas.microsoft.com/office/drawing/2014/main" val="10003"/>
                      </a:ext>
                    </a:extLst>
                  </a:tr>
                </a:tbl>
              </a:graphicData>
            </a:graphic>
          </p:graphicFrame>
        </mc:Fallback>
      </mc:AlternateContent>
    </p:spTree>
    <p:extLst>
      <p:ext uri="{BB962C8B-B14F-4D97-AF65-F5344CB8AC3E}">
        <p14:creationId xmlns:p14="http://schemas.microsoft.com/office/powerpoint/2010/main" val="1166294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solidFill>
                  <a:srgbClr val="0070C0"/>
                </a:solidFill>
              </a:rPr>
              <a:t>IOS PRODUCTS/PROTOTYPES</a:t>
            </a:r>
            <a:r>
              <a:rPr lang="en-US" dirty="0">
                <a:solidFill>
                  <a:srgbClr val="FF0000"/>
                </a:solidFill>
              </a:rPr>
              <a:t>  </a:t>
            </a:r>
            <a:r>
              <a:rPr lang="en-US" b="1" dirty="0">
                <a:solidFill>
                  <a:srgbClr val="C00000"/>
                </a:solidFill>
              </a:rPr>
              <a:t>SENSORS</a:t>
            </a:r>
          </a:p>
        </p:txBody>
      </p:sp>
      <p:sp>
        <p:nvSpPr>
          <p:cNvPr id="3" name="Content Placeholder 2"/>
          <p:cNvSpPr>
            <a:spLocks noGrp="1"/>
          </p:cNvSpPr>
          <p:nvPr>
            <p:ph idx="1"/>
          </p:nvPr>
        </p:nvSpPr>
        <p:spPr/>
        <p:txBody>
          <a:bodyPr>
            <a:normAutofit/>
          </a:bodyPr>
          <a:lstStyle/>
          <a:p>
            <a:r>
              <a:rPr lang="en-US" dirty="0">
                <a:solidFill>
                  <a:srgbClr val="C00000"/>
                </a:solidFill>
              </a:rPr>
              <a:t>FRESHSENS</a:t>
            </a:r>
            <a:r>
              <a:rPr lang="en-US" dirty="0"/>
              <a:t> for detection of meat freshness</a:t>
            </a:r>
          </a:p>
          <a:p>
            <a:r>
              <a:rPr lang="en-US" dirty="0">
                <a:solidFill>
                  <a:srgbClr val="0070C0"/>
                </a:solidFill>
              </a:rPr>
              <a:t>WATER MONITORING</a:t>
            </a:r>
            <a:r>
              <a:rPr lang="en-US" dirty="0"/>
              <a:t>: NH</a:t>
            </a:r>
            <a:r>
              <a:rPr lang="en-US" baseline="-25000" dirty="0"/>
              <a:t>3</a:t>
            </a:r>
            <a:r>
              <a:rPr lang="en-US" dirty="0"/>
              <a:t>, O</a:t>
            </a:r>
            <a:r>
              <a:rPr lang="en-US" baseline="-25000" dirty="0"/>
              <a:t>2</a:t>
            </a:r>
            <a:r>
              <a:rPr lang="en-US" dirty="0"/>
              <a:t>, phosphates, pesticides</a:t>
            </a:r>
          </a:p>
          <a:p>
            <a:r>
              <a:rPr lang="en-US" dirty="0">
                <a:solidFill>
                  <a:srgbClr val="0070C0"/>
                </a:solidFill>
              </a:rPr>
              <a:t>AIR MONITORING</a:t>
            </a:r>
            <a:r>
              <a:rPr lang="en-US" dirty="0"/>
              <a:t>: O</a:t>
            </a:r>
            <a:r>
              <a:rPr lang="en-US" baseline="-25000" dirty="0"/>
              <a:t>2</a:t>
            </a:r>
            <a:r>
              <a:rPr lang="en-US" dirty="0"/>
              <a:t>, CO</a:t>
            </a:r>
            <a:r>
              <a:rPr lang="en-US" baseline="-25000" dirty="0"/>
              <a:t>2</a:t>
            </a:r>
            <a:r>
              <a:rPr lang="en-US" dirty="0"/>
              <a:t>, NH</a:t>
            </a:r>
            <a:r>
              <a:rPr lang="en-US" baseline="-25000" dirty="0"/>
              <a:t>3</a:t>
            </a:r>
            <a:r>
              <a:rPr lang="en-US" dirty="0"/>
              <a:t>, humidity, T, pesticides, </a:t>
            </a:r>
          </a:p>
          <a:p>
            <a:r>
              <a:rPr lang="en-US" dirty="0">
                <a:solidFill>
                  <a:srgbClr val="C00000"/>
                </a:solidFill>
              </a:rPr>
              <a:t>PROTECTION/SECURITY</a:t>
            </a:r>
            <a:r>
              <a:rPr lang="en-US" dirty="0"/>
              <a:t>: </a:t>
            </a:r>
            <a:r>
              <a:rPr lang="en-US" b="1" dirty="0" err="1">
                <a:solidFill>
                  <a:srgbClr val="7030A0"/>
                </a:solidFill>
              </a:rPr>
              <a:t>Optisens</a:t>
            </a:r>
            <a:r>
              <a:rPr lang="en-US" b="1" dirty="0">
                <a:solidFill>
                  <a:srgbClr val="7030A0"/>
                </a:solidFill>
              </a:rPr>
              <a:t> (prototype)</a:t>
            </a:r>
          </a:p>
          <a:p>
            <a:r>
              <a:rPr lang="en-US" b="1" dirty="0">
                <a:solidFill>
                  <a:srgbClr val="00B050"/>
                </a:solidFill>
              </a:rPr>
              <a:t>PHOTONIC NANOMATERIALS for Authenticity</a:t>
            </a:r>
            <a:endParaRPr lang="en-US" b="1" dirty="0">
              <a:solidFill>
                <a:srgbClr val="7030A0"/>
              </a:solidFill>
            </a:endParaRPr>
          </a:p>
          <a:p>
            <a:r>
              <a:rPr lang="en-US" dirty="0">
                <a:solidFill>
                  <a:srgbClr val="C00000"/>
                </a:solidFill>
              </a:rPr>
              <a:t>WEARABLE SENSORS </a:t>
            </a:r>
            <a:r>
              <a:rPr lang="en-US" dirty="0"/>
              <a:t>(incorporated into textiles, watches, mobile phones) to detect environment/body </a:t>
            </a:r>
          </a:p>
          <a:p>
            <a:pPr marL="0" indent="0">
              <a:buNone/>
            </a:pPr>
            <a:r>
              <a:rPr lang="en-US" b="1" dirty="0">
                <a:solidFill>
                  <a:srgbClr val="7030A0"/>
                </a:solidFill>
              </a:rPr>
              <a:t>		</a:t>
            </a:r>
            <a:endParaRPr lang="en-US" b="1" dirty="0">
              <a:solidFill>
                <a:srgbClr val="00B050"/>
              </a:solidFill>
            </a:endParaRPr>
          </a:p>
          <a:p>
            <a:endParaRPr lang="en-US" dirty="0"/>
          </a:p>
        </p:txBody>
      </p:sp>
      <p:pic>
        <p:nvPicPr>
          <p:cNvPr id="4" name="Picture 4">
            <a:extLst>
              <a:ext uri="{FF2B5EF4-FFF2-40B4-BE49-F238E27FC236}">
                <a16:creationId xmlns:a16="http://schemas.microsoft.com/office/drawing/2014/main" xmlns="" id="{116F6CA8-117C-ED48-BE75-1662BEFDA6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700" b="3439"/>
          <a:stretch>
            <a:fillRect/>
          </a:stretch>
        </p:blipFill>
        <p:spPr bwMode="auto">
          <a:xfrm>
            <a:off x="314048" y="4469339"/>
            <a:ext cx="2826717" cy="21610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kupina 11">
            <a:extLst>
              <a:ext uri="{FF2B5EF4-FFF2-40B4-BE49-F238E27FC236}">
                <a16:creationId xmlns:a16="http://schemas.microsoft.com/office/drawing/2014/main" xmlns="" id="{1F613261-6144-CB4F-81AD-A020228DB8D6}"/>
              </a:ext>
            </a:extLst>
          </p:cNvPr>
          <p:cNvGrpSpPr/>
          <p:nvPr/>
        </p:nvGrpSpPr>
        <p:grpSpPr>
          <a:xfrm>
            <a:off x="6003235" y="4283766"/>
            <a:ext cx="2922104" cy="2349986"/>
            <a:chOff x="3463604" y="4205017"/>
            <a:chExt cx="2815060" cy="2096984"/>
          </a:xfrm>
          <a:effectLst>
            <a:outerShdw blurRad="50800" dist="38100" dir="2700000" algn="tl" rotWithShape="0">
              <a:prstClr val="black">
                <a:alpha val="40000"/>
              </a:prstClr>
            </a:outerShdw>
          </a:effectLst>
        </p:grpSpPr>
        <p:pic>
          <p:nvPicPr>
            <p:cNvPr id="6" name="Picture 6">
              <a:extLst>
                <a:ext uri="{FF2B5EF4-FFF2-40B4-BE49-F238E27FC236}">
                  <a16:creationId xmlns:a16="http://schemas.microsoft.com/office/drawing/2014/main" xmlns="" id="{5E85CBF6-3582-0F4C-A653-573485DFCD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618"/>
            <a:stretch/>
          </p:blipFill>
          <p:spPr bwMode="auto">
            <a:xfrm>
              <a:off x="3463604" y="5340857"/>
              <a:ext cx="1227810" cy="95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ototip v oblacilu_20">
              <a:extLst>
                <a:ext uri="{FF2B5EF4-FFF2-40B4-BE49-F238E27FC236}">
                  <a16:creationId xmlns:a16="http://schemas.microsoft.com/office/drawing/2014/main" xmlns="" id="{C3C18C51-F79F-4641-8CB4-4A10EF59F7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205017"/>
              <a:ext cx="1634656" cy="209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Click to close window...">
            <a:extLst>
              <a:ext uri="{FF2B5EF4-FFF2-40B4-BE49-F238E27FC236}">
                <a16:creationId xmlns:a16="http://schemas.microsoft.com/office/drawing/2014/main" xmlns="" id="{D058EC8F-09A2-8340-8C7D-DD4BDA4AE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9244" y="4469339"/>
            <a:ext cx="2494744" cy="217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Skupina 14">
            <a:extLst>
              <a:ext uri="{FF2B5EF4-FFF2-40B4-BE49-F238E27FC236}">
                <a16:creationId xmlns:a16="http://schemas.microsoft.com/office/drawing/2014/main" xmlns="" id="{FF1B0135-6D35-3045-8E8E-7CEC4E3FDFE1}"/>
              </a:ext>
            </a:extLst>
          </p:cNvPr>
          <p:cNvGrpSpPr/>
          <p:nvPr/>
        </p:nvGrpSpPr>
        <p:grpSpPr>
          <a:xfrm>
            <a:off x="6382877" y="382732"/>
            <a:ext cx="2633870" cy="1479894"/>
            <a:chOff x="1218901" y="4859558"/>
            <a:chExt cx="2642235" cy="1244032"/>
          </a:xfrm>
        </p:grpSpPr>
        <p:pic>
          <p:nvPicPr>
            <p:cNvPr id="10" name="Picture 44" descr="D:\Users\Matejka Turel\SLIKE\2015\2015.05.08_Senzorji hladilnik pecica_Gaberje\DSC07571 - Kopija.JPG">
              <a:extLst>
                <a:ext uri="{FF2B5EF4-FFF2-40B4-BE49-F238E27FC236}">
                  <a16:creationId xmlns:a16="http://schemas.microsoft.com/office/drawing/2014/main" xmlns="" id="{9AAE0C9B-C7B8-C347-A74C-4271FE6AD95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955" t="41991" r="36416" b="29396"/>
            <a:stretch/>
          </p:blipFill>
          <p:spPr bwMode="auto">
            <a:xfrm>
              <a:off x="2665928" y="4859558"/>
              <a:ext cx="693542" cy="657674"/>
            </a:xfrm>
            <a:prstGeom prst="rect">
              <a:avLst/>
            </a:prstGeom>
            <a:noFill/>
            <a:scene3d>
              <a:camera prst="obliqueTopRight"/>
              <a:lightRig rig="threePt" dir="t"/>
            </a:scene3d>
            <a:extLst>
              <a:ext uri="{909E8E84-426E-40DD-AFC4-6F175D3DCCD1}">
                <a14:hiddenFill xmlns:a14="http://schemas.microsoft.com/office/drawing/2010/main">
                  <a:solidFill>
                    <a:srgbClr val="FFFFFF"/>
                  </a:solidFill>
                </a14:hiddenFill>
              </a:ext>
            </a:extLst>
          </p:spPr>
        </p:pic>
        <p:pic>
          <p:nvPicPr>
            <p:cNvPr id="11" name="Picture 45" descr="D:\Users\Matejka Turel\SLIKE\2015\2015.05.08_Senzorji hladilnik pecica_Gaberje\DSC07573 - Kopija.JPG">
              <a:extLst>
                <a:ext uri="{FF2B5EF4-FFF2-40B4-BE49-F238E27FC236}">
                  <a16:creationId xmlns:a16="http://schemas.microsoft.com/office/drawing/2014/main" xmlns="" id="{09B4CCF5-5D0E-FE4D-8879-8FC9BC97255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458" t="37083" r="39584" b="35972"/>
            <a:stretch/>
          </p:blipFill>
          <p:spPr bwMode="auto">
            <a:xfrm>
              <a:off x="1839204" y="4859559"/>
              <a:ext cx="714561" cy="657673"/>
            </a:xfrm>
            <a:prstGeom prst="rect">
              <a:avLst/>
            </a:prstGeom>
            <a:noFill/>
            <a:scene3d>
              <a:camera prst="obliqueTopRight"/>
              <a:lightRig rig="threePt" dir="t"/>
            </a:scene3d>
            <a:extLst>
              <a:ext uri="{909E8E84-426E-40DD-AFC4-6F175D3DCCD1}">
                <a14:hiddenFill xmlns:a14="http://schemas.microsoft.com/office/drawing/2010/main">
                  <a:solidFill>
                    <a:srgbClr val="FFFFFF"/>
                  </a:solidFill>
                </a14:hiddenFill>
              </a:ext>
            </a:extLst>
          </p:spPr>
        </p:pic>
        <p:pic>
          <p:nvPicPr>
            <p:cNvPr id="12" name="Slika 17">
              <a:extLst>
                <a:ext uri="{FF2B5EF4-FFF2-40B4-BE49-F238E27FC236}">
                  <a16:creationId xmlns:a16="http://schemas.microsoft.com/office/drawing/2014/main" xmlns="" id="{E317FB17-11CC-444D-B065-C78906855C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218901" y="5589240"/>
              <a:ext cx="2642235" cy="514350"/>
            </a:xfrm>
            <a:prstGeom prst="rect">
              <a:avLst/>
            </a:prstGeom>
          </p:spPr>
        </p:pic>
      </p:grpSp>
      <p:pic>
        <p:nvPicPr>
          <p:cNvPr id="13" name="Picture 2" descr="C:\Users\Aleksandra\AppData\Local\Microsoft\Windows\Temporary Internet Files\Content.Outlook\MMZQT5Q8\DSC09115 (2).jpg">
            <a:extLst>
              <a:ext uri="{FF2B5EF4-FFF2-40B4-BE49-F238E27FC236}">
                <a16:creationId xmlns:a16="http://schemas.microsoft.com/office/drawing/2014/main" xmlns="" id="{4546611F-9B2E-CA4E-A8C0-F47388B134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1216" y="1971034"/>
            <a:ext cx="1870513" cy="17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96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32157"/>
          </a:xfrm>
        </p:spPr>
        <p:txBody>
          <a:bodyPr>
            <a:normAutofit fontScale="90000"/>
          </a:bodyPr>
          <a:lstStyle/>
          <a:p>
            <a:pPr algn="l"/>
            <a:r>
              <a:rPr lang="en-US" sz="2800" b="1" dirty="0">
                <a:solidFill>
                  <a:srgbClr val="0070C0"/>
                </a:solidFill>
              </a:rPr>
              <a:t>IOS PRODUCTS/PROTOTYPES</a:t>
            </a:r>
            <a:r>
              <a:rPr lang="en-US" dirty="0">
                <a:solidFill>
                  <a:srgbClr val="FF0000"/>
                </a:solidFill>
              </a:rPr>
              <a:t>  </a:t>
            </a:r>
            <a:r>
              <a:rPr lang="en-US" b="1" dirty="0">
                <a:solidFill>
                  <a:srgbClr val="002060"/>
                </a:solidFill>
              </a:rPr>
              <a:t>NANOMATERIALS</a:t>
            </a:r>
          </a:p>
        </p:txBody>
      </p:sp>
      <p:sp>
        <p:nvSpPr>
          <p:cNvPr id="3" name="Content Placeholder 2"/>
          <p:cNvSpPr>
            <a:spLocks noGrp="1"/>
          </p:cNvSpPr>
          <p:nvPr>
            <p:ph idx="1"/>
          </p:nvPr>
        </p:nvSpPr>
        <p:spPr>
          <a:xfrm>
            <a:off x="439807" y="1042402"/>
            <a:ext cx="7886700" cy="4351338"/>
          </a:xfrm>
        </p:spPr>
        <p:txBody>
          <a:bodyPr>
            <a:normAutofit/>
          </a:bodyPr>
          <a:lstStyle/>
          <a:p>
            <a:r>
              <a:rPr lang="en-US" b="1" dirty="0"/>
              <a:t>Magnetic Nanomaterials &amp; Magnetic Fluids </a:t>
            </a:r>
            <a:endParaRPr lang="en-US" dirty="0"/>
          </a:p>
          <a:p>
            <a:r>
              <a:rPr lang="en-US" b="1" dirty="0"/>
              <a:t>Zinc Oxide (</a:t>
            </a:r>
            <a:r>
              <a:rPr lang="en-US" b="1" dirty="0" err="1"/>
              <a:t>ZnO</a:t>
            </a:r>
            <a:r>
              <a:rPr lang="en-US" b="1" dirty="0"/>
              <a:t>) Nanoparticles </a:t>
            </a:r>
            <a:endParaRPr lang="en-US" dirty="0"/>
          </a:p>
          <a:p>
            <a:r>
              <a:rPr lang="en-US" b="1" dirty="0"/>
              <a:t>Silica (SiO</a:t>
            </a:r>
            <a:r>
              <a:rPr lang="en-US" b="1" baseline="-25000" dirty="0"/>
              <a:t>2</a:t>
            </a:r>
            <a:r>
              <a:rPr lang="en-US" b="1" dirty="0"/>
              <a:t>) Nanoparticles </a:t>
            </a:r>
            <a:endParaRPr lang="en-US" dirty="0"/>
          </a:p>
          <a:p>
            <a:r>
              <a:rPr lang="en-US" b="1" dirty="0"/>
              <a:t>Doped and/or Grafted Silica (SiO</a:t>
            </a:r>
            <a:r>
              <a:rPr lang="en-US" b="1" baseline="-25000" dirty="0"/>
              <a:t>2</a:t>
            </a:r>
            <a:r>
              <a:rPr lang="en-US" b="1" dirty="0"/>
              <a:t>) Particles </a:t>
            </a:r>
            <a:endParaRPr lang="en-US" dirty="0"/>
          </a:p>
          <a:p>
            <a:r>
              <a:rPr lang="en-US" b="1" dirty="0"/>
              <a:t>Superparamagnetic Iron‐oxide based </a:t>
            </a:r>
          </a:p>
          <a:p>
            <a:pPr marL="0" indent="0">
              <a:buNone/>
            </a:pPr>
            <a:r>
              <a:rPr lang="en-US" b="1" dirty="0"/>
              <a:t>   Hollow Nanostructures </a:t>
            </a:r>
            <a:endParaRPr lang="en-US" dirty="0"/>
          </a:p>
          <a:p>
            <a:pPr marL="0" indent="0">
              <a:buNone/>
            </a:pPr>
            <a:r>
              <a:rPr lang="en-US" b="1" dirty="0">
                <a:solidFill>
                  <a:srgbClr val="7030A0"/>
                </a:solidFill>
              </a:rPr>
              <a:t>	</a:t>
            </a:r>
            <a:endParaRPr lang="en-US" b="1" dirty="0">
              <a:solidFill>
                <a:srgbClr val="00B050"/>
              </a:solidFill>
            </a:endParaRPr>
          </a:p>
          <a:p>
            <a:endParaRPr lang="en-US" dirty="0"/>
          </a:p>
        </p:txBody>
      </p:sp>
      <p:pic>
        <p:nvPicPr>
          <p:cNvPr id="13" name="Picture 12">
            <a:extLst>
              <a:ext uri="{FF2B5EF4-FFF2-40B4-BE49-F238E27FC236}">
                <a16:creationId xmlns:a16="http://schemas.microsoft.com/office/drawing/2014/main" xmlns="" id="{78E4177B-0CF6-3545-9661-D91801CFAA9D}"/>
              </a:ext>
            </a:extLst>
          </p:cNvPr>
          <p:cNvPicPr>
            <a:picLocks noChangeAspect="1"/>
          </p:cNvPicPr>
          <p:nvPr/>
        </p:nvPicPr>
        <p:blipFill>
          <a:blip r:embed="rId2"/>
          <a:stretch>
            <a:fillRect/>
          </a:stretch>
        </p:blipFill>
        <p:spPr>
          <a:xfrm>
            <a:off x="5966653" y="847908"/>
            <a:ext cx="2852531" cy="3885901"/>
          </a:xfrm>
          <a:prstGeom prst="rect">
            <a:avLst/>
          </a:prstGeom>
        </p:spPr>
      </p:pic>
      <p:pic>
        <p:nvPicPr>
          <p:cNvPr id="14" name="Picture 13">
            <a:extLst>
              <a:ext uri="{FF2B5EF4-FFF2-40B4-BE49-F238E27FC236}">
                <a16:creationId xmlns:a16="http://schemas.microsoft.com/office/drawing/2014/main" xmlns="" id="{F32DB3DB-386E-7C4D-8EEE-C9D335D9C2C0}"/>
              </a:ext>
            </a:extLst>
          </p:cNvPr>
          <p:cNvPicPr>
            <a:picLocks noChangeAspect="1"/>
          </p:cNvPicPr>
          <p:nvPr/>
        </p:nvPicPr>
        <p:blipFill>
          <a:blip r:embed="rId3"/>
          <a:stretch>
            <a:fillRect/>
          </a:stretch>
        </p:blipFill>
        <p:spPr>
          <a:xfrm>
            <a:off x="4218157" y="2980948"/>
            <a:ext cx="2052330" cy="2266914"/>
          </a:xfrm>
          <a:prstGeom prst="rect">
            <a:avLst/>
          </a:prstGeom>
        </p:spPr>
      </p:pic>
      <p:pic>
        <p:nvPicPr>
          <p:cNvPr id="15" name="Picture 14">
            <a:extLst>
              <a:ext uri="{FF2B5EF4-FFF2-40B4-BE49-F238E27FC236}">
                <a16:creationId xmlns:a16="http://schemas.microsoft.com/office/drawing/2014/main" xmlns="" id="{1D496306-9129-AB47-B044-1C5C0D89952E}"/>
              </a:ext>
            </a:extLst>
          </p:cNvPr>
          <p:cNvPicPr>
            <a:picLocks noChangeAspect="1"/>
          </p:cNvPicPr>
          <p:nvPr/>
        </p:nvPicPr>
        <p:blipFill>
          <a:blip r:embed="rId4"/>
          <a:stretch>
            <a:fillRect/>
          </a:stretch>
        </p:blipFill>
        <p:spPr>
          <a:xfrm>
            <a:off x="6102626" y="4509918"/>
            <a:ext cx="2908024" cy="1960456"/>
          </a:xfrm>
          <a:prstGeom prst="rect">
            <a:avLst/>
          </a:prstGeom>
        </p:spPr>
      </p:pic>
      <p:pic>
        <p:nvPicPr>
          <p:cNvPr id="16" name="Picture 15">
            <a:extLst>
              <a:ext uri="{FF2B5EF4-FFF2-40B4-BE49-F238E27FC236}">
                <a16:creationId xmlns:a16="http://schemas.microsoft.com/office/drawing/2014/main" xmlns="" id="{959D16C9-18CC-F24A-8DC1-7B22FC134866}"/>
              </a:ext>
            </a:extLst>
          </p:cNvPr>
          <p:cNvPicPr>
            <a:picLocks noChangeAspect="1"/>
          </p:cNvPicPr>
          <p:nvPr/>
        </p:nvPicPr>
        <p:blipFill>
          <a:blip r:embed="rId5"/>
          <a:stretch>
            <a:fillRect/>
          </a:stretch>
        </p:blipFill>
        <p:spPr>
          <a:xfrm>
            <a:off x="376170" y="3408363"/>
            <a:ext cx="3709917" cy="1602948"/>
          </a:xfrm>
          <a:prstGeom prst="rect">
            <a:avLst/>
          </a:prstGeom>
        </p:spPr>
      </p:pic>
      <p:pic>
        <p:nvPicPr>
          <p:cNvPr id="17" name="Picture 16">
            <a:extLst>
              <a:ext uri="{FF2B5EF4-FFF2-40B4-BE49-F238E27FC236}">
                <a16:creationId xmlns:a16="http://schemas.microsoft.com/office/drawing/2014/main" xmlns="" id="{C228F8EE-4E78-0143-8661-540AB402A7DF}"/>
              </a:ext>
            </a:extLst>
          </p:cNvPr>
          <p:cNvPicPr>
            <a:picLocks noChangeAspect="1"/>
          </p:cNvPicPr>
          <p:nvPr/>
        </p:nvPicPr>
        <p:blipFill>
          <a:blip r:embed="rId6"/>
          <a:stretch>
            <a:fillRect/>
          </a:stretch>
        </p:blipFill>
        <p:spPr>
          <a:xfrm>
            <a:off x="192311" y="4953590"/>
            <a:ext cx="3533169" cy="1530263"/>
          </a:xfrm>
          <a:prstGeom prst="rect">
            <a:avLst/>
          </a:prstGeom>
        </p:spPr>
      </p:pic>
      <p:pic>
        <p:nvPicPr>
          <p:cNvPr id="18" name="Picture 17">
            <a:extLst>
              <a:ext uri="{FF2B5EF4-FFF2-40B4-BE49-F238E27FC236}">
                <a16:creationId xmlns:a16="http://schemas.microsoft.com/office/drawing/2014/main" xmlns="" id="{BCEF6475-6F9D-9746-A96B-035FCC0C7179}"/>
              </a:ext>
            </a:extLst>
          </p:cNvPr>
          <p:cNvPicPr>
            <a:picLocks noChangeAspect="1"/>
          </p:cNvPicPr>
          <p:nvPr/>
        </p:nvPicPr>
        <p:blipFill>
          <a:blip r:embed="rId7"/>
          <a:stretch>
            <a:fillRect/>
          </a:stretch>
        </p:blipFill>
        <p:spPr>
          <a:xfrm>
            <a:off x="3474084" y="5254115"/>
            <a:ext cx="2896428" cy="1111339"/>
          </a:xfrm>
          <a:prstGeom prst="rect">
            <a:avLst/>
          </a:prstGeom>
        </p:spPr>
      </p:pic>
      <p:pic>
        <p:nvPicPr>
          <p:cNvPr id="20" name="Picture 19">
            <a:extLst>
              <a:ext uri="{FF2B5EF4-FFF2-40B4-BE49-F238E27FC236}">
                <a16:creationId xmlns:a16="http://schemas.microsoft.com/office/drawing/2014/main" xmlns="" id="{2A999E0D-9B64-7940-8694-B3A9D6FA0EBC}"/>
              </a:ext>
            </a:extLst>
          </p:cNvPr>
          <p:cNvPicPr>
            <a:picLocks noChangeAspect="1"/>
          </p:cNvPicPr>
          <p:nvPr/>
        </p:nvPicPr>
        <p:blipFill>
          <a:blip r:embed="rId8"/>
          <a:stretch>
            <a:fillRect/>
          </a:stretch>
        </p:blipFill>
        <p:spPr>
          <a:xfrm>
            <a:off x="3676013" y="6341911"/>
            <a:ext cx="2492569" cy="315515"/>
          </a:xfrm>
          <a:prstGeom prst="rect">
            <a:avLst/>
          </a:prstGeom>
        </p:spPr>
      </p:pic>
    </p:spTree>
    <p:extLst>
      <p:ext uri="{BB962C8B-B14F-4D97-AF65-F5344CB8AC3E}">
        <p14:creationId xmlns:p14="http://schemas.microsoft.com/office/powerpoint/2010/main" val="1057601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476672"/>
            <a:ext cx="8712968" cy="648072"/>
          </a:xfrm>
        </p:spPr>
        <p:txBody>
          <a:bodyPr/>
          <a:lstStyle/>
          <a:p>
            <a:pPr algn="l"/>
            <a:r>
              <a:rPr lang="sl-SI" sz="3200" b="1" dirty="0"/>
              <a:t>IOS, Ltd and Projects </a:t>
            </a:r>
            <a:r>
              <a:rPr lang="sl-SI" sz="2000" b="1" dirty="0"/>
              <a:t>(not all listed)</a:t>
            </a:r>
          </a:p>
        </p:txBody>
      </p:sp>
      <p:sp>
        <p:nvSpPr>
          <p:cNvPr id="4" name="Footer Placeholder 3"/>
          <p:cNvSpPr>
            <a:spLocks noGrp="1"/>
          </p:cNvSpPr>
          <p:nvPr>
            <p:ph type="ftr" sz="quarter" idx="4294967295"/>
          </p:nvPr>
        </p:nvSpPr>
        <p:spPr>
          <a:xfrm>
            <a:off x="0" y="0"/>
            <a:ext cx="8208000" cy="468000"/>
          </a:xfrm>
          <a:prstGeom prst="rect">
            <a:avLst/>
          </a:prstGeom>
        </p:spPr>
        <p:txBody>
          <a:bodyPr/>
          <a:lstStyle/>
          <a:p>
            <a:pPr>
              <a:defRPr/>
            </a:pPr>
            <a:endParaRPr lang="en-US" sz="2000" dirty="0"/>
          </a:p>
        </p:txBody>
      </p:sp>
      <p:sp>
        <p:nvSpPr>
          <p:cNvPr id="7" name="PoljeZBesedilom 6"/>
          <p:cNvSpPr txBox="1"/>
          <p:nvPr/>
        </p:nvSpPr>
        <p:spPr>
          <a:xfrm>
            <a:off x="5364088" y="-27384"/>
            <a:ext cx="3323282" cy="523220"/>
          </a:xfrm>
          <a:prstGeom prst="rect">
            <a:avLst/>
          </a:prstGeom>
          <a:noFill/>
          <a:ln>
            <a:noFill/>
            <a:prstDash val="dash"/>
          </a:ln>
        </p:spPr>
        <p:txBody>
          <a:bodyPr wrap="none" rtlCol="0">
            <a:spAutoFit/>
          </a:bodyPr>
          <a:lstStyle/>
          <a:p>
            <a:r>
              <a:rPr lang="sl-SI" sz="1400" b="1" dirty="0">
                <a:solidFill>
                  <a:schemeClr val="bg1"/>
                </a:solidFill>
                <a:latin typeface="Calibri" pitchFamily="34" charset="0"/>
              </a:rPr>
              <a:t>Predstojnica</a:t>
            </a:r>
            <a:r>
              <a:rPr lang="sl-SI" sz="1400" dirty="0">
                <a:solidFill>
                  <a:schemeClr val="bg1"/>
                </a:solidFill>
                <a:latin typeface="Calibri" pitchFamily="34" charset="0"/>
              </a:rPr>
              <a:t>:       Prof.dr. Aleksandra Lobnik</a:t>
            </a:r>
          </a:p>
          <a:p>
            <a:r>
              <a:rPr lang="sl-SI" sz="1400" b="1" dirty="0">
                <a:solidFill>
                  <a:schemeClr val="bg1"/>
                </a:solidFill>
                <a:latin typeface="Calibri" pitchFamily="34" charset="0"/>
              </a:rPr>
              <a:t>Kontakt</a:t>
            </a:r>
            <a:r>
              <a:rPr lang="sl-SI" sz="1400" dirty="0">
                <a:solidFill>
                  <a:schemeClr val="bg1"/>
                </a:solidFill>
                <a:latin typeface="Calibri" pitchFamily="34" charset="0"/>
              </a:rPr>
              <a:t>:   </a:t>
            </a:r>
            <a:r>
              <a:rPr lang="sl-SI" sz="1400" dirty="0" err="1">
                <a:solidFill>
                  <a:schemeClr val="bg1"/>
                </a:solidFill>
                <a:latin typeface="Calibri" pitchFamily="34" charset="0"/>
              </a:rPr>
              <a:t>aleksandra.lobnik@um.si</a:t>
            </a:r>
            <a:endParaRPr lang="sl-SI" sz="1400" dirty="0">
              <a:solidFill>
                <a:schemeClr val="bg1"/>
              </a:solidFill>
              <a:latin typeface="Calibri" pitchFamily="34" charset="0"/>
            </a:endParaRPr>
          </a:p>
        </p:txBody>
      </p:sp>
      <p:grpSp>
        <p:nvGrpSpPr>
          <p:cNvPr id="68" name="Skupina 67"/>
          <p:cNvGrpSpPr/>
          <p:nvPr/>
        </p:nvGrpSpPr>
        <p:grpSpPr>
          <a:xfrm>
            <a:off x="323528" y="1420849"/>
            <a:ext cx="6264136" cy="4248192"/>
            <a:chOff x="323528" y="1412776"/>
            <a:chExt cx="6264136" cy="4248192"/>
          </a:xfrm>
        </p:grpSpPr>
        <p:sp>
          <p:nvSpPr>
            <p:cNvPr id="42" name="PoljeZBesedilom 41"/>
            <p:cNvSpPr txBox="1"/>
            <p:nvPr/>
          </p:nvSpPr>
          <p:spPr>
            <a:xfrm>
              <a:off x="323528" y="1412776"/>
              <a:ext cx="992579" cy="230832"/>
            </a:xfrm>
            <a:prstGeom prst="rect">
              <a:avLst/>
            </a:prstGeom>
            <a:noFill/>
          </p:spPr>
          <p:txBody>
            <a:bodyPr wrap="none" rtlCol="0">
              <a:spAutoFit/>
            </a:bodyPr>
            <a:lstStyle/>
            <a:p>
              <a:r>
                <a:rPr lang="sl-SI" sz="900" dirty="0">
                  <a:solidFill>
                    <a:schemeClr val="bg1"/>
                  </a:solidFill>
                </a:rPr>
                <a:t>TFC membrane</a:t>
              </a:r>
            </a:p>
          </p:txBody>
        </p:sp>
        <p:grpSp>
          <p:nvGrpSpPr>
            <p:cNvPr id="65" name="Skupina 64"/>
            <p:cNvGrpSpPr/>
            <p:nvPr/>
          </p:nvGrpSpPr>
          <p:grpSpPr>
            <a:xfrm>
              <a:off x="1907704" y="1484784"/>
              <a:ext cx="4679960" cy="4176184"/>
              <a:chOff x="1907704" y="1484784"/>
              <a:chExt cx="4679960" cy="4176184"/>
            </a:xfrm>
          </p:grpSpPr>
          <p:grpSp>
            <p:nvGrpSpPr>
              <p:cNvPr id="13" name="Skupina 12"/>
              <p:cNvGrpSpPr>
                <a:grpSpLocks noChangeAspect="1"/>
              </p:cNvGrpSpPr>
              <p:nvPr/>
            </p:nvGrpSpPr>
            <p:grpSpPr>
              <a:xfrm>
                <a:off x="2987544" y="1484784"/>
                <a:ext cx="2520000" cy="2520000"/>
                <a:chOff x="2347460" y="47705"/>
                <a:chExt cx="2289854" cy="2289854"/>
              </a:xfrm>
            </p:grpSpPr>
            <p:sp>
              <p:nvSpPr>
                <p:cNvPr id="20" name="Elipsa 19"/>
                <p:cNvSpPr/>
                <p:nvPr/>
              </p:nvSpPr>
              <p:spPr>
                <a:xfrm>
                  <a:off x="2347460" y="47705"/>
                  <a:ext cx="2289854" cy="2289854"/>
                </a:xfrm>
                <a:prstGeom prst="ellipse">
                  <a:avLst/>
                </a:pr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Elipsa 4"/>
                <p:cNvSpPr/>
                <p:nvPr/>
              </p:nvSpPr>
              <p:spPr>
                <a:xfrm>
                  <a:off x="2652774" y="636590"/>
                  <a:ext cx="1679226" cy="103043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spcBef>
                      <a:spcPct val="0"/>
                    </a:spcBef>
                    <a:spcAft>
                      <a:spcPts val="0"/>
                    </a:spcAft>
                  </a:pPr>
                  <a:r>
                    <a:rPr lang="sl-SI" b="1" kern="1200" dirty="0">
                      <a:solidFill>
                        <a:schemeClr val="accent3">
                          <a:lumMod val="95000"/>
                        </a:schemeClr>
                      </a:solidFill>
                      <a:latin typeface="Calibri" pitchFamily="34" charset="0"/>
                    </a:rPr>
                    <a:t>WATER </a:t>
                  </a:r>
                </a:p>
                <a:p>
                  <a:pPr lvl="0" algn="ctr" defTabSz="577850">
                    <a:spcBef>
                      <a:spcPct val="0"/>
                    </a:spcBef>
                    <a:spcAft>
                      <a:spcPts val="0"/>
                    </a:spcAft>
                  </a:pPr>
                  <a:r>
                    <a:rPr lang="sl-SI" b="1" kern="1200" dirty="0">
                      <a:solidFill>
                        <a:schemeClr val="accent3">
                          <a:lumMod val="95000"/>
                        </a:schemeClr>
                      </a:solidFill>
                      <a:latin typeface="Calibri" pitchFamily="34" charset="0"/>
                    </a:rPr>
                    <a:t>ECOLOGY</a:t>
                  </a:r>
                </a:p>
              </p:txBody>
            </p:sp>
          </p:grpSp>
          <p:grpSp>
            <p:nvGrpSpPr>
              <p:cNvPr id="14" name="Skupina 13"/>
              <p:cNvGrpSpPr>
                <a:grpSpLocks noChangeAspect="1"/>
              </p:cNvGrpSpPr>
              <p:nvPr/>
            </p:nvGrpSpPr>
            <p:grpSpPr>
              <a:xfrm>
                <a:off x="4067664" y="3140968"/>
                <a:ext cx="2520000" cy="2520000"/>
                <a:chOff x="3173716" y="1478864"/>
                <a:chExt cx="2289854" cy="2289854"/>
              </a:xfrm>
            </p:grpSpPr>
            <p:sp>
              <p:nvSpPr>
                <p:cNvPr id="18" name="Elipsa 17"/>
                <p:cNvSpPr/>
                <p:nvPr/>
              </p:nvSpPr>
              <p:spPr>
                <a:xfrm>
                  <a:off x="3173716" y="1478864"/>
                  <a:ext cx="2289854" cy="2289854"/>
                </a:xfrm>
                <a:prstGeom prst="ellipse">
                  <a:avLst/>
                </a:prstGeom>
                <a:solidFill>
                  <a:schemeClr val="accent2">
                    <a:lumMod val="75000"/>
                    <a:alpha val="25000"/>
                  </a:scheme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9" name="Elipsa 6"/>
                <p:cNvSpPr/>
                <p:nvPr/>
              </p:nvSpPr>
              <p:spPr>
                <a:xfrm>
                  <a:off x="3591362" y="2051532"/>
                  <a:ext cx="1780434" cy="12594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sl-SI" b="1" kern="1200" dirty="0">
                      <a:solidFill>
                        <a:schemeClr val="bg1">
                          <a:lumMod val="95000"/>
                        </a:schemeClr>
                      </a:solidFill>
                      <a:latin typeface="Calibri" pitchFamily="34" charset="0"/>
                    </a:rPr>
                    <a:t>NANOTECHNOLOGY &amp; NANOMATERIALS</a:t>
                  </a:r>
                </a:p>
              </p:txBody>
            </p:sp>
          </p:grpSp>
          <p:grpSp>
            <p:nvGrpSpPr>
              <p:cNvPr id="25" name="Skupina 24"/>
              <p:cNvGrpSpPr>
                <a:grpSpLocks noChangeAspect="1"/>
              </p:cNvGrpSpPr>
              <p:nvPr/>
            </p:nvGrpSpPr>
            <p:grpSpPr>
              <a:xfrm>
                <a:off x="1907704" y="3140968"/>
                <a:ext cx="2520000" cy="2520000"/>
                <a:chOff x="2411760" y="3803442"/>
                <a:chExt cx="2289854" cy="2289854"/>
              </a:xfrm>
            </p:grpSpPr>
            <p:sp>
              <p:nvSpPr>
                <p:cNvPr id="16" name="Elipsa 15"/>
                <p:cNvSpPr/>
                <p:nvPr/>
              </p:nvSpPr>
              <p:spPr>
                <a:xfrm>
                  <a:off x="2411760" y="3803442"/>
                  <a:ext cx="2289854" cy="2289854"/>
                </a:xfrm>
                <a:prstGeom prst="ellipse">
                  <a:avLst/>
                </a:prstGeom>
                <a:solidFill>
                  <a:srgbClr val="C00000">
                    <a:alpha val="2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7" name="Elipsa 8"/>
                <p:cNvSpPr/>
                <p:nvPr/>
              </p:nvSpPr>
              <p:spPr>
                <a:xfrm>
                  <a:off x="2869934" y="4379506"/>
                  <a:ext cx="1373912" cy="125941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sl-SI" b="1" kern="1200" dirty="0">
                      <a:solidFill>
                        <a:schemeClr val="bg1">
                          <a:lumMod val="95000"/>
                        </a:schemeClr>
                      </a:solidFill>
                      <a:latin typeface="Calibri" pitchFamily="34" charset="0"/>
                    </a:rPr>
                    <a:t>OPTICAL CHEMICAL SENSORS</a:t>
                  </a:r>
                </a:p>
              </p:txBody>
            </p:sp>
          </p:grpSp>
        </p:grpSp>
      </p:grpSp>
      <p:sp>
        <p:nvSpPr>
          <p:cNvPr id="5" name="Pravokotnik 4"/>
          <p:cNvSpPr/>
          <p:nvPr/>
        </p:nvSpPr>
        <p:spPr>
          <a:xfrm>
            <a:off x="179512" y="1274761"/>
            <a:ext cx="8712968" cy="3970318"/>
          </a:xfrm>
          <a:prstGeom prst="rect">
            <a:avLst/>
          </a:prstGeom>
        </p:spPr>
        <p:txBody>
          <a:bodyPr wrap="square">
            <a:spAutoFit/>
          </a:bodyPr>
          <a:lstStyle/>
          <a:p>
            <a:r>
              <a:rPr lang="sl-SI" sz="1600" dirty="0"/>
              <a:t> </a:t>
            </a:r>
            <a:endParaRPr lang="sl-SI" sz="1600" dirty="0">
              <a:latin typeface="Arial Narrow"/>
              <a:ea typeface="Calibri"/>
              <a:cs typeface="Arial"/>
            </a:endParaRPr>
          </a:p>
          <a:p>
            <a:r>
              <a:rPr lang="sl-SI" sz="2800" b="1" dirty="0">
                <a:solidFill>
                  <a:srgbClr val="C00000"/>
                </a:solidFill>
                <a:ea typeface="Calibri"/>
                <a:cs typeface="Arial"/>
              </a:rPr>
              <a:t>MinEra Net project (IOS,  project coordinator)</a:t>
            </a:r>
          </a:p>
          <a:p>
            <a:endParaRPr lang="sl-SI" sz="1600" dirty="0">
              <a:latin typeface="Arial Narrow"/>
              <a:ea typeface="Calibri"/>
              <a:cs typeface="Arial"/>
            </a:endParaRPr>
          </a:p>
          <a:p>
            <a:r>
              <a:rPr lang="sl-SI" sz="2000" dirty="0">
                <a:latin typeface="Arial Narrow"/>
                <a:ea typeface="Calibri"/>
                <a:cs typeface="Arial"/>
              </a:rPr>
              <a:t>MetRecycle Recycling of Rare Earth Metals using functionalized magnetic nanomaterials</a:t>
            </a:r>
          </a:p>
          <a:p>
            <a:r>
              <a:rPr lang="sl-SI" sz="2000" dirty="0">
                <a:latin typeface="Arial Narrow"/>
                <a:ea typeface="Calibri"/>
                <a:cs typeface="Arial"/>
              </a:rPr>
              <a:t>Partners from Countries: Slovenia, IOS, Ltd, Sweden, Argentina, France</a:t>
            </a:r>
          </a:p>
          <a:p>
            <a:endParaRPr lang="sl-SI" sz="2000" dirty="0">
              <a:latin typeface="Arial Narrow"/>
              <a:ea typeface="Calibri"/>
              <a:cs typeface="Arial"/>
            </a:endParaRPr>
          </a:p>
          <a:p>
            <a:r>
              <a:rPr lang="sl-SI" sz="2000" dirty="0">
                <a:latin typeface="Arial Narrow"/>
                <a:ea typeface="Calibri"/>
                <a:cs typeface="Arial"/>
              </a:rPr>
              <a:t>Duration: 2018-2021</a:t>
            </a:r>
          </a:p>
          <a:p>
            <a:endParaRPr lang="sl-SI" sz="1600" dirty="0">
              <a:latin typeface="Arial Narrow"/>
              <a:ea typeface="Calibri"/>
              <a:cs typeface="Arial"/>
            </a:endParaRPr>
          </a:p>
          <a:p>
            <a:endParaRPr lang="sl-SI" sz="1600" dirty="0"/>
          </a:p>
          <a:p>
            <a:endParaRPr lang="en-US" sz="1600" dirty="0"/>
          </a:p>
          <a:p>
            <a:endParaRPr lang="sl-SI" sz="1600" dirty="0"/>
          </a:p>
          <a:p>
            <a:r>
              <a:rPr lang="sl-SI" sz="1600" dirty="0"/>
              <a:t> </a:t>
            </a:r>
            <a:endParaRPr lang="en-US" sz="1600" dirty="0"/>
          </a:p>
          <a:p>
            <a:endParaRPr lang="en-US" sz="1600" dirty="0"/>
          </a:p>
          <a:p>
            <a:r>
              <a:rPr lang="sl-SI" sz="1600" dirty="0"/>
              <a:t> </a:t>
            </a:r>
            <a:endParaRPr lang="en-US" sz="1600" dirty="0"/>
          </a:p>
        </p:txBody>
      </p:sp>
    </p:spTree>
    <p:extLst>
      <p:ext uri="{BB962C8B-B14F-4D97-AF65-F5344CB8AC3E}">
        <p14:creationId xmlns:p14="http://schemas.microsoft.com/office/powerpoint/2010/main" val="269434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476672"/>
            <a:ext cx="8712968" cy="648072"/>
          </a:xfrm>
        </p:spPr>
        <p:txBody>
          <a:bodyPr/>
          <a:lstStyle/>
          <a:p>
            <a:pPr algn="l"/>
            <a:r>
              <a:rPr lang="sl-SI" sz="3200" b="1" dirty="0"/>
              <a:t>IOS, Ltd and Projects </a:t>
            </a:r>
            <a:r>
              <a:rPr lang="sl-SI" sz="2000" b="1" dirty="0"/>
              <a:t>(not all listed)</a:t>
            </a:r>
          </a:p>
        </p:txBody>
      </p:sp>
      <p:sp>
        <p:nvSpPr>
          <p:cNvPr id="4" name="Footer Placeholder 3"/>
          <p:cNvSpPr>
            <a:spLocks noGrp="1"/>
          </p:cNvSpPr>
          <p:nvPr>
            <p:ph type="ftr" sz="quarter" idx="4294967295"/>
          </p:nvPr>
        </p:nvSpPr>
        <p:spPr>
          <a:xfrm>
            <a:off x="0" y="0"/>
            <a:ext cx="8208000" cy="468000"/>
          </a:xfrm>
          <a:prstGeom prst="rect">
            <a:avLst/>
          </a:prstGeom>
        </p:spPr>
        <p:txBody>
          <a:bodyPr/>
          <a:lstStyle/>
          <a:p>
            <a:pPr>
              <a:defRPr/>
            </a:pPr>
            <a:endParaRPr lang="en-US" sz="2000" dirty="0"/>
          </a:p>
        </p:txBody>
      </p:sp>
      <p:sp>
        <p:nvSpPr>
          <p:cNvPr id="7" name="PoljeZBesedilom 6"/>
          <p:cNvSpPr txBox="1"/>
          <p:nvPr/>
        </p:nvSpPr>
        <p:spPr>
          <a:xfrm>
            <a:off x="5364088" y="-27384"/>
            <a:ext cx="3323282" cy="523220"/>
          </a:xfrm>
          <a:prstGeom prst="rect">
            <a:avLst/>
          </a:prstGeom>
          <a:noFill/>
          <a:ln>
            <a:noFill/>
            <a:prstDash val="dash"/>
          </a:ln>
        </p:spPr>
        <p:txBody>
          <a:bodyPr wrap="none" rtlCol="0">
            <a:spAutoFit/>
          </a:bodyPr>
          <a:lstStyle/>
          <a:p>
            <a:r>
              <a:rPr lang="sl-SI" sz="1400" b="1" dirty="0">
                <a:solidFill>
                  <a:schemeClr val="bg1"/>
                </a:solidFill>
                <a:latin typeface="Calibri" pitchFamily="34" charset="0"/>
              </a:rPr>
              <a:t>Predstojnica</a:t>
            </a:r>
            <a:r>
              <a:rPr lang="sl-SI" sz="1400" dirty="0">
                <a:solidFill>
                  <a:schemeClr val="bg1"/>
                </a:solidFill>
                <a:latin typeface="Calibri" pitchFamily="34" charset="0"/>
              </a:rPr>
              <a:t>:       Prof.dr. Aleksandra Lobnik</a:t>
            </a:r>
          </a:p>
          <a:p>
            <a:r>
              <a:rPr lang="sl-SI" sz="1400" b="1" dirty="0">
                <a:solidFill>
                  <a:schemeClr val="bg1"/>
                </a:solidFill>
                <a:latin typeface="Calibri" pitchFamily="34" charset="0"/>
              </a:rPr>
              <a:t>Kontakt</a:t>
            </a:r>
            <a:r>
              <a:rPr lang="sl-SI" sz="1400" dirty="0">
                <a:solidFill>
                  <a:schemeClr val="bg1"/>
                </a:solidFill>
                <a:latin typeface="Calibri" pitchFamily="34" charset="0"/>
              </a:rPr>
              <a:t>:   </a:t>
            </a:r>
            <a:r>
              <a:rPr lang="sl-SI" sz="1400" dirty="0" err="1">
                <a:solidFill>
                  <a:schemeClr val="bg1"/>
                </a:solidFill>
                <a:latin typeface="Calibri" pitchFamily="34" charset="0"/>
              </a:rPr>
              <a:t>aleksandra.lobnik@um.si</a:t>
            </a:r>
            <a:endParaRPr lang="sl-SI" sz="1400" dirty="0">
              <a:solidFill>
                <a:schemeClr val="bg1"/>
              </a:solidFill>
              <a:latin typeface="Calibri" pitchFamily="34" charset="0"/>
            </a:endParaRPr>
          </a:p>
        </p:txBody>
      </p:sp>
      <p:grpSp>
        <p:nvGrpSpPr>
          <p:cNvPr id="68" name="Skupina 67"/>
          <p:cNvGrpSpPr/>
          <p:nvPr/>
        </p:nvGrpSpPr>
        <p:grpSpPr>
          <a:xfrm>
            <a:off x="323528" y="1420849"/>
            <a:ext cx="6264136" cy="4248192"/>
            <a:chOff x="323528" y="1412776"/>
            <a:chExt cx="6264136" cy="4248192"/>
          </a:xfrm>
        </p:grpSpPr>
        <p:sp>
          <p:nvSpPr>
            <p:cNvPr id="42" name="PoljeZBesedilom 41"/>
            <p:cNvSpPr txBox="1"/>
            <p:nvPr/>
          </p:nvSpPr>
          <p:spPr>
            <a:xfrm>
              <a:off x="323528" y="1412776"/>
              <a:ext cx="992579" cy="230832"/>
            </a:xfrm>
            <a:prstGeom prst="rect">
              <a:avLst/>
            </a:prstGeom>
            <a:noFill/>
          </p:spPr>
          <p:txBody>
            <a:bodyPr wrap="none" rtlCol="0">
              <a:spAutoFit/>
            </a:bodyPr>
            <a:lstStyle/>
            <a:p>
              <a:r>
                <a:rPr lang="sl-SI" sz="900" dirty="0">
                  <a:solidFill>
                    <a:schemeClr val="bg1"/>
                  </a:solidFill>
                </a:rPr>
                <a:t>TFC membrane</a:t>
              </a:r>
            </a:p>
          </p:txBody>
        </p:sp>
        <p:grpSp>
          <p:nvGrpSpPr>
            <p:cNvPr id="65" name="Skupina 64"/>
            <p:cNvGrpSpPr/>
            <p:nvPr/>
          </p:nvGrpSpPr>
          <p:grpSpPr>
            <a:xfrm>
              <a:off x="1907704" y="1484784"/>
              <a:ext cx="4679960" cy="4176184"/>
              <a:chOff x="1907704" y="1484784"/>
              <a:chExt cx="4679960" cy="4176184"/>
            </a:xfrm>
          </p:grpSpPr>
          <p:grpSp>
            <p:nvGrpSpPr>
              <p:cNvPr id="13" name="Skupina 12"/>
              <p:cNvGrpSpPr>
                <a:grpSpLocks noChangeAspect="1"/>
              </p:cNvGrpSpPr>
              <p:nvPr/>
            </p:nvGrpSpPr>
            <p:grpSpPr>
              <a:xfrm>
                <a:off x="2987544" y="1484784"/>
                <a:ext cx="2520000" cy="2520000"/>
                <a:chOff x="2347460" y="47705"/>
                <a:chExt cx="2289854" cy="2289854"/>
              </a:xfrm>
            </p:grpSpPr>
            <p:sp>
              <p:nvSpPr>
                <p:cNvPr id="20" name="Elipsa 19"/>
                <p:cNvSpPr/>
                <p:nvPr/>
              </p:nvSpPr>
              <p:spPr>
                <a:xfrm>
                  <a:off x="2347460" y="47705"/>
                  <a:ext cx="2289854" cy="2289854"/>
                </a:xfrm>
                <a:prstGeom prst="ellipse">
                  <a:avLst/>
                </a:pr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Elipsa 4"/>
                <p:cNvSpPr/>
                <p:nvPr/>
              </p:nvSpPr>
              <p:spPr>
                <a:xfrm>
                  <a:off x="2652774" y="636590"/>
                  <a:ext cx="1679226" cy="103043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spcBef>
                      <a:spcPct val="0"/>
                    </a:spcBef>
                    <a:spcAft>
                      <a:spcPts val="0"/>
                    </a:spcAft>
                  </a:pPr>
                  <a:r>
                    <a:rPr lang="sl-SI" b="1" kern="1200" dirty="0">
                      <a:solidFill>
                        <a:schemeClr val="accent3">
                          <a:lumMod val="95000"/>
                        </a:schemeClr>
                      </a:solidFill>
                      <a:latin typeface="Calibri" pitchFamily="34" charset="0"/>
                    </a:rPr>
                    <a:t>WATER </a:t>
                  </a:r>
                </a:p>
                <a:p>
                  <a:pPr lvl="0" algn="ctr" defTabSz="577850">
                    <a:spcBef>
                      <a:spcPct val="0"/>
                    </a:spcBef>
                    <a:spcAft>
                      <a:spcPts val="0"/>
                    </a:spcAft>
                  </a:pPr>
                  <a:r>
                    <a:rPr lang="sl-SI" b="1" kern="1200" dirty="0">
                      <a:solidFill>
                        <a:schemeClr val="accent3">
                          <a:lumMod val="95000"/>
                        </a:schemeClr>
                      </a:solidFill>
                      <a:latin typeface="Calibri" pitchFamily="34" charset="0"/>
                    </a:rPr>
                    <a:t>ECOLOGY</a:t>
                  </a:r>
                </a:p>
              </p:txBody>
            </p:sp>
          </p:grpSp>
          <p:grpSp>
            <p:nvGrpSpPr>
              <p:cNvPr id="14" name="Skupina 13"/>
              <p:cNvGrpSpPr>
                <a:grpSpLocks noChangeAspect="1"/>
              </p:cNvGrpSpPr>
              <p:nvPr/>
            </p:nvGrpSpPr>
            <p:grpSpPr>
              <a:xfrm>
                <a:off x="4067664" y="3140968"/>
                <a:ext cx="2520000" cy="2520000"/>
                <a:chOff x="3173716" y="1478864"/>
                <a:chExt cx="2289854" cy="2289854"/>
              </a:xfrm>
            </p:grpSpPr>
            <p:sp>
              <p:nvSpPr>
                <p:cNvPr id="18" name="Elipsa 17"/>
                <p:cNvSpPr/>
                <p:nvPr/>
              </p:nvSpPr>
              <p:spPr>
                <a:xfrm>
                  <a:off x="3173716" y="1478864"/>
                  <a:ext cx="2289854" cy="2289854"/>
                </a:xfrm>
                <a:prstGeom prst="ellipse">
                  <a:avLst/>
                </a:prstGeom>
                <a:solidFill>
                  <a:schemeClr val="accent2">
                    <a:lumMod val="75000"/>
                    <a:alpha val="25000"/>
                  </a:scheme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9" name="Elipsa 6"/>
                <p:cNvSpPr/>
                <p:nvPr/>
              </p:nvSpPr>
              <p:spPr>
                <a:xfrm>
                  <a:off x="3591362" y="2051532"/>
                  <a:ext cx="1780434" cy="12594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sl-SI" b="1" kern="1200" dirty="0">
                      <a:solidFill>
                        <a:schemeClr val="bg1">
                          <a:lumMod val="95000"/>
                        </a:schemeClr>
                      </a:solidFill>
                      <a:latin typeface="Calibri" pitchFamily="34" charset="0"/>
                    </a:rPr>
                    <a:t>NANOTECHNOLOGY &amp; NANOMATERIALS</a:t>
                  </a:r>
                </a:p>
              </p:txBody>
            </p:sp>
          </p:grpSp>
          <p:grpSp>
            <p:nvGrpSpPr>
              <p:cNvPr id="25" name="Skupina 24"/>
              <p:cNvGrpSpPr>
                <a:grpSpLocks noChangeAspect="1"/>
              </p:cNvGrpSpPr>
              <p:nvPr/>
            </p:nvGrpSpPr>
            <p:grpSpPr>
              <a:xfrm>
                <a:off x="1907704" y="3140968"/>
                <a:ext cx="2520000" cy="2520000"/>
                <a:chOff x="2411760" y="3803442"/>
                <a:chExt cx="2289854" cy="2289854"/>
              </a:xfrm>
            </p:grpSpPr>
            <p:sp>
              <p:nvSpPr>
                <p:cNvPr id="16" name="Elipsa 15"/>
                <p:cNvSpPr/>
                <p:nvPr/>
              </p:nvSpPr>
              <p:spPr>
                <a:xfrm>
                  <a:off x="2411760" y="3803442"/>
                  <a:ext cx="2289854" cy="2289854"/>
                </a:xfrm>
                <a:prstGeom prst="ellipse">
                  <a:avLst/>
                </a:prstGeom>
                <a:solidFill>
                  <a:srgbClr val="C00000">
                    <a:alpha val="2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7" name="Elipsa 8"/>
                <p:cNvSpPr/>
                <p:nvPr/>
              </p:nvSpPr>
              <p:spPr>
                <a:xfrm>
                  <a:off x="2869934" y="4379506"/>
                  <a:ext cx="1373912" cy="125941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sl-SI" b="1" kern="1200" dirty="0">
                      <a:solidFill>
                        <a:schemeClr val="bg1">
                          <a:lumMod val="95000"/>
                        </a:schemeClr>
                      </a:solidFill>
                      <a:latin typeface="Calibri" pitchFamily="34" charset="0"/>
                    </a:rPr>
                    <a:t>OPTICAL CHEMICAL SENSORS</a:t>
                  </a:r>
                </a:p>
              </p:txBody>
            </p:sp>
          </p:grpSp>
        </p:grpSp>
      </p:grpSp>
      <p:sp>
        <p:nvSpPr>
          <p:cNvPr id="5" name="Pravokotnik 4"/>
          <p:cNvSpPr/>
          <p:nvPr/>
        </p:nvSpPr>
        <p:spPr>
          <a:xfrm>
            <a:off x="179512" y="1274761"/>
            <a:ext cx="8712968" cy="3970318"/>
          </a:xfrm>
          <a:prstGeom prst="rect">
            <a:avLst/>
          </a:prstGeom>
        </p:spPr>
        <p:txBody>
          <a:bodyPr wrap="square">
            <a:spAutoFit/>
          </a:bodyPr>
          <a:lstStyle/>
          <a:p>
            <a:r>
              <a:rPr lang="sl-SI" sz="1600" dirty="0"/>
              <a:t> </a:t>
            </a:r>
            <a:endParaRPr lang="sl-SI" sz="1600" dirty="0">
              <a:latin typeface="Arial Narrow"/>
              <a:ea typeface="Calibri"/>
              <a:cs typeface="Arial"/>
            </a:endParaRPr>
          </a:p>
          <a:p>
            <a:r>
              <a:rPr lang="sl-SI" sz="2800" b="1" dirty="0">
                <a:solidFill>
                  <a:srgbClr val="C00000"/>
                </a:solidFill>
                <a:ea typeface="Calibri"/>
                <a:cs typeface="Arial"/>
              </a:rPr>
              <a:t>Eurostars (IOS,  project coordinator)</a:t>
            </a:r>
          </a:p>
          <a:p>
            <a:endParaRPr lang="sl-SI" sz="1600" dirty="0">
              <a:latin typeface="Arial Narrow"/>
              <a:ea typeface="Calibri"/>
              <a:cs typeface="Arial"/>
            </a:endParaRPr>
          </a:p>
          <a:p>
            <a:r>
              <a:rPr lang="sl-SI" sz="2000" dirty="0">
                <a:latin typeface="Arial Narrow"/>
                <a:ea typeface="Calibri"/>
                <a:cs typeface="Arial"/>
              </a:rPr>
              <a:t>Recycling of Heavy Metals using functionalized magnetic nanomaterials</a:t>
            </a:r>
          </a:p>
          <a:p>
            <a:r>
              <a:rPr lang="sl-SI" sz="2000" dirty="0">
                <a:latin typeface="Arial Narrow"/>
                <a:ea typeface="Calibri"/>
                <a:cs typeface="Arial"/>
              </a:rPr>
              <a:t>Partners from Countries: Slovenia, IOS, Ltd, Roto Croatia </a:t>
            </a:r>
          </a:p>
          <a:p>
            <a:endParaRPr lang="sl-SI" sz="2000" dirty="0">
              <a:latin typeface="Arial Narrow"/>
              <a:ea typeface="Calibri"/>
              <a:cs typeface="Arial"/>
            </a:endParaRPr>
          </a:p>
          <a:p>
            <a:r>
              <a:rPr lang="sl-SI" sz="2000" dirty="0">
                <a:latin typeface="Arial Narrow"/>
                <a:ea typeface="Calibri"/>
                <a:cs typeface="Arial"/>
              </a:rPr>
              <a:t>Duration: 2019-2022</a:t>
            </a:r>
          </a:p>
          <a:p>
            <a:endParaRPr lang="sl-SI" sz="1600" dirty="0">
              <a:latin typeface="Arial Narrow"/>
              <a:ea typeface="Calibri"/>
              <a:cs typeface="Arial"/>
            </a:endParaRPr>
          </a:p>
          <a:p>
            <a:endParaRPr lang="sl-SI" sz="1600" dirty="0"/>
          </a:p>
          <a:p>
            <a:endParaRPr lang="en-US" sz="1600" dirty="0"/>
          </a:p>
          <a:p>
            <a:endParaRPr lang="sl-SI" sz="1600" dirty="0"/>
          </a:p>
          <a:p>
            <a:r>
              <a:rPr lang="sl-SI" sz="1600" dirty="0"/>
              <a:t> </a:t>
            </a:r>
            <a:endParaRPr lang="en-US" sz="1600" dirty="0"/>
          </a:p>
          <a:p>
            <a:endParaRPr lang="en-US" sz="1600" dirty="0"/>
          </a:p>
          <a:p>
            <a:r>
              <a:rPr lang="sl-SI" sz="1600" dirty="0"/>
              <a:t> </a:t>
            </a:r>
            <a:endParaRPr lang="en-US" sz="1600" dirty="0"/>
          </a:p>
        </p:txBody>
      </p:sp>
    </p:spTree>
    <p:extLst>
      <p:ext uri="{BB962C8B-B14F-4D97-AF65-F5344CB8AC3E}">
        <p14:creationId xmlns:p14="http://schemas.microsoft.com/office/powerpoint/2010/main" val="792325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476672"/>
            <a:ext cx="8712968" cy="648072"/>
          </a:xfrm>
        </p:spPr>
        <p:txBody>
          <a:bodyPr/>
          <a:lstStyle/>
          <a:p>
            <a:pPr algn="l"/>
            <a:r>
              <a:rPr lang="sl-SI" sz="3200" b="1" dirty="0"/>
              <a:t>IOS, Ltd and Projects </a:t>
            </a:r>
            <a:r>
              <a:rPr lang="sl-SI" sz="2000" b="1" dirty="0"/>
              <a:t>(not all listed)</a:t>
            </a:r>
          </a:p>
        </p:txBody>
      </p:sp>
      <p:sp>
        <p:nvSpPr>
          <p:cNvPr id="4" name="Footer Placeholder 3"/>
          <p:cNvSpPr>
            <a:spLocks noGrp="1"/>
          </p:cNvSpPr>
          <p:nvPr>
            <p:ph type="ftr" sz="quarter" idx="4294967295"/>
          </p:nvPr>
        </p:nvSpPr>
        <p:spPr>
          <a:xfrm>
            <a:off x="0" y="0"/>
            <a:ext cx="8208000" cy="468000"/>
          </a:xfrm>
          <a:prstGeom prst="rect">
            <a:avLst/>
          </a:prstGeom>
        </p:spPr>
        <p:txBody>
          <a:bodyPr/>
          <a:lstStyle/>
          <a:p>
            <a:pPr>
              <a:defRPr/>
            </a:pPr>
            <a:endParaRPr lang="en-US" sz="2000" dirty="0"/>
          </a:p>
        </p:txBody>
      </p:sp>
      <p:sp>
        <p:nvSpPr>
          <p:cNvPr id="7" name="PoljeZBesedilom 6"/>
          <p:cNvSpPr txBox="1"/>
          <p:nvPr/>
        </p:nvSpPr>
        <p:spPr>
          <a:xfrm>
            <a:off x="5364088" y="-27384"/>
            <a:ext cx="3323282" cy="523220"/>
          </a:xfrm>
          <a:prstGeom prst="rect">
            <a:avLst/>
          </a:prstGeom>
          <a:noFill/>
          <a:ln>
            <a:noFill/>
            <a:prstDash val="dash"/>
          </a:ln>
        </p:spPr>
        <p:txBody>
          <a:bodyPr wrap="none" rtlCol="0">
            <a:spAutoFit/>
          </a:bodyPr>
          <a:lstStyle/>
          <a:p>
            <a:r>
              <a:rPr lang="sl-SI" sz="1400" b="1" dirty="0">
                <a:solidFill>
                  <a:schemeClr val="bg1"/>
                </a:solidFill>
                <a:latin typeface="Calibri" pitchFamily="34" charset="0"/>
              </a:rPr>
              <a:t>Predstojnica</a:t>
            </a:r>
            <a:r>
              <a:rPr lang="sl-SI" sz="1400" dirty="0">
                <a:solidFill>
                  <a:schemeClr val="bg1"/>
                </a:solidFill>
                <a:latin typeface="Calibri" pitchFamily="34" charset="0"/>
              </a:rPr>
              <a:t>:       Prof.dr. Aleksandra Lobnik</a:t>
            </a:r>
          </a:p>
          <a:p>
            <a:r>
              <a:rPr lang="sl-SI" sz="1400" b="1" dirty="0">
                <a:solidFill>
                  <a:schemeClr val="bg1"/>
                </a:solidFill>
                <a:latin typeface="Calibri" pitchFamily="34" charset="0"/>
              </a:rPr>
              <a:t>Kontakt</a:t>
            </a:r>
            <a:r>
              <a:rPr lang="sl-SI" sz="1400" dirty="0">
                <a:solidFill>
                  <a:schemeClr val="bg1"/>
                </a:solidFill>
                <a:latin typeface="Calibri" pitchFamily="34" charset="0"/>
              </a:rPr>
              <a:t>:   </a:t>
            </a:r>
            <a:r>
              <a:rPr lang="sl-SI" sz="1400" dirty="0" err="1">
                <a:solidFill>
                  <a:schemeClr val="bg1"/>
                </a:solidFill>
                <a:latin typeface="Calibri" pitchFamily="34" charset="0"/>
              </a:rPr>
              <a:t>aleksandra.lobnik@um.si</a:t>
            </a:r>
            <a:endParaRPr lang="sl-SI" sz="1400" dirty="0">
              <a:solidFill>
                <a:schemeClr val="bg1"/>
              </a:solidFill>
              <a:latin typeface="Calibri" pitchFamily="34" charset="0"/>
            </a:endParaRPr>
          </a:p>
        </p:txBody>
      </p:sp>
      <p:grpSp>
        <p:nvGrpSpPr>
          <p:cNvPr id="68" name="Skupina 67"/>
          <p:cNvGrpSpPr/>
          <p:nvPr/>
        </p:nvGrpSpPr>
        <p:grpSpPr>
          <a:xfrm>
            <a:off x="323528" y="1420849"/>
            <a:ext cx="6264136" cy="4248192"/>
            <a:chOff x="323528" y="1412776"/>
            <a:chExt cx="6264136" cy="4248192"/>
          </a:xfrm>
        </p:grpSpPr>
        <p:sp>
          <p:nvSpPr>
            <p:cNvPr id="42" name="PoljeZBesedilom 41"/>
            <p:cNvSpPr txBox="1"/>
            <p:nvPr/>
          </p:nvSpPr>
          <p:spPr>
            <a:xfrm>
              <a:off x="323528" y="1412776"/>
              <a:ext cx="992579" cy="230832"/>
            </a:xfrm>
            <a:prstGeom prst="rect">
              <a:avLst/>
            </a:prstGeom>
            <a:noFill/>
          </p:spPr>
          <p:txBody>
            <a:bodyPr wrap="none" rtlCol="0">
              <a:spAutoFit/>
            </a:bodyPr>
            <a:lstStyle/>
            <a:p>
              <a:r>
                <a:rPr lang="sl-SI" sz="900" dirty="0">
                  <a:solidFill>
                    <a:schemeClr val="bg1"/>
                  </a:solidFill>
                </a:rPr>
                <a:t>TFC membrane</a:t>
              </a:r>
            </a:p>
          </p:txBody>
        </p:sp>
        <p:grpSp>
          <p:nvGrpSpPr>
            <p:cNvPr id="65" name="Skupina 64"/>
            <p:cNvGrpSpPr/>
            <p:nvPr/>
          </p:nvGrpSpPr>
          <p:grpSpPr>
            <a:xfrm>
              <a:off x="1907704" y="1484784"/>
              <a:ext cx="4679960" cy="4176184"/>
              <a:chOff x="1907704" y="1484784"/>
              <a:chExt cx="4679960" cy="4176184"/>
            </a:xfrm>
          </p:grpSpPr>
          <p:grpSp>
            <p:nvGrpSpPr>
              <p:cNvPr id="13" name="Skupina 12"/>
              <p:cNvGrpSpPr>
                <a:grpSpLocks noChangeAspect="1"/>
              </p:cNvGrpSpPr>
              <p:nvPr/>
            </p:nvGrpSpPr>
            <p:grpSpPr>
              <a:xfrm>
                <a:off x="2987544" y="1484784"/>
                <a:ext cx="2520000" cy="2520000"/>
                <a:chOff x="2347460" y="47705"/>
                <a:chExt cx="2289854" cy="2289854"/>
              </a:xfrm>
            </p:grpSpPr>
            <p:sp>
              <p:nvSpPr>
                <p:cNvPr id="20" name="Elipsa 19"/>
                <p:cNvSpPr/>
                <p:nvPr/>
              </p:nvSpPr>
              <p:spPr>
                <a:xfrm>
                  <a:off x="2347460" y="47705"/>
                  <a:ext cx="2289854" cy="2289854"/>
                </a:xfrm>
                <a:prstGeom prst="ellipse">
                  <a:avLst/>
                </a:pr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Elipsa 4"/>
                <p:cNvSpPr/>
                <p:nvPr/>
              </p:nvSpPr>
              <p:spPr>
                <a:xfrm>
                  <a:off x="2652774" y="636590"/>
                  <a:ext cx="1679226" cy="103043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spcBef>
                      <a:spcPct val="0"/>
                    </a:spcBef>
                    <a:spcAft>
                      <a:spcPts val="0"/>
                    </a:spcAft>
                  </a:pPr>
                  <a:r>
                    <a:rPr lang="sl-SI" b="1" kern="1200" dirty="0">
                      <a:solidFill>
                        <a:schemeClr val="accent3">
                          <a:lumMod val="95000"/>
                        </a:schemeClr>
                      </a:solidFill>
                      <a:latin typeface="Calibri" pitchFamily="34" charset="0"/>
                    </a:rPr>
                    <a:t>WATER </a:t>
                  </a:r>
                </a:p>
                <a:p>
                  <a:pPr lvl="0" algn="ctr" defTabSz="577850">
                    <a:spcBef>
                      <a:spcPct val="0"/>
                    </a:spcBef>
                    <a:spcAft>
                      <a:spcPts val="0"/>
                    </a:spcAft>
                  </a:pPr>
                  <a:r>
                    <a:rPr lang="sl-SI" b="1" kern="1200" dirty="0">
                      <a:solidFill>
                        <a:schemeClr val="accent3">
                          <a:lumMod val="95000"/>
                        </a:schemeClr>
                      </a:solidFill>
                      <a:latin typeface="Calibri" pitchFamily="34" charset="0"/>
                    </a:rPr>
                    <a:t>ECOLOGY</a:t>
                  </a:r>
                </a:p>
              </p:txBody>
            </p:sp>
          </p:grpSp>
          <p:grpSp>
            <p:nvGrpSpPr>
              <p:cNvPr id="14" name="Skupina 13"/>
              <p:cNvGrpSpPr>
                <a:grpSpLocks noChangeAspect="1"/>
              </p:cNvGrpSpPr>
              <p:nvPr/>
            </p:nvGrpSpPr>
            <p:grpSpPr>
              <a:xfrm>
                <a:off x="4067664" y="3140968"/>
                <a:ext cx="2520000" cy="2520000"/>
                <a:chOff x="3173716" y="1478864"/>
                <a:chExt cx="2289854" cy="2289854"/>
              </a:xfrm>
            </p:grpSpPr>
            <p:sp>
              <p:nvSpPr>
                <p:cNvPr id="18" name="Elipsa 17"/>
                <p:cNvSpPr/>
                <p:nvPr/>
              </p:nvSpPr>
              <p:spPr>
                <a:xfrm>
                  <a:off x="3173716" y="1478864"/>
                  <a:ext cx="2289854" cy="2289854"/>
                </a:xfrm>
                <a:prstGeom prst="ellipse">
                  <a:avLst/>
                </a:prstGeom>
                <a:solidFill>
                  <a:schemeClr val="accent2">
                    <a:lumMod val="75000"/>
                    <a:alpha val="25000"/>
                  </a:scheme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9" name="Elipsa 6"/>
                <p:cNvSpPr/>
                <p:nvPr/>
              </p:nvSpPr>
              <p:spPr>
                <a:xfrm>
                  <a:off x="3591362" y="2051532"/>
                  <a:ext cx="1780434" cy="12594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sl-SI" b="1" kern="1200" dirty="0">
                      <a:solidFill>
                        <a:schemeClr val="bg1">
                          <a:lumMod val="95000"/>
                        </a:schemeClr>
                      </a:solidFill>
                      <a:latin typeface="Calibri" pitchFamily="34" charset="0"/>
                    </a:rPr>
                    <a:t>NANOTECHNOLOGY &amp; NANOMATERIALS</a:t>
                  </a:r>
                </a:p>
              </p:txBody>
            </p:sp>
          </p:grpSp>
          <p:grpSp>
            <p:nvGrpSpPr>
              <p:cNvPr id="25" name="Skupina 24"/>
              <p:cNvGrpSpPr>
                <a:grpSpLocks noChangeAspect="1"/>
              </p:cNvGrpSpPr>
              <p:nvPr/>
            </p:nvGrpSpPr>
            <p:grpSpPr>
              <a:xfrm>
                <a:off x="1907704" y="3140968"/>
                <a:ext cx="2520000" cy="2520000"/>
                <a:chOff x="2411760" y="3803442"/>
                <a:chExt cx="2289854" cy="2289854"/>
              </a:xfrm>
            </p:grpSpPr>
            <p:sp>
              <p:nvSpPr>
                <p:cNvPr id="16" name="Elipsa 15"/>
                <p:cNvSpPr/>
                <p:nvPr/>
              </p:nvSpPr>
              <p:spPr>
                <a:xfrm>
                  <a:off x="2411760" y="3803442"/>
                  <a:ext cx="2289854" cy="2289854"/>
                </a:xfrm>
                <a:prstGeom prst="ellipse">
                  <a:avLst/>
                </a:prstGeom>
                <a:solidFill>
                  <a:srgbClr val="C00000">
                    <a:alpha val="2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7" name="Elipsa 8"/>
                <p:cNvSpPr/>
                <p:nvPr/>
              </p:nvSpPr>
              <p:spPr>
                <a:xfrm>
                  <a:off x="2869934" y="4379506"/>
                  <a:ext cx="1373912" cy="125941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sl-SI" b="1" kern="1200" dirty="0">
                      <a:solidFill>
                        <a:schemeClr val="bg1">
                          <a:lumMod val="95000"/>
                        </a:schemeClr>
                      </a:solidFill>
                      <a:latin typeface="Calibri" pitchFamily="34" charset="0"/>
                    </a:rPr>
                    <a:t>OPTICAL CHEMICAL SENSORS</a:t>
                  </a:r>
                </a:p>
              </p:txBody>
            </p:sp>
          </p:grpSp>
        </p:grpSp>
      </p:grpSp>
      <p:sp>
        <p:nvSpPr>
          <p:cNvPr id="5" name="Pravokotnik 4"/>
          <p:cNvSpPr/>
          <p:nvPr/>
        </p:nvSpPr>
        <p:spPr>
          <a:xfrm>
            <a:off x="179512" y="1274761"/>
            <a:ext cx="8712968" cy="4832092"/>
          </a:xfrm>
          <a:prstGeom prst="rect">
            <a:avLst/>
          </a:prstGeom>
        </p:spPr>
        <p:txBody>
          <a:bodyPr wrap="square">
            <a:spAutoFit/>
          </a:bodyPr>
          <a:lstStyle/>
          <a:p>
            <a:r>
              <a:rPr lang="sl-SI" sz="1600" dirty="0"/>
              <a:t> </a:t>
            </a:r>
            <a:endParaRPr lang="sl-SI" sz="1600" dirty="0">
              <a:latin typeface="Arial Narrow"/>
              <a:ea typeface="Calibri"/>
              <a:cs typeface="Arial"/>
            </a:endParaRPr>
          </a:p>
          <a:p>
            <a:r>
              <a:rPr lang="sl-SI" sz="2800" b="1" dirty="0">
                <a:solidFill>
                  <a:srgbClr val="C00000"/>
                </a:solidFill>
                <a:ea typeface="Calibri"/>
                <a:cs typeface="Arial"/>
              </a:rPr>
              <a:t>DEMO Project POLY CIRCULARITY</a:t>
            </a:r>
          </a:p>
          <a:p>
            <a:r>
              <a:rPr lang="sl-SI" sz="2800" b="1" dirty="0">
                <a:solidFill>
                  <a:srgbClr val="C00000"/>
                </a:solidFill>
                <a:ea typeface="Calibri"/>
                <a:cs typeface="Arial"/>
              </a:rPr>
              <a:t>(Leader: Gorenje Surovina; Partners: IOS, Mikropolo, roto, messer, Omega, EKTC, Snaga, Tekstina)</a:t>
            </a:r>
          </a:p>
          <a:p>
            <a:endParaRPr lang="sl-SI" sz="1600" dirty="0">
              <a:latin typeface="Arial Narrow"/>
              <a:ea typeface="Calibri"/>
              <a:cs typeface="Arial"/>
            </a:endParaRPr>
          </a:p>
          <a:p>
            <a:r>
              <a:rPr lang="sl-SI" sz="2000" dirty="0">
                <a:latin typeface="Arial Narrow"/>
                <a:ea typeface="Calibri"/>
                <a:cs typeface="Arial"/>
              </a:rPr>
              <a:t>Deals with the recycling of packaging materials and plastics to gain new secondary raw materials. </a:t>
            </a:r>
          </a:p>
          <a:p>
            <a:endParaRPr lang="sl-SI" sz="2000" dirty="0">
              <a:latin typeface="Arial Narrow"/>
              <a:ea typeface="Calibri"/>
              <a:cs typeface="Arial"/>
            </a:endParaRPr>
          </a:p>
          <a:p>
            <a:r>
              <a:rPr lang="sl-SI" sz="2000" dirty="0">
                <a:latin typeface="Arial Narrow"/>
                <a:ea typeface="Calibri"/>
                <a:cs typeface="Arial"/>
              </a:rPr>
              <a:t>Duration: Septembre 2019- August 2022</a:t>
            </a:r>
          </a:p>
          <a:p>
            <a:endParaRPr lang="sl-SI" sz="1600" dirty="0">
              <a:latin typeface="Arial Narrow"/>
              <a:ea typeface="Calibri"/>
              <a:cs typeface="Arial"/>
            </a:endParaRPr>
          </a:p>
          <a:p>
            <a:endParaRPr lang="sl-SI" sz="1600" dirty="0"/>
          </a:p>
          <a:p>
            <a:endParaRPr lang="en-US" sz="1600" dirty="0"/>
          </a:p>
          <a:p>
            <a:endParaRPr lang="sl-SI" sz="1600" dirty="0"/>
          </a:p>
          <a:p>
            <a:r>
              <a:rPr lang="sl-SI" sz="1600" dirty="0"/>
              <a:t> </a:t>
            </a:r>
            <a:endParaRPr lang="en-US" sz="1600" dirty="0"/>
          </a:p>
          <a:p>
            <a:endParaRPr lang="en-US" sz="1600" dirty="0"/>
          </a:p>
          <a:p>
            <a:r>
              <a:rPr lang="sl-SI" sz="1600" dirty="0"/>
              <a:t> </a:t>
            </a:r>
            <a:endParaRPr lang="en-US" sz="1600" dirty="0"/>
          </a:p>
        </p:txBody>
      </p:sp>
    </p:spTree>
    <p:extLst>
      <p:ext uri="{BB962C8B-B14F-4D97-AF65-F5344CB8AC3E}">
        <p14:creationId xmlns:p14="http://schemas.microsoft.com/office/powerpoint/2010/main" val="730255889"/>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TM04033925[[fn=Kapljica]]</Template>
  <TotalTime>6733</TotalTime>
  <Words>885</Words>
  <Application>Microsoft Office PowerPoint</Application>
  <PresentationFormat>On-screen Show (4:3)</PresentationFormat>
  <Paragraphs>275</Paragraphs>
  <Slides>17</Slides>
  <Notes>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31" baseType="lpstr">
      <vt:lpstr>Arial</vt:lpstr>
      <vt:lpstr>Arial Narrow</vt:lpstr>
      <vt:lpstr>Calibri</vt:lpstr>
      <vt:lpstr>Calibri Light</vt:lpstr>
      <vt:lpstr>Cambria Math</vt:lpstr>
      <vt:lpstr>Helvetica</vt:lpstr>
      <vt:lpstr>Helvetica Light</vt:lpstr>
      <vt:lpstr>Mangal</vt:lpstr>
      <vt:lpstr>Tahoma</vt:lpstr>
      <vt:lpstr>Times New Roman</vt:lpstr>
      <vt:lpstr>Wingdings</vt:lpstr>
      <vt:lpstr>Officeova tema</vt:lpstr>
      <vt:lpstr>1_Officeova tema</vt:lpstr>
      <vt:lpstr>Document</vt:lpstr>
      <vt:lpstr> </vt:lpstr>
      <vt:lpstr>  info@ios.si    http://www.ios.si </vt:lpstr>
      <vt:lpstr>IOS, Institute of Environmental Protection and Sensors, Ltd</vt:lpstr>
      <vt:lpstr>   IOS PRODUCTS: Water Innovative solutions Wate(R)euse &amp; Water(4)Future Based on Membrane Biological Reactor (MBR)  TREATMENT EFFICIENCY:  </vt:lpstr>
      <vt:lpstr>IOS PRODUCTS/PROTOTYPES  SENSORS</vt:lpstr>
      <vt:lpstr>IOS PRODUCTS/PROTOTYPES  NANOMATERIALS</vt:lpstr>
      <vt:lpstr>IOS, Ltd and Projects (not all listed)</vt:lpstr>
      <vt:lpstr>IOS, Ltd and Projects (not all listed)</vt:lpstr>
      <vt:lpstr>IOS, Ltd and Projects (not all listed)</vt:lpstr>
      <vt:lpstr>IOS, Ltd and Projects (not all listed)</vt:lpstr>
      <vt:lpstr>Partners</vt:lpstr>
      <vt:lpstr>PowerPoint Presentation</vt:lpstr>
      <vt:lpstr>RESYNTEX DEMO PILOT PLANT Maribor, Slovenia 100t TEXTILE/YEAR</vt:lpstr>
      <vt:lpstr>PowerPoint Presentation</vt:lpstr>
      <vt:lpstr>PowerPoint Presentation</vt:lpstr>
      <vt:lpstr>PowerPoint Presentation</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Darija Cör</dc:creator>
  <cp:lastModifiedBy>guestsbra</cp:lastModifiedBy>
  <cp:revision>340</cp:revision>
  <cp:lastPrinted>2016-09-14T07:24:50Z</cp:lastPrinted>
  <dcterms:created xsi:type="dcterms:W3CDTF">2016-09-13T07:47:45Z</dcterms:created>
  <dcterms:modified xsi:type="dcterms:W3CDTF">2019-09-23T07:11:47Z</dcterms:modified>
</cp:coreProperties>
</file>