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handoutMasterIdLst>
    <p:handoutMasterId r:id="rId17"/>
  </p:handoutMasterIdLst>
  <p:sldIdLst>
    <p:sldId id="296" r:id="rId2"/>
    <p:sldId id="297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269" r:id="rId11"/>
    <p:sldId id="288" r:id="rId12"/>
    <p:sldId id="273" r:id="rId13"/>
    <p:sldId id="306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D9D7C3"/>
    <a:srgbClr val="E7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3143B-D100-4D6B-9498-3FA758B1319E}" v="1" dt="2018-09-03T18:43:34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47FE8-D34B-4A3E-8F71-23B16C1B69B4}" type="datetimeFigureOut">
              <a:rPr lang="sl-SI" smtClean="0"/>
              <a:t>3. 09. 2018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852ED-A566-4B7C-8142-A38C545B7E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60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0F83-C431-4813-89F3-3B40BA75A70C}" type="datetimeFigureOut">
              <a:rPr lang="sl-SI" smtClean="0"/>
              <a:t>3. 09. 2018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3BCC-C173-4CAB-AD48-A2434FA93A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9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3BCC-C173-4CAB-AD48-A2434FA93A2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085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3BCC-C173-4CAB-AD48-A2434FA93A2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798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598865F-3A43-40CC-B5DF-AAB7D5487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642"/>
            <a:ext cx="9144000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720" y="2923778"/>
            <a:ext cx="7494973" cy="79156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720" y="3884456"/>
            <a:ext cx="4444655" cy="552867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43524" y="4607537"/>
            <a:ext cx="3619501" cy="115508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E7E6D9"/>
                </a:solidFill>
              </a:defRPr>
            </a:lvl1pPr>
          </a:lstStyle>
          <a:p>
            <a:pPr lvl="0"/>
            <a:r>
              <a:rPr lang="sl-SI" err="1"/>
              <a:t>Click</a:t>
            </a:r>
            <a:r>
              <a:rPr lang="sl-SI"/>
              <a:t> to </a:t>
            </a:r>
            <a:r>
              <a:rPr lang="sl-SI" err="1"/>
              <a:t>add</a:t>
            </a:r>
            <a:r>
              <a:rPr lang="sl-SI"/>
              <a:t> personal </a:t>
            </a:r>
            <a:r>
              <a:rPr lang="sl-SI" err="1"/>
              <a:t>and</a:t>
            </a:r>
            <a:r>
              <a:rPr lang="sl-SI"/>
              <a:t> </a:t>
            </a:r>
            <a:r>
              <a:rPr lang="sl-SI" err="1"/>
              <a:t>organisation</a:t>
            </a:r>
            <a:r>
              <a:rPr lang="sl-SI"/>
              <a:t> </a:t>
            </a:r>
            <a:r>
              <a:rPr lang="sl-SI" err="1"/>
              <a:t>details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" y="-571500"/>
            <a:ext cx="1575616" cy="2068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36" y="631478"/>
            <a:ext cx="716504" cy="4779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7"/>
          <a:stretch/>
        </p:blipFill>
        <p:spPr>
          <a:xfrm>
            <a:off x="7539487" y="1135830"/>
            <a:ext cx="1305134" cy="3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184" y="578017"/>
            <a:ext cx="6921166" cy="765841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84" y="1768642"/>
            <a:ext cx="6921166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4184" y="6356350"/>
            <a:ext cx="2057400" cy="365125"/>
          </a:xfrm>
        </p:spPr>
        <p:txBody>
          <a:bodyPr/>
          <a:lstStyle/>
          <a:p>
            <a:fld id="{DFE2F529-0B97-4E26-ABE5-324533D0EB16}" type="datetimeFigureOut">
              <a:rPr lang="sl-SI" smtClean="0"/>
              <a:t>3. 09. 2018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484" y="6356351"/>
            <a:ext cx="212056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B725-89DA-432F-A3C8-8158A094B130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ED6A98F-0691-467C-9A57-F27C83B6A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76084"/>
            <a:ext cx="1111723" cy="1459447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8A8A7788-F03D-456F-A855-0329EEC0919D}"/>
              </a:ext>
            </a:extLst>
          </p:cNvPr>
          <p:cNvSpPr/>
          <p:nvPr userDrawn="1"/>
        </p:nvSpPr>
        <p:spPr>
          <a:xfrm>
            <a:off x="152400" y="1768642"/>
            <a:ext cx="1110587" cy="4368799"/>
          </a:xfrm>
          <a:prstGeom prst="rect">
            <a:avLst/>
          </a:prstGeom>
          <a:solidFill>
            <a:srgbClr val="D9D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D7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77E7-634C-E147-9EB3-F4782847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3E87-77A7-4B46-B34E-69F3930330A0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24B-195F-D943-8B59-7F388CC9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211C-5783-294A-9169-27D53FF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7090-0645-9B49-92A4-03219390B06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5715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348" y="612559"/>
            <a:ext cx="6944002" cy="80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348" y="1825625"/>
            <a:ext cx="69440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348" y="6356351"/>
            <a:ext cx="1926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E2F529-0B97-4E26-ABE5-324533D0EB16}" type="datetimeFigureOut">
              <a:rPr lang="sl-SI" smtClean="0"/>
              <a:pPr/>
              <a:t>3. 09. 2018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5885" y="6356351"/>
            <a:ext cx="2563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5DB725-89DA-432F-A3C8-8158A094B13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3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 widening instruments - </a:t>
            </a:r>
            <a:br>
              <a:rPr lang="en-GB" dirty="0"/>
            </a:br>
            <a:r>
              <a:rPr lang="en-GB" sz="3600" i="1" dirty="0"/>
              <a:t>our experiences …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60720" y="4595656"/>
            <a:ext cx="6168680" cy="2265940"/>
          </a:xfrm>
        </p:spPr>
        <p:txBody>
          <a:bodyPr>
            <a:normAutofit/>
          </a:bodyPr>
          <a:lstStyle/>
          <a:p>
            <a:r>
              <a:rPr lang="sl-SI" sz="2000" b="1" dirty="0"/>
              <a:t>A</a:t>
            </a:r>
            <a:r>
              <a:rPr lang="en-GB" sz="2000" b="1" dirty="0" err="1"/>
              <a:t>nka</a:t>
            </a:r>
            <a:r>
              <a:rPr lang="en-GB" sz="2000" b="1" dirty="0"/>
              <a:t> </a:t>
            </a:r>
            <a:r>
              <a:rPr lang="sl-SI" sz="2000" b="1" dirty="0"/>
              <a:t>LISEC</a:t>
            </a:r>
            <a:endParaRPr lang="en-GB" sz="2000" b="1" dirty="0"/>
          </a:p>
          <a:p>
            <a:r>
              <a:rPr lang="en-GB" sz="1400" b="1" i="1" dirty="0"/>
              <a:t>University of Ljubljana</a:t>
            </a:r>
            <a:r>
              <a:rPr lang="sl-SI" sz="1400" b="1" i="1" dirty="0"/>
              <a:t>, </a:t>
            </a:r>
            <a:r>
              <a:rPr lang="en-GB" sz="1400" b="1" i="1" dirty="0"/>
              <a:t>Faculty of Civil and Geodetic Engineering</a:t>
            </a:r>
            <a:endParaRPr lang="sl-SI" sz="1400" b="1" i="1" dirty="0"/>
          </a:p>
          <a:p>
            <a:endParaRPr lang="en-GB" sz="1400" b="1" i="1" dirty="0"/>
          </a:p>
          <a:p>
            <a:r>
              <a:rPr lang="en-GB" sz="1400" b="1" i="1" dirty="0"/>
              <a:t>E-mail: anka.lisec@fgg.uni-lj.si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54263"/>
            <a:ext cx="9144000" cy="365125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sl-SI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project </a:t>
            </a:r>
            <a:r>
              <a:rPr lang="sl-SI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SLICE3D 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received funding from the European Union’s Horizon 2020 research and innovation programme under grant agreement No 763641.</a:t>
            </a:r>
          </a:p>
        </p:txBody>
      </p:sp>
      <p:sp>
        <p:nvSpPr>
          <p:cNvPr id="6" name="Subtitle 12"/>
          <p:cNvSpPr txBox="1">
            <a:spLocks/>
          </p:cNvSpPr>
          <p:nvPr/>
        </p:nvSpPr>
        <p:spPr>
          <a:xfrm>
            <a:off x="4528037" y="5611135"/>
            <a:ext cx="4492870" cy="539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algn="r"/>
            <a:r>
              <a:rPr lang="en-GB" sz="1600" b="1" dirty="0"/>
              <a:t>Brussels, September 4, 2018</a:t>
            </a:r>
            <a:endParaRPr lang="en-GB" sz="1600" dirty="0"/>
          </a:p>
          <a:p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1851" y="5095041"/>
            <a:ext cx="1666604" cy="74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9" y="0"/>
            <a:ext cx="1143955" cy="15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500479" y="3846585"/>
            <a:ext cx="6780880" cy="185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17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94184" y="578017"/>
            <a:ext cx="6921166" cy="765841"/>
          </a:xfrm>
        </p:spPr>
        <p:txBody>
          <a:bodyPr/>
          <a:lstStyle/>
          <a:p>
            <a:r>
              <a:rPr lang="en-GB" dirty="0"/>
              <a:t>UL </a:t>
            </a:r>
            <a:r>
              <a:rPr lang="en-GB" dirty="0" err="1"/>
              <a:t>Teamin</a:t>
            </a:r>
            <a:r>
              <a:rPr lang="sl-SI" dirty="0"/>
              <a:t>g</a:t>
            </a:r>
            <a:r>
              <a:rPr lang="en-GB" dirty="0"/>
              <a:t> project - SLICE3D </a:t>
            </a:r>
          </a:p>
        </p:txBody>
      </p:sp>
      <p:pic>
        <p:nvPicPr>
          <p:cNvPr id="10" name="Picture 9" descr="Macintosh HD:Users:marko:Desktop:Screen Shot 2017-09-28 at 15.14.5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30" y="4897922"/>
            <a:ext cx="4033520" cy="1214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94184" y="1768642"/>
            <a:ext cx="3081333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The idea of Teaming projects:</a:t>
            </a:r>
          </a:p>
          <a:p>
            <a:pPr lvl="1">
              <a:spcBef>
                <a:spcPts val="1200"/>
              </a:spcBef>
            </a:pPr>
            <a:r>
              <a:rPr lang="en-GB" sz="1700" dirty="0"/>
              <a:t>benefits of innovation-led economies are both maximised and widely distributed across the European Union. </a:t>
            </a:r>
            <a:endParaRPr lang="en-GB" sz="1700" dirty="0"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Objective:</a:t>
            </a:r>
          </a:p>
          <a:p>
            <a:pPr lvl="1">
              <a:spcBef>
                <a:spcPts val="1200"/>
              </a:spcBef>
            </a:pPr>
            <a:r>
              <a:rPr lang="en-GB" sz="1700" dirty="0"/>
              <a:t>Creation of new (or significant upgrade of existing) Centres of Excellence (</a:t>
            </a:r>
            <a:r>
              <a:rPr lang="en-GB" sz="1700" dirty="0" err="1"/>
              <a:t>CoE</a:t>
            </a:r>
            <a:r>
              <a:rPr lang="en-GB" sz="1700" dirty="0"/>
              <a:t>) in </a:t>
            </a:r>
            <a:r>
              <a:rPr lang="en-GB" sz="1700" dirty="0">
                <a:cs typeface="Calibri"/>
              </a:rPr>
              <a:t/>
            </a:r>
            <a:br>
              <a:rPr lang="en-GB" sz="1700" dirty="0">
                <a:cs typeface="Calibri"/>
              </a:rPr>
            </a:br>
            <a:r>
              <a:rPr lang="en-GB" sz="1700" b="1" dirty="0"/>
              <a:t>low R&amp;I performing </a:t>
            </a:r>
            <a:r>
              <a:rPr lang="en-GB" sz="1700" b="1" dirty="0">
                <a:cs typeface="Calibri"/>
              </a:rPr>
              <a:t/>
            </a:r>
            <a:br>
              <a:rPr lang="en-GB" sz="1700" b="1" dirty="0">
                <a:cs typeface="Calibri"/>
              </a:rPr>
            </a:br>
            <a:r>
              <a:rPr lang="en-GB" sz="1700" b="1" dirty="0"/>
              <a:t>(or "widening") countries</a:t>
            </a:r>
            <a:endParaRPr lang="sl-SI" sz="1700" b="1" dirty="0"/>
          </a:p>
          <a:p>
            <a:pPr lvl="1">
              <a:spcBef>
                <a:spcPts val="1200"/>
              </a:spcBef>
            </a:pPr>
            <a:endParaRPr lang="sl-SI" sz="1700" b="1" dirty="0"/>
          </a:p>
          <a:p>
            <a:pPr lvl="1">
              <a:spcBef>
                <a:spcPts val="1200"/>
              </a:spcBef>
            </a:pPr>
            <a:endParaRPr lang="en-GB" sz="17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07" y="2271561"/>
            <a:ext cx="4484792" cy="24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Why</a:t>
            </a:r>
            <a:r>
              <a:rPr lang="sl-SI" dirty="0"/>
              <a:t> g</a:t>
            </a:r>
            <a:r>
              <a:rPr lang="en-GB" dirty="0" err="1"/>
              <a:t>eospatial</a:t>
            </a:r>
            <a:r>
              <a:rPr lang="en-GB" dirty="0"/>
              <a:t> domain?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94184" y="1730828"/>
            <a:ext cx="4056118" cy="442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900" dirty="0"/>
              <a:t>Challenges in geospatial domain:</a:t>
            </a:r>
          </a:p>
          <a:p>
            <a:pPr lvl="1">
              <a:buFontTx/>
              <a:buChar char="-"/>
            </a:pPr>
            <a:r>
              <a:rPr lang="en-GB" sz="1700" b="1" dirty="0">
                <a:solidFill>
                  <a:srgbClr val="FF0000"/>
                </a:solidFill>
              </a:rPr>
              <a:t>Fast technological development</a:t>
            </a:r>
            <a:r>
              <a:rPr lang="en-GB" sz="1700" dirty="0">
                <a:solidFill>
                  <a:srgbClr val="FF0000"/>
                </a:solidFill>
              </a:rPr>
              <a:t>;</a:t>
            </a:r>
          </a:p>
          <a:p>
            <a:pPr lvl="1">
              <a:buFontTx/>
              <a:buChar char="-"/>
            </a:pPr>
            <a:r>
              <a:rPr lang="en-GB" sz="1700" dirty="0"/>
              <a:t>Complexity of built and natural environments (3D/4D</a:t>
            </a:r>
            <a:r>
              <a:rPr lang="en-GB" sz="1700" dirty="0" smtClean="0"/>
              <a:t>)</a:t>
            </a:r>
            <a:r>
              <a:rPr lang="sl-SI" sz="1700" dirty="0" smtClean="0"/>
              <a:t>;</a:t>
            </a:r>
            <a:endParaRPr lang="en-GB" sz="1700" dirty="0">
              <a:cs typeface="Calibri"/>
            </a:endParaRPr>
          </a:p>
          <a:p>
            <a:pPr lvl="1">
              <a:buFontTx/>
              <a:buChar char="-"/>
            </a:pPr>
            <a:r>
              <a:rPr lang="en-GB" sz="1700" dirty="0"/>
              <a:t>Increasing market </a:t>
            </a:r>
            <a:r>
              <a:rPr lang="en-GB" sz="1700" dirty="0" smtClean="0"/>
              <a:t>demand</a:t>
            </a:r>
            <a:r>
              <a:rPr lang="sl-SI" sz="1700" dirty="0" smtClean="0"/>
              <a:t>;</a:t>
            </a:r>
            <a:endParaRPr lang="en-GB" sz="1700" dirty="0">
              <a:cs typeface="Calibri"/>
            </a:endParaRPr>
          </a:p>
          <a:p>
            <a:pPr lvl="1">
              <a:buFontTx/>
              <a:buChar char="-"/>
            </a:pPr>
            <a:r>
              <a:rPr lang="en-GB" sz="1700" b="1" dirty="0"/>
              <a:t>Societal and environmental </a:t>
            </a:r>
            <a:r>
              <a:rPr lang="en-GB" sz="1700" b="1" dirty="0" smtClean="0"/>
              <a:t>requirements</a:t>
            </a:r>
            <a:r>
              <a:rPr lang="sl-SI" sz="1700" b="1" dirty="0" smtClean="0"/>
              <a:t>;</a:t>
            </a:r>
            <a:endParaRPr lang="en-GB" sz="1700" dirty="0">
              <a:cs typeface="Calibri"/>
            </a:endParaRPr>
          </a:p>
          <a:p>
            <a:pPr lvl="1">
              <a:buFontTx/>
              <a:buChar char="-"/>
            </a:pPr>
            <a:r>
              <a:rPr lang="en-GB" sz="1700" dirty="0"/>
              <a:t>Unused potential of benefits of </a:t>
            </a:r>
            <a:r>
              <a:rPr lang="en-GB" sz="1700" b="1" dirty="0"/>
              <a:t>open (geospatial) </a:t>
            </a:r>
            <a:r>
              <a:rPr lang="en-GB" sz="1700" b="1" dirty="0" smtClean="0"/>
              <a:t>data</a:t>
            </a:r>
            <a:r>
              <a:rPr lang="sl-SI" sz="1700" dirty="0"/>
              <a:t>;</a:t>
            </a:r>
            <a:endParaRPr lang="en-GB" sz="1700" dirty="0"/>
          </a:p>
          <a:p>
            <a:pPr lvl="1">
              <a:buFontTx/>
              <a:buChar char="-"/>
            </a:pPr>
            <a:r>
              <a:rPr lang="en-GB" sz="1700" dirty="0"/>
              <a:t>Unused potential of </a:t>
            </a:r>
            <a:r>
              <a:rPr lang="en-GB" sz="1700" b="1" dirty="0"/>
              <a:t>EU infrastructure </a:t>
            </a:r>
            <a:r>
              <a:rPr lang="en-GB" sz="1700" dirty="0"/>
              <a:t>(Galileo, Sentinel …)!</a:t>
            </a:r>
          </a:p>
          <a:p>
            <a:pPr marL="342900" lvl="1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900" dirty="0"/>
              <a:t>Particularities for Slovenia:</a:t>
            </a:r>
          </a:p>
          <a:p>
            <a:pPr lvl="1">
              <a:buFontTx/>
              <a:buChar char="-"/>
            </a:pPr>
            <a:r>
              <a:rPr lang="en-GB" sz="1700" dirty="0"/>
              <a:t>Limited R&amp;I activities:</a:t>
            </a:r>
            <a:endParaRPr lang="en-GB" sz="1700" dirty="0">
              <a:cs typeface="Calibri"/>
            </a:endParaRPr>
          </a:p>
          <a:p>
            <a:pPr lvl="2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limited human resources</a:t>
            </a:r>
            <a:endParaRPr lang="en-GB" b="1" dirty="0">
              <a:solidFill>
                <a:srgbClr val="FF0000"/>
              </a:solidFill>
              <a:cs typeface="Calibri"/>
            </a:endParaRPr>
          </a:p>
          <a:p>
            <a:pPr lvl="2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expensive research infrastructure but low budget for R&amp;I</a:t>
            </a:r>
            <a:endParaRPr lang="en-GB" b="1" dirty="0">
              <a:solidFill>
                <a:srgbClr val="FF0000"/>
              </a:solidFill>
              <a:cs typeface="Calibri"/>
            </a:endParaRPr>
          </a:p>
          <a:p>
            <a:pPr lvl="1">
              <a:buFontTx/>
              <a:buChar char="-"/>
            </a:pPr>
            <a:r>
              <a:rPr lang="en-GB" sz="1700" dirty="0"/>
              <a:t>Geospatial data/geospatial </a:t>
            </a:r>
            <a:r>
              <a:rPr lang="en-GB" sz="1700" dirty="0">
                <a:cs typeface="Calibri"/>
              </a:rPr>
              <a:t/>
            </a:r>
            <a:br>
              <a:rPr lang="en-GB" sz="1700" dirty="0">
                <a:cs typeface="Calibri"/>
              </a:rPr>
            </a:br>
            <a:r>
              <a:rPr lang="en-GB" sz="1700" dirty="0"/>
              <a:t>information in development </a:t>
            </a:r>
            <a:r>
              <a:rPr lang="en-GB" sz="1700" dirty="0">
                <a:cs typeface="Calibri"/>
              </a:rPr>
              <a:t/>
            </a:r>
            <a:br>
              <a:rPr lang="en-GB" sz="1700" dirty="0">
                <a:cs typeface="Calibri"/>
              </a:rPr>
            </a:br>
            <a:r>
              <a:rPr lang="en-GB" sz="1700" dirty="0"/>
              <a:t>strategies of the </a:t>
            </a:r>
            <a:r>
              <a:rPr lang="en-GB" sz="1700" dirty="0">
                <a:cs typeface="Calibri"/>
              </a:rPr>
              <a:t/>
            </a:r>
            <a:br>
              <a:rPr lang="en-GB" sz="1700" dirty="0">
                <a:cs typeface="Calibri"/>
              </a:rPr>
            </a:br>
            <a:r>
              <a:rPr lang="en-GB" sz="1700" dirty="0"/>
              <a:t>country/macro </a:t>
            </a:r>
            <a:r>
              <a:rPr lang="en-GB" sz="1700" dirty="0" smtClean="0"/>
              <a:t>regions</a:t>
            </a:r>
            <a:r>
              <a:rPr lang="sl-SI" sz="1700" dirty="0" smtClean="0"/>
              <a:t>.</a:t>
            </a:r>
            <a:endParaRPr lang="en-GB" sz="1700" dirty="0">
              <a:cs typeface="Calibri"/>
            </a:endParaRPr>
          </a:p>
          <a:p>
            <a:pPr lvl="2">
              <a:buFontTx/>
              <a:buChar char="-"/>
            </a:pPr>
            <a:endParaRPr lang="en-GB" sz="1300" dirty="0"/>
          </a:p>
          <a:p>
            <a:pPr lvl="2">
              <a:buFontTx/>
              <a:buChar char="-"/>
            </a:pPr>
            <a:endParaRPr lang="en-GB" sz="1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/>
          <a:stretch/>
        </p:blipFill>
        <p:spPr>
          <a:xfrm>
            <a:off x="5529011" y="4359478"/>
            <a:ext cx="3078449" cy="173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ttps://dg-cms-uploads-production.s3.amazonaws.com/uploads/page_field/image_value/314/geoeye-1.png">
            <a:extLst>
              <a:ext uri="{FF2B5EF4-FFF2-40B4-BE49-F238E27FC236}">
                <a16:creationId xmlns:a16="http://schemas.microsoft.com/office/drawing/2014/main" id="{5C0F307B-0F19-4DEF-AFEE-6D4BCDCB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22" y="681837"/>
            <a:ext cx="1653786" cy="1879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ttps://upload.wikimedia.org/wikipedia/commons/5/5a/3D-Laserscanner_on_tripod.jpg">
            <a:extLst>
              <a:ext uri="{FF2B5EF4-FFF2-40B4-BE49-F238E27FC236}">
                <a16:creationId xmlns:a16="http://schemas.microsoft.com/office/drawing/2014/main" id="{B53EA5A0-F827-4301-91CA-7289044F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58" y="1721343"/>
            <a:ext cx="916320" cy="1276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http://www.fotoudara.net/wp-content/uploads/mdl_photo2.png">
            <a:extLst>
              <a:ext uri="{FF2B5EF4-FFF2-40B4-BE49-F238E27FC236}">
                <a16:creationId xmlns:a16="http://schemas.microsoft.com/office/drawing/2014/main" id="{75B8D074-2D4F-4A4B-8CAA-A380BB4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76" y="1900897"/>
            <a:ext cx="1679575" cy="8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7BD8ACB-815F-4E25-9FFE-D3B088B9F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47" y="2658958"/>
            <a:ext cx="1497013" cy="99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Ljutom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283" y="2886315"/>
            <a:ext cx="1438126" cy="11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529532" y="4097970"/>
            <a:ext cx="3182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GB" sz="1200" b="1" i="1" dirty="0"/>
              <a:t>The majority of human decisions are directly </a:t>
            </a:r>
            <a:r>
              <a:rPr lang="sl-SI" sz="1200" b="1" i="1" dirty="0" err="1"/>
              <a:t>or</a:t>
            </a:r>
            <a:r>
              <a:rPr lang="en-GB" sz="1200" b="1" i="1" dirty="0"/>
              <a:t> indirectly related to a geo-location!</a:t>
            </a:r>
          </a:p>
        </p:txBody>
      </p:sp>
    </p:spTree>
    <p:extLst>
      <p:ext uri="{BB962C8B-B14F-4D97-AF65-F5344CB8AC3E}">
        <p14:creationId xmlns:p14="http://schemas.microsoft.com/office/powerpoint/2010/main" val="35301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17" y="2205600"/>
            <a:ext cx="5434641" cy="130234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94184" y="578017"/>
            <a:ext cx="6921166" cy="765841"/>
          </a:xfrm>
        </p:spPr>
        <p:txBody>
          <a:bodyPr/>
          <a:lstStyle/>
          <a:p>
            <a:r>
              <a:rPr lang="en-GB" dirty="0" err="1"/>
              <a:t>R&amp;I</a:t>
            </a:r>
            <a:r>
              <a:rPr lang="en-GB" dirty="0"/>
              <a:t> domain, </a:t>
            </a:r>
            <a:r>
              <a:rPr lang="sl-SI" dirty="0" err="1"/>
              <a:t>valorisation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94184" y="1768642"/>
            <a:ext cx="6478100" cy="895900"/>
          </a:xfrm>
        </p:spPr>
        <p:txBody>
          <a:bodyPr numCol="3">
            <a:noAutofit/>
          </a:bodyPr>
          <a:lstStyle/>
          <a:p>
            <a:pPr marL="685800" lvl="2" indent="0" algn="ctr">
              <a:spcBef>
                <a:spcPts val="1200"/>
              </a:spcBef>
              <a:buNone/>
            </a:pPr>
            <a:r>
              <a:rPr lang="en-GB" sz="1400" b="1" dirty="0"/>
              <a:t>Geospatial data acquisition and processing </a:t>
            </a:r>
            <a:endParaRPr lang="sl-SI" sz="1400" b="1" dirty="0"/>
          </a:p>
          <a:p>
            <a:pPr marL="685800" lvl="2" indent="0" algn="ctr">
              <a:spcBef>
                <a:spcPts val="1200"/>
              </a:spcBef>
              <a:buNone/>
            </a:pPr>
            <a:endParaRPr lang="sl-SI" sz="1400" b="1" dirty="0"/>
          </a:p>
          <a:p>
            <a:pPr marL="685800" lvl="2" indent="0" algn="ctr">
              <a:spcBef>
                <a:spcPts val="1200"/>
              </a:spcBef>
              <a:buNone/>
            </a:pPr>
            <a:r>
              <a:rPr lang="en-GB" sz="1400" b="1" dirty="0"/>
              <a:t>Geospatial data modelling </a:t>
            </a:r>
            <a:endParaRPr lang="sl-SI" sz="1400" b="1" dirty="0"/>
          </a:p>
          <a:p>
            <a:pPr lvl="2" algn="ctr">
              <a:spcBef>
                <a:spcPts val="1200"/>
              </a:spcBef>
            </a:pPr>
            <a:endParaRPr lang="sl-SI" sz="1400" b="1" dirty="0"/>
          </a:p>
          <a:p>
            <a:pPr marL="685800" lvl="2" indent="0" algn="ctr">
              <a:spcBef>
                <a:spcPts val="1200"/>
              </a:spcBef>
              <a:buNone/>
            </a:pPr>
            <a:r>
              <a:rPr lang="en-GB" sz="1400" b="1" dirty="0"/>
              <a:t>Data integration, publication and exploitation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1886068" y="3483154"/>
            <a:ext cx="1782411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 anchor="t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SCIENTIFIC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RESEARCH</a:t>
            </a:r>
            <a:endParaRPr lang="sl-SI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PROJECTS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2529331" y="3883268"/>
            <a:ext cx="2103846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INTERNATIONAL FORUMS,</a:t>
            </a:r>
          </a:p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NETWORKING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5122990" y="3853313"/>
            <a:ext cx="1726627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EDUCATION AND </a:t>
            </a:r>
          </a:p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TRAINING PROGRAM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4334567" y="3422597"/>
            <a:ext cx="2135841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APPLIED PROJECTS</a:t>
            </a:r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sl-SI" sz="1400" dirty="0">
                <a:solidFill>
                  <a:schemeClr val="bg2">
                    <a:lumMod val="50000"/>
                  </a:schemeClr>
                </a:solidFill>
              </a:rPr>
              <a:t>SOLUTIONS FOR INDUSTRY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4189"/>
          <a:stretch/>
        </p:blipFill>
        <p:spPr>
          <a:xfrm>
            <a:off x="1596215" y="4594002"/>
            <a:ext cx="2553091" cy="154236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827226" y="3442039"/>
            <a:ext cx="1363258" cy="5232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VALORISATION, </a:t>
            </a:r>
          </a:p>
          <a:p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DISSEMINATION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r="16448"/>
          <a:stretch/>
        </p:blipFill>
        <p:spPr>
          <a:xfrm>
            <a:off x="4054416" y="4603901"/>
            <a:ext cx="2681636" cy="154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08C34D2B-F12F-41CF-9B7E-BA5F7BAB7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7184"/>
          <a:stretch/>
        </p:blipFill>
        <p:spPr bwMode="auto">
          <a:xfrm>
            <a:off x="6642340" y="4619629"/>
            <a:ext cx="1880558" cy="152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879915" y="4946828"/>
            <a:ext cx="1538620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Environmental studies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492621" y="5523731"/>
            <a:ext cx="1648717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Disaster and risk management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849617" y="5015073"/>
            <a:ext cx="1763463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Tourism,</a:t>
            </a:r>
          </a:p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Cultural heritage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366546" y="5494069"/>
            <a:ext cx="1538620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Construction, Spatial planning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34567" y="6008524"/>
            <a:ext cx="41807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</a:t>
            </a:r>
            <a:r>
              <a:rPr lang="sl-SI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3D-models: </a:t>
            </a:r>
            <a:r>
              <a:rPr lang="sl-SI" sz="11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FBK</a:t>
            </a:r>
            <a:r>
              <a:rPr lang="sl-SI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3DOM (</a:t>
            </a:r>
            <a:r>
              <a:rPr lang="sl-SI" sz="11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provided</a:t>
            </a:r>
            <a:r>
              <a:rPr lang="sl-SI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l-SI" sz="11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sl-SI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Fabio Remondino)</a:t>
            </a:r>
            <a:endParaRPr lang="en-GB" sz="11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344943" y="4980467"/>
            <a:ext cx="1538620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Territorial management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757947" y="4837586"/>
            <a:ext cx="1538620" cy="5670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Logistics, location-based services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573492" y="5547535"/>
            <a:ext cx="1538620" cy="5670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8F7F2"/>
                </a:solidFill>
              </a:rPr>
              <a:t>Agronomy, Forestry</a:t>
            </a:r>
          </a:p>
        </p:txBody>
      </p:sp>
    </p:spTree>
    <p:extLst>
      <p:ext uri="{BB962C8B-B14F-4D97-AF65-F5344CB8AC3E}">
        <p14:creationId xmlns:p14="http://schemas.microsoft.com/office/powerpoint/2010/main" val="38895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47391" y="3018155"/>
            <a:ext cx="2804662" cy="2678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it </a:t>
            </a:r>
            <a:r>
              <a:rPr lang="sl-SI" dirty="0" err="1"/>
              <a:t>comes</a:t>
            </a:r>
            <a:r>
              <a:rPr lang="sl-SI" dirty="0"/>
              <a:t>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94185" y="1730828"/>
            <a:ext cx="3776298" cy="4424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Networking is crucial!</a:t>
            </a:r>
          </a:p>
          <a:p>
            <a:pPr lvl="1"/>
            <a:r>
              <a:rPr lang="en-GB" sz="1600" dirty="0"/>
              <a:t>National partnerships and projects:</a:t>
            </a:r>
          </a:p>
          <a:p>
            <a:pPr lvl="2"/>
            <a:r>
              <a:rPr lang="en-GB" sz="1400" dirty="0"/>
              <a:t>Governmental institutions</a:t>
            </a:r>
            <a:endParaRPr lang="sl-SI" sz="1400" dirty="0">
              <a:cs typeface="Calibri"/>
            </a:endParaRPr>
          </a:p>
          <a:p>
            <a:pPr lvl="2"/>
            <a:r>
              <a:rPr lang="en-GB" sz="1400" dirty="0"/>
              <a:t>Local communities</a:t>
            </a:r>
            <a:endParaRPr lang="en-GB" sz="1400" dirty="0">
              <a:cs typeface="Calibri"/>
            </a:endParaRPr>
          </a:p>
          <a:p>
            <a:pPr lvl="2"/>
            <a:r>
              <a:rPr lang="en-GB" sz="1400" dirty="0"/>
              <a:t>SMEs</a:t>
            </a:r>
            <a:endParaRPr lang="en-GB" sz="1400" dirty="0">
              <a:cs typeface="Calibri"/>
            </a:endParaRPr>
          </a:p>
          <a:p>
            <a:pPr lvl="1"/>
            <a:r>
              <a:rPr lang="en-GB" sz="1600" dirty="0"/>
              <a:t>Regional networks</a:t>
            </a:r>
            <a:endParaRPr lang="en-GB" sz="1600" dirty="0">
              <a:cs typeface="Calibri"/>
            </a:endParaRPr>
          </a:p>
          <a:p>
            <a:pPr lvl="1"/>
            <a:r>
              <a:rPr lang="en-GB" sz="1600" dirty="0"/>
              <a:t>International networks:</a:t>
            </a:r>
          </a:p>
          <a:p>
            <a:pPr lvl="2"/>
            <a:r>
              <a:rPr lang="sl-SI" sz="1400" dirty="0"/>
              <a:t>EuroSDR, ISPRS, FIG …</a:t>
            </a:r>
            <a:endParaRPr lang="sl-SI" sz="1400" dirty="0">
              <a:cs typeface="Calibri"/>
            </a:endParaRPr>
          </a:p>
          <a:p>
            <a:pPr lvl="2"/>
            <a:r>
              <a:rPr lang="en-GB" sz="1400" dirty="0"/>
              <a:t>ISPRS congress in Prague (July 2016)</a:t>
            </a:r>
            <a:endParaRPr lang="en-GB" sz="1400" dirty="0">
              <a:cs typeface="Calibri"/>
            </a:endParaRPr>
          </a:p>
          <a:p>
            <a:pPr lvl="3">
              <a:buFontTx/>
              <a:buChar char="-"/>
            </a:pPr>
            <a:endParaRPr lang="en-GB" sz="1150" dirty="0"/>
          </a:p>
          <a:p>
            <a:pPr lvl="1">
              <a:buFontTx/>
              <a:buChar char="-"/>
            </a:pPr>
            <a:endParaRPr lang="en-GB" sz="16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92" y="1293510"/>
            <a:ext cx="2028286" cy="139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 rot="5400000">
            <a:off x="3260202" y="4214812"/>
            <a:ext cx="444262" cy="38818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2819" y="4698825"/>
            <a:ext cx="5339027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2" algn="ctr">
              <a:lnSpc>
                <a:spcPct val="120000"/>
              </a:lnSpc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2016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Proposal for Phase 1 project +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2" algn="ctr">
              <a:lnSpc>
                <a:spcPct val="120000"/>
              </a:lnSpc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2017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Notification that project was selected for funding</a:t>
            </a:r>
          </a:p>
          <a:p>
            <a:pPr marL="0" lvl="2" algn="ctr">
              <a:lnSpc>
                <a:spcPct val="120000"/>
              </a:lnSpc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15, 2018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Open call for Phase 2</a:t>
            </a:r>
          </a:p>
          <a:p>
            <a:pPr marL="0" lvl="2" algn="ctr">
              <a:lnSpc>
                <a:spcPct val="120000"/>
              </a:lnSpc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1, 2017-August 31, 2018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SLICE3D Project Phase 1</a:t>
            </a:r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0" lvl="2" algn="ctr">
              <a:lnSpc>
                <a:spcPct val="120000"/>
              </a:lnSpc>
            </a:pP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15, 2018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Deadline for Phase 2 proposal submission</a:t>
            </a:r>
          </a:p>
        </p:txBody>
      </p:sp>
    </p:spTree>
    <p:extLst>
      <p:ext uri="{BB962C8B-B14F-4D97-AF65-F5344CB8AC3E}">
        <p14:creationId xmlns:p14="http://schemas.microsoft.com/office/powerpoint/2010/main" val="1268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78039" y="3050843"/>
            <a:ext cx="5482086" cy="791569"/>
          </a:xfrm>
        </p:spPr>
        <p:txBody>
          <a:bodyPr>
            <a:noAutofit/>
          </a:bodyPr>
          <a:lstStyle/>
          <a:p>
            <a:pPr algn="r"/>
            <a:r>
              <a:rPr lang="en-GB" sz="3200" dirty="0"/>
              <a:t>EU widening instruments - </a:t>
            </a:r>
            <a:br>
              <a:rPr lang="en-GB" sz="3200" dirty="0"/>
            </a:br>
            <a:r>
              <a:rPr lang="en-GB" sz="2400" dirty="0"/>
              <a:t>our experiences …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100014" y="4321148"/>
            <a:ext cx="3660110" cy="1657204"/>
          </a:xfrm>
        </p:spPr>
        <p:txBody>
          <a:bodyPr>
            <a:normAutofit/>
          </a:bodyPr>
          <a:lstStyle/>
          <a:p>
            <a:pPr algn="r"/>
            <a:endParaRPr lang="sl-SI" sz="1600" b="1" dirty="0"/>
          </a:p>
          <a:p>
            <a:pPr algn="r"/>
            <a:r>
              <a:rPr lang="sl-SI" sz="1600" b="1" dirty="0"/>
              <a:t>A</a:t>
            </a:r>
            <a:r>
              <a:rPr lang="en-GB" sz="1600" b="1" dirty="0" err="1"/>
              <a:t>nka</a:t>
            </a:r>
            <a:r>
              <a:rPr lang="en-GB" sz="1600" b="1" dirty="0"/>
              <a:t> </a:t>
            </a:r>
            <a:r>
              <a:rPr lang="sl-SI" sz="1600" b="1" dirty="0"/>
              <a:t>LISEC</a:t>
            </a:r>
            <a:endParaRPr lang="en-GB" sz="1600" b="1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GB" sz="1100" b="1" i="1" dirty="0"/>
              <a:t>University of Ljubljana</a:t>
            </a:r>
            <a:endParaRPr lang="sl-SI" sz="1100" b="1" i="1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GB" sz="1100" b="1" i="1" dirty="0"/>
              <a:t>Faculty of Civil and Geodetic Engineering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GB" sz="1100" b="1" i="1" dirty="0"/>
              <a:t>E-mail: anka.lisec@fgg.uni-lj.si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54263"/>
            <a:ext cx="9144000" cy="365125"/>
          </a:xfrm>
          <a:prstGeom prst="rect">
            <a:avLst/>
          </a:prstGeom>
        </p:spPr>
        <p:txBody>
          <a:bodyPr anchor="t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sl-SI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SLICE3D </a:t>
            </a:r>
            <a:r>
              <a:rPr lang="sl-SI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r>
              <a:rPr lang="sl-SI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received funding from the European Union’s Horizon 2020 research and innovation programme under grant agreement No 763641.</a:t>
            </a:r>
          </a:p>
        </p:txBody>
      </p:sp>
      <p:sp>
        <p:nvSpPr>
          <p:cNvPr id="6" name="Subtitle 12"/>
          <p:cNvSpPr txBox="1">
            <a:spLocks/>
          </p:cNvSpPr>
          <p:nvPr/>
        </p:nvSpPr>
        <p:spPr>
          <a:xfrm>
            <a:off x="4528037" y="5611135"/>
            <a:ext cx="4232087" cy="5392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algn="r"/>
            <a:r>
              <a:rPr lang="en-GB" sz="1600" b="1" dirty="0"/>
              <a:t>Brussels, September 4, 2018</a:t>
            </a:r>
            <a:endParaRPr lang="en-GB" sz="1600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9" y="0"/>
            <a:ext cx="1143955" cy="154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" y="3629666"/>
            <a:ext cx="5124490" cy="198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77559" y="5712657"/>
            <a:ext cx="163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u="sng" dirty="0">
                <a:solidFill>
                  <a:schemeClr val="bg1"/>
                </a:solidFill>
              </a:rPr>
              <a:t>www.slice3D.si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6059" y="5712657"/>
            <a:ext cx="15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u="sng" dirty="0">
                <a:solidFill>
                  <a:schemeClr val="bg1"/>
                </a:solidFill>
              </a:rPr>
              <a:t>www.uni-lj.si</a:t>
            </a:r>
          </a:p>
        </p:txBody>
      </p:sp>
    </p:spTree>
    <p:extLst>
      <p:ext uri="{BB962C8B-B14F-4D97-AF65-F5344CB8AC3E}">
        <p14:creationId xmlns:p14="http://schemas.microsoft.com/office/powerpoint/2010/main" val="3021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About the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Established in </a:t>
            </a:r>
            <a:r>
              <a:rPr lang="en-GB" b="1" dirty="0"/>
              <a:t>1919</a:t>
            </a:r>
            <a:r>
              <a:rPr lang="en-GB" dirty="0"/>
              <a:t> with 5 member schools </a:t>
            </a:r>
          </a:p>
          <a:p>
            <a:r>
              <a:rPr lang="en-GB" dirty="0"/>
              <a:t>At present the University of Ljubljana consists of:</a:t>
            </a:r>
          </a:p>
          <a:p>
            <a:pPr lvl="1"/>
            <a:r>
              <a:rPr lang="en-GB" b="1" dirty="0"/>
              <a:t>23 faculties </a:t>
            </a:r>
            <a:r>
              <a:rPr lang="en-GB" dirty="0"/>
              <a:t>and </a:t>
            </a:r>
          </a:p>
          <a:p>
            <a:pPr lvl="1"/>
            <a:r>
              <a:rPr lang="en-GB" dirty="0"/>
              <a:t>3 arts academies</a:t>
            </a:r>
          </a:p>
          <a:p>
            <a:pPr marL="342900" lvl="1" indent="0">
              <a:buNone/>
            </a:pPr>
            <a:r>
              <a:rPr lang="sl-SI" dirty="0" err="1"/>
              <a:t>with</a:t>
            </a:r>
            <a:endParaRPr lang="sl-SI" dirty="0"/>
          </a:p>
          <a:p>
            <a:pPr lvl="1"/>
            <a:r>
              <a:rPr lang="en-GB" dirty="0"/>
              <a:t>40</a:t>
            </a:r>
            <a:r>
              <a:rPr lang="sl-SI" dirty="0"/>
              <a:t>,</a:t>
            </a:r>
            <a:r>
              <a:rPr lang="en-GB" dirty="0"/>
              <a:t>109 students</a:t>
            </a:r>
            <a:endParaRPr lang="sl-SI" dirty="0">
              <a:cs typeface="Calibri"/>
            </a:endParaRPr>
          </a:p>
          <a:p>
            <a:pPr lvl="1"/>
            <a:r>
              <a:rPr lang="en-GB" dirty="0"/>
              <a:t>5</a:t>
            </a:r>
            <a:r>
              <a:rPr lang="sl-SI" dirty="0"/>
              <a:t>,</a:t>
            </a:r>
            <a:r>
              <a:rPr lang="en-GB" dirty="0"/>
              <a:t>730 employees</a:t>
            </a:r>
            <a:endParaRPr lang="sl-SI" dirty="0">
              <a:cs typeface="Calibri"/>
            </a:endParaRPr>
          </a:p>
          <a:p>
            <a:pPr lvl="1"/>
            <a:r>
              <a:rPr lang="en-GB" dirty="0"/>
              <a:t>an annual budget of 304.7 </a:t>
            </a:r>
            <a:r>
              <a:rPr lang="en-GB" dirty="0" err="1"/>
              <a:t>mio</a:t>
            </a:r>
            <a:r>
              <a:rPr lang="en-GB" dirty="0"/>
              <a:t> €</a:t>
            </a:r>
            <a:endParaRPr lang="sl-SI" dirty="0">
              <a:cs typeface="Calibri"/>
            </a:endParaRPr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1B388F0-73FA-704F-B6C9-D6859D26A44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0" t="-1334" b="1656"/>
          <a:stretch/>
        </p:blipFill>
        <p:spPr bwMode="auto">
          <a:xfrm>
            <a:off x="5181600" y="4314824"/>
            <a:ext cx="3333750" cy="1797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International</a:t>
            </a:r>
            <a:r>
              <a:rPr lang="sl-SI" dirty="0"/>
              <a:t> </a:t>
            </a:r>
            <a:r>
              <a:rPr lang="sl-SI" dirty="0" err="1"/>
              <a:t>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84" y="1768641"/>
            <a:ext cx="6921166" cy="2584284"/>
          </a:xfrm>
        </p:spPr>
        <p:txBody>
          <a:bodyPr vert="horz" lIns="91440" tIns="45720" rIns="91440" bIns="45720" numCol="2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Agreements:</a:t>
            </a:r>
          </a:p>
          <a:p>
            <a:pPr lvl="1"/>
            <a:r>
              <a:rPr lang="en-GB" b="1" dirty="0"/>
              <a:t>8 strategic </a:t>
            </a:r>
            <a:r>
              <a:rPr lang="en-GB" dirty="0"/>
              <a:t>partnerships</a:t>
            </a:r>
          </a:p>
          <a:p>
            <a:pPr lvl="1"/>
            <a:r>
              <a:rPr lang="en-GB" b="1" dirty="0"/>
              <a:t>88 central </a:t>
            </a:r>
            <a:r>
              <a:rPr lang="en-GB" dirty="0"/>
              <a:t>agreements</a:t>
            </a:r>
          </a:p>
          <a:p>
            <a:pPr lvl="1"/>
            <a:r>
              <a:rPr lang="en-GB" b="1" dirty="0"/>
              <a:t>2266 agreements </a:t>
            </a:r>
            <a:r>
              <a:rPr lang="en-GB" dirty="0"/>
              <a:t>of faculties/departments</a:t>
            </a:r>
            <a:r>
              <a:rPr lang="en-GB" dirty="0">
                <a:cs typeface="Calibri"/>
              </a:rPr>
              <a:t/>
            </a:r>
            <a:br>
              <a:rPr lang="en-GB" dirty="0">
                <a:cs typeface="Calibri"/>
              </a:rPr>
            </a:br>
            <a:r>
              <a:rPr lang="en-GB" dirty="0"/>
              <a:t>(84% Erasmus)</a:t>
            </a:r>
            <a:endParaRPr lang="en-GB" dirty="0">
              <a:cs typeface="Calibri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Areas of cooperation:</a:t>
            </a:r>
          </a:p>
          <a:p>
            <a:pPr lvl="1"/>
            <a:r>
              <a:rPr lang="en-GB" dirty="0"/>
              <a:t>Exchange of students,  academic and administrative staff</a:t>
            </a:r>
          </a:p>
          <a:p>
            <a:pPr lvl="1"/>
            <a:r>
              <a:rPr lang="en-GB" dirty="0"/>
              <a:t>Joint research activities/projects </a:t>
            </a:r>
          </a:p>
          <a:p>
            <a:pPr lvl="1"/>
            <a:r>
              <a:rPr lang="en-GB" dirty="0"/>
              <a:t>Joint conferences, seminars, workshops, symposia, etc.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Joint courses and/or curricula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8D559F1-7890-4F4A-A995-ECDBDF94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4203320"/>
            <a:ext cx="5049838" cy="19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at 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84" y="1768641"/>
            <a:ext cx="6921166" cy="2639457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Three pillars of core business &amp; two strategic orientations</a:t>
            </a:r>
          </a:p>
          <a:p>
            <a:pPr lvl="1"/>
            <a:r>
              <a:rPr lang="en-GB" dirty="0"/>
              <a:t>Research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Education</a:t>
            </a:r>
            <a:endParaRPr lang="en-GB">
              <a:cs typeface="Calibri"/>
            </a:endParaRPr>
          </a:p>
          <a:p>
            <a:pPr lvl="1"/>
            <a:r>
              <a:rPr lang="en-GB" dirty="0"/>
              <a:t>Knowledge transfer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Quality</a:t>
            </a:r>
            <a:endParaRPr lang="en-GB" dirty="0" err="1">
              <a:cs typeface="Calibri"/>
            </a:endParaRPr>
          </a:p>
          <a:p>
            <a:pPr lvl="1"/>
            <a:r>
              <a:rPr lang="en-GB" dirty="0"/>
              <a:t>Internationalization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/>
          </a:p>
          <a:p>
            <a:pPr marL="342900" lvl="1" indent="0">
              <a:buNone/>
            </a:pPr>
            <a:endParaRPr lang="en-GB" sz="1600" i="1" dirty="0">
              <a:cs typeface="Calibri"/>
            </a:endParaRPr>
          </a:p>
          <a:p>
            <a:pPr marL="342900" lvl="1" indent="0">
              <a:buNone/>
            </a:pPr>
            <a:r>
              <a:rPr lang="en-GB" sz="2000" i="1" u="sng" dirty="0"/>
              <a:t>Research</a:t>
            </a:r>
            <a:r>
              <a:rPr lang="en-GB" sz="2000" i="1" dirty="0"/>
              <a:t>:</a:t>
            </a:r>
          </a:p>
          <a:p>
            <a:pPr lvl="1"/>
            <a:r>
              <a:rPr lang="en-GB" sz="1600" i="1" dirty="0"/>
              <a:t>4105 registered researchers</a:t>
            </a:r>
            <a:endParaRPr lang="en-GB" sz="1600" i="1" dirty="0">
              <a:cs typeface="Calibri"/>
            </a:endParaRPr>
          </a:p>
          <a:p>
            <a:pPr lvl="1"/>
            <a:r>
              <a:rPr lang="en-GB" sz="1600" i="1" dirty="0"/>
              <a:t>308 young researchers + 12 post-docs</a:t>
            </a:r>
            <a:endParaRPr lang="en-GB" sz="1600" i="1" dirty="0">
              <a:cs typeface="Calibri"/>
            </a:endParaRPr>
          </a:p>
          <a:p>
            <a:pPr lvl="1"/>
            <a:r>
              <a:rPr lang="en-GB" sz="1600" i="1" dirty="0"/>
              <a:t>331 national research projects</a:t>
            </a:r>
          </a:p>
          <a:p>
            <a:pPr lvl="1"/>
            <a:r>
              <a:rPr lang="en-GB" sz="1600" i="1" dirty="0"/>
              <a:t>444 EU projects</a:t>
            </a:r>
            <a:endParaRPr lang="en-GB" sz="1600" i="1" dirty="0"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8970" y="4832881"/>
            <a:ext cx="3469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Ljubljana contributes almost half of the research results in Slovenia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34906" y="2406771"/>
            <a:ext cx="1975449" cy="27604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Z:\2014\Naročniki\UL\UL ppt\Slike\PPT_projekcija_UL_foto_Željko_Stevanić-IFP\doktorski_študij\C75T0038.JPG">
            <a:extLst>
              <a:ext uri="{FF2B5EF4-FFF2-40B4-BE49-F238E27FC236}">
                <a16:creationId xmlns:a16="http://schemas.microsoft.com/office/drawing/2014/main" id="{4153CFC5-E48C-5145-907D-71D2417C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" b="2264"/>
          <a:stretch>
            <a:fillRect/>
          </a:stretch>
        </p:blipFill>
        <p:spPr bwMode="auto">
          <a:xfrm>
            <a:off x="6106020" y="4408097"/>
            <a:ext cx="2409330" cy="1725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funding at 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Regular national funding only for educational activities. </a:t>
            </a:r>
          </a:p>
          <a:p>
            <a:r>
              <a:rPr lang="en-GB" sz="2000" dirty="0"/>
              <a:t>Research funding from public sources based on </a:t>
            </a:r>
            <a:r>
              <a:rPr lang="sl-SI" sz="2000" dirty="0"/>
              <a:t>open</a:t>
            </a:r>
            <a:r>
              <a:rPr lang="en-GB" sz="2000" dirty="0"/>
              <a:t> calls:</a:t>
            </a:r>
          </a:p>
          <a:p>
            <a:pPr lvl="1"/>
            <a:r>
              <a:rPr lang="en-GB" sz="1600" dirty="0"/>
              <a:t>National research funding from Slovenian Research Agency (ARRS)</a:t>
            </a:r>
            <a:endParaRPr lang="sl-SI" sz="1600" dirty="0">
              <a:cs typeface="Calibri"/>
            </a:endParaRPr>
          </a:p>
          <a:p>
            <a:pPr lvl="1"/>
            <a:r>
              <a:rPr lang="en-GB" sz="1600" dirty="0"/>
              <a:t>European and international funding</a:t>
            </a:r>
            <a:endParaRPr lang="sl-SI" sz="1600" dirty="0">
              <a:cs typeface="Calibri"/>
            </a:endParaRPr>
          </a:p>
          <a:p>
            <a:pPr lvl="1"/>
            <a:r>
              <a:rPr lang="en-GB" sz="1600" dirty="0"/>
              <a:t>Research &amp; services for industry and market</a:t>
            </a:r>
            <a:endParaRPr lang="sl-SI" sz="1600" dirty="0">
              <a:cs typeface="Calibri"/>
            </a:endParaRP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992" y="3351177"/>
            <a:ext cx="6142008" cy="350682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71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projects at 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GB" dirty="0"/>
              <a:t>163 projects within 7th Framework Programme (nearly 30 </a:t>
            </a:r>
            <a:r>
              <a:rPr lang="en-GB" dirty="0" err="1"/>
              <a:t>mio</a:t>
            </a:r>
            <a:r>
              <a:rPr lang="en-GB" dirty="0"/>
              <a:t> € for UL)</a:t>
            </a:r>
            <a:endParaRPr lang="en-GB" sz="1700" dirty="0">
              <a:cs typeface="Calibri"/>
            </a:endParaRPr>
          </a:p>
          <a:p>
            <a:pPr lvl="1"/>
            <a:r>
              <a:rPr lang="en-GB" dirty="0"/>
              <a:t>96 H2020 projects as beneficiary or third party</a:t>
            </a:r>
            <a:endParaRPr lang="en-GB" dirty="0">
              <a:cs typeface="Calibri"/>
            </a:endParaRPr>
          </a:p>
          <a:p>
            <a:pPr lvl="1"/>
            <a:r>
              <a:rPr lang="sl-SI" dirty="0"/>
              <a:t>4</a:t>
            </a:r>
            <a:r>
              <a:rPr lang="en-GB" dirty="0"/>
              <a:t> ERC Grants </a:t>
            </a: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sl-SI" dirty="0">
                <a:solidFill>
                  <a:srgbClr val="FF0000"/>
                </a:solidFill>
              </a:rPr>
              <a:t>5 ERC </a:t>
            </a:r>
            <a:r>
              <a:rPr lang="sl-SI" sz="1700" dirty="0" err="1">
                <a:solidFill>
                  <a:srgbClr val="FF0000"/>
                </a:solidFill>
              </a:rPr>
              <a:t>granted</a:t>
            </a:r>
            <a:r>
              <a:rPr lang="sl-SI" sz="1700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in 2009-2018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out of only 7 in Slovenia):</a:t>
            </a:r>
            <a:endParaRPr lang="en-GB" dirty="0">
              <a:solidFill>
                <a:srgbClr val="FF0000"/>
              </a:solidFill>
              <a:cs typeface="Calibri"/>
            </a:endParaRPr>
          </a:p>
          <a:p>
            <a:pPr lvl="2"/>
            <a:r>
              <a:rPr lang="en-GB" sz="1600" dirty="0"/>
              <a:t>1 ERC Starting Grant,</a:t>
            </a:r>
            <a:endParaRPr lang="en-GB" sz="1400" dirty="0">
              <a:cs typeface="Calibri"/>
            </a:endParaRPr>
          </a:p>
          <a:p>
            <a:pPr lvl="2"/>
            <a:r>
              <a:rPr lang="en-GB" sz="1600" dirty="0"/>
              <a:t>2 ERC Advanced Grants,</a:t>
            </a:r>
            <a:r>
              <a:rPr lang="en-GB" sz="1400" dirty="0"/>
              <a:t> </a:t>
            </a:r>
            <a:r>
              <a:rPr lang="en-GB" sz="1600" dirty="0"/>
              <a:t>and</a:t>
            </a:r>
            <a:r>
              <a:rPr lang="en-GB" sz="1400" dirty="0"/>
              <a:t> </a:t>
            </a:r>
            <a:endParaRPr lang="en-GB" sz="1400" dirty="0">
              <a:cs typeface="Calibri"/>
            </a:endParaRPr>
          </a:p>
          <a:p>
            <a:pPr lvl="2"/>
            <a:r>
              <a:rPr lang="en-GB" sz="1600" dirty="0"/>
              <a:t>1 ERC Consolidated Grant</a:t>
            </a:r>
            <a:endParaRPr lang="en-GB" sz="1400" dirty="0">
              <a:cs typeface="Calibri"/>
            </a:endParaRPr>
          </a:p>
          <a:p>
            <a:pPr lvl="1"/>
            <a:r>
              <a:rPr lang="en-GB" dirty="0"/>
              <a:t>1 ERA Chair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111 ERASMUS+ projects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More than 900 projects financed by other EU programmes: COST, EUREKA, LLP, LIFE+, Health, Safer Internet Plus, etc. </a:t>
            </a:r>
          </a:p>
          <a:p>
            <a:pPr marL="342900" lvl="1" indent="0">
              <a:buNone/>
            </a:pPr>
            <a:endParaRPr lang="sl-SI" u="sng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BUT</a:t>
            </a:r>
            <a:endParaRPr lang="en-GB" u="sng" dirty="0">
              <a:solidFill>
                <a:srgbClr val="FF0000"/>
              </a:solidFill>
            </a:endParaRP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In </a:t>
            </a:r>
            <a:r>
              <a:rPr lang="en-GB" b="1" dirty="0">
                <a:solidFill>
                  <a:srgbClr val="FF0000"/>
                </a:solidFill>
              </a:rPr>
              <a:t>Horizon 2020 UL is, almost in all cases, only a project partner!</a:t>
            </a:r>
            <a:endParaRPr lang="en-GB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R&amp;D challenges at the national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08" y="2974467"/>
            <a:ext cx="4346851" cy="3421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dirty="0"/>
              <a:t>Low R&amp;I performance</a:t>
            </a:r>
          </a:p>
          <a:p>
            <a:r>
              <a:rPr lang="en-GB" sz="1900" dirty="0"/>
              <a:t>Low participation in EU programs</a:t>
            </a:r>
            <a:endParaRPr lang="en-GB" sz="1900" dirty="0">
              <a:cs typeface="Calibri"/>
            </a:endParaRPr>
          </a:p>
          <a:p>
            <a:r>
              <a:rPr lang="en-GB" sz="1900" dirty="0"/>
              <a:t>Low national R&amp;D investments</a:t>
            </a:r>
            <a:endParaRPr lang="en-GB" sz="1900" dirty="0">
              <a:cs typeface="Calibri"/>
            </a:endParaRPr>
          </a:p>
          <a:p>
            <a:r>
              <a:rPr lang="en-GB" sz="1900" dirty="0"/>
              <a:t>Limited attractions for foreign rese</a:t>
            </a:r>
            <a:r>
              <a:rPr lang="sl-SI" sz="1900" dirty="0"/>
              <a:t>a</a:t>
            </a:r>
            <a:r>
              <a:rPr lang="en-GB" sz="1900" dirty="0" err="1"/>
              <a:t>rchers</a:t>
            </a:r>
            <a:endParaRPr lang="en-GB" sz="1900" dirty="0" err="1">
              <a:cs typeface="Calibri"/>
            </a:endParaRPr>
          </a:p>
          <a:p>
            <a:r>
              <a:rPr lang="en-GB" sz="1900" dirty="0"/>
              <a:t>…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96335"/>
            <a:ext cx="687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sl-SI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left</a:t>
            </a:r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https://rio.jrc.ec.europa.eu/en/library/slovenia-research-and-innovation-performance-0</a:t>
            </a:r>
            <a:endParaRPr lang="sl-SI" sz="11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(</a:t>
            </a:r>
            <a:r>
              <a:rPr lang="sl-SI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right</a:t>
            </a:r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): </a:t>
            </a:r>
            <a:r>
              <a:rPr lang="fr-FR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http://www.arrs.gov.si/en/index.as</a:t>
            </a:r>
            <a:r>
              <a:rPr lang="sl-SI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 </a:t>
            </a:r>
            <a:endParaRPr lang="en-GB" sz="11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184" y="4385087"/>
            <a:ext cx="3224824" cy="17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00" y="2260121"/>
            <a:ext cx="4065750" cy="287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Widening </a:t>
            </a:r>
            <a:r>
              <a:rPr lang="sl-SI" dirty="0" err="1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185" y="1768641"/>
            <a:ext cx="3728314" cy="4632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Low participation rates in FP7 projects</a:t>
            </a:r>
            <a:r>
              <a:rPr lang="sl-SI" sz="1800" dirty="0"/>
              <a:t> in some </a:t>
            </a:r>
            <a:r>
              <a:rPr lang="sl-SI" sz="1800" dirty="0" err="1"/>
              <a:t>member</a:t>
            </a:r>
            <a:r>
              <a:rPr lang="sl-SI" sz="1800" dirty="0"/>
              <a:t> </a:t>
            </a:r>
            <a:r>
              <a:rPr lang="sl-SI" sz="1800" dirty="0" err="1"/>
              <a:t>states</a:t>
            </a:r>
            <a:r>
              <a:rPr lang="sl-SI" sz="1800" dirty="0"/>
              <a:t>:</a:t>
            </a:r>
          </a:p>
          <a:p>
            <a:pPr marL="342900" lvl="1" indent="0">
              <a:buNone/>
            </a:pPr>
            <a:r>
              <a:rPr lang="sl-SI" sz="1600" i="1" dirty="0"/>
              <a:t>&gt;&gt; </a:t>
            </a:r>
            <a:r>
              <a:rPr lang="en-GB" sz="1600" i="1" dirty="0"/>
              <a:t>widening actions under the Spreading Excellence and Widening Participation part of Horizon 2020</a:t>
            </a:r>
            <a:endParaRPr lang="sl-SI" sz="1600" i="1" dirty="0"/>
          </a:p>
          <a:p>
            <a:pPr marL="342900" lvl="1" indent="0">
              <a:buNone/>
            </a:pPr>
            <a:endParaRPr lang="en-GB" sz="1600" i="1" dirty="0"/>
          </a:p>
          <a:p>
            <a:r>
              <a:rPr lang="en-GB" sz="1800" dirty="0"/>
              <a:t>The </a:t>
            </a:r>
            <a:r>
              <a:rPr lang="en-GB" sz="1800" b="1" dirty="0"/>
              <a:t>Widening Package </a:t>
            </a:r>
            <a:r>
              <a:rPr lang="en-GB" sz="1800" dirty="0"/>
              <a:t>in Horizon 2020 under Spreading Excellence and Widening Participation: </a:t>
            </a:r>
          </a:p>
          <a:p>
            <a:pPr lvl="1"/>
            <a:r>
              <a:rPr lang="en-GB" sz="1600" b="1" dirty="0"/>
              <a:t>ERA Chairs </a:t>
            </a:r>
            <a:r>
              <a:rPr lang="en-GB" sz="1600" dirty="0"/>
              <a:t>(bringing excellence to institutions)</a:t>
            </a:r>
            <a:endParaRPr lang="en-GB" sz="1600" dirty="0">
              <a:cs typeface="Calibri"/>
            </a:endParaRPr>
          </a:p>
          <a:p>
            <a:pPr lvl="1"/>
            <a:r>
              <a:rPr lang="en-GB" sz="1600" b="1" dirty="0"/>
              <a:t>Teaming</a:t>
            </a:r>
            <a:r>
              <a:rPr lang="en-GB" sz="1600" dirty="0"/>
              <a:t> (institution building)</a:t>
            </a:r>
            <a:endParaRPr lang="en-GB" sz="1600" dirty="0">
              <a:cs typeface="Calibri"/>
            </a:endParaRPr>
          </a:p>
          <a:p>
            <a:pPr lvl="1"/>
            <a:r>
              <a:rPr lang="en-GB" sz="1600" dirty="0"/>
              <a:t>Twinning (institutional networking)</a:t>
            </a:r>
            <a:endParaRPr lang="en-GB" sz="1600" dirty="0">
              <a:cs typeface="Calibri"/>
            </a:endParaRPr>
          </a:p>
          <a:p>
            <a:pPr lvl="1"/>
            <a:r>
              <a:rPr lang="en-GB" sz="1600" dirty="0"/>
              <a:t>MSCA (Marie </a:t>
            </a:r>
            <a:r>
              <a:rPr lang="en-GB" sz="1600" dirty="0" err="1"/>
              <a:t>Skłodowska</a:t>
            </a:r>
            <a:r>
              <a:rPr lang="en-GB" sz="1600" dirty="0"/>
              <a:t>-Curie Actions) Widening Fellowships</a:t>
            </a:r>
            <a:endParaRPr lang="en-GB" sz="1600" dirty="0">
              <a:cs typeface="Calibri"/>
            </a:endParaRPr>
          </a:p>
          <a:p>
            <a:pPr lvl="1"/>
            <a:r>
              <a:rPr lang="en-GB" sz="1600" dirty="0"/>
              <a:t>…</a:t>
            </a:r>
          </a:p>
          <a:p>
            <a:pPr lvl="1"/>
            <a:endParaRPr lang="en-GB" sz="1400" dirty="0"/>
          </a:p>
          <a:p>
            <a:pPr lvl="1"/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Widening calls – our experiences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b="1" dirty="0"/>
              <a:t>ERA chairs</a:t>
            </a:r>
            <a:r>
              <a:rPr lang="en-GB" sz="1800" dirty="0"/>
              <a:t>: </a:t>
            </a:r>
            <a:endParaRPr lang="sl-SI" sz="1800" dirty="0" smtClean="0"/>
          </a:p>
          <a:p>
            <a:pPr lvl="2"/>
            <a:r>
              <a:rPr lang="en-GB" sz="1400" dirty="0"/>
              <a:t>In </a:t>
            </a:r>
            <a:r>
              <a:rPr lang="en-GB" sz="1400" dirty="0"/>
              <a:t>Slovenia (host institution): 1 Horizon 2020 (and also 1 pilot in FP7) </a:t>
            </a:r>
          </a:p>
          <a:p>
            <a:pPr lvl="1"/>
            <a:r>
              <a:rPr lang="en-GB" sz="1700" b="1" dirty="0">
                <a:solidFill>
                  <a:schemeClr val="bg2">
                    <a:lumMod val="50000"/>
                  </a:schemeClr>
                </a:solidFill>
              </a:rPr>
              <a:t>ERA chair seal of excellence (national funding</a:t>
            </a:r>
            <a:r>
              <a:rPr lang="en-GB" sz="17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sl-SI" sz="1700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en-GB" sz="1700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GB" sz="1700" b="1" dirty="0">
                <a:solidFill>
                  <a:schemeClr val="bg2">
                    <a:lumMod val="50000"/>
                  </a:schemeClr>
                </a:solidFill>
              </a:rPr>
              <a:t>The problem of R&amp;I infrastructure, equipment for granted ERA </a:t>
            </a:r>
            <a:r>
              <a:rPr lang="en-GB" sz="1700" b="1" dirty="0" smtClean="0">
                <a:solidFill>
                  <a:schemeClr val="bg2">
                    <a:lumMod val="50000"/>
                  </a:schemeClr>
                </a:solidFill>
              </a:rPr>
              <a:t>chairs</a:t>
            </a:r>
            <a:r>
              <a:rPr lang="sl-SI" sz="1700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en-GB" sz="1700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GB" sz="1700" b="1" dirty="0">
                <a:solidFill>
                  <a:schemeClr val="bg2">
                    <a:lumMod val="50000"/>
                  </a:schemeClr>
                </a:solidFill>
              </a:rPr>
              <a:t>Limited attraction for foreign researchers due to low </a:t>
            </a:r>
            <a:r>
              <a:rPr lang="en-GB" sz="1700" b="1" dirty="0" smtClean="0">
                <a:solidFill>
                  <a:schemeClr val="bg2">
                    <a:lumMod val="50000"/>
                  </a:schemeClr>
                </a:solidFill>
              </a:rPr>
              <a:t>salaries</a:t>
            </a:r>
            <a:r>
              <a:rPr lang="sl-SI" sz="17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GB" sz="1700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endParaRPr lang="en-GB" sz="1900" dirty="0"/>
          </a:p>
          <a:p>
            <a:r>
              <a:rPr lang="en-GB" sz="1800" b="1" dirty="0"/>
              <a:t>Teaming</a:t>
            </a:r>
            <a:r>
              <a:rPr lang="en-GB" sz="1800" dirty="0"/>
              <a:t>: a very limited number of projects:</a:t>
            </a:r>
          </a:p>
          <a:p>
            <a:pPr lvl="2"/>
            <a:r>
              <a:rPr lang="en-GB" sz="1400" dirty="0"/>
              <a:t>In Slovenia: 4 projects (Phase 1), 1 Project (Phase 2)</a:t>
            </a:r>
          </a:p>
          <a:p>
            <a:pPr lvl="1"/>
            <a:r>
              <a:rPr lang="en-GB" sz="1700" dirty="0"/>
              <a:t>An important aspect is the</a:t>
            </a:r>
            <a:r>
              <a:rPr lang="en-GB" sz="1700" b="1" dirty="0"/>
              <a:t> required investment in the </a:t>
            </a:r>
            <a:r>
              <a:rPr lang="en-GB" sz="1700" b="1" u="sng" dirty="0"/>
              <a:t>R&amp;I infrastructure</a:t>
            </a:r>
            <a:endParaRPr lang="en-GB" sz="1700" b="1" dirty="0">
              <a:cs typeface="Calibri"/>
            </a:endParaRPr>
          </a:p>
          <a:p>
            <a:pPr lvl="1"/>
            <a:r>
              <a:rPr lang="en-GB" sz="1700" b="1" dirty="0"/>
              <a:t>Autonomy, attraction for foreign </a:t>
            </a:r>
            <a:r>
              <a:rPr lang="en-GB" sz="1700" b="1" dirty="0" smtClean="0"/>
              <a:t>researchers</a:t>
            </a:r>
            <a:r>
              <a:rPr lang="sl-SI" sz="1700" b="1" dirty="0" smtClean="0"/>
              <a:t> </a:t>
            </a:r>
            <a:r>
              <a:rPr lang="en-GB" sz="1700" b="1" dirty="0" smtClean="0"/>
              <a:t>…</a:t>
            </a:r>
            <a:endParaRPr lang="en-GB" sz="1700" b="1" dirty="0"/>
          </a:p>
          <a:p>
            <a:pPr lvl="1"/>
            <a:r>
              <a:rPr lang="en-GB" sz="1700" b="1" dirty="0">
                <a:solidFill>
                  <a:schemeClr val="bg2">
                    <a:lumMod val="50000"/>
                  </a:schemeClr>
                </a:solidFill>
              </a:rPr>
              <a:t>Many "open questions" </a:t>
            </a:r>
            <a:r>
              <a:rPr lang="en-GB" sz="17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n-GB" sz="1700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/>
            <a:endParaRPr lang="en-GB" sz="1700" b="1" dirty="0"/>
          </a:p>
          <a:p>
            <a:pPr lvl="1"/>
            <a:endParaRPr lang="en-GB" sz="1700" dirty="0"/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" y="0"/>
            <a:ext cx="1143189" cy="1543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9" y="4854209"/>
            <a:ext cx="1752240" cy="125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814204" y="6008524"/>
            <a:ext cx="27011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fr-FR" sz="11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https://innorenew.eu/about/institute/</a:t>
            </a:r>
            <a:endParaRPr lang="en-GB" sz="11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0B5DFA-41EA-497B-8F79-B6375DBEE77B}" vid="{E6ED4407-229F-41AA-B729-A355B3DF84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718</Words>
  <Application>Microsoft Office PowerPoint</Application>
  <PresentationFormat>On-screen Show (4:3)</PresentationFormat>
  <Paragraphs>186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EU widening instruments -  our experiences …</vt:lpstr>
      <vt:lpstr>About the University</vt:lpstr>
      <vt:lpstr>International partnership</vt:lpstr>
      <vt:lpstr>Research at UL</vt:lpstr>
      <vt:lpstr>Research funding at UL</vt:lpstr>
      <vt:lpstr>EU projects at UL</vt:lpstr>
      <vt:lpstr>R&amp;D challenges at the national level</vt:lpstr>
      <vt:lpstr>Widening actions</vt:lpstr>
      <vt:lpstr>Widening calls – our experiences </vt:lpstr>
      <vt:lpstr>UL Teaming project - SLICE3D </vt:lpstr>
      <vt:lpstr>Why geospatial domain?</vt:lpstr>
      <vt:lpstr>R&amp;I domain, valorisation</vt:lpstr>
      <vt:lpstr>How it comes?</vt:lpstr>
      <vt:lpstr>EU widening instruments -  our experiences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(2017-11-16)</dc:title>
  <dc:creator>Lisec, Anka</dc:creator>
  <cp:lastModifiedBy>Lisec, Anka</cp:lastModifiedBy>
  <cp:revision>234</cp:revision>
  <cp:lastPrinted>1601-01-01T00:00:00Z</cp:lastPrinted>
  <dcterms:modified xsi:type="dcterms:W3CDTF">2018-09-03T19:37:05Z</dcterms:modified>
</cp:coreProperties>
</file>