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8" r:id="rId6"/>
    <p:sldId id="260" r:id="rId7"/>
    <p:sldId id="257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9535" autoAdjust="0"/>
  </p:normalViewPr>
  <p:slideViewPr>
    <p:cSldViewPr snapToGrid="0">
      <p:cViewPr varScale="1">
        <p:scale>
          <a:sx n="35" d="100"/>
          <a:sy n="35" d="100"/>
        </p:scale>
        <p:origin x="24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72484-7826-471F-A9FF-CC65BBBF47E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75BBD6FF-64BE-44AE-AA7A-5A31DA164258}">
      <dgm:prSet phldrT="[Text]" custT="1"/>
      <dgm:spPr/>
      <dgm:t>
        <a:bodyPr/>
        <a:lstStyle/>
        <a:p>
          <a:r>
            <a:rPr lang="en-CA" sz="2000" noProof="0" dirty="0"/>
            <a:t>The gendered city</a:t>
          </a:r>
        </a:p>
      </dgm:t>
    </dgm:pt>
    <dgm:pt modelId="{331AF14D-8B77-44C6-BFED-F530279B21FA}" type="parTrans" cxnId="{DCB1FB25-41E7-411A-9BC3-2EB1EF02353A}">
      <dgm:prSet/>
      <dgm:spPr/>
      <dgm:t>
        <a:bodyPr/>
        <a:lstStyle/>
        <a:p>
          <a:endParaRPr lang="sv-SE"/>
        </a:p>
      </dgm:t>
    </dgm:pt>
    <dgm:pt modelId="{05BE18BD-39C8-41AE-B895-CF5919E47EA8}" type="sibTrans" cxnId="{DCB1FB25-41E7-411A-9BC3-2EB1EF02353A}">
      <dgm:prSet/>
      <dgm:spPr/>
      <dgm:t>
        <a:bodyPr/>
        <a:lstStyle/>
        <a:p>
          <a:endParaRPr lang="sv-SE"/>
        </a:p>
      </dgm:t>
    </dgm:pt>
    <dgm:pt modelId="{79B61428-6F64-41BE-98BB-998F3D18601F}">
      <dgm:prSet phldrT="[Text]" custT="1"/>
      <dgm:spPr/>
      <dgm:t>
        <a:bodyPr/>
        <a:lstStyle/>
        <a:p>
          <a:r>
            <a:rPr lang="en-CA" sz="1600" noProof="0" dirty="0"/>
            <a:t>How they spend their free time</a:t>
          </a:r>
        </a:p>
      </dgm:t>
    </dgm:pt>
    <dgm:pt modelId="{027A166D-EA04-498E-86EC-33C7E3314242}" type="parTrans" cxnId="{F93DDEE5-94B5-4BE2-8661-E342693CD3E3}">
      <dgm:prSet/>
      <dgm:spPr/>
      <dgm:t>
        <a:bodyPr/>
        <a:lstStyle/>
        <a:p>
          <a:endParaRPr lang="en-CA" noProof="0" dirty="0"/>
        </a:p>
      </dgm:t>
    </dgm:pt>
    <dgm:pt modelId="{7879C829-270E-4B1F-A207-96DD041BF0D4}" type="sibTrans" cxnId="{F93DDEE5-94B5-4BE2-8661-E342693CD3E3}">
      <dgm:prSet/>
      <dgm:spPr/>
      <dgm:t>
        <a:bodyPr/>
        <a:lstStyle/>
        <a:p>
          <a:endParaRPr lang="sv-SE"/>
        </a:p>
      </dgm:t>
    </dgm:pt>
    <dgm:pt modelId="{95C6DCC4-6441-43E4-89EB-0C3E268429EB}">
      <dgm:prSet phldrT="[Text]" custT="1"/>
      <dgm:spPr/>
      <dgm:t>
        <a:bodyPr/>
        <a:lstStyle/>
        <a:p>
          <a:r>
            <a:rPr lang="en-CA" sz="1600" noProof="0" dirty="0"/>
            <a:t>Gender based violence</a:t>
          </a:r>
        </a:p>
      </dgm:t>
    </dgm:pt>
    <dgm:pt modelId="{5BAE8065-AF28-4A5D-851E-763720A8198A}" type="parTrans" cxnId="{F0F6FBD3-56CB-4CCF-B6EA-CB166690E6F2}">
      <dgm:prSet/>
      <dgm:spPr/>
      <dgm:t>
        <a:bodyPr/>
        <a:lstStyle/>
        <a:p>
          <a:endParaRPr lang="en-CA" noProof="0" dirty="0"/>
        </a:p>
      </dgm:t>
    </dgm:pt>
    <dgm:pt modelId="{8FFEF2CC-4C2B-41CE-9CF3-029A02BE402B}" type="sibTrans" cxnId="{F0F6FBD3-56CB-4CCF-B6EA-CB166690E6F2}">
      <dgm:prSet/>
      <dgm:spPr/>
      <dgm:t>
        <a:bodyPr/>
        <a:lstStyle/>
        <a:p>
          <a:endParaRPr lang="sv-SE"/>
        </a:p>
      </dgm:t>
    </dgm:pt>
    <dgm:pt modelId="{D21C4B6B-3A08-4F07-AFCC-AC264FE6EC5F}">
      <dgm:prSet phldrT="[Text]" custT="1"/>
      <dgm:spPr/>
      <dgm:t>
        <a:bodyPr/>
        <a:lstStyle/>
        <a:p>
          <a:r>
            <a:rPr lang="en-CA" sz="1600" noProof="0" dirty="0"/>
            <a:t>Mode of transportation</a:t>
          </a:r>
        </a:p>
      </dgm:t>
    </dgm:pt>
    <dgm:pt modelId="{4647F8E1-4110-499B-854D-DC2DA5BEEE68}" type="parTrans" cxnId="{C632CF45-4800-472A-91E0-10BA0BB8398F}">
      <dgm:prSet/>
      <dgm:spPr/>
      <dgm:t>
        <a:bodyPr/>
        <a:lstStyle/>
        <a:p>
          <a:endParaRPr lang="en-CA" noProof="0" dirty="0"/>
        </a:p>
      </dgm:t>
    </dgm:pt>
    <dgm:pt modelId="{2FD2894E-EA18-4615-8B63-7ACFA4124082}" type="sibTrans" cxnId="{C632CF45-4800-472A-91E0-10BA0BB8398F}">
      <dgm:prSet/>
      <dgm:spPr/>
      <dgm:t>
        <a:bodyPr/>
        <a:lstStyle/>
        <a:p>
          <a:endParaRPr lang="sv-SE"/>
        </a:p>
      </dgm:t>
    </dgm:pt>
    <dgm:pt modelId="{A3B757AE-9D21-4282-AD87-92710E3B88EC}">
      <dgm:prSet phldrT="[Text]" custT="1"/>
      <dgm:spPr/>
      <dgm:t>
        <a:bodyPr/>
        <a:lstStyle/>
        <a:p>
          <a:r>
            <a:rPr lang="en-CA" sz="1600" noProof="0" dirty="0"/>
            <a:t>Economy</a:t>
          </a:r>
        </a:p>
      </dgm:t>
    </dgm:pt>
    <dgm:pt modelId="{733ECD8B-CA81-4047-A2CC-8D8D592BDA14}" type="parTrans" cxnId="{9B30338D-3D94-4CA8-9437-0FCE19C88B91}">
      <dgm:prSet/>
      <dgm:spPr/>
      <dgm:t>
        <a:bodyPr/>
        <a:lstStyle/>
        <a:p>
          <a:endParaRPr lang="en-CA" noProof="0" dirty="0"/>
        </a:p>
      </dgm:t>
    </dgm:pt>
    <dgm:pt modelId="{5E861678-292B-4960-96DD-A2F91B393F05}" type="sibTrans" cxnId="{9B30338D-3D94-4CA8-9437-0FCE19C88B91}">
      <dgm:prSet/>
      <dgm:spPr/>
      <dgm:t>
        <a:bodyPr/>
        <a:lstStyle/>
        <a:p>
          <a:endParaRPr lang="sv-SE"/>
        </a:p>
      </dgm:t>
    </dgm:pt>
    <dgm:pt modelId="{E09908EF-D42C-4EB5-9EF9-9B1213FB4562}">
      <dgm:prSet phldrT="[Text]" custT="1"/>
      <dgm:spPr/>
      <dgm:t>
        <a:bodyPr/>
        <a:lstStyle/>
        <a:p>
          <a:r>
            <a:rPr lang="en-CA" sz="1600" noProof="0" dirty="0"/>
            <a:t>Gender segregated labour market</a:t>
          </a:r>
        </a:p>
      </dgm:t>
    </dgm:pt>
    <dgm:pt modelId="{3EA6EC5A-A85F-41FB-8FBA-3291959247F2}" type="parTrans" cxnId="{DBB5ADF6-DA96-4F9C-8D04-E52FB43ACE32}">
      <dgm:prSet/>
      <dgm:spPr/>
      <dgm:t>
        <a:bodyPr/>
        <a:lstStyle/>
        <a:p>
          <a:endParaRPr lang="en-CA" noProof="0" dirty="0"/>
        </a:p>
      </dgm:t>
    </dgm:pt>
    <dgm:pt modelId="{AD8A7F27-7859-42A6-BACA-5EA55B21D989}" type="sibTrans" cxnId="{DBB5ADF6-DA96-4F9C-8D04-E52FB43ACE32}">
      <dgm:prSet/>
      <dgm:spPr/>
      <dgm:t>
        <a:bodyPr/>
        <a:lstStyle/>
        <a:p>
          <a:endParaRPr lang="sv-SE"/>
        </a:p>
      </dgm:t>
    </dgm:pt>
    <dgm:pt modelId="{45BA165D-C32F-4C8E-9052-58DF4EDFA742}">
      <dgm:prSet phldrT="[Text]" custT="1"/>
      <dgm:spPr/>
      <dgm:t>
        <a:bodyPr/>
        <a:lstStyle/>
        <a:p>
          <a:r>
            <a:rPr lang="en-CA" sz="1600" noProof="0" dirty="0"/>
            <a:t>Responsibility for unpaid housework </a:t>
          </a:r>
        </a:p>
      </dgm:t>
    </dgm:pt>
    <dgm:pt modelId="{18D53551-EC81-4E78-BA60-6A6CC9BBBAB2}" type="parTrans" cxnId="{61E5B7C3-2EF3-45B5-B297-A9AE3865E3DA}">
      <dgm:prSet/>
      <dgm:spPr/>
      <dgm:t>
        <a:bodyPr/>
        <a:lstStyle/>
        <a:p>
          <a:endParaRPr lang="en-CA" noProof="0" dirty="0"/>
        </a:p>
      </dgm:t>
    </dgm:pt>
    <dgm:pt modelId="{94692FBA-484E-4878-B15B-CF9F04F3D9AF}" type="sibTrans" cxnId="{61E5B7C3-2EF3-45B5-B297-A9AE3865E3DA}">
      <dgm:prSet/>
      <dgm:spPr/>
      <dgm:t>
        <a:bodyPr/>
        <a:lstStyle/>
        <a:p>
          <a:endParaRPr lang="sv-SE"/>
        </a:p>
      </dgm:t>
    </dgm:pt>
    <dgm:pt modelId="{14C14C98-8AB7-48BB-BC39-AA1B944D00BA}">
      <dgm:prSet phldrT="[Text]" custT="1"/>
      <dgm:spPr/>
      <dgm:t>
        <a:bodyPr/>
        <a:lstStyle/>
        <a:p>
          <a:r>
            <a:rPr lang="en-CA" sz="1600" noProof="0" dirty="0"/>
            <a:t>(viewed as) Primary or secondary care givers</a:t>
          </a:r>
        </a:p>
      </dgm:t>
    </dgm:pt>
    <dgm:pt modelId="{F0B4D46E-CCD3-40D6-9931-7A2B98EB1B2C}" type="parTrans" cxnId="{1EB1BA8E-D908-430C-9A8E-4633B36EFCE5}">
      <dgm:prSet/>
      <dgm:spPr/>
      <dgm:t>
        <a:bodyPr/>
        <a:lstStyle/>
        <a:p>
          <a:endParaRPr lang="en-CA" noProof="0" dirty="0"/>
        </a:p>
      </dgm:t>
    </dgm:pt>
    <dgm:pt modelId="{D17B14F7-DD75-4F4C-856D-9D917AC35464}" type="sibTrans" cxnId="{1EB1BA8E-D908-430C-9A8E-4633B36EFCE5}">
      <dgm:prSet/>
      <dgm:spPr/>
      <dgm:t>
        <a:bodyPr/>
        <a:lstStyle/>
        <a:p>
          <a:endParaRPr lang="sv-SE"/>
        </a:p>
      </dgm:t>
    </dgm:pt>
    <dgm:pt modelId="{99E00DBC-E46F-413F-BD45-2956360DA4FB}">
      <dgm:prSet phldrT="[Text]" custT="1"/>
      <dgm:spPr/>
      <dgm:t>
        <a:bodyPr/>
        <a:lstStyle/>
        <a:p>
          <a:r>
            <a:rPr lang="en-CA" sz="1600" noProof="0" dirty="0"/>
            <a:t>Expectations </a:t>
          </a:r>
        </a:p>
      </dgm:t>
    </dgm:pt>
    <dgm:pt modelId="{2B8AA0B3-533E-41D4-867E-17BEABB6700C}" type="parTrans" cxnId="{DA5183C8-C394-4694-BB0C-F86DCA12A7B7}">
      <dgm:prSet/>
      <dgm:spPr/>
      <dgm:t>
        <a:bodyPr/>
        <a:lstStyle/>
        <a:p>
          <a:endParaRPr lang="en-CA" noProof="0" dirty="0"/>
        </a:p>
      </dgm:t>
    </dgm:pt>
    <dgm:pt modelId="{633F3D5D-5242-4CF2-B135-E347EB830BE1}" type="sibTrans" cxnId="{DA5183C8-C394-4694-BB0C-F86DCA12A7B7}">
      <dgm:prSet/>
      <dgm:spPr/>
      <dgm:t>
        <a:bodyPr/>
        <a:lstStyle/>
        <a:p>
          <a:endParaRPr lang="sv-SE"/>
        </a:p>
      </dgm:t>
    </dgm:pt>
    <dgm:pt modelId="{E7A46B64-ED77-468F-B07C-0135C0A80EE1}" type="pres">
      <dgm:prSet presAssocID="{29972484-7826-471F-A9FF-CC65BBBF47E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011DB3-02F1-4EB6-822B-ECD9C2417E22}" type="pres">
      <dgm:prSet presAssocID="{75BBD6FF-64BE-44AE-AA7A-5A31DA164258}" presName="centerShape" presStyleLbl="node0" presStyleIdx="0" presStyleCnt="1"/>
      <dgm:spPr/>
    </dgm:pt>
    <dgm:pt modelId="{009FE455-6804-4A85-AFBE-AC918AB30738}" type="pres">
      <dgm:prSet presAssocID="{027A166D-EA04-498E-86EC-33C7E3314242}" presName="parTrans" presStyleLbl="bgSibTrans2D1" presStyleIdx="0" presStyleCnt="8"/>
      <dgm:spPr/>
    </dgm:pt>
    <dgm:pt modelId="{4150F54A-6D1D-4A01-9DFE-62F44F5825A6}" type="pres">
      <dgm:prSet presAssocID="{79B61428-6F64-41BE-98BB-998F3D18601F}" presName="node" presStyleLbl="node1" presStyleIdx="0" presStyleCnt="8">
        <dgm:presLayoutVars>
          <dgm:bulletEnabled val="1"/>
        </dgm:presLayoutVars>
      </dgm:prSet>
      <dgm:spPr/>
    </dgm:pt>
    <dgm:pt modelId="{7DF0E9A4-38BB-4AF0-874F-6B56BAC03528}" type="pres">
      <dgm:prSet presAssocID="{5BAE8065-AF28-4A5D-851E-763720A8198A}" presName="parTrans" presStyleLbl="bgSibTrans2D1" presStyleIdx="1" presStyleCnt="8"/>
      <dgm:spPr/>
    </dgm:pt>
    <dgm:pt modelId="{192272F8-B1F8-471E-8C3C-315E90C837F2}" type="pres">
      <dgm:prSet presAssocID="{95C6DCC4-6441-43E4-89EB-0C3E268429EB}" presName="node" presStyleLbl="node1" presStyleIdx="1" presStyleCnt="8" custScaleX="116033">
        <dgm:presLayoutVars>
          <dgm:bulletEnabled val="1"/>
        </dgm:presLayoutVars>
      </dgm:prSet>
      <dgm:spPr/>
    </dgm:pt>
    <dgm:pt modelId="{81950800-A856-4926-AEB0-873E8A106073}" type="pres">
      <dgm:prSet presAssocID="{4647F8E1-4110-499B-854D-DC2DA5BEEE68}" presName="parTrans" presStyleLbl="bgSibTrans2D1" presStyleIdx="2" presStyleCnt="8"/>
      <dgm:spPr/>
    </dgm:pt>
    <dgm:pt modelId="{A82927C8-4600-4687-98FD-AB8A54F63503}" type="pres">
      <dgm:prSet presAssocID="{D21C4B6B-3A08-4F07-AFCC-AC264FE6EC5F}" presName="node" presStyleLbl="node1" presStyleIdx="2" presStyleCnt="8" custScaleX="131257" custScaleY="109433">
        <dgm:presLayoutVars>
          <dgm:bulletEnabled val="1"/>
        </dgm:presLayoutVars>
      </dgm:prSet>
      <dgm:spPr/>
    </dgm:pt>
    <dgm:pt modelId="{4B5E81AA-40B3-4082-B263-C101B72FB188}" type="pres">
      <dgm:prSet presAssocID="{733ECD8B-CA81-4047-A2CC-8D8D592BDA14}" presName="parTrans" presStyleLbl="bgSibTrans2D1" presStyleIdx="3" presStyleCnt="8"/>
      <dgm:spPr/>
    </dgm:pt>
    <dgm:pt modelId="{BAFB96B6-FB3E-481C-B383-61C71EF0FCD8}" type="pres">
      <dgm:prSet presAssocID="{A3B757AE-9D21-4282-AD87-92710E3B88EC}" presName="node" presStyleLbl="node1" presStyleIdx="3" presStyleCnt="8">
        <dgm:presLayoutVars>
          <dgm:bulletEnabled val="1"/>
        </dgm:presLayoutVars>
      </dgm:prSet>
      <dgm:spPr/>
    </dgm:pt>
    <dgm:pt modelId="{C4A63023-52ED-49CB-9C67-9782DEB0DF85}" type="pres">
      <dgm:prSet presAssocID="{3EA6EC5A-A85F-41FB-8FBA-3291959247F2}" presName="parTrans" presStyleLbl="bgSibTrans2D1" presStyleIdx="4" presStyleCnt="8"/>
      <dgm:spPr/>
    </dgm:pt>
    <dgm:pt modelId="{82068452-2DF4-464B-A7F5-8AB23ABB8E7E}" type="pres">
      <dgm:prSet presAssocID="{E09908EF-D42C-4EB5-9EF9-9B1213FB4562}" presName="node" presStyleLbl="node1" presStyleIdx="4" presStyleCnt="8">
        <dgm:presLayoutVars>
          <dgm:bulletEnabled val="1"/>
        </dgm:presLayoutVars>
      </dgm:prSet>
      <dgm:spPr/>
    </dgm:pt>
    <dgm:pt modelId="{35E4D55D-A18B-46F7-BEA2-ADD6EB8DB88D}" type="pres">
      <dgm:prSet presAssocID="{18D53551-EC81-4E78-BA60-6A6CC9BBBAB2}" presName="parTrans" presStyleLbl="bgSibTrans2D1" presStyleIdx="5" presStyleCnt="8"/>
      <dgm:spPr/>
    </dgm:pt>
    <dgm:pt modelId="{590289C9-4481-42BC-90ED-4B0FCA87FF78}" type="pres">
      <dgm:prSet presAssocID="{45BA165D-C32F-4C8E-9052-58DF4EDFA742}" presName="node" presStyleLbl="node1" presStyleIdx="5" presStyleCnt="8" custScaleX="111770">
        <dgm:presLayoutVars>
          <dgm:bulletEnabled val="1"/>
        </dgm:presLayoutVars>
      </dgm:prSet>
      <dgm:spPr/>
    </dgm:pt>
    <dgm:pt modelId="{18699E0B-22C8-4600-AC9E-AE17E2237349}" type="pres">
      <dgm:prSet presAssocID="{F0B4D46E-CCD3-40D6-9931-7A2B98EB1B2C}" presName="parTrans" presStyleLbl="bgSibTrans2D1" presStyleIdx="6" presStyleCnt="8"/>
      <dgm:spPr/>
    </dgm:pt>
    <dgm:pt modelId="{D70FEF04-FBEB-4F8F-86B4-0EE1FE72C9E6}" type="pres">
      <dgm:prSet presAssocID="{14C14C98-8AB7-48BB-BC39-AA1B944D00BA}" presName="node" presStyleLbl="node1" presStyleIdx="6" presStyleCnt="8" custScaleX="135719" custScaleY="116649" custRadScaleRad="98978" custRadScaleInc="7817">
        <dgm:presLayoutVars>
          <dgm:bulletEnabled val="1"/>
        </dgm:presLayoutVars>
      </dgm:prSet>
      <dgm:spPr/>
    </dgm:pt>
    <dgm:pt modelId="{395856C3-1F41-460C-8F95-577E2C4307F5}" type="pres">
      <dgm:prSet presAssocID="{2B8AA0B3-533E-41D4-867E-17BEABB6700C}" presName="parTrans" presStyleLbl="bgSibTrans2D1" presStyleIdx="7" presStyleCnt="8"/>
      <dgm:spPr/>
    </dgm:pt>
    <dgm:pt modelId="{D40A784E-9BB7-49FD-BCD0-B691EA205C7E}" type="pres">
      <dgm:prSet presAssocID="{99E00DBC-E46F-413F-BD45-2956360DA4FB}" presName="node" presStyleLbl="node1" presStyleIdx="7" presStyleCnt="8">
        <dgm:presLayoutVars>
          <dgm:bulletEnabled val="1"/>
        </dgm:presLayoutVars>
      </dgm:prSet>
      <dgm:spPr/>
    </dgm:pt>
  </dgm:ptLst>
  <dgm:cxnLst>
    <dgm:cxn modelId="{D8C08611-061B-4C87-99F1-8E489B5766DB}" type="presOf" srcId="{F0B4D46E-CCD3-40D6-9931-7A2B98EB1B2C}" destId="{18699E0B-22C8-4600-AC9E-AE17E2237349}" srcOrd="0" destOrd="0" presId="urn:microsoft.com/office/officeart/2005/8/layout/radial4"/>
    <dgm:cxn modelId="{59017F12-62DE-4B67-AFE1-1F924C83AE84}" type="presOf" srcId="{733ECD8B-CA81-4047-A2CC-8D8D592BDA14}" destId="{4B5E81AA-40B3-4082-B263-C101B72FB188}" srcOrd="0" destOrd="0" presId="urn:microsoft.com/office/officeart/2005/8/layout/radial4"/>
    <dgm:cxn modelId="{29156913-B983-4EA1-B8B8-7BE799B9F458}" type="presOf" srcId="{45BA165D-C32F-4C8E-9052-58DF4EDFA742}" destId="{590289C9-4481-42BC-90ED-4B0FCA87FF78}" srcOrd="0" destOrd="0" presId="urn:microsoft.com/office/officeart/2005/8/layout/radial4"/>
    <dgm:cxn modelId="{DCB1FB25-41E7-411A-9BC3-2EB1EF02353A}" srcId="{29972484-7826-471F-A9FF-CC65BBBF47EB}" destId="{75BBD6FF-64BE-44AE-AA7A-5A31DA164258}" srcOrd="0" destOrd="0" parTransId="{331AF14D-8B77-44C6-BFED-F530279B21FA}" sibTransId="{05BE18BD-39C8-41AE-B895-CF5919E47EA8}"/>
    <dgm:cxn modelId="{AC3A2C2B-9C23-4FE6-8690-8D3FFF629503}" type="presOf" srcId="{2B8AA0B3-533E-41D4-867E-17BEABB6700C}" destId="{395856C3-1F41-460C-8F95-577E2C4307F5}" srcOrd="0" destOrd="0" presId="urn:microsoft.com/office/officeart/2005/8/layout/radial4"/>
    <dgm:cxn modelId="{8AEA9B36-32F0-4FF9-B669-453834B7B2BC}" type="presOf" srcId="{99E00DBC-E46F-413F-BD45-2956360DA4FB}" destId="{D40A784E-9BB7-49FD-BCD0-B691EA205C7E}" srcOrd="0" destOrd="0" presId="urn:microsoft.com/office/officeart/2005/8/layout/radial4"/>
    <dgm:cxn modelId="{C632CF45-4800-472A-91E0-10BA0BB8398F}" srcId="{75BBD6FF-64BE-44AE-AA7A-5A31DA164258}" destId="{D21C4B6B-3A08-4F07-AFCC-AC264FE6EC5F}" srcOrd="2" destOrd="0" parTransId="{4647F8E1-4110-499B-854D-DC2DA5BEEE68}" sibTransId="{2FD2894E-EA18-4615-8B63-7ACFA4124082}"/>
    <dgm:cxn modelId="{54A5FB4C-6A68-48B9-8CBE-466C9A3FBE0C}" type="presOf" srcId="{29972484-7826-471F-A9FF-CC65BBBF47EB}" destId="{E7A46B64-ED77-468F-B07C-0135C0A80EE1}" srcOrd="0" destOrd="0" presId="urn:microsoft.com/office/officeart/2005/8/layout/radial4"/>
    <dgm:cxn modelId="{04A3144D-2EF4-4CE7-BFE9-6BB9A92F02C7}" type="presOf" srcId="{5BAE8065-AF28-4A5D-851E-763720A8198A}" destId="{7DF0E9A4-38BB-4AF0-874F-6B56BAC03528}" srcOrd="0" destOrd="0" presId="urn:microsoft.com/office/officeart/2005/8/layout/radial4"/>
    <dgm:cxn modelId="{FFAC9776-451B-46C7-9BAF-AB3BDAC412F1}" type="presOf" srcId="{D21C4B6B-3A08-4F07-AFCC-AC264FE6EC5F}" destId="{A82927C8-4600-4687-98FD-AB8A54F63503}" srcOrd="0" destOrd="0" presId="urn:microsoft.com/office/officeart/2005/8/layout/radial4"/>
    <dgm:cxn modelId="{9B30338D-3D94-4CA8-9437-0FCE19C88B91}" srcId="{75BBD6FF-64BE-44AE-AA7A-5A31DA164258}" destId="{A3B757AE-9D21-4282-AD87-92710E3B88EC}" srcOrd="3" destOrd="0" parTransId="{733ECD8B-CA81-4047-A2CC-8D8D592BDA14}" sibTransId="{5E861678-292B-4960-96DD-A2F91B393F05}"/>
    <dgm:cxn modelId="{1EB1BA8E-D908-430C-9A8E-4633B36EFCE5}" srcId="{75BBD6FF-64BE-44AE-AA7A-5A31DA164258}" destId="{14C14C98-8AB7-48BB-BC39-AA1B944D00BA}" srcOrd="6" destOrd="0" parTransId="{F0B4D46E-CCD3-40D6-9931-7A2B98EB1B2C}" sibTransId="{D17B14F7-DD75-4F4C-856D-9D917AC35464}"/>
    <dgm:cxn modelId="{F57AAA98-5521-464B-9D53-96580B976263}" type="presOf" srcId="{A3B757AE-9D21-4282-AD87-92710E3B88EC}" destId="{BAFB96B6-FB3E-481C-B383-61C71EF0FCD8}" srcOrd="0" destOrd="0" presId="urn:microsoft.com/office/officeart/2005/8/layout/radial4"/>
    <dgm:cxn modelId="{9BB572A2-4511-41B8-8DFC-4B26FD48CBAA}" type="presOf" srcId="{18D53551-EC81-4E78-BA60-6A6CC9BBBAB2}" destId="{35E4D55D-A18B-46F7-BEA2-ADD6EB8DB88D}" srcOrd="0" destOrd="0" presId="urn:microsoft.com/office/officeart/2005/8/layout/radial4"/>
    <dgm:cxn modelId="{EB323DA5-11D4-447E-8979-B4DD1563D793}" type="presOf" srcId="{E09908EF-D42C-4EB5-9EF9-9B1213FB4562}" destId="{82068452-2DF4-464B-A7F5-8AB23ABB8E7E}" srcOrd="0" destOrd="0" presId="urn:microsoft.com/office/officeart/2005/8/layout/radial4"/>
    <dgm:cxn modelId="{6C29AFAC-36CB-475E-9FF4-75F1D81EEA31}" type="presOf" srcId="{3EA6EC5A-A85F-41FB-8FBA-3291959247F2}" destId="{C4A63023-52ED-49CB-9C67-9782DEB0DF85}" srcOrd="0" destOrd="0" presId="urn:microsoft.com/office/officeart/2005/8/layout/radial4"/>
    <dgm:cxn modelId="{CDCDF1AD-F3C5-43A2-952A-6F509B8A15D7}" type="presOf" srcId="{4647F8E1-4110-499B-854D-DC2DA5BEEE68}" destId="{81950800-A856-4926-AEB0-873E8A106073}" srcOrd="0" destOrd="0" presId="urn:microsoft.com/office/officeart/2005/8/layout/radial4"/>
    <dgm:cxn modelId="{06A125BA-0126-406E-ACC5-29DF147D9787}" type="presOf" srcId="{027A166D-EA04-498E-86EC-33C7E3314242}" destId="{009FE455-6804-4A85-AFBE-AC918AB30738}" srcOrd="0" destOrd="0" presId="urn:microsoft.com/office/officeart/2005/8/layout/radial4"/>
    <dgm:cxn modelId="{61E5B7C3-2EF3-45B5-B297-A9AE3865E3DA}" srcId="{75BBD6FF-64BE-44AE-AA7A-5A31DA164258}" destId="{45BA165D-C32F-4C8E-9052-58DF4EDFA742}" srcOrd="5" destOrd="0" parTransId="{18D53551-EC81-4E78-BA60-6A6CC9BBBAB2}" sibTransId="{94692FBA-484E-4878-B15B-CF9F04F3D9AF}"/>
    <dgm:cxn modelId="{DA5183C8-C394-4694-BB0C-F86DCA12A7B7}" srcId="{75BBD6FF-64BE-44AE-AA7A-5A31DA164258}" destId="{99E00DBC-E46F-413F-BD45-2956360DA4FB}" srcOrd="7" destOrd="0" parTransId="{2B8AA0B3-533E-41D4-867E-17BEABB6700C}" sibTransId="{633F3D5D-5242-4CF2-B135-E347EB830BE1}"/>
    <dgm:cxn modelId="{F0F6FBD3-56CB-4CCF-B6EA-CB166690E6F2}" srcId="{75BBD6FF-64BE-44AE-AA7A-5A31DA164258}" destId="{95C6DCC4-6441-43E4-89EB-0C3E268429EB}" srcOrd="1" destOrd="0" parTransId="{5BAE8065-AF28-4A5D-851E-763720A8198A}" sibTransId="{8FFEF2CC-4C2B-41CE-9CF3-029A02BE402B}"/>
    <dgm:cxn modelId="{3E1A88E2-9DD1-4F0B-815A-859EB7D99B82}" type="presOf" srcId="{79B61428-6F64-41BE-98BB-998F3D18601F}" destId="{4150F54A-6D1D-4A01-9DFE-62F44F5825A6}" srcOrd="0" destOrd="0" presId="urn:microsoft.com/office/officeart/2005/8/layout/radial4"/>
    <dgm:cxn modelId="{A39D34E5-5122-4105-9A61-146441D1B437}" type="presOf" srcId="{14C14C98-8AB7-48BB-BC39-AA1B944D00BA}" destId="{D70FEF04-FBEB-4F8F-86B4-0EE1FE72C9E6}" srcOrd="0" destOrd="0" presId="urn:microsoft.com/office/officeart/2005/8/layout/radial4"/>
    <dgm:cxn modelId="{F93DDEE5-94B5-4BE2-8661-E342693CD3E3}" srcId="{75BBD6FF-64BE-44AE-AA7A-5A31DA164258}" destId="{79B61428-6F64-41BE-98BB-998F3D18601F}" srcOrd="0" destOrd="0" parTransId="{027A166D-EA04-498E-86EC-33C7E3314242}" sibTransId="{7879C829-270E-4B1F-A207-96DD041BF0D4}"/>
    <dgm:cxn modelId="{EC402AE6-DCC6-4AAB-AA72-5B3EEBE37C94}" type="presOf" srcId="{75BBD6FF-64BE-44AE-AA7A-5A31DA164258}" destId="{4A011DB3-02F1-4EB6-822B-ECD9C2417E22}" srcOrd="0" destOrd="0" presId="urn:microsoft.com/office/officeart/2005/8/layout/radial4"/>
    <dgm:cxn modelId="{D2BEDDEE-F3F2-48C9-9D38-3ED59C9788B5}" type="presOf" srcId="{95C6DCC4-6441-43E4-89EB-0C3E268429EB}" destId="{192272F8-B1F8-471E-8C3C-315E90C837F2}" srcOrd="0" destOrd="0" presId="urn:microsoft.com/office/officeart/2005/8/layout/radial4"/>
    <dgm:cxn modelId="{DBB5ADF6-DA96-4F9C-8D04-E52FB43ACE32}" srcId="{75BBD6FF-64BE-44AE-AA7A-5A31DA164258}" destId="{E09908EF-D42C-4EB5-9EF9-9B1213FB4562}" srcOrd="4" destOrd="0" parTransId="{3EA6EC5A-A85F-41FB-8FBA-3291959247F2}" sibTransId="{AD8A7F27-7859-42A6-BACA-5EA55B21D989}"/>
    <dgm:cxn modelId="{CD888659-8E58-4B71-B42E-059E7257F852}" type="presParOf" srcId="{E7A46B64-ED77-468F-B07C-0135C0A80EE1}" destId="{4A011DB3-02F1-4EB6-822B-ECD9C2417E22}" srcOrd="0" destOrd="0" presId="urn:microsoft.com/office/officeart/2005/8/layout/radial4"/>
    <dgm:cxn modelId="{9502973C-B1F5-48A4-A221-B5EBEA517B88}" type="presParOf" srcId="{E7A46B64-ED77-468F-B07C-0135C0A80EE1}" destId="{009FE455-6804-4A85-AFBE-AC918AB30738}" srcOrd="1" destOrd="0" presId="urn:microsoft.com/office/officeart/2005/8/layout/radial4"/>
    <dgm:cxn modelId="{81F3CE60-AF9D-41ED-87B4-4C2C4C597D7E}" type="presParOf" srcId="{E7A46B64-ED77-468F-B07C-0135C0A80EE1}" destId="{4150F54A-6D1D-4A01-9DFE-62F44F5825A6}" srcOrd="2" destOrd="0" presId="urn:microsoft.com/office/officeart/2005/8/layout/radial4"/>
    <dgm:cxn modelId="{91252FB8-53BD-4892-9609-7311167C4EA2}" type="presParOf" srcId="{E7A46B64-ED77-468F-B07C-0135C0A80EE1}" destId="{7DF0E9A4-38BB-4AF0-874F-6B56BAC03528}" srcOrd="3" destOrd="0" presId="urn:microsoft.com/office/officeart/2005/8/layout/radial4"/>
    <dgm:cxn modelId="{FEB567B8-3A84-44EE-9EB3-4EF7A7F1EB56}" type="presParOf" srcId="{E7A46B64-ED77-468F-B07C-0135C0A80EE1}" destId="{192272F8-B1F8-471E-8C3C-315E90C837F2}" srcOrd="4" destOrd="0" presId="urn:microsoft.com/office/officeart/2005/8/layout/radial4"/>
    <dgm:cxn modelId="{17E900A3-5438-4291-AA64-3F508149D916}" type="presParOf" srcId="{E7A46B64-ED77-468F-B07C-0135C0A80EE1}" destId="{81950800-A856-4926-AEB0-873E8A106073}" srcOrd="5" destOrd="0" presId="urn:microsoft.com/office/officeart/2005/8/layout/radial4"/>
    <dgm:cxn modelId="{E797D29E-8C20-4768-AC3F-F6717E622910}" type="presParOf" srcId="{E7A46B64-ED77-468F-B07C-0135C0A80EE1}" destId="{A82927C8-4600-4687-98FD-AB8A54F63503}" srcOrd="6" destOrd="0" presId="urn:microsoft.com/office/officeart/2005/8/layout/radial4"/>
    <dgm:cxn modelId="{F20CD09D-085B-4C34-8343-EF7558CD6A9E}" type="presParOf" srcId="{E7A46B64-ED77-468F-B07C-0135C0A80EE1}" destId="{4B5E81AA-40B3-4082-B263-C101B72FB188}" srcOrd="7" destOrd="0" presId="urn:microsoft.com/office/officeart/2005/8/layout/radial4"/>
    <dgm:cxn modelId="{AE0FAB78-AB2C-4220-A707-1C23DA43D343}" type="presParOf" srcId="{E7A46B64-ED77-468F-B07C-0135C0A80EE1}" destId="{BAFB96B6-FB3E-481C-B383-61C71EF0FCD8}" srcOrd="8" destOrd="0" presId="urn:microsoft.com/office/officeart/2005/8/layout/radial4"/>
    <dgm:cxn modelId="{143E4A96-4947-43F7-9DDF-3C33011AFEF1}" type="presParOf" srcId="{E7A46B64-ED77-468F-B07C-0135C0A80EE1}" destId="{C4A63023-52ED-49CB-9C67-9782DEB0DF85}" srcOrd="9" destOrd="0" presId="urn:microsoft.com/office/officeart/2005/8/layout/radial4"/>
    <dgm:cxn modelId="{53B8E68A-5203-46BD-A92E-F993531802FF}" type="presParOf" srcId="{E7A46B64-ED77-468F-B07C-0135C0A80EE1}" destId="{82068452-2DF4-464B-A7F5-8AB23ABB8E7E}" srcOrd="10" destOrd="0" presId="urn:microsoft.com/office/officeart/2005/8/layout/radial4"/>
    <dgm:cxn modelId="{364A5458-AEA3-4D19-A7A1-0CBE804B7537}" type="presParOf" srcId="{E7A46B64-ED77-468F-B07C-0135C0A80EE1}" destId="{35E4D55D-A18B-46F7-BEA2-ADD6EB8DB88D}" srcOrd="11" destOrd="0" presId="urn:microsoft.com/office/officeart/2005/8/layout/radial4"/>
    <dgm:cxn modelId="{ADE5E019-B4DD-4BF4-9F8A-E54CAA150C61}" type="presParOf" srcId="{E7A46B64-ED77-468F-B07C-0135C0A80EE1}" destId="{590289C9-4481-42BC-90ED-4B0FCA87FF78}" srcOrd="12" destOrd="0" presId="urn:microsoft.com/office/officeart/2005/8/layout/radial4"/>
    <dgm:cxn modelId="{7E38EA10-3D30-43B2-A838-A9B870B9A3B9}" type="presParOf" srcId="{E7A46B64-ED77-468F-B07C-0135C0A80EE1}" destId="{18699E0B-22C8-4600-AC9E-AE17E2237349}" srcOrd="13" destOrd="0" presId="urn:microsoft.com/office/officeart/2005/8/layout/radial4"/>
    <dgm:cxn modelId="{632F933B-0EEE-40B1-9E76-2CA2F28A21EF}" type="presParOf" srcId="{E7A46B64-ED77-468F-B07C-0135C0A80EE1}" destId="{D70FEF04-FBEB-4F8F-86B4-0EE1FE72C9E6}" srcOrd="14" destOrd="0" presId="urn:microsoft.com/office/officeart/2005/8/layout/radial4"/>
    <dgm:cxn modelId="{D6BDB237-DD80-4D13-996E-B463755434D4}" type="presParOf" srcId="{E7A46B64-ED77-468F-B07C-0135C0A80EE1}" destId="{395856C3-1F41-460C-8F95-577E2C4307F5}" srcOrd="15" destOrd="0" presId="urn:microsoft.com/office/officeart/2005/8/layout/radial4"/>
    <dgm:cxn modelId="{64EACE7E-4D08-4758-B77F-9C1680F430B0}" type="presParOf" srcId="{E7A46B64-ED77-468F-B07C-0135C0A80EE1}" destId="{D40A784E-9BB7-49FD-BCD0-B691EA205C7E}" srcOrd="16" destOrd="0" presId="urn:microsoft.com/office/officeart/2005/8/layout/radial4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11DB3-02F1-4EB6-822B-ECD9C2417E22}">
      <dsp:nvSpPr>
        <dsp:cNvPr id="0" name=""/>
        <dsp:cNvSpPr/>
      </dsp:nvSpPr>
      <dsp:spPr>
        <a:xfrm>
          <a:off x="3559373" y="3396086"/>
          <a:ext cx="2025253" cy="20252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noProof="0" dirty="0"/>
            <a:t>The gendered city</a:t>
          </a:r>
        </a:p>
      </dsp:txBody>
      <dsp:txXfrm>
        <a:off x="3855964" y="3692677"/>
        <a:ext cx="1432071" cy="1432071"/>
      </dsp:txXfrm>
    </dsp:sp>
    <dsp:sp modelId="{009FE455-6804-4A85-AFBE-AC918AB30738}">
      <dsp:nvSpPr>
        <dsp:cNvPr id="0" name=""/>
        <dsp:cNvSpPr/>
      </dsp:nvSpPr>
      <dsp:spPr>
        <a:xfrm rot="10800000">
          <a:off x="712508" y="4120114"/>
          <a:ext cx="2690287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0F54A-6D1D-4A01-9DFE-62F44F5825A6}">
      <dsp:nvSpPr>
        <dsp:cNvPr id="0" name=""/>
        <dsp:cNvSpPr/>
      </dsp:nvSpPr>
      <dsp:spPr>
        <a:xfrm>
          <a:off x="3669" y="3841641"/>
          <a:ext cx="1417677" cy="1134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How they spend their free time</a:t>
          </a:r>
        </a:p>
      </dsp:txBody>
      <dsp:txXfrm>
        <a:off x="36887" y="3874859"/>
        <a:ext cx="1351241" cy="1067705"/>
      </dsp:txXfrm>
    </dsp:sp>
    <dsp:sp modelId="{7DF0E9A4-38BB-4AF0-874F-6B56BAC03528}">
      <dsp:nvSpPr>
        <dsp:cNvPr id="0" name=""/>
        <dsp:cNvSpPr/>
      </dsp:nvSpPr>
      <dsp:spPr>
        <a:xfrm rot="12342857">
          <a:off x="961506" y="3029179"/>
          <a:ext cx="2690287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272F8-B1F8-471E-8C3C-315E90C837F2}">
      <dsp:nvSpPr>
        <dsp:cNvPr id="0" name=""/>
        <dsp:cNvSpPr/>
      </dsp:nvSpPr>
      <dsp:spPr>
        <a:xfrm>
          <a:off x="272231" y="2167071"/>
          <a:ext cx="1644973" cy="1134141"/>
        </a:xfrm>
        <a:prstGeom prst="roundRect">
          <a:avLst>
            <a:gd name="adj" fmla="val 10000"/>
          </a:avLst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Gender based violence</a:t>
          </a:r>
        </a:p>
      </dsp:txBody>
      <dsp:txXfrm>
        <a:off x="305449" y="2200289"/>
        <a:ext cx="1578537" cy="1067705"/>
      </dsp:txXfrm>
    </dsp:sp>
    <dsp:sp modelId="{81950800-A856-4926-AEB0-873E8A106073}">
      <dsp:nvSpPr>
        <dsp:cNvPr id="0" name=""/>
        <dsp:cNvSpPr/>
      </dsp:nvSpPr>
      <dsp:spPr>
        <a:xfrm rot="13885714">
          <a:off x="1659185" y="2154317"/>
          <a:ext cx="2690287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927C8-4600-4687-98FD-AB8A54F63503}">
      <dsp:nvSpPr>
        <dsp:cNvPr id="0" name=""/>
        <dsp:cNvSpPr/>
      </dsp:nvSpPr>
      <dsp:spPr>
        <a:xfrm>
          <a:off x="1235245" y="770677"/>
          <a:ext cx="1860800" cy="1241125"/>
        </a:xfrm>
        <a:prstGeom prst="roundRect">
          <a:avLst>
            <a:gd name="adj" fmla="val 10000"/>
          </a:avLst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Mode of transportation</a:t>
          </a:r>
        </a:p>
      </dsp:txBody>
      <dsp:txXfrm>
        <a:off x="1271596" y="807028"/>
        <a:ext cx="1788098" cy="1168423"/>
      </dsp:txXfrm>
    </dsp:sp>
    <dsp:sp modelId="{4B5E81AA-40B3-4082-B263-C101B72FB188}">
      <dsp:nvSpPr>
        <dsp:cNvPr id="0" name=""/>
        <dsp:cNvSpPr/>
      </dsp:nvSpPr>
      <dsp:spPr>
        <a:xfrm rot="15428571">
          <a:off x="2667361" y="1668806"/>
          <a:ext cx="2690287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B96B6-FB3E-481C-B383-61C71EF0FCD8}">
      <dsp:nvSpPr>
        <dsp:cNvPr id="0" name=""/>
        <dsp:cNvSpPr/>
      </dsp:nvSpPr>
      <dsp:spPr>
        <a:xfrm>
          <a:off x="3004343" y="78915"/>
          <a:ext cx="1417677" cy="1134141"/>
        </a:xfrm>
        <a:prstGeom prst="roundRect">
          <a:avLst>
            <a:gd name="adj" fmla="val 10000"/>
          </a:avLst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Economy</a:t>
          </a:r>
        </a:p>
      </dsp:txBody>
      <dsp:txXfrm>
        <a:off x="3037561" y="112133"/>
        <a:ext cx="1351241" cy="1067705"/>
      </dsp:txXfrm>
    </dsp:sp>
    <dsp:sp modelId="{C4A63023-52ED-49CB-9C67-9782DEB0DF85}">
      <dsp:nvSpPr>
        <dsp:cNvPr id="0" name=""/>
        <dsp:cNvSpPr/>
      </dsp:nvSpPr>
      <dsp:spPr>
        <a:xfrm rot="16971429">
          <a:off x="3786351" y="1668806"/>
          <a:ext cx="2690287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68452-2DF4-464B-A7F5-8AB23ABB8E7E}">
      <dsp:nvSpPr>
        <dsp:cNvPr id="0" name=""/>
        <dsp:cNvSpPr/>
      </dsp:nvSpPr>
      <dsp:spPr>
        <a:xfrm>
          <a:off x="4721979" y="78915"/>
          <a:ext cx="1417677" cy="1134141"/>
        </a:xfrm>
        <a:prstGeom prst="roundRect">
          <a:avLst>
            <a:gd name="adj" fmla="val 10000"/>
          </a:avLst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Gender segregated labour market</a:t>
          </a:r>
        </a:p>
      </dsp:txBody>
      <dsp:txXfrm>
        <a:off x="4755197" y="112133"/>
        <a:ext cx="1351241" cy="1067705"/>
      </dsp:txXfrm>
    </dsp:sp>
    <dsp:sp modelId="{35E4D55D-A18B-46F7-BEA2-ADD6EB8DB88D}">
      <dsp:nvSpPr>
        <dsp:cNvPr id="0" name=""/>
        <dsp:cNvSpPr/>
      </dsp:nvSpPr>
      <dsp:spPr>
        <a:xfrm rot="18514286">
          <a:off x="4794526" y="2154317"/>
          <a:ext cx="2690287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289C9-4481-42BC-90ED-4B0FCA87FF78}">
      <dsp:nvSpPr>
        <dsp:cNvPr id="0" name=""/>
        <dsp:cNvSpPr/>
      </dsp:nvSpPr>
      <dsp:spPr>
        <a:xfrm>
          <a:off x="6186084" y="824169"/>
          <a:ext cx="1584537" cy="1134141"/>
        </a:xfrm>
        <a:prstGeom prst="roundRect">
          <a:avLst>
            <a:gd name="adj" fmla="val 10000"/>
          </a:avLst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Responsibility for unpaid housework </a:t>
          </a:r>
        </a:p>
      </dsp:txBody>
      <dsp:txXfrm>
        <a:off x="6219302" y="857387"/>
        <a:ext cx="1518101" cy="1067705"/>
      </dsp:txXfrm>
    </dsp:sp>
    <dsp:sp modelId="{18699E0B-22C8-4600-AC9E-AE17E2237349}">
      <dsp:nvSpPr>
        <dsp:cNvPr id="0" name=""/>
        <dsp:cNvSpPr/>
      </dsp:nvSpPr>
      <dsp:spPr>
        <a:xfrm rot="20162672">
          <a:off x="5524244" y="3107670"/>
          <a:ext cx="2653013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FEF04-FBEB-4F8F-86B4-0EE1FE72C9E6}">
      <dsp:nvSpPr>
        <dsp:cNvPr id="0" name=""/>
        <dsp:cNvSpPr/>
      </dsp:nvSpPr>
      <dsp:spPr>
        <a:xfrm>
          <a:off x="7100965" y="2196190"/>
          <a:ext cx="1924057" cy="1322965"/>
        </a:xfrm>
        <a:prstGeom prst="roundRect">
          <a:avLst>
            <a:gd name="adj" fmla="val 10000"/>
          </a:avLst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(viewed as) Primary or secondary care givers</a:t>
          </a:r>
        </a:p>
      </dsp:txBody>
      <dsp:txXfrm>
        <a:off x="7139713" y="2234938"/>
        <a:ext cx="1846561" cy="1245469"/>
      </dsp:txXfrm>
    </dsp:sp>
    <dsp:sp modelId="{395856C3-1F41-460C-8F95-577E2C4307F5}">
      <dsp:nvSpPr>
        <dsp:cNvPr id="0" name=""/>
        <dsp:cNvSpPr/>
      </dsp:nvSpPr>
      <dsp:spPr>
        <a:xfrm>
          <a:off x="5741204" y="4120114"/>
          <a:ext cx="2690287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A784E-9BB7-49FD-BCD0-B691EA205C7E}">
      <dsp:nvSpPr>
        <dsp:cNvPr id="0" name=""/>
        <dsp:cNvSpPr/>
      </dsp:nvSpPr>
      <dsp:spPr>
        <a:xfrm>
          <a:off x="7722653" y="3841641"/>
          <a:ext cx="1417677" cy="113414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Expectations </a:t>
          </a:r>
        </a:p>
      </dsp:txBody>
      <dsp:txXfrm>
        <a:off x="7755871" y="3874859"/>
        <a:ext cx="1351241" cy="1067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790FB-8FFB-47BB-AF04-3BB3C1EC229D}" type="datetimeFigureOut">
              <a:rPr lang="sv-SE" smtClean="0"/>
              <a:t>2019-10-08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1EEEC-A745-46CF-9CFF-10CFF15420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74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Umeå is the </a:t>
            </a:r>
            <a:r>
              <a:rPr lang="sv-SE" dirty="0" err="1"/>
              <a:t>largest</a:t>
            </a:r>
            <a:r>
              <a:rPr lang="sv-SE" dirty="0"/>
              <a:t> city in the region and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half</a:t>
            </a:r>
            <a:r>
              <a:rPr lang="sv-SE" dirty="0"/>
              <a:t> the population in Västerbotten (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counties</a:t>
            </a:r>
            <a:r>
              <a:rPr lang="sv-SE" dirty="0"/>
              <a:t> in </a:t>
            </a:r>
            <a:r>
              <a:rPr lang="sv-SE" dirty="0" err="1"/>
              <a:t>Upper</a:t>
            </a:r>
            <a:r>
              <a:rPr lang="sv-SE" dirty="0"/>
              <a:t> Norrland) </a:t>
            </a:r>
          </a:p>
          <a:p>
            <a:endParaRPr lang="sv-SE" dirty="0"/>
          </a:p>
          <a:p>
            <a:r>
              <a:rPr lang="sv-SE" dirty="0" err="1"/>
              <a:t>Our</a:t>
            </a:r>
            <a:r>
              <a:rPr lang="sv-SE" dirty="0"/>
              <a:t> participation in the </a:t>
            </a:r>
            <a:r>
              <a:rPr lang="sv-SE" dirty="0" err="1"/>
              <a:t>Measuring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matters</a:t>
            </a:r>
            <a:r>
              <a:rPr lang="sv-SE" dirty="0"/>
              <a:t> – </a:t>
            </a:r>
            <a:r>
              <a:rPr lang="sv-SE" dirty="0" err="1"/>
              <a:t>project</a:t>
            </a:r>
            <a:r>
              <a:rPr lang="sv-SE" dirty="0"/>
              <a:t> is a </a:t>
            </a:r>
            <a:r>
              <a:rPr lang="sv-SE" dirty="0" err="1"/>
              <a:t>collaboration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the region and the city </a:t>
            </a:r>
            <a:r>
              <a:rPr lang="sv-SE" dirty="0" err="1"/>
              <a:t>of</a:t>
            </a:r>
            <a:r>
              <a:rPr lang="sv-SE" dirty="0"/>
              <a:t> Umeå </a:t>
            </a:r>
          </a:p>
          <a:p>
            <a:endParaRPr lang="sv-SE" dirty="0"/>
          </a:p>
          <a:p>
            <a:r>
              <a:rPr lang="sv-SE" dirty="0"/>
              <a:t>For the region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aim</a:t>
            </a:r>
            <a:r>
              <a:rPr lang="sv-SE" dirty="0"/>
              <a:t>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challenge</a:t>
            </a:r>
            <a:r>
              <a:rPr lang="sv-SE" dirty="0"/>
              <a:t> the </a:t>
            </a:r>
            <a:r>
              <a:rPr lang="sv-SE" dirty="0" err="1"/>
              <a:t>way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measure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and to </a:t>
            </a:r>
            <a:r>
              <a:rPr lang="sv-SE" dirty="0" err="1"/>
              <a:t>integrate</a:t>
            </a:r>
            <a:r>
              <a:rPr lang="sv-SE" dirty="0"/>
              <a:t> the EUSPI and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results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regional </a:t>
            </a:r>
            <a:r>
              <a:rPr lang="sv-SE" dirty="0" err="1"/>
              <a:t>devlopment</a:t>
            </a:r>
            <a:r>
              <a:rPr lang="sv-SE" dirty="0"/>
              <a:t> </a:t>
            </a:r>
            <a:r>
              <a:rPr lang="sv-SE" dirty="0" err="1"/>
              <a:t>strategy</a:t>
            </a:r>
            <a:r>
              <a:rPr lang="sv-SE" dirty="0"/>
              <a:t> (RUS) </a:t>
            </a:r>
          </a:p>
          <a:p>
            <a:endParaRPr lang="sv-SE" dirty="0"/>
          </a:p>
          <a:p>
            <a:r>
              <a:rPr lang="sv-SE" dirty="0"/>
              <a:t>For the city </a:t>
            </a:r>
            <a:r>
              <a:rPr lang="sv-SE" dirty="0" err="1"/>
              <a:t>of</a:t>
            </a:r>
            <a:r>
              <a:rPr lang="sv-SE" dirty="0"/>
              <a:t> Umeå, </a:t>
            </a:r>
            <a:r>
              <a:rPr lang="sv-SE" dirty="0" err="1"/>
              <a:t>this</a:t>
            </a:r>
            <a:r>
              <a:rPr lang="sv-SE" dirty="0"/>
              <a:t> has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the </a:t>
            </a:r>
            <a:r>
              <a:rPr lang="sv-SE" dirty="0" err="1"/>
              <a:t>aim</a:t>
            </a:r>
            <a:r>
              <a:rPr lang="sv-SE" dirty="0"/>
              <a:t>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Umeå has been growing since the 60’s, and we will continue to grow – by the year 2050 we will be over 70 000 persons more than today.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implies that we have all prerequisites to plan for a growing city, with sustainability at its very core. Growing sustainable is not only a challenge and possibility – it is absolutely vital that our growth is sustainable, in all its dimensions. Unless we grow in a sustainable way, it is pointless.</a:t>
            </a:r>
          </a:p>
          <a:p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 err="1"/>
              <a:t>Upper</a:t>
            </a:r>
            <a:r>
              <a:rPr lang="sv-SE" dirty="0"/>
              <a:t> Norrland region has </a:t>
            </a:r>
            <a:r>
              <a:rPr lang="sv-SE" dirty="0" err="1"/>
              <a:t>first</a:t>
            </a:r>
            <a:r>
              <a:rPr lang="sv-SE" dirty="0"/>
              <a:t> position in the social progress index. </a:t>
            </a:r>
            <a:r>
              <a:rPr lang="sv-SE" dirty="0" err="1"/>
              <a:t>This</a:t>
            </a:r>
            <a:r>
              <a:rPr lang="sv-SE" dirty="0"/>
              <a:t> is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course</a:t>
            </a:r>
            <a:r>
              <a:rPr lang="sv-SE" dirty="0"/>
              <a:t> </a:t>
            </a:r>
            <a:r>
              <a:rPr lang="sv-SE" dirty="0" err="1"/>
              <a:t>something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proud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,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maybe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wanted</a:t>
            </a:r>
            <a:r>
              <a:rPr lang="sv-SE" dirty="0"/>
              <a:t> to </a:t>
            </a:r>
            <a:r>
              <a:rPr lang="sv-SE" dirty="0" err="1"/>
              <a:t>explore</a:t>
            </a:r>
            <a:r>
              <a:rPr lang="sv-SE" dirty="0"/>
              <a:t> and look at over-</a:t>
            </a:r>
            <a:r>
              <a:rPr lang="sv-SE" dirty="0" err="1"/>
              <a:t>achievers</a:t>
            </a:r>
            <a:r>
              <a:rPr lang="sv-SE" dirty="0"/>
              <a:t>; </a:t>
            </a:r>
            <a:r>
              <a:rPr lang="sv-SE" dirty="0" err="1"/>
              <a:t>what</a:t>
            </a:r>
            <a:r>
              <a:rPr lang="sv-SE" dirty="0"/>
              <a:t> makes regions and </a:t>
            </a:r>
            <a:r>
              <a:rPr lang="sv-SE" dirty="0" err="1"/>
              <a:t>cities</a:t>
            </a:r>
            <a:r>
              <a:rPr lang="sv-SE" dirty="0"/>
              <a:t> </a:t>
            </a:r>
            <a:r>
              <a:rPr lang="sv-SE" dirty="0" err="1"/>
              <a:t>deliver</a:t>
            </a:r>
            <a:r>
              <a:rPr lang="sv-SE" dirty="0"/>
              <a:t> social progress in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numbers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expected</a:t>
            </a:r>
            <a:r>
              <a:rPr lang="sv-SE" dirty="0"/>
              <a:t> in </a:t>
            </a:r>
            <a:r>
              <a:rPr lang="sv-SE" dirty="0" err="1"/>
              <a:t>connection</a:t>
            </a:r>
            <a:r>
              <a:rPr lang="sv-SE" dirty="0"/>
              <a:t> to the regions </a:t>
            </a:r>
            <a:r>
              <a:rPr lang="sv-SE" dirty="0" err="1"/>
              <a:t>gdp</a:t>
            </a:r>
            <a:r>
              <a:rPr lang="sv-SE" dirty="0"/>
              <a:t>? </a:t>
            </a:r>
            <a:br>
              <a:rPr lang="sv-SE" dirty="0"/>
            </a:b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And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exchange</a:t>
            </a:r>
            <a:r>
              <a:rPr lang="sv-SE" dirty="0"/>
              <a:t> and </a:t>
            </a:r>
            <a:r>
              <a:rPr lang="sv-SE" dirty="0" err="1"/>
              <a:t>learn</a:t>
            </a:r>
            <a:r>
              <a:rPr lang="sv-SE" dirty="0"/>
              <a:t> from </a:t>
            </a:r>
            <a:r>
              <a:rPr lang="sv-SE" dirty="0" err="1"/>
              <a:t>others</a:t>
            </a:r>
            <a:r>
              <a:rPr lang="sv-SE" dirty="0"/>
              <a:t>, and </a:t>
            </a:r>
            <a:r>
              <a:rPr lang="sv-SE" dirty="0" err="1"/>
              <a:t>also</a:t>
            </a:r>
            <a:r>
              <a:rPr lang="sv-SE" dirty="0"/>
              <a:t> from Umeå  show </a:t>
            </a:r>
            <a:r>
              <a:rPr lang="sv-SE" dirty="0" err="1"/>
              <a:t>that</a:t>
            </a:r>
            <a:r>
              <a:rPr lang="sv-SE" dirty="0"/>
              <a:t> social progress and social </a:t>
            </a:r>
            <a:r>
              <a:rPr lang="sv-SE" dirty="0" err="1"/>
              <a:t>sustainability</a:t>
            </a:r>
            <a:r>
              <a:rPr lang="sv-SE" dirty="0"/>
              <a:t> is a </a:t>
            </a:r>
            <a:r>
              <a:rPr lang="sv-SE" dirty="0" err="1"/>
              <a:t>core</a:t>
            </a:r>
            <a:r>
              <a:rPr lang="sv-SE" dirty="0"/>
              <a:t> </a:t>
            </a:r>
            <a:r>
              <a:rPr lang="sv-SE" dirty="0" err="1"/>
              <a:t>issue</a:t>
            </a:r>
            <a:r>
              <a:rPr lang="sv-SE" dirty="0"/>
              <a:t> for the city and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, </a:t>
            </a:r>
            <a:r>
              <a:rPr lang="sv-SE" dirty="0" err="1"/>
              <a:t>now</a:t>
            </a:r>
            <a:r>
              <a:rPr lang="sv-SE" dirty="0"/>
              <a:t> and in the </a:t>
            </a:r>
            <a:r>
              <a:rPr lang="sv-SE" dirty="0" err="1"/>
              <a:t>future</a:t>
            </a:r>
            <a:r>
              <a:rPr lang="sv-SE" dirty="0"/>
              <a:t>. </a:t>
            </a:r>
            <a:br>
              <a:rPr lang="sv-SE" dirty="0"/>
            </a:b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 err="1"/>
              <a:t>This</a:t>
            </a:r>
            <a:r>
              <a:rPr lang="sv-SE" dirty="0"/>
              <a:t> is not a </a:t>
            </a:r>
            <a:r>
              <a:rPr lang="sv-SE" dirty="0" err="1"/>
              <a:t>temporary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something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is </a:t>
            </a:r>
            <a:r>
              <a:rPr lang="sv-SE" dirty="0" err="1"/>
              <a:t>well-embedded</a:t>
            </a:r>
            <a:r>
              <a:rPr lang="sv-SE" dirty="0"/>
              <a:t> in </a:t>
            </a:r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strategies</a:t>
            </a:r>
            <a:r>
              <a:rPr lang="sv-SE" dirty="0"/>
              <a:t> and </a:t>
            </a:r>
            <a:r>
              <a:rPr lang="sv-SE" dirty="0" err="1"/>
              <a:t>work</a:t>
            </a:r>
            <a:r>
              <a:rPr lang="sv-SE" dirty="0"/>
              <a:t> in the city. </a:t>
            </a:r>
            <a:br>
              <a:rPr lang="sv-SE" dirty="0"/>
            </a:br>
            <a:endParaRPr lang="sv-SE" dirty="0"/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our view that the European Union’s work on social sustainability is ambitious and fruitful in many parts. But a missing factor, we think, is the urban and holistic view on social sustainability – that is, how cities understand and integrate social sustainability into all processes and policy areas, not least into the urban planning, ensuring that we build and create a city for all our inhabitants.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1EEEC-A745-46CF-9CFF-10CFF154201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06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This</a:t>
            </a:r>
            <a:r>
              <a:rPr lang="sv-SE" dirty="0"/>
              <a:t> is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. In September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invited</a:t>
            </a:r>
            <a:r>
              <a:rPr lang="sv-SE" dirty="0"/>
              <a:t> </a:t>
            </a:r>
            <a:r>
              <a:rPr lang="sv-SE" dirty="0" err="1"/>
              <a:t>cities</a:t>
            </a:r>
            <a:r>
              <a:rPr lang="sv-SE" dirty="0"/>
              <a:t> from the </a:t>
            </a:r>
            <a:r>
              <a:rPr lang="sv-SE" dirty="0" err="1"/>
              <a:t>top</a:t>
            </a:r>
            <a:r>
              <a:rPr lang="sv-SE" dirty="0"/>
              <a:t> – </a:t>
            </a:r>
            <a:r>
              <a:rPr lang="sv-SE" dirty="0" err="1"/>
              <a:t>ranked</a:t>
            </a:r>
            <a:r>
              <a:rPr lang="sv-SE" dirty="0"/>
              <a:t> regions in </a:t>
            </a:r>
            <a:r>
              <a:rPr lang="sv-SE" dirty="0" err="1"/>
              <a:t>every</a:t>
            </a:r>
            <a:r>
              <a:rPr lang="sv-SE" dirty="0"/>
              <a:t> country </a:t>
            </a:r>
            <a:r>
              <a:rPr lang="sv-SE" dirty="0" err="1"/>
              <a:t>included</a:t>
            </a:r>
            <a:r>
              <a:rPr lang="sv-SE" dirty="0"/>
              <a:t> in the EU-SPI to a summit in Umeå.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65 </a:t>
            </a:r>
            <a:r>
              <a:rPr lang="sv-SE" dirty="0" err="1"/>
              <a:t>participants</a:t>
            </a:r>
            <a:r>
              <a:rPr lang="sv-SE" dirty="0"/>
              <a:t> </a:t>
            </a:r>
            <a:r>
              <a:rPr lang="sv-SE" dirty="0" err="1"/>
              <a:t>talking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social progress in </a:t>
            </a:r>
            <a:r>
              <a:rPr lang="sv-SE" dirty="0" err="1"/>
              <a:t>cities</a:t>
            </a:r>
            <a:r>
              <a:rPr lang="sv-SE" dirty="0"/>
              <a:t>.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aim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to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initiative</a:t>
            </a:r>
            <a:r>
              <a:rPr lang="sv-SE" dirty="0"/>
              <a:t> and </a:t>
            </a:r>
            <a:r>
              <a:rPr lang="sv-SE" dirty="0" err="1"/>
              <a:t>create</a:t>
            </a:r>
            <a:r>
              <a:rPr lang="sv-SE" dirty="0"/>
              <a:t> a </a:t>
            </a:r>
            <a:r>
              <a:rPr lang="sv-SE" dirty="0" err="1"/>
              <a:t>platform</a:t>
            </a:r>
            <a:r>
              <a:rPr lang="sv-SE" dirty="0"/>
              <a:t> for </a:t>
            </a:r>
            <a:r>
              <a:rPr lang="sv-SE" dirty="0" err="1"/>
              <a:t>exchange</a:t>
            </a:r>
            <a:r>
              <a:rPr lang="sv-SE" dirty="0"/>
              <a:t>, and to </a:t>
            </a:r>
            <a:r>
              <a:rPr lang="sv-SE" dirty="0" err="1"/>
              <a:t>send</a:t>
            </a:r>
            <a:r>
              <a:rPr lang="sv-SE" dirty="0"/>
              <a:t> a </a:t>
            </a:r>
            <a:r>
              <a:rPr lang="sv-SE" dirty="0" err="1"/>
              <a:t>message</a:t>
            </a:r>
            <a:r>
              <a:rPr lang="sv-SE" dirty="0"/>
              <a:t> to the </a:t>
            </a:r>
            <a:r>
              <a:rPr lang="sv-SE" dirty="0" err="1"/>
              <a:t>European</a:t>
            </a:r>
            <a:r>
              <a:rPr lang="sv-SE" dirty="0"/>
              <a:t> </a:t>
            </a:r>
            <a:r>
              <a:rPr lang="sv-SE" dirty="0" err="1"/>
              <a:t>commission</a:t>
            </a:r>
            <a:r>
              <a:rPr lang="sv-SE" dirty="0"/>
              <a:t> on the </a:t>
            </a:r>
            <a:r>
              <a:rPr lang="sv-SE" dirty="0" err="1"/>
              <a:t>importance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highlighting</a:t>
            </a:r>
            <a:r>
              <a:rPr lang="sv-SE" dirty="0"/>
              <a:t> </a:t>
            </a:r>
            <a:r>
              <a:rPr lang="sv-SE" dirty="0" err="1"/>
              <a:t>holistic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social progress </a:t>
            </a:r>
            <a:r>
              <a:rPr lang="sv-SE" dirty="0" err="1"/>
              <a:t>that</a:t>
            </a:r>
            <a:r>
              <a:rPr lang="sv-SE" dirty="0"/>
              <a:t> is </a:t>
            </a:r>
            <a:r>
              <a:rPr lang="sv-SE" dirty="0" err="1"/>
              <a:t>taking</a:t>
            </a:r>
            <a:r>
              <a:rPr lang="sv-SE" dirty="0"/>
              <a:t> </a:t>
            </a:r>
            <a:r>
              <a:rPr lang="sv-SE" dirty="0" err="1"/>
              <a:t>place</a:t>
            </a:r>
            <a:r>
              <a:rPr lang="sv-SE" dirty="0"/>
              <a:t> all over </a:t>
            </a:r>
            <a:r>
              <a:rPr lang="sv-SE" dirty="0" err="1"/>
              <a:t>Europe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city where social sustainability and progress is seriously addressed in a holistic way, that is, where they are integrated into the entire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(be it planning, streets and parks, business or environment departments), and where you have politicians pushing the agenda – there you also have good examples on social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sustainablity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EU-SPI and using the indicators on a regional and local level, we see as one way of understanding social progress as an holistic issue.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Umeå is located in the European region, as I said, with the highest rank on European Social Progress Index. But we are also in a rich country, and Umeå is a growing, and relatively rich city. We are aware of this, that we have all the best conditions to deliver – even “overdeliver”.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But we don’t automatically have all good solutions. Those we need to help each other identify, for example through these types of gatherings and collaborations.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We want to continue create room in our city for everyone – the best way to do that is by listen, learn and meet others</a:t>
            </a:r>
          </a:p>
          <a:p>
            <a:endParaRPr lang="sv-SE" dirty="0"/>
          </a:p>
          <a:p>
            <a:r>
              <a:rPr lang="sv-SE" dirty="0"/>
              <a:t>All </a:t>
            </a:r>
            <a:r>
              <a:rPr lang="sv-SE" dirty="0" err="1"/>
              <a:t>cities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participated</a:t>
            </a:r>
            <a:r>
              <a:rPr lang="sv-SE" dirty="0"/>
              <a:t> in the summit </a:t>
            </a:r>
            <a:r>
              <a:rPr lang="sv-SE" dirty="0" err="1"/>
              <a:t>signed</a:t>
            </a:r>
            <a:r>
              <a:rPr lang="sv-SE" dirty="0"/>
              <a:t> the </a:t>
            </a:r>
            <a:r>
              <a:rPr lang="sv-SE" dirty="0" err="1"/>
              <a:t>declarations</a:t>
            </a:r>
            <a:r>
              <a:rPr lang="sv-SE" dirty="0"/>
              <a:t> </a:t>
            </a:r>
            <a:r>
              <a:rPr lang="sv-SE" dirty="0" err="1"/>
              <a:t>developed</a:t>
            </a:r>
            <a:r>
              <a:rPr lang="sv-SE" dirty="0"/>
              <a:t> by Umeå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invite</a:t>
            </a:r>
            <a:r>
              <a:rPr lang="sv-SE" dirty="0"/>
              <a:t> </a:t>
            </a:r>
            <a:r>
              <a:rPr lang="sv-SE" dirty="0" err="1"/>
              <a:t>others</a:t>
            </a:r>
            <a:r>
              <a:rPr lang="sv-SE" dirty="0"/>
              <a:t> to do the same.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1EEEC-A745-46CF-9CFF-10CFF154201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16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Another </a:t>
            </a:r>
            <a:r>
              <a:rPr lang="sv-SE" dirty="0" err="1"/>
              <a:t>question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highlighted</a:t>
            </a:r>
            <a:r>
              <a:rPr lang="sv-SE" dirty="0"/>
              <a:t> in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in the </a:t>
            </a:r>
            <a:r>
              <a:rPr lang="sv-SE" dirty="0" err="1"/>
              <a:t>project</a:t>
            </a:r>
            <a:r>
              <a:rPr lang="sv-SE" dirty="0"/>
              <a:t> has </a:t>
            </a:r>
            <a:r>
              <a:rPr lang="sv-SE" dirty="0" err="1"/>
              <a:t>been</a:t>
            </a:r>
            <a:r>
              <a:rPr lang="sv-SE" dirty="0"/>
              <a:t> the </a:t>
            </a:r>
            <a:r>
              <a:rPr lang="sv-SE" dirty="0" err="1"/>
              <a:t>measuring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 gender </a:t>
            </a:r>
            <a:r>
              <a:rPr lang="sv-SE" dirty="0" err="1"/>
              <a:t>equality</a:t>
            </a:r>
            <a:r>
              <a:rPr lang="sv-SE" dirty="0"/>
              <a:t>. </a:t>
            </a:r>
          </a:p>
          <a:p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The gender </a:t>
            </a:r>
            <a:r>
              <a:rPr lang="sv-SE" dirty="0" err="1"/>
              <a:t>equality</a:t>
            </a:r>
            <a:r>
              <a:rPr lang="sv-SE" dirty="0"/>
              <a:t> </a:t>
            </a:r>
            <a:r>
              <a:rPr lang="sv-SE" dirty="0" err="1"/>
              <a:t>indicator</a:t>
            </a:r>
            <a:r>
              <a:rPr lang="sv-SE" dirty="0"/>
              <a:t> is </a:t>
            </a:r>
            <a:r>
              <a:rPr lang="sv-SE" dirty="0" err="1"/>
              <a:t>about</a:t>
            </a:r>
            <a:r>
              <a:rPr lang="sv-SE" dirty="0"/>
              <a:t> the gender gap </a:t>
            </a:r>
            <a:r>
              <a:rPr lang="sv-SE" dirty="0" err="1"/>
              <a:t>focusing</a:t>
            </a:r>
            <a:r>
              <a:rPr lang="sv-SE" dirty="0"/>
              <a:t> on </a:t>
            </a:r>
            <a:r>
              <a:rPr lang="sv-SE" dirty="0" err="1"/>
              <a:t>labor</a:t>
            </a:r>
            <a:r>
              <a:rPr lang="sv-SE" dirty="0"/>
              <a:t> market participation.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gender </a:t>
            </a:r>
            <a:r>
              <a:rPr lang="sv-SE" dirty="0" err="1"/>
              <a:t>equality</a:t>
            </a:r>
            <a:r>
              <a:rPr lang="sv-SE" dirty="0"/>
              <a:t> is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trademarks</a:t>
            </a:r>
            <a:r>
              <a:rPr lang="sv-SE" dirty="0"/>
              <a:t> for Umeå and the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gender </a:t>
            </a:r>
            <a:r>
              <a:rPr lang="sv-SE" dirty="0" err="1"/>
              <a:t>equality</a:t>
            </a:r>
            <a:r>
              <a:rPr lang="sv-SE" dirty="0"/>
              <a:t> is as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say</a:t>
            </a:r>
            <a:r>
              <a:rPr lang="sv-SE" dirty="0"/>
              <a:t>, </a:t>
            </a:r>
            <a:r>
              <a:rPr lang="sv-SE" dirty="0" err="1"/>
              <a:t>something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needs</a:t>
            </a:r>
            <a:r>
              <a:rPr lang="sv-SE" dirty="0"/>
              <a:t> to be ”</a:t>
            </a:r>
            <a:r>
              <a:rPr lang="sv-SE" dirty="0" err="1"/>
              <a:t>globally</a:t>
            </a:r>
            <a:r>
              <a:rPr lang="sv-SE" dirty="0"/>
              <a:t> </a:t>
            </a:r>
            <a:r>
              <a:rPr lang="sv-SE" dirty="0" err="1"/>
              <a:t>understood</a:t>
            </a:r>
            <a:r>
              <a:rPr lang="sv-SE" dirty="0"/>
              <a:t>, </a:t>
            </a:r>
            <a:r>
              <a:rPr lang="sv-SE" dirty="0" err="1"/>
              <a:t>locally</a:t>
            </a:r>
            <a:r>
              <a:rPr lang="sv-SE" dirty="0"/>
              <a:t> </a:t>
            </a:r>
            <a:r>
              <a:rPr lang="sv-SE" dirty="0" err="1"/>
              <a:t>contextualized</a:t>
            </a:r>
            <a:r>
              <a:rPr lang="sv-SE" dirty="0"/>
              <a:t>” </a:t>
            </a:r>
            <a:r>
              <a:rPr lang="sv-SE" dirty="0" err="1"/>
              <a:t>meaning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understand the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context</a:t>
            </a:r>
            <a:r>
              <a:rPr lang="sv-SE" dirty="0"/>
              <a:t>, and the </a:t>
            </a:r>
            <a:r>
              <a:rPr lang="sv-SE" dirty="0" err="1"/>
              <a:t>history</a:t>
            </a:r>
            <a:r>
              <a:rPr lang="sv-SE" dirty="0"/>
              <a:t> to 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works</a:t>
            </a:r>
            <a:r>
              <a:rPr lang="sv-SE" dirty="0"/>
              <a:t> and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needs</a:t>
            </a:r>
            <a:r>
              <a:rPr lang="sv-SE" dirty="0"/>
              <a:t> to be </a:t>
            </a:r>
            <a:r>
              <a:rPr lang="sv-SE" dirty="0" err="1"/>
              <a:t>done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gender </a:t>
            </a:r>
            <a:r>
              <a:rPr lang="sv-SE" dirty="0" err="1"/>
              <a:t>equality</a:t>
            </a:r>
            <a:r>
              <a:rPr lang="sv-SE" dirty="0"/>
              <a:t>. </a:t>
            </a:r>
          </a:p>
          <a:p>
            <a:pPr marL="0" indent="0">
              <a:buFontTx/>
              <a:buNone/>
            </a:pP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Umeå is a </a:t>
            </a:r>
            <a:r>
              <a:rPr lang="sv-SE" dirty="0" err="1"/>
              <a:t>growing</a:t>
            </a:r>
            <a:r>
              <a:rPr lang="sv-SE" dirty="0"/>
              <a:t> city,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means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urban planning, </a:t>
            </a:r>
            <a:r>
              <a:rPr lang="sv-SE" dirty="0" err="1"/>
              <a:t>mobility</a:t>
            </a:r>
            <a:r>
              <a:rPr lang="sv-SE" dirty="0"/>
              <a:t>, </a:t>
            </a:r>
            <a:r>
              <a:rPr lang="sv-SE" dirty="0" err="1"/>
              <a:t>infrastructure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. In </a:t>
            </a:r>
            <a:r>
              <a:rPr lang="sv-SE" dirty="0" err="1"/>
              <a:t>another</a:t>
            </a:r>
            <a:r>
              <a:rPr lang="sv-SE" dirty="0"/>
              <a:t> city, </a:t>
            </a:r>
            <a:r>
              <a:rPr lang="sv-SE" dirty="0" err="1"/>
              <a:t>maybe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relevant, </a:t>
            </a:r>
            <a:r>
              <a:rPr lang="sv-SE" dirty="0" err="1"/>
              <a:t>but</a:t>
            </a:r>
            <a:r>
              <a:rPr lang="sv-SE" dirty="0"/>
              <a:t> it all </a:t>
            </a:r>
            <a:r>
              <a:rPr lang="sv-SE" dirty="0" err="1"/>
              <a:t>needs</a:t>
            </a:r>
            <a:r>
              <a:rPr lang="sv-SE" dirty="0"/>
              <a:t> to be </a:t>
            </a:r>
            <a:r>
              <a:rPr lang="sv-SE" dirty="0" err="1"/>
              <a:t>understood</a:t>
            </a:r>
            <a:r>
              <a:rPr lang="sv-SE" dirty="0"/>
              <a:t> from a </a:t>
            </a:r>
            <a:r>
              <a:rPr lang="sv-SE" dirty="0" err="1"/>
              <a:t>perspective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gender </a:t>
            </a:r>
            <a:r>
              <a:rPr lang="sv-SE" dirty="0" err="1"/>
              <a:t>equality</a:t>
            </a:r>
            <a:r>
              <a:rPr lang="sv-SE" dirty="0"/>
              <a:t> as </a:t>
            </a:r>
            <a:r>
              <a:rPr lang="sv-SE" dirty="0" err="1"/>
              <a:t>challenging</a:t>
            </a:r>
            <a:r>
              <a:rPr lang="sv-SE" dirty="0"/>
              <a:t> norms and </a:t>
            </a:r>
            <a:r>
              <a:rPr lang="sv-SE" dirty="0" err="1"/>
              <a:t>challenging</a:t>
            </a:r>
            <a:r>
              <a:rPr lang="sv-SE" dirty="0"/>
              <a:t> </a:t>
            </a:r>
            <a:r>
              <a:rPr lang="sv-SE" dirty="0" err="1"/>
              <a:t>power</a:t>
            </a:r>
            <a:r>
              <a:rPr lang="sv-SE" dirty="0"/>
              <a:t>. </a:t>
            </a:r>
          </a:p>
          <a:p>
            <a:pPr marL="0" indent="0">
              <a:buFontTx/>
              <a:buNone/>
            </a:pP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highlighted</a:t>
            </a:r>
            <a:r>
              <a:rPr lang="sv-SE" dirty="0"/>
              <a:t>, </a:t>
            </a:r>
            <a:r>
              <a:rPr lang="sv-SE" dirty="0" err="1"/>
              <a:t>within</a:t>
            </a:r>
            <a:r>
              <a:rPr lang="sv-SE" dirty="0"/>
              <a:t> the </a:t>
            </a:r>
            <a:r>
              <a:rPr lang="sv-SE" dirty="0" err="1"/>
              <a:t>project</a:t>
            </a:r>
            <a:r>
              <a:rPr lang="sv-SE" dirty="0"/>
              <a:t>,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maybe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indicators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gender </a:t>
            </a:r>
            <a:r>
              <a:rPr lang="sv-SE" dirty="0" err="1"/>
              <a:t>segregated</a:t>
            </a:r>
            <a:r>
              <a:rPr lang="sv-SE" dirty="0"/>
              <a:t>, for </a:t>
            </a:r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indicators</a:t>
            </a:r>
            <a:r>
              <a:rPr lang="sv-SE" dirty="0"/>
              <a:t> on </a:t>
            </a:r>
            <a:r>
              <a:rPr lang="sv-SE" dirty="0" err="1"/>
              <a:t>safety</a:t>
            </a:r>
            <a:r>
              <a:rPr lang="sv-SE" dirty="0"/>
              <a:t> or </a:t>
            </a:r>
            <a:r>
              <a:rPr lang="sv-SE" dirty="0" err="1"/>
              <a:t>education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is an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close</a:t>
            </a:r>
            <a:r>
              <a:rPr lang="sv-SE" dirty="0"/>
              <a:t> to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hearts</a:t>
            </a:r>
            <a:r>
              <a:rPr lang="sv-SE" dirty="0"/>
              <a:t> in Umeå and </a:t>
            </a:r>
            <a:r>
              <a:rPr lang="sv-SE" dirty="0" err="1"/>
              <a:t>being</a:t>
            </a:r>
            <a:r>
              <a:rPr lang="sv-SE" dirty="0"/>
              <a:t> 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project</a:t>
            </a:r>
            <a:r>
              <a:rPr lang="sv-SE" dirty="0"/>
              <a:t> has given </a:t>
            </a:r>
            <a:r>
              <a:rPr lang="sv-SE" dirty="0" err="1"/>
              <a:t>us</a:t>
            </a:r>
            <a:r>
              <a:rPr lang="sv-SE" dirty="0"/>
              <a:t> the </a:t>
            </a:r>
            <a:r>
              <a:rPr lang="sv-SE" dirty="0" err="1"/>
              <a:t>possibility</a:t>
            </a:r>
            <a:r>
              <a:rPr lang="sv-SE" dirty="0"/>
              <a:t> to </a:t>
            </a:r>
            <a:r>
              <a:rPr lang="sv-SE" dirty="0" err="1"/>
              <a:t>raise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colleagues</a:t>
            </a:r>
            <a:r>
              <a:rPr lang="sv-SE" dirty="0"/>
              <a:t> from </a:t>
            </a:r>
            <a:r>
              <a:rPr lang="sv-SE" dirty="0" err="1"/>
              <a:t>other</a:t>
            </a:r>
            <a:r>
              <a:rPr lang="sv-SE" dirty="0"/>
              <a:t> regions, </a:t>
            </a:r>
            <a:r>
              <a:rPr lang="sv-SE" dirty="0" err="1"/>
              <a:t>something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valuable</a:t>
            </a:r>
            <a:r>
              <a:rPr lang="sv-SE" dirty="0"/>
              <a:t> for </a:t>
            </a:r>
            <a:r>
              <a:rPr lang="sv-SE" dirty="0" err="1"/>
              <a:t>us</a:t>
            </a:r>
            <a:r>
              <a:rPr lang="sv-SE" dirty="0"/>
              <a:t>. </a:t>
            </a:r>
            <a:br>
              <a:rPr lang="sv-SE" dirty="0"/>
            </a:b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I </a:t>
            </a:r>
            <a:r>
              <a:rPr lang="sv-SE" dirty="0" err="1"/>
              <a:t>will</a:t>
            </a:r>
            <a:r>
              <a:rPr lang="sv-SE" dirty="0"/>
              <a:t> show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in Umeå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urban planning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1EEEC-A745-46CF-9CFF-10CFF154201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84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Going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gender </a:t>
            </a:r>
            <a:r>
              <a:rPr lang="sv-SE" dirty="0" err="1"/>
              <a:t>equality</a:t>
            </a:r>
            <a:r>
              <a:rPr lang="sv-SE" dirty="0"/>
              <a:t> in </a:t>
            </a:r>
            <a:r>
              <a:rPr lang="sv-SE" dirty="0" err="1"/>
              <a:t>practice</a:t>
            </a:r>
            <a:r>
              <a:rPr lang="sv-SE" dirty="0"/>
              <a:t>, i </a:t>
            </a:r>
            <a:r>
              <a:rPr lang="sv-SE" dirty="0" err="1"/>
              <a:t>will</a:t>
            </a:r>
            <a:r>
              <a:rPr lang="sv-SE" dirty="0"/>
              <a:t> focus on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integrate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in the planning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city.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How</a:t>
            </a:r>
            <a:r>
              <a:rPr lang="sv-SE" dirty="0"/>
              <a:t> do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on </a:t>
            </a:r>
            <a:r>
              <a:rPr lang="sv-SE" dirty="0" err="1"/>
              <a:t>integrating</a:t>
            </a:r>
            <a:r>
              <a:rPr lang="sv-SE" dirty="0"/>
              <a:t> an </a:t>
            </a:r>
            <a:r>
              <a:rPr lang="sv-SE" dirty="0" err="1"/>
              <a:t>understanding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gendered</a:t>
            </a:r>
            <a:r>
              <a:rPr lang="sv-SE" dirty="0"/>
              <a:t> </a:t>
            </a:r>
            <a:r>
              <a:rPr lang="sv-SE" dirty="0" err="1"/>
              <a:t>power</a:t>
            </a:r>
            <a:r>
              <a:rPr lang="sv-SE" dirty="0"/>
              <a:t> </a:t>
            </a:r>
            <a:r>
              <a:rPr lang="sv-SE" dirty="0" err="1"/>
              <a:t>structures</a:t>
            </a:r>
            <a:r>
              <a:rPr lang="sv-SE" dirty="0"/>
              <a:t>, </a:t>
            </a:r>
            <a:r>
              <a:rPr lang="sv-SE" dirty="0" err="1"/>
              <a:t>into</a:t>
            </a:r>
            <a:r>
              <a:rPr lang="sv-SE" dirty="0"/>
              <a:t> urban planning and </a:t>
            </a:r>
            <a:r>
              <a:rPr lang="sv-SE" dirty="0" err="1"/>
              <a:t>mobility</a:t>
            </a:r>
            <a:r>
              <a:rPr lang="sv-SE" dirty="0"/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First</a:t>
            </a:r>
            <a:r>
              <a:rPr lang="sv-SE" dirty="0"/>
              <a:t>: it is a </a:t>
            </a:r>
            <a:r>
              <a:rPr lang="sv-SE" dirty="0" err="1"/>
              <a:t>holistic</a:t>
            </a:r>
            <a:r>
              <a:rPr lang="sv-SE" dirty="0"/>
              <a:t> approach </a:t>
            </a:r>
            <a:r>
              <a:rPr lang="sv-SE" dirty="0" err="1"/>
              <a:t>meaning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gender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about</a:t>
            </a:r>
            <a:r>
              <a:rPr lang="sv-SE" dirty="0"/>
              <a:t> representation, </a:t>
            </a:r>
            <a:r>
              <a:rPr lang="sv-SE" dirty="0" err="1"/>
              <a:t>having</a:t>
            </a:r>
            <a:r>
              <a:rPr lang="sv-SE" dirty="0"/>
              <a:t> </a:t>
            </a:r>
            <a:r>
              <a:rPr lang="sv-SE" dirty="0" err="1"/>
              <a:t>women</a:t>
            </a:r>
            <a:r>
              <a:rPr lang="sv-SE" dirty="0"/>
              <a:t> and men in all position, as </a:t>
            </a:r>
            <a:r>
              <a:rPr lang="sv-SE" dirty="0" err="1"/>
              <a:t>political</a:t>
            </a:r>
            <a:r>
              <a:rPr lang="sv-SE" dirty="0"/>
              <a:t> representatives, as </a:t>
            </a:r>
            <a:r>
              <a:rPr lang="sv-SE" dirty="0" err="1"/>
              <a:t>head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departments</a:t>
            </a:r>
            <a:r>
              <a:rPr lang="sv-SE" dirty="0"/>
              <a:t> etc. </a:t>
            </a:r>
            <a:r>
              <a:rPr lang="sv-SE" dirty="0" err="1"/>
              <a:t>but</a:t>
            </a:r>
            <a:r>
              <a:rPr lang="sv-SE" dirty="0"/>
              <a:t> in the planning process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understanding</a:t>
            </a:r>
            <a:r>
              <a:rPr lang="sv-SE" dirty="0"/>
              <a:t> the </a:t>
            </a:r>
            <a:r>
              <a:rPr lang="sv-SE" dirty="0" err="1"/>
              <a:t>life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inhabitants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city and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traditional</a:t>
            </a:r>
            <a:r>
              <a:rPr lang="sv-SE" dirty="0"/>
              <a:t> gender </a:t>
            </a:r>
            <a:r>
              <a:rPr lang="sv-SE" dirty="0" err="1"/>
              <a:t>roles</a:t>
            </a:r>
            <a:r>
              <a:rPr lang="sv-SE" dirty="0"/>
              <a:t> and </a:t>
            </a:r>
            <a:r>
              <a:rPr lang="sv-SE" dirty="0" err="1"/>
              <a:t>gendered</a:t>
            </a:r>
            <a:r>
              <a:rPr lang="sv-SE" dirty="0"/>
              <a:t> </a:t>
            </a:r>
            <a:r>
              <a:rPr lang="sv-SE" dirty="0" err="1"/>
              <a:t>power</a:t>
            </a:r>
            <a:r>
              <a:rPr lang="sv-SE" dirty="0"/>
              <a:t> </a:t>
            </a:r>
            <a:r>
              <a:rPr lang="sv-SE" dirty="0" err="1"/>
              <a:t>structures</a:t>
            </a:r>
            <a:r>
              <a:rPr lang="sv-SE" dirty="0"/>
              <a:t> </a:t>
            </a:r>
            <a:r>
              <a:rPr lang="sv-SE" dirty="0" err="1"/>
              <a:t>affect</a:t>
            </a:r>
            <a:r>
              <a:rPr lang="sv-SE" dirty="0"/>
              <a:t> </a:t>
            </a:r>
            <a:r>
              <a:rPr lang="sv-SE" dirty="0" err="1"/>
              <a:t>everyone</a:t>
            </a:r>
            <a:r>
              <a:rPr lang="sv-SE" dirty="0"/>
              <a:t> </a:t>
            </a:r>
            <a:r>
              <a:rPr lang="sv-SE" dirty="0" err="1"/>
              <a:t>everyday</a:t>
            </a:r>
            <a:r>
              <a:rPr lang="sv-SE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things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integrated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</a:t>
            </a:r>
            <a:r>
              <a:rPr lang="sv-SE" dirty="0" err="1"/>
              <a:t>work</a:t>
            </a:r>
            <a:r>
              <a:rPr lang="sv-SE" dirty="0"/>
              <a:t> is to understand: BILDEN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And all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understood</a:t>
            </a:r>
            <a:r>
              <a:rPr lang="sv-SE" dirty="0"/>
              <a:t> from the </a:t>
            </a:r>
            <a:r>
              <a:rPr lang="sv-SE" dirty="0" err="1"/>
              <a:t>standpoint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women</a:t>
            </a:r>
            <a:r>
              <a:rPr lang="sv-SE" dirty="0"/>
              <a:t> as a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less </a:t>
            </a:r>
            <a:r>
              <a:rPr lang="sv-SE" dirty="0" err="1"/>
              <a:t>power</a:t>
            </a:r>
            <a:r>
              <a:rPr lang="sv-SE" dirty="0"/>
              <a:t> </a:t>
            </a:r>
            <a:r>
              <a:rPr lang="sv-SE" dirty="0" err="1"/>
              <a:t>then</a:t>
            </a:r>
            <a:r>
              <a:rPr lang="sv-SE" dirty="0"/>
              <a:t> men as a </a:t>
            </a:r>
            <a:r>
              <a:rPr lang="sv-SE" dirty="0" err="1"/>
              <a:t>group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the </a:t>
            </a:r>
            <a:r>
              <a:rPr lang="sv-SE" dirty="0" err="1"/>
              <a:t>understanding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course</a:t>
            </a:r>
            <a:r>
              <a:rPr lang="sv-SE" dirty="0"/>
              <a:t>,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groups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women</a:t>
            </a:r>
            <a:r>
              <a:rPr lang="sv-SE" dirty="0"/>
              <a:t> and men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homogenous</a:t>
            </a:r>
            <a:r>
              <a:rPr lang="sv-SE" dirty="0"/>
              <a:t>,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,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course,about</a:t>
            </a:r>
            <a:r>
              <a:rPr lang="sv-SE" dirty="0"/>
              <a:t> age, </a:t>
            </a:r>
            <a:r>
              <a:rPr lang="sv-SE" dirty="0" err="1"/>
              <a:t>background</a:t>
            </a:r>
            <a:r>
              <a:rPr lang="sv-SE" dirty="0"/>
              <a:t>, </a:t>
            </a:r>
            <a:r>
              <a:rPr lang="sv-SE" dirty="0" err="1"/>
              <a:t>language</a:t>
            </a:r>
            <a:r>
              <a:rPr lang="sv-SE" dirty="0"/>
              <a:t>, </a:t>
            </a:r>
            <a:r>
              <a:rPr lang="sv-SE" dirty="0" err="1"/>
              <a:t>disability</a:t>
            </a:r>
            <a:r>
              <a:rPr lang="sv-SE" dirty="0"/>
              <a:t>, </a:t>
            </a:r>
            <a:r>
              <a:rPr lang="sv-SE" dirty="0" err="1"/>
              <a:t>identity</a:t>
            </a:r>
            <a:r>
              <a:rPr lang="sv-SE" dirty="0"/>
              <a:t>, to </a:t>
            </a:r>
            <a:r>
              <a:rPr lang="sv-SE" dirty="0" err="1"/>
              <a:t>have</a:t>
            </a:r>
            <a:r>
              <a:rPr lang="sv-SE" dirty="0"/>
              <a:t> an </a:t>
            </a:r>
            <a:r>
              <a:rPr lang="sv-SE" dirty="0" err="1"/>
              <a:t>intersectional</a:t>
            </a:r>
            <a:r>
              <a:rPr lang="sv-SE" dirty="0"/>
              <a:t> </a:t>
            </a:r>
            <a:r>
              <a:rPr lang="sv-SE" dirty="0" err="1"/>
              <a:t>aproach</a:t>
            </a:r>
            <a:r>
              <a:rPr lang="sv-SE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believe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strucutres</a:t>
            </a:r>
            <a:r>
              <a:rPr lang="sv-SE" dirty="0"/>
              <a:t> </a:t>
            </a:r>
            <a:r>
              <a:rPr lang="sv-SE" dirty="0" err="1"/>
              <a:t>create</a:t>
            </a:r>
            <a:r>
              <a:rPr lang="sv-SE" dirty="0"/>
              <a:t> a </a:t>
            </a:r>
            <a:r>
              <a:rPr lang="sv-SE" dirty="0" err="1"/>
              <a:t>gendered</a:t>
            </a:r>
            <a:r>
              <a:rPr lang="sv-SE" dirty="0"/>
              <a:t> city and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challenge</a:t>
            </a:r>
            <a:r>
              <a:rPr lang="sv-SE" dirty="0"/>
              <a:t> and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to make sure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everyone</a:t>
            </a:r>
            <a:r>
              <a:rPr lang="sv-SE" dirty="0"/>
              <a:t> has the </a:t>
            </a:r>
            <a:r>
              <a:rPr lang="sv-SE" dirty="0" err="1"/>
              <a:t>power</a:t>
            </a:r>
            <a:r>
              <a:rPr lang="sv-SE" dirty="0"/>
              <a:t> to </a:t>
            </a:r>
            <a:r>
              <a:rPr lang="sv-SE" dirty="0" err="1"/>
              <a:t>shape</a:t>
            </a:r>
            <a:r>
              <a:rPr lang="sv-SE" dirty="0"/>
              <a:t> </a:t>
            </a:r>
            <a:r>
              <a:rPr lang="sv-SE" dirty="0" err="1"/>
              <a:t>society</a:t>
            </a:r>
            <a:r>
              <a:rPr lang="sv-SE" dirty="0"/>
              <a:t> as </a:t>
            </a:r>
            <a:r>
              <a:rPr lang="sv-SE" dirty="0" err="1"/>
              <a:t>well</a:t>
            </a:r>
            <a:r>
              <a:rPr lang="sv-SE" dirty="0"/>
              <a:t> as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</a:t>
            </a:r>
            <a:r>
              <a:rPr lang="sv-SE" dirty="0" err="1"/>
              <a:t>lives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understand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is </a:t>
            </a:r>
            <a:r>
              <a:rPr lang="sv-SE" dirty="0" err="1"/>
              <a:t>visable</a:t>
            </a:r>
            <a:r>
              <a:rPr lang="sv-SE" dirty="0"/>
              <a:t> in the city and </a:t>
            </a:r>
            <a:r>
              <a:rPr lang="sv-SE" dirty="0" err="1"/>
              <a:t>find</a:t>
            </a:r>
            <a:r>
              <a:rPr lang="sv-SE" dirty="0"/>
              <a:t> </a:t>
            </a:r>
            <a:r>
              <a:rPr lang="sv-SE" dirty="0" err="1"/>
              <a:t>ways</a:t>
            </a:r>
            <a:r>
              <a:rPr lang="sv-SE" dirty="0"/>
              <a:t> to </a:t>
            </a:r>
            <a:r>
              <a:rPr lang="sv-SE" dirty="0" err="1"/>
              <a:t>challenge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,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tools</a:t>
            </a:r>
            <a:r>
              <a:rPr lang="sv-SE" dirty="0"/>
              <a:t> </a:t>
            </a:r>
            <a:r>
              <a:rPr lang="sv-SE" dirty="0" err="1"/>
              <a:t>available</a:t>
            </a:r>
            <a:r>
              <a:rPr lang="sv-SE" dirty="0"/>
              <a:t>, in the </a:t>
            </a:r>
            <a:r>
              <a:rPr lang="sv-SE" dirty="0" err="1"/>
              <a:t>comprehensive</a:t>
            </a:r>
            <a:r>
              <a:rPr lang="sv-SE" dirty="0"/>
              <a:t> planning and </a:t>
            </a:r>
            <a:r>
              <a:rPr lang="sv-SE" dirty="0" err="1"/>
              <a:t>mobility</a:t>
            </a:r>
            <a:r>
              <a:rPr lang="sv-SE" dirty="0"/>
              <a:t> planning - in Umeå the </a:t>
            </a:r>
            <a:r>
              <a:rPr lang="sv-SE" dirty="0" err="1"/>
              <a:t>mobility</a:t>
            </a:r>
            <a:r>
              <a:rPr lang="sv-SE" dirty="0"/>
              <a:t> plan is </a:t>
            </a:r>
            <a:r>
              <a:rPr lang="sv-SE" dirty="0" err="1"/>
              <a:t>integrated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</a:t>
            </a:r>
            <a:r>
              <a:rPr lang="sv-SE" dirty="0" err="1"/>
              <a:t>comprehensive</a:t>
            </a:r>
            <a:r>
              <a:rPr lang="sv-SE" dirty="0"/>
              <a:t> plan.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That</a:t>
            </a:r>
            <a:r>
              <a:rPr lang="sv-SE" dirty="0"/>
              <a:t> all </a:t>
            </a:r>
            <a:r>
              <a:rPr lang="sv-SE" dirty="0" err="1"/>
              <a:t>means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necessarily</a:t>
            </a:r>
            <a:r>
              <a:rPr lang="sv-SE" dirty="0"/>
              <a:t> </a:t>
            </a:r>
            <a:r>
              <a:rPr lang="sv-SE" dirty="0" err="1"/>
              <a:t>respond</a:t>
            </a:r>
            <a:r>
              <a:rPr lang="sv-SE" dirty="0"/>
              <a:t> to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needs</a:t>
            </a:r>
            <a:r>
              <a:rPr lang="sv-SE" dirty="0"/>
              <a:t>, to make ”special solutions” for so-</a:t>
            </a:r>
            <a:r>
              <a:rPr lang="sv-SE" dirty="0" err="1"/>
              <a:t>called</a:t>
            </a:r>
            <a:r>
              <a:rPr lang="sv-SE" dirty="0"/>
              <a:t> ”</a:t>
            </a:r>
            <a:r>
              <a:rPr lang="sv-SE" dirty="0" err="1"/>
              <a:t>vulnerable</a:t>
            </a:r>
            <a:r>
              <a:rPr lang="sv-SE" dirty="0"/>
              <a:t> </a:t>
            </a:r>
            <a:r>
              <a:rPr lang="sv-SE" dirty="0" err="1"/>
              <a:t>groups</a:t>
            </a:r>
            <a:r>
              <a:rPr lang="sv-SE" dirty="0"/>
              <a:t>” </a:t>
            </a:r>
            <a:r>
              <a:rPr lang="sv-SE" dirty="0" err="1"/>
              <a:t>while</a:t>
            </a:r>
            <a:r>
              <a:rPr lang="sv-SE" dirty="0"/>
              <a:t> the general planning </a:t>
            </a:r>
            <a:r>
              <a:rPr lang="sv-SE" dirty="0" err="1"/>
              <a:t>maintains</a:t>
            </a:r>
            <a:r>
              <a:rPr lang="sv-SE" dirty="0"/>
              <a:t> the same old norms and </a:t>
            </a:r>
            <a:r>
              <a:rPr lang="sv-SE" dirty="0" err="1"/>
              <a:t>structures</a:t>
            </a:r>
            <a:r>
              <a:rPr lang="sv-SE" dirty="0"/>
              <a:t> as </a:t>
            </a:r>
            <a:r>
              <a:rPr lang="sv-SE" dirty="0" err="1"/>
              <a:t>usual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rather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general planning </a:t>
            </a:r>
            <a:r>
              <a:rPr lang="sv-SE" dirty="0" err="1"/>
              <a:t>itself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b="1" dirty="0" err="1"/>
              <a:t>contribute</a:t>
            </a:r>
            <a:r>
              <a:rPr lang="sv-SE" b="1" dirty="0"/>
              <a:t> to a gender </a:t>
            </a:r>
            <a:r>
              <a:rPr lang="sv-SE" b="1" dirty="0" err="1"/>
              <a:t>equal</a:t>
            </a:r>
            <a:r>
              <a:rPr lang="sv-SE" b="1" dirty="0"/>
              <a:t> </a:t>
            </a:r>
            <a:r>
              <a:rPr lang="sv-SE" b="1" dirty="0" err="1"/>
              <a:t>society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1EEEC-A745-46CF-9CFF-10CFF154201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967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4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94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2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7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20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65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7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9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9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32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31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AB6E-CA9A-47F0-AB89-FC75F08D4B8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3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51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71138076-BFBF-4C46-8F7E-8B4C6A64F9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7353" t="14931" r="39027" b="781"/>
          <a:stretch/>
        </p:blipFill>
        <p:spPr>
          <a:xfrm>
            <a:off x="3961865" y="1837592"/>
            <a:ext cx="5033887" cy="444890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A5E3300-9088-4633-B290-F9C121AC7046}"/>
              </a:ext>
            </a:extLst>
          </p:cNvPr>
          <p:cNvSpPr txBox="1"/>
          <p:nvPr/>
        </p:nvSpPr>
        <p:spPr>
          <a:xfrm>
            <a:off x="448408" y="2074985"/>
            <a:ext cx="35134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Umeå – </a:t>
            </a:r>
            <a:r>
              <a:rPr lang="sv-SE" dirty="0" err="1"/>
              <a:t>largest</a:t>
            </a:r>
            <a:r>
              <a:rPr lang="sv-SE" dirty="0"/>
              <a:t> city in the region </a:t>
            </a:r>
          </a:p>
          <a:p>
            <a:endParaRPr lang="sv-SE" dirty="0"/>
          </a:p>
          <a:p>
            <a:r>
              <a:rPr lang="sv-SE" dirty="0" err="1"/>
              <a:t>Collaboration</a:t>
            </a:r>
            <a:r>
              <a:rPr lang="sv-SE" dirty="0"/>
              <a:t> Region and City </a:t>
            </a:r>
          </a:p>
          <a:p>
            <a:endParaRPr lang="sv-SE" dirty="0"/>
          </a:p>
          <a:p>
            <a:r>
              <a:rPr lang="sv-SE" dirty="0" err="1"/>
              <a:t>Integrating</a:t>
            </a:r>
            <a:r>
              <a:rPr lang="sv-SE" dirty="0"/>
              <a:t> Social progress index, Regional </a:t>
            </a:r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Strategy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 err="1"/>
              <a:t>Overachievers</a:t>
            </a:r>
            <a:r>
              <a:rPr lang="sv-SE" dirty="0"/>
              <a:t> in </a:t>
            </a:r>
            <a:r>
              <a:rPr lang="sv-SE" dirty="0" err="1"/>
              <a:t>Europe</a:t>
            </a:r>
            <a:r>
              <a:rPr lang="sv-SE" dirty="0"/>
              <a:t> – </a:t>
            </a:r>
            <a:r>
              <a:rPr lang="sv-SE" dirty="0" err="1"/>
              <a:t>exchaning</a:t>
            </a:r>
            <a:r>
              <a:rPr lang="sv-SE" dirty="0"/>
              <a:t> and </a:t>
            </a:r>
            <a:r>
              <a:rPr lang="sv-SE" dirty="0" err="1"/>
              <a:t>learning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97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000" dirty="0"/>
              <a:t>1</a:t>
            </a:r>
            <a:r>
              <a:rPr lang="en-GB" sz="2000" baseline="30000" dirty="0"/>
              <a:t>st</a:t>
            </a:r>
            <a:r>
              <a:rPr lang="en-GB" sz="2000" dirty="0"/>
              <a:t> Social Progress Cities Summit</a:t>
            </a:r>
          </a:p>
          <a:p>
            <a:r>
              <a:rPr lang="en-GB" sz="2000" dirty="0"/>
              <a:t>16-17</a:t>
            </a:r>
            <a:r>
              <a:rPr lang="en-GB" sz="2000" baseline="30000" dirty="0"/>
              <a:t>th</a:t>
            </a:r>
            <a:r>
              <a:rPr lang="en-GB" sz="2000" dirty="0"/>
              <a:t> of September, Umeå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Bilbao, Bratislava, Gdansk, </a:t>
            </a:r>
          </a:p>
          <a:p>
            <a:pPr marL="0" indent="0">
              <a:buNone/>
            </a:pPr>
            <a:r>
              <a:rPr lang="en-GB" sz="2000" dirty="0"/>
              <a:t>Groningen, Ljubljana, Leuven, </a:t>
            </a:r>
          </a:p>
          <a:p>
            <a:pPr marL="0" indent="0">
              <a:buNone/>
            </a:pPr>
            <a:r>
              <a:rPr lang="en-GB" sz="2000" dirty="0"/>
              <a:t>Mariehamn, </a:t>
            </a:r>
            <a:r>
              <a:rPr lang="en-GB" sz="2000" dirty="0" err="1"/>
              <a:t>Umeå</a:t>
            </a:r>
            <a:r>
              <a:rPr lang="en-GB" sz="2000" dirty="0"/>
              <a:t>, Nicosia, Prague</a:t>
            </a:r>
          </a:p>
          <a:p>
            <a:pPr marL="0" indent="0">
              <a:buNone/>
            </a:pPr>
            <a:r>
              <a:rPr lang="en-GB" sz="2000" dirty="0"/>
              <a:t>ICLEI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DG Regio, DG RTD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Exchanging and learning </a:t>
            </a:r>
          </a:p>
          <a:p>
            <a:pPr>
              <a:buFontTx/>
              <a:buChar char="-"/>
            </a:pPr>
            <a:r>
              <a:rPr lang="en-GB" sz="2000" dirty="0"/>
              <a:t>Social Progress in European </a:t>
            </a:r>
          </a:p>
          <a:p>
            <a:pPr marL="0" indent="0">
              <a:buNone/>
            </a:pPr>
            <a:r>
              <a:rPr lang="en-GB" sz="2000" dirty="0"/>
              <a:t>Regions and Cities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002035-66F2-428A-ACAB-E1580119A1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74" t="11262" r="30685" b="4248"/>
          <a:stretch/>
        </p:blipFill>
        <p:spPr>
          <a:xfrm>
            <a:off x="4329315" y="428067"/>
            <a:ext cx="4814685" cy="64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4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03794"/>
            <a:ext cx="6858000" cy="2387600"/>
          </a:xfrm>
        </p:spPr>
        <p:txBody>
          <a:bodyPr/>
          <a:lstStyle/>
          <a:p>
            <a:r>
              <a:rPr lang="en-GB" dirty="0"/>
              <a:t>Measuring Gender equality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0406"/>
            <a:ext cx="6858000" cy="1655762"/>
          </a:xfrm>
        </p:spPr>
        <p:txBody>
          <a:bodyPr/>
          <a:lstStyle/>
          <a:p>
            <a:r>
              <a:rPr lang="en-GB" dirty="0"/>
              <a:t>Gender gap </a:t>
            </a:r>
          </a:p>
          <a:p>
            <a:r>
              <a:rPr lang="en-GB" dirty="0"/>
              <a:t>Gender – segregated data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84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325133D8-5F30-4317-B6BC-C21650924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381523"/>
              </p:ext>
            </p:extLst>
          </p:nvPr>
        </p:nvGraphicFramePr>
        <p:xfrm>
          <a:off x="0" y="1357744"/>
          <a:ext cx="9144000" cy="5500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6533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43DE285866D946AE7E89E90EBC4A2F" ma:contentTypeVersion="11" ma:contentTypeDescription="Skapa ett nytt dokument." ma:contentTypeScope="" ma:versionID="11ab8dfd1f78fab89301b0f5fd36fea4">
  <xsd:schema xmlns:xsd="http://www.w3.org/2001/XMLSchema" xmlns:xs="http://www.w3.org/2001/XMLSchema" xmlns:p="http://schemas.microsoft.com/office/2006/metadata/properties" xmlns:ns3="3c53882f-66ff-4359-bb4d-4782e4818b98" xmlns:ns4="3c48f14e-6fab-4eac-89f4-d7fd5f23e77a" targetNamespace="http://schemas.microsoft.com/office/2006/metadata/properties" ma:root="true" ma:fieldsID="ad2e4fee3e77938f57a471b5629eba75" ns3:_="" ns4:_="">
    <xsd:import namespace="3c53882f-66ff-4359-bb4d-4782e4818b98"/>
    <xsd:import namespace="3c48f14e-6fab-4eac-89f4-d7fd5f23e7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3882f-66ff-4359-bb4d-4782e4818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48f14e-6fab-4eac-89f4-d7fd5f23e77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901949-B659-49CC-AA2B-AC7444390B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53882f-66ff-4359-bb4d-4782e4818b98"/>
    <ds:schemaRef ds:uri="3c48f14e-6fab-4eac-89f4-d7fd5f23e7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63929-1706-47D9-98A9-F7DD0822EE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8B1222-F996-4210-9503-7E00ED07B4CF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3c48f14e-6fab-4eac-89f4-d7fd5f23e77a"/>
    <ds:schemaRef ds:uri="http://schemas.microsoft.com/office/2006/documentManagement/types"/>
    <ds:schemaRef ds:uri="3c53882f-66ff-4359-bb4d-4782e4818b9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1199</Words>
  <Application>Microsoft Office PowerPoint</Application>
  <PresentationFormat>Bildspel på skärmen (4:3)</PresentationFormat>
  <Paragraphs>78</Paragraphs>
  <Slides>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PowerPoint-presentation</vt:lpstr>
      <vt:lpstr>PowerPoint-presentation</vt:lpstr>
      <vt:lpstr>PowerPoint-presentation</vt:lpstr>
      <vt:lpstr>Measuring Gender equality </vt:lpstr>
      <vt:lpstr>PowerPoint-presentation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Rostislav Kolouch</dc:creator>
  <cp:lastModifiedBy>Susanne Thurén</cp:lastModifiedBy>
  <cp:revision>11</cp:revision>
  <dcterms:created xsi:type="dcterms:W3CDTF">2019-09-05T13:47:59Z</dcterms:created>
  <dcterms:modified xsi:type="dcterms:W3CDTF">2019-10-09T11:46:53Z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0x010100F943DE285866D946AE7E89E90EBC4A2F</vt:lpwstr>
  </property>
</Properties>
</file>