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67" r:id="rId2"/>
    <p:sldId id="286" r:id="rId3"/>
    <p:sldId id="287" r:id="rId4"/>
    <p:sldId id="282" r:id="rId5"/>
    <p:sldId id="276" r:id="rId6"/>
    <p:sldId id="284" r:id="rId7"/>
    <p:sldId id="280" r:id="rId8"/>
    <p:sldId id="277" r:id="rId9"/>
    <p:sldId id="288" r:id="rId10"/>
    <p:sldId id="289" r:id="rId11"/>
    <p:sldId id="279" r:id="rId12"/>
    <p:sldId id="270" r:id="rId13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000C"/>
    <a:srgbClr val="3C5C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89" autoAdjust="0"/>
    <p:restoredTop sz="95411" autoAdjust="0"/>
  </p:normalViewPr>
  <p:slideViewPr>
    <p:cSldViewPr snapToGrid="0" snapToObjects="1">
      <p:cViewPr varScale="1">
        <p:scale>
          <a:sx n="88" d="100"/>
          <a:sy n="88" d="100"/>
        </p:scale>
        <p:origin x="144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03997764168368"/>
          <c:y val="3.0831228624714786E-2"/>
          <c:w val="0.87661903373189465"/>
          <c:h val="0.9102772161416256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Modal Share Growth</c:v>
                </c:pt>
              </c:strCache>
            </c:strRef>
          </c:tx>
          <c:spPr>
            <a:ln w="25400" cap="rnd">
              <a:noFill/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5"/>
            <c:spPr>
              <a:gradFill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 w="9525">
                <a:solidFill>
                  <a:schemeClr val="accent1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marker>
          <c:trendline>
            <c:spPr>
              <a:ln w="9525" cap="rnd">
                <a:solidFill>
                  <a:schemeClr val="accent1"/>
                </a:solidFill>
              </a:ln>
              <a:effectLst/>
            </c:spPr>
            <c:trendlineType val="linear"/>
            <c:dispRSqr val="0"/>
            <c:dispEq val="0"/>
          </c:trendline>
          <c:trendline>
            <c:spPr>
              <a:ln w="9525" cap="rnd">
                <a:solidFill>
                  <a:schemeClr val="accent1"/>
                </a:solidFill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9.4034339457567798E-2"/>
                  <c:y val="0.76409617135623964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97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Sheet1!$A$2:$A$26</c:f>
              <c:numCache>
                <c:formatCode>0</c:formatCode>
                <c:ptCount val="25"/>
                <c:pt idx="0">
                  <c:v>219.6333412254555</c:v>
                </c:pt>
                <c:pt idx="1">
                  <c:v>769.48786157883262</c:v>
                </c:pt>
                <c:pt idx="2">
                  <c:v>19.631545361763667</c:v>
                </c:pt>
                <c:pt idx="3">
                  <c:v>42.912390678040623</c:v>
                </c:pt>
                <c:pt idx="4">
                  <c:v>283.61932243155064</c:v>
                </c:pt>
                <c:pt idx="5">
                  <c:v>355.57844638049636</c:v>
                </c:pt>
                <c:pt idx="6">
                  <c:v>15.719702725432768</c:v>
                </c:pt>
                <c:pt idx="7">
                  <c:v>172.01663650788569</c:v>
                </c:pt>
                <c:pt idx="8">
                  <c:v>60.154034003350269</c:v>
                </c:pt>
                <c:pt idx="9">
                  <c:v>85.531931974786872</c:v>
                </c:pt>
                <c:pt idx="10">
                  <c:v>344.1675368127955</c:v>
                </c:pt>
                <c:pt idx="11">
                  <c:v>74.762822691625871</c:v>
                </c:pt>
                <c:pt idx="12">
                  <c:v>287.37453219006107</c:v>
                </c:pt>
                <c:pt idx="13">
                  <c:v>384.43382060631274</c:v>
                </c:pt>
                <c:pt idx="14">
                  <c:v>2.0381208049698971</c:v>
                </c:pt>
                <c:pt idx="16">
                  <c:v>13.719928429537802</c:v>
                </c:pt>
                <c:pt idx="17">
                  <c:v>842.3926165525703</c:v>
                </c:pt>
                <c:pt idx="18">
                  <c:v>14.217132511734746</c:v>
                </c:pt>
                <c:pt idx="19">
                  <c:v>25.222191809107652</c:v>
                </c:pt>
                <c:pt idx="20">
                  <c:v>19.975390361353782</c:v>
                </c:pt>
                <c:pt idx="21">
                  <c:v>111.53894241047819</c:v>
                </c:pt>
                <c:pt idx="22">
                  <c:v>96.786868735887978</c:v>
                </c:pt>
                <c:pt idx="23">
                  <c:v>60.750932423943702</c:v>
                </c:pt>
                <c:pt idx="24">
                  <c:v>346.4067434117959</c:v>
                </c:pt>
              </c:numCache>
            </c:numRef>
          </c:xVal>
          <c:yVal>
            <c:numRef>
              <c:f>Sheet1!$B$2:$B$26</c:f>
              <c:numCache>
                <c:formatCode>0%</c:formatCode>
                <c:ptCount val="25"/>
                <c:pt idx="0">
                  <c:v>0.37683484962379032</c:v>
                </c:pt>
                <c:pt idx="1">
                  <c:v>0.35793222785603857</c:v>
                </c:pt>
                <c:pt idx="2">
                  <c:v>-0.72981386841579265</c:v>
                </c:pt>
                <c:pt idx="3">
                  <c:v>-0.18000902341191327</c:v>
                </c:pt>
                <c:pt idx="4">
                  <c:v>0.23048099863902863</c:v>
                </c:pt>
                <c:pt idx="5">
                  <c:v>0.61945676250140935</c:v>
                </c:pt>
                <c:pt idx="6">
                  <c:v>-0.31782047315717527</c:v>
                </c:pt>
                <c:pt idx="7">
                  <c:v>0.27093307764660224</c:v>
                </c:pt>
                <c:pt idx="8">
                  <c:v>-0.19516532148874449</c:v>
                </c:pt>
                <c:pt idx="9">
                  <c:v>0.14927968626780089</c:v>
                </c:pt>
                <c:pt idx="10">
                  <c:v>-0.21085363642056415</c:v>
                </c:pt>
                <c:pt idx="11">
                  <c:v>-0.26667513489957889</c:v>
                </c:pt>
                <c:pt idx="12">
                  <c:v>-0.68805458824933974</c:v>
                </c:pt>
                <c:pt idx="13">
                  <c:v>0.42092036245609343</c:v>
                </c:pt>
                <c:pt idx="14">
                  <c:v>-3.7769697357948322E-2</c:v>
                </c:pt>
                <c:pt idx="16">
                  <c:v>4.3624854213359314E-2</c:v>
                </c:pt>
                <c:pt idx="17">
                  <c:v>0.5466387335408639</c:v>
                </c:pt>
                <c:pt idx="18">
                  <c:v>-0.46795567917774317</c:v>
                </c:pt>
                <c:pt idx="19">
                  <c:v>0.32595091400851894</c:v>
                </c:pt>
                <c:pt idx="20">
                  <c:v>-0.27864482725492873</c:v>
                </c:pt>
                <c:pt idx="21">
                  <c:v>0.15497342481152843</c:v>
                </c:pt>
                <c:pt idx="22">
                  <c:v>-0.43585638972015339</c:v>
                </c:pt>
                <c:pt idx="23">
                  <c:v>-0.47302935110042588</c:v>
                </c:pt>
                <c:pt idx="24">
                  <c:v>0.18109191748970782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1202376"/>
        <c:axId val="191202768"/>
      </c:scatterChart>
      <c:valAx>
        <c:axId val="1912023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202768"/>
        <c:crosses val="autoZero"/>
        <c:crossBetween val="midCat"/>
      </c:valAx>
      <c:valAx>
        <c:axId val="191202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20237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2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2"/>
    <cs:fontRef idx="minor">
      <a:schemeClr val="tx2"/>
    </cs:fontRef>
    <cs:spPr>
      <a:ln w="9525">
        <a:solidFill>
          <a:schemeClr val="phClr"/>
        </a:solidFill>
        <a:round/>
      </a:ln>
    </cs:spPr>
  </cs:dataPointMarker>
  <cs:dataPointMarkerLayout symbol="circle" size="5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spPr>
      <a:ln>
        <a:solidFill>
          <a:schemeClr val="tx2">
            <a:lumMod val="40000"/>
            <a:lumOff val="60000"/>
          </a:schemeClr>
        </a:solidFill>
      </a:ln>
    </cs:spPr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0.84134</cdr:x>
      <cdr:y>0.22924</cdr:y>
    </cdr:from>
    <cdr:to>
      <cdr:x>0.88201</cdr:x>
      <cdr:y>0.29288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6923856" y="1037550"/>
          <a:ext cx="33469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 smtClean="0">
              <a:solidFill>
                <a:srgbClr val="FF0000"/>
              </a:solidFill>
            </a:rPr>
            <a:t>BE</a:t>
          </a:r>
          <a:endParaRPr lang="fr-BE" sz="14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0.91383</cdr:x>
      <cdr:y>0.14189</cdr:y>
    </cdr:from>
    <cdr:to>
      <cdr:x>0.95451</cdr:x>
      <cdr:y>0.20553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7520443" y="642193"/>
          <a:ext cx="3347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 smtClean="0">
              <a:solidFill>
                <a:srgbClr val="FF0000"/>
              </a:solidFill>
            </a:rPr>
            <a:t>NL</a:t>
          </a:r>
          <a:endParaRPr lang="fr-BE" sz="14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0.35059</cdr:x>
      <cdr:y>0.27934</cdr:y>
    </cdr:from>
    <cdr:to>
      <cdr:x>0.39127</cdr:x>
      <cdr:y>0.34299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2885256" y="1264301"/>
          <a:ext cx="334780" cy="2880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 smtClean="0">
              <a:solidFill>
                <a:srgbClr val="92D050"/>
              </a:solidFill>
            </a:rPr>
            <a:t>DE</a:t>
          </a:r>
          <a:endParaRPr lang="fr-BE" sz="1400" b="1" dirty="0">
            <a:solidFill>
              <a:srgbClr val="92D050"/>
            </a:solidFill>
          </a:endParaRPr>
        </a:p>
      </cdr:txBody>
    </cdr:sp>
  </cdr:relSizeAnchor>
  <cdr:relSizeAnchor xmlns:cdr="http://schemas.openxmlformats.org/drawingml/2006/chartDrawing">
    <cdr:from>
      <cdr:x>0.43359</cdr:x>
      <cdr:y>0.07389</cdr:y>
    </cdr:from>
    <cdr:to>
      <cdr:x>0.47427</cdr:x>
      <cdr:y>0.13753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3568296" y="334417"/>
          <a:ext cx="3347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 smtClean="0">
              <a:solidFill>
                <a:srgbClr val="FF0000"/>
              </a:solidFill>
            </a:rPr>
            <a:t>DK</a:t>
          </a:r>
          <a:endParaRPr lang="fr-BE" sz="14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0.28365</cdr:x>
      <cdr:y>0.18989</cdr:y>
    </cdr:from>
    <cdr:to>
      <cdr:x>0.32432</cdr:x>
      <cdr:y>0.25353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2334340" y="859433"/>
          <a:ext cx="33469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 smtClean="0">
              <a:solidFill>
                <a:srgbClr val="92D050"/>
              </a:solidFill>
            </a:rPr>
            <a:t>AT</a:t>
          </a:r>
          <a:endParaRPr lang="fr-BE" sz="1400" b="1" dirty="0">
            <a:solidFill>
              <a:srgbClr val="92D050"/>
            </a:solidFill>
          </a:endParaRPr>
        </a:p>
      </cdr:txBody>
    </cdr:sp>
  </cdr:relSizeAnchor>
  <cdr:relSizeAnchor xmlns:cdr="http://schemas.openxmlformats.org/drawingml/2006/chartDrawing">
    <cdr:from>
      <cdr:x>0.10906</cdr:x>
      <cdr:y>0.88149</cdr:y>
    </cdr:from>
    <cdr:to>
      <cdr:x>0.14973</cdr:x>
      <cdr:y>0.94513</cdr:y>
    </cdr:to>
    <cdr:sp macro="" textlink="">
      <cdr:nvSpPr>
        <cdr:cNvPr id="14" name="TextBox 1"/>
        <cdr:cNvSpPr txBox="1"/>
      </cdr:nvSpPr>
      <cdr:spPr>
        <a:xfrm xmlns:a="http://schemas.openxmlformats.org/drawingml/2006/main">
          <a:off x="897539" y="3989587"/>
          <a:ext cx="334697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 smtClean="0">
              <a:solidFill>
                <a:srgbClr val="FF0000"/>
              </a:solidFill>
            </a:rPr>
            <a:t>BG</a:t>
          </a:r>
          <a:endParaRPr lang="fr-BE" sz="14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0.11124</cdr:x>
      <cdr:y>0.50978</cdr:y>
    </cdr:from>
    <cdr:to>
      <cdr:x>0.15191</cdr:x>
      <cdr:y>0.57342</cdr:y>
    </cdr:to>
    <cdr:sp macro="" textlink="">
      <cdr:nvSpPr>
        <cdr:cNvPr id="15" name="TextBox 1"/>
        <cdr:cNvSpPr txBox="1"/>
      </cdr:nvSpPr>
      <cdr:spPr>
        <a:xfrm xmlns:a="http://schemas.openxmlformats.org/drawingml/2006/main">
          <a:off x="915468" y="2307233"/>
          <a:ext cx="334697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 smtClean="0">
              <a:solidFill>
                <a:srgbClr val="FF0000"/>
              </a:solidFill>
            </a:rPr>
            <a:t>CZ</a:t>
          </a:r>
          <a:endParaRPr lang="fr-BE" sz="14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0.08208</cdr:x>
      <cdr:y>0.6613</cdr:y>
    </cdr:from>
    <cdr:to>
      <cdr:x>0.12275</cdr:x>
      <cdr:y>0.72494</cdr:y>
    </cdr:to>
    <cdr:sp macro="" textlink="">
      <cdr:nvSpPr>
        <cdr:cNvPr id="16" name="TextBox 1"/>
        <cdr:cNvSpPr txBox="1"/>
      </cdr:nvSpPr>
      <cdr:spPr>
        <a:xfrm xmlns:a="http://schemas.openxmlformats.org/drawingml/2006/main">
          <a:off x="675456" y="2993033"/>
          <a:ext cx="33469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>
              <a:solidFill>
                <a:srgbClr val="92D050"/>
              </a:solidFill>
            </a:rPr>
            <a:t>E</a:t>
          </a:r>
          <a:r>
            <a:rPr lang="en-US" sz="1400" b="1" dirty="0" smtClean="0">
              <a:solidFill>
                <a:srgbClr val="92D050"/>
              </a:solidFill>
            </a:rPr>
            <a:t>E</a:t>
          </a:r>
          <a:endParaRPr lang="fr-BE" sz="1400" b="1" dirty="0">
            <a:solidFill>
              <a:srgbClr val="92D050"/>
            </a:solidFill>
          </a:endParaRPr>
        </a:p>
      </cdr:txBody>
    </cdr:sp>
  </cdr:relSizeAnchor>
  <cdr:relSizeAnchor xmlns:cdr="http://schemas.openxmlformats.org/drawingml/2006/chartDrawing">
    <cdr:from>
      <cdr:x>0.13763</cdr:x>
      <cdr:y>0.55804</cdr:y>
    </cdr:from>
    <cdr:to>
      <cdr:x>0.1783</cdr:x>
      <cdr:y>0.62168</cdr:y>
    </cdr:to>
    <cdr:sp macro="" textlink="">
      <cdr:nvSpPr>
        <cdr:cNvPr id="17" name="TextBox 1"/>
        <cdr:cNvSpPr txBox="1"/>
      </cdr:nvSpPr>
      <cdr:spPr>
        <a:xfrm xmlns:a="http://schemas.openxmlformats.org/drawingml/2006/main">
          <a:off x="1132656" y="2525672"/>
          <a:ext cx="33469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 smtClean="0">
              <a:solidFill>
                <a:srgbClr val="FF0000"/>
              </a:solidFill>
            </a:rPr>
            <a:t>ES</a:t>
          </a:r>
          <a:endParaRPr lang="fr-BE" sz="14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0.15615</cdr:x>
      <cdr:y>0.59778</cdr:y>
    </cdr:from>
    <cdr:to>
      <cdr:x>0.19682</cdr:x>
      <cdr:y>0.66143</cdr:y>
    </cdr:to>
    <cdr:sp macro="" textlink="">
      <cdr:nvSpPr>
        <cdr:cNvPr id="19" name="TextBox 1"/>
        <cdr:cNvSpPr txBox="1"/>
      </cdr:nvSpPr>
      <cdr:spPr>
        <a:xfrm xmlns:a="http://schemas.openxmlformats.org/drawingml/2006/main">
          <a:off x="1285056" y="2705524"/>
          <a:ext cx="334697" cy="2880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BE" sz="1400" b="1" dirty="0" smtClean="0">
              <a:solidFill>
                <a:srgbClr val="FF0000"/>
              </a:solidFill>
            </a:rPr>
            <a:t>HU</a:t>
          </a:r>
          <a:endParaRPr lang="fr-BE" sz="14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0.08208</cdr:x>
      <cdr:y>0.47089</cdr:y>
    </cdr:from>
    <cdr:to>
      <cdr:x>0.12275</cdr:x>
      <cdr:y>0.53453</cdr:y>
    </cdr:to>
    <cdr:sp macro="" textlink="">
      <cdr:nvSpPr>
        <cdr:cNvPr id="20" name="TextBox 1"/>
        <cdr:cNvSpPr txBox="1"/>
      </cdr:nvSpPr>
      <cdr:spPr>
        <a:xfrm xmlns:a="http://schemas.openxmlformats.org/drawingml/2006/main">
          <a:off x="675456" y="2131242"/>
          <a:ext cx="33469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 smtClean="0">
              <a:solidFill>
                <a:srgbClr val="92D050"/>
              </a:solidFill>
            </a:rPr>
            <a:t>LT</a:t>
          </a:r>
          <a:endParaRPr lang="fr-BE" sz="14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0.46171</cdr:x>
      <cdr:y>0.18989</cdr:y>
    </cdr:from>
    <cdr:to>
      <cdr:x>0.50238</cdr:x>
      <cdr:y>0.25353</cdr:y>
    </cdr:to>
    <cdr:sp macro="" textlink="">
      <cdr:nvSpPr>
        <cdr:cNvPr id="21" name="TextBox 1"/>
        <cdr:cNvSpPr txBox="1"/>
      </cdr:nvSpPr>
      <cdr:spPr>
        <a:xfrm xmlns:a="http://schemas.openxmlformats.org/drawingml/2006/main">
          <a:off x="3799656" y="859433"/>
          <a:ext cx="33469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BE" sz="1400" b="1" dirty="0" smtClean="0">
              <a:solidFill>
                <a:srgbClr val="92D050"/>
              </a:solidFill>
            </a:rPr>
            <a:t>IT</a:t>
          </a:r>
          <a:endParaRPr lang="fr-BE" sz="1400" b="1" dirty="0">
            <a:solidFill>
              <a:srgbClr val="92D050"/>
            </a:solidFill>
          </a:endParaRPr>
        </a:p>
      </cdr:txBody>
    </cdr:sp>
  </cdr:relSizeAnchor>
  <cdr:relSizeAnchor xmlns:cdr="http://schemas.openxmlformats.org/drawingml/2006/chartDrawing">
    <cdr:from>
      <cdr:x>0.0939</cdr:x>
      <cdr:y>0.72865</cdr:y>
    </cdr:from>
    <cdr:to>
      <cdr:x>0.12858</cdr:x>
      <cdr:y>0.81243</cdr:y>
    </cdr:to>
    <cdr:sp macro="" textlink="">
      <cdr:nvSpPr>
        <cdr:cNvPr id="23" name="TextBox 1"/>
        <cdr:cNvSpPr txBox="1"/>
      </cdr:nvSpPr>
      <cdr:spPr>
        <a:xfrm xmlns:a="http://schemas.openxmlformats.org/drawingml/2006/main">
          <a:off x="772767" y="3297833"/>
          <a:ext cx="285402" cy="3791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 smtClean="0">
              <a:solidFill>
                <a:srgbClr val="92D050"/>
              </a:solidFill>
            </a:rPr>
            <a:t>PL</a:t>
          </a:r>
          <a:endParaRPr lang="fr-BE" sz="1400" b="1" dirty="0">
            <a:solidFill>
              <a:srgbClr val="92D050"/>
            </a:solidFill>
          </a:endParaRPr>
        </a:p>
      </cdr:txBody>
    </cdr:sp>
  </cdr:relSizeAnchor>
  <cdr:relSizeAnchor xmlns:cdr="http://schemas.openxmlformats.org/drawingml/2006/chartDrawing">
    <cdr:from>
      <cdr:x>0.10059</cdr:x>
      <cdr:y>0.59778</cdr:y>
    </cdr:from>
    <cdr:to>
      <cdr:x>0.14126</cdr:x>
      <cdr:y>0.66142</cdr:y>
    </cdr:to>
    <cdr:sp macro="" textlink="">
      <cdr:nvSpPr>
        <cdr:cNvPr id="24" name="TextBox 1"/>
        <cdr:cNvSpPr txBox="1"/>
      </cdr:nvSpPr>
      <cdr:spPr>
        <a:xfrm xmlns:a="http://schemas.openxmlformats.org/drawingml/2006/main">
          <a:off x="827856" y="2705547"/>
          <a:ext cx="334697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 smtClean="0">
              <a:solidFill>
                <a:srgbClr val="FF0000"/>
              </a:solidFill>
            </a:rPr>
            <a:t>RO</a:t>
          </a:r>
          <a:endParaRPr lang="fr-BE" sz="14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0.18393</cdr:x>
      <cdr:y>0.69498</cdr:y>
    </cdr:from>
    <cdr:to>
      <cdr:x>0.2246</cdr:x>
      <cdr:y>0.75862</cdr:y>
    </cdr:to>
    <cdr:sp macro="" textlink="">
      <cdr:nvSpPr>
        <cdr:cNvPr id="25" name="TextBox 1"/>
        <cdr:cNvSpPr txBox="1"/>
      </cdr:nvSpPr>
      <cdr:spPr>
        <a:xfrm xmlns:a="http://schemas.openxmlformats.org/drawingml/2006/main">
          <a:off x="1513656" y="3145433"/>
          <a:ext cx="33469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 smtClean="0">
              <a:solidFill>
                <a:srgbClr val="92D050"/>
              </a:solidFill>
            </a:rPr>
            <a:t>SI</a:t>
          </a:r>
          <a:endParaRPr lang="fr-BE" sz="1400" b="1" dirty="0">
            <a:solidFill>
              <a:srgbClr val="92D050"/>
            </a:solidFill>
          </a:endParaRPr>
        </a:p>
      </cdr:txBody>
    </cdr:sp>
  </cdr:relSizeAnchor>
  <cdr:relSizeAnchor xmlns:cdr="http://schemas.openxmlformats.org/drawingml/2006/chartDrawing">
    <cdr:from>
      <cdr:x>0.13763</cdr:x>
      <cdr:y>0.74548</cdr:y>
    </cdr:from>
    <cdr:to>
      <cdr:x>0.1783</cdr:x>
      <cdr:y>0.80912</cdr:y>
    </cdr:to>
    <cdr:sp macro="" textlink="">
      <cdr:nvSpPr>
        <cdr:cNvPr id="26" name="TextBox 1"/>
        <cdr:cNvSpPr txBox="1"/>
      </cdr:nvSpPr>
      <cdr:spPr>
        <a:xfrm xmlns:a="http://schemas.openxmlformats.org/drawingml/2006/main">
          <a:off x="1132656" y="3374033"/>
          <a:ext cx="33469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 smtClean="0">
              <a:solidFill>
                <a:srgbClr val="FF0000"/>
              </a:solidFill>
            </a:rPr>
            <a:t>SK</a:t>
          </a:r>
          <a:endParaRPr lang="fr-BE" sz="14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0.24874</cdr:x>
      <cdr:y>0.27936</cdr:y>
    </cdr:from>
    <cdr:to>
      <cdr:x>0.28942</cdr:x>
      <cdr:y>0.343</cdr:y>
    </cdr:to>
    <cdr:sp macro="" textlink="">
      <cdr:nvSpPr>
        <cdr:cNvPr id="27" name="TextBox 1"/>
        <cdr:cNvSpPr txBox="1"/>
      </cdr:nvSpPr>
      <cdr:spPr>
        <a:xfrm xmlns:a="http://schemas.openxmlformats.org/drawingml/2006/main">
          <a:off x="2047056" y="1264370"/>
          <a:ext cx="3347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 smtClean="0">
              <a:solidFill>
                <a:srgbClr val="FF0000"/>
              </a:solidFill>
            </a:rPr>
            <a:t>EL</a:t>
          </a:r>
          <a:endParaRPr lang="fr-BE" sz="14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0.33208</cdr:x>
      <cdr:y>0.82966</cdr:y>
    </cdr:from>
    <cdr:to>
      <cdr:x>0.37276</cdr:x>
      <cdr:y>0.8933</cdr:y>
    </cdr:to>
    <cdr:sp macro="" textlink="">
      <cdr:nvSpPr>
        <cdr:cNvPr id="28" name="TextBox 1"/>
        <cdr:cNvSpPr txBox="1"/>
      </cdr:nvSpPr>
      <cdr:spPr>
        <a:xfrm xmlns:a="http://schemas.openxmlformats.org/drawingml/2006/main">
          <a:off x="2732856" y="3755033"/>
          <a:ext cx="3347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 smtClean="0">
              <a:solidFill>
                <a:srgbClr val="92D050"/>
              </a:solidFill>
            </a:rPr>
            <a:t>IE</a:t>
          </a:r>
          <a:endParaRPr lang="fr-BE" sz="1400" b="1" dirty="0">
            <a:solidFill>
              <a:srgbClr val="92D050"/>
            </a:solidFill>
          </a:endParaRPr>
        </a:p>
      </cdr:txBody>
    </cdr:sp>
  </cdr:relSizeAnchor>
  <cdr:relSizeAnchor xmlns:cdr="http://schemas.openxmlformats.org/drawingml/2006/chartDrawing">
    <cdr:from>
      <cdr:x>0.09091</cdr:x>
      <cdr:y>0.22356</cdr:y>
    </cdr:from>
    <cdr:to>
      <cdr:x>0.13158</cdr:x>
      <cdr:y>0.2872</cdr:y>
    </cdr:to>
    <cdr:sp macro="" textlink="">
      <cdr:nvSpPr>
        <cdr:cNvPr id="30" name="TextBox 1"/>
        <cdr:cNvSpPr txBox="1"/>
      </cdr:nvSpPr>
      <cdr:spPr>
        <a:xfrm xmlns:a="http://schemas.openxmlformats.org/drawingml/2006/main">
          <a:off x="748119" y="1011833"/>
          <a:ext cx="334698" cy="2880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 smtClean="0">
              <a:solidFill>
                <a:srgbClr val="FF0000"/>
              </a:solidFill>
            </a:rPr>
            <a:t>PT</a:t>
          </a:r>
          <a:endParaRPr lang="fr-BE" sz="14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0.19319</cdr:x>
      <cdr:y>0.34795</cdr:y>
    </cdr:from>
    <cdr:to>
      <cdr:x>0.23386</cdr:x>
      <cdr:y>0.41159</cdr:y>
    </cdr:to>
    <cdr:sp macro="" textlink="">
      <cdr:nvSpPr>
        <cdr:cNvPr id="31" name="TextBox 1"/>
        <cdr:cNvSpPr txBox="1"/>
      </cdr:nvSpPr>
      <cdr:spPr>
        <a:xfrm xmlns:a="http://schemas.openxmlformats.org/drawingml/2006/main">
          <a:off x="1589856" y="1574814"/>
          <a:ext cx="33469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BE" sz="1400" b="1" dirty="0" smtClean="0">
              <a:solidFill>
                <a:srgbClr val="FF0000"/>
              </a:solidFill>
            </a:rPr>
            <a:t>SE</a:t>
          </a:r>
          <a:endParaRPr lang="fr-BE" sz="14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0.13763</cdr:x>
      <cdr:y>0.36196</cdr:y>
    </cdr:from>
    <cdr:to>
      <cdr:x>0.1783</cdr:x>
      <cdr:y>0.4256</cdr:y>
    </cdr:to>
    <cdr:sp macro="" textlink="">
      <cdr:nvSpPr>
        <cdr:cNvPr id="32" name="TextBox 1"/>
        <cdr:cNvSpPr txBox="1"/>
      </cdr:nvSpPr>
      <cdr:spPr>
        <a:xfrm xmlns:a="http://schemas.openxmlformats.org/drawingml/2006/main">
          <a:off x="1132656" y="1638201"/>
          <a:ext cx="33469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 smtClean="0">
              <a:solidFill>
                <a:srgbClr val="FF0000"/>
              </a:solidFill>
            </a:rPr>
            <a:t>FI</a:t>
          </a:r>
          <a:endParaRPr lang="fr-BE" sz="14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0.41544</cdr:x>
      <cdr:y>0.59778</cdr:y>
    </cdr:from>
    <cdr:to>
      <cdr:x>0.45611</cdr:x>
      <cdr:y>0.66142</cdr:y>
    </cdr:to>
    <cdr:sp macro="" textlink="">
      <cdr:nvSpPr>
        <cdr:cNvPr id="29" name="TextBox 1"/>
        <cdr:cNvSpPr txBox="1"/>
      </cdr:nvSpPr>
      <cdr:spPr>
        <a:xfrm xmlns:a="http://schemas.openxmlformats.org/drawingml/2006/main">
          <a:off x="3418876" y="2705547"/>
          <a:ext cx="33469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 smtClean="0">
              <a:solidFill>
                <a:srgbClr val="FF0000"/>
              </a:solidFill>
            </a:rPr>
            <a:t>FR</a:t>
          </a:r>
          <a:endParaRPr lang="fr-BE" sz="14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0.09091</cdr:x>
      <cdr:y>0.39378</cdr:y>
    </cdr:from>
    <cdr:to>
      <cdr:x>0.13158</cdr:x>
      <cdr:y>0.45742</cdr:y>
    </cdr:to>
    <cdr:sp macro="" textlink="">
      <cdr:nvSpPr>
        <cdr:cNvPr id="33" name="TextBox 1"/>
        <cdr:cNvSpPr txBox="1"/>
      </cdr:nvSpPr>
      <cdr:spPr>
        <a:xfrm xmlns:a="http://schemas.openxmlformats.org/drawingml/2006/main">
          <a:off x="748119" y="1782217"/>
          <a:ext cx="33469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 smtClean="0">
              <a:solidFill>
                <a:srgbClr val="92D050"/>
              </a:solidFill>
            </a:rPr>
            <a:t>LV</a:t>
          </a:r>
          <a:endParaRPr lang="fr-BE" sz="14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0.41543</cdr:x>
      <cdr:y>0.31118</cdr:y>
    </cdr:from>
    <cdr:to>
      <cdr:x>0.45611</cdr:x>
      <cdr:y>0.37482</cdr:y>
    </cdr:to>
    <cdr:sp macro="" textlink="">
      <cdr:nvSpPr>
        <cdr:cNvPr id="34" name="TextBox 1"/>
        <cdr:cNvSpPr txBox="1"/>
      </cdr:nvSpPr>
      <cdr:spPr>
        <a:xfrm xmlns:a="http://schemas.openxmlformats.org/drawingml/2006/main">
          <a:off x="3418835" y="1408386"/>
          <a:ext cx="3347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BE" sz="1400" b="1" dirty="0" smtClean="0">
              <a:solidFill>
                <a:srgbClr val="FF0000"/>
              </a:solidFill>
            </a:rPr>
            <a:t>UK</a:t>
          </a:r>
          <a:endParaRPr lang="fr-BE" sz="1400" b="1" dirty="0">
            <a:solidFill>
              <a:srgbClr val="FF0000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B8AD64-758F-1A4A-BCF2-E0DACA784222}" type="datetime1">
              <a:rPr lang="fr-FR" smtClean="0"/>
              <a:pPr/>
              <a:t>25/02/2016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B50F6E-DE97-9645-96E1-B738C6E5268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625640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5584C0-4CC8-324B-A862-813B5D776F84}" type="datetime1">
              <a:rPr lang="fr-FR" smtClean="0"/>
              <a:pPr/>
              <a:t>25/02/2016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1F3ED-8D58-2945-A1B1-042DF02BC25F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35293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1F3ED-8D58-2945-A1B1-042DF02BC25F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14707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1F3ED-8D58-2945-A1B1-042DF02BC25F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62475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1F3ED-8D58-2945-A1B1-042DF02BC25F}" type="slidenum">
              <a:rPr lang="fr-FR" smtClean="0"/>
              <a:pPr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152049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1F3ED-8D58-2945-A1B1-042DF02BC25F}" type="slidenum">
              <a:rPr lang="fr-FR" smtClean="0"/>
              <a:pPr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496551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4A90E-55C9-4C00-AF72-FF94CF51076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679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4.pd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d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first_co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" y="0"/>
            <a:ext cx="9148217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87879" y="650360"/>
            <a:ext cx="7157064" cy="542290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noProof="0" dirty="0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265464" y="2109252"/>
            <a:ext cx="6725951" cy="2111219"/>
          </a:xfrm>
        </p:spPr>
        <p:txBody>
          <a:bodyPr anchor="t">
            <a:normAutofit/>
          </a:bodyPr>
          <a:lstStyle>
            <a:lvl1pPr algn="l"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Click to add a title</a:t>
            </a:r>
            <a:endParaRPr lang="en-GB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265464" y="4496098"/>
            <a:ext cx="3380485" cy="36566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Event name</a:t>
            </a:r>
          </a:p>
        </p:txBody>
      </p:sp>
      <p:pic>
        <p:nvPicPr>
          <p:cNvPr id="12" name="Image 11" descr="CER Logo_Main_transparenc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9172" y="849145"/>
            <a:ext cx="1782243" cy="871428"/>
          </a:xfrm>
          <a:prstGeom prst="rect">
            <a:avLst/>
          </a:prstGeom>
        </p:spPr>
      </p:pic>
      <p:sp>
        <p:nvSpPr>
          <p:cNvPr id="17" name="Espace réservé du texte 2"/>
          <p:cNvSpPr>
            <a:spLocks noGrp="1"/>
          </p:cNvSpPr>
          <p:nvPr>
            <p:ph type="body" idx="14" hasCustomPrompt="1"/>
          </p:nvPr>
        </p:nvSpPr>
        <p:spPr>
          <a:xfrm>
            <a:off x="1265464" y="4861759"/>
            <a:ext cx="3380485" cy="40880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600" baseline="0">
                <a:solidFill>
                  <a:srgbClr val="A2000C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 dirty="0" smtClean="0"/>
              <a:t>Date, place</a:t>
            </a:r>
          </a:p>
        </p:txBody>
      </p:sp>
      <p:sp>
        <p:nvSpPr>
          <p:cNvPr id="18" name="Espace réservé du texte 2"/>
          <p:cNvSpPr>
            <a:spLocks noGrp="1"/>
          </p:cNvSpPr>
          <p:nvPr>
            <p:ph type="body" idx="15" hasCustomPrompt="1"/>
          </p:nvPr>
        </p:nvSpPr>
        <p:spPr>
          <a:xfrm>
            <a:off x="1265463" y="5270561"/>
            <a:ext cx="3380485" cy="40880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600">
                <a:solidFill>
                  <a:schemeClr val="accent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 smtClean="0"/>
              <a:t>Name, Function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2"/>
          <p:cNvSpPr>
            <a:spLocks noGrp="1"/>
          </p:cNvSpPr>
          <p:nvPr>
            <p:ph type="body" idx="13" hasCustomPrompt="1"/>
          </p:nvPr>
        </p:nvSpPr>
        <p:spPr>
          <a:xfrm>
            <a:off x="297770" y="235479"/>
            <a:ext cx="6383866" cy="150018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 baseline="0">
                <a:solidFill>
                  <a:schemeClr val="accent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 dirty="0" smtClean="0"/>
              <a:t>Click to add a title</a:t>
            </a:r>
          </a:p>
        </p:txBody>
      </p:sp>
      <p:sp>
        <p:nvSpPr>
          <p:cNvPr id="10" name="Espace réservé pour une image  9"/>
          <p:cNvSpPr>
            <a:spLocks noGrp="1"/>
          </p:cNvSpPr>
          <p:nvPr>
            <p:ph type="pic" sz="quarter" idx="14" hasCustomPrompt="1"/>
          </p:nvPr>
        </p:nvSpPr>
        <p:spPr>
          <a:xfrm>
            <a:off x="722313" y="2816225"/>
            <a:ext cx="5008562" cy="3152775"/>
          </a:xfrm>
          <a:prstGeom prst="rect">
            <a:avLst/>
          </a:prstGeom>
        </p:spPr>
        <p:txBody>
          <a:bodyPr vert="horz"/>
          <a:lstStyle>
            <a:lvl1pPr>
              <a:defRPr sz="1400">
                <a:solidFill>
                  <a:schemeClr val="accent4"/>
                </a:solidFill>
              </a:defRPr>
            </a:lvl1pPr>
          </a:lstStyle>
          <a:p>
            <a:r>
              <a:rPr lang="fr-FR" dirty="0" smtClean="0"/>
              <a:t>Insert </a:t>
            </a:r>
            <a:r>
              <a:rPr lang="fr-FR" dirty="0" err="1" smtClean="0"/>
              <a:t>your</a:t>
            </a:r>
            <a:r>
              <a:rPr lang="fr-FR" dirty="0" smtClean="0"/>
              <a:t> image </a:t>
            </a:r>
            <a:r>
              <a:rPr lang="fr-FR" dirty="0" err="1" smtClean="0"/>
              <a:t>here</a:t>
            </a:r>
            <a:endParaRPr lang="fr-FR" dirty="0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069015" y="2816225"/>
            <a:ext cx="2630485" cy="3152775"/>
          </a:xfrm>
          <a:prstGeom prst="rect">
            <a:avLst/>
          </a:prstGeom>
        </p:spPr>
        <p:txBody>
          <a:bodyPr wrap="square" anchor="t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400">
                <a:solidFill>
                  <a:srgbClr val="3C5C86"/>
                </a:solidFill>
              </a:defRPr>
            </a:lvl1pPr>
            <a:lvl2pPr marL="4572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3147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nl-BE" dirty="0" smtClean="0"/>
              <a:t>Click to add the text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nl-BE" dirty="0" smtClean="0"/>
          </a:p>
        </p:txBody>
      </p:sp>
      <p:sp>
        <p:nvSpPr>
          <p:cNvPr id="8" name="Rectangle 7"/>
          <p:cNvSpPr/>
          <p:nvPr userDrawn="1"/>
        </p:nvSpPr>
        <p:spPr>
          <a:xfrm>
            <a:off x="8776005" y="6537250"/>
            <a:ext cx="147107" cy="14710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48"/>
          <p:cNvSpPr txBox="1"/>
          <p:nvPr userDrawn="1"/>
        </p:nvSpPr>
        <p:spPr>
          <a:xfrm>
            <a:off x="8635245" y="6507392"/>
            <a:ext cx="42862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6FC6BE-8529-4A40-BD32-6FBEF43C03E3}" type="slidenum">
              <a:rPr lang="fr-FR" sz="700" smtClean="0">
                <a:solidFill>
                  <a:schemeClr val="bg1"/>
                </a:solidFill>
              </a:rPr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fr-FR" sz="700" dirty="0" smtClean="0">
              <a:solidFill>
                <a:schemeClr val="bg1"/>
              </a:solidFill>
            </a:endParaRPr>
          </a:p>
          <a:p>
            <a:endParaRPr lang="fr-FR" dirty="0"/>
          </a:p>
        </p:txBody>
      </p:sp>
      <p:pic>
        <p:nvPicPr>
          <p:cNvPr id="12" name="Image 7" descr="CER Logo_Main_transparency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87944" y="218266"/>
            <a:ext cx="1372134" cy="670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Espace réservé du texte 31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0" y="5274733"/>
            <a:ext cx="1295400" cy="364067"/>
          </a:xfrm>
          <a:prstGeom prst="rect">
            <a:avLst/>
          </a:prstGeom>
          <a:solidFill>
            <a:schemeClr val="accent4"/>
          </a:solidFill>
        </p:spPr>
        <p:txBody>
          <a:bodyPr vert="horz"/>
          <a:lstStyle>
            <a:lvl1pPr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l-BE" dirty="0" smtClean="0"/>
              <a:t>2014 – Q4</a:t>
            </a:r>
            <a:endParaRPr lang="fr-FR" dirty="0"/>
          </a:p>
        </p:txBody>
      </p:sp>
      <p:cxnSp>
        <p:nvCxnSpPr>
          <p:cNvPr id="40" name="Connecteur droit 39"/>
          <p:cNvCxnSpPr/>
          <p:nvPr/>
        </p:nvCxnSpPr>
        <p:spPr>
          <a:xfrm rot="5400000">
            <a:off x="5103947" y="3433630"/>
            <a:ext cx="3700727" cy="1588"/>
          </a:xfrm>
          <a:prstGeom prst="line">
            <a:avLst/>
          </a:prstGeom>
          <a:ln w="127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 rot="5400000">
            <a:off x="3480593" y="4545806"/>
            <a:ext cx="2540001" cy="1588"/>
          </a:xfrm>
          <a:prstGeom prst="line">
            <a:avLst/>
          </a:prstGeom>
          <a:ln w="1270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 rot="5400000">
            <a:off x="510108" y="4545806"/>
            <a:ext cx="2540001" cy="1588"/>
          </a:xfrm>
          <a:prstGeom prst="line">
            <a:avLst/>
          </a:prstGeom>
          <a:ln w="12700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 flipV="1">
            <a:off x="0" y="5014340"/>
            <a:ext cx="9144000" cy="99527"/>
          </a:xfrm>
          <a:prstGeom prst="rect">
            <a:avLst/>
          </a:prstGeom>
        </p:spPr>
      </p:pic>
      <p:sp>
        <p:nvSpPr>
          <p:cNvPr id="15" name="Espace réservé du texte 2"/>
          <p:cNvSpPr>
            <a:spLocks noGrp="1"/>
          </p:cNvSpPr>
          <p:nvPr>
            <p:ph type="body" idx="13" hasCustomPrompt="1"/>
          </p:nvPr>
        </p:nvSpPr>
        <p:spPr>
          <a:xfrm>
            <a:off x="262467" y="170257"/>
            <a:ext cx="6383866" cy="92789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 baseline="0">
                <a:solidFill>
                  <a:schemeClr val="accent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 dirty="0" smtClean="0"/>
              <a:t>Click to add a title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1735658" y="5816601"/>
            <a:ext cx="12334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bg1"/>
                </a:solidFill>
              </a:rPr>
              <a:t>2014 – Q2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3626383" y="5290170"/>
            <a:ext cx="12334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bg1"/>
                </a:solidFill>
              </a:rPr>
              <a:t>2014 – Q4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4531259" y="5816601"/>
            <a:ext cx="12334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bg1"/>
                </a:solidFill>
              </a:rPr>
              <a:t>2015 – Q1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7062792" y="5298637"/>
            <a:ext cx="12334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bg1"/>
                </a:solidFill>
              </a:rPr>
              <a:t>2015 – Q3</a:t>
            </a:r>
            <a:endParaRPr lang="fr-FR" sz="1400" dirty="0">
              <a:solidFill>
                <a:schemeClr val="bg1"/>
              </a:solidFill>
            </a:endParaRPr>
          </a:p>
        </p:txBody>
      </p:sp>
      <p:cxnSp>
        <p:nvCxnSpPr>
          <p:cNvPr id="30" name="Connecteur droit 29"/>
          <p:cNvCxnSpPr/>
          <p:nvPr/>
        </p:nvCxnSpPr>
        <p:spPr>
          <a:xfrm rot="5400000">
            <a:off x="-766233" y="3428206"/>
            <a:ext cx="3692260" cy="2382"/>
          </a:xfrm>
          <a:prstGeom prst="line">
            <a:avLst/>
          </a:prstGeom>
          <a:ln w="127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Espace réservé du texte 31"/>
          <p:cNvSpPr>
            <a:spLocks noGrp="1"/>
          </p:cNvSpPr>
          <p:nvPr>
            <p:ph type="body" sz="quarter" idx="19" hasCustomPrompt="1"/>
          </p:nvPr>
        </p:nvSpPr>
        <p:spPr>
          <a:xfrm>
            <a:off x="1074738" y="1574800"/>
            <a:ext cx="2379662" cy="1439863"/>
          </a:xfrm>
          <a:prstGeom prst="rect">
            <a:avLst/>
          </a:prstGeom>
          <a:solidFill>
            <a:schemeClr val="tx1"/>
          </a:solidFill>
        </p:spPr>
        <p:txBody>
          <a:bodyPr vert="horz"/>
          <a:lstStyle>
            <a:lvl1pPr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l-BE" dirty="0" smtClean="0"/>
              <a:t>Text here</a:t>
            </a:r>
            <a:endParaRPr lang="fr-FR" dirty="0"/>
          </a:p>
        </p:txBody>
      </p:sp>
      <p:sp>
        <p:nvSpPr>
          <p:cNvPr id="33" name="Espace réservé du texte 31"/>
          <p:cNvSpPr>
            <a:spLocks noGrp="1"/>
          </p:cNvSpPr>
          <p:nvPr>
            <p:ph type="body" sz="quarter" idx="20" hasCustomPrompt="1"/>
          </p:nvPr>
        </p:nvSpPr>
        <p:spPr>
          <a:xfrm>
            <a:off x="1779314" y="3276600"/>
            <a:ext cx="1675086" cy="1439863"/>
          </a:xfrm>
          <a:prstGeom prst="rect">
            <a:avLst/>
          </a:prstGeom>
          <a:solidFill>
            <a:schemeClr val="accent3"/>
          </a:solidFill>
        </p:spPr>
        <p:txBody>
          <a:bodyPr vert="horz"/>
          <a:lstStyle>
            <a:lvl1pPr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l-BE" dirty="0" smtClean="0"/>
              <a:t>Text here</a:t>
            </a:r>
            <a:endParaRPr lang="fr-FR" dirty="0"/>
          </a:p>
        </p:txBody>
      </p:sp>
      <p:cxnSp>
        <p:nvCxnSpPr>
          <p:cNvPr id="37" name="Connecteur droit 36"/>
          <p:cNvCxnSpPr/>
          <p:nvPr/>
        </p:nvCxnSpPr>
        <p:spPr>
          <a:xfrm rot="5400000">
            <a:off x="2204252" y="3428206"/>
            <a:ext cx="3692260" cy="2382"/>
          </a:xfrm>
          <a:prstGeom prst="line">
            <a:avLst/>
          </a:prstGeom>
          <a:ln w="12700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Espace réservé du texte 31"/>
          <p:cNvSpPr>
            <a:spLocks noGrp="1"/>
          </p:cNvSpPr>
          <p:nvPr>
            <p:ph type="body" sz="quarter" idx="21" hasCustomPrompt="1"/>
          </p:nvPr>
        </p:nvSpPr>
        <p:spPr>
          <a:xfrm>
            <a:off x="4045223" y="1574800"/>
            <a:ext cx="2379662" cy="1439863"/>
          </a:xfrm>
          <a:prstGeom prst="rect">
            <a:avLst/>
          </a:prstGeom>
          <a:solidFill>
            <a:schemeClr val="accent3"/>
          </a:solidFill>
        </p:spPr>
        <p:txBody>
          <a:bodyPr vert="horz"/>
          <a:lstStyle>
            <a:lvl1pPr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l-BE" dirty="0" smtClean="0"/>
              <a:t>Text here</a:t>
            </a:r>
            <a:endParaRPr lang="fr-FR" dirty="0"/>
          </a:p>
        </p:txBody>
      </p:sp>
      <p:sp>
        <p:nvSpPr>
          <p:cNvPr id="39" name="Espace réservé du texte 31"/>
          <p:cNvSpPr>
            <a:spLocks noGrp="1"/>
          </p:cNvSpPr>
          <p:nvPr>
            <p:ph type="body" sz="quarter" idx="22" hasCustomPrompt="1"/>
          </p:nvPr>
        </p:nvSpPr>
        <p:spPr>
          <a:xfrm>
            <a:off x="4749799" y="3276600"/>
            <a:ext cx="1675086" cy="1439863"/>
          </a:xfrm>
          <a:prstGeom prst="rect">
            <a:avLst/>
          </a:prstGeom>
          <a:solidFill>
            <a:schemeClr val="accent2"/>
          </a:solidFill>
        </p:spPr>
        <p:txBody>
          <a:bodyPr vert="horz"/>
          <a:lstStyle>
            <a:lvl1pPr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l-BE" dirty="0" smtClean="0"/>
              <a:t>Text here</a:t>
            </a:r>
            <a:endParaRPr lang="fr-FR" dirty="0"/>
          </a:p>
        </p:txBody>
      </p:sp>
      <p:sp>
        <p:nvSpPr>
          <p:cNvPr id="41" name="Espace réservé du texte 31"/>
          <p:cNvSpPr>
            <a:spLocks noGrp="1"/>
          </p:cNvSpPr>
          <p:nvPr>
            <p:ph type="body" sz="quarter" idx="23" hasCustomPrompt="1"/>
          </p:nvPr>
        </p:nvSpPr>
        <p:spPr>
          <a:xfrm>
            <a:off x="6943992" y="1583267"/>
            <a:ext cx="1912142" cy="2302933"/>
          </a:xfrm>
          <a:prstGeom prst="rect">
            <a:avLst/>
          </a:prstGeom>
          <a:solidFill>
            <a:schemeClr val="accent6"/>
          </a:solidFill>
        </p:spPr>
        <p:txBody>
          <a:bodyPr vert="horz"/>
          <a:lstStyle>
            <a:lvl1pPr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l-BE" dirty="0" smtClean="0"/>
              <a:t>Text here</a:t>
            </a:r>
            <a:endParaRPr lang="fr-FR" dirty="0"/>
          </a:p>
        </p:txBody>
      </p:sp>
      <p:sp>
        <p:nvSpPr>
          <p:cNvPr id="42" name="Rectangle 41"/>
          <p:cNvSpPr/>
          <p:nvPr/>
        </p:nvSpPr>
        <p:spPr>
          <a:xfrm rot="2700000">
            <a:off x="1009638" y="4998968"/>
            <a:ext cx="130197" cy="130197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Rectangle 42"/>
          <p:cNvSpPr/>
          <p:nvPr/>
        </p:nvSpPr>
        <p:spPr>
          <a:xfrm rot="2700000">
            <a:off x="3980124" y="4998968"/>
            <a:ext cx="130197" cy="130197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Rectangle 43"/>
          <p:cNvSpPr/>
          <p:nvPr/>
        </p:nvSpPr>
        <p:spPr>
          <a:xfrm rot="2700000">
            <a:off x="4684701" y="4998968"/>
            <a:ext cx="130197" cy="130197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Rectangle 44"/>
          <p:cNvSpPr/>
          <p:nvPr/>
        </p:nvSpPr>
        <p:spPr>
          <a:xfrm rot="2700000">
            <a:off x="6878894" y="4998967"/>
            <a:ext cx="130197" cy="130197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Rectangle 45"/>
          <p:cNvSpPr/>
          <p:nvPr/>
        </p:nvSpPr>
        <p:spPr>
          <a:xfrm rot="2700000">
            <a:off x="1722436" y="4998968"/>
            <a:ext cx="130197" cy="130197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Espace réservé du texte 31"/>
          <p:cNvSpPr>
            <a:spLocks noGrp="1"/>
          </p:cNvSpPr>
          <p:nvPr>
            <p:ph type="body" sz="quarter" idx="25" hasCustomPrompt="1"/>
          </p:nvPr>
        </p:nvSpPr>
        <p:spPr>
          <a:xfrm>
            <a:off x="1735658" y="5816601"/>
            <a:ext cx="1295400" cy="364067"/>
          </a:xfrm>
          <a:prstGeom prst="rect">
            <a:avLst/>
          </a:prstGeom>
          <a:solidFill>
            <a:schemeClr val="accent4"/>
          </a:solidFill>
        </p:spPr>
        <p:txBody>
          <a:bodyPr vert="horz"/>
          <a:lstStyle>
            <a:lvl1pPr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l-BE" dirty="0" smtClean="0"/>
              <a:t>2014 – Q2</a:t>
            </a:r>
            <a:endParaRPr lang="fr-FR" dirty="0"/>
          </a:p>
        </p:txBody>
      </p:sp>
      <p:sp>
        <p:nvSpPr>
          <p:cNvPr id="52" name="Espace réservé du texte 31"/>
          <p:cNvSpPr>
            <a:spLocks noGrp="1"/>
          </p:cNvSpPr>
          <p:nvPr>
            <p:ph type="body" sz="quarter" idx="26" hasCustomPrompt="1"/>
          </p:nvPr>
        </p:nvSpPr>
        <p:spPr>
          <a:xfrm>
            <a:off x="3362336" y="5242347"/>
            <a:ext cx="1295400" cy="364067"/>
          </a:xfrm>
          <a:prstGeom prst="rect">
            <a:avLst/>
          </a:prstGeom>
          <a:solidFill>
            <a:schemeClr val="accent4"/>
          </a:solidFill>
        </p:spPr>
        <p:txBody>
          <a:bodyPr vert="horz"/>
          <a:lstStyle>
            <a:lvl1pPr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l-BE" dirty="0" smtClean="0"/>
              <a:t>2014 – Q4</a:t>
            </a:r>
            <a:endParaRPr lang="fr-FR" dirty="0"/>
          </a:p>
        </p:txBody>
      </p:sp>
      <p:sp>
        <p:nvSpPr>
          <p:cNvPr id="53" name="Espace réservé du texte 31"/>
          <p:cNvSpPr>
            <a:spLocks noGrp="1"/>
          </p:cNvSpPr>
          <p:nvPr>
            <p:ph type="body" sz="quarter" idx="27" hasCustomPrompt="1"/>
          </p:nvPr>
        </p:nvSpPr>
        <p:spPr>
          <a:xfrm>
            <a:off x="4531259" y="5760311"/>
            <a:ext cx="1295400" cy="364067"/>
          </a:xfrm>
          <a:prstGeom prst="rect">
            <a:avLst/>
          </a:prstGeom>
          <a:solidFill>
            <a:schemeClr val="accent4"/>
          </a:solidFill>
        </p:spPr>
        <p:txBody>
          <a:bodyPr vert="horz"/>
          <a:lstStyle>
            <a:lvl1pPr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l-BE" dirty="0" smtClean="0"/>
              <a:t>2014 – Q1</a:t>
            </a:r>
            <a:endParaRPr lang="fr-FR" dirty="0"/>
          </a:p>
        </p:txBody>
      </p:sp>
      <p:sp>
        <p:nvSpPr>
          <p:cNvPr id="61" name="Espace réservé du texte 31"/>
          <p:cNvSpPr>
            <a:spLocks noGrp="1"/>
          </p:cNvSpPr>
          <p:nvPr>
            <p:ph type="body" sz="quarter" idx="28" hasCustomPrompt="1"/>
          </p:nvPr>
        </p:nvSpPr>
        <p:spPr>
          <a:xfrm>
            <a:off x="6851929" y="5285938"/>
            <a:ext cx="1295400" cy="364067"/>
          </a:xfrm>
          <a:prstGeom prst="rect">
            <a:avLst/>
          </a:prstGeom>
          <a:solidFill>
            <a:schemeClr val="accent4"/>
          </a:solidFill>
        </p:spPr>
        <p:txBody>
          <a:bodyPr vert="horz"/>
          <a:lstStyle>
            <a:lvl1pPr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l-BE" dirty="0" smtClean="0"/>
              <a:t>2015 – Q2</a:t>
            </a:r>
            <a:endParaRPr lang="fr-FR" dirty="0"/>
          </a:p>
        </p:txBody>
      </p:sp>
      <p:sp>
        <p:nvSpPr>
          <p:cNvPr id="31" name="Rectangle 30"/>
          <p:cNvSpPr/>
          <p:nvPr userDrawn="1"/>
        </p:nvSpPr>
        <p:spPr>
          <a:xfrm>
            <a:off x="8776005" y="6537250"/>
            <a:ext cx="147107" cy="14710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ZoneTexte 48"/>
          <p:cNvSpPr txBox="1"/>
          <p:nvPr userDrawn="1"/>
        </p:nvSpPr>
        <p:spPr>
          <a:xfrm>
            <a:off x="8635245" y="6507392"/>
            <a:ext cx="42862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6FC6BE-8529-4A40-BD32-6FBEF43C03E3}" type="slidenum">
              <a:rPr lang="fr-FR" sz="700" smtClean="0">
                <a:solidFill>
                  <a:schemeClr val="bg1"/>
                </a:solidFill>
              </a:rPr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fr-FR" sz="700" dirty="0" smtClean="0">
              <a:solidFill>
                <a:schemeClr val="bg1"/>
              </a:solidFill>
            </a:endParaRPr>
          </a:p>
          <a:p>
            <a:endParaRPr lang="fr-FR" dirty="0"/>
          </a:p>
        </p:txBody>
      </p:sp>
      <p:pic>
        <p:nvPicPr>
          <p:cNvPr id="47" name="Image 7" descr="CER Logo_Main_transparency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87944" y="218266"/>
            <a:ext cx="1372134" cy="670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first_cover_back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8217" cy="6858000"/>
          </a:xfrm>
          <a:prstGeom prst="rect">
            <a:avLst/>
          </a:prstGeom>
        </p:spPr>
      </p:pic>
      <p:sp>
        <p:nvSpPr>
          <p:cNvPr id="15" name="Espace réservé du texte 2"/>
          <p:cNvSpPr>
            <a:spLocks noGrp="1"/>
          </p:cNvSpPr>
          <p:nvPr>
            <p:ph type="body" idx="13" hasCustomPrompt="1"/>
          </p:nvPr>
        </p:nvSpPr>
        <p:spPr>
          <a:xfrm>
            <a:off x="575355" y="1797183"/>
            <a:ext cx="6739845" cy="100409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 dirty="0" smtClean="0"/>
              <a:t>For further information:</a:t>
            </a:r>
          </a:p>
        </p:txBody>
      </p:sp>
      <p:sp>
        <p:nvSpPr>
          <p:cNvPr id="16" name="Espace réservé du texte 2"/>
          <p:cNvSpPr>
            <a:spLocks noGrp="1"/>
          </p:cNvSpPr>
          <p:nvPr>
            <p:ph type="body" idx="14" hasCustomPrompt="1"/>
          </p:nvPr>
        </p:nvSpPr>
        <p:spPr>
          <a:xfrm>
            <a:off x="575355" y="2926952"/>
            <a:ext cx="5613174" cy="146543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8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BE" b="1" dirty="0" smtClean="0"/>
              <a:t>First </a:t>
            </a:r>
            <a:r>
              <a:rPr lang="fr-BE" b="1" dirty="0" err="1" smtClean="0"/>
              <a:t>name</a:t>
            </a:r>
            <a:r>
              <a:rPr lang="fr-BE" b="1" dirty="0" smtClean="0"/>
              <a:t> Last </a:t>
            </a:r>
            <a:r>
              <a:rPr lang="fr-BE" b="1" dirty="0" err="1" smtClean="0"/>
              <a:t>name</a:t>
            </a:r>
            <a:endParaRPr lang="fr-BE" b="1" dirty="0" smtClean="0"/>
          </a:p>
          <a:p>
            <a:r>
              <a:rPr lang="fr-BE" dirty="0" err="1" smtClean="0"/>
              <a:t>Title</a:t>
            </a:r>
            <a:endParaRPr lang="fr-BE" dirty="0" smtClean="0"/>
          </a:p>
          <a:p>
            <a:r>
              <a:rPr lang="fr-BE" dirty="0" smtClean="0"/>
              <a:t>Tel: +32 (0)2 213 08 72</a:t>
            </a:r>
          </a:p>
          <a:p>
            <a:r>
              <a:rPr lang="fr-BE" dirty="0" smtClean="0"/>
              <a:t>E-mail: firstname.lastname@cer.be</a:t>
            </a:r>
          </a:p>
        </p:txBody>
      </p:sp>
      <p:sp>
        <p:nvSpPr>
          <p:cNvPr id="12" name="Text Box 10"/>
          <p:cNvSpPr txBox="1">
            <a:spLocks noChangeArrowheads="1"/>
          </p:cNvSpPr>
          <p:nvPr userDrawn="1"/>
        </p:nvSpPr>
        <p:spPr bwMode="auto">
          <a:xfrm>
            <a:off x="575355" y="4643735"/>
            <a:ext cx="470499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/>
            <a:r>
              <a:rPr lang="en-US" sz="1800" b="0" dirty="0">
                <a:solidFill>
                  <a:schemeClr val="bg1"/>
                </a:solidFill>
              </a:rPr>
              <a:t>For </a:t>
            </a:r>
            <a:r>
              <a:rPr lang="en-US" sz="1800" b="0" dirty="0" smtClean="0">
                <a:solidFill>
                  <a:schemeClr val="bg1"/>
                </a:solidFill>
              </a:rPr>
              <a:t>regular updates on CER activities, </a:t>
            </a:r>
            <a:endParaRPr lang="en-US" sz="1800" b="0" dirty="0">
              <a:solidFill>
                <a:schemeClr val="bg1"/>
              </a:solidFill>
            </a:endParaRPr>
          </a:p>
          <a:p>
            <a:pPr eaLnBrk="1" hangingPunct="1"/>
            <a:r>
              <a:rPr lang="en-US" sz="1800" b="0" dirty="0">
                <a:solidFill>
                  <a:schemeClr val="bg1"/>
                </a:solidFill>
              </a:rPr>
              <a:t>visit our website: </a:t>
            </a:r>
            <a:r>
              <a:rPr lang="en-US" sz="1800" dirty="0" smtClean="0">
                <a:solidFill>
                  <a:schemeClr val="bg1"/>
                </a:solidFill>
              </a:rPr>
              <a:t>www.cer.be</a:t>
            </a:r>
          </a:p>
          <a:p>
            <a:pPr eaLnBrk="1" hangingPunct="1"/>
            <a:r>
              <a:rPr lang="en-US" sz="1800" b="0" dirty="0">
                <a:solidFill>
                  <a:schemeClr val="bg1"/>
                </a:solidFill>
              </a:rPr>
              <a:t>o</a:t>
            </a:r>
            <a:r>
              <a:rPr lang="en-US" sz="1800" b="0" dirty="0" smtClean="0">
                <a:solidFill>
                  <a:schemeClr val="bg1"/>
                </a:solidFill>
              </a:rPr>
              <a:t>r follow</a:t>
            </a:r>
            <a:r>
              <a:rPr lang="en-US" sz="1800" b="0" baseline="0" dirty="0" smtClean="0">
                <a:solidFill>
                  <a:schemeClr val="bg1"/>
                </a:solidFill>
              </a:rPr>
              <a:t> </a:t>
            </a:r>
            <a:r>
              <a:rPr lang="en-US" sz="1800" u="sng" dirty="0" smtClean="0">
                <a:solidFill>
                  <a:schemeClr val="bg1"/>
                </a:solidFill>
              </a:rPr>
              <a:t>@</a:t>
            </a:r>
            <a:r>
              <a:rPr lang="en-US" sz="1800" u="sng" dirty="0" err="1" smtClean="0">
                <a:solidFill>
                  <a:schemeClr val="bg1"/>
                </a:solidFill>
              </a:rPr>
              <a:t>CER_railways</a:t>
            </a:r>
            <a:r>
              <a:rPr lang="en-US" sz="1800" u="sng" dirty="0" smtClean="0">
                <a:solidFill>
                  <a:schemeClr val="bg1"/>
                </a:solidFill>
              </a:rPr>
              <a:t> </a:t>
            </a:r>
            <a:endParaRPr lang="fr-FR" sz="1800" u="sng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229" y="366084"/>
            <a:ext cx="1814871" cy="8873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 levels of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856" r="31182" b="-1"/>
          <a:stretch/>
        </p:blipFill>
        <p:spPr>
          <a:xfrm>
            <a:off x="7339517" y="0"/>
            <a:ext cx="1804483" cy="8142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7162800" cy="132556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029" y="1905000"/>
            <a:ext cx="8098971" cy="4351338"/>
          </a:xfrm>
          <a:prstGeom prst="rect">
            <a:avLst/>
          </a:prstGeom>
        </p:spPr>
        <p:txBody>
          <a:bodyPr/>
          <a:lstStyle>
            <a:lvl2pPr>
              <a:spcBef>
                <a:spcPts val="1200"/>
              </a:spcBef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1"/>
            <a:r>
              <a:rPr lang="fr-BE" dirty="0" smtClean="0"/>
              <a:t>Second </a:t>
            </a:r>
            <a:r>
              <a:rPr lang="fr-BE" dirty="0" err="1" smtClean="0"/>
              <a:t>level</a:t>
            </a:r>
            <a:endParaRPr lang="fr-BE" dirty="0" smtClean="0"/>
          </a:p>
          <a:p>
            <a:pPr lvl="1"/>
            <a:endParaRPr lang="fr-BE" dirty="0" smtClean="0"/>
          </a:p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1"/>
            <a:r>
              <a:rPr lang="fr-BE" dirty="0" smtClean="0"/>
              <a:t>Second </a:t>
            </a:r>
            <a:r>
              <a:rPr lang="fr-BE" dirty="0" err="1" smtClean="0"/>
              <a:t>level</a:t>
            </a: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/>
          <a:lstStyle/>
          <a:p>
            <a:fld id="{47333891-D5E7-4C7B-BF1D-E855E53CB5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139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856" r="31182" b="-1"/>
          <a:stretch/>
        </p:blipFill>
        <p:spPr>
          <a:xfrm>
            <a:off x="7339517" y="4397"/>
            <a:ext cx="1804483" cy="814247"/>
          </a:xfrm>
          <a:prstGeom prst="rect">
            <a:avLst/>
          </a:prstGeom>
        </p:spPr>
      </p:pic>
      <p:sp>
        <p:nvSpPr>
          <p:cNvPr id="15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70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 descr="back_0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8" y="0"/>
            <a:ext cx="9148217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371600" y="685800"/>
            <a:ext cx="6784445" cy="542290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noProof="0" dirty="0"/>
          </a:p>
        </p:txBody>
      </p:sp>
      <p:sp>
        <p:nvSpPr>
          <p:cNvPr id="11" name="Titre 1"/>
          <p:cNvSpPr>
            <a:spLocks noGrp="1"/>
          </p:cNvSpPr>
          <p:nvPr>
            <p:ph type="ctrTitle" hasCustomPrompt="1"/>
          </p:nvPr>
        </p:nvSpPr>
        <p:spPr>
          <a:xfrm>
            <a:off x="4645949" y="1003300"/>
            <a:ext cx="3249797" cy="2882899"/>
          </a:xfrm>
        </p:spPr>
        <p:txBody>
          <a:bodyPr anchor="t">
            <a:normAutofit/>
          </a:bodyPr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Click to add a title</a:t>
            </a:r>
            <a:endParaRPr lang="en-GB" noProof="0" dirty="0"/>
          </a:p>
        </p:txBody>
      </p:sp>
      <p:sp>
        <p:nvSpPr>
          <p:cNvPr id="14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4645948" y="4555233"/>
            <a:ext cx="3126451" cy="36566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smtClean="0"/>
              <a:t>Date </a:t>
            </a:r>
          </a:p>
        </p:txBody>
      </p:sp>
      <p:pic>
        <p:nvPicPr>
          <p:cNvPr id="15" name="Image 14" descr="CER Logo_Main_transparency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47192" y="3030547"/>
            <a:ext cx="1782243" cy="871428"/>
          </a:xfrm>
          <a:prstGeom prst="rect">
            <a:avLst/>
          </a:prstGeom>
        </p:spPr>
      </p:pic>
      <p:sp>
        <p:nvSpPr>
          <p:cNvPr id="16" name="Espace réservé du texte 2"/>
          <p:cNvSpPr>
            <a:spLocks noGrp="1"/>
          </p:cNvSpPr>
          <p:nvPr>
            <p:ph type="body" idx="14" hasCustomPrompt="1"/>
          </p:nvPr>
        </p:nvSpPr>
        <p:spPr>
          <a:xfrm>
            <a:off x="4645947" y="4920894"/>
            <a:ext cx="3126451" cy="40880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600">
                <a:solidFill>
                  <a:srgbClr val="A2000C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 dirty="0" smtClean="0"/>
              <a:t>Event Name</a:t>
            </a:r>
          </a:p>
        </p:txBody>
      </p:sp>
      <p:sp>
        <p:nvSpPr>
          <p:cNvPr id="19" name="Espace réservé du texte 2"/>
          <p:cNvSpPr>
            <a:spLocks noGrp="1"/>
          </p:cNvSpPr>
          <p:nvPr>
            <p:ph type="body" idx="15" hasCustomPrompt="1"/>
          </p:nvPr>
        </p:nvSpPr>
        <p:spPr>
          <a:xfrm>
            <a:off x="4645947" y="5329696"/>
            <a:ext cx="3126451" cy="40880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600">
                <a:solidFill>
                  <a:schemeClr val="accent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 smtClean="0"/>
              <a:t>Name, Function</a:t>
            </a:r>
          </a:p>
        </p:txBody>
      </p:sp>
      <p:cxnSp>
        <p:nvCxnSpPr>
          <p:cNvPr id="21" name="Connecteur droit 20"/>
          <p:cNvCxnSpPr/>
          <p:nvPr userDrawn="1"/>
        </p:nvCxnSpPr>
        <p:spPr>
          <a:xfrm rot="5400000">
            <a:off x="2208816" y="3401244"/>
            <a:ext cx="3957688" cy="1588"/>
          </a:xfrm>
          <a:prstGeom prst="line">
            <a:avLst/>
          </a:prstGeom>
          <a:ln w="127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back_03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1988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371600" y="685800"/>
            <a:ext cx="6784445" cy="542290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noProof="0" dirty="0"/>
          </a:p>
        </p:txBody>
      </p:sp>
      <p:sp>
        <p:nvSpPr>
          <p:cNvPr id="13" name="Titre 1"/>
          <p:cNvSpPr>
            <a:spLocks noGrp="1"/>
          </p:cNvSpPr>
          <p:nvPr>
            <p:ph type="ctrTitle" hasCustomPrompt="1"/>
          </p:nvPr>
        </p:nvSpPr>
        <p:spPr>
          <a:xfrm>
            <a:off x="4645949" y="1003300"/>
            <a:ext cx="3249797" cy="2882899"/>
          </a:xfrm>
        </p:spPr>
        <p:txBody>
          <a:bodyPr anchor="t">
            <a:normAutofit/>
          </a:bodyPr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Click to add a title</a:t>
            </a:r>
            <a:endParaRPr lang="en-GB" noProof="0" dirty="0"/>
          </a:p>
        </p:txBody>
      </p:sp>
      <p:sp>
        <p:nvSpPr>
          <p:cNvPr id="14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4645948" y="4555233"/>
            <a:ext cx="3126451" cy="36566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smtClean="0"/>
              <a:t>Date </a:t>
            </a:r>
          </a:p>
        </p:txBody>
      </p:sp>
      <p:pic>
        <p:nvPicPr>
          <p:cNvPr id="15" name="Image 14" descr="CER Logo_Main_transparency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47192" y="3030547"/>
            <a:ext cx="1782243" cy="871428"/>
          </a:xfrm>
          <a:prstGeom prst="rect">
            <a:avLst/>
          </a:prstGeom>
        </p:spPr>
      </p:pic>
      <p:sp>
        <p:nvSpPr>
          <p:cNvPr id="16" name="Espace réservé du texte 2"/>
          <p:cNvSpPr>
            <a:spLocks noGrp="1"/>
          </p:cNvSpPr>
          <p:nvPr>
            <p:ph type="body" idx="14" hasCustomPrompt="1"/>
          </p:nvPr>
        </p:nvSpPr>
        <p:spPr>
          <a:xfrm>
            <a:off x="4645947" y="4920894"/>
            <a:ext cx="3126451" cy="40880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600">
                <a:solidFill>
                  <a:srgbClr val="A2000C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 dirty="0" smtClean="0"/>
              <a:t>Event Name</a:t>
            </a:r>
          </a:p>
        </p:txBody>
      </p:sp>
      <p:sp>
        <p:nvSpPr>
          <p:cNvPr id="19" name="Espace réservé du texte 2"/>
          <p:cNvSpPr>
            <a:spLocks noGrp="1"/>
          </p:cNvSpPr>
          <p:nvPr>
            <p:ph type="body" idx="15" hasCustomPrompt="1"/>
          </p:nvPr>
        </p:nvSpPr>
        <p:spPr>
          <a:xfrm>
            <a:off x="4645947" y="5329696"/>
            <a:ext cx="3126451" cy="40880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600">
                <a:solidFill>
                  <a:schemeClr val="accent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 smtClean="0"/>
              <a:t>Name, Function</a:t>
            </a:r>
          </a:p>
        </p:txBody>
      </p:sp>
      <p:cxnSp>
        <p:nvCxnSpPr>
          <p:cNvPr id="21" name="Connecteur droit 20"/>
          <p:cNvCxnSpPr/>
          <p:nvPr userDrawn="1"/>
        </p:nvCxnSpPr>
        <p:spPr>
          <a:xfrm rot="5400000">
            <a:off x="2208816" y="3401244"/>
            <a:ext cx="3957688" cy="1588"/>
          </a:xfrm>
          <a:prstGeom prst="line">
            <a:avLst/>
          </a:prstGeom>
          <a:ln w="127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1424780" y="1735668"/>
            <a:ext cx="6383866" cy="150018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accent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 dirty="0" smtClean="0"/>
              <a:t>Click to add a chapter title</a:t>
            </a:r>
          </a:p>
        </p:txBody>
      </p:sp>
      <p:sp>
        <p:nvSpPr>
          <p:cNvPr id="9" name="Rectangle 8"/>
          <p:cNvSpPr/>
          <p:nvPr/>
        </p:nvSpPr>
        <p:spPr>
          <a:xfrm>
            <a:off x="570975" y="1868337"/>
            <a:ext cx="566207" cy="566207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3" hasCustomPrompt="1"/>
          </p:nvPr>
        </p:nvSpPr>
        <p:spPr>
          <a:xfrm>
            <a:off x="519115" y="1868337"/>
            <a:ext cx="618067" cy="485247"/>
          </a:xfrm>
          <a:prstGeom prst="rect">
            <a:avLst/>
          </a:prstGeom>
        </p:spPr>
        <p:txBody>
          <a:bodyPr vert="horz" wrap="none" anchor="t"/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 dirty="0" smtClean="0"/>
              <a:t>#°</a:t>
            </a:r>
          </a:p>
        </p:txBody>
      </p:sp>
      <p:sp>
        <p:nvSpPr>
          <p:cNvPr id="12" name="Espace réservé du texte 2"/>
          <p:cNvSpPr>
            <a:spLocks noGrp="1"/>
          </p:cNvSpPr>
          <p:nvPr>
            <p:ph type="body" idx="14" hasCustomPrompt="1"/>
          </p:nvPr>
        </p:nvSpPr>
        <p:spPr>
          <a:xfrm>
            <a:off x="1355723" y="3374268"/>
            <a:ext cx="6521979" cy="1500187"/>
          </a:xfrm>
          <a:prstGeom prst="rect">
            <a:avLst/>
          </a:prstGeom>
        </p:spPr>
        <p:txBody>
          <a:bodyPr wrap="none" anchor="t"/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 dirty="0" smtClean="0"/>
              <a:t>Click here to add a description or subtitle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8776005" y="6537250"/>
            <a:ext cx="147107" cy="14710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ZoneTexte 48"/>
          <p:cNvSpPr txBox="1"/>
          <p:nvPr userDrawn="1"/>
        </p:nvSpPr>
        <p:spPr>
          <a:xfrm>
            <a:off x="8635171" y="6511246"/>
            <a:ext cx="42862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6FC6BE-8529-4A40-BD32-6FBEF43C03E3}" type="slidenum">
              <a:rPr lang="fr-FR" sz="700" smtClean="0">
                <a:solidFill>
                  <a:schemeClr val="bg1"/>
                </a:solidFill>
              </a:rPr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fr-FR" sz="700" dirty="0" smtClean="0">
              <a:solidFill>
                <a:schemeClr val="bg1"/>
              </a:solidFill>
            </a:endParaRPr>
          </a:p>
          <a:p>
            <a:endParaRPr lang="fr-FR" dirty="0"/>
          </a:p>
        </p:txBody>
      </p:sp>
      <p:pic>
        <p:nvPicPr>
          <p:cNvPr id="13" name="Image 7" descr="CER Logo_Main_transparency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87944" y="218266"/>
            <a:ext cx="1372134" cy="670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2"/>
          <p:cNvSpPr>
            <a:spLocks noGrp="1"/>
          </p:cNvSpPr>
          <p:nvPr>
            <p:ph type="body" idx="13" hasCustomPrompt="1"/>
          </p:nvPr>
        </p:nvSpPr>
        <p:spPr>
          <a:xfrm>
            <a:off x="248785" y="211726"/>
            <a:ext cx="6927622" cy="150018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accent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 dirty="0" smtClean="0"/>
              <a:t>Click to add a chapter title click here to add a </a:t>
            </a:r>
          </a:p>
        </p:txBody>
      </p:sp>
      <p:pic>
        <p:nvPicPr>
          <p:cNvPr id="8" name="Image 7" descr="CER Logo_Main_transparenc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7944" y="218266"/>
            <a:ext cx="1372134" cy="670905"/>
          </a:xfrm>
          <a:prstGeom prst="rect">
            <a:avLst/>
          </a:prstGeom>
        </p:spPr>
      </p:pic>
      <p:sp>
        <p:nvSpPr>
          <p:cNvPr id="16" name="Espace réservé du texte 2"/>
          <p:cNvSpPr>
            <a:spLocks noGrp="1"/>
          </p:cNvSpPr>
          <p:nvPr>
            <p:ph type="body" idx="14" hasCustomPrompt="1"/>
          </p:nvPr>
        </p:nvSpPr>
        <p:spPr>
          <a:xfrm>
            <a:off x="248785" y="2223408"/>
            <a:ext cx="7772400" cy="2117503"/>
          </a:xfrm>
          <a:prstGeom prst="rect">
            <a:avLst/>
          </a:prstGeom>
        </p:spPr>
        <p:txBody>
          <a:bodyPr vert="horz" wrap="square" lIns="216000" anchor="t">
            <a:noAutofit/>
          </a:bodyPr>
          <a:lstStyle>
            <a:lvl1pPr marL="457200" marR="0" indent="-457200" algn="di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>
                <a:tab pos="539750" algn="l"/>
              </a:tabLst>
              <a:defRPr sz="2800" baseline="0">
                <a:solidFill>
                  <a:schemeClr val="bg2"/>
                </a:solidFill>
              </a:defRPr>
            </a:lvl1pPr>
            <a:lvl2pPr marL="457200" indent="0">
              <a:buClr>
                <a:schemeClr val="accent4"/>
              </a:buClr>
              <a:buSzPct val="99000"/>
              <a:buFont typeface="Wingdings" charset="2"/>
              <a:buChar char="§"/>
              <a:defRPr sz="2400" baseline="0">
                <a:solidFill>
                  <a:schemeClr val="bg2"/>
                </a:solidFill>
              </a:defRPr>
            </a:lvl2pPr>
            <a:lvl3pPr marL="914400" indent="0">
              <a:buClr>
                <a:schemeClr val="accent4"/>
              </a:buClr>
              <a:buSzPct val="100000"/>
              <a:buFont typeface="Wingdings" charset="2"/>
              <a:buChar char="§"/>
              <a:defRPr sz="1800">
                <a:solidFill>
                  <a:schemeClr val="bg2"/>
                </a:solidFill>
              </a:defRPr>
            </a:lvl3pPr>
            <a:lvl4pPr marL="1371600" indent="0">
              <a:buClr>
                <a:schemeClr val="accent4"/>
              </a:buClr>
              <a:buNone/>
              <a:defRPr sz="1400">
                <a:solidFill>
                  <a:srgbClr val="3C5C86"/>
                </a:solidFill>
              </a:defRPr>
            </a:lvl4pPr>
            <a:lvl5pPr marL="1828800" indent="0" algn="dist">
              <a:buClr>
                <a:schemeClr val="accent4"/>
              </a:buClr>
              <a:buSzPct val="99000"/>
              <a:buFont typeface="Wingdings" charset="2"/>
              <a:buChar char="§"/>
              <a:defRPr sz="1800">
                <a:solidFill>
                  <a:srgbClr val="3C5C86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Clr>
                <a:schemeClr val="accent1"/>
              </a:buClr>
              <a:buNone/>
              <a:defRPr sz="1400">
                <a:solidFill>
                  <a:srgbClr val="3C5C86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noProof="0" dirty="0" smtClean="0"/>
              <a:t> Bullet point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nl-BE" dirty="0" smtClean="0"/>
              <a:t> Bullet point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nl-BE" dirty="0" smtClean="0"/>
              <a:t> cccc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nl-BE" dirty="0" smtClean="0"/>
              <a:t> </a:t>
            </a:r>
          </a:p>
          <a:p>
            <a:pPr marL="3314700" marR="0" lvl="8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endParaRPr lang="nl-BE" dirty="0" smtClean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endParaRPr lang="nl-BE" dirty="0" smtClean="0"/>
          </a:p>
        </p:txBody>
      </p:sp>
      <p:sp>
        <p:nvSpPr>
          <p:cNvPr id="9" name="ZoneTexte 29"/>
          <p:cNvSpPr txBox="1"/>
          <p:nvPr userDrawn="1"/>
        </p:nvSpPr>
        <p:spPr>
          <a:xfrm>
            <a:off x="7753503" y="6486753"/>
            <a:ext cx="42862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6FC6BE-8529-4A40-BD32-6FBEF43C03E3}" type="slidenum">
              <a:rPr lang="fr-FR" sz="700" smtClean="0">
                <a:solidFill>
                  <a:schemeClr val="bg1"/>
                </a:solidFill>
              </a:rPr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fr-FR" sz="700" dirty="0" smtClean="0">
              <a:solidFill>
                <a:schemeClr val="bg1"/>
              </a:solidFill>
            </a:endParaRPr>
          </a:p>
          <a:p>
            <a:endParaRPr lang="fr-FR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8776005" y="6537250"/>
            <a:ext cx="147107" cy="14710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ZoneTexte 48"/>
          <p:cNvSpPr txBox="1"/>
          <p:nvPr userDrawn="1"/>
        </p:nvSpPr>
        <p:spPr>
          <a:xfrm>
            <a:off x="8635171" y="6511246"/>
            <a:ext cx="42862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6FC6BE-8529-4A40-BD32-6FBEF43C03E3}" type="slidenum">
              <a:rPr lang="fr-FR" sz="700" smtClean="0">
                <a:solidFill>
                  <a:schemeClr val="bg1"/>
                </a:solidFill>
              </a:rPr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fr-FR" sz="700" dirty="0" smtClean="0">
              <a:solidFill>
                <a:schemeClr val="bg1"/>
              </a:solidFill>
            </a:endParaRP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graphique 16"/>
          <p:cNvSpPr>
            <a:spLocks noGrp="1"/>
          </p:cNvSpPr>
          <p:nvPr>
            <p:ph type="chart" sz="quarter" idx="19"/>
          </p:nvPr>
        </p:nvSpPr>
        <p:spPr>
          <a:xfrm>
            <a:off x="248785" y="2142899"/>
            <a:ext cx="8245928" cy="4004808"/>
          </a:xfrm>
          <a:prstGeom prst="rect">
            <a:avLst/>
          </a:prstGeom>
        </p:spPr>
        <p:txBody>
          <a:bodyPr vert="horz"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2400" b="0">
                <a:solidFill>
                  <a:srgbClr val="3C5C86"/>
                </a:solidFill>
              </a:defRPr>
            </a:lvl1pPr>
            <a:lvl2pPr marL="685800" indent="-457200">
              <a:buFont typeface="Wingdings" panose="05000000000000000000" pitchFamily="2" charset="2"/>
              <a:buNone/>
              <a:defRPr/>
            </a:lvl2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noProof="0" dirty="0" smtClean="0"/>
          </a:p>
        </p:txBody>
      </p:sp>
      <p:sp>
        <p:nvSpPr>
          <p:cNvPr id="10" name="Rectangle 9"/>
          <p:cNvSpPr/>
          <p:nvPr userDrawn="1"/>
        </p:nvSpPr>
        <p:spPr>
          <a:xfrm>
            <a:off x="8776005" y="6537250"/>
            <a:ext cx="147107" cy="14710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ZoneTexte 48"/>
          <p:cNvSpPr txBox="1"/>
          <p:nvPr userDrawn="1"/>
        </p:nvSpPr>
        <p:spPr>
          <a:xfrm>
            <a:off x="8635171" y="6511246"/>
            <a:ext cx="42862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6FC6BE-8529-4A40-BD32-6FBEF43C03E3}" type="slidenum">
              <a:rPr lang="fr-FR" sz="700" smtClean="0">
                <a:solidFill>
                  <a:schemeClr val="bg1"/>
                </a:solidFill>
              </a:rPr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fr-FR" sz="700" dirty="0" smtClean="0">
              <a:solidFill>
                <a:schemeClr val="bg1"/>
              </a:solidFill>
            </a:endParaRPr>
          </a:p>
          <a:p>
            <a:endParaRPr lang="fr-FR" dirty="0"/>
          </a:p>
        </p:txBody>
      </p:sp>
      <p:sp>
        <p:nvSpPr>
          <p:cNvPr id="9" name="Espace réservé du texte 2"/>
          <p:cNvSpPr>
            <a:spLocks noGrp="1"/>
          </p:cNvSpPr>
          <p:nvPr>
            <p:ph type="body" idx="20" hasCustomPrompt="1"/>
          </p:nvPr>
        </p:nvSpPr>
        <p:spPr>
          <a:xfrm>
            <a:off x="248785" y="211726"/>
            <a:ext cx="6927622" cy="150018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accent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 dirty="0" smtClean="0"/>
              <a:t>Click to add a chapter title click here to add a </a:t>
            </a:r>
          </a:p>
        </p:txBody>
      </p:sp>
      <p:pic>
        <p:nvPicPr>
          <p:cNvPr id="13" name="Image 7" descr="CER Logo_Main_transparency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87944" y="218266"/>
            <a:ext cx="1372134" cy="670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figures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722315" y="2485762"/>
            <a:ext cx="4522787" cy="1184540"/>
          </a:xfrm>
          <a:prstGeom prst="rect">
            <a:avLst/>
          </a:prstGeom>
        </p:spPr>
        <p:txBody>
          <a:bodyPr wrap="none" anchor="t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400">
                <a:solidFill>
                  <a:srgbClr val="3C5C86"/>
                </a:solidFill>
              </a:defRPr>
            </a:lvl1pPr>
            <a:lvl2pPr marL="4572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3147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nl-BE" dirty="0" smtClean="0"/>
              <a:t>Click to add the text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nl-BE" dirty="0" smtClean="0"/>
          </a:p>
        </p:txBody>
      </p:sp>
      <p:sp>
        <p:nvSpPr>
          <p:cNvPr id="7" name="Espace réservé du texte 2"/>
          <p:cNvSpPr>
            <a:spLocks noGrp="1"/>
          </p:cNvSpPr>
          <p:nvPr>
            <p:ph type="body" idx="13" hasCustomPrompt="1"/>
          </p:nvPr>
        </p:nvSpPr>
        <p:spPr>
          <a:xfrm>
            <a:off x="722315" y="985573"/>
            <a:ext cx="4522787" cy="150018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accent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 dirty="0" smtClean="0"/>
              <a:t>Click to add a chapter title</a:t>
            </a:r>
          </a:p>
        </p:txBody>
      </p:sp>
      <p:sp>
        <p:nvSpPr>
          <p:cNvPr id="17" name="Espace réservé du texte 2"/>
          <p:cNvSpPr>
            <a:spLocks noGrp="1"/>
          </p:cNvSpPr>
          <p:nvPr>
            <p:ph type="body" idx="14" hasCustomPrompt="1"/>
          </p:nvPr>
        </p:nvSpPr>
        <p:spPr>
          <a:xfrm>
            <a:off x="722315" y="3958961"/>
            <a:ext cx="4522787" cy="1870340"/>
          </a:xfrm>
          <a:prstGeom prst="rect">
            <a:avLst/>
          </a:prstGeom>
        </p:spPr>
        <p:txBody>
          <a:bodyPr wrap="none" anchor="t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charset="2"/>
              <a:buChar char="§"/>
              <a:tabLst/>
              <a:defRPr sz="1400">
                <a:solidFill>
                  <a:srgbClr val="3C5C86"/>
                </a:solidFill>
              </a:defRPr>
            </a:lvl1pPr>
            <a:lvl2pPr marL="457200" indent="0">
              <a:buClr>
                <a:schemeClr val="accent4"/>
              </a:buClr>
              <a:buFont typeface="Wingdings" charset="2"/>
              <a:buChar char="§"/>
              <a:defRPr sz="1400">
                <a:solidFill>
                  <a:srgbClr val="3C5C86"/>
                </a:solidFill>
              </a:defRPr>
            </a:lvl2pPr>
            <a:lvl3pPr marL="914400" indent="0">
              <a:buClr>
                <a:schemeClr val="accent4"/>
              </a:buClr>
              <a:buFont typeface="Wingdings" charset="2"/>
              <a:buChar char="§"/>
              <a:defRPr sz="1400">
                <a:solidFill>
                  <a:srgbClr val="3C5C86"/>
                </a:solidFill>
              </a:defRPr>
            </a:lvl3pPr>
            <a:lvl4pPr marL="1371600" indent="0">
              <a:buClr>
                <a:schemeClr val="accent4"/>
              </a:buClr>
              <a:buFont typeface="Wingdings" charset="2"/>
              <a:buChar char="§"/>
              <a:defRPr sz="1400">
                <a:solidFill>
                  <a:srgbClr val="3C5C86"/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nl-BE" dirty="0" smtClean="0"/>
              <a:t>Click to add the text: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nl-BE" dirty="0" smtClean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BE" dirty="0" smtClean="0"/>
              <a:t>Lorem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BE" dirty="0" smtClean="0"/>
              <a:t>Lorem</a:t>
            </a:r>
          </a:p>
          <a:p>
            <a:pPr marL="914400" marR="0" lvl="2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BE" dirty="0" smtClean="0"/>
              <a:t>Lorem</a:t>
            </a:r>
          </a:p>
          <a:p>
            <a:pPr marL="1371600" marR="0" lvl="3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BE" dirty="0" smtClean="0"/>
              <a:t>Lorem</a:t>
            </a:r>
          </a:p>
        </p:txBody>
      </p:sp>
      <p:sp>
        <p:nvSpPr>
          <p:cNvPr id="25" name="Espace réservé pour une image  24"/>
          <p:cNvSpPr>
            <a:spLocks noGrp="1"/>
          </p:cNvSpPr>
          <p:nvPr>
            <p:ph type="pic" sz="quarter" idx="19" hasCustomPrompt="1"/>
          </p:nvPr>
        </p:nvSpPr>
        <p:spPr>
          <a:xfrm>
            <a:off x="6583363" y="1931725"/>
            <a:ext cx="1911350" cy="1133475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 vert="horz"/>
          <a:lstStyle>
            <a:lvl1pPr>
              <a:defRPr/>
            </a:lvl1pPr>
          </a:lstStyle>
          <a:p>
            <a:r>
              <a:rPr lang="nl-BE" dirty="0" smtClean="0"/>
              <a:t>Click here</a:t>
            </a:r>
            <a:endParaRPr lang="fr-FR" dirty="0"/>
          </a:p>
        </p:txBody>
      </p:sp>
      <p:sp>
        <p:nvSpPr>
          <p:cNvPr id="26" name="Espace réservé pour une image  24"/>
          <p:cNvSpPr>
            <a:spLocks noGrp="1"/>
          </p:cNvSpPr>
          <p:nvPr>
            <p:ph type="pic" sz="quarter" idx="20" hasCustomPrompt="1"/>
          </p:nvPr>
        </p:nvSpPr>
        <p:spPr>
          <a:xfrm>
            <a:off x="6583363" y="3404924"/>
            <a:ext cx="1911350" cy="1133475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 vert="horz"/>
          <a:lstStyle>
            <a:lvl1pPr>
              <a:defRPr/>
            </a:lvl1pPr>
          </a:lstStyle>
          <a:p>
            <a:r>
              <a:rPr lang="nl-BE" dirty="0" smtClean="0"/>
              <a:t>Click here</a:t>
            </a:r>
            <a:endParaRPr lang="fr-FR" dirty="0"/>
          </a:p>
        </p:txBody>
      </p:sp>
      <p:sp>
        <p:nvSpPr>
          <p:cNvPr id="29" name="Espace réservé pour une image  28"/>
          <p:cNvSpPr>
            <a:spLocks noGrp="1"/>
          </p:cNvSpPr>
          <p:nvPr>
            <p:ph type="pic" sz="quarter" idx="21" hasCustomPrompt="1"/>
          </p:nvPr>
        </p:nvSpPr>
        <p:spPr>
          <a:xfrm>
            <a:off x="6583365" y="4981576"/>
            <a:ext cx="2270125" cy="847725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txBody>
          <a:bodyPr vert="horz"/>
          <a:lstStyle>
            <a:lvl1pPr>
              <a:defRPr/>
            </a:lvl1pPr>
          </a:lstStyle>
          <a:p>
            <a:r>
              <a:rPr lang="nl-BE" dirty="0" smtClean="0"/>
              <a:t>Click here</a:t>
            </a:r>
            <a:endParaRPr lang="fr-FR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8776005" y="6537250"/>
            <a:ext cx="147107" cy="14710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ZoneTexte 48"/>
          <p:cNvSpPr txBox="1"/>
          <p:nvPr userDrawn="1"/>
        </p:nvSpPr>
        <p:spPr>
          <a:xfrm>
            <a:off x="8635171" y="6511246"/>
            <a:ext cx="42862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6FC6BE-8529-4A40-BD32-6FBEF43C03E3}" type="slidenum">
              <a:rPr lang="fr-FR" sz="700" smtClean="0">
                <a:solidFill>
                  <a:schemeClr val="bg1"/>
                </a:solidFill>
              </a:rPr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fr-FR" sz="700" dirty="0" smtClean="0">
              <a:solidFill>
                <a:schemeClr val="bg1"/>
              </a:solidFill>
            </a:endParaRPr>
          </a:p>
          <a:p>
            <a:endParaRPr lang="fr-FR" dirty="0"/>
          </a:p>
        </p:txBody>
      </p:sp>
      <p:pic>
        <p:nvPicPr>
          <p:cNvPr id="11" name="Image 7" descr="CER Logo_Main_transparency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587944" y="218266"/>
            <a:ext cx="1372134" cy="670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1585915" y="3479049"/>
            <a:ext cx="6743698" cy="1359652"/>
          </a:xfrm>
          <a:prstGeom prst="rect">
            <a:avLst/>
          </a:prstGeom>
        </p:spPr>
        <p:txBody>
          <a:bodyPr wrap="square" anchor="t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i="1">
                <a:solidFill>
                  <a:srgbClr val="3C5C8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nl-BE" dirty="0" smtClean="0"/>
              <a:t>Type your quote here</a:t>
            </a:r>
          </a:p>
        </p:txBody>
      </p:sp>
      <p:sp>
        <p:nvSpPr>
          <p:cNvPr id="20" name="Espace réservé du texte 2"/>
          <p:cNvSpPr>
            <a:spLocks noGrp="1"/>
          </p:cNvSpPr>
          <p:nvPr>
            <p:ph type="body" idx="24" hasCustomPrompt="1"/>
          </p:nvPr>
        </p:nvSpPr>
        <p:spPr>
          <a:xfrm>
            <a:off x="1585915" y="5003800"/>
            <a:ext cx="2248954" cy="345544"/>
          </a:xfrm>
          <a:prstGeom prst="rect">
            <a:avLst/>
          </a:prstGeom>
        </p:spPr>
        <p:txBody>
          <a:bodyPr wrap="square" anchor="t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1" i="0" baseline="0">
                <a:solidFill>
                  <a:schemeClr val="accent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dirty="0" smtClean="0"/>
              <a:t>Name</a:t>
            </a:r>
            <a:endParaRPr lang="nl-BE" dirty="0" smtClean="0"/>
          </a:p>
        </p:txBody>
      </p:sp>
      <p:sp>
        <p:nvSpPr>
          <p:cNvPr id="16" name="Espace réservé du texte 2"/>
          <p:cNvSpPr>
            <a:spLocks noGrp="1"/>
          </p:cNvSpPr>
          <p:nvPr>
            <p:ph type="body" idx="25" hasCustomPrompt="1"/>
          </p:nvPr>
        </p:nvSpPr>
        <p:spPr>
          <a:xfrm>
            <a:off x="1585915" y="5349344"/>
            <a:ext cx="2248954" cy="345544"/>
          </a:xfrm>
          <a:prstGeom prst="rect">
            <a:avLst/>
          </a:prstGeom>
        </p:spPr>
        <p:txBody>
          <a:bodyPr wrap="square" anchor="t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i="1" baseline="0">
                <a:solidFill>
                  <a:schemeClr val="accent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dirty="0" err="1" smtClean="0"/>
              <a:t>Function</a:t>
            </a:r>
            <a:endParaRPr lang="nl-BE" dirty="0" smtClean="0"/>
          </a:p>
        </p:txBody>
      </p:sp>
      <p:pic>
        <p:nvPicPr>
          <p:cNvPr id="23" name="Image 22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685800" y="3479049"/>
            <a:ext cx="495300" cy="368300"/>
          </a:xfrm>
          <a:prstGeom prst="rect">
            <a:avLst/>
          </a:prstGeom>
        </p:spPr>
      </p:pic>
      <p:sp>
        <p:nvSpPr>
          <p:cNvPr id="25" name="Espace réservé pour une image  24"/>
          <p:cNvSpPr>
            <a:spLocks noGrp="1"/>
          </p:cNvSpPr>
          <p:nvPr>
            <p:ph type="pic" sz="quarter" idx="26" hasCustomPrompt="1"/>
          </p:nvPr>
        </p:nvSpPr>
        <p:spPr>
          <a:xfrm>
            <a:off x="711200" y="900113"/>
            <a:ext cx="3200400" cy="2135187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</p:spPr>
        <p:txBody>
          <a:bodyPr vert="horz"/>
          <a:lstStyle>
            <a:lvl1pPr>
              <a:defRPr/>
            </a:lvl1pPr>
          </a:lstStyle>
          <a:p>
            <a:r>
              <a:rPr lang="fr-FR" dirty="0" err="1" smtClean="0"/>
              <a:t>Quote</a:t>
            </a:r>
            <a:r>
              <a:rPr lang="fr-FR" dirty="0" smtClean="0"/>
              <a:t> image</a:t>
            </a:r>
            <a:endParaRPr lang="fr-FR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8776005" y="6537250"/>
            <a:ext cx="147107" cy="14710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48"/>
          <p:cNvSpPr txBox="1"/>
          <p:nvPr userDrawn="1"/>
        </p:nvSpPr>
        <p:spPr>
          <a:xfrm>
            <a:off x="8635245" y="6507392"/>
            <a:ext cx="42862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6FC6BE-8529-4A40-BD32-6FBEF43C03E3}" type="slidenum">
              <a:rPr lang="fr-FR" sz="700" smtClean="0">
                <a:solidFill>
                  <a:schemeClr val="bg1"/>
                </a:solidFill>
              </a:rPr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fr-FR" sz="700" dirty="0" smtClean="0">
              <a:solidFill>
                <a:schemeClr val="bg1"/>
              </a:solidFill>
            </a:endParaRPr>
          </a:p>
          <a:p>
            <a:endParaRPr lang="fr-FR" dirty="0"/>
          </a:p>
        </p:txBody>
      </p:sp>
      <p:pic>
        <p:nvPicPr>
          <p:cNvPr id="11" name="Image 7" descr="CER Logo_Main_transparency.pn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587944" y="218266"/>
            <a:ext cx="1372134" cy="670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img_backgroun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" y="0"/>
            <a:ext cx="9148216" cy="6857999"/>
          </a:xfrm>
          <a:prstGeom prst="rect">
            <a:avLst/>
          </a:prstGeom>
        </p:spPr>
      </p:pic>
      <p:sp>
        <p:nvSpPr>
          <p:cNvPr id="17" name="Espace réservé du texte 13"/>
          <p:cNvSpPr>
            <a:spLocks noGrp="1"/>
          </p:cNvSpPr>
          <p:nvPr>
            <p:ph type="body" sz="quarter" idx="14" hasCustomPrompt="1"/>
          </p:nvPr>
        </p:nvSpPr>
        <p:spPr>
          <a:xfrm>
            <a:off x="4775200" y="3570341"/>
            <a:ext cx="3581400" cy="2803525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vert="horz"/>
          <a:lstStyle>
            <a:lvl1pPr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fr-FR" dirty="0" smtClean="0"/>
              <a:t>Click </a:t>
            </a:r>
            <a:r>
              <a:rPr lang="fr-FR" dirty="0" err="1" smtClean="0"/>
              <a:t>here</a:t>
            </a:r>
            <a:r>
              <a:rPr lang="fr-FR" dirty="0" smtClean="0"/>
              <a:t> to </a:t>
            </a:r>
            <a:r>
              <a:rPr lang="fr-FR" dirty="0" err="1" smtClean="0"/>
              <a:t>add</a:t>
            </a:r>
            <a:r>
              <a:rPr lang="fr-FR" dirty="0" smtClean="0"/>
              <a:t> </a:t>
            </a:r>
            <a:r>
              <a:rPr lang="fr-FR" dirty="0" err="1" smtClean="0"/>
              <a:t>text</a:t>
            </a:r>
            <a:endParaRPr lang="fr-FR" dirty="0"/>
          </a:p>
        </p:txBody>
      </p:sp>
      <p:sp>
        <p:nvSpPr>
          <p:cNvPr id="11" name="Titre 1"/>
          <p:cNvSpPr>
            <a:spLocks noGrp="1"/>
          </p:cNvSpPr>
          <p:nvPr>
            <p:ph type="ctrTitle" hasCustomPrompt="1"/>
          </p:nvPr>
        </p:nvSpPr>
        <p:spPr>
          <a:xfrm>
            <a:off x="825502" y="524370"/>
            <a:ext cx="3581397" cy="2803029"/>
          </a:xfrm>
          <a:solidFill>
            <a:schemeClr val="bg1">
              <a:alpha val="85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algn="l">
              <a:defRPr sz="1400">
                <a:solidFill>
                  <a:srgbClr val="08499A"/>
                </a:solidFill>
              </a:defRPr>
            </a:lvl1pPr>
          </a:lstStyle>
          <a:p>
            <a:r>
              <a:rPr lang="en-US" dirty="0" smtClean="0"/>
              <a:t>Click to add text</a:t>
            </a:r>
            <a:endParaRPr lang="fr-FR" dirty="0"/>
          </a:p>
        </p:txBody>
      </p:sp>
      <p:sp>
        <p:nvSpPr>
          <p:cNvPr id="19" name="Rectangle 18"/>
          <p:cNvSpPr/>
          <p:nvPr/>
        </p:nvSpPr>
        <p:spPr>
          <a:xfrm>
            <a:off x="825502" y="3570837"/>
            <a:ext cx="3581397" cy="2803029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space réservé pour une image  22"/>
          <p:cNvSpPr>
            <a:spLocks noGrp="1"/>
          </p:cNvSpPr>
          <p:nvPr>
            <p:ph type="pic" sz="quarter" idx="10" hasCustomPrompt="1"/>
          </p:nvPr>
        </p:nvSpPr>
        <p:spPr>
          <a:xfrm>
            <a:off x="1179515" y="4038600"/>
            <a:ext cx="2871787" cy="2022475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 vert="horz"/>
          <a:lstStyle/>
          <a:p>
            <a:r>
              <a:rPr lang="nl-BE" dirty="0" smtClean="0"/>
              <a:t>Click here to change image</a:t>
            </a:r>
            <a:endParaRPr lang="fr-FR" dirty="0"/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4775200" y="524370"/>
            <a:ext cx="3581400" cy="2803525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vert="horz"/>
          <a:lstStyle>
            <a:lvl1pPr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fr-FR" dirty="0" smtClean="0"/>
              <a:t>Click </a:t>
            </a:r>
            <a:r>
              <a:rPr lang="fr-FR" dirty="0" err="1" smtClean="0"/>
              <a:t>here</a:t>
            </a:r>
            <a:r>
              <a:rPr lang="fr-FR" dirty="0" smtClean="0"/>
              <a:t> to </a:t>
            </a:r>
            <a:r>
              <a:rPr lang="fr-FR" dirty="0" err="1" smtClean="0"/>
              <a:t>add</a:t>
            </a:r>
            <a:r>
              <a:rPr lang="fr-FR" dirty="0" smtClean="0"/>
              <a:t> </a:t>
            </a:r>
            <a:r>
              <a:rPr lang="fr-FR" dirty="0" err="1" smtClean="0"/>
              <a:t>text</a:t>
            </a:r>
            <a:endParaRPr lang="fr-FR" dirty="0"/>
          </a:p>
        </p:txBody>
      </p:sp>
      <p:sp>
        <p:nvSpPr>
          <p:cNvPr id="25" name="Espace réservé pour une image  22"/>
          <p:cNvSpPr>
            <a:spLocks noGrp="1"/>
          </p:cNvSpPr>
          <p:nvPr>
            <p:ph type="pic" sz="quarter" idx="11" hasCustomPrompt="1"/>
          </p:nvPr>
        </p:nvSpPr>
        <p:spPr>
          <a:xfrm>
            <a:off x="5154615" y="5435600"/>
            <a:ext cx="1158633" cy="625475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txBody>
          <a:bodyPr vert="horz"/>
          <a:lstStyle/>
          <a:p>
            <a:r>
              <a:rPr lang="fr-FR" dirty="0" smtClean="0"/>
              <a:t>image</a:t>
            </a:r>
            <a:endParaRPr lang="fr-FR" dirty="0"/>
          </a:p>
        </p:txBody>
      </p:sp>
      <p:sp>
        <p:nvSpPr>
          <p:cNvPr id="27" name="Espace réservé pour une image  22"/>
          <p:cNvSpPr>
            <a:spLocks noGrp="1"/>
          </p:cNvSpPr>
          <p:nvPr>
            <p:ph type="pic" sz="quarter" idx="12" hasCustomPrompt="1"/>
          </p:nvPr>
        </p:nvSpPr>
        <p:spPr>
          <a:xfrm>
            <a:off x="6818315" y="5435600"/>
            <a:ext cx="1158633" cy="625475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</p:spPr>
        <p:txBody>
          <a:bodyPr vert="horz"/>
          <a:lstStyle/>
          <a:p>
            <a:r>
              <a:rPr lang="fr-FR" dirty="0" smtClean="0"/>
              <a:t>image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Cliquez et modifiez le titre</a:t>
            </a:r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74" r:id="rId6"/>
    <p:sldLayoutId id="2147483666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5" r:id="rId13"/>
    <p:sldLayoutId id="2147483676" r:id="rId14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3C5C86"/>
                </a:solidFill>
              </a:rPr>
              <a:t>Transport &amp; Logistics Conference 2016</a:t>
            </a:r>
            <a:endParaRPr lang="en-US" sz="4000" dirty="0">
              <a:solidFill>
                <a:srgbClr val="3C5C86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5464" y="3276897"/>
            <a:ext cx="3380485" cy="365661"/>
          </a:xfrm>
        </p:spPr>
        <p:txBody>
          <a:bodyPr/>
          <a:lstStyle/>
          <a:p>
            <a:r>
              <a:rPr lang="en-US" sz="1800" b="1" dirty="0" smtClean="0"/>
              <a:t>Brussels, 3 March 2016</a:t>
            </a:r>
            <a:endParaRPr lang="en-US" sz="1800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5"/>
          </p:nvPr>
        </p:nvSpPr>
        <p:spPr>
          <a:xfrm>
            <a:off x="1265464" y="5137386"/>
            <a:ext cx="3380485" cy="601919"/>
          </a:xfrm>
        </p:spPr>
        <p:txBody>
          <a:bodyPr/>
          <a:lstStyle/>
          <a:p>
            <a:r>
              <a:rPr lang="en-US" dirty="0" smtClean="0"/>
              <a:t>Libor Lochman – CER Executive Director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03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856" r="31182" b="-1"/>
          <a:stretch/>
        </p:blipFill>
        <p:spPr>
          <a:xfrm>
            <a:off x="7239000" y="4397"/>
            <a:ext cx="1804483" cy="814247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04799" y="76200"/>
            <a:ext cx="70104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rgbClr val="0060AA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sz="3100" dirty="0" smtClean="0">
                <a:solidFill>
                  <a:srgbClr val="3C5C86"/>
                </a:solidFill>
                <a:latin typeface="+mj-lt"/>
              </a:rPr>
              <a:t>Existing railway line is approaching full capacity</a:t>
            </a:r>
            <a:endParaRPr lang="en-GB" sz="3100" dirty="0">
              <a:solidFill>
                <a:srgbClr val="3C5C86"/>
              </a:solidFill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398" y="1528763"/>
            <a:ext cx="5313023" cy="386886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891255" y="1613828"/>
            <a:ext cx="2991487" cy="36933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rgbClr val="3C5C86"/>
                </a:solidFill>
              </a:rPr>
              <a:t>Saturation could occur </a:t>
            </a:r>
            <a:r>
              <a:rPr lang="it-IT" b="1" dirty="0" smtClean="0">
                <a:solidFill>
                  <a:srgbClr val="A2000C"/>
                </a:solidFill>
              </a:rPr>
              <a:t>btw 2018 and 2028</a:t>
            </a:r>
            <a:r>
              <a:rPr lang="it-IT" dirty="0" smtClean="0">
                <a:solidFill>
                  <a:srgbClr val="3C5C86"/>
                </a:solidFill>
              </a:rPr>
              <a:t>, depending on traffic growth rate and operational capacity.</a:t>
            </a:r>
          </a:p>
          <a:p>
            <a:r>
              <a:rPr lang="it-IT" u="sng" dirty="0" smtClean="0">
                <a:solidFill>
                  <a:srgbClr val="3C5C86"/>
                </a:solidFill>
              </a:rPr>
              <a:t>If Koper experiences rail capacity crunch, up to </a:t>
            </a:r>
            <a:r>
              <a:rPr lang="it-IT" b="1" u="sng" dirty="0" smtClean="0">
                <a:solidFill>
                  <a:srgbClr val="3C5C86"/>
                </a:solidFill>
              </a:rPr>
              <a:t>15%</a:t>
            </a:r>
            <a:r>
              <a:rPr lang="it-IT" u="sng" dirty="0" smtClean="0">
                <a:solidFill>
                  <a:srgbClr val="3C5C86"/>
                </a:solidFill>
              </a:rPr>
              <a:t> of additional traffic could remain for Koper but </a:t>
            </a:r>
            <a:r>
              <a:rPr lang="it-IT" b="1" u="sng" dirty="0" smtClean="0">
                <a:solidFill>
                  <a:srgbClr val="3C5C86"/>
                </a:solidFill>
              </a:rPr>
              <a:t>shift to road</a:t>
            </a:r>
            <a:r>
              <a:rPr lang="it-IT" u="sng" dirty="0" smtClean="0">
                <a:solidFill>
                  <a:srgbClr val="3C5C86"/>
                </a:solidFill>
              </a:rPr>
              <a:t>.</a:t>
            </a:r>
            <a:r>
              <a:rPr lang="it-IT" dirty="0" smtClean="0">
                <a:solidFill>
                  <a:srgbClr val="3C5C86"/>
                </a:solidFill>
              </a:rPr>
              <a:t> The remaining </a:t>
            </a:r>
            <a:r>
              <a:rPr lang="it-IT" b="1" dirty="0" smtClean="0">
                <a:solidFill>
                  <a:srgbClr val="3C5C86"/>
                </a:solidFill>
              </a:rPr>
              <a:t>85% will move to </a:t>
            </a:r>
            <a:r>
              <a:rPr lang="it-IT" b="1" dirty="0" smtClean="0">
                <a:solidFill>
                  <a:srgbClr val="3C5C86"/>
                </a:solidFill>
              </a:rPr>
              <a:t>Rijeka/Trieste</a:t>
            </a:r>
            <a:r>
              <a:rPr lang="it-IT" dirty="0" smtClean="0">
                <a:solidFill>
                  <a:srgbClr val="3C5C86"/>
                </a:solidFill>
              </a:rPr>
              <a:t>.</a:t>
            </a:r>
            <a:endParaRPr lang="en-GB" dirty="0">
              <a:solidFill>
                <a:srgbClr val="3C5C8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2301" y="5519215"/>
            <a:ext cx="8306924" cy="92333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rgbClr val="3C5C86"/>
                </a:solidFill>
              </a:rPr>
              <a:t>The 2</a:t>
            </a:r>
            <a:r>
              <a:rPr lang="it-IT" baseline="30000" dirty="0" smtClean="0">
                <a:solidFill>
                  <a:srgbClr val="3C5C86"/>
                </a:solidFill>
              </a:rPr>
              <a:t>nd</a:t>
            </a:r>
            <a:r>
              <a:rPr lang="it-IT" dirty="0" smtClean="0">
                <a:solidFill>
                  <a:srgbClr val="3C5C86"/>
                </a:solidFill>
              </a:rPr>
              <a:t>  track construction: If </a:t>
            </a:r>
            <a:r>
              <a:rPr lang="it-IT" dirty="0" smtClean="0">
                <a:solidFill>
                  <a:srgbClr val="3C5C86"/>
                </a:solidFill>
              </a:rPr>
              <a:t>rail charges are raised to recover the cost </a:t>
            </a:r>
            <a:r>
              <a:rPr lang="it-IT" dirty="0" smtClean="0">
                <a:solidFill>
                  <a:srgbClr val="3C5C86"/>
                </a:solidFill>
              </a:rPr>
              <a:t>of it, then </a:t>
            </a:r>
            <a:r>
              <a:rPr lang="it-IT" b="1" dirty="0" smtClean="0">
                <a:solidFill>
                  <a:srgbClr val="A2000C"/>
                </a:solidFill>
              </a:rPr>
              <a:t>for each 1% of additional TAC the rail cargo </a:t>
            </a:r>
            <a:r>
              <a:rPr lang="it-IT" b="1" dirty="0" smtClean="0">
                <a:solidFill>
                  <a:srgbClr val="A2000C"/>
                </a:solidFill>
              </a:rPr>
              <a:t>volume </a:t>
            </a:r>
            <a:r>
              <a:rPr lang="it-IT" b="1" dirty="0" smtClean="0">
                <a:solidFill>
                  <a:srgbClr val="A2000C"/>
                </a:solidFill>
              </a:rPr>
              <a:t>would decrease by the same </a:t>
            </a:r>
            <a:r>
              <a:rPr lang="it-IT" b="1" dirty="0">
                <a:solidFill>
                  <a:srgbClr val="A2000C"/>
                </a:solidFill>
              </a:rPr>
              <a:t>percentage!!!</a:t>
            </a:r>
            <a:endParaRPr lang="en-GB" b="1" dirty="0">
              <a:solidFill>
                <a:srgbClr val="A2000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16200000">
            <a:off x="4660011" y="3321989"/>
            <a:ext cx="1986680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it-IT" sz="1200" b="1" dirty="0" smtClean="0">
                <a:solidFill>
                  <a:srgbClr val="3C5C86"/>
                </a:solidFill>
              </a:rPr>
              <a:t>ITF data 2015</a:t>
            </a:r>
            <a:endParaRPr lang="en-GB" sz="1200" b="1" dirty="0">
              <a:solidFill>
                <a:srgbClr val="3C5C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15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856" r="31182" b="-1"/>
          <a:stretch/>
        </p:blipFill>
        <p:spPr>
          <a:xfrm>
            <a:off x="7239000" y="4397"/>
            <a:ext cx="1804483" cy="814247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04799" y="76200"/>
            <a:ext cx="70104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rgbClr val="0060AA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sz="3100" dirty="0">
                <a:solidFill>
                  <a:srgbClr val="3C5C86"/>
                </a:solidFill>
                <a:latin typeface="+mj-lt"/>
              </a:rPr>
              <a:t>SEE Regional cooperation and coordination are needed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762000" y="1722437"/>
            <a:ext cx="754380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SzPct val="85000"/>
              <a:buFont typeface="Wingdings" pitchFamily="2" charset="2"/>
              <a:buChar char="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SzPct val="8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buFont typeface="Trebuchet MS" panose="020B0603020202020204" pitchFamily="34" charset="0"/>
              <a:buChar char="—"/>
            </a:pPr>
            <a:r>
              <a:rPr lang="en-US" altLang="fr-FR" sz="2000" b="0" kern="0" dirty="0" smtClean="0">
                <a:solidFill>
                  <a:srgbClr val="3C5C86"/>
                </a:solidFill>
                <a:latin typeface="+mj-lt"/>
              </a:rPr>
              <a:t>Rail is vital for ensuring proper </a:t>
            </a:r>
            <a:r>
              <a:rPr lang="en-US" altLang="fr-FR" sz="2000" b="1" kern="0" dirty="0" smtClean="0">
                <a:solidFill>
                  <a:srgbClr val="3C5C86"/>
                </a:solidFill>
                <a:latin typeface="+mj-lt"/>
              </a:rPr>
              <a:t>regional integration </a:t>
            </a:r>
            <a:r>
              <a:rPr lang="en-US" altLang="fr-FR" sz="2000" b="0" kern="0" dirty="0" smtClean="0">
                <a:solidFill>
                  <a:srgbClr val="3C5C86"/>
                </a:solidFill>
                <a:latin typeface="+mj-lt"/>
              </a:rPr>
              <a:t>and </a:t>
            </a:r>
            <a:r>
              <a:rPr lang="en-US" altLang="fr-FR" sz="2000" kern="0" dirty="0" smtClean="0">
                <a:solidFill>
                  <a:srgbClr val="3C5C86"/>
                </a:solidFill>
                <a:latin typeface="+mj-lt"/>
              </a:rPr>
              <a:t>trigger the potential for regional traffic</a:t>
            </a:r>
            <a:r>
              <a:rPr lang="en-US" altLang="fr-FR" sz="2000" b="0" kern="0" dirty="0" smtClean="0">
                <a:solidFill>
                  <a:srgbClr val="3C5C86"/>
                </a:solidFill>
                <a:latin typeface="+mj-lt"/>
              </a:rPr>
              <a:t>. This is true for both passenger </a:t>
            </a:r>
            <a:r>
              <a:rPr lang="en-US" altLang="fr-FR" sz="2000" b="0" kern="0" dirty="0">
                <a:solidFill>
                  <a:srgbClr val="3C5C86"/>
                </a:solidFill>
                <a:latin typeface="+mj-lt"/>
              </a:rPr>
              <a:t>and </a:t>
            </a:r>
            <a:r>
              <a:rPr lang="en-US" altLang="fr-FR" sz="2000" b="0" kern="0" dirty="0" smtClean="0">
                <a:solidFill>
                  <a:srgbClr val="3C5C86"/>
                </a:solidFill>
                <a:latin typeface="+mj-lt"/>
              </a:rPr>
              <a:t>freight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Trebuchet MS" panose="020B0603020202020204" pitchFamily="34" charset="0"/>
              <a:buChar char="—"/>
            </a:pPr>
            <a:r>
              <a:rPr lang="en-US" altLang="fr-FR" sz="2000" b="0" kern="0" dirty="0" smtClean="0">
                <a:solidFill>
                  <a:srgbClr val="3C5C86"/>
                </a:solidFill>
                <a:latin typeface="+mj-lt"/>
              </a:rPr>
              <a:t>Most </a:t>
            </a:r>
            <a:r>
              <a:rPr lang="en-US" altLang="fr-FR" sz="2000" b="0" kern="0" dirty="0">
                <a:solidFill>
                  <a:srgbClr val="3C5C86"/>
                </a:solidFill>
                <a:latin typeface="+mj-lt"/>
              </a:rPr>
              <a:t>of the SEE area is a potentially </a:t>
            </a:r>
            <a:r>
              <a:rPr lang="en-US" altLang="fr-FR" sz="2000" b="1" kern="0" dirty="0">
                <a:solidFill>
                  <a:srgbClr val="3C5C86"/>
                </a:solidFill>
                <a:latin typeface="+mj-lt"/>
              </a:rPr>
              <a:t>single job </a:t>
            </a:r>
            <a:r>
              <a:rPr lang="en-US" altLang="fr-FR" sz="2000" b="1" kern="0" dirty="0" smtClean="0">
                <a:solidFill>
                  <a:srgbClr val="3C5C86"/>
                </a:solidFill>
                <a:latin typeface="+mj-lt"/>
              </a:rPr>
              <a:t>market</a:t>
            </a:r>
            <a:r>
              <a:rPr lang="en-US" altLang="fr-FR" sz="2000" b="0" kern="0" dirty="0" smtClean="0">
                <a:solidFill>
                  <a:srgbClr val="3C5C86"/>
                </a:solidFill>
                <a:latin typeface="+mj-lt"/>
              </a:rPr>
              <a:t>: commuter traffic can and will grow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Trebuchet MS" panose="020B0603020202020204" pitchFamily="34" charset="0"/>
              <a:buChar char="—"/>
            </a:pPr>
            <a:r>
              <a:rPr lang="en-US" altLang="fr-FR" sz="2000" b="0" kern="0" dirty="0" smtClean="0">
                <a:solidFill>
                  <a:srgbClr val="3C5C86"/>
                </a:solidFill>
                <a:latin typeface="+mj-lt"/>
              </a:rPr>
              <a:t>Coordination of national economies and the interplay of the comparative advantages </a:t>
            </a:r>
            <a:r>
              <a:rPr lang="en-US" altLang="fr-FR" sz="2000" b="0" i="1" kern="0" dirty="0" smtClean="0">
                <a:solidFill>
                  <a:srgbClr val="3C5C86"/>
                </a:solidFill>
                <a:latin typeface="+mj-lt"/>
              </a:rPr>
              <a:t>should</a:t>
            </a:r>
            <a:r>
              <a:rPr lang="en-US" altLang="fr-FR" sz="2000" b="0" kern="0" dirty="0" smtClean="0">
                <a:solidFill>
                  <a:srgbClr val="3C5C86"/>
                </a:solidFill>
                <a:latin typeface="+mj-lt"/>
              </a:rPr>
              <a:t> and eventually </a:t>
            </a:r>
            <a:r>
              <a:rPr lang="en-US" altLang="fr-FR" sz="2000" b="0" i="1" kern="0" dirty="0" smtClean="0">
                <a:solidFill>
                  <a:srgbClr val="3C5C86"/>
                </a:solidFill>
                <a:latin typeface="+mj-lt"/>
              </a:rPr>
              <a:t>will </a:t>
            </a:r>
            <a:r>
              <a:rPr lang="en-US" altLang="fr-FR" sz="2000" b="1" kern="0" dirty="0" smtClean="0">
                <a:solidFill>
                  <a:srgbClr val="3C5C86"/>
                </a:solidFill>
                <a:latin typeface="+mj-lt"/>
              </a:rPr>
              <a:t>restructure </a:t>
            </a:r>
            <a:r>
              <a:rPr lang="en-US" altLang="fr-FR" sz="2000" b="1" kern="0" dirty="0" err="1" smtClean="0">
                <a:solidFill>
                  <a:srgbClr val="3C5C86"/>
                </a:solidFill>
                <a:latin typeface="+mj-lt"/>
              </a:rPr>
              <a:t>subregional</a:t>
            </a:r>
            <a:r>
              <a:rPr lang="en-US" altLang="fr-FR" sz="2000" b="1" kern="0" dirty="0" smtClean="0">
                <a:solidFill>
                  <a:srgbClr val="3C5C86"/>
                </a:solidFill>
                <a:latin typeface="+mj-lt"/>
              </a:rPr>
              <a:t> economies along a coherent value chain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Trebuchet MS" panose="020B0603020202020204" pitchFamily="34" charset="0"/>
              <a:buChar char="—"/>
            </a:pPr>
            <a:r>
              <a:rPr lang="it-IT" altLang="fr-FR" sz="2000" b="1" kern="0" dirty="0">
                <a:solidFill>
                  <a:srgbClr val="3C5C86"/>
                </a:solidFill>
                <a:latin typeface="+mj-lt"/>
              </a:rPr>
              <a:t>Administrative cooperation </a:t>
            </a:r>
            <a:r>
              <a:rPr lang="it-IT" altLang="fr-FR" sz="2000" kern="0" dirty="0" smtClean="0">
                <a:solidFill>
                  <a:srgbClr val="3C5C86"/>
                </a:solidFill>
                <a:latin typeface="+mj-lt"/>
              </a:rPr>
              <a:t>from </a:t>
            </a:r>
            <a:r>
              <a:rPr lang="it-IT" altLang="fr-FR" sz="2000" kern="0" dirty="0">
                <a:solidFill>
                  <a:srgbClr val="3C5C86"/>
                </a:solidFill>
                <a:latin typeface="+mj-lt"/>
              </a:rPr>
              <a:t>different governmental branches </a:t>
            </a:r>
            <a:r>
              <a:rPr lang="it-IT" altLang="fr-FR" sz="2000" b="0" kern="0" dirty="0">
                <a:solidFill>
                  <a:srgbClr val="3C5C86"/>
                </a:solidFill>
                <a:latin typeface="+mj-lt"/>
              </a:rPr>
              <a:t>is also needed </a:t>
            </a:r>
            <a:r>
              <a:rPr lang="it-IT" altLang="fr-FR" sz="2000" b="0" kern="0" dirty="0" smtClean="0">
                <a:solidFill>
                  <a:srgbClr val="3C5C86"/>
                </a:solidFill>
                <a:latin typeface="+mj-lt"/>
              </a:rPr>
              <a:t>(</a:t>
            </a:r>
            <a:r>
              <a:rPr lang="it-IT" altLang="fr-FR" sz="2000" b="0" kern="0" dirty="0">
                <a:solidFill>
                  <a:srgbClr val="3C5C86"/>
                </a:solidFill>
                <a:latin typeface="+mj-lt"/>
              </a:rPr>
              <a:t>i.e. to speed up Border Crossing Procedures!)</a:t>
            </a:r>
            <a:endParaRPr lang="en-US" altLang="fr-FR" sz="2000" b="0" kern="0" dirty="0">
              <a:solidFill>
                <a:srgbClr val="3C5C86"/>
              </a:solidFill>
              <a:latin typeface="+mj-lt"/>
            </a:endParaRPr>
          </a:p>
          <a:p>
            <a:pPr marL="742950" lvl="2" indent="-342900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à"/>
            </a:pPr>
            <a:endParaRPr lang="en-US" altLang="fr-FR" sz="2000" b="0" kern="0" dirty="0">
              <a:solidFill>
                <a:srgbClr val="0060AA"/>
              </a:solidFill>
              <a:latin typeface="+mj-lt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Trebuchet MS" panose="020B0603020202020204" pitchFamily="34" charset="0"/>
              <a:buChar char="—"/>
            </a:pPr>
            <a:endParaRPr lang="en-US" altLang="fr-FR" sz="2000" b="0" kern="0" dirty="0">
              <a:solidFill>
                <a:srgbClr val="0060AA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6161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fr-FR" dirty="0" smtClean="0"/>
              <a:t>Thank You</a:t>
            </a:r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fr-FR" dirty="0" smtClean="0"/>
              <a:t>Libor LOCHMAN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0968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856" r="31182" b="-1"/>
          <a:stretch/>
        </p:blipFill>
        <p:spPr>
          <a:xfrm>
            <a:off x="7239000" y="4397"/>
            <a:ext cx="1804483" cy="814247"/>
          </a:xfrm>
          <a:prstGeom prst="rect">
            <a:avLst/>
          </a:prstGeom>
        </p:spPr>
      </p:pic>
      <p:sp>
        <p:nvSpPr>
          <p:cNvPr id="20" name="ZoneTexte 5"/>
          <p:cNvSpPr txBox="1"/>
          <p:nvPr/>
        </p:nvSpPr>
        <p:spPr>
          <a:xfrm>
            <a:off x="379110" y="922824"/>
            <a:ext cx="5806537" cy="1241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200" baseline="30000" dirty="0">
                <a:solidFill>
                  <a:srgbClr val="3C5C86"/>
                </a:solidFill>
              </a:rPr>
              <a:t>CER </a:t>
            </a:r>
            <a:r>
              <a:rPr lang="fr-FR" sz="3200" baseline="30000" dirty="0" err="1">
                <a:solidFill>
                  <a:srgbClr val="3C5C86"/>
                </a:solidFill>
              </a:rPr>
              <a:t>represents</a:t>
            </a:r>
            <a:r>
              <a:rPr lang="fr-FR" sz="3200" baseline="30000" dirty="0">
                <a:solidFill>
                  <a:srgbClr val="3C5C86"/>
                </a:solidFill>
              </a:rPr>
              <a:t> </a:t>
            </a:r>
            <a:r>
              <a:rPr lang="fr-FR" sz="3200" b="1" baseline="30000" dirty="0">
                <a:solidFill>
                  <a:srgbClr val="3C5C86"/>
                </a:solidFill>
              </a:rPr>
              <a:t>more </a:t>
            </a:r>
            <a:r>
              <a:rPr lang="fr-FR" sz="3200" b="1" baseline="30000" dirty="0" err="1">
                <a:solidFill>
                  <a:srgbClr val="3C5C86"/>
                </a:solidFill>
              </a:rPr>
              <a:t>than</a:t>
            </a:r>
            <a:r>
              <a:rPr lang="fr-FR" sz="3200" b="1" baseline="30000" dirty="0">
                <a:solidFill>
                  <a:srgbClr val="3C5C86"/>
                </a:solidFill>
              </a:rPr>
              <a:t> 70 </a:t>
            </a:r>
            <a:r>
              <a:rPr lang="fr-FR" sz="3200" b="1" baseline="30000" dirty="0" err="1">
                <a:solidFill>
                  <a:srgbClr val="3C5C86"/>
                </a:solidFill>
              </a:rPr>
              <a:t>members</a:t>
            </a:r>
            <a:r>
              <a:rPr lang="fr-FR" sz="3200" b="1" baseline="30000" dirty="0">
                <a:solidFill>
                  <a:srgbClr val="3C5C86"/>
                </a:solidFill>
              </a:rPr>
              <a:t> and </a:t>
            </a:r>
            <a:r>
              <a:rPr lang="fr-FR" sz="3200" b="1" baseline="30000" dirty="0" err="1">
                <a:solidFill>
                  <a:srgbClr val="3C5C86"/>
                </a:solidFill>
              </a:rPr>
              <a:t>partners</a:t>
            </a:r>
            <a:r>
              <a:rPr lang="fr-FR" sz="3200" b="1" baseline="30000" dirty="0">
                <a:solidFill>
                  <a:srgbClr val="3C5C86"/>
                </a:solidFill>
              </a:rPr>
              <a:t>.</a:t>
            </a:r>
          </a:p>
          <a:p>
            <a:endParaRPr lang="fr-FR" sz="3200" dirty="0">
              <a:solidFill>
                <a:srgbClr val="3C5C86"/>
              </a:solidFill>
            </a:endParaRPr>
          </a:p>
        </p:txBody>
      </p:sp>
      <p:pic>
        <p:nvPicPr>
          <p:cNvPr id="23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9212" y="4665124"/>
            <a:ext cx="970744" cy="1008476"/>
          </a:xfrm>
          <a:prstGeom prst="rect">
            <a:avLst/>
          </a:prstGeom>
        </p:spPr>
      </p:pic>
      <p:pic>
        <p:nvPicPr>
          <p:cNvPr id="24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6523" y="3436758"/>
            <a:ext cx="1068535" cy="732494"/>
          </a:xfrm>
          <a:prstGeom prst="rect">
            <a:avLst/>
          </a:prstGeom>
        </p:spPr>
      </p:pic>
      <p:pic>
        <p:nvPicPr>
          <p:cNvPr id="25" name="Imag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9212" y="2120228"/>
            <a:ext cx="1235095" cy="846672"/>
          </a:xfrm>
          <a:prstGeom prst="rect">
            <a:avLst/>
          </a:prstGeom>
        </p:spPr>
      </p:pic>
      <p:sp>
        <p:nvSpPr>
          <p:cNvPr id="26" name="Espace réservé du texte 1"/>
          <p:cNvSpPr txBox="1">
            <a:spLocks/>
          </p:cNvSpPr>
          <p:nvPr/>
        </p:nvSpPr>
        <p:spPr>
          <a:xfrm>
            <a:off x="2674307" y="2120228"/>
            <a:ext cx="1865187" cy="923233"/>
          </a:xfrm>
          <a:prstGeom prst="rect">
            <a:avLst/>
          </a:prstGeom>
        </p:spPr>
        <p:txBody>
          <a:bodyPr anchor="t"/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5C8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73%</a:t>
            </a:r>
            <a:endParaRPr kumimoji="0" lang="fr-FR" sz="3600" b="1" i="0" u="none" strike="noStrike" kern="1200" cap="none" spc="0" normalizeH="0" baseline="0" noProof="0" dirty="0">
              <a:ln>
                <a:noFill/>
              </a:ln>
              <a:solidFill>
                <a:srgbClr val="3C5C8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Espace réservé du texte 1"/>
          <p:cNvSpPr txBox="1">
            <a:spLocks/>
          </p:cNvSpPr>
          <p:nvPr/>
        </p:nvSpPr>
        <p:spPr>
          <a:xfrm>
            <a:off x="2711694" y="3436757"/>
            <a:ext cx="1865187" cy="923233"/>
          </a:xfrm>
          <a:prstGeom prst="rect">
            <a:avLst/>
          </a:prstGeom>
        </p:spPr>
        <p:txBody>
          <a:bodyPr anchor="t"/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5C8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80%</a:t>
            </a:r>
            <a:endParaRPr kumimoji="0" lang="fr-FR" sz="3600" b="1" i="0" u="none" strike="noStrike" kern="1200" cap="none" spc="0" normalizeH="0" baseline="0" noProof="0" dirty="0">
              <a:ln>
                <a:noFill/>
              </a:ln>
              <a:solidFill>
                <a:srgbClr val="3C5C8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Espace réservé du texte 1"/>
          <p:cNvSpPr txBox="1">
            <a:spLocks/>
          </p:cNvSpPr>
          <p:nvPr/>
        </p:nvSpPr>
        <p:spPr>
          <a:xfrm>
            <a:off x="2711694" y="4870767"/>
            <a:ext cx="1865187" cy="923233"/>
          </a:xfrm>
          <a:prstGeom prst="rect">
            <a:avLst/>
          </a:prstGeom>
        </p:spPr>
        <p:txBody>
          <a:bodyPr anchor="t"/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5C8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96%</a:t>
            </a:r>
            <a:endParaRPr kumimoji="0" lang="fr-FR" sz="3600" b="1" i="0" u="none" strike="noStrike" kern="1200" cap="none" spc="0" normalizeH="0" baseline="0" noProof="0" dirty="0">
              <a:ln>
                <a:noFill/>
              </a:ln>
              <a:solidFill>
                <a:srgbClr val="3C5C8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ZoneTexte 16"/>
          <p:cNvSpPr txBox="1"/>
          <p:nvPr/>
        </p:nvSpPr>
        <p:spPr>
          <a:xfrm>
            <a:off x="4163467" y="2251236"/>
            <a:ext cx="3443087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baseline="30000" dirty="0">
                <a:solidFill>
                  <a:srgbClr val="3C5C86"/>
                </a:solidFill>
              </a:rPr>
              <a:t>of the </a:t>
            </a:r>
            <a:r>
              <a:rPr lang="fr-FR" sz="2800" b="1" baseline="30000" dirty="0" err="1">
                <a:solidFill>
                  <a:srgbClr val="3C5C86"/>
                </a:solidFill>
              </a:rPr>
              <a:t>European</a:t>
            </a:r>
            <a:r>
              <a:rPr lang="fr-FR" sz="2800" b="1" baseline="30000" dirty="0">
                <a:solidFill>
                  <a:srgbClr val="3C5C86"/>
                </a:solidFill>
              </a:rPr>
              <a:t> rail network </a:t>
            </a:r>
            <a:r>
              <a:rPr lang="fr-FR" sz="2800" b="1" baseline="30000" dirty="0" err="1">
                <a:solidFill>
                  <a:srgbClr val="3C5C86"/>
                </a:solidFill>
              </a:rPr>
              <a:t>length</a:t>
            </a:r>
            <a:endParaRPr lang="fr-FR" sz="2800" b="1" baseline="30000" dirty="0">
              <a:solidFill>
                <a:srgbClr val="3C5C86"/>
              </a:solidFill>
            </a:endParaRPr>
          </a:p>
        </p:txBody>
      </p:sp>
      <p:sp>
        <p:nvSpPr>
          <p:cNvPr id="30" name="ZoneTexte 17"/>
          <p:cNvSpPr txBox="1"/>
          <p:nvPr/>
        </p:nvSpPr>
        <p:spPr>
          <a:xfrm>
            <a:off x="4163467" y="3459050"/>
            <a:ext cx="3564380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baseline="30000" dirty="0">
                <a:solidFill>
                  <a:srgbClr val="3C5C86"/>
                </a:solidFill>
              </a:rPr>
              <a:t>of the </a:t>
            </a:r>
            <a:r>
              <a:rPr lang="fr-FR" sz="2800" b="1" baseline="30000" dirty="0" err="1">
                <a:solidFill>
                  <a:srgbClr val="3C5C86"/>
                </a:solidFill>
              </a:rPr>
              <a:t>European</a:t>
            </a:r>
            <a:r>
              <a:rPr lang="fr-FR" sz="2800" b="1" baseline="30000" dirty="0">
                <a:solidFill>
                  <a:srgbClr val="3C5C86"/>
                </a:solidFill>
              </a:rPr>
              <a:t> rail </a:t>
            </a:r>
            <a:r>
              <a:rPr lang="fr-FR" sz="2800" b="1" baseline="30000" dirty="0" err="1">
                <a:solidFill>
                  <a:srgbClr val="3C5C86"/>
                </a:solidFill>
              </a:rPr>
              <a:t>freight</a:t>
            </a:r>
            <a:r>
              <a:rPr lang="fr-FR" sz="2800" b="1" baseline="30000" dirty="0">
                <a:solidFill>
                  <a:srgbClr val="3C5C86"/>
                </a:solidFill>
              </a:rPr>
              <a:t> business</a:t>
            </a:r>
          </a:p>
        </p:txBody>
      </p:sp>
      <p:sp>
        <p:nvSpPr>
          <p:cNvPr id="31" name="ZoneTexte 18"/>
          <p:cNvSpPr txBox="1"/>
          <p:nvPr/>
        </p:nvSpPr>
        <p:spPr>
          <a:xfrm>
            <a:off x="4163467" y="4998958"/>
            <a:ext cx="3741235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baseline="30000" dirty="0">
                <a:solidFill>
                  <a:srgbClr val="3C5C86"/>
                </a:solidFill>
              </a:rPr>
              <a:t>of rail </a:t>
            </a:r>
            <a:r>
              <a:rPr lang="fr-FR" sz="2800" b="1" baseline="30000" dirty="0" err="1">
                <a:solidFill>
                  <a:srgbClr val="3C5C86"/>
                </a:solidFill>
              </a:rPr>
              <a:t>passenger</a:t>
            </a:r>
            <a:r>
              <a:rPr lang="fr-FR" sz="2800" b="1" baseline="30000" dirty="0">
                <a:solidFill>
                  <a:srgbClr val="3C5C86"/>
                </a:solidFill>
              </a:rPr>
              <a:t> </a:t>
            </a:r>
            <a:r>
              <a:rPr lang="fr-FR" sz="2800" b="1" baseline="30000" dirty="0" err="1">
                <a:solidFill>
                  <a:srgbClr val="3C5C86"/>
                </a:solidFill>
              </a:rPr>
              <a:t>operations</a:t>
            </a:r>
            <a:r>
              <a:rPr lang="fr-FR" sz="2800" b="1" baseline="30000" dirty="0">
                <a:solidFill>
                  <a:srgbClr val="3C5C86"/>
                </a:solidFill>
              </a:rPr>
              <a:t> in Europe</a:t>
            </a:r>
          </a:p>
        </p:txBody>
      </p:sp>
      <p:sp>
        <p:nvSpPr>
          <p:cNvPr id="32" name="Espace réservé du texte 1"/>
          <p:cNvSpPr txBox="1">
            <a:spLocks/>
          </p:cNvSpPr>
          <p:nvPr/>
        </p:nvSpPr>
        <p:spPr>
          <a:xfrm>
            <a:off x="379110" y="175672"/>
            <a:ext cx="6383866" cy="775860"/>
          </a:xfrm>
          <a:prstGeom prst="rect">
            <a:avLst/>
          </a:prstGeom>
        </p:spPr>
        <p:txBody>
          <a:bodyPr anchor="t"/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5C8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CER </a:t>
            </a:r>
            <a:r>
              <a:rPr kumimoji="0" lang="fr-FR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C5C8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membership</a:t>
            </a:r>
            <a:endParaRPr kumimoji="0" lang="fr-FR" sz="3600" b="1" i="0" u="none" strike="noStrike" kern="1200" cap="none" spc="0" normalizeH="0" baseline="0" noProof="0" dirty="0">
              <a:ln>
                <a:noFill/>
              </a:ln>
              <a:solidFill>
                <a:srgbClr val="3C5C8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77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856" r="31182" b="-1"/>
          <a:stretch/>
        </p:blipFill>
        <p:spPr>
          <a:xfrm>
            <a:off x="7239000" y="4397"/>
            <a:ext cx="1804483" cy="814247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336717" y="2076504"/>
            <a:ext cx="4172301" cy="3872038"/>
            <a:chOff x="161365" y="1739154"/>
            <a:chExt cx="4172301" cy="3872038"/>
          </a:xfrm>
          <a:solidFill>
            <a:srgbClr val="3C5C86"/>
          </a:solidFill>
        </p:grpSpPr>
        <p:sp>
          <p:nvSpPr>
            <p:cNvPr id="11" name="Rectangle 10"/>
            <p:cNvSpPr/>
            <p:nvPr/>
          </p:nvSpPr>
          <p:spPr>
            <a:xfrm>
              <a:off x="161365" y="1739154"/>
              <a:ext cx="4172301" cy="3872038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/>
            </a:p>
          </p:txBody>
        </p:sp>
        <p:sp>
          <p:nvSpPr>
            <p:cNvPr id="12" name="ZoneTexte 6"/>
            <p:cNvSpPr txBox="1"/>
            <p:nvPr/>
          </p:nvSpPr>
          <p:spPr>
            <a:xfrm>
              <a:off x="494620" y="2142882"/>
              <a:ext cx="3505790" cy="30162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3000" dirty="0" smtClean="0">
                  <a:solidFill>
                    <a:schemeClr val="bg1"/>
                  </a:solidFill>
                </a:rPr>
                <a:t>More </a:t>
              </a:r>
              <a:r>
                <a:rPr lang="fr-FR" sz="3000" dirty="0" err="1" smtClean="0">
                  <a:solidFill>
                    <a:schemeClr val="bg1"/>
                  </a:solidFill>
                </a:rPr>
                <a:t>than</a:t>
              </a:r>
              <a:endParaRPr lang="fr-FR" sz="30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fr-FR" sz="10000" dirty="0" smtClean="0">
                  <a:solidFill>
                    <a:schemeClr val="bg1"/>
                  </a:solidFill>
                </a:rPr>
                <a:t>70</a:t>
              </a:r>
            </a:p>
            <a:p>
              <a:pPr algn="ctr"/>
              <a:r>
                <a:rPr lang="fr-FR" sz="3000" dirty="0" err="1" smtClean="0">
                  <a:solidFill>
                    <a:schemeClr val="bg1"/>
                  </a:solidFill>
                </a:rPr>
                <a:t>Members</a:t>
              </a:r>
              <a:r>
                <a:rPr lang="fr-FR" sz="3000" dirty="0" smtClean="0">
                  <a:solidFill>
                    <a:schemeClr val="bg1"/>
                  </a:solidFill>
                </a:rPr>
                <a:t> and</a:t>
              </a:r>
            </a:p>
            <a:p>
              <a:pPr algn="ctr"/>
              <a:r>
                <a:rPr lang="fr-FR" sz="3000" dirty="0" err="1" smtClean="0">
                  <a:solidFill>
                    <a:schemeClr val="bg1"/>
                  </a:solidFill>
                </a:rPr>
                <a:t>partners</a:t>
              </a:r>
              <a:endParaRPr lang="fr-FR" sz="3000" dirty="0">
                <a:solidFill>
                  <a:schemeClr val="bg1"/>
                </a:solidFill>
              </a:endParaRPr>
            </a:p>
          </p:txBody>
        </p:sp>
      </p:grpSp>
      <p:sp>
        <p:nvSpPr>
          <p:cNvPr id="13" name="Espace réservé du texte 1"/>
          <p:cNvSpPr txBox="1">
            <a:spLocks/>
          </p:cNvSpPr>
          <p:nvPr/>
        </p:nvSpPr>
        <p:spPr>
          <a:xfrm>
            <a:off x="4676688" y="2106365"/>
            <a:ext cx="3283965" cy="259595"/>
          </a:xfrm>
          <a:prstGeom prst="rect">
            <a:avLst/>
          </a:prstGeom>
        </p:spPr>
        <p:txBody>
          <a:bodyPr anchor="t"/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baseline="30000" dirty="0" err="1">
                <a:solidFill>
                  <a:schemeClr val="accent4"/>
                </a:solidFill>
              </a:rPr>
              <a:t>European</a:t>
            </a:r>
            <a:r>
              <a:rPr lang="fr-FR" sz="2800" b="1" baseline="30000" dirty="0">
                <a:solidFill>
                  <a:schemeClr val="accent4"/>
                </a:solidFill>
              </a:rPr>
              <a:t> institutions </a:t>
            </a:r>
          </a:p>
        </p:txBody>
      </p:sp>
      <p:sp>
        <p:nvSpPr>
          <p:cNvPr id="14" name="ZoneTexte 9"/>
          <p:cNvSpPr txBox="1"/>
          <p:nvPr/>
        </p:nvSpPr>
        <p:spPr>
          <a:xfrm>
            <a:off x="4676689" y="2482504"/>
            <a:ext cx="3793806" cy="1241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aseline="30000" dirty="0">
                <a:solidFill>
                  <a:srgbClr val="3C5C86"/>
                </a:solidFill>
              </a:rPr>
              <a:t>Council of the EU, </a:t>
            </a:r>
            <a:r>
              <a:rPr lang="fr-FR" sz="2800" baseline="30000" dirty="0" err="1">
                <a:solidFill>
                  <a:srgbClr val="3C5C86"/>
                </a:solidFill>
              </a:rPr>
              <a:t>European</a:t>
            </a:r>
            <a:r>
              <a:rPr lang="fr-FR" sz="2800" baseline="30000" dirty="0">
                <a:solidFill>
                  <a:srgbClr val="3C5C86"/>
                </a:solidFill>
              </a:rPr>
              <a:t> Commission, </a:t>
            </a:r>
            <a:r>
              <a:rPr lang="fr-FR" sz="2800" baseline="30000" dirty="0" err="1">
                <a:solidFill>
                  <a:srgbClr val="3C5C86"/>
                </a:solidFill>
              </a:rPr>
              <a:t>European</a:t>
            </a:r>
            <a:r>
              <a:rPr lang="fr-FR" sz="2800" baseline="30000" dirty="0">
                <a:solidFill>
                  <a:srgbClr val="3C5C86"/>
                </a:solidFill>
              </a:rPr>
              <a:t> </a:t>
            </a:r>
            <a:r>
              <a:rPr lang="fr-FR" sz="2800" baseline="30000" dirty="0" err="1">
                <a:solidFill>
                  <a:srgbClr val="3C5C86"/>
                </a:solidFill>
              </a:rPr>
              <a:t>Parliament</a:t>
            </a:r>
            <a:r>
              <a:rPr lang="fr-FR" sz="2800" baseline="30000" dirty="0">
                <a:solidFill>
                  <a:srgbClr val="3C5C86"/>
                </a:solidFill>
              </a:rPr>
              <a:t>, </a:t>
            </a:r>
            <a:r>
              <a:rPr lang="fr-FR" sz="2800" baseline="30000" dirty="0" err="1">
                <a:solidFill>
                  <a:srgbClr val="3C5C86"/>
                </a:solidFill>
              </a:rPr>
              <a:t>European</a:t>
            </a:r>
            <a:r>
              <a:rPr lang="fr-FR" sz="2800" baseline="30000" dirty="0">
                <a:solidFill>
                  <a:srgbClr val="3C5C86"/>
                </a:solidFill>
              </a:rPr>
              <a:t> </a:t>
            </a:r>
            <a:r>
              <a:rPr lang="fr-FR" sz="2800" baseline="30000" dirty="0" err="1">
                <a:solidFill>
                  <a:srgbClr val="3C5C86"/>
                </a:solidFill>
              </a:rPr>
              <a:t>Railway</a:t>
            </a:r>
            <a:r>
              <a:rPr lang="fr-FR" sz="2800" baseline="30000" dirty="0">
                <a:solidFill>
                  <a:srgbClr val="3C5C86"/>
                </a:solidFill>
              </a:rPr>
              <a:t> </a:t>
            </a:r>
            <a:r>
              <a:rPr lang="fr-FR" sz="2800" baseline="30000" dirty="0" err="1">
                <a:solidFill>
                  <a:srgbClr val="3C5C86"/>
                </a:solidFill>
              </a:rPr>
              <a:t>Agency</a:t>
            </a:r>
            <a:r>
              <a:rPr lang="fr-FR" sz="2800" baseline="30000" dirty="0">
                <a:solidFill>
                  <a:srgbClr val="3C5C86"/>
                </a:solidFill>
              </a:rPr>
              <a:t> (ERA)</a:t>
            </a:r>
          </a:p>
        </p:txBody>
      </p:sp>
      <p:pic>
        <p:nvPicPr>
          <p:cNvPr id="15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78702">
            <a:off x="4828776" y="1713832"/>
            <a:ext cx="325524" cy="349509"/>
          </a:xfrm>
          <a:prstGeom prst="rect">
            <a:avLst/>
          </a:prstGeom>
        </p:spPr>
      </p:pic>
      <p:sp>
        <p:nvSpPr>
          <p:cNvPr id="16" name="Espace réservé du texte 1"/>
          <p:cNvSpPr txBox="1">
            <a:spLocks/>
          </p:cNvSpPr>
          <p:nvPr/>
        </p:nvSpPr>
        <p:spPr>
          <a:xfrm>
            <a:off x="4676689" y="4208626"/>
            <a:ext cx="3983212" cy="269054"/>
          </a:xfrm>
          <a:prstGeom prst="rect">
            <a:avLst/>
          </a:prstGeom>
        </p:spPr>
        <p:txBody>
          <a:bodyPr anchor="t"/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baseline="30000" dirty="0" err="1">
                <a:solidFill>
                  <a:srgbClr val="A2000C"/>
                </a:solidFill>
              </a:rPr>
              <a:t>Other</a:t>
            </a:r>
            <a:r>
              <a:rPr lang="fr-FR" sz="2800" b="1" baseline="30000" dirty="0">
                <a:solidFill>
                  <a:srgbClr val="A2000C"/>
                </a:solidFill>
              </a:rPr>
              <a:t> </a:t>
            </a:r>
            <a:r>
              <a:rPr lang="fr-FR" sz="2800" b="1" baseline="30000" dirty="0" smtClean="0">
                <a:solidFill>
                  <a:srgbClr val="A2000C"/>
                </a:solidFill>
              </a:rPr>
              <a:t>organisations:</a:t>
            </a:r>
            <a:endParaRPr lang="fr-FR" sz="2800" b="1" baseline="30000" dirty="0">
              <a:solidFill>
                <a:srgbClr val="A2000C"/>
              </a:solidFill>
            </a:endParaRPr>
          </a:p>
        </p:txBody>
      </p:sp>
      <p:sp>
        <p:nvSpPr>
          <p:cNvPr id="17" name="ZoneTexte 12"/>
          <p:cNvSpPr txBox="1"/>
          <p:nvPr/>
        </p:nvSpPr>
        <p:spPr>
          <a:xfrm>
            <a:off x="4676689" y="4594224"/>
            <a:ext cx="3793806" cy="1528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aseline="30000" dirty="0">
                <a:solidFill>
                  <a:srgbClr val="3C5C86"/>
                </a:solidFill>
              </a:rPr>
              <a:t>ASECAP, CEEP, CIT, EBRD, EIB, EFRTC, EIM, EPF, ERFA, ETF, IRU, OTIF, OSJD, RNE, SEETO, T&amp;E, UIC, UNIFE, UIP, UIRR, UITP, and World Bank</a:t>
            </a:r>
          </a:p>
        </p:txBody>
      </p:sp>
      <p:pic>
        <p:nvPicPr>
          <p:cNvPr id="18" name="Imag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78702">
            <a:off x="4828776" y="3788131"/>
            <a:ext cx="325524" cy="349509"/>
          </a:xfrm>
          <a:prstGeom prst="rect">
            <a:avLst/>
          </a:prstGeom>
        </p:spPr>
      </p:pic>
      <p:sp>
        <p:nvSpPr>
          <p:cNvPr id="19" name="Espace réservé du texte 1"/>
          <p:cNvSpPr txBox="1">
            <a:spLocks/>
          </p:cNvSpPr>
          <p:nvPr/>
        </p:nvSpPr>
        <p:spPr>
          <a:xfrm>
            <a:off x="324201" y="176025"/>
            <a:ext cx="6383866" cy="794401"/>
          </a:xfrm>
          <a:prstGeom prst="rect">
            <a:avLst/>
          </a:prstGeom>
        </p:spPr>
        <p:txBody>
          <a:bodyPr anchor="t"/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C5C8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Who</a:t>
            </a:r>
            <a:r>
              <a:rPr kumimoji="0" lang="fr-FR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5C8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C5C8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</a:t>
            </a:r>
            <a:r>
              <a:rPr kumimoji="0" lang="fr-FR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5C8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C5C8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work</a:t>
            </a:r>
            <a:r>
              <a:rPr kumimoji="0" lang="fr-FR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5C8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C5C8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</a:t>
            </a:r>
            <a:endParaRPr kumimoji="0" lang="fr-FR" sz="3600" b="1" i="0" u="none" strike="noStrike" kern="1200" cap="none" spc="0" normalizeH="0" baseline="0" noProof="0" dirty="0">
              <a:ln>
                <a:noFill/>
              </a:ln>
              <a:solidFill>
                <a:srgbClr val="3C5C8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211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856" r="31182" b="-1"/>
          <a:stretch/>
        </p:blipFill>
        <p:spPr>
          <a:xfrm>
            <a:off x="7239000" y="4397"/>
            <a:ext cx="1804483" cy="814247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04799" y="299720"/>
            <a:ext cx="70104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rgbClr val="0060AA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sz="3200" dirty="0" smtClean="0">
                <a:solidFill>
                  <a:srgbClr val="3C5C86"/>
                </a:solidFill>
                <a:latin typeface="+mj-lt"/>
              </a:rPr>
              <a:t>For South East European area, three principles for urgent action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41680" y="1875850"/>
            <a:ext cx="75438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Clr>
                <a:srgbClr val="A2000C"/>
              </a:buClr>
              <a:buFont typeface="Yu Mincho Demibold" panose="02020600000000000000" pitchFamily="18" charset="-128"/>
              <a:buChar char="▶"/>
            </a:pPr>
            <a:r>
              <a:rPr lang="en-GB" sz="2800" dirty="0" smtClean="0">
                <a:solidFill>
                  <a:srgbClr val="3C5C86"/>
                </a:solidFill>
              </a:rPr>
              <a:t>More investments on </a:t>
            </a:r>
            <a:r>
              <a:rPr lang="en-GB" sz="2800" b="1" dirty="0" smtClean="0">
                <a:solidFill>
                  <a:srgbClr val="3C5C86"/>
                </a:solidFill>
              </a:rPr>
              <a:t>infrastructure quality and size</a:t>
            </a:r>
          </a:p>
          <a:p>
            <a:pPr marL="571500" indent="-571500">
              <a:buClr>
                <a:srgbClr val="A2000C"/>
              </a:buClr>
              <a:buFont typeface="Yu Mincho Demibold" panose="02020600000000000000" pitchFamily="18" charset="-128"/>
              <a:buChar char="▶"/>
            </a:pPr>
            <a:endParaRPr lang="en-GB" sz="2800" dirty="0" smtClean="0">
              <a:solidFill>
                <a:srgbClr val="3C5C86"/>
              </a:solidFill>
            </a:endParaRPr>
          </a:p>
          <a:p>
            <a:pPr marL="571500" indent="-571500">
              <a:buClr>
                <a:srgbClr val="A2000C"/>
              </a:buClr>
              <a:buFont typeface="Yu Mincho Demibold" panose="02020600000000000000" pitchFamily="18" charset="-128"/>
              <a:buChar char="▶"/>
            </a:pPr>
            <a:r>
              <a:rPr lang="en-GB" sz="2800" dirty="0" smtClean="0">
                <a:solidFill>
                  <a:srgbClr val="3C5C86"/>
                </a:solidFill>
              </a:rPr>
              <a:t>Enhanced, committed </a:t>
            </a:r>
            <a:r>
              <a:rPr lang="en-GB" sz="2800" b="1" dirty="0" smtClean="0">
                <a:solidFill>
                  <a:srgbClr val="3C5C86"/>
                </a:solidFill>
              </a:rPr>
              <a:t>regional cooperation</a:t>
            </a:r>
          </a:p>
          <a:p>
            <a:pPr marL="571500" indent="-571500">
              <a:buClr>
                <a:srgbClr val="A2000C"/>
              </a:buClr>
              <a:buFont typeface="Yu Mincho Demibold" panose="02020600000000000000" pitchFamily="18" charset="-128"/>
              <a:buChar char="▶"/>
            </a:pPr>
            <a:endParaRPr lang="en-GB" sz="2800" dirty="0" smtClean="0">
              <a:solidFill>
                <a:srgbClr val="3C5C86"/>
              </a:solidFill>
            </a:endParaRPr>
          </a:p>
          <a:p>
            <a:pPr marL="571500" indent="-571500">
              <a:buClr>
                <a:srgbClr val="A2000C"/>
              </a:buClr>
              <a:buFont typeface="Yu Mincho Demibold" panose="02020600000000000000" pitchFamily="18" charset="-128"/>
              <a:buChar char="▶"/>
            </a:pPr>
            <a:r>
              <a:rPr lang="en-GB" sz="2800" dirty="0" smtClean="0">
                <a:solidFill>
                  <a:srgbClr val="3C5C86"/>
                </a:solidFill>
              </a:rPr>
              <a:t>Intelligent, pragmatic approach to implementation of the </a:t>
            </a:r>
            <a:r>
              <a:rPr lang="en-GB" sz="2800" b="1" dirty="0" smtClean="0">
                <a:solidFill>
                  <a:srgbClr val="3C5C86"/>
                </a:solidFill>
              </a:rPr>
              <a:t>EU rail </a:t>
            </a:r>
            <a:r>
              <a:rPr lang="en-GB" sz="2800" b="1" i="1" dirty="0" smtClean="0">
                <a:solidFill>
                  <a:srgbClr val="3C5C86"/>
                </a:solidFill>
              </a:rPr>
              <a:t>acquis</a:t>
            </a:r>
            <a:endParaRPr lang="en-GB" sz="2800" b="1" i="1" dirty="0">
              <a:solidFill>
                <a:srgbClr val="3C5C86"/>
              </a:solidFill>
            </a:endParaRPr>
          </a:p>
          <a:p>
            <a:pPr marL="571500" indent="-571500">
              <a:buClr>
                <a:srgbClr val="A2000C"/>
              </a:buClr>
              <a:buFont typeface="Yu Mincho Demibold" panose="02020600000000000000" pitchFamily="18" charset="-128"/>
              <a:buChar char="▶"/>
            </a:pPr>
            <a:endParaRPr lang="en-GB" sz="2800" u="sng" dirty="0">
              <a:solidFill>
                <a:srgbClr val="3C5C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32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8495" y="208666"/>
            <a:ext cx="71676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rgbClr val="3C5C86"/>
                </a:solidFill>
              </a:rPr>
              <a:t>Rail investments bring positive effects on the economy at large...</a:t>
            </a:r>
            <a:endParaRPr lang="en-US" sz="2800" b="1" dirty="0">
              <a:solidFill>
                <a:srgbClr val="3C5C86"/>
              </a:solidFill>
            </a:endParaRPr>
          </a:p>
        </p:txBody>
      </p:sp>
      <p:sp>
        <p:nvSpPr>
          <p:cNvPr id="7" name="ZoneTexte 7"/>
          <p:cNvSpPr txBox="1"/>
          <p:nvPr/>
        </p:nvSpPr>
        <p:spPr>
          <a:xfrm>
            <a:off x="645595" y="1995123"/>
            <a:ext cx="3847949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800" b="1" baseline="30000" dirty="0" err="1">
                <a:solidFill>
                  <a:srgbClr val="A2000C"/>
                </a:solidFill>
              </a:rPr>
              <a:t>Economic</a:t>
            </a:r>
            <a:r>
              <a:rPr lang="fr-FR" sz="2800" b="1" baseline="30000" dirty="0">
                <a:solidFill>
                  <a:srgbClr val="A2000C"/>
                </a:solidFill>
              </a:rPr>
              <a:t> size of </a:t>
            </a:r>
            <a:r>
              <a:rPr lang="fr-FR" sz="2800" b="1" baseline="30000" dirty="0" err="1">
                <a:solidFill>
                  <a:srgbClr val="A2000C"/>
                </a:solidFill>
              </a:rPr>
              <a:t>Europe´s</a:t>
            </a:r>
            <a:r>
              <a:rPr lang="fr-FR" sz="2800" b="1" baseline="30000" dirty="0">
                <a:solidFill>
                  <a:srgbClr val="A2000C"/>
                </a:solidFill>
              </a:rPr>
              <a:t> rail </a:t>
            </a:r>
            <a:r>
              <a:rPr lang="fr-FR" sz="2800" b="1" baseline="30000" dirty="0" err="1">
                <a:solidFill>
                  <a:srgbClr val="A2000C"/>
                </a:solidFill>
              </a:rPr>
              <a:t>sector</a:t>
            </a:r>
            <a:r>
              <a:rPr lang="fr-FR" sz="2800" b="1" baseline="30000" dirty="0">
                <a:solidFill>
                  <a:srgbClr val="A2000C"/>
                </a:solidFill>
              </a:rPr>
              <a:t> (GVA)</a:t>
            </a:r>
          </a:p>
        </p:txBody>
      </p:sp>
      <p:pic>
        <p:nvPicPr>
          <p:cNvPr id="8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930" y="2733907"/>
            <a:ext cx="3558735" cy="2135241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ZoneTexte 11"/>
          <p:cNvSpPr txBox="1"/>
          <p:nvPr/>
        </p:nvSpPr>
        <p:spPr>
          <a:xfrm>
            <a:off x="5184790" y="1996489"/>
            <a:ext cx="3049606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2800" b="1" baseline="30000">
                <a:solidFill>
                  <a:srgbClr val="A2000C"/>
                </a:solidFill>
              </a:defRPr>
            </a:lvl1pPr>
          </a:lstStyle>
          <a:p>
            <a:r>
              <a:rPr lang="fr-FR" dirty="0"/>
              <a:t>Millions of </a:t>
            </a:r>
            <a:r>
              <a:rPr lang="fr-FR" dirty="0" err="1"/>
              <a:t>persons</a:t>
            </a:r>
            <a:r>
              <a:rPr lang="fr-FR" dirty="0"/>
              <a:t> </a:t>
            </a:r>
            <a:r>
              <a:rPr lang="fr-FR" dirty="0" err="1"/>
              <a:t>employed</a:t>
            </a:r>
            <a:endParaRPr lang="fr-FR" dirty="0"/>
          </a:p>
        </p:txBody>
      </p:sp>
      <p:pic>
        <p:nvPicPr>
          <p:cNvPr id="10" name="Imag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2935" y="2845159"/>
            <a:ext cx="3373316" cy="2023990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ZoneTexte 14"/>
          <p:cNvSpPr txBox="1"/>
          <p:nvPr/>
        </p:nvSpPr>
        <p:spPr>
          <a:xfrm>
            <a:off x="645595" y="5294388"/>
            <a:ext cx="7908427" cy="748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200" b="1" baseline="30000" dirty="0">
                <a:solidFill>
                  <a:srgbClr val="3C5C86"/>
                </a:solidFill>
              </a:rPr>
              <a:t>ONE </a:t>
            </a:r>
            <a:r>
              <a:rPr lang="fr-FR" sz="3200" baseline="30000" dirty="0">
                <a:solidFill>
                  <a:srgbClr val="3C5C86"/>
                </a:solidFill>
              </a:rPr>
              <a:t>in </a:t>
            </a:r>
            <a:r>
              <a:rPr lang="fr-FR" sz="3200" baseline="30000" dirty="0" err="1">
                <a:solidFill>
                  <a:srgbClr val="3C5C86"/>
                </a:solidFill>
              </a:rPr>
              <a:t>railway</a:t>
            </a:r>
            <a:r>
              <a:rPr lang="fr-FR" sz="3200" baseline="30000" dirty="0">
                <a:solidFill>
                  <a:srgbClr val="3C5C86"/>
                </a:solidFill>
              </a:rPr>
              <a:t> transport </a:t>
            </a:r>
            <a:r>
              <a:rPr lang="fr-FR" sz="3200" baseline="30000" dirty="0" err="1">
                <a:solidFill>
                  <a:srgbClr val="3C5C86"/>
                </a:solidFill>
              </a:rPr>
              <a:t>creates</a:t>
            </a:r>
            <a:r>
              <a:rPr lang="fr-FR" sz="3200" baseline="30000" dirty="0">
                <a:solidFill>
                  <a:srgbClr val="3C5C86"/>
                </a:solidFill>
              </a:rPr>
              <a:t> more</a:t>
            </a:r>
            <a:r>
              <a:rPr lang="fr-FR" sz="3200" baseline="30000" dirty="0" smtClean="0">
                <a:solidFill>
                  <a:srgbClr val="3C5C86"/>
                </a:solidFill>
              </a:rPr>
              <a:t> </a:t>
            </a:r>
            <a:r>
              <a:rPr lang="fr-FR" sz="3200" baseline="30000" dirty="0" err="1" smtClean="0">
                <a:solidFill>
                  <a:srgbClr val="3C5C86"/>
                </a:solidFill>
              </a:rPr>
              <a:t>than</a:t>
            </a:r>
            <a:r>
              <a:rPr lang="fr-FR" sz="3200" b="1" baseline="30000" dirty="0" smtClean="0">
                <a:solidFill>
                  <a:srgbClr val="3C5C86"/>
                </a:solidFill>
              </a:rPr>
              <a:t> </a:t>
            </a:r>
            <a:r>
              <a:rPr lang="fr-FR" sz="3200" b="1" baseline="30000" dirty="0">
                <a:solidFill>
                  <a:srgbClr val="3C5C86"/>
                </a:solidFill>
              </a:rPr>
              <a:t>ONE </a:t>
            </a:r>
            <a:r>
              <a:rPr lang="fr-FR" sz="3200" baseline="30000" dirty="0" err="1">
                <a:solidFill>
                  <a:srgbClr val="3C5C86"/>
                </a:solidFill>
              </a:rPr>
              <a:t>other</a:t>
            </a:r>
            <a:r>
              <a:rPr lang="fr-FR" sz="3200" baseline="30000" dirty="0">
                <a:solidFill>
                  <a:srgbClr val="3C5C86"/>
                </a:solidFill>
              </a:rPr>
              <a:t> job in </a:t>
            </a:r>
            <a:r>
              <a:rPr lang="fr-FR" sz="3200" baseline="30000" dirty="0" err="1">
                <a:solidFill>
                  <a:srgbClr val="3C5C86"/>
                </a:solidFill>
              </a:rPr>
              <a:t>indirectly</a:t>
            </a:r>
            <a:r>
              <a:rPr lang="fr-FR" sz="3200" baseline="30000" dirty="0">
                <a:solidFill>
                  <a:srgbClr val="3C5C86"/>
                </a:solidFill>
              </a:rPr>
              <a:t> </a:t>
            </a:r>
            <a:r>
              <a:rPr lang="fr-FR" sz="3200" baseline="30000" dirty="0" err="1">
                <a:solidFill>
                  <a:srgbClr val="3C5C86"/>
                </a:solidFill>
              </a:rPr>
              <a:t>dependent</a:t>
            </a:r>
            <a:r>
              <a:rPr lang="fr-FR" sz="3200" baseline="30000" dirty="0" smtClean="0">
                <a:solidFill>
                  <a:srgbClr val="3C5C86"/>
                </a:solidFill>
              </a:rPr>
              <a:t> </a:t>
            </a:r>
            <a:r>
              <a:rPr lang="fr-FR" sz="3200" baseline="30000" dirty="0" err="1" smtClean="0">
                <a:solidFill>
                  <a:srgbClr val="3C5C86"/>
                </a:solidFill>
              </a:rPr>
              <a:t>economic</a:t>
            </a:r>
            <a:r>
              <a:rPr lang="fr-FR" sz="3200" baseline="30000" dirty="0" smtClean="0">
                <a:solidFill>
                  <a:srgbClr val="3C5C86"/>
                </a:solidFill>
              </a:rPr>
              <a:t> </a:t>
            </a:r>
            <a:r>
              <a:rPr lang="fr-FR" sz="3200" baseline="30000" dirty="0" err="1">
                <a:solidFill>
                  <a:srgbClr val="3C5C86"/>
                </a:solidFill>
              </a:rPr>
              <a:t>activities</a:t>
            </a:r>
            <a:r>
              <a:rPr lang="fr-FR" sz="3200" baseline="30000" dirty="0">
                <a:solidFill>
                  <a:srgbClr val="3C5C86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6224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8495" y="208666"/>
            <a:ext cx="71676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rgbClr val="3C5C86"/>
                </a:solidFill>
              </a:rPr>
              <a:t>... </a:t>
            </a:r>
            <a:r>
              <a:rPr lang="it-IT" sz="2800" b="1" dirty="0">
                <a:solidFill>
                  <a:srgbClr val="3C5C86"/>
                </a:solidFill>
              </a:rPr>
              <a:t>a</a:t>
            </a:r>
            <a:r>
              <a:rPr lang="it-IT" sz="2800" b="1" dirty="0" smtClean="0">
                <a:solidFill>
                  <a:srgbClr val="3C5C86"/>
                </a:solidFill>
              </a:rPr>
              <a:t>nd guarantees a sustainable development</a:t>
            </a:r>
            <a:endParaRPr lang="en-US" sz="2800" b="1" dirty="0">
              <a:solidFill>
                <a:srgbClr val="3C5C8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1310" y="1823154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baseline="30000" dirty="0" err="1">
                <a:solidFill>
                  <a:srgbClr val="3C5C86"/>
                </a:solidFill>
              </a:rPr>
              <a:t>Specific</a:t>
            </a:r>
            <a:r>
              <a:rPr lang="fr-FR" sz="2400" b="1" baseline="30000" dirty="0">
                <a:solidFill>
                  <a:srgbClr val="3C5C86"/>
                </a:solidFill>
              </a:rPr>
              <a:t> CO2 </a:t>
            </a:r>
            <a:r>
              <a:rPr lang="fr-FR" sz="2400" b="1" baseline="30000" dirty="0" err="1">
                <a:solidFill>
                  <a:srgbClr val="3C5C86"/>
                </a:solidFill>
              </a:rPr>
              <a:t>emissions</a:t>
            </a:r>
            <a:r>
              <a:rPr lang="fr-FR" sz="2400" b="1" baseline="30000" dirty="0">
                <a:solidFill>
                  <a:srgbClr val="3C5C86"/>
                </a:solidFill>
              </a:rPr>
              <a:t> per transport mode</a:t>
            </a:r>
          </a:p>
        </p:txBody>
      </p:sp>
      <p:sp>
        <p:nvSpPr>
          <p:cNvPr id="10" name="ZoneTexte 10"/>
          <p:cNvSpPr txBox="1"/>
          <p:nvPr/>
        </p:nvSpPr>
        <p:spPr>
          <a:xfrm>
            <a:off x="461310" y="2434695"/>
            <a:ext cx="15027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2400" b="1" baseline="30000">
                <a:solidFill>
                  <a:srgbClr val="3C5C86"/>
                </a:solidFill>
              </a:defRPr>
            </a:lvl1pPr>
          </a:lstStyle>
          <a:p>
            <a:r>
              <a:rPr lang="fr-FR" dirty="0">
                <a:solidFill>
                  <a:srgbClr val="A2000C"/>
                </a:solidFill>
              </a:rPr>
              <a:t>Passenger</a:t>
            </a:r>
          </a:p>
        </p:txBody>
      </p:sp>
      <p:sp>
        <p:nvSpPr>
          <p:cNvPr id="11" name="ZoneTexte 14"/>
          <p:cNvSpPr txBox="1"/>
          <p:nvPr/>
        </p:nvSpPr>
        <p:spPr>
          <a:xfrm>
            <a:off x="461310" y="4348359"/>
            <a:ext cx="1131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2400" b="1" baseline="30000">
                <a:solidFill>
                  <a:srgbClr val="A2000C"/>
                </a:solidFill>
              </a:defRPr>
            </a:lvl1pPr>
          </a:lstStyle>
          <a:p>
            <a:r>
              <a:rPr lang="fr-FR" dirty="0" err="1"/>
              <a:t>Freight</a:t>
            </a:r>
            <a:endParaRPr lang="fr-FR" dirty="0"/>
          </a:p>
        </p:txBody>
      </p:sp>
      <p:sp>
        <p:nvSpPr>
          <p:cNvPr id="12" name="ZoneTexte 21"/>
          <p:cNvSpPr txBox="1"/>
          <p:nvPr/>
        </p:nvSpPr>
        <p:spPr>
          <a:xfrm>
            <a:off x="5780154" y="1811324"/>
            <a:ext cx="31128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2400" b="1" baseline="30000" dirty="0">
                <a:solidFill>
                  <a:srgbClr val="3C5C86"/>
                </a:solidFill>
              </a:rPr>
              <a:t>Rail </a:t>
            </a:r>
            <a:r>
              <a:rPr lang="fr-FR" sz="2400" b="1" baseline="30000" dirty="0" err="1">
                <a:solidFill>
                  <a:srgbClr val="3C5C86"/>
                </a:solidFill>
              </a:rPr>
              <a:t>only</a:t>
            </a:r>
            <a:r>
              <a:rPr lang="fr-FR" sz="2400" b="1" baseline="30000" dirty="0">
                <a:solidFill>
                  <a:srgbClr val="3C5C86"/>
                </a:solidFill>
              </a:rPr>
              <a:t> </a:t>
            </a:r>
            <a:r>
              <a:rPr lang="fr-FR" sz="2400" b="1" baseline="30000" dirty="0" err="1">
                <a:solidFill>
                  <a:srgbClr val="3C5C86"/>
                </a:solidFill>
              </a:rPr>
              <a:t>accounts</a:t>
            </a:r>
            <a:r>
              <a:rPr lang="fr-FR" sz="2400" b="1" baseline="30000" dirty="0">
                <a:solidFill>
                  <a:srgbClr val="3C5C86"/>
                </a:solidFill>
              </a:rPr>
              <a:t> for </a:t>
            </a:r>
            <a:r>
              <a:rPr lang="fr-FR" sz="2400" b="1" baseline="30000" dirty="0">
                <a:solidFill>
                  <a:srgbClr val="A2000C"/>
                </a:solidFill>
              </a:rPr>
              <a:t>2% of total </a:t>
            </a:r>
            <a:r>
              <a:rPr lang="fr-FR" sz="2400" b="1" baseline="30000" dirty="0" err="1">
                <a:solidFill>
                  <a:srgbClr val="A2000C"/>
                </a:solidFill>
              </a:rPr>
              <a:t>energy</a:t>
            </a:r>
            <a:r>
              <a:rPr lang="fr-FR" sz="2400" b="1" baseline="30000" dirty="0">
                <a:solidFill>
                  <a:srgbClr val="A2000C"/>
                </a:solidFill>
              </a:rPr>
              <a:t> </a:t>
            </a:r>
            <a:r>
              <a:rPr lang="fr-FR" sz="2400" b="1" baseline="30000" dirty="0" err="1">
                <a:solidFill>
                  <a:srgbClr val="A2000C"/>
                </a:solidFill>
              </a:rPr>
              <a:t>consumption</a:t>
            </a:r>
            <a:r>
              <a:rPr lang="fr-FR" sz="2400" b="1" baseline="30000" dirty="0">
                <a:solidFill>
                  <a:srgbClr val="3C5C86"/>
                </a:solidFill>
              </a:rPr>
              <a:t> in transport </a:t>
            </a:r>
            <a:r>
              <a:rPr lang="fr-FR" sz="2400" b="1" baseline="30000" dirty="0" err="1">
                <a:solidFill>
                  <a:srgbClr val="3C5C86"/>
                </a:solidFill>
              </a:rPr>
              <a:t>although</a:t>
            </a:r>
            <a:r>
              <a:rPr lang="fr-FR" sz="2400" b="1" baseline="30000" dirty="0">
                <a:solidFill>
                  <a:srgbClr val="3C5C86"/>
                </a:solidFill>
              </a:rPr>
              <a:t> </a:t>
            </a:r>
            <a:r>
              <a:rPr lang="fr-FR" sz="2400" b="1" baseline="30000" dirty="0" err="1">
                <a:solidFill>
                  <a:srgbClr val="3C5C86"/>
                </a:solidFill>
              </a:rPr>
              <a:t>it</a:t>
            </a:r>
            <a:r>
              <a:rPr lang="fr-FR" sz="2400" b="1" baseline="30000" dirty="0">
                <a:solidFill>
                  <a:srgbClr val="3C5C86"/>
                </a:solidFill>
              </a:rPr>
              <a:t> carries 17.2% of </a:t>
            </a:r>
            <a:r>
              <a:rPr lang="fr-FR" sz="2400" b="1" baseline="30000" dirty="0" err="1">
                <a:solidFill>
                  <a:srgbClr val="3C5C86"/>
                </a:solidFill>
              </a:rPr>
              <a:t>inland</a:t>
            </a:r>
            <a:r>
              <a:rPr lang="fr-FR" sz="2400" b="1" baseline="30000" dirty="0">
                <a:solidFill>
                  <a:srgbClr val="3C5C86"/>
                </a:solidFill>
              </a:rPr>
              <a:t> </a:t>
            </a:r>
            <a:r>
              <a:rPr lang="fr-FR" sz="2400" b="1" baseline="30000" dirty="0" err="1">
                <a:solidFill>
                  <a:srgbClr val="3C5C86"/>
                </a:solidFill>
              </a:rPr>
              <a:t>freight</a:t>
            </a:r>
            <a:r>
              <a:rPr lang="fr-FR" sz="2400" b="1" baseline="30000" dirty="0">
                <a:solidFill>
                  <a:srgbClr val="3C5C86"/>
                </a:solidFill>
              </a:rPr>
              <a:t> and 7.4% of </a:t>
            </a:r>
            <a:r>
              <a:rPr lang="fr-FR" sz="2400" b="1" baseline="30000" dirty="0" err="1">
                <a:solidFill>
                  <a:srgbClr val="3C5C86"/>
                </a:solidFill>
              </a:rPr>
              <a:t>passengers</a:t>
            </a:r>
            <a:r>
              <a:rPr lang="fr-FR" sz="2400" b="1" baseline="30000" dirty="0">
                <a:solidFill>
                  <a:srgbClr val="3C5C86"/>
                </a:solidFill>
              </a:rPr>
              <a:t> in Europe.</a:t>
            </a:r>
          </a:p>
        </p:txBody>
      </p:sp>
      <p:pic>
        <p:nvPicPr>
          <p:cNvPr id="13" name="Imag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5562" y="3796255"/>
            <a:ext cx="2917424" cy="1750454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 16" descr="environ_5-redpn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663" y="3116791"/>
            <a:ext cx="648469" cy="389081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ZoneTexte 17"/>
          <p:cNvSpPr txBox="1"/>
          <p:nvPr/>
        </p:nvSpPr>
        <p:spPr>
          <a:xfrm>
            <a:off x="461310" y="3535910"/>
            <a:ext cx="1411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200" b="1" dirty="0" smtClean="0">
                <a:solidFill>
                  <a:srgbClr val="3C5C86"/>
                </a:solidFill>
              </a:rPr>
              <a:t>Rail</a:t>
            </a:r>
          </a:p>
          <a:p>
            <a:pPr algn="ctr"/>
            <a:r>
              <a:rPr lang="fr-FR" sz="1200" dirty="0" smtClean="0">
                <a:solidFill>
                  <a:srgbClr val="3C5C86"/>
                </a:solidFill>
              </a:rPr>
              <a:t>41 gCO</a:t>
            </a:r>
            <a:r>
              <a:rPr lang="fr-FR" sz="1200" baseline="-25000" dirty="0" smtClean="0">
                <a:solidFill>
                  <a:srgbClr val="3C5C86"/>
                </a:solidFill>
              </a:rPr>
              <a:t>2</a:t>
            </a:r>
            <a:r>
              <a:rPr lang="fr-FR" sz="1200" dirty="0" smtClean="0">
                <a:solidFill>
                  <a:srgbClr val="3C5C86"/>
                </a:solidFill>
              </a:rPr>
              <a:t>/pkm</a:t>
            </a:r>
            <a:endParaRPr lang="fr-FR" sz="1200" dirty="0">
              <a:solidFill>
                <a:srgbClr val="3C5C86"/>
              </a:solidFill>
            </a:endParaRPr>
          </a:p>
        </p:txBody>
      </p:sp>
      <p:pic>
        <p:nvPicPr>
          <p:cNvPr id="16" name="Image 23" descr="environ_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9690" y="3068310"/>
            <a:ext cx="863446" cy="518068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ZoneTexte 24"/>
          <p:cNvSpPr txBox="1"/>
          <p:nvPr/>
        </p:nvSpPr>
        <p:spPr>
          <a:xfrm>
            <a:off x="2135993" y="3586378"/>
            <a:ext cx="1411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200" b="1" dirty="0" smtClean="0">
                <a:solidFill>
                  <a:srgbClr val="3C5C86"/>
                </a:solidFill>
              </a:rPr>
              <a:t>Road</a:t>
            </a:r>
          </a:p>
          <a:p>
            <a:pPr algn="ctr"/>
            <a:r>
              <a:rPr lang="fr-FR" sz="1200" dirty="0" smtClean="0">
                <a:solidFill>
                  <a:srgbClr val="3C5C86"/>
                </a:solidFill>
              </a:rPr>
              <a:t>(110 gCO</a:t>
            </a:r>
            <a:r>
              <a:rPr lang="fr-FR" sz="1200" baseline="-25000" dirty="0" smtClean="0">
                <a:solidFill>
                  <a:srgbClr val="3C5C86"/>
                </a:solidFill>
              </a:rPr>
              <a:t>2</a:t>
            </a:r>
            <a:r>
              <a:rPr lang="fr-FR" sz="1200" dirty="0" smtClean="0">
                <a:solidFill>
                  <a:srgbClr val="3C5C86"/>
                </a:solidFill>
              </a:rPr>
              <a:t>/pkm</a:t>
            </a:r>
            <a:endParaRPr lang="fr-FR" sz="1200" dirty="0">
              <a:solidFill>
                <a:srgbClr val="3C5C86"/>
              </a:solidFill>
            </a:endParaRPr>
          </a:p>
        </p:txBody>
      </p:sp>
      <p:pic>
        <p:nvPicPr>
          <p:cNvPr id="18" name="Image 25" descr="environ_4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25974" y="2885242"/>
            <a:ext cx="1142173" cy="685304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ZoneTexte 26"/>
          <p:cNvSpPr txBox="1"/>
          <p:nvPr/>
        </p:nvSpPr>
        <p:spPr>
          <a:xfrm>
            <a:off x="3891473" y="3570546"/>
            <a:ext cx="1411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200" b="1" dirty="0" smtClean="0">
                <a:solidFill>
                  <a:srgbClr val="3C5C86"/>
                </a:solidFill>
              </a:rPr>
              <a:t>Air</a:t>
            </a:r>
          </a:p>
          <a:p>
            <a:pPr algn="ctr"/>
            <a:r>
              <a:rPr lang="fr-FR" sz="1200" dirty="0" smtClean="0">
                <a:solidFill>
                  <a:srgbClr val="3C5C86"/>
                </a:solidFill>
              </a:rPr>
              <a:t>(112 gCO</a:t>
            </a:r>
            <a:r>
              <a:rPr lang="fr-FR" sz="1200" baseline="-25000" dirty="0" smtClean="0">
                <a:solidFill>
                  <a:srgbClr val="3C5C86"/>
                </a:solidFill>
              </a:rPr>
              <a:t>2</a:t>
            </a:r>
            <a:r>
              <a:rPr lang="fr-FR" sz="1200" dirty="0" smtClean="0">
                <a:solidFill>
                  <a:srgbClr val="3C5C86"/>
                </a:solidFill>
              </a:rPr>
              <a:t>/pkm</a:t>
            </a:r>
            <a:endParaRPr lang="fr-FR" sz="1200" dirty="0">
              <a:solidFill>
                <a:srgbClr val="3C5C86"/>
              </a:solidFill>
            </a:endParaRPr>
          </a:p>
        </p:txBody>
      </p:sp>
      <p:pic>
        <p:nvPicPr>
          <p:cNvPr id="20" name="Image 27" descr="environ_5-redpng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4663" y="4871209"/>
            <a:ext cx="648468" cy="389081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" name="ZoneTexte 28"/>
          <p:cNvSpPr txBox="1"/>
          <p:nvPr/>
        </p:nvSpPr>
        <p:spPr>
          <a:xfrm>
            <a:off x="461310" y="5290328"/>
            <a:ext cx="1411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200" b="1" dirty="0" smtClean="0">
                <a:solidFill>
                  <a:srgbClr val="3C5C86"/>
                </a:solidFill>
              </a:rPr>
              <a:t>Rail</a:t>
            </a:r>
          </a:p>
          <a:p>
            <a:pPr algn="ctr"/>
            <a:r>
              <a:rPr lang="fr-FR" sz="1200" dirty="0" smtClean="0">
                <a:solidFill>
                  <a:srgbClr val="3C5C86"/>
                </a:solidFill>
              </a:rPr>
              <a:t>21 gCO</a:t>
            </a:r>
            <a:r>
              <a:rPr lang="fr-FR" sz="1200" baseline="-25000" dirty="0" smtClean="0">
                <a:solidFill>
                  <a:srgbClr val="3C5C86"/>
                </a:solidFill>
              </a:rPr>
              <a:t>2</a:t>
            </a:r>
            <a:r>
              <a:rPr lang="fr-FR" sz="1200" dirty="0" smtClean="0">
                <a:solidFill>
                  <a:srgbClr val="3C5C86"/>
                </a:solidFill>
              </a:rPr>
              <a:t>/pkm</a:t>
            </a:r>
            <a:endParaRPr lang="fr-FR" sz="1200" dirty="0">
              <a:solidFill>
                <a:srgbClr val="3C5C86"/>
              </a:solidFill>
            </a:endParaRPr>
          </a:p>
        </p:txBody>
      </p:sp>
      <p:pic>
        <p:nvPicPr>
          <p:cNvPr id="22" name="Image 29" descr="environ_3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00475" y="4772260"/>
            <a:ext cx="863446" cy="518067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ZoneTexte 30"/>
          <p:cNvSpPr txBox="1"/>
          <p:nvPr/>
        </p:nvSpPr>
        <p:spPr>
          <a:xfrm>
            <a:off x="1803125" y="5290328"/>
            <a:ext cx="2018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200" b="1" dirty="0" err="1" smtClean="0">
                <a:solidFill>
                  <a:srgbClr val="3C5C86"/>
                </a:solidFill>
              </a:rPr>
              <a:t>Inland</a:t>
            </a:r>
            <a:r>
              <a:rPr lang="fr-FR" sz="1200" b="1" dirty="0" smtClean="0">
                <a:solidFill>
                  <a:srgbClr val="3C5C86"/>
                </a:solidFill>
              </a:rPr>
              <a:t> </a:t>
            </a:r>
            <a:r>
              <a:rPr lang="fr-FR" sz="1200" b="1" dirty="0" err="1" smtClean="0">
                <a:solidFill>
                  <a:srgbClr val="3C5C86"/>
                </a:solidFill>
              </a:rPr>
              <a:t>waterways</a:t>
            </a:r>
            <a:endParaRPr lang="fr-FR" sz="1200" b="1" dirty="0" smtClean="0">
              <a:solidFill>
                <a:srgbClr val="3C5C86"/>
              </a:solidFill>
            </a:endParaRPr>
          </a:p>
          <a:p>
            <a:pPr algn="ctr"/>
            <a:r>
              <a:rPr lang="fr-FR" sz="1200" dirty="0" smtClean="0">
                <a:solidFill>
                  <a:srgbClr val="3C5C86"/>
                </a:solidFill>
              </a:rPr>
              <a:t>(61 gCO</a:t>
            </a:r>
            <a:r>
              <a:rPr lang="fr-FR" sz="1200" baseline="-25000" dirty="0" smtClean="0">
                <a:solidFill>
                  <a:srgbClr val="3C5C86"/>
                </a:solidFill>
              </a:rPr>
              <a:t>2</a:t>
            </a:r>
            <a:r>
              <a:rPr lang="fr-FR" sz="1200" dirty="0" smtClean="0">
                <a:solidFill>
                  <a:srgbClr val="3C5C86"/>
                </a:solidFill>
              </a:rPr>
              <a:t>/pkm</a:t>
            </a:r>
            <a:endParaRPr lang="fr-FR" sz="1200" dirty="0">
              <a:solidFill>
                <a:srgbClr val="3C5C86"/>
              </a:solidFill>
            </a:endParaRPr>
          </a:p>
        </p:txBody>
      </p:sp>
      <p:pic>
        <p:nvPicPr>
          <p:cNvPr id="24" name="Image 31" descr="environ_4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25974" y="4605024"/>
            <a:ext cx="1142173" cy="685303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5" name="ZoneTexte 32"/>
          <p:cNvSpPr txBox="1"/>
          <p:nvPr/>
        </p:nvSpPr>
        <p:spPr>
          <a:xfrm>
            <a:off x="3891473" y="5290328"/>
            <a:ext cx="1411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200" b="1" dirty="0" smtClean="0">
                <a:solidFill>
                  <a:srgbClr val="3C5C86"/>
                </a:solidFill>
              </a:rPr>
              <a:t>Road</a:t>
            </a:r>
          </a:p>
          <a:p>
            <a:pPr algn="ctr"/>
            <a:r>
              <a:rPr lang="fr-FR" sz="1200" dirty="0" smtClean="0">
                <a:solidFill>
                  <a:srgbClr val="3C5C86"/>
                </a:solidFill>
              </a:rPr>
              <a:t>(75 gCO</a:t>
            </a:r>
            <a:r>
              <a:rPr lang="fr-FR" sz="1200" baseline="-25000" dirty="0" smtClean="0">
                <a:solidFill>
                  <a:srgbClr val="3C5C86"/>
                </a:solidFill>
              </a:rPr>
              <a:t>2</a:t>
            </a:r>
            <a:r>
              <a:rPr lang="fr-FR" sz="1200" dirty="0" smtClean="0">
                <a:solidFill>
                  <a:srgbClr val="3C5C86"/>
                </a:solidFill>
              </a:rPr>
              <a:t>/pkm</a:t>
            </a:r>
            <a:endParaRPr lang="fr-FR" sz="1200" dirty="0">
              <a:solidFill>
                <a:srgbClr val="3C5C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79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4723807"/>
              </p:ext>
            </p:extLst>
          </p:nvPr>
        </p:nvGraphicFramePr>
        <p:xfrm>
          <a:off x="208495" y="2194162"/>
          <a:ext cx="7569016" cy="4362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1364416"/>
            <a:ext cx="27660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400" dirty="0" smtClean="0">
                <a:solidFill>
                  <a:srgbClr val="3C5C86"/>
                </a:solidFill>
              </a:rPr>
              <a:t>Rail </a:t>
            </a:r>
            <a:r>
              <a:rPr lang="fr-BE" sz="1400" dirty="0" err="1">
                <a:solidFill>
                  <a:srgbClr val="3C5C86"/>
                </a:solidFill>
              </a:rPr>
              <a:t>f</a:t>
            </a:r>
            <a:r>
              <a:rPr lang="fr-BE" sz="1400" dirty="0" err="1" smtClean="0">
                <a:solidFill>
                  <a:srgbClr val="3C5C86"/>
                </a:solidFill>
              </a:rPr>
              <a:t>reight</a:t>
            </a:r>
            <a:endParaRPr lang="fr-BE" sz="1400" dirty="0" smtClean="0">
              <a:solidFill>
                <a:srgbClr val="3C5C86"/>
              </a:solidFill>
            </a:endParaRPr>
          </a:p>
          <a:p>
            <a:pPr algn="ctr"/>
            <a:r>
              <a:rPr lang="fr-BE" sz="1400" dirty="0">
                <a:solidFill>
                  <a:srgbClr val="3C5C86"/>
                </a:solidFill>
              </a:rPr>
              <a:t>m</a:t>
            </a:r>
            <a:r>
              <a:rPr lang="fr-BE" sz="1400" dirty="0" smtClean="0">
                <a:solidFill>
                  <a:srgbClr val="3C5C86"/>
                </a:solidFill>
              </a:rPr>
              <a:t>odal </a:t>
            </a:r>
            <a:r>
              <a:rPr lang="fr-BE" sz="1400" dirty="0" err="1" smtClean="0">
                <a:solidFill>
                  <a:srgbClr val="3C5C86"/>
                </a:solidFill>
              </a:rPr>
              <a:t>share</a:t>
            </a:r>
            <a:r>
              <a:rPr lang="fr-BE" sz="1400" dirty="0" smtClean="0">
                <a:solidFill>
                  <a:srgbClr val="3C5C86"/>
                </a:solidFill>
              </a:rPr>
              <a:t> </a:t>
            </a:r>
            <a:r>
              <a:rPr lang="fr-BE" sz="1400" dirty="0" err="1" smtClean="0">
                <a:solidFill>
                  <a:srgbClr val="3C5C86"/>
                </a:solidFill>
              </a:rPr>
              <a:t>growth</a:t>
            </a:r>
            <a:endParaRPr lang="fr-BE" sz="1400" dirty="0" smtClean="0">
              <a:solidFill>
                <a:srgbClr val="3C5C86"/>
              </a:solidFill>
            </a:endParaRPr>
          </a:p>
          <a:p>
            <a:pPr algn="ctr"/>
            <a:r>
              <a:rPr lang="fr-BE" sz="1400" dirty="0" smtClean="0">
                <a:solidFill>
                  <a:srgbClr val="3C5C86"/>
                </a:solidFill>
              </a:rPr>
              <a:t>(2002 – 2012)</a:t>
            </a:r>
          </a:p>
        </p:txBody>
      </p:sp>
      <p:sp>
        <p:nvSpPr>
          <p:cNvPr id="5" name="TextBox 4"/>
          <p:cNvSpPr txBox="1"/>
          <p:nvPr/>
        </p:nvSpPr>
        <p:spPr>
          <a:xfrm rot="5400000">
            <a:off x="7515258" y="4006075"/>
            <a:ext cx="184858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sz="1400" dirty="0" smtClean="0">
                <a:solidFill>
                  <a:srgbClr val="3C5C86"/>
                </a:solidFill>
              </a:rPr>
              <a:t>Rail FINANCING</a:t>
            </a:r>
          </a:p>
          <a:p>
            <a:pPr algn="ctr"/>
            <a:r>
              <a:rPr lang="fr-BE" sz="1400" dirty="0" smtClean="0">
                <a:solidFill>
                  <a:srgbClr val="3C5C86"/>
                </a:solidFill>
              </a:rPr>
              <a:t>(1000€/line.km/</a:t>
            </a:r>
            <a:r>
              <a:rPr lang="fr-BE" sz="1400" dirty="0" err="1" smtClean="0">
                <a:solidFill>
                  <a:srgbClr val="3C5C86"/>
                </a:solidFill>
              </a:rPr>
              <a:t>yr</a:t>
            </a:r>
            <a:endParaRPr lang="fr-BE" sz="1400" dirty="0" smtClean="0">
              <a:solidFill>
                <a:srgbClr val="3C5C86"/>
              </a:solidFill>
            </a:endParaRPr>
          </a:p>
          <a:p>
            <a:pPr algn="ctr"/>
            <a:r>
              <a:rPr lang="fr-BE" sz="1400" dirty="0" smtClean="0">
                <a:solidFill>
                  <a:srgbClr val="3C5C86"/>
                </a:solidFill>
              </a:rPr>
              <a:t> 2002-2012)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77853" y="5844064"/>
            <a:ext cx="26096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600" dirty="0" smtClean="0">
                <a:solidFill>
                  <a:srgbClr val="92D050"/>
                </a:solidFill>
              </a:rPr>
              <a:t>Integrated </a:t>
            </a:r>
            <a:r>
              <a:rPr lang="fr-BE" sz="1600" dirty="0" smtClean="0"/>
              <a:t>/ </a:t>
            </a:r>
            <a:r>
              <a:rPr lang="fr-BE" sz="1600" dirty="0" err="1" smtClean="0">
                <a:solidFill>
                  <a:srgbClr val="FF0000"/>
                </a:solidFill>
              </a:rPr>
              <a:t>Unbundled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6390" y="6435891"/>
            <a:ext cx="76238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400" dirty="0" smtClean="0">
                <a:solidFill>
                  <a:srgbClr val="3C5C86"/>
                </a:solidFill>
              </a:rPr>
              <a:t>Data Source</a:t>
            </a:r>
            <a:r>
              <a:rPr lang="fr-BE" sz="1400" b="0" dirty="0" smtClean="0">
                <a:solidFill>
                  <a:srgbClr val="3C5C86"/>
                </a:solidFill>
              </a:rPr>
              <a:t>: </a:t>
            </a:r>
            <a:r>
              <a:rPr lang="fr-BE" sz="1400" b="0" dirty="0" err="1" smtClean="0">
                <a:solidFill>
                  <a:srgbClr val="3C5C86"/>
                </a:solidFill>
              </a:rPr>
              <a:t>European</a:t>
            </a:r>
            <a:r>
              <a:rPr lang="fr-BE" sz="1400" b="0" dirty="0" smtClean="0">
                <a:solidFill>
                  <a:srgbClr val="3C5C86"/>
                </a:solidFill>
              </a:rPr>
              <a:t> </a:t>
            </a:r>
            <a:r>
              <a:rPr lang="fr-BE" sz="1400" b="0" dirty="0" err="1" smtClean="0">
                <a:solidFill>
                  <a:srgbClr val="3C5C86"/>
                </a:solidFill>
              </a:rPr>
              <a:t>Commission’s</a:t>
            </a:r>
            <a:r>
              <a:rPr lang="fr-BE" sz="1400" b="0" dirty="0" smtClean="0">
                <a:solidFill>
                  <a:srgbClr val="3C5C86"/>
                </a:solidFill>
              </a:rPr>
              <a:t> RMMS 2007-2014 </a:t>
            </a:r>
            <a:r>
              <a:rPr lang="fr-BE" sz="1400" b="0" i="1" dirty="0" smtClean="0">
                <a:solidFill>
                  <a:srgbClr val="3C5C86"/>
                </a:solidFill>
              </a:rPr>
              <a:t>(</a:t>
            </a:r>
            <a:r>
              <a:rPr lang="fr-BE" sz="1400" b="0" i="1" dirty="0" err="1">
                <a:solidFill>
                  <a:srgbClr val="3C5C86"/>
                </a:solidFill>
              </a:rPr>
              <a:t>e</a:t>
            </a:r>
            <a:r>
              <a:rPr lang="fr-BE" sz="1400" b="0" i="1" dirty="0" err="1" smtClean="0">
                <a:solidFill>
                  <a:srgbClr val="3C5C86"/>
                </a:solidFill>
              </a:rPr>
              <a:t>xcluding</a:t>
            </a:r>
            <a:r>
              <a:rPr lang="fr-BE" sz="1400" b="0" i="1" dirty="0" smtClean="0">
                <a:solidFill>
                  <a:srgbClr val="3C5C86"/>
                </a:solidFill>
              </a:rPr>
              <a:t> HR &amp; LU)</a:t>
            </a:r>
            <a:endParaRPr lang="fr-BE" sz="1400" b="0" i="1" dirty="0">
              <a:solidFill>
                <a:srgbClr val="3C5C8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8495" y="208666"/>
            <a:ext cx="72083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rgbClr val="3C5C86"/>
                </a:solidFill>
              </a:rPr>
              <a:t>Financing positively impacts rail freight modal share</a:t>
            </a:r>
            <a:endParaRPr lang="en-US" sz="2800" b="1" dirty="0">
              <a:solidFill>
                <a:srgbClr val="3C5C86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 rot="8413951">
            <a:off x="1956225" y="4916172"/>
            <a:ext cx="380885" cy="414451"/>
          </a:xfrm>
          <a:prstGeom prst="rightArrow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97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478132" y="2233348"/>
            <a:ext cx="3508388" cy="37240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it-IT" sz="2000" b="1" dirty="0" smtClean="0">
                <a:solidFill>
                  <a:srgbClr val="3C5C86"/>
                </a:solidFill>
              </a:rPr>
              <a:t>The extension of </a:t>
            </a:r>
            <a:r>
              <a:rPr lang="it-IT" sz="2000" b="1" dirty="0" smtClean="0">
                <a:solidFill>
                  <a:srgbClr val="A2000C"/>
                </a:solidFill>
              </a:rPr>
              <a:t>TEN-T</a:t>
            </a:r>
            <a:r>
              <a:rPr lang="it-IT" sz="2000" b="1" dirty="0" smtClean="0">
                <a:solidFill>
                  <a:srgbClr val="3C5C86"/>
                </a:solidFill>
              </a:rPr>
              <a:t> core network to the region: a huge opportunity for the SEE area</a:t>
            </a:r>
          </a:p>
          <a:p>
            <a:endParaRPr lang="it-IT" sz="1600" b="1" dirty="0">
              <a:solidFill>
                <a:srgbClr val="3C5C86"/>
              </a:solidFill>
            </a:endParaRPr>
          </a:p>
          <a:p>
            <a:r>
              <a:rPr lang="it-IT" sz="2000" b="1" dirty="0">
                <a:solidFill>
                  <a:srgbClr val="3C5C86"/>
                </a:solidFill>
              </a:rPr>
              <a:t>A new </a:t>
            </a:r>
            <a:r>
              <a:rPr lang="it-IT" sz="2000" b="1" dirty="0">
                <a:solidFill>
                  <a:srgbClr val="A2000C"/>
                </a:solidFill>
              </a:rPr>
              <a:t>Rail Freight Corridor </a:t>
            </a:r>
            <a:r>
              <a:rPr lang="it-IT" sz="2000" b="1" dirty="0">
                <a:solidFill>
                  <a:srgbClr val="3C5C86"/>
                </a:solidFill>
              </a:rPr>
              <a:t>AT-SI-HR-SRB-BG will foreseeably be established in </a:t>
            </a:r>
            <a:r>
              <a:rPr lang="it-IT" sz="2000" b="1" dirty="0" smtClean="0">
                <a:solidFill>
                  <a:srgbClr val="3C5C86"/>
                </a:solidFill>
              </a:rPr>
              <a:t>2016/2017</a:t>
            </a:r>
            <a:endParaRPr lang="en-GB" sz="2000" b="1" dirty="0">
              <a:solidFill>
                <a:srgbClr val="3C5C86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04799" y="76200"/>
            <a:ext cx="70104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rgbClr val="0060AA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sz="3100" dirty="0">
                <a:solidFill>
                  <a:srgbClr val="3C5C86"/>
                </a:solidFill>
                <a:latin typeface="+mj-lt"/>
              </a:rPr>
              <a:t>SEE </a:t>
            </a:r>
            <a:r>
              <a:rPr lang="en-GB" sz="3100" dirty="0" smtClean="0">
                <a:solidFill>
                  <a:srgbClr val="3C5C86"/>
                </a:solidFill>
                <a:latin typeface="+mj-lt"/>
              </a:rPr>
              <a:t>Rail freight</a:t>
            </a:r>
            <a:endParaRPr lang="en-GB" sz="3100" dirty="0">
              <a:solidFill>
                <a:srgbClr val="3C5C86"/>
              </a:solidFill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529" y="1536233"/>
            <a:ext cx="5143603" cy="511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96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856" r="31182" b="-1"/>
          <a:stretch/>
        </p:blipFill>
        <p:spPr>
          <a:xfrm>
            <a:off x="7239000" y="4397"/>
            <a:ext cx="1804483" cy="814247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04799" y="76200"/>
            <a:ext cx="70104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rgbClr val="0060AA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sz="3100" dirty="0" smtClean="0">
                <a:solidFill>
                  <a:srgbClr val="3C5C86"/>
                </a:solidFill>
                <a:latin typeface="+mj-lt"/>
              </a:rPr>
              <a:t>Container traffic in Koper grew fast in the last decade</a:t>
            </a:r>
            <a:endParaRPr lang="en-GB" sz="3100" dirty="0">
              <a:solidFill>
                <a:srgbClr val="3C5C86"/>
              </a:solidFill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1640" y="1657995"/>
            <a:ext cx="6789601" cy="430040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 rot="16200000">
            <a:off x="7317180" y="3669695"/>
            <a:ext cx="1986680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it-IT" sz="1200" b="1" dirty="0" smtClean="0">
                <a:solidFill>
                  <a:srgbClr val="3C5C86"/>
                </a:solidFill>
              </a:rPr>
              <a:t>ITF data 2015</a:t>
            </a:r>
            <a:endParaRPr lang="en-GB" sz="1200" b="1" dirty="0">
              <a:solidFill>
                <a:srgbClr val="3C5C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44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R_PPT">
  <a:themeElements>
    <a:clrScheme name="CER_Stationary">
      <a:dk1>
        <a:srgbClr val="FFFFFF"/>
      </a:dk1>
      <a:lt1>
        <a:srgbClr val="005FAA"/>
      </a:lt1>
      <a:dk2>
        <a:srgbClr val="3C5C86"/>
      </a:dk2>
      <a:lt2>
        <a:srgbClr val="3C5C86"/>
      </a:lt2>
      <a:accent1>
        <a:srgbClr val="005FAA"/>
      </a:accent1>
      <a:accent2>
        <a:srgbClr val="5886A8"/>
      </a:accent2>
      <a:accent3>
        <a:srgbClr val="BABABA"/>
      </a:accent3>
      <a:accent4>
        <a:srgbClr val="A2000C"/>
      </a:accent4>
      <a:accent5>
        <a:srgbClr val="D2BE8E"/>
      </a:accent5>
      <a:accent6>
        <a:srgbClr val="005FAA"/>
      </a:accent6>
      <a:hlink>
        <a:srgbClr val="005FAA"/>
      </a:hlink>
      <a:folHlink>
        <a:srgbClr val="A2000C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CER_PPT.potx</Template>
  <TotalTime>1397</TotalTime>
  <Words>574</Words>
  <Application>Microsoft Office PowerPoint</Application>
  <PresentationFormat>On-screen Show (4:3)</PresentationFormat>
  <Paragraphs>103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Trebuchet MS</vt:lpstr>
      <vt:lpstr>Verdana</vt:lpstr>
      <vt:lpstr>Wingdings</vt:lpstr>
      <vt:lpstr>Yu Mincho Demibold</vt:lpstr>
      <vt:lpstr>CER_PPT</vt:lpstr>
      <vt:lpstr>Transport &amp; Logistics Conference 2016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page in extremis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CER</dc:title>
  <dc:subject/>
  <dc:creator>Page Inextremis</dc:creator>
  <cp:keywords/>
  <dc:description/>
  <cp:lastModifiedBy>Libor Lochman</cp:lastModifiedBy>
  <cp:revision>104</cp:revision>
  <dcterms:created xsi:type="dcterms:W3CDTF">2015-10-19T16:58:22Z</dcterms:created>
  <dcterms:modified xsi:type="dcterms:W3CDTF">2016-02-25T17:52:50Z</dcterms:modified>
  <cp:category/>
</cp:coreProperties>
</file>