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67" r:id="rId2"/>
    <p:sldId id="417" r:id="rId3"/>
    <p:sldId id="408" r:id="rId4"/>
    <p:sldId id="410" r:id="rId5"/>
    <p:sldId id="406" r:id="rId6"/>
    <p:sldId id="413" r:id="rId7"/>
    <p:sldId id="411" r:id="rId8"/>
    <p:sldId id="415" r:id="rId9"/>
    <p:sldId id="416" r:id="rId10"/>
    <p:sldId id="418" r:id="rId11"/>
    <p:sldId id="419" r:id="rId12"/>
    <p:sldId id="374" r:id="rId1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2" autoAdjust="0"/>
    <p:restoredTop sz="91411" autoAdjust="0"/>
  </p:normalViewPr>
  <p:slideViewPr>
    <p:cSldViewPr snapToGrid="0" snapToObjects="1">
      <p:cViewPr varScale="1">
        <p:scale>
          <a:sx n="72" d="100"/>
          <a:sy n="72" d="100"/>
        </p:scale>
        <p:origin x="588"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192.168.32.4\Company\11_Policy_Areas\Environment\CER%20Who%20we%20are\Figures%20in%20Excel\Energy%2020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'[Energy 2015.xlsx]Data'!$C$21</c:f>
              <c:strCache>
                <c:ptCount val="1"/>
                <c:pt idx="0">
                  <c:v>2015</c:v>
                </c:pt>
              </c:strCache>
            </c:strRef>
          </c:tx>
          <c:spPr>
            <a:solidFill>
              <a:schemeClr val="tx1"/>
            </a:solidFill>
            <a:ln>
              <a:noFill/>
            </a:ln>
          </c:spPr>
          <c:dPt>
            <c:idx val="0"/>
            <c:bubble3D val="0"/>
            <c:explosion val="9"/>
            <c:spPr>
              <a:solidFill>
                <a:srgbClr val="C00000"/>
              </a:solidFill>
              <a:ln w="19050">
                <a:noFill/>
              </a:ln>
              <a:effectLst/>
            </c:spPr>
            <c:extLst xmlns:c16r2="http://schemas.microsoft.com/office/drawing/2015/06/chart">
              <c:ext xmlns:c16="http://schemas.microsoft.com/office/drawing/2014/chart" uri="{C3380CC4-5D6E-409C-BE32-E72D297353CC}">
                <c16:uniqueId val="{00000001-28EF-6449-A4E4-3308F353EFF5}"/>
              </c:ext>
            </c:extLst>
          </c:dPt>
          <c:dPt>
            <c:idx val="1"/>
            <c:bubble3D val="0"/>
            <c:spPr>
              <a:solidFill>
                <a:schemeClr val="tx1"/>
              </a:solidFill>
              <a:ln w="19050">
                <a:noFill/>
              </a:ln>
              <a:effectLst/>
            </c:spPr>
            <c:extLst xmlns:c16r2="http://schemas.microsoft.com/office/drawing/2015/06/chart">
              <c:ext xmlns:c16="http://schemas.microsoft.com/office/drawing/2014/chart" uri="{C3380CC4-5D6E-409C-BE32-E72D297353CC}">
                <c16:uniqueId val="{00000003-28EF-6449-A4E4-3308F353EFF5}"/>
              </c:ext>
            </c:extLst>
          </c:dPt>
          <c:dPt>
            <c:idx val="2"/>
            <c:bubble3D val="0"/>
            <c:spPr>
              <a:solidFill>
                <a:schemeClr val="tx2">
                  <a:lumMod val="60000"/>
                  <a:lumOff val="40000"/>
                </a:schemeClr>
              </a:solidFill>
              <a:ln w="19050">
                <a:noFill/>
              </a:ln>
              <a:effectLst/>
            </c:spPr>
            <c:extLst xmlns:c16r2="http://schemas.microsoft.com/office/drawing/2015/06/chart">
              <c:ext xmlns:c16="http://schemas.microsoft.com/office/drawing/2014/chart" uri="{C3380CC4-5D6E-409C-BE32-E72D297353CC}">
                <c16:uniqueId val="{00000005-28EF-6449-A4E4-3308F353EFF5}"/>
              </c:ext>
            </c:extLst>
          </c:dPt>
          <c:dPt>
            <c:idx val="3"/>
            <c:bubble3D val="0"/>
            <c:spPr>
              <a:solidFill>
                <a:schemeClr val="tx2">
                  <a:lumMod val="40000"/>
                  <a:lumOff val="60000"/>
                </a:schemeClr>
              </a:solidFill>
              <a:ln w="19050">
                <a:noFill/>
              </a:ln>
              <a:effectLst/>
            </c:spPr>
            <c:extLst xmlns:c16r2="http://schemas.microsoft.com/office/drawing/2015/06/chart">
              <c:ext xmlns:c16="http://schemas.microsoft.com/office/drawing/2014/chart" uri="{C3380CC4-5D6E-409C-BE32-E72D297353CC}">
                <c16:uniqueId val="{00000007-28EF-6449-A4E4-3308F353EFF5}"/>
              </c:ext>
            </c:extLst>
          </c:dPt>
          <c:dLbls>
            <c:dLbl>
              <c:idx val="0"/>
              <c:layout>
                <c:manualLayout>
                  <c:x val="8.2862523540489549E-2"/>
                  <c:y val="2.3880597014925373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28EF-6449-A4E4-3308F353EFF5}"/>
                </c:ext>
                <c:ext xmlns:c15="http://schemas.microsoft.com/office/drawing/2012/chart" uri="{CE6537A1-D6FC-4f65-9D91-7224C49458BB}">
                  <c15:layout/>
                </c:ext>
              </c:extLst>
            </c:dLbl>
            <c:dLbl>
              <c:idx val="1"/>
              <c:layout>
                <c:manualLayout>
                  <c:x val="4.2686754551161332E-2"/>
                  <c:y val="-3.9800995024875621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28EF-6449-A4E4-3308F353EFF5}"/>
                </c:ext>
                <c:ext xmlns:c15="http://schemas.microsoft.com/office/drawing/2012/chart" uri="{CE6537A1-D6FC-4f65-9D91-7224C49458BB}">
                  <c15:layout/>
                </c:ext>
              </c:extLst>
            </c:dLbl>
            <c:dLbl>
              <c:idx val="2"/>
              <c:layout>
                <c:manualLayout>
                  <c:x val="-0.12655666696212095"/>
                  <c:y val="0.10157115493772259"/>
                </c:manualLayout>
              </c:layout>
              <c:numFmt formatCode="0.0%" sourceLinked="0"/>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rgbClr val="C00000"/>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28EF-6449-A4E4-3308F353EFF5}"/>
                </c:ext>
                <c:ext xmlns:c15="http://schemas.microsoft.com/office/drawing/2012/chart" uri="{CE6537A1-D6FC-4f65-9D91-7224C49458BB}">
                  <c15:spPr xmlns:c15="http://schemas.microsoft.com/office/drawing/2012/chart">
                    <a:prstGeom prst="wedgeRectCallout">
                      <a:avLst>
                        <a:gd name="adj1" fmla="val 93332"/>
                        <a:gd name="adj2" fmla="val 69285"/>
                      </a:avLst>
                    </a:prstGeom>
                    <a:noFill/>
                    <a:ln>
                      <a:noFill/>
                    </a:ln>
                  </c15:spPr>
                  <c15:layout/>
                </c:ext>
              </c:extLst>
            </c:dLbl>
            <c:dLbl>
              <c:idx val="3"/>
              <c:layout>
                <c:manualLayout>
                  <c:x val="-0.13057124921531701"/>
                  <c:y val="2.3880597014925373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28EF-6449-A4E4-3308F353EFF5}"/>
                </c:ext>
                <c:ext xmlns:c15="http://schemas.microsoft.com/office/drawing/2012/chart" uri="{CE6537A1-D6FC-4f65-9D91-7224C49458BB}">
                  <c15:layout/>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rgbClr val="C00000"/>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'[Energy 2015.xlsx]Data'!$B$22:$B$25</c:f>
              <c:strCache>
                <c:ptCount val="4"/>
                <c:pt idx="0">
                  <c:v>Rail</c:v>
                </c:pt>
                <c:pt idx="1">
                  <c:v>Road</c:v>
                </c:pt>
                <c:pt idx="2">
                  <c:v>Aviation</c:v>
                </c:pt>
                <c:pt idx="3">
                  <c:v>Inland waterways</c:v>
                </c:pt>
              </c:strCache>
            </c:strRef>
          </c:cat>
          <c:val>
            <c:numRef>
              <c:f>'[Energy 2015.xlsx]Data'!$C$22:$C$25</c:f>
              <c:numCache>
                <c:formatCode>#,##0</c:formatCode>
                <c:ptCount val="4"/>
                <c:pt idx="0">
                  <c:v>6220.5</c:v>
                </c:pt>
                <c:pt idx="1">
                  <c:v>293988.09999999998</c:v>
                </c:pt>
                <c:pt idx="2">
                  <c:v>51295.9</c:v>
                </c:pt>
                <c:pt idx="3">
                  <c:v>4540.3</c:v>
                </c:pt>
              </c:numCache>
            </c:numRef>
          </c:val>
          <c:extLst xmlns:c16r2="http://schemas.microsoft.com/office/drawing/2015/06/chart">
            <c:ext xmlns:c16="http://schemas.microsoft.com/office/drawing/2014/chart" uri="{C3380CC4-5D6E-409C-BE32-E72D297353CC}">
              <c16:uniqueId val="{00000008-28EF-6449-A4E4-3308F353EFF5}"/>
            </c:ext>
          </c:extLst>
        </c:ser>
        <c:ser>
          <c:idx val="1"/>
          <c:order val="1"/>
          <c:tx>
            <c:strRef>
              <c:f>'[Energy 2015.xlsx]Data'!$D$21</c:f>
              <c:strCache>
                <c:ptCount val="1"/>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A-28EF-6449-A4E4-3308F353EFF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C-28EF-6449-A4E4-3308F353EFF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E-28EF-6449-A4E4-3308F353EFF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0-28EF-6449-A4E4-3308F353EFF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'[Energy 2015.xlsx]Data'!$B$22:$B$25</c:f>
              <c:strCache>
                <c:ptCount val="4"/>
                <c:pt idx="0">
                  <c:v>Rail</c:v>
                </c:pt>
                <c:pt idx="1">
                  <c:v>Road</c:v>
                </c:pt>
                <c:pt idx="2">
                  <c:v>Aviation</c:v>
                </c:pt>
                <c:pt idx="3">
                  <c:v>Inland waterways</c:v>
                </c:pt>
              </c:strCache>
            </c:strRef>
          </c:cat>
          <c:val>
            <c:numRef>
              <c:f>'[Energy 2015.xlsx]Data'!$D$22:$D$25</c:f>
              <c:numCache>
                <c:formatCode>0.0%</c:formatCode>
                <c:ptCount val="4"/>
                <c:pt idx="0">
                  <c:v>1.7471115994391717E-2</c:v>
                </c:pt>
                <c:pt idx="1">
                  <c:v>0.82570536067371292</c:v>
                </c:pt>
                <c:pt idx="2">
                  <c:v>0.1440714763984757</c:v>
                </c:pt>
                <c:pt idx="3">
                  <c:v>1.2752046933419615E-2</c:v>
                </c:pt>
              </c:numCache>
            </c:numRef>
          </c:val>
          <c:extLst xmlns:c16r2="http://schemas.microsoft.com/office/drawing/2015/06/chart">
            <c:ext xmlns:c16="http://schemas.microsoft.com/office/drawing/2014/chart" uri="{C3380CC4-5D6E-409C-BE32-E72D297353CC}">
              <c16:uniqueId val="{00000011-28EF-6449-A4E4-3308F353EFF5}"/>
            </c:ext>
          </c:extLst>
        </c:ser>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rail_length!$Q$8</c:f>
              <c:strCache>
                <c:ptCount val="1"/>
                <c:pt idx="0">
                  <c:v>Electrified</c:v>
                </c:pt>
              </c:strCache>
            </c:strRef>
          </c:tx>
          <c:spPr>
            <a:ln w="28575" cap="rnd">
              <a:solidFill>
                <a:schemeClr val="accent2"/>
              </a:solidFill>
              <a:round/>
            </a:ln>
            <a:effectLst/>
          </c:spPr>
          <c:marker>
            <c:symbol val="none"/>
          </c:marker>
          <c:cat>
            <c:numRef>
              <c:f>rail_length!$R$7:$Z$7</c:f>
              <c:numCache>
                <c:formatCode>0</c:formatCode>
                <c:ptCount val="9"/>
                <c:pt idx="0">
                  <c:v>2007</c:v>
                </c:pt>
                <c:pt idx="1">
                  <c:v>2008</c:v>
                </c:pt>
                <c:pt idx="2">
                  <c:v>2009</c:v>
                </c:pt>
                <c:pt idx="3">
                  <c:v>2010</c:v>
                </c:pt>
                <c:pt idx="4">
                  <c:v>2011</c:v>
                </c:pt>
                <c:pt idx="5">
                  <c:v>2012</c:v>
                </c:pt>
                <c:pt idx="6">
                  <c:v>2013</c:v>
                </c:pt>
                <c:pt idx="7">
                  <c:v>2014</c:v>
                </c:pt>
                <c:pt idx="8">
                  <c:v>2015</c:v>
                </c:pt>
              </c:numCache>
            </c:numRef>
          </c:cat>
          <c:val>
            <c:numRef>
              <c:f>rail_length!$R$8:$Z$8</c:f>
              <c:numCache>
                <c:formatCode>#\ ##0</c:formatCode>
                <c:ptCount val="9"/>
                <c:pt idx="0">
                  <c:v>111024</c:v>
                </c:pt>
                <c:pt idx="1">
                  <c:v>111778</c:v>
                </c:pt>
                <c:pt idx="2">
                  <c:v>112274</c:v>
                </c:pt>
                <c:pt idx="3">
                  <c:v>113113</c:v>
                </c:pt>
                <c:pt idx="4">
                  <c:v>114697</c:v>
                </c:pt>
                <c:pt idx="5">
                  <c:v>115049</c:v>
                </c:pt>
                <c:pt idx="6">
                  <c:v>115137.56</c:v>
                </c:pt>
                <c:pt idx="7">
                  <c:v>115393.04000000001</c:v>
                </c:pt>
                <c:pt idx="8">
                  <c:v>116086.26000000001</c:v>
                </c:pt>
              </c:numCache>
            </c:numRef>
          </c:val>
          <c:smooth val="0"/>
          <c:extLst xmlns:c16r2="http://schemas.microsoft.com/office/drawing/2015/06/chart">
            <c:ext xmlns:c16="http://schemas.microsoft.com/office/drawing/2014/chart" uri="{C3380CC4-5D6E-409C-BE32-E72D297353CC}">
              <c16:uniqueId val="{00000000-88E9-A348-A17D-B9BDEA3A2AEC}"/>
            </c:ext>
          </c:extLst>
        </c:ser>
        <c:ser>
          <c:idx val="1"/>
          <c:order val="1"/>
          <c:tx>
            <c:strRef>
              <c:f>rail_length!$Q$9</c:f>
              <c:strCache>
                <c:ptCount val="1"/>
                <c:pt idx="0">
                  <c:v>Non electrified</c:v>
                </c:pt>
              </c:strCache>
            </c:strRef>
          </c:tx>
          <c:spPr>
            <a:ln w="28575" cap="rnd">
              <a:solidFill>
                <a:schemeClr val="accent4"/>
              </a:solidFill>
              <a:round/>
            </a:ln>
            <a:effectLst/>
          </c:spPr>
          <c:marker>
            <c:symbol val="none"/>
          </c:marker>
          <c:cat>
            <c:numRef>
              <c:f>rail_length!$R$7:$Z$7</c:f>
              <c:numCache>
                <c:formatCode>0</c:formatCode>
                <c:ptCount val="9"/>
                <c:pt idx="0">
                  <c:v>2007</c:v>
                </c:pt>
                <c:pt idx="1">
                  <c:v>2008</c:v>
                </c:pt>
                <c:pt idx="2">
                  <c:v>2009</c:v>
                </c:pt>
                <c:pt idx="3">
                  <c:v>2010</c:v>
                </c:pt>
                <c:pt idx="4">
                  <c:v>2011</c:v>
                </c:pt>
                <c:pt idx="5">
                  <c:v>2012</c:v>
                </c:pt>
                <c:pt idx="6">
                  <c:v>2013</c:v>
                </c:pt>
                <c:pt idx="7">
                  <c:v>2014</c:v>
                </c:pt>
                <c:pt idx="8">
                  <c:v>2015</c:v>
                </c:pt>
              </c:numCache>
            </c:numRef>
          </c:cat>
          <c:val>
            <c:numRef>
              <c:f>rail_length!$R$9:$Z$9</c:f>
              <c:numCache>
                <c:formatCode>#\ ##0</c:formatCode>
                <c:ptCount val="9"/>
                <c:pt idx="0">
                  <c:v>104627</c:v>
                </c:pt>
                <c:pt idx="1">
                  <c:v>104240</c:v>
                </c:pt>
                <c:pt idx="2">
                  <c:v>103618</c:v>
                </c:pt>
                <c:pt idx="3">
                  <c:v>102727</c:v>
                </c:pt>
                <c:pt idx="4">
                  <c:v>101494</c:v>
                </c:pt>
                <c:pt idx="5">
                  <c:v>100440</c:v>
                </c:pt>
                <c:pt idx="6">
                  <c:v>104067.44</c:v>
                </c:pt>
                <c:pt idx="7">
                  <c:v>103735.95999999999</c:v>
                </c:pt>
                <c:pt idx="8">
                  <c:v>102094.73999999999</c:v>
                </c:pt>
              </c:numCache>
            </c:numRef>
          </c:val>
          <c:smooth val="0"/>
          <c:extLst xmlns:c16r2="http://schemas.microsoft.com/office/drawing/2015/06/chart">
            <c:ext xmlns:c16="http://schemas.microsoft.com/office/drawing/2014/chart" uri="{C3380CC4-5D6E-409C-BE32-E72D297353CC}">
              <c16:uniqueId val="{00000001-88E9-A348-A17D-B9BDEA3A2AEC}"/>
            </c:ext>
          </c:extLst>
        </c:ser>
        <c:dLbls>
          <c:showLegendKey val="0"/>
          <c:showVal val="0"/>
          <c:showCatName val="0"/>
          <c:showSerName val="0"/>
          <c:showPercent val="0"/>
          <c:showBubbleSize val="0"/>
        </c:dLbls>
        <c:smooth val="0"/>
        <c:axId val="154881640"/>
        <c:axId val="154882032"/>
      </c:lineChart>
      <c:catAx>
        <c:axId val="15488164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882032"/>
        <c:crosses val="autoZero"/>
        <c:auto val="1"/>
        <c:lblAlgn val="ctr"/>
        <c:lblOffset val="100"/>
        <c:noMultiLvlLbl val="0"/>
      </c:catAx>
      <c:valAx>
        <c:axId val="154882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EU28</a:t>
                </a:r>
              </a:p>
              <a:p>
                <a:pPr>
                  <a:defRPr/>
                </a:pPr>
                <a:r>
                  <a:rPr lang="en-US" dirty="0" err="1"/>
                  <a:t>lenght</a:t>
                </a:r>
                <a:r>
                  <a:rPr lang="en-US" baseline="0" dirty="0"/>
                  <a:t> of lines in use in km</a:t>
                </a:r>
                <a:endParaRPr 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 ##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881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rail_length!$Q$10</c:f>
              <c:strCache>
                <c:ptCount val="1"/>
                <c:pt idx="0">
                  <c:v>Electrified</c:v>
                </c:pt>
              </c:strCache>
            </c:strRef>
          </c:tx>
          <c:spPr>
            <a:ln w="28575" cap="rnd">
              <a:solidFill>
                <a:schemeClr val="accent2"/>
              </a:solidFill>
              <a:round/>
            </a:ln>
            <a:effectLst/>
          </c:spPr>
          <c:marker>
            <c:symbol val="none"/>
          </c:marker>
          <c:cat>
            <c:numRef>
              <c:f>rail_length!$R$7:$Z$7</c:f>
              <c:numCache>
                <c:formatCode>0</c:formatCode>
                <c:ptCount val="9"/>
                <c:pt idx="0">
                  <c:v>2007</c:v>
                </c:pt>
                <c:pt idx="1">
                  <c:v>2008</c:v>
                </c:pt>
                <c:pt idx="2">
                  <c:v>2009</c:v>
                </c:pt>
                <c:pt idx="3">
                  <c:v>2010</c:v>
                </c:pt>
                <c:pt idx="4">
                  <c:v>2011</c:v>
                </c:pt>
                <c:pt idx="5">
                  <c:v>2012</c:v>
                </c:pt>
                <c:pt idx="6">
                  <c:v>2013</c:v>
                </c:pt>
                <c:pt idx="7">
                  <c:v>2014</c:v>
                </c:pt>
                <c:pt idx="8">
                  <c:v>2015</c:v>
                </c:pt>
              </c:numCache>
            </c:numRef>
          </c:cat>
          <c:val>
            <c:numRef>
              <c:f>rail_length!$R$10:$Z$10</c:f>
              <c:numCache>
                <c:formatCode>#\ ##0</c:formatCode>
                <c:ptCount val="9"/>
                <c:pt idx="0">
                  <c:v>503</c:v>
                </c:pt>
                <c:pt idx="1">
                  <c:v>503</c:v>
                </c:pt>
                <c:pt idx="2">
                  <c:v>503</c:v>
                </c:pt>
                <c:pt idx="3">
                  <c:v>503</c:v>
                </c:pt>
                <c:pt idx="4">
                  <c:v>500</c:v>
                </c:pt>
                <c:pt idx="5">
                  <c:v>500</c:v>
                </c:pt>
                <c:pt idx="6">
                  <c:v>500</c:v>
                </c:pt>
                <c:pt idx="7">
                  <c:v>500</c:v>
                </c:pt>
                <c:pt idx="8">
                  <c:v>500</c:v>
                </c:pt>
              </c:numCache>
            </c:numRef>
          </c:val>
          <c:smooth val="0"/>
          <c:extLst xmlns:c16r2="http://schemas.microsoft.com/office/drawing/2015/06/chart">
            <c:ext xmlns:c16="http://schemas.microsoft.com/office/drawing/2014/chart" uri="{C3380CC4-5D6E-409C-BE32-E72D297353CC}">
              <c16:uniqueId val="{00000000-8826-5F4D-A8F9-FF38EC474E96}"/>
            </c:ext>
          </c:extLst>
        </c:ser>
        <c:ser>
          <c:idx val="1"/>
          <c:order val="1"/>
          <c:tx>
            <c:strRef>
              <c:f>rail_length!$Q$11</c:f>
              <c:strCache>
                <c:ptCount val="1"/>
                <c:pt idx="0">
                  <c:v>Non electrified</c:v>
                </c:pt>
              </c:strCache>
            </c:strRef>
          </c:tx>
          <c:spPr>
            <a:ln w="28575" cap="rnd">
              <a:solidFill>
                <a:schemeClr val="accent4"/>
              </a:solidFill>
              <a:round/>
            </a:ln>
            <a:effectLst/>
          </c:spPr>
          <c:marker>
            <c:symbol val="none"/>
          </c:marker>
          <c:cat>
            <c:numRef>
              <c:f>rail_length!$R$7:$Z$7</c:f>
              <c:numCache>
                <c:formatCode>0</c:formatCode>
                <c:ptCount val="9"/>
                <c:pt idx="0">
                  <c:v>2007</c:v>
                </c:pt>
                <c:pt idx="1">
                  <c:v>2008</c:v>
                </c:pt>
                <c:pt idx="2">
                  <c:v>2009</c:v>
                </c:pt>
                <c:pt idx="3">
                  <c:v>2010</c:v>
                </c:pt>
                <c:pt idx="4">
                  <c:v>2011</c:v>
                </c:pt>
                <c:pt idx="5">
                  <c:v>2012</c:v>
                </c:pt>
                <c:pt idx="6">
                  <c:v>2013</c:v>
                </c:pt>
                <c:pt idx="7">
                  <c:v>2014</c:v>
                </c:pt>
                <c:pt idx="8">
                  <c:v>2015</c:v>
                </c:pt>
              </c:numCache>
            </c:numRef>
          </c:cat>
          <c:val>
            <c:numRef>
              <c:f>rail_length!$R$11:$Z$11</c:f>
              <c:numCache>
                <c:formatCode>#\ ##0</c:formatCode>
                <c:ptCount val="9"/>
                <c:pt idx="0">
                  <c:v>725</c:v>
                </c:pt>
                <c:pt idx="1">
                  <c:v>725</c:v>
                </c:pt>
                <c:pt idx="2">
                  <c:v>725</c:v>
                </c:pt>
                <c:pt idx="3">
                  <c:v>725</c:v>
                </c:pt>
                <c:pt idx="4">
                  <c:v>709</c:v>
                </c:pt>
                <c:pt idx="5">
                  <c:v>709</c:v>
                </c:pt>
                <c:pt idx="6">
                  <c:v>709</c:v>
                </c:pt>
                <c:pt idx="7">
                  <c:v>708</c:v>
                </c:pt>
                <c:pt idx="8">
                  <c:v>709</c:v>
                </c:pt>
              </c:numCache>
            </c:numRef>
          </c:val>
          <c:smooth val="0"/>
          <c:extLst xmlns:c16r2="http://schemas.microsoft.com/office/drawing/2015/06/chart">
            <c:ext xmlns:c16="http://schemas.microsoft.com/office/drawing/2014/chart" uri="{C3380CC4-5D6E-409C-BE32-E72D297353CC}">
              <c16:uniqueId val="{00000001-8826-5F4D-A8F9-FF38EC474E96}"/>
            </c:ext>
          </c:extLst>
        </c:ser>
        <c:dLbls>
          <c:showLegendKey val="0"/>
          <c:showVal val="0"/>
          <c:showCatName val="0"/>
          <c:showSerName val="0"/>
          <c:showPercent val="0"/>
          <c:showBubbleSize val="0"/>
        </c:dLbls>
        <c:smooth val="0"/>
        <c:axId val="154882816"/>
        <c:axId val="154883208"/>
      </c:lineChart>
      <c:catAx>
        <c:axId val="154882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883208"/>
        <c:crosses val="autoZero"/>
        <c:auto val="1"/>
        <c:lblAlgn val="ctr"/>
        <c:lblOffset val="100"/>
        <c:noMultiLvlLbl val="0"/>
      </c:catAx>
      <c:valAx>
        <c:axId val="154883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Slovenia</a:t>
                </a:r>
              </a:p>
              <a:p>
                <a:pPr>
                  <a:defRPr/>
                </a:pPr>
                <a:r>
                  <a:rPr lang="en-US" dirty="0" err="1"/>
                  <a:t>lenght</a:t>
                </a:r>
                <a:r>
                  <a:rPr lang="en-US" baseline="0" dirty="0"/>
                  <a:t> of lines in use in km</a:t>
                </a:r>
                <a:endParaRPr 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 ##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882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B8AD64-758F-1A4A-BCF2-E0DACA784222}" type="datetime1">
              <a:rPr lang="fr-FR" smtClean="0"/>
              <a:pPr/>
              <a:t>11/03/2018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B50F6E-DE97-9645-96E1-B738C6E52681}" type="slidenum">
              <a:rPr lang="fr-FR" smtClean="0"/>
              <a:pPr/>
              <a:t>‹#›</a:t>
            </a:fld>
            <a:endParaRPr lang="fr-FR"/>
          </a:p>
        </p:txBody>
      </p:sp>
    </p:spTree>
    <p:extLst>
      <p:ext uri="{BB962C8B-B14F-4D97-AF65-F5344CB8AC3E}">
        <p14:creationId xmlns:p14="http://schemas.microsoft.com/office/powerpoint/2010/main" val="3926256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5584C0-4CC8-324B-A862-813B5D776F84}" type="datetime1">
              <a:rPr lang="fr-FR" smtClean="0"/>
              <a:pPr/>
              <a:t>11/03/2018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61F3ED-8D58-2945-A1B1-042DF02BC25F}" type="slidenum">
              <a:rPr lang="fr-FR" smtClean="0"/>
              <a:pPr/>
              <a:t>‹#›</a:t>
            </a:fld>
            <a:endParaRPr lang="fr-FR"/>
          </a:p>
        </p:txBody>
      </p:sp>
    </p:spTree>
    <p:extLst>
      <p:ext uri="{BB962C8B-B14F-4D97-AF65-F5344CB8AC3E}">
        <p14:creationId xmlns:p14="http://schemas.microsoft.com/office/powerpoint/2010/main" val="5535293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50974" indent="-288836">
              <a:defRPr sz="2000">
                <a:solidFill>
                  <a:schemeClr val="tx1"/>
                </a:solidFill>
                <a:latin typeface="Arial" charset="0"/>
              </a:defRPr>
            </a:lvl2pPr>
            <a:lvl3pPr marL="1155344" indent="-231069">
              <a:defRPr sz="2000">
                <a:solidFill>
                  <a:schemeClr val="tx1"/>
                </a:solidFill>
                <a:latin typeface="Arial" charset="0"/>
              </a:defRPr>
            </a:lvl3pPr>
            <a:lvl4pPr marL="1617482" indent="-231069">
              <a:defRPr sz="2000">
                <a:solidFill>
                  <a:schemeClr val="tx1"/>
                </a:solidFill>
                <a:latin typeface="Arial" charset="0"/>
              </a:defRPr>
            </a:lvl4pPr>
            <a:lvl5pPr marL="2079620" indent="-231069">
              <a:defRPr sz="2000">
                <a:solidFill>
                  <a:schemeClr val="tx1"/>
                </a:solidFill>
                <a:latin typeface="Arial" charset="0"/>
              </a:defRPr>
            </a:lvl5pPr>
            <a:lvl6pPr marL="2541758" indent="-231069" eaLnBrk="0" fontAlgn="base" hangingPunct="0">
              <a:spcBef>
                <a:spcPct val="0"/>
              </a:spcBef>
              <a:spcAft>
                <a:spcPct val="0"/>
              </a:spcAft>
              <a:defRPr sz="2000">
                <a:solidFill>
                  <a:schemeClr val="tx1"/>
                </a:solidFill>
                <a:latin typeface="Arial" charset="0"/>
              </a:defRPr>
            </a:lvl6pPr>
            <a:lvl7pPr marL="3003895" indent="-231069" eaLnBrk="0" fontAlgn="base" hangingPunct="0">
              <a:spcBef>
                <a:spcPct val="0"/>
              </a:spcBef>
              <a:spcAft>
                <a:spcPct val="0"/>
              </a:spcAft>
              <a:defRPr sz="2000">
                <a:solidFill>
                  <a:schemeClr val="tx1"/>
                </a:solidFill>
                <a:latin typeface="Arial" charset="0"/>
              </a:defRPr>
            </a:lvl7pPr>
            <a:lvl8pPr marL="3466033" indent="-231069" eaLnBrk="0" fontAlgn="base" hangingPunct="0">
              <a:spcBef>
                <a:spcPct val="0"/>
              </a:spcBef>
              <a:spcAft>
                <a:spcPct val="0"/>
              </a:spcAft>
              <a:defRPr sz="2000">
                <a:solidFill>
                  <a:schemeClr val="tx1"/>
                </a:solidFill>
                <a:latin typeface="Arial" charset="0"/>
              </a:defRPr>
            </a:lvl8pPr>
            <a:lvl9pPr marL="3928171" indent="-231069" eaLnBrk="0" fontAlgn="base" hangingPunct="0">
              <a:spcBef>
                <a:spcPct val="0"/>
              </a:spcBef>
              <a:spcAft>
                <a:spcPct val="0"/>
              </a:spcAft>
              <a:defRPr sz="2000">
                <a:solidFill>
                  <a:schemeClr val="tx1"/>
                </a:solidFill>
                <a:latin typeface="Arial" charset="0"/>
              </a:defRPr>
            </a:lvl9pPr>
          </a:lstStyle>
          <a:p>
            <a:fld id="{9A13907D-4344-4AA2-B32C-47D2E7C1AA6C}" type="slidenum">
              <a:rPr lang="de-DE" sz="1200"/>
              <a:pPr/>
              <a:t>11</a:t>
            </a:fld>
            <a:endParaRPr lang="de-DE" sz="1200"/>
          </a:p>
        </p:txBody>
      </p:sp>
      <p:sp>
        <p:nvSpPr>
          <p:cNvPr id="6147" name="Rectangle 2"/>
          <p:cNvSpPr>
            <a:spLocks noGrp="1" noRot="1" noChangeAspect="1" noChangeArrowheads="1" noTextEdit="1"/>
          </p:cNvSpPr>
          <p:nvPr>
            <p:ph type="sldImg"/>
          </p:nvPr>
        </p:nvSpPr>
        <p:spPr>
          <a:xfrm>
            <a:off x="933450" y="736600"/>
            <a:ext cx="4935538" cy="3700463"/>
          </a:xfrm>
          <a:ln/>
        </p:spPr>
      </p:sp>
      <p:sp>
        <p:nvSpPr>
          <p:cNvPr id="6148" name="Rectangle 3"/>
          <p:cNvSpPr>
            <a:spLocks noGrp="1" noChangeArrowheads="1"/>
          </p:cNvSpPr>
          <p:nvPr>
            <p:ph type="body" idx="1"/>
          </p:nvPr>
        </p:nvSpPr>
        <p:spPr>
          <a:xfrm>
            <a:off x="903998" y="4681817"/>
            <a:ext cx="4989680" cy="4438418"/>
          </a:xfrm>
          <a:noFill/>
        </p:spPr>
        <p:txBody>
          <a:bodyPr/>
          <a:lstStyle/>
          <a:p>
            <a:r>
              <a:rPr lang="de-DE" b="1">
                <a:latin typeface="Arial" charset="0"/>
              </a:rPr>
              <a:t>There have been good reasons that modal shift is a major point in the White Paper of 2001</a:t>
            </a:r>
            <a:endParaRPr lang="en-US" b="1">
              <a:latin typeface="Arial" charset="0"/>
            </a:endParaRPr>
          </a:p>
          <a:p>
            <a:pPr>
              <a:buFontTx/>
              <a:buChar char="•"/>
            </a:pPr>
            <a:endParaRPr lang="en-US" b="1">
              <a:latin typeface="Arial" charset="0"/>
            </a:endParaRPr>
          </a:p>
          <a:p>
            <a:pPr>
              <a:buFontTx/>
              <a:buChar char="•"/>
            </a:pPr>
            <a:r>
              <a:rPr lang="en-US">
                <a:latin typeface="Arial" charset="0"/>
              </a:rPr>
              <a:t> Successful modal shift needs 3 policy elements : market opening within the rail sector; removing distortions in competition between the modes; and supplying modern rail infrastructure. Rail can gain substantially in market share, but only if all three conditions are met. </a:t>
            </a:r>
          </a:p>
          <a:p>
            <a:endParaRPr lang="en-US">
              <a:latin typeface="Arial" charset="0"/>
            </a:endParaRPr>
          </a:p>
          <a:p>
            <a:pPr>
              <a:buFontTx/>
              <a:buChar char="•"/>
            </a:pPr>
            <a:r>
              <a:rPr lang="en-US">
                <a:latin typeface="Arial" charset="0"/>
              </a:rPr>
              <a:t> Switzerland is the classic example to show that modal shift is a realistic option. One of the contradictions of European transport policy is that everybody is applauding the Swiss model (priority for freight on rail!), but at the same time EU legislation does not allow any member state to introduce the corresponding political framework conditions! </a:t>
            </a:r>
          </a:p>
          <a:p>
            <a:pPr>
              <a:buFontTx/>
              <a:buChar char="•"/>
            </a:pPr>
            <a:endParaRPr lang="en-US">
              <a:latin typeface="Arial" charset="0"/>
            </a:endParaRPr>
          </a:p>
          <a:p>
            <a:pPr>
              <a:buFontTx/>
              <a:buChar char="•"/>
            </a:pPr>
            <a:r>
              <a:rPr lang="en-US" b="1">
                <a:latin typeface="Arial" charset="0"/>
              </a:rPr>
              <a:t> Conclusion</a:t>
            </a:r>
          </a:p>
          <a:p>
            <a:r>
              <a:rPr lang="en-US">
                <a:latin typeface="Arial" charset="0"/>
              </a:rPr>
              <a:t>We look forward to full market opening in EU in 2007 – this will undoubtedly raise productivity further; but perspectives on other two pillars remains unclear.</a:t>
            </a:r>
            <a:endParaRPr lang="en-GB">
              <a:latin typeface="Arial" charset="0"/>
            </a:endParaRPr>
          </a:p>
        </p:txBody>
      </p:sp>
    </p:spTree>
    <p:extLst>
      <p:ext uri="{BB962C8B-B14F-4D97-AF65-F5344CB8AC3E}">
        <p14:creationId xmlns:p14="http://schemas.microsoft.com/office/powerpoint/2010/main" val="352579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1">
    <p:spTree>
      <p:nvGrpSpPr>
        <p:cNvPr id="1" name=""/>
        <p:cNvGrpSpPr/>
        <p:nvPr/>
      </p:nvGrpSpPr>
      <p:grpSpPr>
        <a:xfrm>
          <a:off x="0" y="0"/>
          <a:ext cx="0" cy="0"/>
          <a:chOff x="0" y="0"/>
          <a:chExt cx="0" cy="0"/>
        </a:xfrm>
      </p:grpSpPr>
      <p:pic>
        <p:nvPicPr>
          <p:cNvPr id="11" name="Image 10" descr="first_cover.png"/>
          <p:cNvPicPr>
            <a:picLocks noChangeAspect="1"/>
          </p:cNvPicPr>
          <p:nvPr/>
        </p:nvPicPr>
        <p:blipFill>
          <a:blip r:embed="rId2"/>
          <a:stretch>
            <a:fillRect/>
          </a:stretch>
        </p:blipFill>
        <p:spPr>
          <a:xfrm>
            <a:off x="556" y="0"/>
            <a:ext cx="9148217" cy="6858000"/>
          </a:xfrm>
          <a:prstGeom prst="rect">
            <a:avLst/>
          </a:prstGeom>
        </p:spPr>
      </p:pic>
      <p:sp>
        <p:nvSpPr>
          <p:cNvPr id="9" name="Rectangle 8"/>
          <p:cNvSpPr/>
          <p:nvPr/>
        </p:nvSpPr>
        <p:spPr>
          <a:xfrm>
            <a:off x="987879" y="650360"/>
            <a:ext cx="7157064" cy="54229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GB" noProof="0" dirty="0"/>
          </a:p>
        </p:txBody>
      </p:sp>
      <p:sp>
        <p:nvSpPr>
          <p:cNvPr id="2" name="Titre 1"/>
          <p:cNvSpPr>
            <a:spLocks noGrp="1"/>
          </p:cNvSpPr>
          <p:nvPr>
            <p:ph type="ctrTitle" hasCustomPrompt="1"/>
          </p:nvPr>
        </p:nvSpPr>
        <p:spPr>
          <a:xfrm>
            <a:off x="1265464" y="2109252"/>
            <a:ext cx="6725951" cy="2111219"/>
          </a:xfrm>
        </p:spPr>
        <p:txBody>
          <a:bodyPr anchor="t">
            <a:normAutofit/>
          </a:bodyPr>
          <a:lstStyle>
            <a:lvl1pPr algn="l">
              <a:defRPr sz="3200" b="1">
                <a:solidFill>
                  <a:schemeClr val="tx1"/>
                </a:solidFill>
              </a:defRPr>
            </a:lvl1pPr>
          </a:lstStyle>
          <a:p>
            <a:r>
              <a:rPr lang="en-GB" noProof="0" dirty="0"/>
              <a:t>Click to add a title</a:t>
            </a:r>
          </a:p>
        </p:txBody>
      </p:sp>
      <p:sp>
        <p:nvSpPr>
          <p:cNvPr id="3" name="Sous-titre 2"/>
          <p:cNvSpPr>
            <a:spLocks noGrp="1"/>
          </p:cNvSpPr>
          <p:nvPr>
            <p:ph type="subTitle" idx="1" hasCustomPrompt="1"/>
          </p:nvPr>
        </p:nvSpPr>
        <p:spPr>
          <a:xfrm>
            <a:off x="1265464" y="4496098"/>
            <a:ext cx="3380485" cy="365661"/>
          </a:xfrm>
          <a:prstGeom prst="rect">
            <a:avLst/>
          </a:prstGeom>
        </p:spPr>
        <p:txBody>
          <a:bodyPr/>
          <a:lstStyle>
            <a:lvl1pPr marL="0" indent="0" algn="l">
              <a:buNone/>
              <a:defRPr sz="16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Event name</a:t>
            </a:r>
          </a:p>
        </p:txBody>
      </p:sp>
      <p:pic>
        <p:nvPicPr>
          <p:cNvPr id="12" name="Image 11" descr="CER Logo_Main_transparency.png"/>
          <p:cNvPicPr>
            <a:picLocks noChangeAspect="1"/>
          </p:cNvPicPr>
          <p:nvPr/>
        </p:nvPicPr>
        <p:blipFill>
          <a:blip r:embed="rId3"/>
          <a:stretch>
            <a:fillRect/>
          </a:stretch>
        </p:blipFill>
        <p:spPr>
          <a:xfrm>
            <a:off x="6209172" y="849145"/>
            <a:ext cx="1782243" cy="871428"/>
          </a:xfrm>
          <a:prstGeom prst="rect">
            <a:avLst/>
          </a:prstGeom>
        </p:spPr>
      </p:pic>
      <p:sp>
        <p:nvSpPr>
          <p:cNvPr id="17" name="Espace réservé du texte 2"/>
          <p:cNvSpPr>
            <a:spLocks noGrp="1"/>
          </p:cNvSpPr>
          <p:nvPr>
            <p:ph type="body" idx="14" hasCustomPrompt="1"/>
          </p:nvPr>
        </p:nvSpPr>
        <p:spPr>
          <a:xfrm>
            <a:off x="1265464" y="4861759"/>
            <a:ext cx="3380485" cy="408802"/>
          </a:xfrm>
          <a:prstGeom prst="rect">
            <a:avLst/>
          </a:prstGeom>
        </p:spPr>
        <p:txBody>
          <a:bodyPr anchor="t"/>
          <a:lstStyle>
            <a:lvl1pPr marL="0" indent="0">
              <a:buNone/>
              <a:defRPr sz="1600" baseline="0">
                <a:solidFill>
                  <a:srgbClr val="A2000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Date, place</a:t>
            </a:r>
          </a:p>
        </p:txBody>
      </p:sp>
      <p:sp>
        <p:nvSpPr>
          <p:cNvPr id="18" name="Espace réservé du texte 2"/>
          <p:cNvSpPr>
            <a:spLocks noGrp="1"/>
          </p:cNvSpPr>
          <p:nvPr>
            <p:ph type="body" idx="15" hasCustomPrompt="1"/>
          </p:nvPr>
        </p:nvSpPr>
        <p:spPr>
          <a:xfrm>
            <a:off x="1265463" y="5270561"/>
            <a:ext cx="3380485" cy="408802"/>
          </a:xfrm>
          <a:prstGeom prst="rect">
            <a:avLst/>
          </a:prstGeom>
        </p:spPr>
        <p:txBody>
          <a:bodyPr anchor="t"/>
          <a:lstStyle>
            <a:lvl1pPr marL="0" indent="0">
              <a:buNone/>
              <a:defRPr sz="160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a:t>Name, Function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6" name="Espace réservé du texte 2"/>
          <p:cNvSpPr>
            <a:spLocks noGrp="1"/>
          </p:cNvSpPr>
          <p:nvPr>
            <p:ph type="body" idx="13" hasCustomPrompt="1"/>
          </p:nvPr>
        </p:nvSpPr>
        <p:spPr>
          <a:xfrm>
            <a:off x="297770" y="235479"/>
            <a:ext cx="6383866" cy="1500187"/>
          </a:xfrm>
          <a:prstGeom prst="rect">
            <a:avLst/>
          </a:prstGeom>
        </p:spPr>
        <p:txBody>
          <a:bodyPr anchor="t"/>
          <a:lstStyle>
            <a:lvl1pPr marL="0" indent="0">
              <a:buNone/>
              <a:defRPr sz="3600" b="1" baseline="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dirty="0"/>
              <a:t>Click to add a title</a:t>
            </a:r>
          </a:p>
        </p:txBody>
      </p:sp>
      <p:sp>
        <p:nvSpPr>
          <p:cNvPr id="10" name="Espace réservé pour une image  9"/>
          <p:cNvSpPr>
            <a:spLocks noGrp="1"/>
          </p:cNvSpPr>
          <p:nvPr>
            <p:ph type="pic" sz="quarter" idx="14" hasCustomPrompt="1"/>
          </p:nvPr>
        </p:nvSpPr>
        <p:spPr>
          <a:xfrm>
            <a:off x="722313" y="2816225"/>
            <a:ext cx="5008562" cy="3152775"/>
          </a:xfrm>
          <a:prstGeom prst="rect">
            <a:avLst/>
          </a:prstGeom>
        </p:spPr>
        <p:txBody>
          <a:bodyPr vert="horz"/>
          <a:lstStyle>
            <a:lvl1pPr>
              <a:defRPr sz="1400">
                <a:solidFill>
                  <a:schemeClr val="accent4"/>
                </a:solidFill>
              </a:defRPr>
            </a:lvl1pPr>
          </a:lstStyle>
          <a:p>
            <a:r>
              <a:rPr lang="fr-FR" dirty="0"/>
              <a:t>Insert </a:t>
            </a:r>
            <a:r>
              <a:rPr lang="fr-FR" dirty="0" err="1"/>
              <a:t>your</a:t>
            </a:r>
            <a:r>
              <a:rPr lang="fr-FR" dirty="0"/>
              <a:t> image </a:t>
            </a:r>
            <a:r>
              <a:rPr lang="fr-FR" dirty="0" err="1"/>
              <a:t>here</a:t>
            </a:r>
            <a:endParaRPr lang="fr-FR" dirty="0"/>
          </a:p>
        </p:txBody>
      </p:sp>
      <p:sp>
        <p:nvSpPr>
          <p:cNvPr id="11" name="Espace réservé du texte 2"/>
          <p:cNvSpPr>
            <a:spLocks noGrp="1"/>
          </p:cNvSpPr>
          <p:nvPr>
            <p:ph type="body" idx="1" hasCustomPrompt="1"/>
          </p:nvPr>
        </p:nvSpPr>
        <p:spPr>
          <a:xfrm>
            <a:off x="6069015" y="2816225"/>
            <a:ext cx="2630485" cy="3152775"/>
          </a:xfrm>
          <a:prstGeom prst="rect">
            <a:avLst/>
          </a:prstGeom>
        </p:spPr>
        <p:txBody>
          <a:bodyPr wrap="square" anchor="t"/>
          <a:lstStyle>
            <a:lvl1pPr marL="0" marR="0" indent="0" algn="l" defTabSz="457200" rtl="0" eaLnBrk="1" fontAlgn="auto" latinLnBrk="0" hangingPunct="1">
              <a:lnSpc>
                <a:spcPct val="100000"/>
              </a:lnSpc>
              <a:spcBef>
                <a:spcPct val="20000"/>
              </a:spcBef>
              <a:spcAft>
                <a:spcPts val="0"/>
              </a:spcAft>
              <a:buClrTx/>
              <a:buSzTx/>
              <a:buFont typeface="Wingdings" charset="2"/>
              <a:buChar char="§"/>
              <a:tabLst/>
              <a:defRPr sz="1400">
                <a:solidFill>
                  <a:srgbClr val="3C5C86"/>
                </a:solidFill>
              </a:defRPr>
            </a:lvl1pPr>
            <a:lvl2pPr marL="457200" marR="0" indent="0" algn="l" defTabSz="457200" rtl="0" eaLnBrk="1" fontAlgn="auto" latinLnBrk="0" hangingPunct="1">
              <a:lnSpc>
                <a:spcPct val="100000"/>
              </a:lnSpc>
              <a:spcBef>
                <a:spcPct val="20000"/>
              </a:spcBef>
              <a:spcAft>
                <a:spcPts val="0"/>
              </a:spcAft>
              <a:buClrTx/>
              <a:buSzTx/>
              <a:buFont typeface="Wingdings" charset="2"/>
              <a:buChar char="§"/>
              <a:tabLst/>
              <a:defRPr sz="1800">
                <a:solidFill>
                  <a:schemeClr val="tx1">
                    <a:tint val="75000"/>
                  </a:schemeClr>
                </a:solidFill>
              </a:defRPr>
            </a:lvl2pPr>
            <a:lvl3pPr marL="914400" marR="0" indent="0" algn="l" defTabSz="457200" rtl="0" eaLnBrk="1" fontAlgn="auto" latinLnBrk="0" hangingPunct="1">
              <a:lnSpc>
                <a:spcPct val="100000"/>
              </a:lnSpc>
              <a:spcBef>
                <a:spcPct val="20000"/>
              </a:spcBef>
              <a:spcAft>
                <a:spcPts val="0"/>
              </a:spcAft>
              <a:buClrTx/>
              <a:buSzTx/>
              <a:buFont typeface="Wingdings" charset="2"/>
              <a:buChar char="§"/>
              <a:tabLst/>
              <a:defRPr sz="1600">
                <a:solidFill>
                  <a:schemeClr val="tx1">
                    <a:tint val="75000"/>
                  </a:schemeClr>
                </a:solidFill>
              </a:defRPr>
            </a:lvl3pPr>
            <a:lvl4pPr marL="1371600" indent="0">
              <a:buNone/>
              <a:defRPr sz="1400">
                <a:solidFill>
                  <a:schemeClr val="tx1">
                    <a:tint val="75000"/>
                  </a:schemeClr>
                </a:solidFill>
              </a:defRPr>
            </a:lvl4pPr>
            <a:lvl5pPr marL="1828800" marR="0" indent="0" algn="l" defTabSz="457200" rtl="0" eaLnBrk="1" fontAlgn="auto" latinLnBrk="0" hangingPunct="1">
              <a:lnSpc>
                <a:spcPct val="100000"/>
              </a:lnSpc>
              <a:spcBef>
                <a:spcPct val="20000"/>
              </a:spcBef>
              <a:spcAft>
                <a:spcPts val="0"/>
              </a:spcAft>
              <a:buClrTx/>
              <a:buSzTx/>
              <a:buFont typeface="Wingdings" charset="2"/>
              <a:buChar char="§"/>
              <a:tabLst/>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314700" marR="0" indent="0" algn="l" defTabSz="457200" rtl="0" eaLnBrk="1" fontAlgn="auto" latinLnBrk="0" hangingPunct="1">
              <a:lnSpc>
                <a:spcPct val="100000"/>
              </a:lnSpc>
              <a:spcBef>
                <a:spcPct val="20000"/>
              </a:spcBef>
              <a:spcAft>
                <a:spcPts val="0"/>
              </a:spcAft>
              <a:buClrTx/>
              <a:buSzTx/>
              <a:buFont typeface="Wingdings" charset="2"/>
              <a:buChar char="§"/>
              <a:tabLst/>
              <a:defRPr sz="1400">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nl-BE" dirty="0"/>
              <a:t>Click to add the text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nl-BE" dirty="0"/>
          </a:p>
        </p:txBody>
      </p:sp>
      <p:sp>
        <p:nvSpPr>
          <p:cNvPr id="8" name="Rectangle 7"/>
          <p:cNvSpPr/>
          <p:nvPr userDrawn="1"/>
        </p:nvSpPr>
        <p:spPr>
          <a:xfrm>
            <a:off x="8776005" y="6537250"/>
            <a:ext cx="147107" cy="14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48"/>
          <p:cNvSpPr txBox="1"/>
          <p:nvPr userDrawn="1"/>
        </p:nvSpPr>
        <p:spPr>
          <a:xfrm>
            <a:off x="8635245" y="6507392"/>
            <a:ext cx="428626"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fr-FR" sz="70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a:t>
            </a:fld>
            <a:endParaRPr lang="fr-FR" sz="700" dirty="0">
              <a:solidFill>
                <a:schemeClr val="bg1"/>
              </a:solidFill>
            </a:endParaRPr>
          </a:p>
          <a:p>
            <a:endParaRPr lang="fr-FR" dirty="0"/>
          </a:p>
        </p:txBody>
      </p:sp>
      <p:pic>
        <p:nvPicPr>
          <p:cNvPr id="12" name="Image 7" descr="CER Logo_Main_transparency.png"/>
          <p:cNvPicPr>
            <a:picLocks noChangeAspect="1"/>
          </p:cNvPicPr>
          <p:nvPr userDrawn="1"/>
        </p:nvPicPr>
        <p:blipFill>
          <a:blip r:embed="rId2"/>
          <a:stretch>
            <a:fillRect/>
          </a:stretch>
        </p:blipFill>
        <p:spPr>
          <a:xfrm>
            <a:off x="7587944" y="218266"/>
            <a:ext cx="1372134" cy="67090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0" name="Espace réservé du texte 31"/>
          <p:cNvSpPr>
            <a:spLocks noGrp="1"/>
          </p:cNvSpPr>
          <p:nvPr>
            <p:ph type="body" sz="quarter" idx="24" hasCustomPrompt="1"/>
          </p:nvPr>
        </p:nvSpPr>
        <p:spPr>
          <a:xfrm>
            <a:off x="685800" y="5274733"/>
            <a:ext cx="1295400" cy="364067"/>
          </a:xfrm>
          <a:prstGeom prst="rect">
            <a:avLst/>
          </a:prstGeom>
          <a:solidFill>
            <a:schemeClr val="accent4"/>
          </a:solidFill>
        </p:spPr>
        <p:txBody>
          <a:bodyPr vert="horz"/>
          <a:lstStyle>
            <a:lvl1pPr>
              <a:buNone/>
              <a:defRPr sz="1400" baseline="0">
                <a:solidFill>
                  <a:srgbClr val="FFFFFF"/>
                </a:solidFill>
              </a:defRPr>
            </a:lvl1pPr>
          </a:lstStyle>
          <a:p>
            <a:pPr lvl="0"/>
            <a:r>
              <a:rPr lang="nl-BE" dirty="0"/>
              <a:t>2014 – Q4</a:t>
            </a:r>
            <a:endParaRPr lang="fr-FR" dirty="0"/>
          </a:p>
        </p:txBody>
      </p:sp>
      <p:cxnSp>
        <p:nvCxnSpPr>
          <p:cNvPr id="40" name="Connecteur droit 39"/>
          <p:cNvCxnSpPr/>
          <p:nvPr/>
        </p:nvCxnSpPr>
        <p:spPr>
          <a:xfrm rot="5400000">
            <a:off x="5103947" y="3433630"/>
            <a:ext cx="3700727" cy="1588"/>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36" name="Connecteur droit 35"/>
          <p:cNvCxnSpPr/>
          <p:nvPr/>
        </p:nvCxnSpPr>
        <p:spPr>
          <a:xfrm rot="5400000">
            <a:off x="3480593" y="4545806"/>
            <a:ext cx="2540001" cy="1588"/>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4" name="Connecteur droit 33"/>
          <p:cNvCxnSpPr/>
          <p:nvPr/>
        </p:nvCxnSpPr>
        <p:spPr>
          <a:xfrm rot="5400000">
            <a:off x="510108" y="4545806"/>
            <a:ext cx="2540001" cy="1588"/>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7" name="Image 6"/>
          <p:cNvPicPr>
            <a:picLocks noChangeAspect="1"/>
          </p:cNvPicPr>
          <p:nvPr/>
        </p:nvPicPr>
        <p:blipFill>
          <a:blip r:embed="rId2"/>
          <a:stretch>
            <a:fillRect/>
          </a:stretch>
        </p:blipFill>
        <p:spPr>
          <a:xfrm flipV="1">
            <a:off x="0" y="5014340"/>
            <a:ext cx="9144000" cy="99527"/>
          </a:xfrm>
          <a:prstGeom prst="rect">
            <a:avLst/>
          </a:prstGeom>
        </p:spPr>
      </p:pic>
      <p:sp>
        <p:nvSpPr>
          <p:cNvPr id="15" name="Espace réservé du texte 2"/>
          <p:cNvSpPr>
            <a:spLocks noGrp="1"/>
          </p:cNvSpPr>
          <p:nvPr>
            <p:ph type="body" idx="13" hasCustomPrompt="1"/>
          </p:nvPr>
        </p:nvSpPr>
        <p:spPr>
          <a:xfrm>
            <a:off x="262467" y="170257"/>
            <a:ext cx="6383866" cy="927894"/>
          </a:xfrm>
          <a:prstGeom prst="rect">
            <a:avLst/>
          </a:prstGeom>
        </p:spPr>
        <p:txBody>
          <a:bodyPr anchor="t"/>
          <a:lstStyle>
            <a:lvl1pPr marL="0" indent="0">
              <a:buNone/>
              <a:defRPr sz="3600" b="1" baseline="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dirty="0"/>
              <a:t>Click to add a title</a:t>
            </a:r>
          </a:p>
        </p:txBody>
      </p:sp>
      <p:sp>
        <p:nvSpPr>
          <p:cNvPr id="23" name="ZoneTexte 22"/>
          <p:cNvSpPr txBox="1"/>
          <p:nvPr/>
        </p:nvSpPr>
        <p:spPr>
          <a:xfrm>
            <a:off x="1735658" y="5816601"/>
            <a:ext cx="1233487" cy="307777"/>
          </a:xfrm>
          <a:prstGeom prst="rect">
            <a:avLst/>
          </a:prstGeom>
          <a:noFill/>
        </p:spPr>
        <p:txBody>
          <a:bodyPr wrap="square" rtlCol="0">
            <a:spAutoFit/>
          </a:bodyPr>
          <a:lstStyle/>
          <a:p>
            <a:r>
              <a:rPr lang="fr-FR" sz="1400" dirty="0">
                <a:solidFill>
                  <a:schemeClr val="bg1"/>
                </a:solidFill>
              </a:rPr>
              <a:t>2014 – Q2</a:t>
            </a:r>
          </a:p>
        </p:txBody>
      </p:sp>
      <p:sp>
        <p:nvSpPr>
          <p:cNvPr id="24" name="ZoneTexte 23"/>
          <p:cNvSpPr txBox="1"/>
          <p:nvPr/>
        </p:nvSpPr>
        <p:spPr>
          <a:xfrm>
            <a:off x="3626383" y="5290170"/>
            <a:ext cx="1233487" cy="307777"/>
          </a:xfrm>
          <a:prstGeom prst="rect">
            <a:avLst/>
          </a:prstGeom>
          <a:noFill/>
        </p:spPr>
        <p:txBody>
          <a:bodyPr wrap="square" rtlCol="0">
            <a:spAutoFit/>
          </a:bodyPr>
          <a:lstStyle/>
          <a:p>
            <a:r>
              <a:rPr lang="fr-FR" sz="1400" dirty="0">
                <a:solidFill>
                  <a:schemeClr val="bg1"/>
                </a:solidFill>
              </a:rPr>
              <a:t>2014 – Q4</a:t>
            </a:r>
          </a:p>
        </p:txBody>
      </p:sp>
      <p:sp>
        <p:nvSpPr>
          <p:cNvPr id="25" name="ZoneTexte 24"/>
          <p:cNvSpPr txBox="1"/>
          <p:nvPr/>
        </p:nvSpPr>
        <p:spPr>
          <a:xfrm>
            <a:off x="4531259" y="5816601"/>
            <a:ext cx="1233487" cy="307777"/>
          </a:xfrm>
          <a:prstGeom prst="rect">
            <a:avLst/>
          </a:prstGeom>
          <a:noFill/>
        </p:spPr>
        <p:txBody>
          <a:bodyPr wrap="square" rtlCol="0">
            <a:spAutoFit/>
          </a:bodyPr>
          <a:lstStyle/>
          <a:p>
            <a:r>
              <a:rPr lang="fr-FR" sz="1400" dirty="0">
                <a:solidFill>
                  <a:schemeClr val="bg1"/>
                </a:solidFill>
              </a:rPr>
              <a:t>2015 – Q1</a:t>
            </a:r>
          </a:p>
        </p:txBody>
      </p:sp>
      <p:sp>
        <p:nvSpPr>
          <p:cNvPr id="26" name="ZoneTexte 25"/>
          <p:cNvSpPr txBox="1"/>
          <p:nvPr/>
        </p:nvSpPr>
        <p:spPr>
          <a:xfrm>
            <a:off x="7062792" y="5298637"/>
            <a:ext cx="1233487" cy="307777"/>
          </a:xfrm>
          <a:prstGeom prst="rect">
            <a:avLst/>
          </a:prstGeom>
          <a:noFill/>
        </p:spPr>
        <p:txBody>
          <a:bodyPr wrap="square" rtlCol="0">
            <a:spAutoFit/>
          </a:bodyPr>
          <a:lstStyle/>
          <a:p>
            <a:r>
              <a:rPr lang="fr-FR" sz="1400" dirty="0">
                <a:solidFill>
                  <a:schemeClr val="bg1"/>
                </a:solidFill>
              </a:rPr>
              <a:t>2015 – Q3</a:t>
            </a:r>
          </a:p>
        </p:txBody>
      </p:sp>
      <p:cxnSp>
        <p:nvCxnSpPr>
          <p:cNvPr id="30" name="Connecteur droit 29"/>
          <p:cNvCxnSpPr/>
          <p:nvPr/>
        </p:nvCxnSpPr>
        <p:spPr>
          <a:xfrm rot="5400000">
            <a:off x="-766233" y="3428206"/>
            <a:ext cx="3692260" cy="2382"/>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32" name="Espace réservé du texte 31"/>
          <p:cNvSpPr>
            <a:spLocks noGrp="1"/>
          </p:cNvSpPr>
          <p:nvPr>
            <p:ph type="body" sz="quarter" idx="19" hasCustomPrompt="1"/>
          </p:nvPr>
        </p:nvSpPr>
        <p:spPr>
          <a:xfrm>
            <a:off x="1074738" y="1574800"/>
            <a:ext cx="2379662" cy="1439863"/>
          </a:xfrm>
          <a:prstGeom prst="rect">
            <a:avLst/>
          </a:prstGeom>
          <a:solidFill>
            <a:schemeClr val="tx1"/>
          </a:solidFill>
        </p:spPr>
        <p:txBody>
          <a:bodyPr vert="horz"/>
          <a:lstStyle>
            <a:lvl1pPr>
              <a:buNone/>
              <a:defRPr sz="1400" baseline="0">
                <a:solidFill>
                  <a:srgbClr val="FFFFFF"/>
                </a:solidFill>
              </a:defRPr>
            </a:lvl1pPr>
          </a:lstStyle>
          <a:p>
            <a:pPr lvl="0"/>
            <a:r>
              <a:rPr lang="nl-BE" dirty="0"/>
              <a:t>Text here</a:t>
            </a:r>
            <a:endParaRPr lang="fr-FR" dirty="0"/>
          </a:p>
        </p:txBody>
      </p:sp>
      <p:sp>
        <p:nvSpPr>
          <p:cNvPr id="33" name="Espace réservé du texte 31"/>
          <p:cNvSpPr>
            <a:spLocks noGrp="1"/>
          </p:cNvSpPr>
          <p:nvPr>
            <p:ph type="body" sz="quarter" idx="20" hasCustomPrompt="1"/>
          </p:nvPr>
        </p:nvSpPr>
        <p:spPr>
          <a:xfrm>
            <a:off x="1779314" y="3276600"/>
            <a:ext cx="1675086" cy="1439863"/>
          </a:xfrm>
          <a:prstGeom prst="rect">
            <a:avLst/>
          </a:prstGeom>
          <a:solidFill>
            <a:schemeClr val="accent3"/>
          </a:solidFill>
        </p:spPr>
        <p:txBody>
          <a:bodyPr vert="horz"/>
          <a:lstStyle>
            <a:lvl1pPr>
              <a:buNone/>
              <a:defRPr sz="1400" baseline="0">
                <a:solidFill>
                  <a:srgbClr val="FFFFFF"/>
                </a:solidFill>
              </a:defRPr>
            </a:lvl1pPr>
          </a:lstStyle>
          <a:p>
            <a:pPr lvl="0"/>
            <a:r>
              <a:rPr lang="nl-BE" dirty="0"/>
              <a:t>Text here</a:t>
            </a:r>
            <a:endParaRPr lang="fr-FR" dirty="0"/>
          </a:p>
        </p:txBody>
      </p:sp>
      <p:cxnSp>
        <p:nvCxnSpPr>
          <p:cNvPr id="37" name="Connecteur droit 36"/>
          <p:cNvCxnSpPr/>
          <p:nvPr/>
        </p:nvCxnSpPr>
        <p:spPr>
          <a:xfrm rot="5400000">
            <a:off x="2204252" y="3428206"/>
            <a:ext cx="3692260" cy="238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8" name="Espace réservé du texte 31"/>
          <p:cNvSpPr>
            <a:spLocks noGrp="1"/>
          </p:cNvSpPr>
          <p:nvPr>
            <p:ph type="body" sz="quarter" idx="21" hasCustomPrompt="1"/>
          </p:nvPr>
        </p:nvSpPr>
        <p:spPr>
          <a:xfrm>
            <a:off x="4045223" y="1574800"/>
            <a:ext cx="2379662" cy="1439863"/>
          </a:xfrm>
          <a:prstGeom prst="rect">
            <a:avLst/>
          </a:prstGeom>
          <a:solidFill>
            <a:schemeClr val="accent3"/>
          </a:solidFill>
        </p:spPr>
        <p:txBody>
          <a:bodyPr vert="horz"/>
          <a:lstStyle>
            <a:lvl1pPr>
              <a:buNone/>
              <a:defRPr sz="1400" baseline="0">
                <a:solidFill>
                  <a:srgbClr val="FFFFFF"/>
                </a:solidFill>
              </a:defRPr>
            </a:lvl1pPr>
          </a:lstStyle>
          <a:p>
            <a:pPr lvl="0"/>
            <a:r>
              <a:rPr lang="nl-BE" dirty="0"/>
              <a:t>Text here</a:t>
            </a:r>
            <a:endParaRPr lang="fr-FR" dirty="0"/>
          </a:p>
        </p:txBody>
      </p:sp>
      <p:sp>
        <p:nvSpPr>
          <p:cNvPr id="39" name="Espace réservé du texte 31"/>
          <p:cNvSpPr>
            <a:spLocks noGrp="1"/>
          </p:cNvSpPr>
          <p:nvPr>
            <p:ph type="body" sz="quarter" idx="22" hasCustomPrompt="1"/>
          </p:nvPr>
        </p:nvSpPr>
        <p:spPr>
          <a:xfrm>
            <a:off x="4749799" y="3276600"/>
            <a:ext cx="1675086" cy="1439863"/>
          </a:xfrm>
          <a:prstGeom prst="rect">
            <a:avLst/>
          </a:prstGeom>
          <a:solidFill>
            <a:schemeClr val="accent2"/>
          </a:solidFill>
        </p:spPr>
        <p:txBody>
          <a:bodyPr vert="horz"/>
          <a:lstStyle>
            <a:lvl1pPr>
              <a:buNone/>
              <a:defRPr sz="1400" baseline="0">
                <a:solidFill>
                  <a:srgbClr val="FFFFFF"/>
                </a:solidFill>
              </a:defRPr>
            </a:lvl1pPr>
          </a:lstStyle>
          <a:p>
            <a:pPr lvl="0"/>
            <a:r>
              <a:rPr lang="nl-BE" dirty="0"/>
              <a:t>Text here</a:t>
            </a:r>
            <a:endParaRPr lang="fr-FR" dirty="0"/>
          </a:p>
        </p:txBody>
      </p:sp>
      <p:sp>
        <p:nvSpPr>
          <p:cNvPr id="41" name="Espace réservé du texte 31"/>
          <p:cNvSpPr>
            <a:spLocks noGrp="1"/>
          </p:cNvSpPr>
          <p:nvPr>
            <p:ph type="body" sz="quarter" idx="23" hasCustomPrompt="1"/>
          </p:nvPr>
        </p:nvSpPr>
        <p:spPr>
          <a:xfrm>
            <a:off x="6943992" y="1583267"/>
            <a:ext cx="1912142" cy="2302933"/>
          </a:xfrm>
          <a:prstGeom prst="rect">
            <a:avLst/>
          </a:prstGeom>
          <a:solidFill>
            <a:schemeClr val="accent6"/>
          </a:solidFill>
        </p:spPr>
        <p:txBody>
          <a:bodyPr vert="horz"/>
          <a:lstStyle>
            <a:lvl1pPr>
              <a:buNone/>
              <a:defRPr sz="1400" baseline="0">
                <a:solidFill>
                  <a:srgbClr val="FFFFFF"/>
                </a:solidFill>
              </a:defRPr>
            </a:lvl1pPr>
          </a:lstStyle>
          <a:p>
            <a:pPr lvl="0"/>
            <a:r>
              <a:rPr lang="nl-BE" dirty="0"/>
              <a:t>Text here</a:t>
            </a:r>
            <a:endParaRPr lang="fr-FR" dirty="0"/>
          </a:p>
        </p:txBody>
      </p:sp>
      <p:sp>
        <p:nvSpPr>
          <p:cNvPr id="42" name="Rectangle 41"/>
          <p:cNvSpPr/>
          <p:nvPr/>
        </p:nvSpPr>
        <p:spPr>
          <a:xfrm rot="2700000">
            <a:off x="1009638" y="4998968"/>
            <a:ext cx="130197" cy="1301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Rectangle 42"/>
          <p:cNvSpPr/>
          <p:nvPr/>
        </p:nvSpPr>
        <p:spPr>
          <a:xfrm rot="2700000">
            <a:off x="3980124" y="4998968"/>
            <a:ext cx="130197" cy="1301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Rectangle 43"/>
          <p:cNvSpPr/>
          <p:nvPr/>
        </p:nvSpPr>
        <p:spPr>
          <a:xfrm rot="2700000">
            <a:off x="4684701" y="4998968"/>
            <a:ext cx="130197" cy="1301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Rectangle 44"/>
          <p:cNvSpPr/>
          <p:nvPr/>
        </p:nvSpPr>
        <p:spPr>
          <a:xfrm rot="2700000">
            <a:off x="6878894" y="4998967"/>
            <a:ext cx="130197" cy="1301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Rectangle 45"/>
          <p:cNvSpPr/>
          <p:nvPr/>
        </p:nvSpPr>
        <p:spPr>
          <a:xfrm rot="2700000">
            <a:off x="1722436" y="4998968"/>
            <a:ext cx="130197" cy="1301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1" name="Espace réservé du texte 31"/>
          <p:cNvSpPr>
            <a:spLocks noGrp="1"/>
          </p:cNvSpPr>
          <p:nvPr>
            <p:ph type="body" sz="quarter" idx="25" hasCustomPrompt="1"/>
          </p:nvPr>
        </p:nvSpPr>
        <p:spPr>
          <a:xfrm>
            <a:off x="1735658" y="5816601"/>
            <a:ext cx="1295400" cy="364067"/>
          </a:xfrm>
          <a:prstGeom prst="rect">
            <a:avLst/>
          </a:prstGeom>
          <a:solidFill>
            <a:schemeClr val="accent4"/>
          </a:solidFill>
        </p:spPr>
        <p:txBody>
          <a:bodyPr vert="horz"/>
          <a:lstStyle>
            <a:lvl1pPr>
              <a:buNone/>
              <a:defRPr sz="1400" baseline="0">
                <a:solidFill>
                  <a:srgbClr val="FFFFFF"/>
                </a:solidFill>
              </a:defRPr>
            </a:lvl1pPr>
          </a:lstStyle>
          <a:p>
            <a:pPr lvl="0"/>
            <a:r>
              <a:rPr lang="nl-BE" dirty="0"/>
              <a:t>2014 – Q2</a:t>
            </a:r>
            <a:endParaRPr lang="fr-FR" dirty="0"/>
          </a:p>
        </p:txBody>
      </p:sp>
      <p:sp>
        <p:nvSpPr>
          <p:cNvPr id="52" name="Espace réservé du texte 31"/>
          <p:cNvSpPr>
            <a:spLocks noGrp="1"/>
          </p:cNvSpPr>
          <p:nvPr>
            <p:ph type="body" sz="quarter" idx="26" hasCustomPrompt="1"/>
          </p:nvPr>
        </p:nvSpPr>
        <p:spPr>
          <a:xfrm>
            <a:off x="3362336" y="5242347"/>
            <a:ext cx="1295400" cy="364067"/>
          </a:xfrm>
          <a:prstGeom prst="rect">
            <a:avLst/>
          </a:prstGeom>
          <a:solidFill>
            <a:schemeClr val="accent4"/>
          </a:solidFill>
        </p:spPr>
        <p:txBody>
          <a:bodyPr vert="horz"/>
          <a:lstStyle>
            <a:lvl1pPr>
              <a:buNone/>
              <a:defRPr sz="1400" baseline="0">
                <a:solidFill>
                  <a:srgbClr val="FFFFFF"/>
                </a:solidFill>
              </a:defRPr>
            </a:lvl1pPr>
          </a:lstStyle>
          <a:p>
            <a:pPr lvl="0"/>
            <a:r>
              <a:rPr lang="nl-BE" dirty="0"/>
              <a:t>2014 – Q4</a:t>
            </a:r>
            <a:endParaRPr lang="fr-FR" dirty="0"/>
          </a:p>
        </p:txBody>
      </p:sp>
      <p:sp>
        <p:nvSpPr>
          <p:cNvPr id="53" name="Espace réservé du texte 31"/>
          <p:cNvSpPr>
            <a:spLocks noGrp="1"/>
          </p:cNvSpPr>
          <p:nvPr>
            <p:ph type="body" sz="quarter" idx="27" hasCustomPrompt="1"/>
          </p:nvPr>
        </p:nvSpPr>
        <p:spPr>
          <a:xfrm>
            <a:off x="4531259" y="5760311"/>
            <a:ext cx="1295400" cy="364067"/>
          </a:xfrm>
          <a:prstGeom prst="rect">
            <a:avLst/>
          </a:prstGeom>
          <a:solidFill>
            <a:schemeClr val="accent4"/>
          </a:solidFill>
        </p:spPr>
        <p:txBody>
          <a:bodyPr vert="horz"/>
          <a:lstStyle>
            <a:lvl1pPr>
              <a:buNone/>
              <a:defRPr sz="1400" baseline="0">
                <a:solidFill>
                  <a:srgbClr val="FFFFFF"/>
                </a:solidFill>
              </a:defRPr>
            </a:lvl1pPr>
          </a:lstStyle>
          <a:p>
            <a:pPr lvl="0"/>
            <a:r>
              <a:rPr lang="nl-BE" dirty="0"/>
              <a:t>2014 – Q1</a:t>
            </a:r>
            <a:endParaRPr lang="fr-FR" dirty="0"/>
          </a:p>
        </p:txBody>
      </p:sp>
      <p:sp>
        <p:nvSpPr>
          <p:cNvPr id="61" name="Espace réservé du texte 31"/>
          <p:cNvSpPr>
            <a:spLocks noGrp="1"/>
          </p:cNvSpPr>
          <p:nvPr>
            <p:ph type="body" sz="quarter" idx="28" hasCustomPrompt="1"/>
          </p:nvPr>
        </p:nvSpPr>
        <p:spPr>
          <a:xfrm>
            <a:off x="6851929" y="5285938"/>
            <a:ext cx="1295400" cy="364067"/>
          </a:xfrm>
          <a:prstGeom prst="rect">
            <a:avLst/>
          </a:prstGeom>
          <a:solidFill>
            <a:schemeClr val="accent4"/>
          </a:solidFill>
        </p:spPr>
        <p:txBody>
          <a:bodyPr vert="horz"/>
          <a:lstStyle>
            <a:lvl1pPr>
              <a:buNone/>
              <a:defRPr sz="1400" baseline="0">
                <a:solidFill>
                  <a:srgbClr val="FFFFFF"/>
                </a:solidFill>
              </a:defRPr>
            </a:lvl1pPr>
          </a:lstStyle>
          <a:p>
            <a:pPr lvl="0"/>
            <a:r>
              <a:rPr lang="nl-BE" dirty="0"/>
              <a:t>2015 – Q2</a:t>
            </a:r>
            <a:endParaRPr lang="fr-FR" dirty="0"/>
          </a:p>
        </p:txBody>
      </p:sp>
      <p:sp>
        <p:nvSpPr>
          <p:cNvPr id="31" name="Rectangle 30"/>
          <p:cNvSpPr/>
          <p:nvPr userDrawn="1"/>
        </p:nvSpPr>
        <p:spPr>
          <a:xfrm>
            <a:off x="8776005" y="6537250"/>
            <a:ext cx="147107" cy="14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ZoneTexte 48"/>
          <p:cNvSpPr txBox="1"/>
          <p:nvPr userDrawn="1"/>
        </p:nvSpPr>
        <p:spPr>
          <a:xfrm>
            <a:off x="8635245" y="6507392"/>
            <a:ext cx="428626"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fr-FR" sz="70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a:t>
            </a:fld>
            <a:endParaRPr lang="fr-FR" sz="700" dirty="0">
              <a:solidFill>
                <a:schemeClr val="bg1"/>
              </a:solidFill>
            </a:endParaRPr>
          </a:p>
          <a:p>
            <a:endParaRPr lang="fr-FR" dirty="0"/>
          </a:p>
        </p:txBody>
      </p:sp>
      <p:pic>
        <p:nvPicPr>
          <p:cNvPr id="47" name="Image 7" descr="CER Logo_Main_transparency.png"/>
          <p:cNvPicPr>
            <a:picLocks noChangeAspect="1"/>
          </p:cNvPicPr>
          <p:nvPr userDrawn="1"/>
        </p:nvPicPr>
        <p:blipFill>
          <a:blip r:embed="rId3"/>
          <a:stretch>
            <a:fillRect/>
          </a:stretch>
        </p:blipFill>
        <p:spPr>
          <a:xfrm>
            <a:off x="7587944" y="218266"/>
            <a:ext cx="1372134" cy="67090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ank you ">
    <p:spTree>
      <p:nvGrpSpPr>
        <p:cNvPr id="1" name=""/>
        <p:cNvGrpSpPr/>
        <p:nvPr/>
      </p:nvGrpSpPr>
      <p:grpSpPr>
        <a:xfrm>
          <a:off x="0" y="0"/>
          <a:ext cx="0" cy="0"/>
          <a:chOff x="0" y="0"/>
          <a:chExt cx="0" cy="0"/>
        </a:xfrm>
      </p:grpSpPr>
      <p:pic>
        <p:nvPicPr>
          <p:cNvPr id="8" name="Image 7" descr="first_cover_backoverlay.png"/>
          <p:cNvPicPr>
            <a:picLocks noChangeAspect="1"/>
          </p:cNvPicPr>
          <p:nvPr/>
        </p:nvPicPr>
        <p:blipFill>
          <a:blip r:embed="rId2"/>
          <a:stretch>
            <a:fillRect/>
          </a:stretch>
        </p:blipFill>
        <p:spPr>
          <a:xfrm>
            <a:off x="0" y="0"/>
            <a:ext cx="9148217" cy="6858000"/>
          </a:xfrm>
          <a:prstGeom prst="rect">
            <a:avLst/>
          </a:prstGeom>
        </p:spPr>
      </p:pic>
      <p:sp>
        <p:nvSpPr>
          <p:cNvPr id="15" name="Espace réservé du texte 2"/>
          <p:cNvSpPr>
            <a:spLocks noGrp="1"/>
          </p:cNvSpPr>
          <p:nvPr>
            <p:ph type="body" idx="13" hasCustomPrompt="1"/>
          </p:nvPr>
        </p:nvSpPr>
        <p:spPr>
          <a:xfrm>
            <a:off x="575355" y="1797183"/>
            <a:ext cx="6739845" cy="1004094"/>
          </a:xfrm>
          <a:prstGeom prst="rect">
            <a:avLst/>
          </a:prstGeom>
        </p:spPr>
        <p:txBody>
          <a:bodyPr anchor="t"/>
          <a:lstStyle>
            <a:lvl1pPr marL="0" indent="0">
              <a:buNone/>
              <a:defRPr sz="3600" b="1"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dirty="0"/>
              <a:t>For further information:</a:t>
            </a:r>
          </a:p>
        </p:txBody>
      </p:sp>
      <p:sp>
        <p:nvSpPr>
          <p:cNvPr id="16" name="Espace réservé du texte 2"/>
          <p:cNvSpPr>
            <a:spLocks noGrp="1"/>
          </p:cNvSpPr>
          <p:nvPr>
            <p:ph type="body" idx="14" hasCustomPrompt="1"/>
          </p:nvPr>
        </p:nvSpPr>
        <p:spPr>
          <a:xfrm>
            <a:off x="575355" y="2926952"/>
            <a:ext cx="5613174" cy="1465433"/>
          </a:xfrm>
          <a:prstGeom prst="rect">
            <a:avLst/>
          </a:prstGeom>
        </p:spPr>
        <p:txBody>
          <a:bodyPr anchor="t"/>
          <a:lstStyle>
            <a:lvl1pPr marL="0" indent="0">
              <a:buNone/>
              <a:defRPr sz="1800" b="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r-BE" b="1" dirty="0"/>
              <a:t>First </a:t>
            </a:r>
            <a:r>
              <a:rPr lang="fr-BE" b="1" dirty="0" err="1"/>
              <a:t>name</a:t>
            </a:r>
            <a:r>
              <a:rPr lang="fr-BE" b="1" dirty="0"/>
              <a:t> Last </a:t>
            </a:r>
            <a:r>
              <a:rPr lang="fr-BE" b="1" dirty="0" err="1"/>
              <a:t>name</a:t>
            </a:r>
            <a:endParaRPr lang="fr-BE" b="1" dirty="0"/>
          </a:p>
          <a:p>
            <a:r>
              <a:rPr lang="fr-BE" dirty="0" err="1"/>
              <a:t>Title</a:t>
            </a:r>
            <a:endParaRPr lang="fr-BE" dirty="0"/>
          </a:p>
          <a:p>
            <a:r>
              <a:rPr lang="fr-BE" dirty="0"/>
              <a:t>Tel: +32 (0)2 213 08 72</a:t>
            </a:r>
          </a:p>
          <a:p>
            <a:r>
              <a:rPr lang="fr-BE" dirty="0"/>
              <a:t>E-mail: firstname.lastname@cer.be</a:t>
            </a:r>
          </a:p>
        </p:txBody>
      </p:sp>
      <p:sp>
        <p:nvSpPr>
          <p:cNvPr id="12" name="Text Box 10"/>
          <p:cNvSpPr txBox="1">
            <a:spLocks noChangeArrowheads="1"/>
          </p:cNvSpPr>
          <p:nvPr userDrawn="1"/>
        </p:nvSpPr>
        <p:spPr bwMode="auto">
          <a:xfrm>
            <a:off x="575355" y="4643735"/>
            <a:ext cx="47049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rebuchet MS" pitchFamily="34" charset="0"/>
              </a:defRPr>
            </a:lvl1pPr>
            <a:lvl2pPr marL="742950" indent="-285750" eaLnBrk="0" hangingPunct="0">
              <a:defRPr b="1">
                <a:solidFill>
                  <a:schemeClr val="tx1"/>
                </a:solidFill>
                <a:latin typeface="Trebuchet MS" pitchFamily="34" charset="0"/>
              </a:defRPr>
            </a:lvl2pPr>
            <a:lvl3pPr marL="1143000" indent="-228600" eaLnBrk="0" hangingPunct="0">
              <a:defRPr b="1">
                <a:solidFill>
                  <a:schemeClr val="tx1"/>
                </a:solidFill>
                <a:latin typeface="Trebuchet MS" pitchFamily="34" charset="0"/>
              </a:defRPr>
            </a:lvl3pPr>
            <a:lvl4pPr marL="1600200" indent="-228600" eaLnBrk="0" hangingPunct="0">
              <a:defRPr b="1">
                <a:solidFill>
                  <a:schemeClr val="tx1"/>
                </a:solidFill>
                <a:latin typeface="Trebuchet MS" pitchFamily="34" charset="0"/>
              </a:defRPr>
            </a:lvl4pPr>
            <a:lvl5pPr marL="2057400" indent="-228600" eaLnBrk="0" hangingPunct="0">
              <a:defRPr b="1">
                <a:solidFill>
                  <a:schemeClr val="tx1"/>
                </a:solidFill>
                <a:latin typeface="Trebuchet MS" pitchFamily="34" charset="0"/>
              </a:defRPr>
            </a:lvl5pPr>
            <a:lvl6pPr marL="2514600" indent="-228600" eaLnBrk="0" fontAlgn="base" hangingPunct="0">
              <a:spcBef>
                <a:spcPct val="0"/>
              </a:spcBef>
              <a:spcAft>
                <a:spcPct val="0"/>
              </a:spcAft>
              <a:defRPr b="1">
                <a:solidFill>
                  <a:schemeClr val="tx1"/>
                </a:solidFill>
                <a:latin typeface="Trebuchet MS" pitchFamily="34" charset="0"/>
              </a:defRPr>
            </a:lvl6pPr>
            <a:lvl7pPr marL="2971800" indent="-228600" eaLnBrk="0" fontAlgn="base" hangingPunct="0">
              <a:spcBef>
                <a:spcPct val="0"/>
              </a:spcBef>
              <a:spcAft>
                <a:spcPct val="0"/>
              </a:spcAft>
              <a:defRPr b="1">
                <a:solidFill>
                  <a:schemeClr val="tx1"/>
                </a:solidFill>
                <a:latin typeface="Trebuchet MS" pitchFamily="34" charset="0"/>
              </a:defRPr>
            </a:lvl7pPr>
            <a:lvl8pPr marL="3429000" indent="-228600" eaLnBrk="0" fontAlgn="base" hangingPunct="0">
              <a:spcBef>
                <a:spcPct val="0"/>
              </a:spcBef>
              <a:spcAft>
                <a:spcPct val="0"/>
              </a:spcAft>
              <a:defRPr b="1">
                <a:solidFill>
                  <a:schemeClr val="tx1"/>
                </a:solidFill>
                <a:latin typeface="Trebuchet MS" pitchFamily="34" charset="0"/>
              </a:defRPr>
            </a:lvl8pPr>
            <a:lvl9pPr marL="3886200" indent="-228600" eaLnBrk="0" fontAlgn="base" hangingPunct="0">
              <a:spcBef>
                <a:spcPct val="0"/>
              </a:spcBef>
              <a:spcAft>
                <a:spcPct val="0"/>
              </a:spcAft>
              <a:defRPr b="1">
                <a:solidFill>
                  <a:schemeClr val="tx1"/>
                </a:solidFill>
                <a:latin typeface="Trebuchet MS" pitchFamily="34" charset="0"/>
              </a:defRPr>
            </a:lvl9pPr>
          </a:lstStyle>
          <a:p>
            <a:pPr eaLnBrk="1" hangingPunct="1"/>
            <a:r>
              <a:rPr lang="en-US" sz="1800" b="0" dirty="0">
                <a:solidFill>
                  <a:schemeClr val="bg1"/>
                </a:solidFill>
              </a:rPr>
              <a:t>For regular updates on CER activities, </a:t>
            </a:r>
          </a:p>
          <a:p>
            <a:pPr eaLnBrk="1" hangingPunct="1"/>
            <a:r>
              <a:rPr lang="en-US" sz="1800" b="0" dirty="0">
                <a:solidFill>
                  <a:schemeClr val="bg1"/>
                </a:solidFill>
              </a:rPr>
              <a:t>visit our website: </a:t>
            </a:r>
            <a:r>
              <a:rPr lang="en-US" sz="1800" dirty="0">
                <a:solidFill>
                  <a:schemeClr val="bg1"/>
                </a:solidFill>
              </a:rPr>
              <a:t>www.cer.be</a:t>
            </a:r>
          </a:p>
          <a:p>
            <a:pPr eaLnBrk="1" hangingPunct="1"/>
            <a:r>
              <a:rPr lang="en-US" sz="1800" b="0" dirty="0">
                <a:solidFill>
                  <a:schemeClr val="bg1"/>
                </a:solidFill>
              </a:rPr>
              <a:t>or follow</a:t>
            </a:r>
            <a:r>
              <a:rPr lang="en-US" sz="1800" b="0" baseline="0" dirty="0">
                <a:solidFill>
                  <a:schemeClr val="bg1"/>
                </a:solidFill>
              </a:rPr>
              <a:t> </a:t>
            </a:r>
            <a:r>
              <a:rPr lang="en-US" sz="1800" u="sng" dirty="0">
                <a:solidFill>
                  <a:schemeClr val="bg1"/>
                </a:solidFill>
              </a:rPr>
              <a:t>@</a:t>
            </a:r>
            <a:r>
              <a:rPr lang="en-US" sz="1800" u="sng" dirty="0" err="1">
                <a:solidFill>
                  <a:schemeClr val="bg1"/>
                </a:solidFill>
              </a:rPr>
              <a:t>CER_railways</a:t>
            </a:r>
            <a:r>
              <a:rPr lang="en-US" sz="1800" u="sng" dirty="0">
                <a:solidFill>
                  <a:schemeClr val="bg1"/>
                </a:solidFill>
              </a:rPr>
              <a:t> </a:t>
            </a:r>
            <a:endParaRPr lang="fr-FR" sz="1800" u="sng" dirty="0">
              <a:solidFill>
                <a:schemeClr val="bg1"/>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86229" y="366084"/>
            <a:ext cx="1814871" cy="88738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hank you ">
    <p:spTree>
      <p:nvGrpSpPr>
        <p:cNvPr id="1" name=""/>
        <p:cNvGrpSpPr/>
        <p:nvPr/>
      </p:nvGrpSpPr>
      <p:grpSpPr>
        <a:xfrm>
          <a:off x="0" y="0"/>
          <a:ext cx="0" cy="0"/>
          <a:chOff x="0" y="0"/>
          <a:chExt cx="0" cy="0"/>
        </a:xfrm>
      </p:grpSpPr>
      <p:sp>
        <p:nvSpPr>
          <p:cNvPr id="10" name="Rectangle 9"/>
          <p:cNvSpPr/>
          <p:nvPr userDrawn="1"/>
        </p:nvSpPr>
        <p:spPr>
          <a:xfrm>
            <a:off x="0" y="-25400"/>
            <a:ext cx="9144000" cy="68834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Image 6" descr="banner_blue_red.jpg"/>
          <p:cNvPicPr>
            <a:picLocks noChangeAspect="1"/>
          </p:cNvPicPr>
          <p:nvPr userDrawn="1"/>
        </p:nvPicPr>
        <p:blipFill>
          <a:blip r:embed="rId2">
            <a:clrChange>
              <a:clrFrom>
                <a:srgbClr val="FFFFFF"/>
              </a:clrFrom>
              <a:clrTo>
                <a:srgbClr val="FFFFFF">
                  <a:alpha val="0"/>
                </a:srgbClr>
              </a:clrTo>
            </a:clrChange>
          </a:blip>
          <a:stretch>
            <a:fillRect/>
          </a:stretch>
        </p:blipFill>
        <p:spPr>
          <a:xfrm>
            <a:off x="0" y="3886268"/>
            <a:ext cx="9144000" cy="2997132"/>
          </a:xfrm>
          <a:prstGeom prst="rect">
            <a:avLst/>
          </a:prstGeom>
        </p:spPr>
      </p:pic>
      <p:sp>
        <p:nvSpPr>
          <p:cNvPr id="16" name="Espace réservé du texte 2"/>
          <p:cNvSpPr>
            <a:spLocks noGrp="1"/>
          </p:cNvSpPr>
          <p:nvPr>
            <p:ph type="body" idx="14" hasCustomPrompt="1"/>
          </p:nvPr>
        </p:nvSpPr>
        <p:spPr>
          <a:xfrm>
            <a:off x="1765413" y="1845312"/>
            <a:ext cx="5613174" cy="1505091"/>
          </a:xfrm>
          <a:prstGeom prst="rect">
            <a:avLst/>
          </a:prstGeom>
        </p:spPr>
        <p:txBody>
          <a:bodyPr anchor="t"/>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GB" b="1" noProof="0" dirty="0"/>
              <a:t>First name Last name</a:t>
            </a:r>
          </a:p>
          <a:p>
            <a:r>
              <a:rPr lang="en-GB" noProof="0" dirty="0"/>
              <a:t>Title</a:t>
            </a:r>
          </a:p>
          <a:p>
            <a:r>
              <a:rPr lang="en-GB" noProof="0" dirty="0"/>
              <a:t>Tel: +32 (0)2 213 xx </a:t>
            </a:r>
            <a:r>
              <a:rPr lang="en-GB" noProof="0" dirty="0" err="1"/>
              <a:t>xx</a:t>
            </a:r>
            <a:endParaRPr lang="en-GB" noProof="0" dirty="0"/>
          </a:p>
          <a:p>
            <a:r>
              <a:rPr lang="en-GB" noProof="0" dirty="0"/>
              <a:t>E-mail: firstname.lastname@cer.be</a:t>
            </a:r>
          </a:p>
          <a:p>
            <a:endParaRPr lang="en-GB" noProof="0" dirty="0"/>
          </a:p>
          <a:p>
            <a:endParaRPr lang="en-GB" noProof="0" dirty="0"/>
          </a:p>
          <a:p>
            <a:endParaRPr lang="en-GB" b="1" noProof="0" dirty="0"/>
          </a:p>
        </p:txBody>
      </p:sp>
      <p:sp>
        <p:nvSpPr>
          <p:cNvPr id="12" name="Text Box 10"/>
          <p:cNvSpPr txBox="1">
            <a:spLocks noChangeArrowheads="1"/>
          </p:cNvSpPr>
          <p:nvPr userDrawn="1"/>
        </p:nvSpPr>
        <p:spPr bwMode="auto">
          <a:xfrm>
            <a:off x="1765413" y="3620125"/>
            <a:ext cx="56131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rebuchet MS" pitchFamily="34" charset="0"/>
              </a:defRPr>
            </a:lvl1pPr>
            <a:lvl2pPr marL="742950" indent="-285750" eaLnBrk="0" hangingPunct="0">
              <a:defRPr b="1">
                <a:solidFill>
                  <a:schemeClr val="tx1"/>
                </a:solidFill>
                <a:latin typeface="Trebuchet MS" pitchFamily="34" charset="0"/>
              </a:defRPr>
            </a:lvl2pPr>
            <a:lvl3pPr marL="1143000" indent="-228600" eaLnBrk="0" hangingPunct="0">
              <a:defRPr b="1">
                <a:solidFill>
                  <a:schemeClr val="tx1"/>
                </a:solidFill>
                <a:latin typeface="Trebuchet MS" pitchFamily="34" charset="0"/>
              </a:defRPr>
            </a:lvl3pPr>
            <a:lvl4pPr marL="1600200" indent="-228600" eaLnBrk="0" hangingPunct="0">
              <a:defRPr b="1">
                <a:solidFill>
                  <a:schemeClr val="tx1"/>
                </a:solidFill>
                <a:latin typeface="Trebuchet MS" pitchFamily="34" charset="0"/>
              </a:defRPr>
            </a:lvl4pPr>
            <a:lvl5pPr marL="2057400" indent="-228600" eaLnBrk="0" hangingPunct="0">
              <a:defRPr b="1">
                <a:solidFill>
                  <a:schemeClr val="tx1"/>
                </a:solidFill>
                <a:latin typeface="Trebuchet MS" pitchFamily="34" charset="0"/>
              </a:defRPr>
            </a:lvl5pPr>
            <a:lvl6pPr marL="2514600" indent="-228600" eaLnBrk="0" fontAlgn="base" hangingPunct="0">
              <a:spcBef>
                <a:spcPct val="0"/>
              </a:spcBef>
              <a:spcAft>
                <a:spcPct val="0"/>
              </a:spcAft>
              <a:defRPr b="1">
                <a:solidFill>
                  <a:schemeClr val="tx1"/>
                </a:solidFill>
                <a:latin typeface="Trebuchet MS" pitchFamily="34" charset="0"/>
              </a:defRPr>
            </a:lvl6pPr>
            <a:lvl7pPr marL="2971800" indent="-228600" eaLnBrk="0" fontAlgn="base" hangingPunct="0">
              <a:spcBef>
                <a:spcPct val="0"/>
              </a:spcBef>
              <a:spcAft>
                <a:spcPct val="0"/>
              </a:spcAft>
              <a:defRPr b="1">
                <a:solidFill>
                  <a:schemeClr val="tx1"/>
                </a:solidFill>
                <a:latin typeface="Trebuchet MS" pitchFamily="34" charset="0"/>
              </a:defRPr>
            </a:lvl7pPr>
            <a:lvl8pPr marL="3429000" indent="-228600" eaLnBrk="0" fontAlgn="base" hangingPunct="0">
              <a:spcBef>
                <a:spcPct val="0"/>
              </a:spcBef>
              <a:spcAft>
                <a:spcPct val="0"/>
              </a:spcAft>
              <a:defRPr b="1">
                <a:solidFill>
                  <a:schemeClr val="tx1"/>
                </a:solidFill>
                <a:latin typeface="Trebuchet MS" pitchFamily="34" charset="0"/>
              </a:defRPr>
            </a:lvl8pPr>
            <a:lvl9pPr marL="3886200" indent="-228600" eaLnBrk="0" fontAlgn="base" hangingPunct="0">
              <a:spcBef>
                <a:spcPct val="0"/>
              </a:spcBef>
              <a:spcAft>
                <a:spcPct val="0"/>
              </a:spcAft>
              <a:defRPr b="1">
                <a:solidFill>
                  <a:schemeClr val="tx1"/>
                </a:solidFill>
                <a:latin typeface="Trebuchet MS" pitchFamily="34" charset="0"/>
              </a:defRPr>
            </a:lvl9pPr>
          </a:lstStyle>
          <a:p>
            <a:pPr eaLnBrk="1" hangingPunct="1">
              <a:lnSpc>
                <a:spcPct val="120000"/>
              </a:lnSpc>
            </a:pPr>
            <a:r>
              <a:rPr lang="en-GB" sz="2000" b="0" noProof="0" dirty="0">
                <a:solidFill>
                  <a:schemeClr val="tx1"/>
                </a:solidFill>
                <a:latin typeface="+mj-lt"/>
              </a:rPr>
              <a:t>For regular updates on CER activities, </a:t>
            </a:r>
          </a:p>
          <a:p>
            <a:pPr eaLnBrk="1" hangingPunct="1">
              <a:lnSpc>
                <a:spcPct val="120000"/>
              </a:lnSpc>
            </a:pPr>
            <a:r>
              <a:rPr lang="en-GB" sz="2000" b="0" noProof="0" dirty="0">
                <a:solidFill>
                  <a:schemeClr val="tx1"/>
                </a:solidFill>
                <a:latin typeface="+mj-lt"/>
              </a:rPr>
              <a:t>visit our website: </a:t>
            </a:r>
            <a:r>
              <a:rPr lang="en-GB" sz="2000" noProof="0" dirty="0" err="1">
                <a:solidFill>
                  <a:schemeClr val="tx1"/>
                </a:solidFill>
                <a:latin typeface="+mj-lt"/>
              </a:rPr>
              <a:t>www.cer.be</a:t>
            </a:r>
            <a:endParaRPr lang="en-GB" sz="2000" noProof="0" dirty="0">
              <a:solidFill>
                <a:schemeClr val="tx1"/>
              </a:solidFill>
              <a:latin typeface="+mj-lt"/>
            </a:endParaRPr>
          </a:p>
          <a:p>
            <a:pPr eaLnBrk="1" hangingPunct="1">
              <a:lnSpc>
                <a:spcPct val="120000"/>
              </a:lnSpc>
            </a:pPr>
            <a:r>
              <a:rPr lang="en-GB" sz="2000" b="0" noProof="0" dirty="0">
                <a:solidFill>
                  <a:schemeClr val="tx1"/>
                </a:solidFill>
                <a:latin typeface="+mj-lt"/>
              </a:rPr>
              <a:t>or follow</a:t>
            </a:r>
            <a:r>
              <a:rPr lang="en-GB" sz="2000" b="0" baseline="0" noProof="0" dirty="0">
                <a:solidFill>
                  <a:schemeClr val="tx1"/>
                </a:solidFill>
                <a:latin typeface="+mj-lt"/>
              </a:rPr>
              <a:t>     </a:t>
            </a:r>
            <a:r>
              <a:rPr lang="en-GB" sz="2000" u="none" noProof="0" dirty="0">
                <a:solidFill>
                  <a:schemeClr val="tx1"/>
                </a:solidFill>
                <a:latin typeface="+mj-lt"/>
              </a:rPr>
              <a:t>@</a:t>
            </a:r>
            <a:r>
              <a:rPr lang="en-GB" sz="2000" u="none" noProof="0" dirty="0" err="1">
                <a:solidFill>
                  <a:schemeClr val="tx1"/>
                </a:solidFill>
                <a:latin typeface="+mj-lt"/>
              </a:rPr>
              <a:t>CER_railways</a:t>
            </a:r>
            <a:r>
              <a:rPr lang="en-GB" sz="2000" u="none" noProof="0" dirty="0">
                <a:solidFill>
                  <a:schemeClr val="tx1"/>
                </a:solidFill>
                <a:latin typeface="+mj-lt"/>
              </a:rPr>
              <a:t> </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800" y="5656014"/>
            <a:ext cx="1905001" cy="931451"/>
          </a:xfrm>
          <a:prstGeom prst="rect">
            <a:avLst/>
          </a:prstGeom>
        </p:spPr>
      </p:pic>
      <p:pic>
        <p:nvPicPr>
          <p:cNvPr id="13" name="Picture 12" descr="https://g.twimg.com/Twitter_logo_blue.png"/>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05833" y="4515502"/>
            <a:ext cx="273800" cy="2117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499155" y="659090"/>
            <a:ext cx="6367311"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3600" b="1" noProof="0" dirty="0">
                <a:solidFill>
                  <a:srgbClr val="C00000"/>
                </a:solidFill>
              </a:rPr>
              <a:t>For further information:</a:t>
            </a:r>
          </a:p>
          <a:p>
            <a:endParaRPr lang="en-GB" dirty="0"/>
          </a:p>
        </p:txBody>
      </p:sp>
    </p:spTree>
    <p:extLst>
      <p:ext uri="{BB962C8B-B14F-4D97-AF65-F5344CB8AC3E}">
        <p14:creationId xmlns:p14="http://schemas.microsoft.com/office/powerpoint/2010/main" val="3536499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Tree>
    <p:extLst>
      <p:ext uri="{BB962C8B-B14F-4D97-AF65-F5344CB8AC3E}">
        <p14:creationId xmlns:p14="http://schemas.microsoft.com/office/powerpoint/2010/main" val="253779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2">
    <p:spTree>
      <p:nvGrpSpPr>
        <p:cNvPr id="1" name=""/>
        <p:cNvGrpSpPr/>
        <p:nvPr/>
      </p:nvGrpSpPr>
      <p:grpSpPr>
        <a:xfrm>
          <a:off x="0" y="0"/>
          <a:ext cx="0" cy="0"/>
          <a:chOff x="0" y="0"/>
          <a:chExt cx="0" cy="0"/>
        </a:xfrm>
      </p:grpSpPr>
      <p:pic>
        <p:nvPicPr>
          <p:cNvPr id="13" name="Image 12" descr="back_02.jpg"/>
          <p:cNvPicPr>
            <a:picLocks noChangeAspect="1"/>
          </p:cNvPicPr>
          <p:nvPr userDrawn="1"/>
        </p:nvPicPr>
        <p:blipFill>
          <a:blip r:embed="rId2"/>
          <a:stretch>
            <a:fillRect/>
          </a:stretch>
        </p:blipFill>
        <p:spPr>
          <a:xfrm>
            <a:off x="1168" y="0"/>
            <a:ext cx="9148217" cy="6858000"/>
          </a:xfrm>
          <a:prstGeom prst="rect">
            <a:avLst/>
          </a:prstGeom>
        </p:spPr>
      </p:pic>
      <p:sp>
        <p:nvSpPr>
          <p:cNvPr id="10" name="Rectangle 9"/>
          <p:cNvSpPr/>
          <p:nvPr userDrawn="1"/>
        </p:nvSpPr>
        <p:spPr>
          <a:xfrm>
            <a:off x="1371600" y="685800"/>
            <a:ext cx="6784445" cy="54229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GB" noProof="0" dirty="0"/>
          </a:p>
        </p:txBody>
      </p:sp>
      <p:sp>
        <p:nvSpPr>
          <p:cNvPr id="11" name="Titre 1"/>
          <p:cNvSpPr>
            <a:spLocks noGrp="1"/>
          </p:cNvSpPr>
          <p:nvPr>
            <p:ph type="ctrTitle" hasCustomPrompt="1"/>
          </p:nvPr>
        </p:nvSpPr>
        <p:spPr>
          <a:xfrm>
            <a:off x="4645949" y="1003300"/>
            <a:ext cx="3249797" cy="2882899"/>
          </a:xfrm>
        </p:spPr>
        <p:txBody>
          <a:bodyPr anchor="t">
            <a:normAutofit/>
          </a:bodyPr>
          <a:lstStyle>
            <a:lvl1pPr algn="l">
              <a:defRPr sz="2400">
                <a:solidFill>
                  <a:schemeClr val="tx1"/>
                </a:solidFill>
              </a:defRPr>
            </a:lvl1pPr>
          </a:lstStyle>
          <a:p>
            <a:r>
              <a:rPr lang="en-GB" noProof="0" dirty="0"/>
              <a:t>Click to add a title</a:t>
            </a:r>
          </a:p>
        </p:txBody>
      </p:sp>
      <p:sp>
        <p:nvSpPr>
          <p:cNvPr id="14" name="Sous-titre 2"/>
          <p:cNvSpPr>
            <a:spLocks noGrp="1"/>
          </p:cNvSpPr>
          <p:nvPr>
            <p:ph type="subTitle" idx="1" hasCustomPrompt="1"/>
          </p:nvPr>
        </p:nvSpPr>
        <p:spPr>
          <a:xfrm>
            <a:off x="4645948" y="4555233"/>
            <a:ext cx="3126451" cy="365661"/>
          </a:xfrm>
          <a:prstGeom prst="rect">
            <a:avLst/>
          </a:prstGeom>
        </p:spPr>
        <p:txBody>
          <a:bodyPr/>
          <a:lstStyle>
            <a:lvl1pPr marL="0" indent="0" algn="l">
              <a:buNone/>
              <a:defRPr sz="16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Date </a:t>
            </a:r>
          </a:p>
        </p:txBody>
      </p:sp>
      <p:pic>
        <p:nvPicPr>
          <p:cNvPr id="15" name="Image 14" descr="CER Logo_Main_transparency.png"/>
          <p:cNvPicPr>
            <a:picLocks noChangeAspect="1"/>
          </p:cNvPicPr>
          <p:nvPr userDrawn="1"/>
        </p:nvPicPr>
        <p:blipFill>
          <a:blip r:embed="rId3"/>
          <a:stretch>
            <a:fillRect/>
          </a:stretch>
        </p:blipFill>
        <p:spPr>
          <a:xfrm>
            <a:off x="1947192" y="3030547"/>
            <a:ext cx="1782243" cy="871428"/>
          </a:xfrm>
          <a:prstGeom prst="rect">
            <a:avLst/>
          </a:prstGeom>
        </p:spPr>
      </p:pic>
      <p:sp>
        <p:nvSpPr>
          <p:cNvPr id="16" name="Espace réservé du texte 2"/>
          <p:cNvSpPr>
            <a:spLocks noGrp="1"/>
          </p:cNvSpPr>
          <p:nvPr>
            <p:ph type="body" idx="14" hasCustomPrompt="1"/>
          </p:nvPr>
        </p:nvSpPr>
        <p:spPr>
          <a:xfrm>
            <a:off x="4645947" y="4920894"/>
            <a:ext cx="3126451" cy="408802"/>
          </a:xfrm>
          <a:prstGeom prst="rect">
            <a:avLst/>
          </a:prstGeom>
        </p:spPr>
        <p:txBody>
          <a:bodyPr anchor="t"/>
          <a:lstStyle>
            <a:lvl1pPr marL="0" indent="0">
              <a:buNone/>
              <a:defRPr sz="1600">
                <a:solidFill>
                  <a:srgbClr val="A2000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Event Name</a:t>
            </a:r>
          </a:p>
        </p:txBody>
      </p:sp>
      <p:sp>
        <p:nvSpPr>
          <p:cNvPr id="19" name="Espace réservé du texte 2"/>
          <p:cNvSpPr>
            <a:spLocks noGrp="1"/>
          </p:cNvSpPr>
          <p:nvPr>
            <p:ph type="body" idx="15" hasCustomPrompt="1"/>
          </p:nvPr>
        </p:nvSpPr>
        <p:spPr>
          <a:xfrm>
            <a:off x="4645947" y="5329696"/>
            <a:ext cx="3126451" cy="408802"/>
          </a:xfrm>
          <a:prstGeom prst="rect">
            <a:avLst/>
          </a:prstGeom>
        </p:spPr>
        <p:txBody>
          <a:bodyPr anchor="t"/>
          <a:lstStyle>
            <a:lvl1pPr marL="0" indent="0">
              <a:buNone/>
              <a:defRPr sz="160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a:t>Name, Function</a:t>
            </a:r>
          </a:p>
        </p:txBody>
      </p:sp>
      <p:cxnSp>
        <p:nvCxnSpPr>
          <p:cNvPr id="21" name="Connecteur droit 20"/>
          <p:cNvCxnSpPr/>
          <p:nvPr userDrawn="1"/>
        </p:nvCxnSpPr>
        <p:spPr>
          <a:xfrm rot="5400000">
            <a:off x="2208816" y="3401244"/>
            <a:ext cx="3957688" cy="1588"/>
          </a:xfrm>
          <a:prstGeom prst="line">
            <a:avLst/>
          </a:prstGeom>
          <a:ln w="12700"/>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3">
    <p:spTree>
      <p:nvGrpSpPr>
        <p:cNvPr id="1" name=""/>
        <p:cNvGrpSpPr/>
        <p:nvPr/>
      </p:nvGrpSpPr>
      <p:grpSpPr>
        <a:xfrm>
          <a:off x="0" y="0"/>
          <a:ext cx="0" cy="0"/>
          <a:chOff x="0" y="0"/>
          <a:chExt cx="0" cy="0"/>
        </a:xfrm>
      </p:grpSpPr>
      <p:pic>
        <p:nvPicPr>
          <p:cNvPr id="11" name="Image 10" descr="back_03.jpg"/>
          <p:cNvPicPr>
            <a:picLocks noChangeAspect="1"/>
          </p:cNvPicPr>
          <p:nvPr userDrawn="1"/>
        </p:nvPicPr>
        <p:blipFill>
          <a:blip r:embed="rId2"/>
          <a:stretch>
            <a:fillRect/>
          </a:stretch>
        </p:blipFill>
        <p:spPr>
          <a:xfrm>
            <a:off x="0" y="0"/>
            <a:ext cx="9141988" cy="6858000"/>
          </a:xfrm>
          <a:prstGeom prst="rect">
            <a:avLst/>
          </a:prstGeom>
        </p:spPr>
      </p:pic>
      <p:sp>
        <p:nvSpPr>
          <p:cNvPr id="10" name="Rectangle 9"/>
          <p:cNvSpPr/>
          <p:nvPr userDrawn="1"/>
        </p:nvSpPr>
        <p:spPr>
          <a:xfrm>
            <a:off x="1371600" y="685800"/>
            <a:ext cx="6784445" cy="54229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GB" noProof="0" dirty="0"/>
          </a:p>
        </p:txBody>
      </p:sp>
      <p:sp>
        <p:nvSpPr>
          <p:cNvPr id="13" name="Titre 1"/>
          <p:cNvSpPr>
            <a:spLocks noGrp="1"/>
          </p:cNvSpPr>
          <p:nvPr>
            <p:ph type="ctrTitle" hasCustomPrompt="1"/>
          </p:nvPr>
        </p:nvSpPr>
        <p:spPr>
          <a:xfrm>
            <a:off x="4645949" y="1003300"/>
            <a:ext cx="3249797" cy="2882899"/>
          </a:xfrm>
        </p:spPr>
        <p:txBody>
          <a:bodyPr anchor="t">
            <a:normAutofit/>
          </a:bodyPr>
          <a:lstStyle>
            <a:lvl1pPr algn="l">
              <a:defRPr sz="2400">
                <a:solidFill>
                  <a:schemeClr val="tx1"/>
                </a:solidFill>
              </a:defRPr>
            </a:lvl1pPr>
          </a:lstStyle>
          <a:p>
            <a:r>
              <a:rPr lang="en-GB" noProof="0" dirty="0"/>
              <a:t>Click to add a title</a:t>
            </a:r>
          </a:p>
        </p:txBody>
      </p:sp>
      <p:sp>
        <p:nvSpPr>
          <p:cNvPr id="14" name="Sous-titre 2"/>
          <p:cNvSpPr>
            <a:spLocks noGrp="1"/>
          </p:cNvSpPr>
          <p:nvPr>
            <p:ph type="subTitle" idx="1" hasCustomPrompt="1"/>
          </p:nvPr>
        </p:nvSpPr>
        <p:spPr>
          <a:xfrm>
            <a:off x="4645948" y="4555233"/>
            <a:ext cx="3126451" cy="365661"/>
          </a:xfrm>
          <a:prstGeom prst="rect">
            <a:avLst/>
          </a:prstGeom>
        </p:spPr>
        <p:txBody>
          <a:bodyPr/>
          <a:lstStyle>
            <a:lvl1pPr marL="0" indent="0" algn="l">
              <a:buNone/>
              <a:defRPr sz="16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Date </a:t>
            </a:r>
          </a:p>
        </p:txBody>
      </p:sp>
      <p:pic>
        <p:nvPicPr>
          <p:cNvPr id="15" name="Image 14" descr="CER Logo_Main_transparency.png"/>
          <p:cNvPicPr>
            <a:picLocks noChangeAspect="1"/>
          </p:cNvPicPr>
          <p:nvPr userDrawn="1"/>
        </p:nvPicPr>
        <p:blipFill>
          <a:blip r:embed="rId3"/>
          <a:stretch>
            <a:fillRect/>
          </a:stretch>
        </p:blipFill>
        <p:spPr>
          <a:xfrm>
            <a:off x="1947192" y="3030547"/>
            <a:ext cx="1782243" cy="871428"/>
          </a:xfrm>
          <a:prstGeom prst="rect">
            <a:avLst/>
          </a:prstGeom>
        </p:spPr>
      </p:pic>
      <p:sp>
        <p:nvSpPr>
          <p:cNvPr id="16" name="Espace réservé du texte 2"/>
          <p:cNvSpPr>
            <a:spLocks noGrp="1"/>
          </p:cNvSpPr>
          <p:nvPr>
            <p:ph type="body" idx="14" hasCustomPrompt="1"/>
          </p:nvPr>
        </p:nvSpPr>
        <p:spPr>
          <a:xfrm>
            <a:off x="4645947" y="4920894"/>
            <a:ext cx="3126451" cy="408802"/>
          </a:xfrm>
          <a:prstGeom prst="rect">
            <a:avLst/>
          </a:prstGeom>
        </p:spPr>
        <p:txBody>
          <a:bodyPr anchor="t"/>
          <a:lstStyle>
            <a:lvl1pPr marL="0" indent="0">
              <a:buNone/>
              <a:defRPr sz="1600">
                <a:solidFill>
                  <a:srgbClr val="A2000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Event Name</a:t>
            </a:r>
          </a:p>
        </p:txBody>
      </p:sp>
      <p:sp>
        <p:nvSpPr>
          <p:cNvPr id="19" name="Espace réservé du texte 2"/>
          <p:cNvSpPr>
            <a:spLocks noGrp="1"/>
          </p:cNvSpPr>
          <p:nvPr>
            <p:ph type="body" idx="15" hasCustomPrompt="1"/>
          </p:nvPr>
        </p:nvSpPr>
        <p:spPr>
          <a:xfrm>
            <a:off x="4645947" y="5329696"/>
            <a:ext cx="3126451" cy="408802"/>
          </a:xfrm>
          <a:prstGeom prst="rect">
            <a:avLst/>
          </a:prstGeom>
        </p:spPr>
        <p:txBody>
          <a:bodyPr anchor="t"/>
          <a:lstStyle>
            <a:lvl1pPr marL="0" indent="0">
              <a:buNone/>
              <a:defRPr sz="160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a:t>Name, Function</a:t>
            </a:r>
          </a:p>
        </p:txBody>
      </p:sp>
      <p:cxnSp>
        <p:nvCxnSpPr>
          <p:cNvPr id="21" name="Connecteur droit 20"/>
          <p:cNvCxnSpPr/>
          <p:nvPr userDrawn="1"/>
        </p:nvCxnSpPr>
        <p:spPr>
          <a:xfrm rot="5400000">
            <a:off x="2208816" y="3401244"/>
            <a:ext cx="3957688" cy="1588"/>
          </a:xfrm>
          <a:prstGeom prst="line">
            <a:avLst/>
          </a:prstGeom>
          <a:ln w="12700"/>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_Title">
    <p:spTree>
      <p:nvGrpSpPr>
        <p:cNvPr id="1" name=""/>
        <p:cNvGrpSpPr/>
        <p:nvPr/>
      </p:nvGrpSpPr>
      <p:grpSpPr>
        <a:xfrm>
          <a:off x="0" y="0"/>
          <a:ext cx="0" cy="0"/>
          <a:chOff x="0" y="0"/>
          <a:chExt cx="0" cy="0"/>
        </a:xfrm>
      </p:grpSpPr>
      <p:sp>
        <p:nvSpPr>
          <p:cNvPr id="8" name="Espace réservé du texte 2"/>
          <p:cNvSpPr>
            <a:spLocks noGrp="1"/>
          </p:cNvSpPr>
          <p:nvPr>
            <p:ph type="body" idx="1" hasCustomPrompt="1"/>
          </p:nvPr>
        </p:nvSpPr>
        <p:spPr>
          <a:xfrm>
            <a:off x="1424780" y="1735668"/>
            <a:ext cx="6383866" cy="1500187"/>
          </a:xfrm>
          <a:prstGeom prst="rect">
            <a:avLst/>
          </a:prstGeom>
        </p:spPr>
        <p:txBody>
          <a:bodyPr anchor="t"/>
          <a:lstStyle>
            <a:lvl1pPr marL="0" indent="0">
              <a:buNone/>
              <a:defRPr sz="3600" b="1">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dirty="0"/>
              <a:t>Click to add a chapter title</a:t>
            </a:r>
          </a:p>
        </p:txBody>
      </p:sp>
      <p:sp>
        <p:nvSpPr>
          <p:cNvPr id="9" name="Rectangle 8"/>
          <p:cNvSpPr/>
          <p:nvPr/>
        </p:nvSpPr>
        <p:spPr>
          <a:xfrm>
            <a:off x="570975" y="1868337"/>
            <a:ext cx="566207" cy="56620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Espace réservé du texte 2"/>
          <p:cNvSpPr>
            <a:spLocks noGrp="1"/>
          </p:cNvSpPr>
          <p:nvPr>
            <p:ph type="body" idx="13" hasCustomPrompt="1"/>
          </p:nvPr>
        </p:nvSpPr>
        <p:spPr>
          <a:xfrm>
            <a:off x="519115" y="1868337"/>
            <a:ext cx="618067" cy="485247"/>
          </a:xfrm>
          <a:prstGeom prst="rect">
            <a:avLst/>
          </a:prstGeom>
        </p:spPr>
        <p:txBody>
          <a:bodyPr vert="horz" wrap="none" anchor="t"/>
          <a:lstStyle>
            <a:lvl1pPr marL="0" indent="0">
              <a:buNone/>
              <a:defRPr sz="2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dirty="0"/>
              <a:t>#°</a:t>
            </a:r>
          </a:p>
        </p:txBody>
      </p:sp>
      <p:sp>
        <p:nvSpPr>
          <p:cNvPr id="12" name="Espace réservé du texte 2"/>
          <p:cNvSpPr>
            <a:spLocks noGrp="1"/>
          </p:cNvSpPr>
          <p:nvPr>
            <p:ph type="body" idx="14" hasCustomPrompt="1"/>
          </p:nvPr>
        </p:nvSpPr>
        <p:spPr>
          <a:xfrm>
            <a:off x="1355723" y="3374268"/>
            <a:ext cx="6521979" cy="1500187"/>
          </a:xfrm>
          <a:prstGeom prst="rect">
            <a:avLst/>
          </a:prstGeom>
        </p:spPr>
        <p:txBody>
          <a:bodyPr wrap="none" anchor="t"/>
          <a:lstStyle>
            <a:lvl1pPr marL="0" indent="0">
              <a:buNone/>
              <a:defRPr sz="20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dirty="0"/>
              <a:t>Click here to add a description or subtitle</a:t>
            </a:r>
          </a:p>
        </p:txBody>
      </p:sp>
      <p:sp>
        <p:nvSpPr>
          <p:cNvPr id="10" name="Rectangle 9"/>
          <p:cNvSpPr/>
          <p:nvPr userDrawn="1"/>
        </p:nvSpPr>
        <p:spPr>
          <a:xfrm>
            <a:off x="8776005" y="6537250"/>
            <a:ext cx="147107" cy="14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 name="ZoneTexte 48"/>
          <p:cNvSpPr txBox="1"/>
          <p:nvPr userDrawn="1"/>
        </p:nvSpPr>
        <p:spPr>
          <a:xfrm>
            <a:off x="8635171" y="6511246"/>
            <a:ext cx="428626"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fr-FR" sz="70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a:t>
            </a:fld>
            <a:endParaRPr lang="fr-FR" sz="700" dirty="0">
              <a:solidFill>
                <a:schemeClr val="bg1"/>
              </a:solidFill>
            </a:endParaRPr>
          </a:p>
          <a:p>
            <a:endParaRPr lang="fr-FR" dirty="0"/>
          </a:p>
        </p:txBody>
      </p:sp>
      <p:pic>
        <p:nvPicPr>
          <p:cNvPr id="13" name="Image 7" descr="CER Logo_Main_transparency.png"/>
          <p:cNvPicPr>
            <a:picLocks noChangeAspect="1"/>
          </p:cNvPicPr>
          <p:nvPr userDrawn="1"/>
        </p:nvPicPr>
        <p:blipFill>
          <a:blip r:embed="rId2"/>
          <a:stretch>
            <a:fillRect/>
          </a:stretch>
        </p:blipFill>
        <p:spPr>
          <a:xfrm>
            <a:off x="7587944" y="218266"/>
            <a:ext cx="1372134" cy="67090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Bullet Points">
    <p:spTree>
      <p:nvGrpSpPr>
        <p:cNvPr id="1" name=""/>
        <p:cNvGrpSpPr/>
        <p:nvPr/>
      </p:nvGrpSpPr>
      <p:grpSpPr>
        <a:xfrm>
          <a:off x="0" y="0"/>
          <a:ext cx="0" cy="0"/>
          <a:chOff x="0" y="0"/>
          <a:chExt cx="0" cy="0"/>
        </a:xfrm>
      </p:grpSpPr>
      <p:sp>
        <p:nvSpPr>
          <p:cNvPr id="7" name="Espace réservé du texte 2"/>
          <p:cNvSpPr>
            <a:spLocks noGrp="1"/>
          </p:cNvSpPr>
          <p:nvPr>
            <p:ph type="body" idx="13" hasCustomPrompt="1"/>
          </p:nvPr>
        </p:nvSpPr>
        <p:spPr>
          <a:xfrm>
            <a:off x="248785" y="211726"/>
            <a:ext cx="6927622" cy="1500187"/>
          </a:xfrm>
          <a:prstGeom prst="rect">
            <a:avLst/>
          </a:prstGeom>
        </p:spPr>
        <p:txBody>
          <a:bodyPr anchor="t"/>
          <a:lstStyle>
            <a:lvl1pPr marL="0" indent="0">
              <a:buNone/>
              <a:defRPr sz="3600" b="1">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dirty="0"/>
              <a:t>Click to add a chapter title click here to add a </a:t>
            </a:r>
          </a:p>
        </p:txBody>
      </p:sp>
      <p:pic>
        <p:nvPicPr>
          <p:cNvPr id="8" name="Image 7" descr="CER Logo_Main_transparency.png"/>
          <p:cNvPicPr>
            <a:picLocks noChangeAspect="1"/>
          </p:cNvPicPr>
          <p:nvPr/>
        </p:nvPicPr>
        <p:blipFill>
          <a:blip r:embed="rId2"/>
          <a:stretch>
            <a:fillRect/>
          </a:stretch>
        </p:blipFill>
        <p:spPr>
          <a:xfrm>
            <a:off x="7587944" y="218266"/>
            <a:ext cx="1372134" cy="670905"/>
          </a:xfrm>
          <a:prstGeom prst="rect">
            <a:avLst/>
          </a:prstGeom>
        </p:spPr>
      </p:pic>
      <p:sp>
        <p:nvSpPr>
          <p:cNvPr id="16" name="Espace réservé du texte 2"/>
          <p:cNvSpPr>
            <a:spLocks noGrp="1"/>
          </p:cNvSpPr>
          <p:nvPr>
            <p:ph type="body" idx="14" hasCustomPrompt="1"/>
          </p:nvPr>
        </p:nvSpPr>
        <p:spPr>
          <a:xfrm>
            <a:off x="248785" y="2223408"/>
            <a:ext cx="7772400" cy="2117503"/>
          </a:xfrm>
          <a:prstGeom prst="rect">
            <a:avLst/>
          </a:prstGeom>
        </p:spPr>
        <p:txBody>
          <a:bodyPr vert="horz" wrap="square" lIns="216000" anchor="t">
            <a:noAutofit/>
          </a:bodyPr>
          <a:lstStyle>
            <a:lvl1pPr marL="457200" marR="0" indent="-457200" algn="dist" defTabSz="457200" rtl="0" eaLnBrk="1" fontAlgn="auto" latinLnBrk="0" hangingPunct="1">
              <a:lnSpc>
                <a:spcPct val="100000"/>
              </a:lnSpc>
              <a:spcBef>
                <a:spcPct val="20000"/>
              </a:spcBef>
              <a:spcAft>
                <a:spcPts val="600"/>
              </a:spcAft>
              <a:buClr>
                <a:srgbClr val="C00000"/>
              </a:buClr>
              <a:buSzTx/>
              <a:buFont typeface="Wingdings" panose="05000000000000000000" pitchFamily="2" charset="2"/>
              <a:buChar char="§"/>
              <a:tabLst>
                <a:tab pos="539750" algn="l"/>
              </a:tabLst>
              <a:defRPr sz="2800" baseline="0">
                <a:solidFill>
                  <a:schemeClr val="bg2"/>
                </a:solidFill>
              </a:defRPr>
            </a:lvl1pPr>
            <a:lvl2pPr marL="457200" indent="0">
              <a:buClr>
                <a:schemeClr val="accent4"/>
              </a:buClr>
              <a:buSzPct val="99000"/>
              <a:buFont typeface="Wingdings" charset="2"/>
              <a:buChar char="§"/>
              <a:defRPr sz="2400" baseline="0">
                <a:solidFill>
                  <a:schemeClr val="bg2"/>
                </a:solidFill>
              </a:defRPr>
            </a:lvl2pPr>
            <a:lvl3pPr marL="914400" indent="0">
              <a:buClr>
                <a:schemeClr val="accent4"/>
              </a:buClr>
              <a:buSzPct val="100000"/>
              <a:buFont typeface="Wingdings" charset="2"/>
              <a:buChar char="§"/>
              <a:defRPr sz="1800">
                <a:solidFill>
                  <a:schemeClr val="bg2"/>
                </a:solidFill>
              </a:defRPr>
            </a:lvl3pPr>
            <a:lvl4pPr marL="1371600" indent="0">
              <a:buClr>
                <a:schemeClr val="accent4"/>
              </a:buClr>
              <a:buNone/>
              <a:defRPr sz="1400">
                <a:solidFill>
                  <a:srgbClr val="3C5C86"/>
                </a:solidFill>
              </a:defRPr>
            </a:lvl4pPr>
            <a:lvl5pPr marL="1828800" indent="0" algn="dist">
              <a:buClr>
                <a:schemeClr val="accent4"/>
              </a:buClr>
              <a:buSzPct val="99000"/>
              <a:buFont typeface="Wingdings" charset="2"/>
              <a:buChar char="§"/>
              <a:defRPr sz="1800">
                <a:solidFill>
                  <a:srgbClr val="3C5C86"/>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Clr>
                <a:schemeClr val="accent1"/>
              </a:buClr>
              <a:buNone/>
              <a:defRPr sz="1400">
                <a:solidFill>
                  <a:srgbClr val="3C5C86"/>
                </a:solidFill>
              </a:defRPr>
            </a:lvl9pPr>
          </a:lstStyle>
          <a:p>
            <a:pPr marL="0" marR="0" lvl="0" indent="0" algn="l" defTabSz="457200" rtl="0" eaLnBrk="1" fontAlgn="auto" latinLnBrk="0" hangingPunct="1">
              <a:lnSpc>
                <a:spcPct val="100000"/>
              </a:lnSpc>
              <a:spcBef>
                <a:spcPct val="20000"/>
              </a:spcBef>
              <a:spcAft>
                <a:spcPts val="0"/>
              </a:spcAft>
              <a:buClrTx/>
              <a:buSzTx/>
              <a:tabLst/>
              <a:defRPr/>
            </a:pPr>
            <a:r>
              <a:rPr lang="en-US" noProof="0" dirty="0"/>
              <a:t> Bullet point</a:t>
            </a:r>
          </a:p>
          <a:p>
            <a:pPr marL="0" marR="0" lvl="0" indent="0" algn="l" defTabSz="457200" rtl="0" eaLnBrk="1" fontAlgn="auto" latinLnBrk="0" hangingPunct="1">
              <a:lnSpc>
                <a:spcPct val="100000"/>
              </a:lnSpc>
              <a:spcBef>
                <a:spcPct val="20000"/>
              </a:spcBef>
              <a:spcAft>
                <a:spcPts val="0"/>
              </a:spcAft>
              <a:buClrTx/>
              <a:buSzTx/>
              <a:buFont typeface="Wingdings" charset="2"/>
              <a:buChar char="§"/>
              <a:tabLst/>
              <a:defRPr/>
            </a:pPr>
            <a:r>
              <a:rPr lang="nl-BE" dirty="0"/>
              <a:t> Bullet point</a:t>
            </a:r>
          </a:p>
          <a:p>
            <a:pPr marL="457200" marR="0" lvl="1" indent="0" algn="l" defTabSz="457200" rtl="0" eaLnBrk="1" fontAlgn="auto" latinLnBrk="0" hangingPunct="1">
              <a:lnSpc>
                <a:spcPct val="100000"/>
              </a:lnSpc>
              <a:spcBef>
                <a:spcPct val="20000"/>
              </a:spcBef>
              <a:spcAft>
                <a:spcPts val="0"/>
              </a:spcAft>
              <a:buClrTx/>
              <a:buSzTx/>
              <a:buFont typeface="Wingdings" charset="2"/>
              <a:buChar char="§"/>
              <a:tabLst/>
              <a:defRPr/>
            </a:pPr>
            <a:r>
              <a:rPr lang="nl-BE" dirty="0"/>
              <a:t> cccc</a:t>
            </a:r>
          </a:p>
          <a:p>
            <a:pPr marL="457200" marR="0" lvl="1" indent="0" algn="l" defTabSz="457200" rtl="0" eaLnBrk="1" fontAlgn="auto" latinLnBrk="0" hangingPunct="1">
              <a:lnSpc>
                <a:spcPct val="100000"/>
              </a:lnSpc>
              <a:spcBef>
                <a:spcPct val="20000"/>
              </a:spcBef>
              <a:spcAft>
                <a:spcPts val="0"/>
              </a:spcAft>
              <a:buClrTx/>
              <a:buSzTx/>
              <a:buFont typeface="Wingdings" charset="2"/>
              <a:buChar char="§"/>
              <a:tabLst/>
              <a:defRPr/>
            </a:pPr>
            <a:r>
              <a:rPr lang="nl-BE" dirty="0"/>
              <a:t> </a:t>
            </a:r>
          </a:p>
          <a:p>
            <a:pPr marL="3314700" marR="0" lvl="8" indent="0" algn="l" defTabSz="457200" rtl="0" eaLnBrk="1" fontAlgn="auto" latinLnBrk="0" hangingPunct="1">
              <a:lnSpc>
                <a:spcPct val="100000"/>
              </a:lnSpc>
              <a:spcBef>
                <a:spcPct val="20000"/>
              </a:spcBef>
              <a:spcAft>
                <a:spcPts val="0"/>
              </a:spcAft>
              <a:buClrTx/>
              <a:buSzTx/>
              <a:buFont typeface="Wingdings" charset="2"/>
              <a:buChar char="§"/>
              <a:tabLst/>
              <a:defRPr/>
            </a:pPr>
            <a:endParaRPr lang="nl-BE" dirty="0"/>
          </a:p>
          <a:p>
            <a:pPr marL="0" marR="0" lvl="0" indent="0" algn="l" defTabSz="457200" rtl="0" eaLnBrk="1" fontAlgn="auto" latinLnBrk="0" hangingPunct="1">
              <a:lnSpc>
                <a:spcPct val="100000"/>
              </a:lnSpc>
              <a:spcBef>
                <a:spcPct val="20000"/>
              </a:spcBef>
              <a:spcAft>
                <a:spcPts val="0"/>
              </a:spcAft>
              <a:buClrTx/>
              <a:buSzTx/>
              <a:buFont typeface="Wingdings" charset="2"/>
              <a:buChar char="§"/>
              <a:tabLst/>
              <a:defRPr/>
            </a:pPr>
            <a:endParaRPr lang="nl-BE" dirty="0"/>
          </a:p>
        </p:txBody>
      </p:sp>
      <p:sp>
        <p:nvSpPr>
          <p:cNvPr id="9" name="ZoneTexte 29"/>
          <p:cNvSpPr txBox="1"/>
          <p:nvPr userDrawn="1"/>
        </p:nvSpPr>
        <p:spPr>
          <a:xfrm>
            <a:off x="7753503" y="6486753"/>
            <a:ext cx="428626"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fr-FR" sz="70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a:t>
            </a:fld>
            <a:endParaRPr lang="fr-FR" sz="700" dirty="0">
              <a:solidFill>
                <a:schemeClr val="bg1"/>
              </a:solidFill>
            </a:endParaRPr>
          </a:p>
          <a:p>
            <a:endParaRPr lang="fr-FR" dirty="0"/>
          </a:p>
        </p:txBody>
      </p:sp>
      <p:sp>
        <p:nvSpPr>
          <p:cNvPr id="10" name="Rectangle 9"/>
          <p:cNvSpPr/>
          <p:nvPr userDrawn="1"/>
        </p:nvSpPr>
        <p:spPr>
          <a:xfrm>
            <a:off x="8776005" y="6537250"/>
            <a:ext cx="147107" cy="14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ZoneTexte 48"/>
          <p:cNvSpPr txBox="1"/>
          <p:nvPr userDrawn="1"/>
        </p:nvSpPr>
        <p:spPr>
          <a:xfrm>
            <a:off x="8635171" y="6511246"/>
            <a:ext cx="428626"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fr-FR" sz="70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a:t>
            </a:fld>
            <a:endParaRPr lang="fr-FR" sz="700" dirty="0">
              <a:solidFill>
                <a:schemeClr val="bg1"/>
              </a:solidFill>
            </a:endParaRPr>
          </a:p>
          <a:p>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Page">
    <p:spTree>
      <p:nvGrpSpPr>
        <p:cNvPr id="1" name=""/>
        <p:cNvGrpSpPr/>
        <p:nvPr/>
      </p:nvGrpSpPr>
      <p:grpSpPr>
        <a:xfrm>
          <a:off x="0" y="0"/>
          <a:ext cx="0" cy="0"/>
          <a:chOff x="0" y="0"/>
          <a:chExt cx="0" cy="0"/>
        </a:xfrm>
      </p:grpSpPr>
      <p:sp>
        <p:nvSpPr>
          <p:cNvPr id="17" name="Espace réservé du graphique 16"/>
          <p:cNvSpPr>
            <a:spLocks noGrp="1"/>
          </p:cNvSpPr>
          <p:nvPr>
            <p:ph type="chart" sz="quarter" idx="19"/>
          </p:nvPr>
        </p:nvSpPr>
        <p:spPr>
          <a:xfrm>
            <a:off x="248785" y="2142899"/>
            <a:ext cx="8245928" cy="4004808"/>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Wingdings" panose="05000000000000000000" pitchFamily="2" charset="2"/>
              <a:buNone/>
              <a:tabLst/>
              <a:defRPr sz="2400" b="0">
                <a:solidFill>
                  <a:srgbClr val="3C5C86"/>
                </a:solidFill>
              </a:defRPr>
            </a:lvl1pPr>
            <a:lvl2pPr marL="685800" indent="-457200">
              <a:buFont typeface="Wingdings" panose="05000000000000000000" pitchFamily="2" charset="2"/>
              <a:buNone/>
              <a:defRPr/>
            </a:lvl2pPr>
          </a:lstStyle>
          <a:p>
            <a:pPr marL="0" marR="0" lvl="0" indent="0" algn="l" defTabSz="457200" rtl="0" eaLnBrk="1" fontAlgn="auto" latinLnBrk="0" hangingPunct="1">
              <a:lnSpc>
                <a:spcPct val="100000"/>
              </a:lnSpc>
              <a:spcBef>
                <a:spcPct val="20000"/>
              </a:spcBef>
              <a:spcAft>
                <a:spcPts val="0"/>
              </a:spcAft>
              <a:buClrTx/>
              <a:buSzTx/>
              <a:tabLst/>
              <a:defRPr/>
            </a:pPr>
            <a:endParaRPr lang="en-US" noProof="0" dirty="0"/>
          </a:p>
        </p:txBody>
      </p:sp>
      <p:sp>
        <p:nvSpPr>
          <p:cNvPr id="10" name="Rectangle 9"/>
          <p:cNvSpPr/>
          <p:nvPr userDrawn="1"/>
        </p:nvSpPr>
        <p:spPr>
          <a:xfrm>
            <a:off x="8776005" y="6537250"/>
            <a:ext cx="147107" cy="14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ZoneTexte 48"/>
          <p:cNvSpPr txBox="1"/>
          <p:nvPr userDrawn="1"/>
        </p:nvSpPr>
        <p:spPr>
          <a:xfrm>
            <a:off x="8635171" y="6511246"/>
            <a:ext cx="428626"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fr-FR" sz="70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a:t>
            </a:fld>
            <a:endParaRPr lang="fr-FR" sz="700" dirty="0">
              <a:solidFill>
                <a:schemeClr val="bg1"/>
              </a:solidFill>
            </a:endParaRPr>
          </a:p>
          <a:p>
            <a:endParaRPr lang="fr-FR" dirty="0"/>
          </a:p>
        </p:txBody>
      </p:sp>
      <p:sp>
        <p:nvSpPr>
          <p:cNvPr id="9" name="Espace réservé du texte 2"/>
          <p:cNvSpPr>
            <a:spLocks noGrp="1"/>
          </p:cNvSpPr>
          <p:nvPr>
            <p:ph type="body" idx="20" hasCustomPrompt="1"/>
          </p:nvPr>
        </p:nvSpPr>
        <p:spPr>
          <a:xfrm>
            <a:off x="248785" y="211726"/>
            <a:ext cx="6927622" cy="1500187"/>
          </a:xfrm>
          <a:prstGeom prst="rect">
            <a:avLst/>
          </a:prstGeom>
        </p:spPr>
        <p:txBody>
          <a:bodyPr anchor="t"/>
          <a:lstStyle>
            <a:lvl1pPr marL="0" indent="0">
              <a:buNone/>
              <a:defRPr sz="3600" b="1">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dirty="0"/>
              <a:t>Click to add a chapter title click here to add a </a:t>
            </a:r>
          </a:p>
        </p:txBody>
      </p:sp>
      <p:pic>
        <p:nvPicPr>
          <p:cNvPr id="13" name="Image 7" descr="CER Logo_Main_transparency.png"/>
          <p:cNvPicPr>
            <a:picLocks noChangeAspect="1"/>
          </p:cNvPicPr>
          <p:nvPr userDrawn="1"/>
        </p:nvPicPr>
        <p:blipFill>
          <a:blip r:embed="rId2"/>
          <a:stretch>
            <a:fillRect/>
          </a:stretch>
        </p:blipFill>
        <p:spPr>
          <a:xfrm>
            <a:off x="7587944" y="218266"/>
            <a:ext cx="1372134" cy="67090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figures and bullets">
    <p:spTree>
      <p:nvGrpSpPr>
        <p:cNvPr id="1" name=""/>
        <p:cNvGrpSpPr/>
        <p:nvPr/>
      </p:nvGrpSpPr>
      <p:grpSpPr>
        <a:xfrm>
          <a:off x="0" y="0"/>
          <a:ext cx="0" cy="0"/>
          <a:chOff x="0" y="0"/>
          <a:chExt cx="0" cy="0"/>
        </a:xfrm>
      </p:grpSpPr>
      <p:sp>
        <p:nvSpPr>
          <p:cNvPr id="3" name="Espace réservé du texte 2"/>
          <p:cNvSpPr>
            <a:spLocks noGrp="1"/>
          </p:cNvSpPr>
          <p:nvPr>
            <p:ph type="body" idx="1" hasCustomPrompt="1"/>
          </p:nvPr>
        </p:nvSpPr>
        <p:spPr>
          <a:xfrm>
            <a:off x="722315" y="2485762"/>
            <a:ext cx="4522787" cy="1184540"/>
          </a:xfrm>
          <a:prstGeom prst="rect">
            <a:avLst/>
          </a:prstGeom>
        </p:spPr>
        <p:txBody>
          <a:bodyPr wrap="none" anchor="t"/>
          <a:lstStyle>
            <a:lvl1pPr marL="0" marR="0" indent="0" algn="l" defTabSz="457200" rtl="0" eaLnBrk="1" fontAlgn="auto" latinLnBrk="0" hangingPunct="1">
              <a:lnSpc>
                <a:spcPct val="100000"/>
              </a:lnSpc>
              <a:spcBef>
                <a:spcPct val="20000"/>
              </a:spcBef>
              <a:spcAft>
                <a:spcPts val="0"/>
              </a:spcAft>
              <a:buClrTx/>
              <a:buSzTx/>
              <a:buFont typeface="Wingdings" charset="2"/>
              <a:buChar char="§"/>
              <a:tabLst/>
              <a:defRPr sz="1400">
                <a:solidFill>
                  <a:srgbClr val="3C5C86"/>
                </a:solidFill>
              </a:defRPr>
            </a:lvl1pPr>
            <a:lvl2pPr marL="457200" marR="0" indent="0" algn="l" defTabSz="457200" rtl="0" eaLnBrk="1" fontAlgn="auto" latinLnBrk="0" hangingPunct="1">
              <a:lnSpc>
                <a:spcPct val="100000"/>
              </a:lnSpc>
              <a:spcBef>
                <a:spcPct val="20000"/>
              </a:spcBef>
              <a:spcAft>
                <a:spcPts val="0"/>
              </a:spcAft>
              <a:buClrTx/>
              <a:buSzTx/>
              <a:buFont typeface="Wingdings" charset="2"/>
              <a:buChar char="§"/>
              <a:tabLst/>
              <a:defRPr sz="1800">
                <a:solidFill>
                  <a:schemeClr val="tx1">
                    <a:tint val="75000"/>
                  </a:schemeClr>
                </a:solidFill>
              </a:defRPr>
            </a:lvl2pPr>
            <a:lvl3pPr marL="914400" marR="0" indent="0" algn="l" defTabSz="457200" rtl="0" eaLnBrk="1" fontAlgn="auto" latinLnBrk="0" hangingPunct="1">
              <a:lnSpc>
                <a:spcPct val="100000"/>
              </a:lnSpc>
              <a:spcBef>
                <a:spcPct val="20000"/>
              </a:spcBef>
              <a:spcAft>
                <a:spcPts val="0"/>
              </a:spcAft>
              <a:buClrTx/>
              <a:buSzTx/>
              <a:buFont typeface="Wingdings" charset="2"/>
              <a:buChar char="§"/>
              <a:tabLst/>
              <a:defRPr sz="1600">
                <a:solidFill>
                  <a:schemeClr val="tx1">
                    <a:tint val="75000"/>
                  </a:schemeClr>
                </a:solidFill>
              </a:defRPr>
            </a:lvl3pPr>
            <a:lvl4pPr marL="1371600" indent="0">
              <a:buNone/>
              <a:defRPr sz="1400">
                <a:solidFill>
                  <a:schemeClr val="tx1">
                    <a:tint val="75000"/>
                  </a:schemeClr>
                </a:solidFill>
              </a:defRPr>
            </a:lvl4pPr>
            <a:lvl5pPr marL="1828800" marR="0" indent="0" algn="l" defTabSz="457200" rtl="0" eaLnBrk="1" fontAlgn="auto" latinLnBrk="0" hangingPunct="1">
              <a:lnSpc>
                <a:spcPct val="100000"/>
              </a:lnSpc>
              <a:spcBef>
                <a:spcPct val="20000"/>
              </a:spcBef>
              <a:spcAft>
                <a:spcPts val="0"/>
              </a:spcAft>
              <a:buClrTx/>
              <a:buSzTx/>
              <a:buFont typeface="Wingdings" charset="2"/>
              <a:buChar char="§"/>
              <a:tabLst/>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314700" marR="0" indent="0" algn="l" defTabSz="457200" rtl="0" eaLnBrk="1" fontAlgn="auto" latinLnBrk="0" hangingPunct="1">
              <a:lnSpc>
                <a:spcPct val="100000"/>
              </a:lnSpc>
              <a:spcBef>
                <a:spcPct val="20000"/>
              </a:spcBef>
              <a:spcAft>
                <a:spcPts val="0"/>
              </a:spcAft>
              <a:buClrTx/>
              <a:buSzTx/>
              <a:buFont typeface="Wingdings" charset="2"/>
              <a:buChar char="§"/>
              <a:tabLst/>
              <a:defRPr sz="1400">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nl-BE" dirty="0"/>
              <a:t>Click to add the text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nl-BE" dirty="0"/>
          </a:p>
        </p:txBody>
      </p:sp>
      <p:sp>
        <p:nvSpPr>
          <p:cNvPr id="7" name="Espace réservé du texte 2"/>
          <p:cNvSpPr>
            <a:spLocks noGrp="1"/>
          </p:cNvSpPr>
          <p:nvPr>
            <p:ph type="body" idx="13" hasCustomPrompt="1"/>
          </p:nvPr>
        </p:nvSpPr>
        <p:spPr>
          <a:xfrm>
            <a:off x="722315" y="985573"/>
            <a:ext cx="4522787" cy="1500187"/>
          </a:xfrm>
          <a:prstGeom prst="rect">
            <a:avLst/>
          </a:prstGeom>
        </p:spPr>
        <p:txBody>
          <a:bodyPr anchor="t"/>
          <a:lstStyle>
            <a:lvl1pPr marL="0" indent="0">
              <a:buNone/>
              <a:defRPr sz="3600" b="1">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dirty="0"/>
              <a:t>Click to add a chapter title</a:t>
            </a:r>
          </a:p>
        </p:txBody>
      </p:sp>
      <p:sp>
        <p:nvSpPr>
          <p:cNvPr id="17" name="Espace réservé du texte 2"/>
          <p:cNvSpPr>
            <a:spLocks noGrp="1"/>
          </p:cNvSpPr>
          <p:nvPr>
            <p:ph type="body" idx="14" hasCustomPrompt="1"/>
          </p:nvPr>
        </p:nvSpPr>
        <p:spPr>
          <a:xfrm>
            <a:off x="722315" y="3958961"/>
            <a:ext cx="4522787" cy="1870340"/>
          </a:xfrm>
          <a:prstGeom prst="rect">
            <a:avLst/>
          </a:prstGeom>
        </p:spPr>
        <p:txBody>
          <a:bodyPr wrap="none" anchor="t"/>
          <a:lstStyle>
            <a:lvl1pPr marL="0" marR="0" indent="0" algn="l" defTabSz="457200" rtl="0" eaLnBrk="1" fontAlgn="auto" latinLnBrk="0" hangingPunct="1">
              <a:lnSpc>
                <a:spcPct val="100000"/>
              </a:lnSpc>
              <a:spcBef>
                <a:spcPct val="20000"/>
              </a:spcBef>
              <a:spcAft>
                <a:spcPts val="0"/>
              </a:spcAft>
              <a:buClr>
                <a:schemeClr val="accent4"/>
              </a:buClr>
              <a:buSzTx/>
              <a:buFont typeface="Wingdings" charset="2"/>
              <a:buChar char="§"/>
              <a:tabLst/>
              <a:defRPr sz="1400">
                <a:solidFill>
                  <a:srgbClr val="3C5C86"/>
                </a:solidFill>
              </a:defRPr>
            </a:lvl1pPr>
            <a:lvl2pPr marL="457200" indent="0">
              <a:buClr>
                <a:schemeClr val="accent4"/>
              </a:buClr>
              <a:buFont typeface="Wingdings" charset="2"/>
              <a:buChar char="§"/>
              <a:defRPr sz="1400">
                <a:solidFill>
                  <a:srgbClr val="3C5C86"/>
                </a:solidFill>
              </a:defRPr>
            </a:lvl2pPr>
            <a:lvl3pPr marL="914400" indent="0">
              <a:buClr>
                <a:schemeClr val="accent4"/>
              </a:buClr>
              <a:buFont typeface="Wingdings" charset="2"/>
              <a:buChar char="§"/>
              <a:defRPr sz="1400">
                <a:solidFill>
                  <a:srgbClr val="3C5C86"/>
                </a:solidFill>
              </a:defRPr>
            </a:lvl3pPr>
            <a:lvl4pPr marL="1371600" indent="0">
              <a:buClr>
                <a:schemeClr val="accent4"/>
              </a:buClr>
              <a:buFont typeface="Wingdings" charset="2"/>
              <a:buChar char="§"/>
              <a:defRPr sz="1400">
                <a:solidFill>
                  <a:srgbClr val="3C5C86"/>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nl-BE" dirty="0"/>
              <a:t>Click to add the text: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nl-BE" dirty="0"/>
          </a:p>
          <a:p>
            <a:pPr marL="0" marR="0" lvl="0" indent="0" algn="l" defTabSz="457200" rtl="0" eaLnBrk="1" fontAlgn="auto" latinLnBrk="0" hangingPunct="1">
              <a:lnSpc>
                <a:spcPct val="100000"/>
              </a:lnSpc>
              <a:spcBef>
                <a:spcPct val="20000"/>
              </a:spcBef>
              <a:spcAft>
                <a:spcPts val="0"/>
              </a:spcAft>
              <a:buClrTx/>
              <a:buSzTx/>
              <a:tabLst/>
              <a:defRPr/>
            </a:pPr>
            <a:r>
              <a:rPr lang="nl-BE" dirty="0"/>
              <a:t>Lorem</a:t>
            </a:r>
          </a:p>
          <a:p>
            <a:pPr marL="457200" marR="0" lvl="1" indent="0" algn="l" defTabSz="457200" rtl="0" eaLnBrk="1" fontAlgn="auto" latinLnBrk="0" hangingPunct="1">
              <a:lnSpc>
                <a:spcPct val="100000"/>
              </a:lnSpc>
              <a:spcBef>
                <a:spcPct val="20000"/>
              </a:spcBef>
              <a:spcAft>
                <a:spcPts val="0"/>
              </a:spcAft>
              <a:buClrTx/>
              <a:buSzTx/>
              <a:tabLst/>
              <a:defRPr/>
            </a:pPr>
            <a:r>
              <a:rPr lang="nl-BE" dirty="0"/>
              <a:t>Lorem</a:t>
            </a:r>
          </a:p>
          <a:p>
            <a:pPr marL="914400" marR="0" lvl="2" indent="0" algn="l" defTabSz="457200" rtl="0" eaLnBrk="1" fontAlgn="auto" latinLnBrk="0" hangingPunct="1">
              <a:lnSpc>
                <a:spcPct val="100000"/>
              </a:lnSpc>
              <a:spcBef>
                <a:spcPct val="20000"/>
              </a:spcBef>
              <a:spcAft>
                <a:spcPts val="0"/>
              </a:spcAft>
              <a:buClrTx/>
              <a:buSzTx/>
              <a:tabLst/>
              <a:defRPr/>
            </a:pPr>
            <a:r>
              <a:rPr lang="nl-BE" dirty="0"/>
              <a:t>Lorem</a:t>
            </a:r>
          </a:p>
          <a:p>
            <a:pPr marL="1371600" marR="0" lvl="3" indent="0" algn="l" defTabSz="457200" rtl="0" eaLnBrk="1" fontAlgn="auto" latinLnBrk="0" hangingPunct="1">
              <a:lnSpc>
                <a:spcPct val="100000"/>
              </a:lnSpc>
              <a:spcBef>
                <a:spcPct val="20000"/>
              </a:spcBef>
              <a:spcAft>
                <a:spcPts val="0"/>
              </a:spcAft>
              <a:buClrTx/>
              <a:buSzTx/>
              <a:tabLst/>
              <a:defRPr/>
            </a:pPr>
            <a:r>
              <a:rPr lang="nl-BE" dirty="0"/>
              <a:t>Lorem</a:t>
            </a:r>
          </a:p>
        </p:txBody>
      </p:sp>
      <p:sp>
        <p:nvSpPr>
          <p:cNvPr id="25" name="Espace réservé pour une image  24"/>
          <p:cNvSpPr>
            <a:spLocks noGrp="1"/>
          </p:cNvSpPr>
          <p:nvPr>
            <p:ph type="pic" sz="quarter" idx="19" hasCustomPrompt="1"/>
          </p:nvPr>
        </p:nvSpPr>
        <p:spPr>
          <a:xfrm>
            <a:off x="6583363" y="1931725"/>
            <a:ext cx="1911350" cy="1133475"/>
          </a:xfrm>
          <a:prstGeom prst="rect">
            <a:avLst/>
          </a:prstGeom>
          <a:blipFill rotWithShape="1">
            <a:blip r:embed="rId2"/>
            <a:stretch>
              <a:fillRect/>
            </a:stretch>
          </a:blipFill>
        </p:spPr>
        <p:txBody>
          <a:bodyPr vert="horz"/>
          <a:lstStyle>
            <a:lvl1pPr>
              <a:defRPr/>
            </a:lvl1pPr>
          </a:lstStyle>
          <a:p>
            <a:r>
              <a:rPr lang="nl-BE" dirty="0"/>
              <a:t>Click here</a:t>
            </a:r>
            <a:endParaRPr lang="fr-FR" dirty="0"/>
          </a:p>
        </p:txBody>
      </p:sp>
      <p:sp>
        <p:nvSpPr>
          <p:cNvPr id="26" name="Espace réservé pour une image  24"/>
          <p:cNvSpPr>
            <a:spLocks noGrp="1"/>
          </p:cNvSpPr>
          <p:nvPr>
            <p:ph type="pic" sz="quarter" idx="20" hasCustomPrompt="1"/>
          </p:nvPr>
        </p:nvSpPr>
        <p:spPr>
          <a:xfrm>
            <a:off x="6583363" y="3404924"/>
            <a:ext cx="1911350" cy="1133475"/>
          </a:xfrm>
          <a:prstGeom prst="rect">
            <a:avLst/>
          </a:prstGeom>
          <a:blipFill rotWithShape="1">
            <a:blip r:embed="rId3"/>
            <a:stretch>
              <a:fillRect/>
            </a:stretch>
          </a:blipFill>
        </p:spPr>
        <p:txBody>
          <a:bodyPr vert="horz"/>
          <a:lstStyle>
            <a:lvl1pPr>
              <a:defRPr/>
            </a:lvl1pPr>
          </a:lstStyle>
          <a:p>
            <a:r>
              <a:rPr lang="nl-BE" dirty="0"/>
              <a:t>Click here</a:t>
            </a:r>
            <a:endParaRPr lang="fr-FR" dirty="0"/>
          </a:p>
        </p:txBody>
      </p:sp>
      <p:sp>
        <p:nvSpPr>
          <p:cNvPr id="29" name="Espace réservé pour une image  28"/>
          <p:cNvSpPr>
            <a:spLocks noGrp="1"/>
          </p:cNvSpPr>
          <p:nvPr>
            <p:ph type="pic" sz="quarter" idx="21" hasCustomPrompt="1"/>
          </p:nvPr>
        </p:nvSpPr>
        <p:spPr>
          <a:xfrm>
            <a:off x="6583365" y="4981576"/>
            <a:ext cx="2270125" cy="847725"/>
          </a:xfrm>
          <a:prstGeom prst="rect">
            <a:avLst/>
          </a:prstGeom>
          <a:blipFill rotWithShape="1">
            <a:blip r:embed="rId4"/>
            <a:stretch>
              <a:fillRect/>
            </a:stretch>
          </a:blipFill>
        </p:spPr>
        <p:txBody>
          <a:bodyPr vert="horz"/>
          <a:lstStyle>
            <a:lvl1pPr>
              <a:defRPr/>
            </a:lvl1pPr>
          </a:lstStyle>
          <a:p>
            <a:r>
              <a:rPr lang="nl-BE" dirty="0"/>
              <a:t>Click here</a:t>
            </a:r>
            <a:endParaRPr lang="fr-FR" dirty="0"/>
          </a:p>
        </p:txBody>
      </p:sp>
      <p:sp>
        <p:nvSpPr>
          <p:cNvPr id="12" name="Rectangle 11"/>
          <p:cNvSpPr/>
          <p:nvPr userDrawn="1"/>
        </p:nvSpPr>
        <p:spPr>
          <a:xfrm>
            <a:off x="8776005" y="6537250"/>
            <a:ext cx="147107" cy="14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 name="ZoneTexte 48"/>
          <p:cNvSpPr txBox="1"/>
          <p:nvPr userDrawn="1"/>
        </p:nvSpPr>
        <p:spPr>
          <a:xfrm>
            <a:off x="8635171" y="6511246"/>
            <a:ext cx="428626"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fr-FR" sz="70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a:t>
            </a:fld>
            <a:endParaRPr lang="fr-FR" sz="700" dirty="0">
              <a:solidFill>
                <a:schemeClr val="bg1"/>
              </a:solidFill>
            </a:endParaRPr>
          </a:p>
          <a:p>
            <a:endParaRPr lang="fr-FR" dirty="0"/>
          </a:p>
        </p:txBody>
      </p:sp>
      <p:pic>
        <p:nvPicPr>
          <p:cNvPr id="11" name="Image 7" descr="CER Logo_Main_transparency.png"/>
          <p:cNvPicPr>
            <a:picLocks noChangeAspect="1"/>
          </p:cNvPicPr>
          <p:nvPr userDrawn="1"/>
        </p:nvPicPr>
        <p:blipFill>
          <a:blip r:embed="rId5"/>
          <a:stretch>
            <a:fillRect/>
          </a:stretch>
        </p:blipFill>
        <p:spPr>
          <a:xfrm>
            <a:off x="7587944" y="218266"/>
            <a:ext cx="1372134" cy="6709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sp>
        <p:nvSpPr>
          <p:cNvPr id="3" name="Espace réservé du texte 2"/>
          <p:cNvSpPr>
            <a:spLocks noGrp="1"/>
          </p:cNvSpPr>
          <p:nvPr>
            <p:ph type="body" idx="1" hasCustomPrompt="1"/>
          </p:nvPr>
        </p:nvSpPr>
        <p:spPr>
          <a:xfrm>
            <a:off x="1585915" y="3479049"/>
            <a:ext cx="6743698" cy="1359652"/>
          </a:xfrm>
          <a:prstGeom prst="rect">
            <a:avLst/>
          </a:prstGeom>
        </p:spPr>
        <p:txBody>
          <a:bodyPr wrap="square" anchor="t"/>
          <a:lstStyle>
            <a:lvl1pPr marL="0" marR="0" indent="0" algn="l" defTabSz="457200" rtl="0" eaLnBrk="1" fontAlgn="auto" latinLnBrk="0" hangingPunct="1">
              <a:lnSpc>
                <a:spcPct val="100000"/>
              </a:lnSpc>
              <a:spcBef>
                <a:spcPct val="20000"/>
              </a:spcBef>
              <a:spcAft>
                <a:spcPts val="0"/>
              </a:spcAft>
              <a:buClrTx/>
              <a:buSzTx/>
              <a:buFont typeface="Arial"/>
              <a:buNone/>
              <a:tabLst/>
              <a:defRPr sz="1400" i="1">
                <a:solidFill>
                  <a:srgbClr val="3C5C8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nl-BE" dirty="0"/>
              <a:t>Type your quote here</a:t>
            </a:r>
          </a:p>
        </p:txBody>
      </p:sp>
      <p:sp>
        <p:nvSpPr>
          <p:cNvPr id="20" name="Espace réservé du texte 2"/>
          <p:cNvSpPr>
            <a:spLocks noGrp="1"/>
          </p:cNvSpPr>
          <p:nvPr>
            <p:ph type="body" idx="24" hasCustomPrompt="1"/>
          </p:nvPr>
        </p:nvSpPr>
        <p:spPr>
          <a:xfrm>
            <a:off x="1585915" y="5003800"/>
            <a:ext cx="2248954" cy="345544"/>
          </a:xfrm>
          <a:prstGeom prst="rect">
            <a:avLst/>
          </a:prstGeom>
        </p:spPr>
        <p:txBody>
          <a:bodyPr wrap="square" anchor="t"/>
          <a:lstStyle>
            <a:lvl1pPr marL="0" marR="0" indent="0" algn="l" defTabSz="457200" rtl="0" eaLnBrk="1" fontAlgn="auto" latinLnBrk="0" hangingPunct="1">
              <a:lnSpc>
                <a:spcPct val="100000"/>
              </a:lnSpc>
              <a:spcBef>
                <a:spcPct val="20000"/>
              </a:spcBef>
              <a:spcAft>
                <a:spcPts val="0"/>
              </a:spcAft>
              <a:buClrTx/>
              <a:buSzTx/>
              <a:buFont typeface="Arial"/>
              <a:buNone/>
              <a:tabLst/>
              <a:defRPr sz="1400" b="1" i="0" baseline="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FR" dirty="0"/>
              <a:t>Name</a:t>
            </a:r>
            <a:endParaRPr lang="nl-BE" dirty="0"/>
          </a:p>
        </p:txBody>
      </p:sp>
      <p:sp>
        <p:nvSpPr>
          <p:cNvPr id="16" name="Espace réservé du texte 2"/>
          <p:cNvSpPr>
            <a:spLocks noGrp="1"/>
          </p:cNvSpPr>
          <p:nvPr>
            <p:ph type="body" idx="25" hasCustomPrompt="1"/>
          </p:nvPr>
        </p:nvSpPr>
        <p:spPr>
          <a:xfrm>
            <a:off x="1585915" y="5349344"/>
            <a:ext cx="2248954" cy="345544"/>
          </a:xfrm>
          <a:prstGeom prst="rect">
            <a:avLst/>
          </a:prstGeom>
        </p:spPr>
        <p:txBody>
          <a:bodyPr wrap="square" anchor="t"/>
          <a:lstStyle>
            <a:lvl1pPr marL="0" marR="0" indent="0" algn="l" defTabSz="457200" rtl="0" eaLnBrk="1" fontAlgn="auto" latinLnBrk="0" hangingPunct="1">
              <a:lnSpc>
                <a:spcPct val="100000"/>
              </a:lnSpc>
              <a:spcBef>
                <a:spcPct val="20000"/>
              </a:spcBef>
              <a:spcAft>
                <a:spcPts val="0"/>
              </a:spcAft>
              <a:buClrTx/>
              <a:buSzTx/>
              <a:buFont typeface="Arial"/>
              <a:buNone/>
              <a:tabLst/>
              <a:defRPr sz="1400" i="1" baseline="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FR" dirty="0" err="1"/>
              <a:t>Function</a:t>
            </a:r>
            <a:endParaRPr lang="nl-BE" dirty="0"/>
          </a:p>
        </p:txBody>
      </p:sp>
      <p:pic>
        <p:nvPicPr>
          <p:cNvPr id="23" name="Image 22"/>
          <p:cNvPicPr>
            <a:picLocks noChangeAspect="1"/>
          </p:cNvPicPr>
          <p:nvPr/>
        </p:nvPicPr>
        <p:blipFill>
          <a:blip r:embed="rId2"/>
          <a:stretch>
            <a:fillRect/>
          </a:stretch>
        </p:blipFill>
        <p:spPr>
          <a:xfrm>
            <a:off x="685800" y="3479049"/>
            <a:ext cx="495300" cy="368300"/>
          </a:xfrm>
          <a:prstGeom prst="rect">
            <a:avLst/>
          </a:prstGeom>
        </p:spPr>
      </p:pic>
      <p:sp>
        <p:nvSpPr>
          <p:cNvPr id="25" name="Espace réservé pour une image  24"/>
          <p:cNvSpPr>
            <a:spLocks noGrp="1"/>
          </p:cNvSpPr>
          <p:nvPr>
            <p:ph type="pic" sz="quarter" idx="26" hasCustomPrompt="1"/>
          </p:nvPr>
        </p:nvSpPr>
        <p:spPr>
          <a:xfrm>
            <a:off x="711200" y="900113"/>
            <a:ext cx="3200400" cy="2135187"/>
          </a:xfrm>
          <a:prstGeom prst="rect">
            <a:avLst/>
          </a:prstGeom>
          <a:blipFill rotWithShape="1">
            <a:blip r:embed="rId3"/>
            <a:stretch>
              <a:fillRect/>
            </a:stretch>
          </a:blipFill>
        </p:spPr>
        <p:txBody>
          <a:bodyPr vert="horz"/>
          <a:lstStyle>
            <a:lvl1pPr>
              <a:defRPr/>
            </a:lvl1pPr>
          </a:lstStyle>
          <a:p>
            <a:r>
              <a:rPr lang="fr-FR" dirty="0" err="1"/>
              <a:t>Quote</a:t>
            </a:r>
            <a:r>
              <a:rPr lang="fr-FR" dirty="0"/>
              <a:t> image</a:t>
            </a:r>
          </a:p>
        </p:txBody>
      </p:sp>
      <p:sp>
        <p:nvSpPr>
          <p:cNvPr id="10" name="Rectangle 9"/>
          <p:cNvSpPr/>
          <p:nvPr userDrawn="1"/>
        </p:nvSpPr>
        <p:spPr>
          <a:xfrm>
            <a:off x="8776005" y="6537250"/>
            <a:ext cx="147107" cy="14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48"/>
          <p:cNvSpPr txBox="1"/>
          <p:nvPr userDrawn="1"/>
        </p:nvSpPr>
        <p:spPr>
          <a:xfrm>
            <a:off x="8635245" y="6507392"/>
            <a:ext cx="428626"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fr-FR" sz="70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a:t>
            </a:fld>
            <a:endParaRPr lang="fr-FR" sz="700" dirty="0">
              <a:solidFill>
                <a:schemeClr val="bg1"/>
              </a:solidFill>
            </a:endParaRPr>
          </a:p>
          <a:p>
            <a:endParaRPr lang="fr-FR" dirty="0"/>
          </a:p>
        </p:txBody>
      </p:sp>
      <p:pic>
        <p:nvPicPr>
          <p:cNvPr id="11" name="Image 7" descr="CER Logo_Main_transparency.png"/>
          <p:cNvPicPr>
            <a:picLocks noChangeAspect="1"/>
          </p:cNvPicPr>
          <p:nvPr userDrawn="1"/>
        </p:nvPicPr>
        <p:blipFill>
          <a:blip r:embed="rId4"/>
          <a:stretch>
            <a:fillRect/>
          </a:stretch>
        </p:blipFill>
        <p:spPr>
          <a:xfrm>
            <a:off x="7587944" y="218266"/>
            <a:ext cx="1372134" cy="67090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boxes">
    <p:spTree>
      <p:nvGrpSpPr>
        <p:cNvPr id="1" name=""/>
        <p:cNvGrpSpPr/>
        <p:nvPr/>
      </p:nvGrpSpPr>
      <p:grpSpPr>
        <a:xfrm>
          <a:off x="0" y="0"/>
          <a:ext cx="0" cy="0"/>
          <a:chOff x="0" y="0"/>
          <a:chExt cx="0" cy="0"/>
        </a:xfrm>
      </p:grpSpPr>
      <p:pic>
        <p:nvPicPr>
          <p:cNvPr id="18" name="Image 17" descr="img_background.png"/>
          <p:cNvPicPr>
            <a:picLocks noChangeAspect="1"/>
          </p:cNvPicPr>
          <p:nvPr/>
        </p:nvPicPr>
        <p:blipFill>
          <a:blip r:embed="rId2"/>
          <a:stretch>
            <a:fillRect/>
          </a:stretch>
        </p:blipFill>
        <p:spPr>
          <a:xfrm>
            <a:off x="1112" y="0"/>
            <a:ext cx="9148216" cy="6857999"/>
          </a:xfrm>
          <a:prstGeom prst="rect">
            <a:avLst/>
          </a:prstGeom>
        </p:spPr>
      </p:pic>
      <p:sp>
        <p:nvSpPr>
          <p:cNvPr id="17" name="Espace réservé du texte 13"/>
          <p:cNvSpPr>
            <a:spLocks noGrp="1"/>
          </p:cNvSpPr>
          <p:nvPr>
            <p:ph type="body" sz="quarter" idx="14" hasCustomPrompt="1"/>
          </p:nvPr>
        </p:nvSpPr>
        <p:spPr>
          <a:xfrm>
            <a:off x="4775200" y="3570341"/>
            <a:ext cx="3581400" cy="2803525"/>
          </a:xfrm>
          <a:prstGeom prst="rect">
            <a:avLst/>
          </a:prstGeom>
          <a:solidFill>
            <a:schemeClr val="bg1">
              <a:alpha val="90000"/>
            </a:schemeClr>
          </a:solidFill>
        </p:spPr>
        <p:txBody>
          <a:bodyPr vert="horz"/>
          <a:lstStyle>
            <a:lvl1pPr>
              <a:buNone/>
              <a:defRPr sz="1400" baseline="0">
                <a:solidFill>
                  <a:schemeClr val="accent6"/>
                </a:solidFill>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sp>
        <p:nvSpPr>
          <p:cNvPr id="11" name="Titre 1"/>
          <p:cNvSpPr>
            <a:spLocks noGrp="1"/>
          </p:cNvSpPr>
          <p:nvPr>
            <p:ph type="ctrTitle" hasCustomPrompt="1"/>
          </p:nvPr>
        </p:nvSpPr>
        <p:spPr>
          <a:xfrm>
            <a:off x="825502" y="524370"/>
            <a:ext cx="3581397" cy="2803029"/>
          </a:xfrm>
          <a:solidFill>
            <a:schemeClr val="bg1">
              <a:alpha val="85000"/>
            </a:schemeClr>
          </a:solidFill>
          <a:ln>
            <a:noFill/>
          </a:ln>
        </p:spPr>
        <p:txBody>
          <a:bodyPr anchor="t">
            <a:normAutofit/>
          </a:bodyPr>
          <a:lstStyle>
            <a:lvl1pPr algn="l">
              <a:defRPr sz="1400">
                <a:solidFill>
                  <a:srgbClr val="08499A"/>
                </a:solidFill>
              </a:defRPr>
            </a:lvl1pPr>
          </a:lstStyle>
          <a:p>
            <a:r>
              <a:rPr lang="en-US" dirty="0"/>
              <a:t>Click to add text</a:t>
            </a:r>
            <a:endParaRPr lang="fr-FR" dirty="0"/>
          </a:p>
        </p:txBody>
      </p:sp>
      <p:sp>
        <p:nvSpPr>
          <p:cNvPr id="19" name="Rectangle 18"/>
          <p:cNvSpPr/>
          <p:nvPr/>
        </p:nvSpPr>
        <p:spPr>
          <a:xfrm>
            <a:off x="825502" y="3570837"/>
            <a:ext cx="3581397" cy="2803029"/>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Espace réservé pour une image  22"/>
          <p:cNvSpPr>
            <a:spLocks noGrp="1"/>
          </p:cNvSpPr>
          <p:nvPr>
            <p:ph type="pic" sz="quarter" idx="10" hasCustomPrompt="1"/>
          </p:nvPr>
        </p:nvSpPr>
        <p:spPr>
          <a:xfrm>
            <a:off x="1179515" y="4038600"/>
            <a:ext cx="2871787" cy="2022475"/>
          </a:xfrm>
          <a:prstGeom prst="rect">
            <a:avLst/>
          </a:prstGeom>
          <a:blipFill rotWithShape="1">
            <a:blip r:embed="rId3"/>
            <a:stretch>
              <a:fillRect/>
            </a:stretch>
          </a:blipFill>
        </p:spPr>
        <p:txBody>
          <a:bodyPr vert="horz"/>
          <a:lstStyle/>
          <a:p>
            <a:r>
              <a:rPr lang="nl-BE" dirty="0"/>
              <a:t>Click here to change image</a:t>
            </a:r>
            <a:endParaRPr lang="fr-FR" dirty="0"/>
          </a:p>
        </p:txBody>
      </p:sp>
      <p:sp>
        <p:nvSpPr>
          <p:cNvPr id="14" name="Espace réservé du texte 13"/>
          <p:cNvSpPr>
            <a:spLocks noGrp="1"/>
          </p:cNvSpPr>
          <p:nvPr>
            <p:ph type="body" sz="quarter" idx="13" hasCustomPrompt="1"/>
          </p:nvPr>
        </p:nvSpPr>
        <p:spPr>
          <a:xfrm>
            <a:off x="4775200" y="524370"/>
            <a:ext cx="3581400" cy="2803525"/>
          </a:xfrm>
          <a:prstGeom prst="rect">
            <a:avLst/>
          </a:prstGeom>
          <a:solidFill>
            <a:schemeClr val="bg1">
              <a:alpha val="90000"/>
            </a:schemeClr>
          </a:solidFill>
        </p:spPr>
        <p:txBody>
          <a:bodyPr vert="horz"/>
          <a:lstStyle>
            <a:lvl1pPr>
              <a:buNone/>
              <a:defRPr sz="1400" baseline="0">
                <a:solidFill>
                  <a:schemeClr val="accent6"/>
                </a:solidFill>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sp>
        <p:nvSpPr>
          <p:cNvPr id="25" name="Espace réservé pour une image  22"/>
          <p:cNvSpPr>
            <a:spLocks noGrp="1"/>
          </p:cNvSpPr>
          <p:nvPr>
            <p:ph type="pic" sz="quarter" idx="11" hasCustomPrompt="1"/>
          </p:nvPr>
        </p:nvSpPr>
        <p:spPr>
          <a:xfrm>
            <a:off x="5154615" y="5435600"/>
            <a:ext cx="1158633" cy="625475"/>
          </a:xfrm>
          <a:prstGeom prst="rect">
            <a:avLst/>
          </a:prstGeom>
          <a:blipFill rotWithShape="1">
            <a:blip r:embed="rId4"/>
            <a:stretch>
              <a:fillRect/>
            </a:stretch>
          </a:blipFill>
        </p:spPr>
        <p:txBody>
          <a:bodyPr vert="horz"/>
          <a:lstStyle/>
          <a:p>
            <a:r>
              <a:rPr lang="fr-FR" dirty="0"/>
              <a:t>image</a:t>
            </a:r>
          </a:p>
        </p:txBody>
      </p:sp>
      <p:sp>
        <p:nvSpPr>
          <p:cNvPr id="27" name="Espace réservé pour une image  22"/>
          <p:cNvSpPr>
            <a:spLocks noGrp="1"/>
          </p:cNvSpPr>
          <p:nvPr>
            <p:ph type="pic" sz="quarter" idx="12" hasCustomPrompt="1"/>
          </p:nvPr>
        </p:nvSpPr>
        <p:spPr>
          <a:xfrm>
            <a:off x="6818315" y="5435600"/>
            <a:ext cx="1158633" cy="625475"/>
          </a:xfrm>
          <a:prstGeom prst="rect">
            <a:avLst/>
          </a:prstGeom>
          <a:blipFill rotWithShape="1">
            <a:blip r:embed="rId5"/>
            <a:stretch>
              <a:fillRect/>
            </a:stretch>
          </a:blipFill>
        </p:spPr>
        <p:txBody>
          <a:bodyPr vert="horz"/>
          <a:lstStyle/>
          <a:p>
            <a:r>
              <a:rPr lang="fr-FR" dirty="0"/>
              <a:t>image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Cliquez et modifiez le titre</a:t>
            </a:r>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4" r:id="rId6"/>
    <p:sldLayoutId id="2147483666" r:id="rId7"/>
    <p:sldLayoutId id="2147483668" r:id="rId8"/>
    <p:sldLayoutId id="2147483669" r:id="rId9"/>
    <p:sldLayoutId id="2147483670" r:id="rId10"/>
    <p:sldLayoutId id="2147483671" r:id="rId11"/>
    <p:sldLayoutId id="2147483672" r:id="rId12"/>
    <p:sldLayoutId id="2147483677" r:id="rId13"/>
    <p:sldLayoutId id="2147483678"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Railway performance, sustainability and safety    in </a:t>
            </a:r>
            <a:r>
              <a:rPr lang="en-US" dirty="0" smtClean="0"/>
              <a:t>South-East Europe</a:t>
            </a:r>
            <a:endParaRPr lang="en-US" dirty="0"/>
          </a:p>
        </p:txBody>
      </p:sp>
      <p:sp>
        <p:nvSpPr>
          <p:cNvPr id="3" name="Subtitle 2"/>
          <p:cNvSpPr>
            <a:spLocks noGrp="1"/>
          </p:cNvSpPr>
          <p:nvPr>
            <p:ph type="subTitle" idx="1"/>
          </p:nvPr>
        </p:nvSpPr>
        <p:spPr>
          <a:xfrm>
            <a:off x="1265464" y="4296402"/>
            <a:ext cx="4620329" cy="365661"/>
          </a:xfrm>
        </p:spPr>
        <p:txBody>
          <a:bodyPr/>
          <a:lstStyle/>
          <a:p>
            <a:r>
              <a:rPr lang="en-US" sz="1800" b="1" dirty="0"/>
              <a:t>Brussels, 22 March 2018</a:t>
            </a:r>
          </a:p>
        </p:txBody>
      </p:sp>
      <p:sp>
        <p:nvSpPr>
          <p:cNvPr id="5" name="Text Placeholder 4"/>
          <p:cNvSpPr>
            <a:spLocks noGrp="1"/>
          </p:cNvSpPr>
          <p:nvPr>
            <p:ph type="body" idx="15"/>
          </p:nvPr>
        </p:nvSpPr>
        <p:spPr>
          <a:xfrm>
            <a:off x="1265464" y="5137386"/>
            <a:ext cx="3380485" cy="601919"/>
          </a:xfrm>
        </p:spPr>
        <p:txBody>
          <a:bodyPr/>
          <a:lstStyle/>
          <a:p>
            <a:r>
              <a:rPr lang="en-US" sz="1800" b="1" dirty="0"/>
              <a:t>Dr Libor Lochman</a:t>
            </a:r>
          </a:p>
          <a:p>
            <a:r>
              <a:rPr lang="es-ES" sz="1800" b="1" dirty="0"/>
              <a:t>CER </a:t>
            </a:r>
            <a:r>
              <a:rPr lang="es-ES" sz="1800" b="1" dirty="0" err="1"/>
              <a:t>Executive</a:t>
            </a:r>
            <a:r>
              <a:rPr lang="es-ES" sz="1800" b="1" dirty="0"/>
              <a:t> Director</a:t>
            </a:r>
            <a:endParaRPr lang="en-US" sz="1800" b="1" dirty="0"/>
          </a:p>
        </p:txBody>
      </p:sp>
    </p:spTree>
    <p:extLst>
      <p:ext uri="{BB962C8B-B14F-4D97-AF65-F5344CB8AC3E}">
        <p14:creationId xmlns:p14="http://schemas.microsoft.com/office/powerpoint/2010/main" val="2348031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0"/>
          </p:nvPr>
        </p:nvSpPr>
        <p:spPr/>
        <p:txBody>
          <a:bodyPr/>
          <a:lstStyle/>
          <a:p>
            <a:r>
              <a:rPr lang="en-GB" sz="2800" dirty="0"/>
              <a:t>Anything more?</a:t>
            </a:r>
          </a:p>
          <a:p>
            <a:r>
              <a:rPr lang="en-GB" sz="2800" dirty="0"/>
              <a:t>Yes, let’s electrify!</a:t>
            </a:r>
            <a:endParaRPr lang="en-US" sz="2800" dirty="0"/>
          </a:p>
        </p:txBody>
      </p:sp>
      <p:sp>
        <p:nvSpPr>
          <p:cNvPr id="5" name="Content Placeholder 4"/>
          <p:cNvSpPr txBox="1">
            <a:spLocks/>
          </p:cNvSpPr>
          <p:nvPr/>
        </p:nvSpPr>
        <p:spPr>
          <a:xfrm>
            <a:off x="6072849" y="1909335"/>
            <a:ext cx="2907378" cy="4819011"/>
          </a:xfrm>
          <a:prstGeom prst="rect">
            <a:avLst/>
          </a:prstGeom>
        </p:spPr>
        <p:txBody>
          <a:bodyPr>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a:p>
            <a:pPr marL="0" indent="0">
              <a:buNone/>
            </a:pPr>
            <a:r>
              <a:rPr lang="en-GB" dirty="0"/>
              <a:t>More than 50% of railway lines in Europe are electrified and these lines carry 80% of the traffic</a:t>
            </a:r>
          </a:p>
          <a:p>
            <a:endParaRPr lang="en-GB" dirty="0"/>
          </a:p>
          <a:p>
            <a:endParaRPr lang="en-GB" dirty="0"/>
          </a:p>
          <a:p>
            <a:endParaRPr lang="en-GB" dirty="0"/>
          </a:p>
          <a:p>
            <a:endParaRPr lang="en-GB" dirty="0"/>
          </a:p>
          <a:p>
            <a:endParaRPr lang="en-GB" dirty="0"/>
          </a:p>
          <a:p>
            <a:endParaRPr lang="en-GB" dirty="0"/>
          </a:p>
          <a:p>
            <a:pPr marL="0" indent="0">
              <a:buNone/>
            </a:pPr>
            <a:r>
              <a:rPr lang="en-GB" dirty="0"/>
              <a:t>Where carbon savings and the economic case of a project are positive, rail network should be further electrified</a:t>
            </a:r>
          </a:p>
          <a:p>
            <a:endParaRPr lang="en-GB" dirty="0"/>
          </a:p>
        </p:txBody>
      </p:sp>
      <p:sp>
        <p:nvSpPr>
          <p:cNvPr id="6" name="TextBox 5"/>
          <p:cNvSpPr txBox="1"/>
          <p:nvPr/>
        </p:nvSpPr>
        <p:spPr>
          <a:xfrm>
            <a:off x="5772030" y="6580110"/>
            <a:ext cx="2980303" cy="261610"/>
          </a:xfrm>
          <a:prstGeom prst="rect">
            <a:avLst/>
          </a:prstGeom>
          <a:noFill/>
        </p:spPr>
        <p:txBody>
          <a:bodyPr wrap="none" rtlCol="0">
            <a:spAutoFit/>
          </a:bodyPr>
          <a:lstStyle/>
          <a:p>
            <a:r>
              <a:rPr lang="en-GB" sz="1100" dirty="0"/>
              <a:t>Source: EC Transport pocketbook 2017</a:t>
            </a:r>
            <a:endParaRPr lang="en-US" sz="1100" dirty="0"/>
          </a:p>
        </p:txBody>
      </p:sp>
      <p:sp>
        <p:nvSpPr>
          <p:cNvPr id="2" name="Rectangle 1"/>
          <p:cNvSpPr/>
          <p:nvPr/>
        </p:nvSpPr>
        <p:spPr>
          <a:xfrm>
            <a:off x="6197646" y="3635417"/>
            <a:ext cx="2657783" cy="879624"/>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Slovenia: 41% of 1209km electrified</a:t>
            </a:r>
            <a:endParaRPr lang="en-US" dirty="0">
              <a:solidFill>
                <a:schemeClr val="bg1"/>
              </a:solidFill>
            </a:endParaRPr>
          </a:p>
        </p:txBody>
      </p:sp>
      <p:graphicFrame>
        <p:nvGraphicFramePr>
          <p:cNvPr id="9" name="Chart 8"/>
          <p:cNvGraphicFramePr>
            <a:graphicFrameLocks/>
          </p:cNvGraphicFramePr>
          <p:nvPr>
            <p:extLst>
              <p:ext uri="{D42A27DB-BD31-4B8C-83A1-F6EECF244321}">
                <p14:modId xmlns:p14="http://schemas.microsoft.com/office/powerpoint/2010/main" val="2929706072"/>
              </p:ext>
            </p:extLst>
          </p:nvPr>
        </p:nvGraphicFramePr>
        <p:xfrm>
          <a:off x="123986" y="1475881"/>
          <a:ext cx="5648044" cy="23946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59467306"/>
              </p:ext>
            </p:extLst>
          </p:nvPr>
        </p:nvGraphicFramePr>
        <p:xfrm>
          <a:off x="123986" y="4114800"/>
          <a:ext cx="5648043"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7622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96837" y="1739900"/>
            <a:ext cx="903605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r">
              <a:spcBef>
                <a:spcPts val="0"/>
              </a:spcBef>
            </a:pPr>
            <a:r>
              <a:rPr lang="en-GB" dirty="0">
                <a:solidFill>
                  <a:srgbClr val="002060"/>
                </a:solidFill>
                <a:latin typeface="+mn-lt"/>
              </a:rPr>
              <a:t>Back in </a:t>
            </a:r>
            <a:r>
              <a:rPr lang="en-GB" b="0" dirty="0">
                <a:solidFill>
                  <a:srgbClr val="002060"/>
                </a:solidFill>
                <a:latin typeface="+mn-lt"/>
              </a:rPr>
              <a:t>the </a:t>
            </a:r>
            <a:r>
              <a:rPr lang="en-GB" b="1" dirty="0">
                <a:solidFill>
                  <a:srgbClr val="002060"/>
                </a:solidFill>
                <a:latin typeface="+mn-lt"/>
              </a:rPr>
              <a:t>2001</a:t>
            </a:r>
            <a:r>
              <a:rPr lang="en-GB" b="0" dirty="0">
                <a:solidFill>
                  <a:srgbClr val="002060"/>
                </a:solidFill>
                <a:latin typeface="+mn-lt"/>
              </a:rPr>
              <a:t> </a:t>
            </a:r>
            <a:r>
              <a:rPr lang="en-GB" b="1" dirty="0">
                <a:solidFill>
                  <a:srgbClr val="002060"/>
                </a:solidFill>
                <a:latin typeface="+mn-lt"/>
              </a:rPr>
              <a:t>White Paper, </a:t>
            </a:r>
          </a:p>
          <a:p>
            <a:pPr algn="r">
              <a:spcBef>
                <a:spcPts val="0"/>
              </a:spcBef>
            </a:pPr>
            <a:r>
              <a:rPr lang="en-GB" b="1" dirty="0">
                <a:solidFill>
                  <a:srgbClr val="002060"/>
                </a:solidFill>
                <a:latin typeface="+mn-lt"/>
              </a:rPr>
              <a:t>the European railway policy </a:t>
            </a:r>
          </a:p>
          <a:p>
            <a:pPr algn="r">
              <a:spcBef>
                <a:spcPts val="0"/>
              </a:spcBef>
            </a:pPr>
            <a:r>
              <a:rPr lang="en-GB" b="1" dirty="0">
                <a:solidFill>
                  <a:srgbClr val="002060"/>
                </a:solidFill>
                <a:latin typeface="+mn-lt"/>
              </a:rPr>
              <a:t>rested  on 3 ‘pillars’ to </a:t>
            </a:r>
          </a:p>
          <a:p>
            <a:pPr algn="r">
              <a:spcBef>
                <a:spcPts val="0"/>
              </a:spcBef>
            </a:pPr>
            <a:r>
              <a:rPr lang="en-GB" b="1" dirty="0">
                <a:solidFill>
                  <a:srgbClr val="002060"/>
                </a:solidFill>
                <a:latin typeface="+mn-lt"/>
              </a:rPr>
              <a:t>support</a:t>
            </a:r>
            <a:r>
              <a:rPr lang="en-GB" b="0" dirty="0">
                <a:solidFill>
                  <a:srgbClr val="002060"/>
                </a:solidFill>
                <a:latin typeface="+mn-lt"/>
              </a:rPr>
              <a:t> the </a:t>
            </a:r>
            <a:r>
              <a:rPr lang="en-GB" b="0" u="sng" dirty="0" smtClean="0">
                <a:solidFill>
                  <a:srgbClr val="002060"/>
                </a:solidFill>
                <a:latin typeface="+mn-lt"/>
              </a:rPr>
              <a:t>railways</a:t>
            </a:r>
          </a:p>
          <a:p>
            <a:pPr algn="r">
              <a:spcBef>
                <a:spcPts val="0"/>
              </a:spcBef>
            </a:pPr>
            <a:r>
              <a:rPr lang="en-GB" b="0" u="sng" dirty="0" smtClean="0">
                <a:solidFill>
                  <a:srgbClr val="002060"/>
                </a:solidFill>
                <a:latin typeface="+mn-lt"/>
              </a:rPr>
              <a:t>own  </a:t>
            </a:r>
            <a:r>
              <a:rPr lang="en-GB" b="0" u="sng" dirty="0" smtClean="0">
                <a:solidFill>
                  <a:srgbClr val="002060"/>
                </a:solidFill>
                <a:latin typeface="+mn-lt"/>
              </a:rPr>
              <a:t>innovative efforts  </a:t>
            </a:r>
            <a:r>
              <a:rPr lang="en-GB" b="0" u="sng" dirty="0" smtClean="0">
                <a:solidFill>
                  <a:srgbClr val="002060"/>
                </a:solidFill>
                <a:latin typeface="+mn-lt"/>
              </a:rPr>
              <a:t>in</a:t>
            </a:r>
          </a:p>
          <a:p>
            <a:pPr algn="r">
              <a:spcBef>
                <a:spcPts val="0"/>
              </a:spcBef>
            </a:pPr>
            <a:r>
              <a:rPr lang="en-GB" u="sng" dirty="0" smtClean="0">
                <a:solidFill>
                  <a:srgbClr val="002060"/>
                </a:solidFill>
                <a:latin typeface="+mn-lt"/>
              </a:rPr>
              <a:t>Productivity</a:t>
            </a:r>
          </a:p>
          <a:p>
            <a:pPr algn="r">
              <a:spcBef>
                <a:spcPts val="0"/>
              </a:spcBef>
            </a:pPr>
            <a:r>
              <a:rPr lang="en-GB" u="sng" dirty="0" smtClean="0">
                <a:solidFill>
                  <a:srgbClr val="002060"/>
                </a:solidFill>
                <a:latin typeface="+mn-lt"/>
              </a:rPr>
              <a:t>Efficiency</a:t>
            </a:r>
          </a:p>
          <a:p>
            <a:pPr algn="r">
              <a:spcBef>
                <a:spcPts val="0"/>
              </a:spcBef>
            </a:pPr>
            <a:r>
              <a:rPr lang="en-GB" u="sng" dirty="0" smtClean="0">
                <a:solidFill>
                  <a:srgbClr val="002060"/>
                </a:solidFill>
                <a:latin typeface="+mn-lt"/>
              </a:rPr>
              <a:t>Quality</a:t>
            </a:r>
            <a:r>
              <a:rPr lang="fr-BE" dirty="0" smtClean="0">
                <a:solidFill>
                  <a:srgbClr val="002060"/>
                </a:solidFill>
                <a:latin typeface="+mn-lt"/>
              </a:rPr>
              <a:t> </a:t>
            </a:r>
            <a:endParaRPr lang="fr-FR" dirty="0">
              <a:solidFill>
                <a:srgbClr val="002060"/>
              </a:solidFill>
              <a:latin typeface="+mn-lt"/>
            </a:endParaRPr>
          </a:p>
        </p:txBody>
      </p:sp>
      <p:sp>
        <p:nvSpPr>
          <p:cNvPr id="2051" name="Text Box 3"/>
          <p:cNvSpPr txBox="1">
            <a:spLocks noChangeArrowheads="1"/>
          </p:cNvSpPr>
          <p:nvPr/>
        </p:nvSpPr>
        <p:spPr bwMode="auto">
          <a:xfrm>
            <a:off x="309563" y="357188"/>
            <a:ext cx="8347075" cy="519112"/>
          </a:xfrm>
          <a:prstGeom prst="rect">
            <a:avLst/>
          </a:prstGeom>
          <a:noFill/>
          <a:ln>
            <a:noFill/>
          </a:ln>
          <a:effectLst/>
          <a:extLst>
            <a:ext uri="{909E8E84-426E-40DD-AFC4-6F175D3DCCD1}">
              <a14:hiddenFill xmlns:a14="http://schemas.microsoft.com/office/drawing/2010/main">
                <a:gradFill rotWithShape="0">
                  <a:gsLst>
                    <a:gs pos="0">
                      <a:srgbClr val="CCFFFF"/>
                    </a:gs>
                    <a:gs pos="100000">
                      <a:srgbClr val="9BC2C2"/>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spcAft>
                <a:spcPct val="15000"/>
              </a:spcAft>
            </a:pPr>
            <a:endParaRPr lang="en-GB" sz="2800" b="1">
              <a:solidFill>
                <a:srgbClr val="0000CC"/>
              </a:solidFill>
            </a:endParaRPr>
          </a:p>
        </p:txBody>
      </p:sp>
      <p:sp>
        <p:nvSpPr>
          <p:cNvPr id="2052" name="Rectangle 4"/>
          <p:cNvSpPr>
            <a:spLocks noChangeArrowheads="1"/>
          </p:cNvSpPr>
          <p:nvPr/>
        </p:nvSpPr>
        <p:spPr bwMode="auto">
          <a:xfrm>
            <a:off x="4348163" y="3162300"/>
            <a:ext cx="503237" cy="2600325"/>
          </a:xfrm>
          <a:prstGeom prst="rect">
            <a:avLst/>
          </a:prstGeom>
          <a:solidFill>
            <a:srgbClr val="99CCFF"/>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053" name="Rectangle 5"/>
          <p:cNvSpPr>
            <a:spLocks noChangeArrowheads="1"/>
          </p:cNvSpPr>
          <p:nvPr/>
        </p:nvSpPr>
        <p:spPr bwMode="auto">
          <a:xfrm>
            <a:off x="1250950" y="3170238"/>
            <a:ext cx="504825" cy="2592387"/>
          </a:xfrm>
          <a:prstGeom prst="rect">
            <a:avLst/>
          </a:prstGeom>
          <a:solidFill>
            <a:srgbClr val="CCFF99"/>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054" name="Rectangle 6"/>
          <p:cNvSpPr>
            <a:spLocks noChangeArrowheads="1"/>
          </p:cNvSpPr>
          <p:nvPr/>
        </p:nvSpPr>
        <p:spPr bwMode="auto">
          <a:xfrm>
            <a:off x="2836863" y="3170238"/>
            <a:ext cx="503237" cy="2592387"/>
          </a:xfrm>
          <a:prstGeom prst="rect">
            <a:avLst/>
          </a:prstGeom>
          <a:solidFill>
            <a:srgbClr val="FF9966"/>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055" name="Rectangle 7"/>
          <p:cNvSpPr>
            <a:spLocks noChangeArrowheads="1"/>
          </p:cNvSpPr>
          <p:nvPr/>
        </p:nvSpPr>
        <p:spPr bwMode="auto">
          <a:xfrm>
            <a:off x="517525" y="5938838"/>
            <a:ext cx="5054600" cy="182562"/>
          </a:xfrm>
          <a:prstGeom prst="rect">
            <a:avLst/>
          </a:prstGeom>
          <a:solidFill>
            <a:srgbClr val="EAEAEA"/>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056" name="Rectangle 8"/>
          <p:cNvSpPr>
            <a:spLocks noChangeArrowheads="1"/>
          </p:cNvSpPr>
          <p:nvPr/>
        </p:nvSpPr>
        <p:spPr bwMode="auto">
          <a:xfrm>
            <a:off x="598488" y="5762625"/>
            <a:ext cx="4891087" cy="182563"/>
          </a:xfrm>
          <a:prstGeom prst="rect">
            <a:avLst/>
          </a:prstGeom>
          <a:solidFill>
            <a:srgbClr val="EAEAEA"/>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057" name="Rectangle 9"/>
          <p:cNvSpPr>
            <a:spLocks noChangeArrowheads="1"/>
          </p:cNvSpPr>
          <p:nvPr/>
        </p:nvSpPr>
        <p:spPr bwMode="auto">
          <a:xfrm>
            <a:off x="395288" y="6126163"/>
            <a:ext cx="5302250" cy="182562"/>
          </a:xfrm>
          <a:prstGeom prst="rect">
            <a:avLst/>
          </a:prstGeom>
          <a:solidFill>
            <a:srgbClr val="EAEAEA"/>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058" name="Line 10"/>
          <p:cNvSpPr>
            <a:spLocks noChangeShapeType="1"/>
          </p:cNvSpPr>
          <p:nvPr/>
        </p:nvSpPr>
        <p:spPr bwMode="auto">
          <a:xfrm>
            <a:off x="1323975" y="3170238"/>
            <a:ext cx="0" cy="25923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2059" name="Line 11"/>
          <p:cNvSpPr>
            <a:spLocks noChangeShapeType="1"/>
          </p:cNvSpPr>
          <p:nvPr/>
        </p:nvSpPr>
        <p:spPr bwMode="auto">
          <a:xfrm>
            <a:off x="1443038" y="3170238"/>
            <a:ext cx="0" cy="25923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2060" name="Line 12"/>
          <p:cNvSpPr>
            <a:spLocks noChangeShapeType="1"/>
          </p:cNvSpPr>
          <p:nvPr/>
        </p:nvSpPr>
        <p:spPr bwMode="auto">
          <a:xfrm>
            <a:off x="1562100" y="3170238"/>
            <a:ext cx="0" cy="25923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2061" name="Line 13"/>
          <p:cNvSpPr>
            <a:spLocks noChangeShapeType="1"/>
          </p:cNvSpPr>
          <p:nvPr/>
        </p:nvSpPr>
        <p:spPr bwMode="auto">
          <a:xfrm>
            <a:off x="1682750" y="3170238"/>
            <a:ext cx="0" cy="25923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2062" name="Line 14"/>
          <p:cNvSpPr>
            <a:spLocks noChangeShapeType="1"/>
          </p:cNvSpPr>
          <p:nvPr/>
        </p:nvSpPr>
        <p:spPr bwMode="auto">
          <a:xfrm>
            <a:off x="2908300" y="3170238"/>
            <a:ext cx="0" cy="25923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2063" name="Line 15"/>
          <p:cNvSpPr>
            <a:spLocks noChangeShapeType="1"/>
          </p:cNvSpPr>
          <p:nvPr/>
        </p:nvSpPr>
        <p:spPr bwMode="auto">
          <a:xfrm>
            <a:off x="3027363" y="3170238"/>
            <a:ext cx="0" cy="25923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2064" name="Line 16"/>
          <p:cNvSpPr>
            <a:spLocks noChangeShapeType="1"/>
          </p:cNvSpPr>
          <p:nvPr/>
        </p:nvSpPr>
        <p:spPr bwMode="auto">
          <a:xfrm>
            <a:off x="3146425" y="3170238"/>
            <a:ext cx="0" cy="25923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2065" name="Line 17"/>
          <p:cNvSpPr>
            <a:spLocks noChangeShapeType="1"/>
          </p:cNvSpPr>
          <p:nvPr/>
        </p:nvSpPr>
        <p:spPr bwMode="auto">
          <a:xfrm>
            <a:off x="3267075" y="3170238"/>
            <a:ext cx="0" cy="25923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2066" name="Line 18"/>
          <p:cNvSpPr>
            <a:spLocks noChangeShapeType="1"/>
          </p:cNvSpPr>
          <p:nvPr/>
        </p:nvSpPr>
        <p:spPr bwMode="auto">
          <a:xfrm>
            <a:off x="4421188" y="3170238"/>
            <a:ext cx="0" cy="25923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2067" name="Line 19"/>
          <p:cNvSpPr>
            <a:spLocks noChangeShapeType="1"/>
          </p:cNvSpPr>
          <p:nvPr/>
        </p:nvSpPr>
        <p:spPr bwMode="auto">
          <a:xfrm>
            <a:off x="4540250" y="3170238"/>
            <a:ext cx="0" cy="25923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2068" name="Line 20"/>
          <p:cNvSpPr>
            <a:spLocks noChangeShapeType="1"/>
          </p:cNvSpPr>
          <p:nvPr/>
        </p:nvSpPr>
        <p:spPr bwMode="auto">
          <a:xfrm>
            <a:off x="4659313" y="3170238"/>
            <a:ext cx="0" cy="25923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2069" name="Line 21"/>
          <p:cNvSpPr>
            <a:spLocks noChangeShapeType="1"/>
          </p:cNvSpPr>
          <p:nvPr/>
        </p:nvSpPr>
        <p:spPr bwMode="auto">
          <a:xfrm>
            <a:off x="4779963" y="3170238"/>
            <a:ext cx="0" cy="25923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2070" name="Rectangle 22"/>
          <p:cNvSpPr>
            <a:spLocks noChangeArrowheads="1"/>
          </p:cNvSpPr>
          <p:nvPr/>
        </p:nvSpPr>
        <p:spPr bwMode="auto">
          <a:xfrm>
            <a:off x="1179513" y="3098800"/>
            <a:ext cx="647700" cy="71438"/>
          </a:xfrm>
          <a:prstGeom prst="rect">
            <a:avLst/>
          </a:prstGeom>
          <a:solidFill>
            <a:srgbClr val="008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071" name="Rectangle 23"/>
          <p:cNvSpPr>
            <a:spLocks noChangeArrowheads="1"/>
          </p:cNvSpPr>
          <p:nvPr/>
        </p:nvSpPr>
        <p:spPr bwMode="auto">
          <a:xfrm>
            <a:off x="1106488" y="3025775"/>
            <a:ext cx="792162" cy="73025"/>
          </a:xfrm>
          <a:prstGeom prst="rect">
            <a:avLst/>
          </a:prstGeom>
          <a:solidFill>
            <a:srgbClr val="008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072" name="Rectangle 24"/>
          <p:cNvSpPr>
            <a:spLocks noChangeArrowheads="1"/>
          </p:cNvSpPr>
          <p:nvPr/>
        </p:nvSpPr>
        <p:spPr bwMode="auto">
          <a:xfrm>
            <a:off x="1035050" y="2954338"/>
            <a:ext cx="936625" cy="73025"/>
          </a:xfrm>
          <a:prstGeom prst="rect">
            <a:avLst/>
          </a:prstGeom>
          <a:solidFill>
            <a:srgbClr val="008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073" name="Rectangle 25"/>
          <p:cNvSpPr>
            <a:spLocks noChangeArrowheads="1"/>
          </p:cNvSpPr>
          <p:nvPr/>
        </p:nvSpPr>
        <p:spPr bwMode="auto">
          <a:xfrm>
            <a:off x="2763838" y="3098800"/>
            <a:ext cx="647700" cy="71438"/>
          </a:xfrm>
          <a:prstGeom prst="rect">
            <a:avLst/>
          </a:prstGeom>
          <a:solidFill>
            <a:srgbClr val="CC0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074" name="Rectangle 26"/>
          <p:cNvSpPr>
            <a:spLocks noChangeArrowheads="1"/>
          </p:cNvSpPr>
          <p:nvPr/>
        </p:nvSpPr>
        <p:spPr bwMode="auto">
          <a:xfrm>
            <a:off x="2690813" y="3025775"/>
            <a:ext cx="792162" cy="73025"/>
          </a:xfrm>
          <a:prstGeom prst="rect">
            <a:avLst/>
          </a:prstGeom>
          <a:solidFill>
            <a:srgbClr val="CC0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075" name="Rectangle 27"/>
          <p:cNvSpPr>
            <a:spLocks noChangeArrowheads="1"/>
          </p:cNvSpPr>
          <p:nvPr/>
        </p:nvSpPr>
        <p:spPr bwMode="auto">
          <a:xfrm>
            <a:off x="2619375" y="2954338"/>
            <a:ext cx="936625" cy="73025"/>
          </a:xfrm>
          <a:prstGeom prst="rect">
            <a:avLst/>
          </a:prstGeom>
          <a:solidFill>
            <a:srgbClr val="CC0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076" name="Rectangle 28"/>
          <p:cNvSpPr>
            <a:spLocks noChangeArrowheads="1"/>
          </p:cNvSpPr>
          <p:nvPr/>
        </p:nvSpPr>
        <p:spPr bwMode="auto">
          <a:xfrm>
            <a:off x="4275138" y="3098800"/>
            <a:ext cx="647700" cy="71438"/>
          </a:xfrm>
          <a:prstGeom prst="rect">
            <a:avLst/>
          </a:prstGeom>
          <a:solidFill>
            <a:srgbClr val="3366FF"/>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077" name="Rectangle 29"/>
          <p:cNvSpPr>
            <a:spLocks noChangeArrowheads="1"/>
          </p:cNvSpPr>
          <p:nvPr/>
        </p:nvSpPr>
        <p:spPr bwMode="auto">
          <a:xfrm>
            <a:off x="4202113" y="3025775"/>
            <a:ext cx="792162" cy="73025"/>
          </a:xfrm>
          <a:prstGeom prst="rect">
            <a:avLst/>
          </a:prstGeom>
          <a:solidFill>
            <a:srgbClr val="3366FF"/>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078" name="Rectangle 30"/>
          <p:cNvSpPr>
            <a:spLocks noChangeArrowheads="1"/>
          </p:cNvSpPr>
          <p:nvPr/>
        </p:nvSpPr>
        <p:spPr bwMode="auto">
          <a:xfrm>
            <a:off x="4130675" y="2954338"/>
            <a:ext cx="936625" cy="73025"/>
          </a:xfrm>
          <a:prstGeom prst="rect">
            <a:avLst/>
          </a:prstGeom>
          <a:solidFill>
            <a:srgbClr val="3366FF"/>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079" name="AutoShape 31"/>
          <p:cNvSpPr>
            <a:spLocks noChangeArrowheads="1"/>
          </p:cNvSpPr>
          <p:nvPr/>
        </p:nvSpPr>
        <p:spPr bwMode="auto">
          <a:xfrm rot="10800000">
            <a:off x="458788" y="2235200"/>
            <a:ext cx="5184775" cy="714375"/>
          </a:xfrm>
          <a:custGeom>
            <a:avLst/>
            <a:gdLst>
              <a:gd name="T0" fmla="*/ 4536678 w 21600"/>
              <a:gd name="T1" fmla="*/ 357188 h 21600"/>
              <a:gd name="T2" fmla="*/ 2592388 w 21600"/>
              <a:gd name="T3" fmla="*/ 714375 h 21600"/>
              <a:gd name="T4" fmla="*/ 648097 w 21600"/>
              <a:gd name="T5" fmla="*/ 357188 h 21600"/>
              <a:gd name="T6" fmla="*/ 259238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fr-BE"/>
          </a:p>
        </p:txBody>
      </p:sp>
      <p:sp>
        <p:nvSpPr>
          <p:cNvPr id="2080" name="Text Box 32"/>
          <p:cNvSpPr txBox="1">
            <a:spLocks noChangeArrowheads="1"/>
          </p:cNvSpPr>
          <p:nvPr/>
        </p:nvSpPr>
        <p:spPr bwMode="auto">
          <a:xfrm>
            <a:off x="674688" y="3962400"/>
            <a:ext cx="1584325" cy="523220"/>
          </a:xfrm>
          <a:prstGeom prst="rect">
            <a:avLst/>
          </a:prstGeom>
          <a:solidFill>
            <a:srgbClr val="FFFF99">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sz="1400" b="1">
                <a:solidFill>
                  <a:srgbClr val="008000"/>
                </a:solidFill>
              </a:rPr>
              <a:t>Market Opening Competition</a:t>
            </a:r>
          </a:p>
        </p:txBody>
      </p:sp>
      <p:sp>
        <p:nvSpPr>
          <p:cNvPr id="2081" name="Text Box 33"/>
          <p:cNvSpPr txBox="1">
            <a:spLocks noChangeArrowheads="1"/>
          </p:cNvSpPr>
          <p:nvPr/>
        </p:nvSpPr>
        <p:spPr bwMode="auto">
          <a:xfrm>
            <a:off x="2330450" y="3962400"/>
            <a:ext cx="1512888" cy="523220"/>
          </a:xfrm>
          <a:prstGeom prst="rect">
            <a:avLst/>
          </a:prstGeom>
          <a:solidFill>
            <a:srgbClr val="FFFF99">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sz="1400" b="1" dirty="0">
                <a:solidFill>
                  <a:srgbClr val="A50021"/>
                </a:solidFill>
              </a:rPr>
              <a:t>Fair Competition between modes</a:t>
            </a:r>
            <a:r>
              <a:rPr lang="en-GB" sz="1400" b="1" dirty="0"/>
              <a:t> </a:t>
            </a:r>
          </a:p>
        </p:txBody>
      </p:sp>
      <p:sp>
        <p:nvSpPr>
          <p:cNvPr id="2082" name="Text Box 34"/>
          <p:cNvSpPr txBox="1">
            <a:spLocks noChangeArrowheads="1"/>
          </p:cNvSpPr>
          <p:nvPr/>
        </p:nvSpPr>
        <p:spPr bwMode="auto">
          <a:xfrm>
            <a:off x="3914775" y="3962400"/>
            <a:ext cx="1512888" cy="523220"/>
          </a:xfrm>
          <a:prstGeom prst="rect">
            <a:avLst/>
          </a:prstGeom>
          <a:solidFill>
            <a:srgbClr val="FFFF99">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sz="1400" b="1">
                <a:solidFill>
                  <a:srgbClr val="0066FF"/>
                </a:solidFill>
              </a:rPr>
              <a:t>Rail</a:t>
            </a:r>
          </a:p>
          <a:p>
            <a:pPr algn="ctr"/>
            <a:r>
              <a:rPr lang="en-GB" sz="1400" b="1">
                <a:solidFill>
                  <a:srgbClr val="0066FF"/>
                </a:solidFill>
              </a:rPr>
              <a:t>Financing </a:t>
            </a:r>
          </a:p>
        </p:txBody>
      </p:sp>
      <p:sp>
        <p:nvSpPr>
          <p:cNvPr id="2084" name="Text Box 36"/>
          <p:cNvSpPr txBox="1">
            <a:spLocks noChangeArrowheads="1"/>
          </p:cNvSpPr>
          <p:nvPr/>
        </p:nvSpPr>
        <p:spPr bwMode="auto">
          <a:xfrm>
            <a:off x="1482725" y="2610403"/>
            <a:ext cx="1008063" cy="254000"/>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sz="1000" b="1"/>
              <a:t>QUALITY</a:t>
            </a:r>
          </a:p>
        </p:txBody>
      </p:sp>
      <p:sp>
        <p:nvSpPr>
          <p:cNvPr id="2085" name="Text Box 37"/>
          <p:cNvSpPr txBox="1">
            <a:spLocks noChangeArrowheads="1"/>
          </p:cNvSpPr>
          <p:nvPr/>
        </p:nvSpPr>
        <p:spPr bwMode="auto">
          <a:xfrm>
            <a:off x="2557463" y="2610403"/>
            <a:ext cx="1008062" cy="254000"/>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sz="1000" b="1"/>
              <a:t>PRODUCTIVITY</a:t>
            </a:r>
          </a:p>
        </p:txBody>
      </p:sp>
      <p:sp>
        <p:nvSpPr>
          <p:cNvPr id="2086" name="Text Box 38"/>
          <p:cNvSpPr txBox="1">
            <a:spLocks noChangeArrowheads="1"/>
          </p:cNvSpPr>
          <p:nvPr/>
        </p:nvSpPr>
        <p:spPr bwMode="auto">
          <a:xfrm>
            <a:off x="3632200" y="2610403"/>
            <a:ext cx="1008063" cy="254000"/>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sz="1000" b="1"/>
              <a:t>EFFICIENCY</a:t>
            </a:r>
          </a:p>
        </p:txBody>
      </p:sp>
      <p:sp>
        <p:nvSpPr>
          <p:cNvPr id="2" name="Title 1"/>
          <p:cNvSpPr>
            <a:spLocks noGrp="1"/>
          </p:cNvSpPr>
          <p:nvPr>
            <p:ph type="title"/>
          </p:nvPr>
        </p:nvSpPr>
        <p:spPr>
          <a:xfrm>
            <a:off x="106363" y="404664"/>
            <a:ext cx="8832850" cy="1015663"/>
          </a:xfrm>
        </p:spPr>
        <p:txBody>
          <a:bodyPr>
            <a:noAutofit/>
          </a:bodyPr>
          <a:lstStyle/>
          <a:p>
            <a:pPr algn="l"/>
            <a:r>
              <a:rPr lang="en-US" sz="2800" b="1" dirty="0" smtClean="0">
                <a:solidFill>
                  <a:schemeClr val="accent6"/>
                </a:solidFill>
                <a:latin typeface="+mn-lt"/>
                <a:ea typeface="+mn-ea"/>
                <a:cs typeface="+mn-cs"/>
              </a:rPr>
              <a:t>…and build the rail for customers on </a:t>
            </a:r>
            <a:r>
              <a:rPr lang="en-US" sz="2800" b="1" dirty="0">
                <a:solidFill>
                  <a:schemeClr val="accent6"/>
                </a:solidFill>
                <a:latin typeface="+mn-lt"/>
                <a:ea typeface="+mn-ea"/>
                <a:cs typeface="+mn-cs"/>
              </a:rPr>
              <a:t>three </a:t>
            </a:r>
            <a:r>
              <a:rPr lang="en-US" sz="2800" b="1" dirty="0" smtClean="0">
                <a:solidFill>
                  <a:schemeClr val="accent6"/>
                </a:solidFill>
                <a:latin typeface="+mn-lt"/>
                <a:ea typeface="+mn-ea"/>
                <a:cs typeface="+mn-cs"/>
              </a:rPr>
              <a:t>solid pillars</a:t>
            </a:r>
            <a:endParaRPr lang="fr-BE" sz="2800" b="1" dirty="0">
              <a:solidFill>
                <a:schemeClr val="accent6"/>
              </a:solidFill>
              <a:latin typeface="+mn-lt"/>
              <a:ea typeface="+mn-ea"/>
              <a:cs typeface="+mn-cs"/>
            </a:endParaRPr>
          </a:p>
        </p:txBody>
      </p:sp>
      <p:sp>
        <p:nvSpPr>
          <p:cNvPr id="39" name="Text Box 38"/>
          <p:cNvSpPr txBox="1">
            <a:spLocks noChangeArrowheads="1"/>
          </p:cNvSpPr>
          <p:nvPr/>
        </p:nvSpPr>
        <p:spPr bwMode="auto">
          <a:xfrm>
            <a:off x="1971675" y="2292228"/>
            <a:ext cx="2230437" cy="307777"/>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sz="1400" b="1" dirty="0" smtClean="0">
                <a:latin typeface="Broadway" panose="04040905080B02020502" pitchFamily="82" charset="0"/>
              </a:rPr>
              <a:t>INNOVATION</a:t>
            </a:r>
            <a:endParaRPr lang="en-GB" sz="1400" b="1" dirty="0">
              <a:latin typeface="Broadway" panose="04040905080B02020502" pitchFamily="82" charset="0"/>
            </a:endParaRPr>
          </a:p>
        </p:txBody>
      </p:sp>
    </p:spTree>
    <p:extLst>
      <p:ext uri="{BB962C8B-B14F-4D97-AF65-F5344CB8AC3E}">
        <p14:creationId xmlns:p14="http://schemas.microsoft.com/office/powerpoint/2010/main" val="3069757746"/>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4"/>
          </p:nvPr>
        </p:nvSpPr>
        <p:spPr/>
        <p:txBody>
          <a:bodyPr/>
          <a:lstStyle/>
          <a:p>
            <a:r>
              <a:rPr lang="fr-BE" b="1" dirty="0"/>
              <a:t>Dr Libor Lochman</a:t>
            </a:r>
          </a:p>
          <a:p>
            <a:r>
              <a:rPr lang="fr-BE" dirty="0"/>
              <a:t>Executive </a:t>
            </a:r>
            <a:r>
              <a:rPr lang="fr-BE" dirty="0" err="1"/>
              <a:t>Director</a:t>
            </a:r>
            <a:endParaRPr lang="fr-BE" dirty="0"/>
          </a:p>
          <a:p>
            <a:r>
              <a:rPr lang="fr-BE" dirty="0" err="1"/>
              <a:t>libor.lochman@cer.be</a:t>
            </a:r>
            <a:endParaRPr lang="en-GB" dirty="0"/>
          </a:p>
        </p:txBody>
      </p:sp>
    </p:spTree>
    <p:extLst>
      <p:ext uri="{BB962C8B-B14F-4D97-AF65-F5344CB8AC3E}">
        <p14:creationId xmlns:p14="http://schemas.microsoft.com/office/powerpoint/2010/main" val="4120011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0"/>
          </p:nvPr>
        </p:nvSpPr>
        <p:spPr>
          <a:xfrm>
            <a:off x="811530" y="373835"/>
            <a:ext cx="6573244" cy="1125140"/>
          </a:xfrm>
        </p:spPr>
        <p:txBody>
          <a:bodyPr/>
          <a:lstStyle/>
          <a:p>
            <a:pPr lvl="0"/>
            <a:r>
              <a:rPr lang="en-GB" sz="2800" dirty="0">
                <a:solidFill>
                  <a:schemeClr val="accent1">
                    <a:lumMod val="75000"/>
                  </a:schemeClr>
                </a:solidFill>
              </a:rPr>
              <a:t>CER – The major rail lobby association</a:t>
            </a:r>
          </a:p>
        </p:txBody>
      </p:sp>
      <p:grpSp>
        <p:nvGrpSpPr>
          <p:cNvPr id="13" name="Group 12"/>
          <p:cNvGrpSpPr/>
          <p:nvPr/>
        </p:nvGrpSpPr>
        <p:grpSpPr>
          <a:xfrm>
            <a:off x="1332862" y="2907642"/>
            <a:ext cx="6934838" cy="3099457"/>
            <a:chOff x="248785" y="2896937"/>
            <a:chExt cx="8460431" cy="3550187"/>
          </a:xfrm>
        </p:grpSpPr>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785" y="2896938"/>
              <a:ext cx="8460431" cy="355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48785" y="2896937"/>
              <a:ext cx="8460431" cy="257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grpSp>
        <p:nvGrpSpPr>
          <p:cNvPr id="4" name="Group 3"/>
          <p:cNvGrpSpPr/>
          <p:nvPr/>
        </p:nvGrpSpPr>
        <p:grpSpPr>
          <a:xfrm>
            <a:off x="1117992" y="2102207"/>
            <a:ext cx="7364576" cy="995376"/>
            <a:chOff x="522257" y="1447577"/>
            <a:chExt cx="8742083" cy="1181556"/>
          </a:xfrm>
        </p:grpSpPr>
        <p:pic>
          <p:nvPicPr>
            <p:cNvPr id="7" name="Image 10"/>
            <p:cNvPicPr>
              <a:picLocks noChangeAspect="1"/>
            </p:cNvPicPr>
            <p:nvPr/>
          </p:nvPicPr>
          <p:blipFill>
            <a:blip r:embed="rId3"/>
            <a:stretch>
              <a:fillRect/>
            </a:stretch>
          </p:blipFill>
          <p:spPr>
            <a:xfrm>
              <a:off x="6538409" y="1447577"/>
              <a:ext cx="970744" cy="1089325"/>
            </a:xfrm>
            <a:prstGeom prst="rect">
              <a:avLst/>
            </a:prstGeom>
          </p:spPr>
        </p:pic>
        <p:pic>
          <p:nvPicPr>
            <p:cNvPr id="8" name="Image 11"/>
            <p:cNvPicPr>
              <a:picLocks noChangeAspect="1"/>
            </p:cNvPicPr>
            <p:nvPr/>
          </p:nvPicPr>
          <p:blipFill>
            <a:blip r:embed="rId4"/>
            <a:stretch>
              <a:fillRect/>
            </a:stretch>
          </p:blipFill>
          <p:spPr>
            <a:xfrm>
              <a:off x="3668613" y="1631886"/>
              <a:ext cx="1068535" cy="791218"/>
            </a:xfrm>
            <a:prstGeom prst="rect">
              <a:avLst/>
            </a:prstGeom>
          </p:spPr>
        </p:pic>
        <p:pic>
          <p:nvPicPr>
            <p:cNvPr id="9" name="Image 12"/>
            <p:cNvPicPr>
              <a:picLocks noChangeAspect="1"/>
            </p:cNvPicPr>
            <p:nvPr/>
          </p:nvPicPr>
          <p:blipFill>
            <a:blip r:embed="rId5"/>
            <a:stretch>
              <a:fillRect/>
            </a:stretch>
          </p:blipFill>
          <p:spPr>
            <a:xfrm>
              <a:off x="522257" y="1580417"/>
              <a:ext cx="1235095" cy="914549"/>
            </a:xfrm>
            <a:prstGeom prst="rect">
              <a:avLst/>
            </a:prstGeom>
          </p:spPr>
        </p:pic>
        <p:sp>
          <p:nvSpPr>
            <p:cNvPr id="10" name="Espace réservé du texte 1"/>
            <p:cNvSpPr txBox="1">
              <a:spLocks/>
            </p:cNvSpPr>
            <p:nvPr/>
          </p:nvSpPr>
          <p:spPr>
            <a:xfrm>
              <a:off x="1757352" y="1619925"/>
              <a:ext cx="1865187" cy="997248"/>
            </a:xfrm>
            <a:prstGeom prst="rect">
              <a:avLst/>
            </a:prstGeom>
          </p:spPr>
          <p:txBody>
            <a:bodyPr anchor="t"/>
            <a:lstStyle/>
            <a:p>
              <a:pPr>
                <a:spcBef>
                  <a:spcPct val="20000"/>
                </a:spcBef>
                <a:defRPr/>
              </a:pPr>
              <a:r>
                <a:rPr lang="fr-FR" sz="2700" b="1" dirty="0">
                  <a:solidFill>
                    <a:srgbClr val="A2000C"/>
                  </a:solidFill>
                </a:rPr>
                <a:t>73%</a:t>
              </a:r>
            </a:p>
          </p:txBody>
        </p:sp>
        <p:sp>
          <p:nvSpPr>
            <p:cNvPr id="11" name="Espace réservé du texte 1"/>
            <p:cNvSpPr txBox="1">
              <a:spLocks/>
            </p:cNvSpPr>
            <p:nvPr/>
          </p:nvSpPr>
          <p:spPr>
            <a:xfrm>
              <a:off x="4783222" y="1631885"/>
              <a:ext cx="1865187" cy="997248"/>
            </a:xfrm>
            <a:prstGeom prst="rect">
              <a:avLst/>
            </a:prstGeom>
          </p:spPr>
          <p:txBody>
            <a:bodyPr anchor="t"/>
            <a:lstStyle/>
            <a:p>
              <a:pPr>
                <a:spcBef>
                  <a:spcPct val="20000"/>
                </a:spcBef>
                <a:defRPr/>
              </a:pPr>
              <a:r>
                <a:rPr lang="fr-FR" sz="2700" b="1" dirty="0">
                  <a:solidFill>
                    <a:srgbClr val="A2000C"/>
                  </a:solidFill>
                </a:rPr>
                <a:t>80%</a:t>
              </a:r>
            </a:p>
          </p:txBody>
        </p:sp>
        <p:sp>
          <p:nvSpPr>
            <p:cNvPr id="12" name="Espace réservé du texte 1"/>
            <p:cNvSpPr txBox="1">
              <a:spLocks/>
            </p:cNvSpPr>
            <p:nvPr/>
          </p:nvSpPr>
          <p:spPr>
            <a:xfrm>
              <a:off x="7399153" y="1631885"/>
              <a:ext cx="1865187" cy="997248"/>
            </a:xfrm>
            <a:prstGeom prst="rect">
              <a:avLst/>
            </a:prstGeom>
          </p:spPr>
          <p:txBody>
            <a:bodyPr anchor="t"/>
            <a:lstStyle/>
            <a:p>
              <a:pPr>
                <a:spcBef>
                  <a:spcPct val="20000"/>
                </a:spcBef>
                <a:defRPr/>
              </a:pPr>
              <a:r>
                <a:rPr lang="fr-FR" sz="2700" b="1" dirty="0">
                  <a:solidFill>
                    <a:srgbClr val="A2000C"/>
                  </a:solidFill>
                </a:rPr>
                <a:t>96%</a:t>
              </a:r>
            </a:p>
          </p:txBody>
        </p:sp>
      </p:gr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3446" y="3265772"/>
            <a:ext cx="2588203" cy="1405649"/>
          </a:xfrm>
          <a:prstGeom prst="rect">
            <a:avLst/>
          </a:prstGeom>
        </p:spPr>
      </p:pic>
    </p:spTree>
    <p:extLst>
      <p:ext uri="{BB962C8B-B14F-4D97-AF65-F5344CB8AC3E}">
        <p14:creationId xmlns:p14="http://schemas.microsoft.com/office/powerpoint/2010/main" val="3249621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20"/>
          </p:nvPr>
        </p:nvSpPr>
        <p:spPr>
          <a:xfrm>
            <a:off x="248785" y="211726"/>
            <a:ext cx="6927622" cy="1016573"/>
          </a:xfrm>
        </p:spPr>
        <p:txBody>
          <a:bodyPr/>
          <a:lstStyle/>
          <a:p>
            <a:r>
              <a:rPr lang="en-GB" sz="2800" dirty="0"/>
              <a:t>Performance of railways in the region – where do we stand?</a:t>
            </a:r>
            <a:endParaRPr lang="en-US" sz="2800" dirty="0"/>
          </a:p>
        </p:txBody>
      </p:sp>
      <p:grpSp>
        <p:nvGrpSpPr>
          <p:cNvPr id="3" name="Group 2"/>
          <p:cNvGrpSpPr/>
          <p:nvPr/>
        </p:nvGrpSpPr>
        <p:grpSpPr>
          <a:xfrm>
            <a:off x="1045503" y="1414158"/>
            <a:ext cx="7006771" cy="5114943"/>
            <a:chOff x="1045503" y="1414158"/>
            <a:chExt cx="7006771" cy="5114943"/>
          </a:xfrm>
        </p:grpSpPr>
        <p:pic>
          <p:nvPicPr>
            <p:cNvPr id="5" name="Picture 4">
              <a:extLst>
                <a:ext uri="{FF2B5EF4-FFF2-40B4-BE49-F238E27FC236}">
                  <a16:creationId xmlns:a16="http://schemas.microsoft.com/office/drawing/2014/main" xmlns="" id="{52865B9A-EEB9-F240-898F-12C52F177570}"/>
                </a:ext>
              </a:extLst>
            </p:cNvPr>
            <p:cNvPicPr>
              <a:picLocks noChangeAspect="1"/>
            </p:cNvPicPr>
            <p:nvPr/>
          </p:nvPicPr>
          <p:blipFill>
            <a:blip r:embed="rId2"/>
            <a:stretch>
              <a:fillRect/>
            </a:stretch>
          </p:blipFill>
          <p:spPr>
            <a:xfrm>
              <a:off x="1045503" y="1414158"/>
              <a:ext cx="7006771" cy="5114943"/>
            </a:xfrm>
            <a:prstGeom prst="rect">
              <a:avLst/>
            </a:prstGeom>
          </p:spPr>
        </p:pic>
        <p:sp>
          <p:nvSpPr>
            <p:cNvPr id="2" name="Rectangle 1"/>
            <p:cNvSpPr/>
            <p:nvPr/>
          </p:nvSpPr>
          <p:spPr>
            <a:xfrm>
              <a:off x="5526157" y="2941983"/>
              <a:ext cx="286246" cy="1105231"/>
            </a:xfrm>
            <a:prstGeom prst="rect">
              <a:avLst/>
            </a:prstGeom>
            <a:solidFill>
              <a:srgbClr val="7030A0">
                <a:alpha val="2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6574141" y="2941982"/>
              <a:ext cx="286246" cy="1105231"/>
            </a:xfrm>
            <a:prstGeom prst="rect">
              <a:avLst/>
            </a:prstGeom>
            <a:solidFill>
              <a:srgbClr val="7030A0">
                <a:alpha val="2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6050149" y="2941983"/>
              <a:ext cx="286246" cy="1105231"/>
            </a:xfrm>
            <a:prstGeom prst="rect">
              <a:avLst/>
            </a:prstGeom>
            <a:solidFill>
              <a:srgbClr val="7030A0">
                <a:alpha val="2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7370859" y="2941983"/>
              <a:ext cx="286246" cy="1105231"/>
            </a:xfrm>
            <a:prstGeom prst="rect">
              <a:avLst/>
            </a:prstGeom>
            <a:solidFill>
              <a:srgbClr val="7030A0">
                <a:alpha val="2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7657105" y="2941983"/>
              <a:ext cx="286246" cy="1105231"/>
            </a:xfrm>
            <a:prstGeom prst="rect">
              <a:avLst/>
            </a:prstGeom>
            <a:solidFill>
              <a:srgbClr val="7030A0">
                <a:alpha val="2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2364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0"/>
          </p:nvPr>
        </p:nvSpPr>
        <p:spPr>
          <a:xfrm>
            <a:off x="248785" y="211726"/>
            <a:ext cx="6927622" cy="1016573"/>
          </a:xfrm>
        </p:spPr>
        <p:txBody>
          <a:bodyPr/>
          <a:lstStyle/>
          <a:p>
            <a:r>
              <a:rPr lang="en-GB" sz="2800" dirty="0"/>
              <a:t>Why that? </a:t>
            </a:r>
            <a:r>
              <a:rPr lang="en-GB" sz="2800" dirty="0" smtClean="0"/>
              <a:t>Major reason:</a:t>
            </a:r>
          </a:p>
          <a:p>
            <a:r>
              <a:rPr lang="en-GB" sz="2800" dirty="0" smtClean="0"/>
              <a:t>Infra </a:t>
            </a:r>
            <a:r>
              <a:rPr lang="en-GB" sz="2800" dirty="0"/>
              <a:t>financing insufficient!</a:t>
            </a:r>
            <a:endParaRPr lang="en-US" sz="2800" dirty="0"/>
          </a:p>
        </p:txBody>
      </p:sp>
      <p:pic>
        <p:nvPicPr>
          <p:cNvPr id="4" name="Picture 3">
            <a:extLst>
              <a:ext uri="{FF2B5EF4-FFF2-40B4-BE49-F238E27FC236}">
                <a16:creationId xmlns:a16="http://schemas.microsoft.com/office/drawing/2014/main" xmlns="" id="{EA626181-8C9F-9547-8061-BF01E69C3DFE}"/>
              </a:ext>
            </a:extLst>
          </p:cNvPr>
          <p:cNvPicPr>
            <a:picLocks noChangeAspect="1"/>
          </p:cNvPicPr>
          <p:nvPr/>
        </p:nvPicPr>
        <p:blipFill>
          <a:blip r:embed="rId2"/>
          <a:stretch>
            <a:fillRect/>
          </a:stretch>
        </p:blipFill>
        <p:spPr>
          <a:xfrm>
            <a:off x="859970" y="1356576"/>
            <a:ext cx="7363279" cy="5047851"/>
          </a:xfrm>
          <a:prstGeom prst="rect">
            <a:avLst/>
          </a:prstGeom>
        </p:spPr>
      </p:pic>
      <p:sp>
        <p:nvSpPr>
          <p:cNvPr id="7" name="TextBox 6">
            <a:extLst>
              <a:ext uri="{FF2B5EF4-FFF2-40B4-BE49-F238E27FC236}">
                <a16:creationId xmlns:a16="http://schemas.microsoft.com/office/drawing/2014/main" xmlns="" id="{F3B7BB3D-5D4D-7743-9EC9-13F3C9A68517}"/>
              </a:ext>
            </a:extLst>
          </p:cNvPr>
          <p:cNvSpPr txBox="1"/>
          <p:nvPr/>
        </p:nvSpPr>
        <p:spPr>
          <a:xfrm rot="16200000">
            <a:off x="7717971" y="3742002"/>
            <a:ext cx="1535998" cy="276999"/>
          </a:xfrm>
          <a:prstGeom prst="rect">
            <a:avLst/>
          </a:prstGeom>
          <a:noFill/>
        </p:spPr>
        <p:txBody>
          <a:bodyPr wrap="none" rtlCol="0">
            <a:spAutoFit/>
          </a:bodyPr>
          <a:lstStyle/>
          <a:p>
            <a:r>
              <a:rPr lang="en-US" sz="1200" dirty="0"/>
              <a:t>Source: ITF 2017</a:t>
            </a:r>
          </a:p>
        </p:txBody>
      </p:sp>
    </p:spTree>
    <p:extLst>
      <p:ext uri="{BB962C8B-B14F-4D97-AF65-F5344CB8AC3E}">
        <p14:creationId xmlns:p14="http://schemas.microsoft.com/office/powerpoint/2010/main" val="1387778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0"/>
          </p:nvPr>
        </p:nvSpPr>
        <p:spPr>
          <a:xfrm>
            <a:off x="248785" y="211726"/>
            <a:ext cx="6927622" cy="1016573"/>
          </a:xfrm>
        </p:spPr>
        <p:txBody>
          <a:bodyPr/>
          <a:lstStyle/>
          <a:p>
            <a:r>
              <a:rPr lang="en-GB" sz="2800" dirty="0"/>
              <a:t>And still: the rail is the safest land transportation mode!</a:t>
            </a:r>
          </a:p>
        </p:txBody>
      </p:sp>
      <p:pic>
        <p:nvPicPr>
          <p:cNvPr id="2" name="Picture 1">
            <a:extLst>
              <a:ext uri="{FF2B5EF4-FFF2-40B4-BE49-F238E27FC236}">
                <a16:creationId xmlns:a16="http://schemas.microsoft.com/office/drawing/2014/main" xmlns="" id="{9CC91114-10C6-0148-94AD-E3B0D2F68532}"/>
              </a:ext>
            </a:extLst>
          </p:cNvPr>
          <p:cNvPicPr>
            <a:picLocks noChangeAspect="1"/>
          </p:cNvPicPr>
          <p:nvPr/>
        </p:nvPicPr>
        <p:blipFill>
          <a:blip r:embed="rId2"/>
          <a:stretch>
            <a:fillRect/>
          </a:stretch>
        </p:blipFill>
        <p:spPr>
          <a:xfrm>
            <a:off x="1428750" y="1548493"/>
            <a:ext cx="6286500" cy="4305300"/>
          </a:xfrm>
          <a:prstGeom prst="rect">
            <a:avLst/>
          </a:prstGeom>
        </p:spPr>
      </p:pic>
      <p:sp>
        <p:nvSpPr>
          <p:cNvPr id="6" name="TextBox 5">
            <a:extLst>
              <a:ext uri="{FF2B5EF4-FFF2-40B4-BE49-F238E27FC236}">
                <a16:creationId xmlns:a16="http://schemas.microsoft.com/office/drawing/2014/main" xmlns="" id="{E54A9502-5A3A-9448-86CE-36FD2BC2EA7F}"/>
              </a:ext>
            </a:extLst>
          </p:cNvPr>
          <p:cNvSpPr txBox="1"/>
          <p:nvPr/>
        </p:nvSpPr>
        <p:spPr>
          <a:xfrm rot="16200000">
            <a:off x="6824791" y="3562643"/>
            <a:ext cx="2451505" cy="276999"/>
          </a:xfrm>
          <a:prstGeom prst="rect">
            <a:avLst/>
          </a:prstGeom>
          <a:noFill/>
        </p:spPr>
        <p:txBody>
          <a:bodyPr wrap="none" rtlCol="0">
            <a:spAutoFit/>
          </a:bodyPr>
          <a:lstStyle/>
          <a:p>
            <a:r>
              <a:rPr lang="en-US" sz="1200" dirty="0"/>
              <a:t>Source: EU Rail Agency 2017</a:t>
            </a:r>
          </a:p>
        </p:txBody>
      </p:sp>
    </p:spTree>
    <p:extLst>
      <p:ext uri="{BB962C8B-B14F-4D97-AF65-F5344CB8AC3E}">
        <p14:creationId xmlns:p14="http://schemas.microsoft.com/office/powerpoint/2010/main" val="144002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0"/>
          </p:nvPr>
        </p:nvSpPr>
        <p:spPr/>
        <p:txBody>
          <a:bodyPr/>
          <a:lstStyle/>
          <a:p>
            <a:r>
              <a:rPr lang="en-GB" sz="2800" dirty="0"/>
              <a:t>On top of that: Rail is the energy efficient mode of transport</a:t>
            </a:r>
            <a:endParaRPr lang="en-US" sz="2800" dirty="0"/>
          </a:p>
        </p:txBody>
      </p:sp>
      <p:graphicFrame>
        <p:nvGraphicFramePr>
          <p:cNvPr id="4" name="Chart 3"/>
          <p:cNvGraphicFramePr>
            <a:graphicFrameLocks/>
          </p:cNvGraphicFramePr>
          <p:nvPr>
            <p:extLst>
              <p:ext uri="{D42A27DB-BD31-4B8C-83A1-F6EECF244321}">
                <p14:modId xmlns:p14="http://schemas.microsoft.com/office/powerpoint/2010/main" val="3631011060"/>
              </p:ext>
            </p:extLst>
          </p:nvPr>
        </p:nvGraphicFramePr>
        <p:xfrm>
          <a:off x="2042007" y="1711913"/>
          <a:ext cx="8156931" cy="514608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8785" y="2740157"/>
            <a:ext cx="3586445" cy="3970318"/>
          </a:xfrm>
          <a:prstGeom prst="rect">
            <a:avLst/>
          </a:prstGeom>
          <a:noFill/>
        </p:spPr>
        <p:txBody>
          <a:bodyPr wrap="square" rtlCol="0">
            <a:spAutoFit/>
          </a:bodyPr>
          <a:lstStyle/>
          <a:p>
            <a:r>
              <a:rPr lang="en-GB" sz="2800" dirty="0"/>
              <a:t>Rail uses only </a:t>
            </a:r>
            <a:r>
              <a:rPr lang="en-GB" sz="2800" b="1" dirty="0">
                <a:solidFill>
                  <a:srgbClr val="FF0000"/>
                </a:solidFill>
              </a:rPr>
              <a:t>1.7% of total energy </a:t>
            </a:r>
            <a:r>
              <a:rPr lang="en-GB" sz="2800" dirty="0"/>
              <a:t>in transport although it carries </a:t>
            </a:r>
            <a:r>
              <a:rPr lang="en-GB" sz="2800" b="1" dirty="0">
                <a:solidFill>
                  <a:srgbClr val="FF0000"/>
                </a:solidFill>
              </a:rPr>
              <a:t>17.4% of inland freight </a:t>
            </a:r>
            <a:r>
              <a:rPr lang="en-GB" sz="2800" dirty="0"/>
              <a:t>and </a:t>
            </a:r>
            <a:r>
              <a:rPr lang="en-GB" sz="2800" b="1" dirty="0">
                <a:solidFill>
                  <a:srgbClr val="FF0000"/>
                </a:solidFill>
              </a:rPr>
              <a:t>7.6% of passengers </a:t>
            </a:r>
            <a:r>
              <a:rPr lang="en-GB" sz="2800" dirty="0"/>
              <a:t>in EU28</a:t>
            </a:r>
            <a:endParaRPr lang="en-US" sz="2800" dirty="0"/>
          </a:p>
        </p:txBody>
      </p:sp>
      <p:sp>
        <p:nvSpPr>
          <p:cNvPr id="7" name="TextBox 6"/>
          <p:cNvSpPr txBox="1"/>
          <p:nvPr/>
        </p:nvSpPr>
        <p:spPr>
          <a:xfrm>
            <a:off x="5163446" y="5740740"/>
            <a:ext cx="3494637" cy="261610"/>
          </a:xfrm>
          <a:prstGeom prst="rect">
            <a:avLst/>
          </a:prstGeom>
          <a:noFill/>
        </p:spPr>
        <p:txBody>
          <a:bodyPr wrap="square" rtlCol="0">
            <a:spAutoFit/>
          </a:bodyPr>
          <a:lstStyle/>
          <a:p>
            <a:r>
              <a:rPr lang="en-GB" sz="1100" dirty="0"/>
              <a:t>Source: Eurostat</a:t>
            </a:r>
            <a:endParaRPr lang="en-US" sz="1100" dirty="0"/>
          </a:p>
        </p:txBody>
      </p:sp>
    </p:spTree>
    <p:extLst>
      <p:ext uri="{BB962C8B-B14F-4D97-AF65-F5344CB8AC3E}">
        <p14:creationId xmlns:p14="http://schemas.microsoft.com/office/powerpoint/2010/main" val="581112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0"/>
          </p:nvPr>
        </p:nvSpPr>
        <p:spPr>
          <a:xfrm>
            <a:off x="248784" y="211726"/>
            <a:ext cx="7298427" cy="1500187"/>
          </a:xfrm>
        </p:spPr>
        <p:txBody>
          <a:bodyPr/>
          <a:lstStyle/>
          <a:p>
            <a:r>
              <a:rPr lang="en-GB" sz="2800" dirty="0"/>
              <a:t>Rail is sustainable: less CO</a:t>
            </a:r>
            <a:r>
              <a:rPr lang="en-GB" sz="2800" baseline="-25000" dirty="0"/>
              <a:t>2</a:t>
            </a:r>
            <a:r>
              <a:rPr lang="en-GB" sz="2800" dirty="0"/>
              <a:t> intensive compared to other modes</a:t>
            </a:r>
            <a:endParaRPr lang="en-US" sz="2800" dirty="0"/>
          </a:p>
        </p:txBody>
      </p:sp>
      <p:pic>
        <p:nvPicPr>
          <p:cNvPr id="5" name="Picture 4"/>
          <p:cNvPicPr>
            <a:picLocks noChangeAspect="1"/>
          </p:cNvPicPr>
          <p:nvPr/>
        </p:nvPicPr>
        <p:blipFill>
          <a:blip r:embed="rId2"/>
          <a:stretch>
            <a:fillRect/>
          </a:stretch>
        </p:blipFill>
        <p:spPr>
          <a:xfrm>
            <a:off x="3042388" y="2915518"/>
            <a:ext cx="6101612" cy="3513285"/>
          </a:xfrm>
          <a:prstGeom prst="rect">
            <a:avLst/>
          </a:prstGeom>
        </p:spPr>
      </p:pic>
      <p:sp>
        <p:nvSpPr>
          <p:cNvPr id="6" name="TextBox 5"/>
          <p:cNvSpPr txBox="1"/>
          <p:nvPr/>
        </p:nvSpPr>
        <p:spPr>
          <a:xfrm>
            <a:off x="248785" y="6428803"/>
            <a:ext cx="3494637" cy="261610"/>
          </a:xfrm>
          <a:prstGeom prst="rect">
            <a:avLst/>
          </a:prstGeom>
          <a:noFill/>
        </p:spPr>
        <p:txBody>
          <a:bodyPr wrap="square" rtlCol="0">
            <a:spAutoFit/>
          </a:bodyPr>
          <a:lstStyle/>
          <a:p>
            <a:r>
              <a:rPr lang="en-GB" sz="1100" dirty="0"/>
              <a:t>Source: European Environment Agency</a:t>
            </a:r>
            <a:endParaRPr lang="en-US" sz="1100" dirty="0"/>
          </a:p>
        </p:txBody>
      </p:sp>
      <p:pic>
        <p:nvPicPr>
          <p:cNvPr id="4" name="Picture 3"/>
          <p:cNvPicPr>
            <a:picLocks noChangeAspect="1"/>
          </p:cNvPicPr>
          <p:nvPr/>
        </p:nvPicPr>
        <p:blipFill>
          <a:blip r:embed="rId3"/>
          <a:stretch>
            <a:fillRect/>
          </a:stretch>
        </p:blipFill>
        <p:spPr>
          <a:xfrm>
            <a:off x="-13648" y="1239351"/>
            <a:ext cx="5882185" cy="3623841"/>
          </a:xfrm>
          <a:prstGeom prst="rect">
            <a:avLst/>
          </a:prstGeom>
        </p:spPr>
      </p:pic>
    </p:spTree>
    <p:extLst>
      <p:ext uri="{BB962C8B-B14F-4D97-AF65-F5344CB8AC3E}">
        <p14:creationId xmlns:p14="http://schemas.microsoft.com/office/powerpoint/2010/main" val="2781122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0"/>
          </p:nvPr>
        </p:nvSpPr>
        <p:spPr/>
        <p:txBody>
          <a:bodyPr/>
          <a:lstStyle/>
          <a:p>
            <a:r>
              <a:rPr lang="en-US" sz="2800" dirty="0"/>
              <a:t>Case study: 1000 t of cargo from Ljubljana to Rotterdam</a:t>
            </a:r>
          </a:p>
        </p:txBody>
      </p:sp>
      <p:pic>
        <p:nvPicPr>
          <p:cNvPr id="5" name="Picture 4"/>
          <p:cNvPicPr>
            <a:picLocks noChangeAspect="1"/>
          </p:cNvPicPr>
          <p:nvPr/>
        </p:nvPicPr>
        <p:blipFill>
          <a:blip r:embed="rId2"/>
          <a:stretch>
            <a:fillRect/>
          </a:stretch>
        </p:blipFill>
        <p:spPr>
          <a:xfrm>
            <a:off x="3326963" y="1119115"/>
            <a:ext cx="5093706" cy="5288035"/>
          </a:xfrm>
          <a:prstGeom prst="rect">
            <a:avLst/>
          </a:prstGeom>
        </p:spPr>
      </p:pic>
      <p:pic>
        <p:nvPicPr>
          <p:cNvPr id="8" name="Picture 7"/>
          <p:cNvPicPr>
            <a:picLocks noChangeAspect="1"/>
          </p:cNvPicPr>
          <p:nvPr/>
        </p:nvPicPr>
        <p:blipFill>
          <a:blip r:embed="rId3"/>
          <a:stretch>
            <a:fillRect/>
          </a:stretch>
        </p:blipFill>
        <p:spPr>
          <a:xfrm>
            <a:off x="383112" y="1479521"/>
            <a:ext cx="2809524" cy="4847619"/>
          </a:xfrm>
          <a:prstGeom prst="rect">
            <a:avLst/>
          </a:prstGeom>
        </p:spPr>
      </p:pic>
      <p:sp>
        <p:nvSpPr>
          <p:cNvPr id="9" name="Rectangle 8"/>
          <p:cNvSpPr/>
          <p:nvPr/>
        </p:nvSpPr>
        <p:spPr>
          <a:xfrm>
            <a:off x="3644020" y="6407151"/>
            <a:ext cx="4572000" cy="369332"/>
          </a:xfrm>
          <a:prstGeom prst="rect">
            <a:avLst/>
          </a:prstGeom>
        </p:spPr>
        <p:txBody>
          <a:bodyPr>
            <a:spAutoFit/>
          </a:bodyPr>
          <a:lstStyle/>
          <a:p>
            <a:r>
              <a:rPr lang="en-US" dirty="0"/>
              <a:t>http://www.ecotransit.org</a:t>
            </a:r>
          </a:p>
        </p:txBody>
      </p:sp>
    </p:spTree>
    <p:extLst>
      <p:ext uri="{BB962C8B-B14F-4D97-AF65-F5344CB8AC3E}">
        <p14:creationId xmlns:p14="http://schemas.microsoft.com/office/powerpoint/2010/main" val="2999611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0"/>
          </p:nvPr>
        </p:nvSpPr>
        <p:spPr/>
        <p:txBody>
          <a:bodyPr/>
          <a:lstStyle/>
          <a:p>
            <a:r>
              <a:rPr lang="en-US" sz="2800" dirty="0"/>
              <a:t>Let’s take passengers onboard: </a:t>
            </a:r>
          </a:p>
          <a:p>
            <a:r>
              <a:rPr lang="en-US" sz="2800" dirty="0"/>
              <a:t>Ljubljana – Brussels</a:t>
            </a:r>
          </a:p>
        </p:txBody>
      </p:sp>
      <p:pic>
        <p:nvPicPr>
          <p:cNvPr id="4" name="Picture 3"/>
          <p:cNvPicPr>
            <a:picLocks noChangeAspect="1"/>
          </p:cNvPicPr>
          <p:nvPr/>
        </p:nvPicPr>
        <p:blipFill>
          <a:blip r:embed="rId2"/>
          <a:stretch>
            <a:fillRect/>
          </a:stretch>
        </p:blipFill>
        <p:spPr>
          <a:xfrm>
            <a:off x="136478" y="1433015"/>
            <a:ext cx="6397975" cy="4326340"/>
          </a:xfrm>
          <a:prstGeom prst="rect">
            <a:avLst/>
          </a:prstGeom>
        </p:spPr>
      </p:pic>
      <p:pic>
        <p:nvPicPr>
          <p:cNvPr id="5" name="Picture 4"/>
          <p:cNvPicPr>
            <a:picLocks noChangeAspect="1"/>
          </p:cNvPicPr>
          <p:nvPr/>
        </p:nvPicPr>
        <p:blipFill>
          <a:blip r:embed="rId3"/>
          <a:stretch>
            <a:fillRect/>
          </a:stretch>
        </p:blipFill>
        <p:spPr>
          <a:xfrm>
            <a:off x="5036024" y="1920482"/>
            <a:ext cx="4105661" cy="3351406"/>
          </a:xfrm>
          <a:prstGeom prst="rect">
            <a:avLst/>
          </a:prstGeom>
        </p:spPr>
      </p:pic>
      <p:sp>
        <p:nvSpPr>
          <p:cNvPr id="6" name="Rectangle 5"/>
          <p:cNvSpPr/>
          <p:nvPr/>
        </p:nvSpPr>
        <p:spPr>
          <a:xfrm>
            <a:off x="0" y="6510154"/>
            <a:ext cx="3733201" cy="369332"/>
          </a:xfrm>
          <a:prstGeom prst="rect">
            <a:avLst/>
          </a:prstGeom>
        </p:spPr>
        <p:txBody>
          <a:bodyPr wrap="none">
            <a:spAutoFit/>
          </a:bodyPr>
          <a:lstStyle/>
          <a:p>
            <a:r>
              <a:rPr lang="en-US" dirty="0"/>
              <a:t>http://www.ecopassenger.org/</a:t>
            </a:r>
          </a:p>
        </p:txBody>
      </p:sp>
    </p:spTree>
    <p:extLst>
      <p:ext uri="{BB962C8B-B14F-4D97-AF65-F5344CB8AC3E}">
        <p14:creationId xmlns:p14="http://schemas.microsoft.com/office/powerpoint/2010/main" val="474881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CER_PPT">
  <a:themeElements>
    <a:clrScheme name="CER_Stationary">
      <a:dk1>
        <a:srgbClr val="FFFFFF"/>
      </a:dk1>
      <a:lt1>
        <a:srgbClr val="005FAA"/>
      </a:lt1>
      <a:dk2>
        <a:srgbClr val="3C5C86"/>
      </a:dk2>
      <a:lt2>
        <a:srgbClr val="3C5C86"/>
      </a:lt2>
      <a:accent1>
        <a:srgbClr val="005FAA"/>
      </a:accent1>
      <a:accent2>
        <a:srgbClr val="5886A8"/>
      </a:accent2>
      <a:accent3>
        <a:srgbClr val="BABABA"/>
      </a:accent3>
      <a:accent4>
        <a:srgbClr val="A2000C"/>
      </a:accent4>
      <a:accent5>
        <a:srgbClr val="D2BE8E"/>
      </a:accent5>
      <a:accent6>
        <a:srgbClr val="005FAA"/>
      </a:accent6>
      <a:hlink>
        <a:srgbClr val="005FAA"/>
      </a:hlink>
      <a:folHlink>
        <a:srgbClr val="A2000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4453</TotalTime>
  <Words>454</Words>
  <Application>Microsoft Office PowerPoint</Application>
  <PresentationFormat>On-screen Show (4:3)</PresentationFormat>
  <Paragraphs>74</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Broadway</vt:lpstr>
      <vt:lpstr>Calibri</vt:lpstr>
      <vt:lpstr>Trebuchet MS</vt:lpstr>
      <vt:lpstr>Verdana</vt:lpstr>
      <vt:lpstr>Wingdings</vt:lpstr>
      <vt:lpstr>CER_PPT</vt:lpstr>
      <vt:lpstr>Railway performance, sustainability and safety    in South-East Europe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build the rail for customers on three solid pillars</vt:lpstr>
      <vt:lpstr>PowerPoint Presentation</vt:lpstr>
    </vt:vector>
  </TitlesOfParts>
  <Manager/>
  <Company>page in extremis</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dc:title>
  <dc:subject/>
  <dc:creator>Page Inextremis</dc:creator>
  <cp:keywords/>
  <dc:description/>
  <cp:lastModifiedBy>Libor Lochman</cp:lastModifiedBy>
  <cp:revision>221</cp:revision>
  <dcterms:created xsi:type="dcterms:W3CDTF">2015-10-19T16:58:22Z</dcterms:created>
  <dcterms:modified xsi:type="dcterms:W3CDTF">2018-03-11T16:35:38Z</dcterms:modified>
  <cp:category/>
</cp:coreProperties>
</file>