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BD88A-48D1-4EBA-802D-0C75BAFFB6D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690C9C2-E270-4742-9E06-72DAB485D7B5}">
      <dgm:prSet custT="1"/>
      <dgm:spPr/>
      <dgm:t>
        <a:bodyPr/>
        <a:lstStyle/>
        <a:p>
          <a:r>
            <a:rPr lang="en-US" sz="2000" dirty="0"/>
            <a:t>Among the poorest European regions</a:t>
          </a:r>
        </a:p>
      </dgm:t>
    </dgm:pt>
    <dgm:pt modelId="{03E75F3D-134B-40FD-AA88-89ECDB8E3918}" type="parTrans" cxnId="{FD97AC9F-78CB-4931-A672-B00A03CABFDD}">
      <dgm:prSet/>
      <dgm:spPr/>
      <dgm:t>
        <a:bodyPr/>
        <a:lstStyle/>
        <a:p>
          <a:endParaRPr lang="en-US"/>
        </a:p>
      </dgm:t>
    </dgm:pt>
    <dgm:pt modelId="{DC282852-8B97-48F6-9178-135084B7186A}" type="sibTrans" cxnId="{FD97AC9F-78CB-4931-A672-B00A03CABFDD}">
      <dgm:prSet/>
      <dgm:spPr/>
      <dgm:t>
        <a:bodyPr/>
        <a:lstStyle/>
        <a:p>
          <a:endParaRPr lang="en-US"/>
        </a:p>
      </dgm:t>
    </dgm:pt>
    <dgm:pt modelId="{80948C25-F117-45FA-B46F-4785581F97E5}">
      <dgm:prSet custT="1"/>
      <dgm:spPr/>
      <dgm:t>
        <a:bodyPr/>
        <a:lstStyle/>
        <a:p>
          <a:r>
            <a:rPr lang="en-US" sz="2000" dirty="0"/>
            <a:t>Suffered from long-term decline (relative to the nation)</a:t>
          </a:r>
        </a:p>
      </dgm:t>
    </dgm:pt>
    <dgm:pt modelId="{B49616D1-19A4-44C5-A0FE-6C541FC1FB6D}" type="parTrans" cxnId="{26D9FF8C-CCF5-431A-B9C8-85618D7500D5}">
      <dgm:prSet/>
      <dgm:spPr/>
      <dgm:t>
        <a:bodyPr/>
        <a:lstStyle/>
        <a:p>
          <a:endParaRPr lang="en-US"/>
        </a:p>
      </dgm:t>
    </dgm:pt>
    <dgm:pt modelId="{6CAE6E62-D1C9-4AE5-BEF3-41D6ACF98B07}" type="sibTrans" cxnId="{26D9FF8C-CCF5-431A-B9C8-85618D7500D5}">
      <dgm:prSet/>
      <dgm:spPr/>
      <dgm:t>
        <a:bodyPr/>
        <a:lstStyle/>
        <a:p>
          <a:endParaRPr lang="en-US"/>
        </a:p>
      </dgm:t>
    </dgm:pt>
    <dgm:pt modelId="{213D0F27-823E-47CF-9915-F3BE345D4663}">
      <dgm:prSet custT="1"/>
      <dgm:spPr/>
      <dgm:t>
        <a:bodyPr/>
        <a:lstStyle/>
        <a:p>
          <a:r>
            <a:rPr lang="en-US" sz="2000" dirty="0"/>
            <a:t>A vibrant HEI/RTO community</a:t>
          </a:r>
        </a:p>
      </dgm:t>
    </dgm:pt>
    <dgm:pt modelId="{F80A5CA5-61B1-4518-B7D6-C445E9FD340C}" type="parTrans" cxnId="{4633E6FD-29A4-4A29-98D6-4E5C99FC2251}">
      <dgm:prSet/>
      <dgm:spPr/>
      <dgm:t>
        <a:bodyPr/>
        <a:lstStyle/>
        <a:p>
          <a:endParaRPr lang="en-US"/>
        </a:p>
      </dgm:t>
    </dgm:pt>
    <dgm:pt modelId="{B12E741E-8285-41C2-BC94-3D9449247861}" type="sibTrans" cxnId="{4633E6FD-29A4-4A29-98D6-4E5C99FC2251}">
      <dgm:prSet/>
      <dgm:spPr/>
      <dgm:t>
        <a:bodyPr/>
        <a:lstStyle/>
        <a:p>
          <a:endParaRPr lang="en-US"/>
        </a:p>
      </dgm:t>
    </dgm:pt>
    <dgm:pt modelId="{36EE4956-AB75-4FB3-A211-B2B73CF9C1AA}">
      <dgm:prSet custT="1"/>
      <dgm:spPr/>
      <dgm:t>
        <a:bodyPr/>
        <a:lstStyle/>
        <a:p>
          <a:r>
            <a:rPr lang="en-US" sz="2000" dirty="0"/>
            <a:t>Social situation strongly influenced by illegal migration, Roma population, temporary legal immigration in the agricultural sector</a:t>
          </a:r>
        </a:p>
      </dgm:t>
    </dgm:pt>
    <dgm:pt modelId="{3F97B8FD-B2A7-4FCC-A4C5-4FAB008D72BC}" type="parTrans" cxnId="{80763D69-2C66-432F-A9C4-DCB51847B516}">
      <dgm:prSet/>
      <dgm:spPr/>
      <dgm:t>
        <a:bodyPr/>
        <a:lstStyle/>
        <a:p>
          <a:endParaRPr lang="en-US"/>
        </a:p>
      </dgm:t>
    </dgm:pt>
    <dgm:pt modelId="{22093EA1-BDD8-44EB-8ACF-E86E86741F26}" type="sibTrans" cxnId="{80763D69-2C66-432F-A9C4-DCB51847B516}">
      <dgm:prSet/>
      <dgm:spPr/>
      <dgm:t>
        <a:bodyPr/>
        <a:lstStyle/>
        <a:p>
          <a:endParaRPr lang="en-US"/>
        </a:p>
      </dgm:t>
    </dgm:pt>
    <dgm:pt modelId="{551CEAEA-A805-4706-A9F0-D64D48B0DAD9}" type="pres">
      <dgm:prSet presAssocID="{BDFBD88A-48D1-4EBA-802D-0C75BAFFB6DA}" presName="root" presStyleCnt="0">
        <dgm:presLayoutVars>
          <dgm:dir/>
          <dgm:resizeHandles val="exact"/>
        </dgm:presLayoutVars>
      </dgm:prSet>
      <dgm:spPr/>
    </dgm:pt>
    <dgm:pt modelId="{5D641D79-096D-44AB-B777-65E1F7BD801B}" type="pres">
      <dgm:prSet presAssocID="{2690C9C2-E270-4742-9E06-72DAB485D7B5}" presName="compNode" presStyleCnt="0"/>
      <dgm:spPr/>
    </dgm:pt>
    <dgm:pt modelId="{921B3D97-A38D-4D22-9B19-363F17791B4A}" type="pres">
      <dgm:prSet presAssocID="{2690C9C2-E270-4742-9E06-72DAB485D7B5}" presName="iconRect" presStyleLbl="node1" presStyleIdx="0" presStyleCnt="4" custLinFactNeighborX="-99931" custLinFactNeighborY="124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"/>
        </a:ext>
      </dgm:extLst>
    </dgm:pt>
    <dgm:pt modelId="{6B9AF050-9DBA-49E9-946C-31D89A4997E5}" type="pres">
      <dgm:prSet presAssocID="{2690C9C2-E270-4742-9E06-72DAB485D7B5}" presName="spaceRect" presStyleCnt="0"/>
      <dgm:spPr/>
    </dgm:pt>
    <dgm:pt modelId="{2631B5DF-AED7-4272-927C-F9B314C331B7}" type="pres">
      <dgm:prSet presAssocID="{2690C9C2-E270-4742-9E06-72DAB485D7B5}" presName="textRect" presStyleLbl="revTx" presStyleIdx="0" presStyleCnt="4" custLinFactNeighborX="-73642" custLinFactNeighborY="-2968">
        <dgm:presLayoutVars>
          <dgm:chMax val="1"/>
          <dgm:chPref val="1"/>
        </dgm:presLayoutVars>
      </dgm:prSet>
      <dgm:spPr/>
    </dgm:pt>
    <dgm:pt modelId="{646279B1-3A73-4C8B-AD67-8417EA286371}" type="pres">
      <dgm:prSet presAssocID="{DC282852-8B97-48F6-9178-135084B7186A}" presName="sibTrans" presStyleCnt="0"/>
      <dgm:spPr/>
    </dgm:pt>
    <dgm:pt modelId="{7344005E-D709-4580-989A-08FB3F264F0E}" type="pres">
      <dgm:prSet presAssocID="{80948C25-F117-45FA-B46F-4785581F97E5}" presName="compNode" presStyleCnt="0"/>
      <dgm:spPr/>
    </dgm:pt>
    <dgm:pt modelId="{94B7BB8C-6DF0-4CE8-816C-F98012B213FB}" type="pres">
      <dgm:prSet presAssocID="{80948C25-F117-45FA-B46F-4785581F97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25D9997E-FDAA-475B-B4E6-01C508917575}" type="pres">
      <dgm:prSet presAssocID="{80948C25-F117-45FA-B46F-4785581F97E5}" presName="spaceRect" presStyleCnt="0"/>
      <dgm:spPr/>
    </dgm:pt>
    <dgm:pt modelId="{B6E3CFBA-D07B-47F4-9556-215DADB3F00F}" type="pres">
      <dgm:prSet presAssocID="{80948C25-F117-45FA-B46F-4785581F97E5}" presName="textRect" presStyleLbl="revTx" presStyleIdx="1" presStyleCnt="4" custScaleX="120455">
        <dgm:presLayoutVars>
          <dgm:chMax val="1"/>
          <dgm:chPref val="1"/>
        </dgm:presLayoutVars>
      </dgm:prSet>
      <dgm:spPr/>
    </dgm:pt>
    <dgm:pt modelId="{8F139C6D-65BB-484A-9520-5253D97CACE8}" type="pres">
      <dgm:prSet presAssocID="{6CAE6E62-D1C9-4AE5-BEF3-41D6ACF98B07}" presName="sibTrans" presStyleCnt="0"/>
      <dgm:spPr/>
    </dgm:pt>
    <dgm:pt modelId="{9082681A-06D5-4744-A8CA-765D0DEE723B}" type="pres">
      <dgm:prSet presAssocID="{213D0F27-823E-47CF-9915-F3BE345D4663}" presName="compNode" presStyleCnt="0"/>
      <dgm:spPr/>
    </dgm:pt>
    <dgm:pt modelId="{CDA972ED-D569-4519-A552-43C41479659D}" type="pres">
      <dgm:prSet presAssocID="{213D0F27-823E-47CF-9915-F3BE345D4663}" presName="iconRect" presStyleLbl="node1" presStyleIdx="2" presStyleCnt="4" custLinFactNeighborX="36312" custLinFactNeighborY="125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rmaid"/>
        </a:ext>
      </dgm:extLst>
    </dgm:pt>
    <dgm:pt modelId="{F1E03FC4-4C5E-4E08-91B2-A285115C39B6}" type="pres">
      <dgm:prSet presAssocID="{213D0F27-823E-47CF-9915-F3BE345D4663}" presName="spaceRect" presStyleCnt="0"/>
      <dgm:spPr/>
    </dgm:pt>
    <dgm:pt modelId="{FAD0CBDA-6C62-4B16-BBE9-953F366C50BE}" type="pres">
      <dgm:prSet presAssocID="{213D0F27-823E-47CF-9915-F3BE345D4663}" presName="textRect" presStyleLbl="revTx" presStyleIdx="2" presStyleCnt="4" custAng="0" custLinFactNeighborX="25322" custLinFactNeighborY="787">
        <dgm:presLayoutVars>
          <dgm:chMax val="1"/>
          <dgm:chPref val="1"/>
        </dgm:presLayoutVars>
      </dgm:prSet>
      <dgm:spPr/>
    </dgm:pt>
    <dgm:pt modelId="{9F138C26-02BE-4ABA-BE46-6840286DC2B2}" type="pres">
      <dgm:prSet presAssocID="{B12E741E-8285-41C2-BC94-3D9449247861}" presName="sibTrans" presStyleCnt="0"/>
      <dgm:spPr/>
    </dgm:pt>
    <dgm:pt modelId="{5EB06E39-4E62-4218-AAB6-4C114922FD22}" type="pres">
      <dgm:prSet presAssocID="{36EE4956-AB75-4FB3-A211-B2B73CF9C1AA}" presName="compNode" presStyleCnt="0"/>
      <dgm:spPr/>
    </dgm:pt>
    <dgm:pt modelId="{22D92BE3-988B-4640-8204-47FB5E8E4084}" type="pres">
      <dgm:prSet presAssocID="{36EE4956-AB75-4FB3-A211-B2B73CF9C1AA}" presName="iconRect" presStyleLbl="node1" presStyleIdx="3" presStyleCnt="4" custLinFactX="84901" custLinFactNeighborX="100000" custLinFactNeighborY="96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BF3347F-C40D-4AA0-BC77-9A5B461FCA06}" type="pres">
      <dgm:prSet presAssocID="{36EE4956-AB75-4FB3-A211-B2B73CF9C1AA}" presName="spaceRect" presStyleCnt="0"/>
      <dgm:spPr/>
    </dgm:pt>
    <dgm:pt modelId="{9F8DAE10-63EC-4AAC-9DED-CDF984C06B7C}" type="pres">
      <dgm:prSet presAssocID="{36EE4956-AB75-4FB3-A211-B2B73CF9C1AA}" presName="textRect" presStyleLbl="revTx" presStyleIdx="3" presStyleCnt="4" custScaleX="253629" custLinFactNeighborX="96174" custLinFactNeighborY="-3710">
        <dgm:presLayoutVars>
          <dgm:chMax val="1"/>
          <dgm:chPref val="1"/>
        </dgm:presLayoutVars>
      </dgm:prSet>
      <dgm:spPr/>
    </dgm:pt>
  </dgm:ptLst>
  <dgm:cxnLst>
    <dgm:cxn modelId="{E119D523-EB97-4CAF-84E9-060C5C38BA4B}" type="presOf" srcId="{80948C25-F117-45FA-B46F-4785581F97E5}" destId="{B6E3CFBA-D07B-47F4-9556-215DADB3F00F}" srcOrd="0" destOrd="0" presId="urn:microsoft.com/office/officeart/2018/2/layout/IconLabelList"/>
    <dgm:cxn modelId="{ADA18227-3BB5-45F2-BD6F-AEC7A43AF3A5}" type="presOf" srcId="{213D0F27-823E-47CF-9915-F3BE345D4663}" destId="{FAD0CBDA-6C62-4B16-BBE9-953F366C50BE}" srcOrd="0" destOrd="0" presId="urn:microsoft.com/office/officeart/2018/2/layout/IconLabelList"/>
    <dgm:cxn modelId="{80763D69-2C66-432F-A9C4-DCB51847B516}" srcId="{BDFBD88A-48D1-4EBA-802D-0C75BAFFB6DA}" destId="{36EE4956-AB75-4FB3-A211-B2B73CF9C1AA}" srcOrd="3" destOrd="0" parTransId="{3F97B8FD-B2A7-4FCC-A4C5-4FAB008D72BC}" sibTransId="{22093EA1-BDD8-44EB-8ACF-E86E86741F26}"/>
    <dgm:cxn modelId="{E675C051-47EF-45C8-BFA3-69F83180EE11}" type="presOf" srcId="{BDFBD88A-48D1-4EBA-802D-0C75BAFFB6DA}" destId="{551CEAEA-A805-4706-A9F0-D64D48B0DAD9}" srcOrd="0" destOrd="0" presId="urn:microsoft.com/office/officeart/2018/2/layout/IconLabelList"/>
    <dgm:cxn modelId="{26D9FF8C-CCF5-431A-B9C8-85618D7500D5}" srcId="{BDFBD88A-48D1-4EBA-802D-0C75BAFFB6DA}" destId="{80948C25-F117-45FA-B46F-4785581F97E5}" srcOrd="1" destOrd="0" parTransId="{B49616D1-19A4-44C5-A0FE-6C541FC1FB6D}" sibTransId="{6CAE6E62-D1C9-4AE5-BEF3-41D6ACF98B07}"/>
    <dgm:cxn modelId="{FD97AC9F-78CB-4931-A672-B00A03CABFDD}" srcId="{BDFBD88A-48D1-4EBA-802D-0C75BAFFB6DA}" destId="{2690C9C2-E270-4742-9E06-72DAB485D7B5}" srcOrd="0" destOrd="0" parTransId="{03E75F3D-134B-40FD-AA88-89ECDB8E3918}" sibTransId="{DC282852-8B97-48F6-9178-135084B7186A}"/>
    <dgm:cxn modelId="{93C8A3C7-EA61-45EC-8E72-30565EFBF79C}" type="presOf" srcId="{2690C9C2-E270-4742-9E06-72DAB485D7B5}" destId="{2631B5DF-AED7-4272-927C-F9B314C331B7}" srcOrd="0" destOrd="0" presId="urn:microsoft.com/office/officeart/2018/2/layout/IconLabelList"/>
    <dgm:cxn modelId="{8E18C0D8-0CB0-4D34-9148-D1EA0A4F4363}" type="presOf" srcId="{36EE4956-AB75-4FB3-A211-B2B73CF9C1AA}" destId="{9F8DAE10-63EC-4AAC-9DED-CDF984C06B7C}" srcOrd="0" destOrd="0" presId="urn:microsoft.com/office/officeart/2018/2/layout/IconLabelList"/>
    <dgm:cxn modelId="{4633E6FD-29A4-4A29-98D6-4E5C99FC2251}" srcId="{BDFBD88A-48D1-4EBA-802D-0C75BAFFB6DA}" destId="{213D0F27-823E-47CF-9915-F3BE345D4663}" srcOrd="2" destOrd="0" parTransId="{F80A5CA5-61B1-4518-B7D6-C445E9FD340C}" sibTransId="{B12E741E-8285-41C2-BC94-3D9449247861}"/>
    <dgm:cxn modelId="{63BB19B0-E1A5-49E3-AFD3-5B7322A24127}" type="presParOf" srcId="{551CEAEA-A805-4706-A9F0-D64D48B0DAD9}" destId="{5D641D79-096D-44AB-B777-65E1F7BD801B}" srcOrd="0" destOrd="0" presId="urn:microsoft.com/office/officeart/2018/2/layout/IconLabelList"/>
    <dgm:cxn modelId="{2E144E5D-8548-42E9-8E18-62B91E2B59DA}" type="presParOf" srcId="{5D641D79-096D-44AB-B777-65E1F7BD801B}" destId="{921B3D97-A38D-4D22-9B19-363F17791B4A}" srcOrd="0" destOrd="0" presId="urn:microsoft.com/office/officeart/2018/2/layout/IconLabelList"/>
    <dgm:cxn modelId="{E891C2D4-4493-40F0-A936-399662BF67BE}" type="presParOf" srcId="{5D641D79-096D-44AB-B777-65E1F7BD801B}" destId="{6B9AF050-9DBA-49E9-946C-31D89A4997E5}" srcOrd="1" destOrd="0" presId="urn:microsoft.com/office/officeart/2018/2/layout/IconLabelList"/>
    <dgm:cxn modelId="{2B0CEB6A-732B-47FE-869A-029E234BD213}" type="presParOf" srcId="{5D641D79-096D-44AB-B777-65E1F7BD801B}" destId="{2631B5DF-AED7-4272-927C-F9B314C331B7}" srcOrd="2" destOrd="0" presId="urn:microsoft.com/office/officeart/2018/2/layout/IconLabelList"/>
    <dgm:cxn modelId="{D01DED05-E4E1-4E22-AF70-2DB2DB254552}" type="presParOf" srcId="{551CEAEA-A805-4706-A9F0-D64D48B0DAD9}" destId="{646279B1-3A73-4C8B-AD67-8417EA286371}" srcOrd="1" destOrd="0" presId="urn:microsoft.com/office/officeart/2018/2/layout/IconLabelList"/>
    <dgm:cxn modelId="{0F868A2F-0789-4F59-AABA-404988BFED05}" type="presParOf" srcId="{551CEAEA-A805-4706-A9F0-D64D48B0DAD9}" destId="{7344005E-D709-4580-989A-08FB3F264F0E}" srcOrd="2" destOrd="0" presId="urn:microsoft.com/office/officeart/2018/2/layout/IconLabelList"/>
    <dgm:cxn modelId="{FDBA1FDD-0C44-4C7E-98D5-4F7BFA73DC05}" type="presParOf" srcId="{7344005E-D709-4580-989A-08FB3F264F0E}" destId="{94B7BB8C-6DF0-4CE8-816C-F98012B213FB}" srcOrd="0" destOrd="0" presId="urn:microsoft.com/office/officeart/2018/2/layout/IconLabelList"/>
    <dgm:cxn modelId="{4BE50768-CDF5-4FBA-A92D-161078E66AE4}" type="presParOf" srcId="{7344005E-D709-4580-989A-08FB3F264F0E}" destId="{25D9997E-FDAA-475B-B4E6-01C508917575}" srcOrd="1" destOrd="0" presId="urn:microsoft.com/office/officeart/2018/2/layout/IconLabelList"/>
    <dgm:cxn modelId="{891DA583-0422-4726-9D16-2C2A04BC98AD}" type="presParOf" srcId="{7344005E-D709-4580-989A-08FB3F264F0E}" destId="{B6E3CFBA-D07B-47F4-9556-215DADB3F00F}" srcOrd="2" destOrd="0" presId="urn:microsoft.com/office/officeart/2018/2/layout/IconLabelList"/>
    <dgm:cxn modelId="{BE787289-3EF6-4FED-956D-BF80DB4ADFBA}" type="presParOf" srcId="{551CEAEA-A805-4706-A9F0-D64D48B0DAD9}" destId="{8F139C6D-65BB-484A-9520-5253D97CACE8}" srcOrd="3" destOrd="0" presId="urn:microsoft.com/office/officeart/2018/2/layout/IconLabelList"/>
    <dgm:cxn modelId="{2474E621-C3FB-4349-BCA6-159CB14E9E38}" type="presParOf" srcId="{551CEAEA-A805-4706-A9F0-D64D48B0DAD9}" destId="{9082681A-06D5-4744-A8CA-765D0DEE723B}" srcOrd="4" destOrd="0" presId="urn:microsoft.com/office/officeart/2018/2/layout/IconLabelList"/>
    <dgm:cxn modelId="{17947243-2646-468F-9544-99EC8BD418C0}" type="presParOf" srcId="{9082681A-06D5-4744-A8CA-765D0DEE723B}" destId="{CDA972ED-D569-4519-A552-43C41479659D}" srcOrd="0" destOrd="0" presId="urn:microsoft.com/office/officeart/2018/2/layout/IconLabelList"/>
    <dgm:cxn modelId="{2F628E94-C6AE-4A44-B3A6-17FD09E3A6E6}" type="presParOf" srcId="{9082681A-06D5-4744-A8CA-765D0DEE723B}" destId="{F1E03FC4-4C5E-4E08-91B2-A285115C39B6}" srcOrd="1" destOrd="0" presId="urn:microsoft.com/office/officeart/2018/2/layout/IconLabelList"/>
    <dgm:cxn modelId="{E3E45B86-1202-4356-BF42-4AA987B87BD7}" type="presParOf" srcId="{9082681A-06D5-4744-A8CA-765D0DEE723B}" destId="{FAD0CBDA-6C62-4B16-BBE9-953F366C50BE}" srcOrd="2" destOrd="0" presId="urn:microsoft.com/office/officeart/2018/2/layout/IconLabelList"/>
    <dgm:cxn modelId="{3E335753-D562-4AAF-BA5F-306C3D8F0A8C}" type="presParOf" srcId="{551CEAEA-A805-4706-A9F0-D64D48B0DAD9}" destId="{9F138C26-02BE-4ABA-BE46-6840286DC2B2}" srcOrd="5" destOrd="0" presId="urn:microsoft.com/office/officeart/2018/2/layout/IconLabelList"/>
    <dgm:cxn modelId="{C31056EA-EEC5-4494-A55B-513CFFF15624}" type="presParOf" srcId="{551CEAEA-A805-4706-A9F0-D64D48B0DAD9}" destId="{5EB06E39-4E62-4218-AAB6-4C114922FD22}" srcOrd="6" destOrd="0" presId="urn:microsoft.com/office/officeart/2018/2/layout/IconLabelList"/>
    <dgm:cxn modelId="{D98EB6F3-31D8-485B-A0B9-0E1F3D39795B}" type="presParOf" srcId="{5EB06E39-4E62-4218-AAB6-4C114922FD22}" destId="{22D92BE3-988B-4640-8204-47FB5E8E4084}" srcOrd="0" destOrd="0" presId="urn:microsoft.com/office/officeart/2018/2/layout/IconLabelList"/>
    <dgm:cxn modelId="{A97CBBB3-09B4-4EB0-ADCA-E489CCE10977}" type="presParOf" srcId="{5EB06E39-4E62-4218-AAB6-4C114922FD22}" destId="{0BF3347F-C40D-4AA0-BC77-9A5B461FCA06}" srcOrd="1" destOrd="0" presId="urn:microsoft.com/office/officeart/2018/2/layout/IconLabelList"/>
    <dgm:cxn modelId="{C2793153-DB4D-442B-B369-74850A896EB9}" type="presParOf" srcId="{5EB06E39-4E62-4218-AAB6-4C114922FD22}" destId="{9F8DAE10-63EC-4AAC-9DED-CDF984C06B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3EDB4-DF9C-4ECC-85E8-906BB2CD4D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7C205D-C2FC-4189-AC4F-BED129E0A766}">
      <dgm:prSet/>
      <dgm:spPr/>
      <dgm:t>
        <a:bodyPr/>
        <a:lstStyle/>
        <a:p>
          <a:r>
            <a:rPr lang="en-US" dirty="0"/>
            <a:t>Do the results of the tested indicator frameworks translate reality at the regional level?  </a:t>
          </a:r>
        </a:p>
      </dgm:t>
    </dgm:pt>
    <dgm:pt modelId="{F9EE0057-3301-48EF-80C9-30E3A8BE7F07}" type="parTrans" cxnId="{E92A8414-B497-4953-B1B6-5BE47FBA8965}">
      <dgm:prSet/>
      <dgm:spPr/>
      <dgm:t>
        <a:bodyPr/>
        <a:lstStyle/>
        <a:p>
          <a:endParaRPr lang="en-US"/>
        </a:p>
      </dgm:t>
    </dgm:pt>
    <dgm:pt modelId="{055988C8-9F22-4E0F-A2EB-A7A3C39F9F63}" type="sibTrans" cxnId="{E92A8414-B497-4953-B1B6-5BE47FBA8965}">
      <dgm:prSet/>
      <dgm:spPr/>
      <dgm:t>
        <a:bodyPr/>
        <a:lstStyle/>
        <a:p>
          <a:endParaRPr lang="en-US"/>
        </a:p>
      </dgm:t>
    </dgm:pt>
    <dgm:pt modelId="{B64AB5FA-7DED-4BA5-B171-14DF90EA88CB}">
      <dgm:prSet/>
      <dgm:spPr/>
      <dgm:t>
        <a:bodyPr/>
        <a:lstStyle/>
        <a:p>
          <a:r>
            <a:rPr lang="en-US" dirty="0"/>
            <a:t>Are the tested indicators useful in monitoring social policies?  </a:t>
          </a:r>
        </a:p>
      </dgm:t>
    </dgm:pt>
    <dgm:pt modelId="{1A74D20D-2C7B-456D-9B4A-B8CAE1A44D27}" type="parTrans" cxnId="{884B48CD-A313-4506-AF8C-89F78C3B6C96}">
      <dgm:prSet/>
      <dgm:spPr/>
      <dgm:t>
        <a:bodyPr/>
        <a:lstStyle/>
        <a:p>
          <a:endParaRPr lang="en-US"/>
        </a:p>
      </dgm:t>
    </dgm:pt>
    <dgm:pt modelId="{70809775-25A5-437A-83FA-043F59ABBC4C}" type="sibTrans" cxnId="{884B48CD-A313-4506-AF8C-89F78C3B6C96}">
      <dgm:prSet/>
      <dgm:spPr/>
      <dgm:t>
        <a:bodyPr/>
        <a:lstStyle/>
        <a:p>
          <a:endParaRPr lang="en-US"/>
        </a:p>
      </dgm:t>
    </dgm:pt>
    <dgm:pt modelId="{00347749-DD8F-4B12-B377-5E27F4868C6B}">
      <dgm:prSet/>
      <dgm:spPr/>
      <dgm:t>
        <a:bodyPr/>
        <a:lstStyle/>
        <a:p>
          <a:r>
            <a:rPr lang="en-US" dirty="0"/>
            <a:t>Can the results help to improve (regional) policy making and multilevel-governance?  </a:t>
          </a:r>
        </a:p>
      </dgm:t>
    </dgm:pt>
    <dgm:pt modelId="{E88B88E1-79AF-473E-AC2D-1C7E92D43236}" type="parTrans" cxnId="{686A9176-6F63-4D87-BA5F-9701FC74D360}">
      <dgm:prSet/>
      <dgm:spPr/>
      <dgm:t>
        <a:bodyPr/>
        <a:lstStyle/>
        <a:p>
          <a:endParaRPr lang="en-US"/>
        </a:p>
      </dgm:t>
    </dgm:pt>
    <dgm:pt modelId="{6AA5C6C4-1B9E-41E1-A219-B9B60021FC75}" type="sibTrans" cxnId="{686A9176-6F63-4D87-BA5F-9701FC74D360}">
      <dgm:prSet/>
      <dgm:spPr/>
      <dgm:t>
        <a:bodyPr/>
        <a:lstStyle/>
        <a:p>
          <a:endParaRPr lang="en-US"/>
        </a:p>
      </dgm:t>
    </dgm:pt>
    <dgm:pt modelId="{9A671CBD-D96F-4ABE-A22C-E4A5386C6B23}">
      <dgm:prSet/>
      <dgm:spPr/>
      <dgm:t>
        <a:bodyPr/>
        <a:lstStyle/>
        <a:p>
          <a:r>
            <a:rPr lang="en-US" dirty="0"/>
            <a:t>Should other criteria or factors be added to these indicators?  </a:t>
          </a:r>
        </a:p>
      </dgm:t>
    </dgm:pt>
    <dgm:pt modelId="{59481F69-0069-4CA0-A836-B740A07B5092}" type="parTrans" cxnId="{D98F7662-77FB-48B8-BE89-D7AA4F6EC772}">
      <dgm:prSet/>
      <dgm:spPr/>
      <dgm:t>
        <a:bodyPr/>
        <a:lstStyle/>
        <a:p>
          <a:endParaRPr lang="en-US"/>
        </a:p>
      </dgm:t>
    </dgm:pt>
    <dgm:pt modelId="{DE16D2B8-0220-4235-A0E5-4456150BB11B}" type="sibTrans" cxnId="{D98F7662-77FB-48B8-BE89-D7AA4F6EC772}">
      <dgm:prSet/>
      <dgm:spPr/>
      <dgm:t>
        <a:bodyPr/>
        <a:lstStyle/>
        <a:p>
          <a:endParaRPr lang="en-US"/>
        </a:p>
      </dgm:t>
    </dgm:pt>
    <dgm:pt modelId="{65F33D2D-6528-4DDE-B221-2975C4CF0AD2}">
      <dgm:prSet/>
      <dgm:spPr/>
      <dgm:t>
        <a:bodyPr/>
        <a:lstStyle/>
        <a:p>
          <a:r>
            <a:rPr lang="en-US" dirty="0"/>
            <a:t>How can the different policy levels interrelate to influence / improve social progress? </a:t>
          </a:r>
        </a:p>
      </dgm:t>
    </dgm:pt>
    <dgm:pt modelId="{37017D0B-833D-45F0-BA9F-B56472DCAA66}" type="parTrans" cxnId="{AFC54167-BC5F-4E30-882B-E4A6EEFBE000}">
      <dgm:prSet/>
      <dgm:spPr/>
      <dgm:t>
        <a:bodyPr/>
        <a:lstStyle/>
        <a:p>
          <a:endParaRPr lang="en-US"/>
        </a:p>
      </dgm:t>
    </dgm:pt>
    <dgm:pt modelId="{4263AD02-F51B-4B73-8D49-EA630ABF53E8}" type="sibTrans" cxnId="{AFC54167-BC5F-4E30-882B-E4A6EEFBE000}">
      <dgm:prSet/>
      <dgm:spPr/>
      <dgm:t>
        <a:bodyPr/>
        <a:lstStyle/>
        <a:p>
          <a:endParaRPr lang="en-US"/>
        </a:p>
      </dgm:t>
    </dgm:pt>
    <dgm:pt modelId="{4BD75A25-C467-4BD4-8AAF-2C7BB0F153A2}">
      <dgm:prSet/>
      <dgm:spPr/>
      <dgm:t>
        <a:bodyPr/>
        <a:lstStyle/>
        <a:p>
          <a:r>
            <a:rPr lang="en-US" dirty="0"/>
            <a:t>How should the existing measurement of social progress be strengthened in order to ensure its more useful uptake by the regional governments? </a:t>
          </a:r>
        </a:p>
      </dgm:t>
    </dgm:pt>
    <dgm:pt modelId="{718A9C56-D296-4988-8F44-B85A900114C8}" type="parTrans" cxnId="{3C5827F9-57D8-430A-945E-3DE359242830}">
      <dgm:prSet/>
      <dgm:spPr/>
      <dgm:t>
        <a:bodyPr/>
        <a:lstStyle/>
        <a:p>
          <a:endParaRPr lang="en-US"/>
        </a:p>
      </dgm:t>
    </dgm:pt>
    <dgm:pt modelId="{42B03C9A-5781-421C-86BD-8B6E7ABD3E12}" type="sibTrans" cxnId="{3C5827F9-57D8-430A-945E-3DE359242830}">
      <dgm:prSet/>
      <dgm:spPr/>
      <dgm:t>
        <a:bodyPr/>
        <a:lstStyle/>
        <a:p>
          <a:endParaRPr lang="en-US"/>
        </a:p>
      </dgm:t>
    </dgm:pt>
    <dgm:pt modelId="{45586EF4-AB9C-4389-AE34-FDF6DE022679}" type="pres">
      <dgm:prSet presAssocID="{3FF3EDB4-DF9C-4ECC-85E8-906BB2CD4D05}" presName="linear" presStyleCnt="0">
        <dgm:presLayoutVars>
          <dgm:animLvl val="lvl"/>
          <dgm:resizeHandles val="exact"/>
        </dgm:presLayoutVars>
      </dgm:prSet>
      <dgm:spPr/>
    </dgm:pt>
    <dgm:pt modelId="{910133DF-5A4B-4B8F-B57C-E1CABDE74239}" type="pres">
      <dgm:prSet presAssocID="{F47C205D-C2FC-4189-AC4F-BED129E0A7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4B37E27-4B31-4927-8CD5-F54CCFACC25E}" type="pres">
      <dgm:prSet presAssocID="{055988C8-9F22-4E0F-A2EB-A7A3C39F9F63}" presName="spacer" presStyleCnt="0"/>
      <dgm:spPr/>
    </dgm:pt>
    <dgm:pt modelId="{C8775A13-7D4A-414E-AAA3-51124E3D7C30}" type="pres">
      <dgm:prSet presAssocID="{B64AB5FA-7DED-4BA5-B171-14DF90EA88C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CE56F84-4029-4AA0-A841-9D45708BAACA}" type="pres">
      <dgm:prSet presAssocID="{70809775-25A5-437A-83FA-043F59ABBC4C}" presName="spacer" presStyleCnt="0"/>
      <dgm:spPr/>
    </dgm:pt>
    <dgm:pt modelId="{38900D2C-7DBE-4380-A746-2C7DBBFA020B}" type="pres">
      <dgm:prSet presAssocID="{00347749-DD8F-4B12-B377-5E27F4868C6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EEFD02-FF8B-4B3D-B65F-0A1E180C8311}" type="pres">
      <dgm:prSet presAssocID="{6AA5C6C4-1B9E-41E1-A219-B9B60021FC75}" presName="spacer" presStyleCnt="0"/>
      <dgm:spPr/>
    </dgm:pt>
    <dgm:pt modelId="{238458E1-53B1-469C-BBAF-0148C70D71BD}" type="pres">
      <dgm:prSet presAssocID="{9A671CBD-D96F-4ABE-A22C-E4A5386C6B2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DB4F7EF-AE08-4D2F-A49A-E986DD27AFAF}" type="pres">
      <dgm:prSet presAssocID="{DE16D2B8-0220-4235-A0E5-4456150BB11B}" presName="spacer" presStyleCnt="0"/>
      <dgm:spPr/>
    </dgm:pt>
    <dgm:pt modelId="{754EC904-FC89-4C86-84CA-2AB9B558E507}" type="pres">
      <dgm:prSet presAssocID="{65F33D2D-6528-4DDE-B221-2975C4CF0A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6546D78-4B13-4EC8-8129-90A94B82BCDA}" type="pres">
      <dgm:prSet presAssocID="{4263AD02-F51B-4B73-8D49-EA630ABF53E8}" presName="spacer" presStyleCnt="0"/>
      <dgm:spPr/>
    </dgm:pt>
    <dgm:pt modelId="{EA3453B7-BDAF-4E5D-9C17-0354E8D4D89A}" type="pres">
      <dgm:prSet presAssocID="{4BD75A25-C467-4BD4-8AAF-2C7BB0F153A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92A8414-B497-4953-B1B6-5BE47FBA8965}" srcId="{3FF3EDB4-DF9C-4ECC-85E8-906BB2CD4D05}" destId="{F47C205D-C2FC-4189-AC4F-BED129E0A766}" srcOrd="0" destOrd="0" parTransId="{F9EE0057-3301-48EF-80C9-30E3A8BE7F07}" sibTransId="{055988C8-9F22-4E0F-A2EB-A7A3C39F9F63}"/>
    <dgm:cxn modelId="{6E762F5D-412C-4796-AD2B-C26E0F36B4BD}" type="presOf" srcId="{00347749-DD8F-4B12-B377-5E27F4868C6B}" destId="{38900D2C-7DBE-4380-A746-2C7DBBFA020B}" srcOrd="0" destOrd="0" presId="urn:microsoft.com/office/officeart/2005/8/layout/vList2"/>
    <dgm:cxn modelId="{D98F7662-77FB-48B8-BE89-D7AA4F6EC772}" srcId="{3FF3EDB4-DF9C-4ECC-85E8-906BB2CD4D05}" destId="{9A671CBD-D96F-4ABE-A22C-E4A5386C6B23}" srcOrd="3" destOrd="0" parTransId="{59481F69-0069-4CA0-A836-B740A07B5092}" sibTransId="{DE16D2B8-0220-4235-A0E5-4456150BB11B}"/>
    <dgm:cxn modelId="{2B163747-306E-4385-A3D5-E187F9CB4658}" type="presOf" srcId="{F47C205D-C2FC-4189-AC4F-BED129E0A766}" destId="{910133DF-5A4B-4B8F-B57C-E1CABDE74239}" srcOrd="0" destOrd="0" presId="urn:microsoft.com/office/officeart/2005/8/layout/vList2"/>
    <dgm:cxn modelId="{AFC54167-BC5F-4E30-882B-E4A6EEFBE000}" srcId="{3FF3EDB4-DF9C-4ECC-85E8-906BB2CD4D05}" destId="{65F33D2D-6528-4DDE-B221-2975C4CF0AD2}" srcOrd="4" destOrd="0" parTransId="{37017D0B-833D-45F0-BA9F-B56472DCAA66}" sibTransId="{4263AD02-F51B-4B73-8D49-EA630ABF53E8}"/>
    <dgm:cxn modelId="{686A9176-6F63-4D87-BA5F-9701FC74D360}" srcId="{3FF3EDB4-DF9C-4ECC-85E8-906BB2CD4D05}" destId="{00347749-DD8F-4B12-B377-5E27F4868C6B}" srcOrd="2" destOrd="0" parTransId="{E88B88E1-79AF-473E-AC2D-1C7E92D43236}" sibTransId="{6AA5C6C4-1B9E-41E1-A219-B9B60021FC75}"/>
    <dgm:cxn modelId="{F191ADB4-7093-4835-A1BC-91A4D7F30B99}" type="presOf" srcId="{65F33D2D-6528-4DDE-B221-2975C4CF0AD2}" destId="{754EC904-FC89-4C86-84CA-2AB9B558E507}" srcOrd="0" destOrd="0" presId="urn:microsoft.com/office/officeart/2005/8/layout/vList2"/>
    <dgm:cxn modelId="{0060EABB-498A-40DF-9DFF-E7A18F7E6FD5}" type="presOf" srcId="{B64AB5FA-7DED-4BA5-B171-14DF90EA88CB}" destId="{C8775A13-7D4A-414E-AAA3-51124E3D7C30}" srcOrd="0" destOrd="0" presId="urn:microsoft.com/office/officeart/2005/8/layout/vList2"/>
    <dgm:cxn modelId="{72339DBD-63CC-48AC-9DF5-7F13D1C7E7AB}" type="presOf" srcId="{3FF3EDB4-DF9C-4ECC-85E8-906BB2CD4D05}" destId="{45586EF4-AB9C-4389-AE34-FDF6DE022679}" srcOrd="0" destOrd="0" presId="urn:microsoft.com/office/officeart/2005/8/layout/vList2"/>
    <dgm:cxn modelId="{884B48CD-A313-4506-AF8C-89F78C3B6C96}" srcId="{3FF3EDB4-DF9C-4ECC-85E8-906BB2CD4D05}" destId="{B64AB5FA-7DED-4BA5-B171-14DF90EA88CB}" srcOrd="1" destOrd="0" parTransId="{1A74D20D-2C7B-456D-9B4A-B8CAE1A44D27}" sibTransId="{70809775-25A5-437A-83FA-043F59ABBC4C}"/>
    <dgm:cxn modelId="{9121C7DC-D7DD-4D4C-85A3-2DF3FCDECC79}" type="presOf" srcId="{4BD75A25-C467-4BD4-8AAF-2C7BB0F153A2}" destId="{EA3453B7-BDAF-4E5D-9C17-0354E8D4D89A}" srcOrd="0" destOrd="0" presId="urn:microsoft.com/office/officeart/2005/8/layout/vList2"/>
    <dgm:cxn modelId="{3C5827F9-57D8-430A-945E-3DE359242830}" srcId="{3FF3EDB4-DF9C-4ECC-85E8-906BB2CD4D05}" destId="{4BD75A25-C467-4BD4-8AAF-2C7BB0F153A2}" srcOrd="5" destOrd="0" parTransId="{718A9C56-D296-4988-8F44-B85A900114C8}" sibTransId="{42B03C9A-5781-421C-86BD-8B6E7ABD3E12}"/>
    <dgm:cxn modelId="{01C4FFFC-B3CF-4365-B5FF-45BF26886F91}" type="presOf" srcId="{9A671CBD-D96F-4ABE-A22C-E4A5386C6B23}" destId="{238458E1-53B1-469C-BBAF-0148C70D71BD}" srcOrd="0" destOrd="0" presId="urn:microsoft.com/office/officeart/2005/8/layout/vList2"/>
    <dgm:cxn modelId="{73DA023A-7B45-47A2-ABFB-DE3A6EE92025}" type="presParOf" srcId="{45586EF4-AB9C-4389-AE34-FDF6DE022679}" destId="{910133DF-5A4B-4B8F-B57C-E1CABDE74239}" srcOrd="0" destOrd="0" presId="urn:microsoft.com/office/officeart/2005/8/layout/vList2"/>
    <dgm:cxn modelId="{FFFFBF66-AF8C-4848-82C5-259118FA9558}" type="presParOf" srcId="{45586EF4-AB9C-4389-AE34-FDF6DE022679}" destId="{04B37E27-4B31-4927-8CD5-F54CCFACC25E}" srcOrd="1" destOrd="0" presId="urn:microsoft.com/office/officeart/2005/8/layout/vList2"/>
    <dgm:cxn modelId="{8BA26C6B-8DD5-439C-AA56-EFBC2D0E7671}" type="presParOf" srcId="{45586EF4-AB9C-4389-AE34-FDF6DE022679}" destId="{C8775A13-7D4A-414E-AAA3-51124E3D7C30}" srcOrd="2" destOrd="0" presId="urn:microsoft.com/office/officeart/2005/8/layout/vList2"/>
    <dgm:cxn modelId="{1435AF29-6A05-4C4D-8CC8-B11CCDFCB4E8}" type="presParOf" srcId="{45586EF4-AB9C-4389-AE34-FDF6DE022679}" destId="{3CE56F84-4029-4AA0-A841-9D45708BAACA}" srcOrd="3" destOrd="0" presId="urn:microsoft.com/office/officeart/2005/8/layout/vList2"/>
    <dgm:cxn modelId="{1FCABD30-8735-4AB3-9903-C66A532BF2E7}" type="presParOf" srcId="{45586EF4-AB9C-4389-AE34-FDF6DE022679}" destId="{38900D2C-7DBE-4380-A746-2C7DBBFA020B}" srcOrd="4" destOrd="0" presId="urn:microsoft.com/office/officeart/2005/8/layout/vList2"/>
    <dgm:cxn modelId="{A0C8DF5F-EE71-4C4A-AD62-9AE7923676F9}" type="presParOf" srcId="{45586EF4-AB9C-4389-AE34-FDF6DE022679}" destId="{8DEEFD02-FF8B-4B3D-B65F-0A1E180C8311}" srcOrd="5" destOrd="0" presId="urn:microsoft.com/office/officeart/2005/8/layout/vList2"/>
    <dgm:cxn modelId="{EC3B6B3C-8677-4A25-809C-C310BB04B8B2}" type="presParOf" srcId="{45586EF4-AB9C-4389-AE34-FDF6DE022679}" destId="{238458E1-53B1-469C-BBAF-0148C70D71BD}" srcOrd="6" destOrd="0" presId="urn:microsoft.com/office/officeart/2005/8/layout/vList2"/>
    <dgm:cxn modelId="{08952414-353C-4215-8C9C-7DE3D73A582C}" type="presParOf" srcId="{45586EF4-AB9C-4389-AE34-FDF6DE022679}" destId="{4DB4F7EF-AE08-4D2F-A49A-E986DD27AFAF}" srcOrd="7" destOrd="0" presId="urn:microsoft.com/office/officeart/2005/8/layout/vList2"/>
    <dgm:cxn modelId="{A2BED821-E242-482D-A5D1-3C671D345C73}" type="presParOf" srcId="{45586EF4-AB9C-4389-AE34-FDF6DE022679}" destId="{754EC904-FC89-4C86-84CA-2AB9B558E507}" srcOrd="8" destOrd="0" presId="urn:microsoft.com/office/officeart/2005/8/layout/vList2"/>
    <dgm:cxn modelId="{7B532E24-A4C1-4F98-9F37-A14DAFF81A9D}" type="presParOf" srcId="{45586EF4-AB9C-4389-AE34-FDF6DE022679}" destId="{D6546D78-4B13-4EC8-8129-90A94B82BCDA}" srcOrd="9" destOrd="0" presId="urn:microsoft.com/office/officeart/2005/8/layout/vList2"/>
    <dgm:cxn modelId="{E68F4C10-BA9C-4A0B-ADD5-0E87A7C102EA}" type="presParOf" srcId="{45586EF4-AB9C-4389-AE34-FDF6DE022679}" destId="{EA3453B7-BDAF-4E5D-9C17-0354E8D4D8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C57C5-2890-4AAF-B2FF-501B62BFE1A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FB5F91-3172-4AD0-B0E7-7F29297EAF41}">
      <dgm:prSet/>
      <dgm:spPr/>
      <dgm:t>
        <a:bodyPr/>
        <a:lstStyle/>
        <a:p>
          <a:r>
            <a:rPr lang="en-US" b="1" dirty="0"/>
            <a:t>YES </a:t>
          </a:r>
          <a:r>
            <a:rPr lang="en-US" dirty="0"/>
            <a:t>and some others may be removed</a:t>
          </a:r>
        </a:p>
      </dgm:t>
    </dgm:pt>
    <dgm:pt modelId="{B0F399CB-4C61-4FBA-968C-ED99351E78C6}" type="parTrans" cxnId="{B5AEAB45-C2AC-446A-95BD-7BC5E358B40A}">
      <dgm:prSet/>
      <dgm:spPr/>
      <dgm:t>
        <a:bodyPr/>
        <a:lstStyle/>
        <a:p>
          <a:endParaRPr lang="en-US"/>
        </a:p>
      </dgm:t>
    </dgm:pt>
    <dgm:pt modelId="{B3DDC538-AD24-451F-B727-BCE16B1BF146}" type="sibTrans" cxnId="{B5AEAB45-C2AC-446A-95BD-7BC5E358B40A}">
      <dgm:prSet/>
      <dgm:spPr/>
      <dgm:t>
        <a:bodyPr/>
        <a:lstStyle/>
        <a:p>
          <a:endParaRPr lang="en-US"/>
        </a:p>
      </dgm:t>
    </dgm:pt>
    <dgm:pt modelId="{7C718659-E318-471F-8439-D84C57A16759}">
      <dgm:prSet/>
      <dgm:spPr/>
      <dgm:t>
        <a:bodyPr/>
        <a:lstStyle/>
        <a:p>
          <a:r>
            <a:rPr lang="en-US" b="1" dirty="0"/>
            <a:t>Examples from the RWG</a:t>
          </a:r>
          <a:endParaRPr lang="en-US" dirty="0"/>
        </a:p>
      </dgm:t>
    </dgm:pt>
    <dgm:pt modelId="{C4FBAF9A-9441-418A-944A-3B6DFEA34404}" type="parTrans" cxnId="{97EBE984-F900-49D8-B7C0-C95026E12BF4}">
      <dgm:prSet/>
      <dgm:spPr/>
      <dgm:t>
        <a:bodyPr/>
        <a:lstStyle/>
        <a:p>
          <a:endParaRPr lang="en-US"/>
        </a:p>
      </dgm:t>
    </dgm:pt>
    <dgm:pt modelId="{68F39EE0-06D4-44E7-8F6A-6331D97453AE}" type="sibTrans" cxnId="{97EBE984-F900-49D8-B7C0-C95026E12BF4}">
      <dgm:prSet/>
      <dgm:spPr/>
      <dgm:t>
        <a:bodyPr/>
        <a:lstStyle/>
        <a:p>
          <a:endParaRPr lang="en-US"/>
        </a:p>
      </dgm:t>
    </dgm:pt>
    <dgm:pt modelId="{38F880F9-42CB-42AD-9BBF-7BE1963D3E71}">
      <dgm:prSet/>
      <dgm:spPr/>
      <dgm:t>
        <a:bodyPr/>
        <a:lstStyle/>
        <a:p>
          <a:r>
            <a:rPr lang="en-US" dirty="0"/>
            <a:t>Tolerance and care for animals</a:t>
          </a:r>
        </a:p>
      </dgm:t>
    </dgm:pt>
    <dgm:pt modelId="{4F3842A2-7F3E-4715-B8C2-3CF707A9D505}" type="parTrans" cxnId="{4B17C881-E180-4D29-81C0-FBD522BD910B}">
      <dgm:prSet/>
      <dgm:spPr/>
      <dgm:t>
        <a:bodyPr/>
        <a:lstStyle/>
        <a:p>
          <a:endParaRPr lang="en-US"/>
        </a:p>
      </dgm:t>
    </dgm:pt>
    <dgm:pt modelId="{2C7357C4-62AB-4E8F-A4BE-6710C54F9FCB}" type="sibTrans" cxnId="{4B17C881-E180-4D29-81C0-FBD522BD910B}">
      <dgm:prSet/>
      <dgm:spPr/>
      <dgm:t>
        <a:bodyPr/>
        <a:lstStyle/>
        <a:p>
          <a:endParaRPr lang="en-US"/>
        </a:p>
      </dgm:t>
    </dgm:pt>
    <dgm:pt modelId="{5224D145-59B1-4040-8760-566AA8A95B01}">
      <dgm:prSet/>
      <dgm:spPr/>
      <dgm:t>
        <a:bodyPr/>
        <a:lstStyle/>
        <a:p>
          <a:r>
            <a:rPr lang="en-US" dirty="0"/>
            <a:t>Quality of secondary education not levels</a:t>
          </a:r>
        </a:p>
      </dgm:t>
    </dgm:pt>
    <dgm:pt modelId="{A7A8ADE7-B50F-496F-B7BB-3713E89714E7}" type="parTrans" cxnId="{0B0C7562-CD59-47C5-B1B9-EBB447E078FE}">
      <dgm:prSet/>
      <dgm:spPr/>
      <dgm:t>
        <a:bodyPr/>
        <a:lstStyle/>
        <a:p>
          <a:endParaRPr lang="en-US"/>
        </a:p>
      </dgm:t>
    </dgm:pt>
    <dgm:pt modelId="{10BBC61C-0DC9-4654-B13F-D6C10DF4425B}" type="sibTrans" cxnId="{0B0C7562-CD59-47C5-B1B9-EBB447E078FE}">
      <dgm:prSet/>
      <dgm:spPr/>
      <dgm:t>
        <a:bodyPr/>
        <a:lstStyle/>
        <a:p>
          <a:endParaRPr lang="en-US"/>
        </a:p>
      </dgm:t>
    </dgm:pt>
    <dgm:pt modelId="{48DF2824-2DF8-4F5F-83CC-08F616AAC81E}">
      <dgm:prSet/>
      <dgm:spPr/>
      <dgm:t>
        <a:bodyPr/>
        <a:lstStyle/>
        <a:p>
          <a:r>
            <a:rPr lang="en-US" dirty="0"/>
            <a:t>Cost/quality of ICT access not only access itself</a:t>
          </a:r>
        </a:p>
      </dgm:t>
    </dgm:pt>
    <dgm:pt modelId="{EF65E583-6CCC-4FD0-BAE9-A11992D4933C}" type="parTrans" cxnId="{55593652-EB3F-4350-B2F2-CF7BC8A8C3C4}">
      <dgm:prSet/>
      <dgm:spPr/>
      <dgm:t>
        <a:bodyPr/>
        <a:lstStyle/>
        <a:p>
          <a:endParaRPr lang="en-US"/>
        </a:p>
      </dgm:t>
    </dgm:pt>
    <dgm:pt modelId="{9B3E3013-AFF9-43C0-959B-F48FDBECA4DE}" type="sibTrans" cxnId="{55593652-EB3F-4350-B2F2-CF7BC8A8C3C4}">
      <dgm:prSet/>
      <dgm:spPr/>
      <dgm:t>
        <a:bodyPr/>
        <a:lstStyle/>
        <a:p>
          <a:endParaRPr lang="en-US"/>
        </a:p>
      </dgm:t>
    </dgm:pt>
    <dgm:pt modelId="{1097E4A4-0215-4B81-A056-C70572CD95E3}">
      <dgm:prSet/>
      <dgm:spPr/>
      <dgm:t>
        <a:bodyPr/>
        <a:lstStyle/>
        <a:p>
          <a:r>
            <a:rPr lang="en-US" dirty="0"/>
            <a:t>Young unmarried mothers, teenage alcoholism or drug addiction</a:t>
          </a:r>
        </a:p>
      </dgm:t>
    </dgm:pt>
    <dgm:pt modelId="{DF3FF620-49DC-46AB-B6D8-7EB7A21F38B1}" type="parTrans" cxnId="{31F7DE05-803A-485B-A28E-C4A98B6E4859}">
      <dgm:prSet/>
      <dgm:spPr/>
      <dgm:t>
        <a:bodyPr/>
        <a:lstStyle/>
        <a:p>
          <a:endParaRPr lang="en-US"/>
        </a:p>
      </dgm:t>
    </dgm:pt>
    <dgm:pt modelId="{30C8617A-5FA7-4EDD-A463-9870855EE503}" type="sibTrans" cxnId="{31F7DE05-803A-485B-A28E-C4A98B6E4859}">
      <dgm:prSet/>
      <dgm:spPr/>
      <dgm:t>
        <a:bodyPr/>
        <a:lstStyle/>
        <a:p>
          <a:endParaRPr lang="en-US"/>
        </a:p>
      </dgm:t>
    </dgm:pt>
    <dgm:pt modelId="{29FE6FF1-8A16-4BAB-83A1-3C4B309E783A}">
      <dgm:prSet/>
      <dgm:spPr/>
      <dgm:t>
        <a:bodyPr/>
        <a:lstStyle/>
        <a:p>
          <a:r>
            <a:rPr lang="en-US" dirty="0"/>
            <a:t>Support for people with disabilities </a:t>
          </a:r>
        </a:p>
      </dgm:t>
    </dgm:pt>
    <dgm:pt modelId="{B3108D43-6D32-4D56-AB2A-04137F31BD17}" type="parTrans" cxnId="{0BDF855B-40DC-4965-8100-D21512F89456}">
      <dgm:prSet/>
      <dgm:spPr/>
      <dgm:t>
        <a:bodyPr/>
        <a:lstStyle/>
        <a:p>
          <a:endParaRPr lang="en-US"/>
        </a:p>
      </dgm:t>
    </dgm:pt>
    <dgm:pt modelId="{6916D41D-CC02-46D0-AD00-BB7FE71EF8DD}" type="sibTrans" cxnId="{0BDF855B-40DC-4965-8100-D21512F89456}">
      <dgm:prSet/>
      <dgm:spPr/>
      <dgm:t>
        <a:bodyPr/>
        <a:lstStyle/>
        <a:p>
          <a:endParaRPr lang="en-US"/>
        </a:p>
      </dgm:t>
    </dgm:pt>
    <dgm:pt modelId="{FB89EB92-2287-4EA9-A32D-89293B702F2E}">
      <dgm:prSet/>
      <dgm:spPr/>
      <dgm:t>
        <a:bodyPr/>
        <a:lstStyle/>
        <a:p>
          <a:r>
            <a:rPr lang="en-US" dirty="0"/>
            <a:t>Cultural indicators</a:t>
          </a:r>
        </a:p>
      </dgm:t>
    </dgm:pt>
    <dgm:pt modelId="{6FA4C679-0BE9-42F7-A32C-7A5D1867D47D}" type="parTrans" cxnId="{2F64D497-44D2-4CCB-BF6B-CCD04647ABE3}">
      <dgm:prSet/>
      <dgm:spPr/>
      <dgm:t>
        <a:bodyPr/>
        <a:lstStyle/>
        <a:p>
          <a:endParaRPr lang="en-US"/>
        </a:p>
      </dgm:t>
    </dgm:pt>
    <dgm:pt modelId="{94E2ADD4-C60D-4064-9ECE-7A86346297A3}" type="sibTrans" cxnId="{2F64D497-44D2-4CCB-BF6B-CCD04647ABE3}">
      <dgm:prSet/>
      <dgm:spPr/>
      <dgm:t>
        <a:bodyPr/>
        <a:lstStyle/>
        <a:p>
          <a:endParaRPr lang="en-US"/>
        </a:p>
      </dgm:t>
    </dgm:pt>
    <dgm:pt modelId="{F00ECFB6-85E9-4EF4-B042-D47018BA13AA}">
      <dgm:prSet/>
      <dgm:spPr/>
      <dgm:t>
        <a:bodyPr/>
        <a:lstStyle/>
        <a:p>
          <a:r>
            <a:rPr lang="en-US" dirty="0"/>
            <a:t>Ways to integrate inequality???</a:t>
          </a:r>
        </a:p>
      </dgm:t>
    </dgm:pt>
    <dgm:pt modelId="{47908024-4BE9-4CEE-8605-914AF89C714B}" type="parTrans" cxnId="{E2FA2BE0-7A3E-4B6B-95FB-228F86BB9E21}">
      <dgm:prSet/>
      <dgm:spPr/>
      <dgm:t>
        <a:bodyPr/>
        <a:lstStyle/>
        <a:p>
          <a:endParaRPr lang="en-US"/>
        </a:p>
      </dgm:t>
    </dgm:pt>
    <dgm:pt modelId="{FC9AE81C-4852-4097-A08B-A2688E210E94}" type="sibTrans" cxnId="{E2FA2BE0-7A3E-4B6B-95FB-228F86BB9E21}">
      <dgm:prSet/>
      <dgm:spPr/>
      <dgm:t>
        <a:bodyPr/>
        <a:lstStyle/>
        <a:p>
          <a:endParaRPr lang="en-US"/>
        </a:p>
      </dgm:t>
    </dgm:pt>
    <dgm:pt modelId="{0632541B-6D0A-478C-A377-771972DFA6DB}" type="pres">
      <dgm:prSet presAssocID="{D02C57C5-2890-4AAF-B2FF-501B62BFE1AA}" presName="linear" presStyleCnt="0">
        <dgm:presLayoutVars>
          <dgm:animLvl val="lvl"/>
          <dgm:resizeHandles val="exact"/>
        </dgm:presLayoutVars>
      </dgm:prSet>
      <dgm:spPr/>
    </dgm:pt>
    <dgm:pt modelId="{5E3A3718-5EAB-4DCC-ACF5-1360242D357B}" type="pres">
      <dgm:prSet presAssocID="{F2FB5F91-3172-4AD0-B0E7-7F29297EAF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AD2CA9-F3C6-4CF3-BE7F-796320354B0F}" type="pres">
      <dgm:prSet presAssocID="{B3DDC538-AD24-451F-B727-BCE16B1BF146}" presName="spacer" presStyleCnt="0"/>
      <dgm:spPr/>
    </dgm:pt>
    <dgm:pt modelId="{A65368E1-CA8B-4E2F-972C-6C7527A3DD57}" type="pres">
      <dgm:prSet presAssocID="{7C718659-E318-471F-8439-D84C57A167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555806-8297-456A-AABD-2FF26386AC36}" type="pres">
      <dgm:prSet presAssocID="{7C718659-E318-471F-8439-D84C57A1675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F7DE05-803A-485B-A28E-C4A98B6E4859}" srcId="{7C718659-E318-471F-8439-D84C57A16759}" destId="{1097E4A4-0215-4B81-A056-C70572CD95E3}" srcOrd="3" destOrd="0" parTransId="{DF3FF620-49DC-46AB-B6D8-7EB7A21F38B1}" sibTransId="{30C8617A-5FA7-4EDD-A463-9870855EE503}"/>
    <dgm:cxn modelId="{0BDF855B-40DC-4965-8100-D21512F89456}" srcId="{7C718659-E318-471F-8439-D84C57A16759}" destId="{29FE6FF1-8A16-4BAB-83A1-3C4B309E783A}" srcOrd="4" destOrd="0" parTransId="{B3108D43-6D32-4D56-AB2A-04137F31BD17}" sibTransId="{6916D41D-CC02-46D0-AD00-BB7FE71EF8DD}"/>
    <dgm:cxn modelId="{0B0C7562-CD59-47C5-B1B9-EBB447E078FE}" srcId="{7C718659-E318-471F-8439-D84C57A16759}" destId="{5224D145-59B1-4040-8760-566AA8A95B01}" srcOrd="1" destOrd="0" parTransId="{A7A8ADE7-B50F-496F-B7BB-3713E89714E7}" sibTransId="{10BBC61C-0DC9-4654-B13F-D6C10DF4425B}"/>
    <dgm:cxn modelId="{B5AEAB45-C2AC-446A-95BD-7BC5E358B40A}" srcId="{D02C57C5-2890-4AAF-B2FF-501B62BFE1AA}" destId="{F2FB5F91-3172-4AD0-B0E7-7F29297EAF41}" srcOrd="0" destOrd="0" parTransId="{B0F399CB-4C61-4FBA-968C-ED99351E78C6}" sibTransId="{B3DDC538-AD24-451F-B727-BCE16B1BF146}"/>
    <dgm:cxn modelId="{55593652-EB3F-4350-B2F2-CF7BC8A8C3C4}" srcId="{7C718659-E318-471F-8439-D84C57A16759}" destId="{48DF2824-2DF8-4F5F-83CC-08F616AAC81E}" srcOrd="2" destOrd="0" parTransId="{EF65E583-6CCC-4FD0-BAE9-A11992D4933C}" sibTransId="{9B3E3013-AFF9-43C0-959B-F48FDBECA4DE}"/>
    <dgm:cxn modelId="{87E14E75-EA35-484C-99AB-858849E5B0C6}" type="presOf" srcId="{1097E4A4-0215-4B81-A056-C70572CD95E3}" destId="{35555806-8297-456A-AABD-2FF26386AC36}" srcOrd="0" destOrd="3" presId="urn:microsoft.com/office/officeart/2005/8/layout/vList2"/>
    <dgm:cxn modelId="{B2A55578-95DD-4BDD-B89D-6A019C3FEB0E}" type="presOf" srcId="{7C718659-E318-471F-8439-D84C57A16759}" destId="{A65368E1-CA8B-4E2F-972C-6C7527A3DD57}" srcOrd="0" destOrd="0" presId="urn:microsoft.com/office/officeart/2005/8/layout/vList2"/>
    <dgm:cxn modelId="{15D76F7A-3E89-4A66-9FF1-4583CFC585A2}" type="presOf" srcId="{5224D145-59B1-4040-8760-566AA8A95B01}" destId="{35555806-8297-456A-AABD-2FF26386AC36}" srcOrd="0" destOrd="1" presId="urn:microsoft.com/office/officeart/2005/8/layout/vList2"/>
    <dgm:cxn modelId="{6FE7AD5A-BA20-4E77-B86E-D9DAC95C4262}" type="presOf" srcId="{F00ECFB6-85E9-4EF4-B042-D47018BA13AA}" destId="{35555806-8297-456A-AABD-2FF26386AC36}" srcOrd="0" destOrd="6" presId="urn:microsoft.com/office/officeart/2005/8/layout/vList2"/>
    <dgm:cxn modelId="{4B17C881-E180-4D29-81C0-FBD522BD910B}" srcId="{7C718659-E318-471F-8439-D84C57A16759}" destId="{38F880F9-42CB-42AD-9BBF-7BE1963D3E71}" srcOrd="0" destOrd="0" parTransId="{4F3842A2-7F3E-4715-B8C2-3CF707A9D505}" sibTransId="{2C7357C4-62AB-4E8F-A4BE-6710C54F9FCB}"/>
    <dgm:cxn modelId="{97EBE984-F900-49D8-B7C0-C95026E12BF4}" srcId="{D02C57C5-2890-4AAF-B2FF-501B62BFE1AA}" destId="{7C718659-E318-471F-8439-D84C57A16759}" srcOrd="1" destOrd="0" parTransId="{C4FBAF9A-9441-418A-944A-3B6DFEA34404}" sibTransId="{68F39EE0-06D4-44E7-8F6A-6331D97453AE}"/>
    <dgm:cxn modelId="{856E8A91-7364-4FE7-8A8E-043F29955F35}" type="presOf" srcId="{D02C57C5-2890-4AAF-B2FF-501B62BFE1AA}" destId="{0632541B-6D0A-478C-A377-771972DFA6DB}" srcOrd="0" destOrd="0" presId="urn:microsoft.com/office/officeart/2005/8/layout/vList2"/>
    <dgm:cxn modelId="{2F64D497-44D2-4CCB-BF6B-CCD04647ABE3}" srcId="{7C718659-E318-471F-8439-D84C57A16759}" destId="{FB89EB92-2287-4EA9-A32D-89293B702F2E}" srcOrd="5" destOrd="0" parTransId="{6FA4C679-0BE9-42F7-A32C-7A5D1867D47D}" sibTransId="{94E2ADD4-C60D-4064-9ECE-7A86346297A3}"/>
    <dgm:cxn modelId="{E8F894B3-513B-4C47-91CA-DCF7F782A078}" type="presOf" srcId="{F2FB5F91-3172-4AD0-B0E7-7F29297EAF41}" destId="{5E3A3718-5EAB-4DCC-ACF5-1360242D357B}" srcOrd="0" destOrd="0" presId="urn:microsoft.com/office/officeart/2005/8/layout/vList2"/>
    <dgm:cxn modelId="{EE140EBB-0C0F-4AB7-BF66-B4735BD2C241}" type="presOf" srcId="{48DF2824-2DF8-4F5F-83CC-08F616AAC81E}" destId="{35555806-8297-456A-AABD-2FF26386AC36}" srcOrd="0" destOrd="2" presId="urn:microsoft.com/office/officeart/2005/8/layout/vList2"/>
    <dgm:cxn modelId="{893799BF-F121-4239-9FAD-021D5B5023A4}" type="presOf" srcId="{29FE6FF1-8A16-4BAB-83A1-3C4B309E783A}" destId="{35555806-8297-456A-AABD-2FF26386AC36}" srcOrd="0" destOrd="4" presId="urn:microsoft.com/office/officeart/2005/8/layout/vList2"/>
    <dgm:cxn modelId="{7ABDC0D6-7665-4313-A456-5374F98B7FBA}" type="presOf" srcId="{FB89EB92-2287-4EA9-A32D-89293B702F2E}" destId="{35555806-8297-456A-AABD-2FF26386AC36}" srcOrd="0" destOrd="5" presId="urn:microsoft.com/office/officeart/2005/8/layout/vList2"/>
    <dgm:cxn modelId="{E2FA2BE0-7A3E-4B6B-95FB-228F86BB9E21}" srcId="{7C718659-E318-471F-8439-D84C57A16759}" destId="{F00ECFB6-85E9-4EF4-B042-D47018BA13AA}" srcOrd="6" destOrd="0" parTransId="{47908024-4BE9-4CEE-8605-914AF89C714B}" sibTransId="{FC9AE81C-4852-4097-A08B-A2688E210E94}"/>
    <dgm:cxn modelId="{398B1CF3-5E2F-45B6-B100-D0EFC66B14D7}" type="presOf" srcId="{38F880F9-42CB-42AD-9BBF-7BE1963D3E71}" destId="{35555806-8297-456A-AABD-2FF26386AC36}" srcOrd="0" destOrd="0" presId="urn:microsoft.com/office/officeart/2005/8/layout/vList2"/>
    <dgm:cxn modelId="{6CAC7C51-2ACF-4D48-83FF-E748F1D5256E}" type="presParOf" srcId="{0632541B-6D0A-478C-A377-771972DFA6DB}" destId="{5E3A3718-5EAB-4DCC-ACF5-1360242D357B}" srcOrd="0" destOrd="0" presId="urn:microsoft.com/office/officeart/2005/8/layout/vList2"/>
    <dgm:cxn modelId="{D8B7093F-2DB5-4784-AFD4-808C3E4A2736}" type="presParOf" srcId="{0632541B-6D0A-478C-A377-771972DFA6DB}" destId="{78AD2CA9-F3C6-4CF3-BE7F-796320354B0F}" srcOrd="1" destOrd="0" presId="urn:microsoft.com/office/officeart/2005/8/layout/vList2"/>
    <dgm:cxn modelId="{A77D76FF-BE65-4842-9D21-64732D2009E0}" type="presParOf" srcId="{0632541B-6D0A-478C-A377-771972DFA6DB}" destId="{A65368E1-CA8B-4E2F-972C-6C7527A3DD57}" srcOrd="2" destOrd="0" presId="urn:microsoft.com/office/officeart/2005/8/layout/vList2"/>
    <dgm:cxn modelId="{0B189F0B-2ADD-4549-B52B-740AA5B856F4}" type="presParOf" srcId="{0632541B-6D0A-478C-A377-771972DFA6DB}" destId="{35555806-8297-456A-AABD-2FF26386AC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4D356-E88A-4FEA-93B7-3A4B11E271A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413A90-6249-4119-BDFD-D8B9259BD5E7}">
      <dgm:prSet/>
      <dgm:spPr/>
      <dgm:t>
        <a:bodyPr/>
        <a:lstStyle/>
        <a:p>
          <a:r>
            <a:rPr lang="en-US" dirty="0"/>
            <a:t>Significant differences between Member States</a:t>
          </a:r>
        </a:p>
      </dgm:t>
    </dgm:pt>
    <dgm:pt modelId="{7A243262-AD7C-4B22-9631-5441B574C83A}" type="parTrans" cxnId="{00EC93BB-DC71-4CD1-8505-086EB17E6120}">
      <dgm:prSet/>
      <dgm:spPr/>
      <dgm:t>
        <a:bodyPr/>
        <a:lstStyle/>
        <a:p>
          <a:endParaRPr lang="en-US"/>
        </a:p>
      </dgm:t>
    </dgm:pt>
    <dgm:pt modelId="{BFEE2833-4BBC-4910-89F4-03EE93619D4F}" type="sibTrans" cxnId="{00EC93BB-DC71-4CD1-8505-086EB17E6120}">
      <dgm:prSet/>
      <dgm:spPr/>
      <dgm:t>
        <a:bodyPr/>
        <a:lstStyle/>
        <a:p>
          <a:endParaRPr lang="en-US"/>
        </a:p>
      </dgm:t>
    </dgm:pt>
    <dgm:pt modelId="{7C9BCAB8-8A29-4167-90C9-FAAC9DC96EE4}">
      <dgm:prSet/>
      <dgm:spPr/>
      <dgm:t>
        <a:bodyPr/>
        <a:lstStyle/>
        <a:p>
          <a:r>
            <a:rPr lang="en-US" dirty="0"/>
            <a:t>National policies: check the areas where all regions lag behind (use distance to EU average)</a:t>
          </a:r>
        </a:p>
      </dgm:t>
    </dgm:pt>
    <dgm:pt modelId="{D2144249-1885-4CF9-92D8-B1041A67F6F0}" type="parTrans" cxnId="{7E360FDF-E9DB-4EBA-8C50-9636AC529236}">
      <dgm:prSet/>
      <dgm:spPr/>
      <dgm:t>
        <a:bodyPr/>
        <a:lstStyle/>
        <a:p>
          <a:endParaRPr lang="en-US"/>
        </a:p>
      </dgm:t>
    </dgm:pt>
    <dgm:pt modelId="{AF292450-D889-411D-BF68-0305DCC1D019}" type="sibTrans" cxnId="{7E360FDF-E9DB-4EBA-8C50-9636AC529236}">
      <dgm:prSet/>
      <dgm:spPr/>
      <dgm:t>
        <a:bodyPr/>
        <a:lstStyle/>
        <a:p>
          <a:endParaRPr lang="en-US"/>
        </a:p>
      </dgm:t>
    </dgm:pt>
    <dgm:pt modelId="{288CF379-4869-4467-A636-7368C8654DEF}">
      <dgm:prSet/>
      <dgm:spPr/>
      <dgm:t>
        <a:bodyPr/>
        <a:lstStyle/>
        <a:p>
          <a:r>
            <a:rPr lang="en-US" dirty="0"/>
            <a:t>EU policies: check against other benchmarks (does global regional make sense?)</a:t>
          </a:r>
        </a:p>
      </dgm:t>
    </dgm:pt>
    <dgm:pt modelId="{42011486-FAFD-4DE1-BDAA-F362B63187D0}" type="parTrans" cxnId="{A9EBDB0D-F175-4CCA-8653-FE784233580F}">
      <dgm:prSet/>
      <dgm:spPr/>
      <dgm:t>
        <a:bodyPr/>
        <a:lstStyle/>
        <a:p>
          <a:endParaRPr lang="en-US"/>
        </a:p>
      </dgm:t>
    </dgm:pt>
    <dgm:pt modelId="{873D39A7-B611-4A6A-A536-0A7502534BEB}" type="sibTrans" cxnId="{A9EBDB0D-F175-4CCA-8653-FE784233580F}">
      <dgm:prSet/>
      <dgm:spPr/>
      <dgm:t>
        <a:bodyPr/>
        <a:lstStyle/>
        <a:p>
          <a:endParaRPr lang="en-US"/>
        </a:p>
      </dgm:t>
    </dgm:pt>
    <dgm:pt modelId="{8921BC5D-D35F-4164-B441-7BF983FB7BA4}" type="pres">
      <dgm:prSet presAssocID="{F834D356-E88A-4FEA-93B7-3A4B11E271A6}" presName="linear" presStyleCnt="0">
        <dgm:presLayoutVars>
          <dgm:animLvl val="lvl"/>
          <dgm:resizeHandles val="exact"/>
        </dgm:presLayoutVars>
      </dgm:prSet>
      <dgm:spPr/>
    </dgm:pt>
    <dgm:pt modelId="{5BA89387-7100-44FA-9E27-6AAE9F8C7203}" type="pres">
      <dgm:prSet presAssocID="{61413A90-6249-4119-BDFD-D8B9259BD5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36BB85-5FE8-42C7-9925-160BD2D00315}" type="pres">
      <dgm:prSet presAssocID="{BFEE2833-4BBC-4910-89F4-03EE93619D4F}" presName="spacer" presStyleCnt="0"/>
      <dgm:spPr/>
    </dgm:pt>
    <dgm:pt modelId="{FF2CF6C1-0003-4F7E-A340-80FB9BCB73FC}" type="pres">
      <dgm:prSet presAssocID="{7C9BCAB8-8A29-4167-90C9-FAAC9DC96E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783318-890A-433B-B114-DEBD24C8C147}" type="pres">
      <dgm:prSet presAssocID="{AF292450-D889-411D-BF68-0305DCC1D019}" presName="spacer" presStyleCnt="0"/>
      <dgm:spPr/>
    </dgm:pt>
    <dgm:pt modelId="{197A328F-DE1B-4570-8769-1D958CF77B32}" type="pres">
      <dgm:prSet presAssocID="{288CF379-4869-4467-A636-7368C8654D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EBDB0D-F175-4CCA-8653-FE784233580F}" srcId="{F834D356-E88A-4FEA-93B7-3A4B11E271A6}" destId="{288CF379-4869-4467-A636-7368C8654DEF}" srcOrd="2" destOrd="0" parTransId="{42011486-FAFD-4DE1-BDAA-F362B63187D0}" sibTransId="{873D39A7-B611-4A6A-A536-0A7502534BEB}"/>
    <dgm:cxn modelId="{2AB3FB36-A0EC-4A61-9359-8FA29D1498B1}" type="presOf" srcId="{F834D356-E88A-4FEA-93B7-3A4B11E271A6}" destId="{8921BC5D-D35F-4164-B441-7BF983FB7BA4}" srcOrd="0" destOrd="0" presId="urn:microsoft.com/office/officeart/2005/8/layout/vList2"/>
    <dgm:cxn modelId="{FC6FEA9A-EA82-401B-81B2-9346BD0AF1C7}" type="presOf" srcId="{7C9BCAB8-8A29-4167-90C9-FAAC9DC96EE4}" destId="{FF2CF6C1-0003-4F7E-A340-80FB9BCB73FC}" srcOrd="0" destOrd="0" presId="urn:microsoft.com/office/officeart/2005/8/layout/vList2"/>
    <dgm:cxn modelId="{00EC93BB-DC71-4CD1-8505-086EB17E6120}" srcId="{F834D356-E88A-4FEA-93B7-3A4B11E271A6}" destId="{61413A90-6249-4119-BDFD-D8B9259BD5E7}" srcOrd="0" destOrd="0" parTransId="{7A243262-AD7C-4B22-9631-5441B574C83A}" sibTransId="{BFEE2833-4BBC-4910-89F4-03EE93619D4F}"/>
    <dgm:cxn modelId="{CBF8BADB-2C6E-4E65-9838-D27A80401331}" type="presOf" srcId="{61413A90-6249-4119-BDFD-D8B9259BD5E7}" destId="{5BA89387-7100-44FA-9E27-6AAE9F8C7203}" srcOrd="0" destOrd="0" presId="urn:microsoft.com/office/officeart/2005/8/layout/vList2"/>
    <dgm:cxn modelId="{7E360FDF-E9DB-4EBA-8C50-9636AC529236}" srcId="{F834D356-E88A-4FEA-93B7-3A4B11E271A6}" destId="{7C9BCAB8-8A29-4167-90C9-FAAC9DC96EE4}" srcOrd="1" destOrd="0" parTransId="{D2144249-1885-4CF9-92D8-B1041A67F6F0}" sibTransId="{AF292450-D889-411D-BF68-0305DCC1D019}"/>
    <dgm:cxn modelId="{CD43A6E3-2C14-457A-A7F0-7DA28567DBD4}" type="presOf" srcId="{288CF379-4869-4467-A636-7368C8654DEF}" destId="{197A328F-DE1B-4570-8769-1D958CF77B32}" srcOrd="0" destOrd="0" presId="urn:microsoft.com/office/officeart/2005/8/layout/vList2"/>
    <dgm:cxn modelId="{21B9B171-1101-42A1-B490-656DF5C7ECA6}" type="presParOf" srcId="{8921BC5D-D35F-4164-B441-7BF983FB7BA4}" destId="{5BA89387-7100-44FA-9E27-6AAE9F8C7203}" srcOrd="0" destOrd="0" presId="urn:microsoft.com/office/officeart/2005/8/layout/vList2"/>
    <dgm:cxn modelId="{27138E18-BA32-46DB-B50E-ED15641E0934}" type="presParOf" srcId="{8921BC5D-D35F-4164-B441-7BF983FB7BA4}" destId="{7D36BB85-5FE8-42C7-9925-160BD2D00315}" srcOrd="1" destOrd="0" presId="urn:microsoft.com/office/officeart/2005/8/layout/vList2"/>
    <dgm:cxn modelId="{F0BEF9E0-A01B-42CA-B494-2ECE20643FA8}" type="presParOf" srcId="{8921BC5D-D35F-4164-B441-7BF983FB7BA4}" destId="{FF2CF6C1-0003-4F7E-A340-80FB9BCB73FC}" srcOrd="2" destOrd="0" presId="urn:microsoft.com/office/officeart/2005/8/layout/vList2"/>
    <dgm:cxn modelId="{8DC8CADD-6CBA-4633-987E-592BE9350E75}" type="presParOf" srcId="{8921BC5D-D35F-4164-B441-7BF983FB7BA4}" destId="{A0783318-890A-433B-B114-DEBD24C8C147}" srcOrd="3" destOrd="0" presId="urn:microsoft.com/office/officeart/2005/8/layout/vList2"/>
    <dgm:cxn modelId="{D4A00B1D-F41D-447A-88BA-F35F5B76475D}" type="presParOf" srcId="{8921BC5D-D35F-4164-B441-7BF983FB7BA4}" destId="{197A328F-DE1B-4570-8769-1D958CF77B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CF05A6-6F69-4A7C-ADFD-A88DFBC603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6527D4-5D53-4F8B-BCDB-AA1A32EA3BC4}">
      <dgm:prSet/>
      <dgm:spPr/>
      <dgm:t>
        <a:bodyPr/>
        <a:lstStyle/>
        <a:p>
          <a:r>
            <a:rPr lang="en-US" dirty="0"/>
            <a:t>There are doubts on the value of perception indicators</a:t>
          </a:r>
        </a:p>
      </dgm:t>
    </dgm:pt>
    <dgm:pt modelId="{5401FC4A-A098-4257-B839-3446A7006DBF}" type="parTrans" cxnId="{FA907BB2-73F6-4712-A150-817156A4E7F1}">
      <dgm:prSet/>
      <dgm:spPr/>
      <dgm:t>
        <a:bodyPr/>
        <a:lstStyle/>
        <a:p>
          <a:endParaRPr lang="en-US"/>
        </a:p>
      </dgm:t>
    </dgm:pt>
    <dgm:pt modelId="{F0E39B87-C1F5-419B-BB1C-6F7934FAF0CA}" type="sibTrans" cxnId="{FA907BB2-73F6-4712-A150-817156A4E7F1}">
      <dgm:prSet/>
      <dgm:spPr/>
      <dgm:t>
        <a:bodyPr/>
        <a:lstStyle/>
        <a:p>
          <a:endParaRPr lang="en-US"/>
        </a:p>
      </dgm:t>
    </dgm:pt>
    <dgm:pt modelId="{BED41C37-F34F-442C-9D33-F21930DCAEFB}">
      <dgm:prSet/>
      <dgm:spPr/>
      <dgm:t>
        <a:bodyPr/>
        <a:lstStyle/>
        <a:p>
          <a:r>
            <a:rPr lang="en-US" dirty="0"/>
            <a:t>Perception indicators should ideally be matched with objective ones (e.g. trust in the legal system substituted or complemented with </a:t>
          </a:r>
          <a:r>
            <a:rPr lang="en-US" i="1" dirty="0"/>
            <a:t>time elapsing to final court decisions</a:t>
          </a:r>
          <a:r>
            <a:rPr lang="en-US" dirty="0"/>
            <a:t> and/or </a:t>
          </a:r>
          <a:r>
            <a:rPr lang="en-US" i="1" dirty="0"/>
            <a:t>reversal or court decisions by appeal courts</a:t>
          </a:r>
          <a:r>
            <a:rPr lang="en-US" dirty="0"/>
            <a:t>)</a:t>
          </a:r>
        </a:p>
      </dgm:t>
    </dgm:pt>
    <dgm:pt modelId="{F8270CDC-49D4-418D-B6DA-AD8E168FF163}" type="parTrans" cxnId="{86D52DE6-832C-4F58-9D55-73860951A444}">
      <dgm:prSet/>
      <dgm:spPr/>
      <dgm:t>
        <a:bodyPr/>
        <a:lstStyle/>
        <a:p>
          <a:endParaRPr lang="en-US"/>
        </a:p>
      </dgm:t>
    </dgm:pt>
    <dgm:pt modelId="{C535D160-B808-4C9B-98DE-5AD7B4171579}" type="sibTrans" cxnId="{86D52DE6-832C-4F58-9D55-73860951A444}">
      <dgm:prSet/>
      <dgm:spPr/>
      <dgm:t>
        <a:bodyPr/>
        <a:lstStyle/>
        <a:p>
          <a:endParaRPr lang="en-US"/>
        </a:p>
      </dgm:t>
    </dgm:pt>
    <dgm:pt modelId="{DBCC63D7-1AC6-4176-9825-D1FC053C4ACD}">
      <dgm:prSet/>
      <dgm:spPr/>
      <dgm:t>
        <a:bodyPr/>
        <a:lstStyle/>
        <a:p>
          <a:r>
            <a:rPr lang="en-US" dirty="0"/>
            <a:t>Double check (statistical tests) indicators with potential strong correlation, same root causes (</a:t>
          </a:r>
        </a:p>
      </dgm:t>
    </dgm:pt>
    <dgm:pt modelId="{626FD6B5-5BC0-4F77-8FE6-23DC37B77AD5}" type="parTrans" cxnId="{6A9C24F5-2108-424D-B73A-34A41320510D}">
      <dgm:prSet/>
      <dgm:spPr/>
      <dgm:t>
        <a:bodyPr/>
        <a:lstStyle/>
        <a:p>
          <a:endParaRPr lang="en-US"/>
        </a:p>
      </dgm:t>
    </dgm:pt>
    <dgm:pt modelId="{BD3C53B0-2211-4A4C-8244-B254F6543936}" type="sibTrans" cxnId="{6A9C24F5-2108-424D-B73A-34A41320510D}">
      <dgm:prSet/>
      <dgm:spPr/>
      <dgm:t>
        <a:bodyPr/>
        <a:lstStyle/>
        <a:p>
          <a:endParaRPr lang="en-US"/>
        </a:p>
      </dgm:t>
    </dgm:pt>
    <dgm:pt modelId="{71AE5378-1E9E-4FAA-ACBC-370243524BDA}" type="pres">
      <dgm:prSet presAssocID="{EFCF05A6-6F69-4A7C-ADFD-A88DFBC6030D}" presName="root" presStyleCnt="0">
        <dgm:presLayoutVars>
          <dgm:dir/>
          <dgm:resizeHandles val="exact"/>
        </dgm:presLayoutVars>
      </dgm:prSet>
      <dgm:spPr/>
    </dgm:pt>
    <dgm:pt modelId="{F47B1541-32DD-493D-BB37-ED7B4F3D1C5C}" type="pres">
      <dgm:prSet presAssocID="{2A6527D4-5D53-4F8B-BCDB-AA1A32EA3BC4}" presName="compNode" presStyleCnt="0"/>
      <dgm:spPr/>
    </dgm:pt>
    <dgm:pt modelId="{C4CB4CA2-C0E8-4CB8-9CDE-40EB24E1018E}" type="pres">
      <dgm:prSet presAssocID="{2A6527D4-5D53-4F8B-BCDB-AA1A32EA3BC4}" presName="bgRect" presStyleLbl="bgShp" presStyleIdx="0" presStyleCnt="3"/>
      <dgm:spPr/>
    </dgm:pt>
    <dgm:pt modelId="{AA359945-7130-4404-B78D-A31D78613D98}" type="pres">
      <dgm:prSet presAssocID="{2A6527D4-5D53-4F8B-BCDB-AA1A32EA3B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D4296494-11A9-47D2-93D5-767BE1033717}" type="pres">
      <dgm:prSet presAssocID="{2A6527D4-5D53-4F8B-BCDB-AA1A32EA3BC4}" presName="spaceRect" presStyleCnt="0"/>
      <dgm:spPr/>
    </dgm:pt>
    <dgm:pt modelId="{8556EE4E-9E41-4086-9A66-6896E87E87C0}" type="pres">
      <dgm:prSet presAssocID="{2A6527D4-5D53-4F8B-BCDB-AA1A32EA3BC4}" presName="parTx" presStyleLbl="revTx" presStyleIdx="0" presStyleCnt="3">
        <dgm:presLayoutVars>
          <dgm:chMax val="0"/>
          <dgm:chPref val="0"/>
        </dgm:presLayoutVars>
      </dgm:prSet>
      <dgm:spPr/>
    </dgm:pt>
    <dgm:pt modelId="{7B935AC7-6706-4D26-A2DD-6194F029D912}" type="pres">
      <dgm:prSet presAssocID="{F0E39B87-C1F5-419B-BB1C-6F7934FAF0CA}" presName="sibTrans" presStyleCnt="0"/>
      <dgm:spPr/>
    </dgm:pt>
    <dgm:pt modelId="{38CBC5FC-E754-4705-B131-9C537837F7D5}" type="pres">
      <dgm:prSet presAssocID="{BED41C37-F34F-442C-9D33-F21930DCAEFB}" presName="compNode" presStyleCnt="0"/>
      <dgm:spPr/>
    </dgm:pt>
    <dgm:pt modelId="{EB4AA8F8-C220-49FC-92EC-C90EBD1AB47A}" type="pres">
      <dgm:prSet presAssocID="{BED41C37-F34F-442C-9D33-F21930DCAEFB}" presName="bgRect" presStyleLbl="bgShp" presStyleIdx="1" presStyleCnt="3"/>
      <dgm:spPr/>
    </dgm:pt>
    <dgm:pt modelId="{B3D15A54-C952-4CED-886E-E6CDA3953AB1}" type="pres">
      <dgm:prSet presAssocID="{BED41C37-F34F-442C-9D33-F21930DCAE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5627DC0-2D1E-42D9-A419-CA383CD639B4}" type="pres">
      <dgm:prSet presAssocID="{BED41C37-F34F-442C-9D33-F21930DCAEFB}" presName="spaceRect" presStyleCnt="0"/>
      <dgm:spPr/>
    </dgm:pt>
    <dgm:pt modelId="{CDD229AE-F568-4722-8388-CF3E818E39DB}" type="pres">
      <dgm:prSet presAssocID="{BED41C37-F34F-442C-9D33-F21930DCAEFB}" presName="parTx" presStyleLbl="revTx" presStyleIdx="1" presStyleCnt="3">
        <dgm:presLayoutVars>
          <dgm:chMax val="0"/>
          <dgm:chPref val="0"/>
        </dgm:presLayoutVars>
      </dgm:prSet>
      <dgm:spPr/>
    </dgm:pt>
    <dgm:pt modelId="{CB1BDBF4-32C6-414B-8ED3-15A3FED513C8}" type="pres">
      <dgm:prSet presAssocID="{C535D160-B808-4C9B-98DE-5AD7B4171579}" presName="sibTrans" presStyleCnt="0"/>
      <dgm:spPr/>
    </dgm:pt>
    <dgm:pt modelId="{C7D74E2D-1683-4859-8F53-2489EAEA1656}" type="pres">
      <dgm:prSet presAssocID="{DBCC63D7-1AC6-4176-9825-D1FC053C4ACD}" presName="compNode" presStyleCnt="0"/>
      <dgm:spPr/>
    </dgm:pt>
    <dgm:pt modelId="{D3AA1D4F-8D74-426F-858C-A72A0AF7D030}" type="pres">
      <dgm:prSet presAssocID="{DBCC63D7-1AC6-4176-9825-D1FC053C4ACD}" presName="bgRect" presStyleLbl="bgShp" presStyleIdx="2" presStyleCnt="3"/>
      <dgm:spPr/>
    </dgm:pt>
    <dgm:pt modelId="{7A96D1DE-EAFA-4AA2-B550-16B224D3F0B3}" type="pres">
      <dgm:prSet presAssocID="{DBCC63D7-1AC6-4176-9825-D1FC053C4A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05B6127-B3E4-4E35-B9EE-9818F2BB7DE1}" type="pres">
      <dgm:prSet presAssocID="{DBCC63D7-1AC6-4176-9825-D1FC053C4ACD}" presName="spaceRect" presStyleCnt="0"/>
      <dgm:spPr/>
    </dgm:pt>
    <dgm:pt modelId="{779D3496-631E-4B4C-8F65-95527B3321E9}" type="pres">
      <dgm:prSet presAssocID="{DBCC63D7-1AC6-4176-9825-D1FC053C4A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EAA446-EB7A-4A38-92EA-6E48E233C828}" type="presOf" srcId="{DBCC63D7-1AC6-4176-9825-D1FC053C4ACD}" destId="{779D3496-631E-4B4C-8F65-95527B3321E9}" srcOrd="0" destOrd="0" presId="urn:microsoft.com/office/officeart/2018/2/layout/IconVerticalSolidList"/>
    <dgm:cxn modelId="{F1AF3571-5511-474E-A612-2EBB93B81551}" type="presOf" srcId="{BED41C37-F34F-442C-9D33-F21930DCAEFB}" destId="{CDD229AE-F568-4722-8388-CF3E818E39DB}" srcOrd="0" destOrd="0" presId="urn:microsoft.com/office/officeart/2018/2/layout/IconVerticalSolidList"/>
    <dgm:cxn modelId="{A18D7D57-C8F6-4020-B436-A68AFB3AC48B}" type="presOf" srcId="{EFCF05A6-6F69-4A7C-ADFD-A88DFBC6030D}" destId="{71AE5378-1E9E-4FAA-ACBC-370243524BDA}" srcOrd="0" destOrd="0" presId="urn:microsoft.com/office/officeart/2018/2/layout/IconVerticalSolidList"/>
    <dgm:cxn modelId="{FA907BB2-73F6-4712-A150-817156A4E7F1}" srcId="{EFCF05A6-6F69-4A7C-ADFD-A88DFBC6030D}" destId="{2A6527D4-5D53-4F8B-BCDB-AA1A32EA3BC4}" srcOrd="0" destOrd="0" parTransId="{5401FC4A-A098-4257-B839-3446A7006DBF}" sibTransId="{F0E39B87-C1F5-419B-BB1C-6F7934FAF0CA}"/>
    <dgm:cxn modelId="{41D409DD-7340-48B9-AD48-1E14944B674A}" type="presOf" srcId="{2A6527D4-5D53-4F8B-BCDB-AA1A32EA3BC4}" destId="{8556EE4E-9E41-4086-9A66-6896E87E87C0}" srcOrd="0" destOrd="0" presId="urn:microsoft.com/office/officeart/2018/2/layout/IconVerticalSolidList"/>
    <dgm:cxn modelId="{86D52DE6-832C-4F58-9D55-73860951A444}" srcId="{EFCF05A6-6F69-4A7C-ADFD-A88DFBC6030D}" destId="{BED41C37-F34F-442C-9D33-F21930DCAEFB}" srcOrd="1" destOrd="0" parTransId="{F8270CDC-49D4-418D-B6DA-AD8E168FF163}" sibTransId="{C535D160-B808-4C9B-98DE-5AD7B4171579}"/>
    <dgm:cxn modelId="{6A9C24F5-2108-424D-B73A-34A41320510D}" srcId="{EFCF05A6-6F69-4A7C-ADFD-A88DFBC6030D}" destId="{DBCC63D7-1AC6-4176-9825-D1FC053C4ACD}" srcOrd="2" destOrd="0" parTransId="{626FD6B5-5BC0-4F77-8FE6-23DC37B77AD5}" sibTransId="{BD3C53B0-2211-4A4C-8244-B254F6543936}"/>
    <dgm:cxn modelId="{28CF2456-AEB8-4C71-B243-66F661D4797A}" type="presParOf" srcId="{71AE5378-1E9E-4FAA-ACBC-370243524BDA}" destId="{F47B1541-32DD-493D-BB37-ED7B4F3D1C5C}" srcOrd="0" destOrd="0" presId="urn:microsoft.com/office/officeart/2018/2/layout/IconVerticalSolidList"/>
    <dgm:cxn modelId="{997B8D91-99BC-4CF4-BC12-3735FB59BDEE}" type="presParOf" srcId="{F47B1541-32DD-493D-BB37-ED7B4F3D1C5C}" destId="{C4CB4CA2-C0E8-4CB8-9CDE-40EB24E1018E}" srcOrd="0" destOrd="0" presId="urn:microsoft.com/office/officeart/2018/2/layout/IconVerticalSolidList"/>
    <dgm:cxn modelId="{172CB6EC-7E5A-4956-8686-93068C1F665D}" type="presParOf" srcId="{F47B1541-32DD-493D-BB37-ED7B4F3D1C5C}" destId="{AA359945-7130-4404-B78D-A31D78613D98}" srcOrd="1" destOrd="0" presId="urn:microsoft.com/office/officeart/2018/2/layout/IconVerticalSolidList"/>
    <dgm:cxn modelId="{579C1EDD-C706-4B91-994E-B53C5B4B3470}" type="presParOf" srcId="{F47B1541-32DD-493D-BB37-ED7B4F3D1C5C}" destId="{D4296494-11A9-47D2-93D5-767BE1033717}" srcOrd="2" destOrd="0" presId="urn:microsoft.com/office/officeart/2018/2/layout/IconVerticalSolidList"/>
    <dgm:cxn modelId="{1DECE724-94AD-4C2C-9437-0A2523759628}" type="presParOf" srcId="{F47B1541-32DD-493D-BB37-ED7B4F3D1C5C}" destId="{8556EE4E-9E41-4086-9A66-6896E87E87C0}" srcOrd="3" destOrd="0" presId="urn:microsoft.com/office/officeart/2018/2/layout/IconVerticalSolidList"/>
    <dgm:cxn modelId="{AA1D49AC-09D2-42AF-8006-7E4EE51C560E}" type="presParOf" srcId="{71AE5378-1E9E-4FAA-ACBC-370243524BDA}" destId="{7B935AC7-6706-4D26-A2DD-6194F029D912}" srcOrd="1" destOrd="0" presId="urn:microsoft.com/office/officeart/2018/2/layout/IconVerticalSolidList"/>
    <dgm:cxn modelId="{AC12D9C9-0922-4F3D-B025-AEC1379FA2F3}" type="presParOf" srcId="{71AE5378-1E9E-4FAA-ACBC-370243524BDA}" destId="{38CBC5FC-E754-4705-B131-9C537837F7D5}" srcOrd="2" destOrd="0" presId="urn:microsoft.com/office/officeart/2018/2/layout/IconVerticalSolidList"/>
    <dgm:cxn modelId="{1FA84D0F-66A4-412B-A647-6BBCCDF3A8B2}" type="presParOf" srcId="{38CBC5FC-E754-4705-B131-9C537837F7D5}" destId="{EB4AA8F8-C220-49FC-92EC-C90EBD1AB47A}" srcOrd="0" destOrd="0" presId="urn:microsoft.com/office/officeart/2018/2/layout/IconVerticalSolidList"/>
    <dgm:cxn modelId="{F318D2DF-6AAC-4D9E-AC18-49A098F65A69}" type="presParOf" srcId="{38CBC5FC-E754-4705-B131-9C537837F7D5}" destId="{B3D15A54-C952-4CED-886E-E6CDA3953AB1}" srcOrd="1" destOrd="0" presId="urn:microsoft.com/office/officeart/2018/2/layout/IconVerticalSolidList"/>
    <dgm:cxn modelId="{00F9FDA5-ACE3-48D6-99D7-6EE04D342AB4}" type="presParOf" srcId="{38CBC5FC-E754-4705-B131-9C537837F7D5}" destId="{F5627DC0-2D1E-42D9-A419-CA383CD639B4}" srcOrd="2" destOrd="0" presId="urn:microsoft.com/office/officeart/2018/2/layout/IconVerticalSolidList"/>
    <dgm:cxn modelId="{6D4A3E26-A903-4DDA-9806-2A8C0DA48431}" type="presParOf" srcId="{38CBC5FC-E754-4705-B131-9C537837F7D5}" destId="{CDD229AE-F568-4722-8388-CF3E818E39DB}" srcOrd="3" destOrd="0" presId="urn:microsoft.com/office/officeart/2018/2/layout/IconVerticalSolidList"/>
    <dgm:cxn modelId="{11189375-F3FE-43E1-9CA7-147C2FE0735A}" type="presParOf" srcId="{71AE5378-1E9E-4FAA-ACBC-370243524BDA}" destId="{CB1BDBF4-32C6-414B-8ED3-15A3FED513C8}" srcOrd="3" destOrd="0" presId="urn:microsoft.com/office/officeart/2018/2/layout/IconVerticalSolidList"/>
    <dgm:cxn modelId="{D3271CEC-BEE5-4233-8053-97438A4B3568}" type="presParOf" srcId="{71AE5378-1E9E-4FAA-ACBC-370243524BDA}" destId="{C7D74E2D-1683-4859-8F53-2489EAEA1656}" srcOrd="4" destOrd="0" presId="urn:microsoft.com/office/officeart/2018/2/layout/IconVerticalSolidList"/>
    <dgm:cxn modelId="{EB0FB93C-EDB5-47D6-9633-89DF6BA726FA}" type="presParOf" srcId="{C7D74E2D-1683-4859-8F53-2489EAEA1656}" destId="{D3AA1D4F-8D74-426F-858C-A72A0AF7D030}" srcOrd="0" destOrd="0" presId="urn:microsoft.com/office/officeart/2018/2/layout/IconVerticalSolidList"/>
    <dgm:cxn modelId="{1E1F4CB5-BDD2-4FEF-8345-BEA4C268FC1F}" type="presParOf" srcId="{C7D74E2D-1683-4859-8F53-2489EAEA1656}" destId="{7A96D1DE-EAFA-4AA2-B550-16B224D3F0B3}" srcOrd="1" destOrd="0" presId="urn:microsoft.com/office/officeart/2018/2/layout/IconVerticalSolidList"/>
    <dgm:cxn modelId="{5B3A4A42-9391-4EA7-8D5B-CC268BF31D69}" type="presParOf" srcId="{C7D74E2D-1683-4859-8F53-2489EAEA1656}" destId="{E05B6127-B3E4-4E35-B9EE-9818F2BB7DE1}" srcOrd="2" destOrd="0" presId="urn:microsoft.com/office/officeart/2018/2/layout/IconVerticalSolidList"/>
    <dgm:cxn modelId="{88F17B70-7756-4C61-AC75-BAACB3957C98}" type="presParOf" srcId="{C7D74E2D-1683-4859-8F53-2489EAEA1656}" destId="{779D3496-631E-4B4C-8F65-95527B3321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B3D97-A38D-4D22-9B19-363F17791B4A}">
      <dsp:nvSpPr>
        <dsp:cNvPr id="0" name=""/>
        <dsp:cNvSpPr/>
      </dsp:nvSpPr>
      <dsp:spPr>
        <a:xfrm>
          <a:off x="0" y="466536"/>
          <a:ext cx="722197" cy="72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1B5DF-AED7-4272-927C-F9B314C331B7}">
      <dsp:nvSpPr>
        <dsp:cNvPr id="0" name=""/>
        <dsp:cNvSpPr/>
      </dsp:nvSpPr>
      <dsp:spPr>
        <a:xfrm>
          <a:off x="0" y="1377938"/>
          <a:ext cx="1604882" cy="103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Among the poorest European regions</a:t>
          </a:r>
        </a:p>
      </dsp:txBody>
      <dsp:txXfrm>
        <a:off x="0" y="1377938"/>
        <a:ext cx="1604882" cy="1034397"/>
      </dsp:txXfrm>
    </dsp:sp>
    <dsp:sp modelId="{94B7BB8C-6DF0-4CE8-816C-F98012B213FB}">
      <dsp:nvSpPr>
        <dsp:cNvPr id="0" name=""/>
        <dsp:cNvSpPr/>
      </dsp:nvSpPr>
      <dsp:spPr>
        <a:xfrm>
          <a:off x="2496418" y="376363"/>
          <a:ext cx="722197" cy="72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3CFBA-D07B-47F4-9556-215DADB3F00F}">
      <dsp:nvSpPr>
        <dsp:cNvPr id="0" name=""/>
        <dsp:cNvSpPr/>
      </dsp:nvSpPr>
      <dsp:spPr>
        <a:xfrm>
          <a:off x="1890936" y="1408639"/>
          <a:ext cx="1933161" cy="103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Suffered from long-term decline (relative to the nation)</a:t>
          </a:r>
        </a:p>
      </dsp:txBody>
      <dsp:txXfrm>
        <a:off x="1890936" y="1408639"/>
        <a:ext cx="1933161" cy="1034397"/>
      </dsp:txXfrm>
    </dsp:sp>
    <dsp:sp modelId="{CDA972ED-D569-4519-A552-43C41479659D}">
      <dsp:nvSpPr>
        <dsp:cNvPr id="0" name=""/>
        <dsp:cNvSpPr/>
      </dsp:nvSpPr>
      <dsp:spPr>
        <a:xfrm>
          <a:off x="4808539" y="466724"/>
          <a:ext cx="722197" cy="72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0CBDA-6C62-4B16-BBE9-953F366C50BE}">
      <dsp:nvSpPr>
        <dsp:cNvPr id="0" name=""/>
        <dsp:cNvSpPr/>
      </dsp:nvSpPr>
      <dsp:spPr>
        <a:xfrm>
          <a:off x="4511340" y="1416780"/>
          <a:ext cx="1604882" cy="103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vibrant HEI/RTO community</a:t>
          </a:r>
        </a:p>
      </dsp:txBody>
      <dsp:txXfrm>
        <a:off x="4511340" y="1416780"/>
        <a:ext cx="1604882" cy="1034397"/>
      </dsp:txXfrm>
    </dsp:sp>
    <dsp:sp modelId="{22D92BE3-988B-4640-8204-47FB5E8E4084}">
      <dsp:nvSpPr>
        <dsp:cNvPr id="0" name=""/>
        <dsp:cNvSpPr/>
      </dsp:nvSpPr>
      <dsp:spPr>
        <a:xfrm>
          <a:off x="9000165" y="446178"/>
          <a:ext cx="722197" cy="7221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AE10-63EC-4AAC-9DED-CDF984C06B7C}">
      <dsp:nvSpPr>
        <dsp:cNvPr id="0" name=""/>
        <dsp:cNvSpPr/>
      </dsp:nvSpPr>
      <dsp:spPr>
        <a:xfrm>
          <a:off x="5995888" y="1370263"/>
          <a:ext cx="4070448" cy="103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situation strongly influenced by illegal migration, Roma population, temporary legal immigration in the agricultural sector</a:t>
          </a:r>
        </a:p>
      </dsp:txBody>
      <dsp:txXfrm>
        <a:off x="5995888" y="1370263"/>
        <a:ext cx="4070448" cy="1034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133DF-5A4B-4B8F-B57C-E1CABDE74239}">
      <dsp:nvSpPr>
        <dsp:cNvPr id="0" name=""/>
        <dsp:cNvSpPr/>
      </dsp:nvSpPr>
      <dsp:spPr>
        <a:xfrm>
          <a:off x="0" y="918072"/>
          <a:ext cx="6513603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 the results of the tested indicator frameworks translate reality at the regional level?  </a:t>
          </a:r>
        </a:p>
      </dsp:txBody>
      <dsp:txXfrm>
        <a:off x="31070" y="949142"/>
        <a:ext cx="6451463" cy="574340"/>
      </dsp:txXfrm>
    </dsp:sp>
    <dsp:sp modelId="{C8775A13-7D4A-414E-AAA3-51124E3D7C30}">
      <dsp:nvSpPr>
        <dsp:cNvPr id="0" name=""/>
        <dsp:cNvSpPr/>
      </dsp:nvSpPr>
      <dsp:spPr>
        <a:xfrm>
          <a:off x="0" y="1600632"/>
          <a:ext cx="6513603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Are the tested indicators useful in monitoring social policies?  </a:t>
          </a:r>
        </a:p>
      </dsp:txBody>
      <dsp:txXfrm>
        <a:off x="31070" y="1631702"/>
        <a:ext cx="6451463" cy="574340"/>
      </dsp:txXfrm>
    </dsp:sp>
    <dsp:sp modelId="{38900D2C-7DBE-4380-A746-2C7DBBFA020B}">
      <dsp:nvSpPr>
        <dsp:cNvPr id="0" name=""/>
        <dsp:cNvSpPr/>
      </dsp:nvSpPr>
      <dsp:spPr>
        <a:xfrm>
          <a:off x="0" y="2283192"/>
          <a:ext cx="6513603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the results help to improve (regional) policy making and multilevel-governance?  </a:t>
          </a:r>
        </a:p>
      </dsp:txBody>
      <dsp:txXfrm>
        <a:off x="31070" y="2314262"/>
        <a:ext cx="6451463" cy="574340"/>
      </dsp:txXfrm>
    </dsp:sp>
    <dsp:sp modelId="{238458E1-53B1-469C-BBAF-0148C70D71BD}">
      <dsp:nvSpPr>
        <dsp:cNvPr id="0" name=""/>
        <dsp:cNvSpPr/>
      </dsp:nvSpPr>
      <dsp:spPr>
        <a:xfrm>
          <a:off x="0" y="2965753"/>
          <a:ext cx="6513603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Should other criteria or factors be added to these indicators?  </a:t>
          </a:r>
        </a:p>
      </dsp:txBody>
      <dsp:txXfrm>
        <a:off x="31070" y="2996823"/>
        <a:ext cx="6451463" cy="574340"/>
      </dsp:txXfrm>
    </dsp:sp>
    <dsp:sp modelId="{754EC904-FC89-4C86-84CA-2AB9B558E507}">
      <dsp:nvSpPr>
        <dsp:cNvPr id="0" name=""/>
        <dsp:cNvSpPr/>
      </dsp:nvSpPr>
      <dsp:spPr>
        <a:xfrm>
          <a:off x="0" y="3648313"/>
          <a:ext cx="6513603" cy="636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can the different policy levels interrelate to influence / improve social progress? </a:t>
          </a:r>
        </a:p>
      </dsp:txBody>
      <dsp:txXfrm>
        <a:off x="31070" y="3679383"/>
        <a:ext cx="6451463" cy="574340"/>
      </dsp:txXfrm>
    </dsp:sp>
    <dsp:sp modelId="{EA3453B7-BDAF-4E5D-9C17-0354E8D4D89A}">
      <dsp:nvSpPr>
        <dsp:cNvPr id="0" name=""/>
        <dsp:cNvSpPr/>
      </dsp:nvSpPr>
      <dsp:spPr>
        <a:xfrm>
          <a:off x="0" y="4330873"/>
          <a:ext cx="6513603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should the existing measurement of social progress be strengthened in order to ensure its more useful uptake by the regional governments? </a:t>
          </a:r>
        </a:p>
      </dsp:txBody>
      <dsp:txXfrm>
        <a:off x="31070" y="4361943"/>
        <a:ext cx="6451463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A3718-5EAB-4DCC-ACF5-1360242D357B}">
      <dsp:nvSpPr>
        <dsp:cNvPr id="0" name=""/>
        <dsp:cNvSpPr/>
      </dsp:nvSpPr>
      <dsp:spPr>
        <a:xfrm>
          <a:off x="0" y="550287"/>
          <a:ext cx="651360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YES </a:t>
          </a:r>
          <a:r>
            <a:rPr lang="en-US" sz="3100" kern="1200"/>
            <a:t>and some others may be removed</a:t>
          </a:r>
        </a:p>
      </dsp:txBody>
      <dsp:txXfrm>
        <a:off x="36296" y="586583"/>
        <a:ext cx="6441011" cy="670943"/>
      </dsp:txXfrm>
    </dsp:sp>
    <dsp:sp modelId="{A65368E1-CA8B-4E2F-972C-6C7527A3DD57}">
      <dsp:nvSpPr>
        <dsp:cNvPr id="0" name=""/>
        <dsp:cNvSpPr/>
      </dsp:nvSpPr>
      <dsp:spPr>
        <a:xfrm>
          <a:off x="0" y="1383102"/>
          <a:ext cx="6513603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Examples from the RWG</a:t>
          </a:r>
          <a:endParaRPr lang="en-US" sz="3100" kern="1200"/>
        </a:p>
      </dsp:txBody>
      <dsp:txXfrm>
        <a:off x="36296" y="1419398"/>
        <a:ext cx="6441011" cy="670943"/>
      </dsp:txXfrm>
    </dsp:sp>
    <dsp:sp modelId="{35555806-8297-456A-AABD-2FF26386AC36}">
      <dsp:nvSpPr>
        <dsp:cNvPr id="0" name=""/>
        <dsp:cNvSpPr/>
      </dsp:nvSpPr>
      <dsp:spPr>
        <a:xfrm>
          <a:off x="0" y="2126637"/>
          <a:ext cx="6513603" cy="320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Tolerance and care for animals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Quality of secondary education not levels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Cost/quality of ICT access not only access itself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Young unmarried mothers, teenage alcoholism or drug addiction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Support for people with disabilities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Cultural indicators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Ways to integrate inequality???</a:t>
          </a:r>
        </a:p>
      </dsp:txBody>
      <dsp:txXfrm>
        <a:off x="0" y="2126637"/>
        <a:ext cx="6513603" cy="320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9387-7100-44FA-9E27-6AAE9F8C7203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Significant differences between Member States</a:t>
          </a:r>
        </a:p>
      </dsp:txBody>
      <dsp:txXfrm>
        <a:off x="90116" y="168728"/>
        <a:ext cx="6333371" cy="1665808"/>
      </dsp:txXfrm>
    </dsp:sp>
    <dsp:sp modelId="{FF2CF6C1-0003-4F7E-A340-80FB9BCB73FC}">
      <dsp:nvSpPr>
        <dsp:cNvPr id="0" name=""/>
        <dsp:cNvSpPr/>
      </dsp:nvSpPr>
      <dsp:spPr>
        <a:xfrm>
          <a:off x="0" y="2019692"/>
          <a:ext cx="6513603" cy="1846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National policies: check the areas where all regions lag behind (use distance to EU average)</a:t>
          </a:r>
        </a:p>
      </dsp:txBody>
      <dsp:txXfrm>
        <a:off x="90116" y="2109808"/>
        <a:ext cx="6333371" cy="1665808"/>
      </dsp:txXfrm>
    </dsp:sp>
    <dsp:sp modelId="{197A328F-DE1B-4570-8769-1D958CF77B32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EU policies: check against other benchmarks (does global regional make sense?)</a:t>
          </a:r>
        </a:p>
      </dsp:txBody>
      <dsp:txXfrm>
        <a:off x="90116" y="4050889"/>
        <a:ext cx="6333371" cy="1665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B4CA2-C0E8-4CB8-9CDE-40EB24E1018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59945-7130-4404-B78D-A31D78613D98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6EE4E-9E41-4086-9A66-6896E87E87C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are doubts on the value of perception indicators</a:t>
          </a:r>
        </a:p>
      </dsp:txBody>
      <dsp:txXfrm>
        <a:off x="1941716" y="718"/>
        <a:ext cx="4571887" cy="1681139"/>
      </dsp:txXfrm>
    </dsp:sp>
    <dsp:sp modelId="{EB4AA8F8-C220-49FC-92EC-C90EBD1AB47A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15A54-C952-4CED-886E-E6CDA3953AB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229AE-F568-4722-8388-CF3E818E39DB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Perception indicators should ideally be matched with objective ones (e.g. trust in the legal system substituted or complemented with </a:t>
          </a:r>
          <a:r>
            <a:rPr lang="en-US" sz="1600" i="1" kern="1200"/>
            <a:t>time elapsing to final court decisions</a:t>
          </a:r>
          <a:r>
            <a:rPr lang="en-US" sz="1600" kern="1200"/>
            <a:t> and/or </a:t>
          </a:r>
          <a:r>
            <a:rPr lang="en-US" sz="1600" i="1" kern="1200"/>
            <a:t>reversal or court decisions by appeal courts</a:t>
          </a:r>
          <a:r>
            <a:rPr lang="en-US" sz="1600" kern="1200"/>
            <a:t>)</a:t>
          </a:r>
        </a:p>
      </dsp:txBody>
      <dsp:txXfrm>
        <a:off x="1941716" y="2102143"/>
        <a:ext cx="4571887" cy="1681139"/>
      </dsp:txXfrm>
    </dsp:sp>
    <dsp:sp modelId="{D3AA1D4F-8D74-426F-858C-A72A0AF7D03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6D1DE-EAFA-4AA2-B550-16B224D3F0B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D3496-631E-4B4C-8F65-95527B3321E9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Double check (statistical tests) indicators with potential strong correlation, same root causes (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B4DB-3702-45BE-ACD0-36213FA4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51187-ADE6-49D5-91DD-9C8DD97E3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3D2E3-2782-4CE8-B63A-AD020982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C9616-D108-4455-A65A-E5DE9287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4007F-AC7E-41A4-8628-0074091C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4605-2563-4923-9672-CD1B9E62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31937-D78A-4AB2-A7F9-012B3D4DD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C520-6FE8-46F0-AEFB-8F6B6DC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D2CD5-1EA3-4F1F-99EB-9DF9FD5D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C61A0-8DB8-433C-AE18-85E104D0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6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E520F-26C0-4299-8972-08AEB17AB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E848D-BAB7-4BE9-9464-BA9F8B446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C71A5-5EC9-4BB9-90ED-1A9B431B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BF4AA-2E01-4AEB-AF2F-F2301B0D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B33CD-6D6C-4DCE-95CD-65460F89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0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51DD-F1CD-4C4E-BF07-A36C95A4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814F-C75E-4790-81AD-7DB2FC21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6780-65A3-41BA-A37C-8E64262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01C14-4096-41AC-A7DD-0FFF21FA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F42C9-0BE2-47AC-931E-638F4316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FEF1-672E-4922-9FA2-B18C4192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4F59B-98DA-4924-9203-33D363C7E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C48B-A613-4968-B946-6B5ED540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8FA5E-7A6B-4AD6-A13F-478C45EE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B22D-2BAE-49DB-A708-08D768E1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052C-652C-46EF-A893-09EF9234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FE9E-217C-4EF7-B386-5AD1EA472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7EA69-629E-47B2-BA67-B723CC62B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C33C6-0BAB-4A30-84A2-B1573957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71E3B-E873-48D8-A7BA-0093B17C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1BC02-4718-4D95-AFCE-EC750C7F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1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BA0A-6EE0-415A-875F-52EE5944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813A-AA37-4F39-AF04-E363BBDA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0D66C-E55D-450A-ADA6-B443B4225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7D496-4BC3-4E90-8F0D-07E4849A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49EB7-358A-42AE-BE47-FD0976828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72D54-2930-44DF-823B-AA02F02D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93D8C-3724-4A33-A8BA-012E19E7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236EB-EECB-461E-A9A9-2E24B2E4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0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0DEA-BDE2-4DAD-A612-33CD48C4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E47B6-A040-4DBF-9537-99D29609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BBD02-08DA-4795-9DDD-26DB2F9E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F5C6F-9E47-4280-9A08-8EDC3D9E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B79A8-217F-49E9-91F6-EBE22137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527B0-0267-4B3E-B8CE-395BEA1E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ECA76-0962-4369-8C8F-9F440BCD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8B0-18B5-4CA4-AC11-5061CB31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E2E3-F01B-4EA1-B2BB-64BAB58F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F0DC9-9C98-4D96-B799-F482BC543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3257C-29E4-4AB6-8C12-5877E17A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3B59E-AE9E-46F9-BE70-89841D12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66F2D-66F3-41D0-B699-DF9BA34C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5D63-787E-45E2-9D2B-B2EA6DE2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E9EE-8069-4AC1-93E1-A4D0B34C3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BC656-807A-4262-8FE8-1774B328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A1642-EA6A-4A71-A7A9-B229888D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98E32-7F3C-42A5-8568-80C7CDBD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8E93F-7D3C-4D43-B9BC-2AB18848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9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B24BD-119A-4339-8E20-B3D68A8B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86B96-9582-4FAF-A14F-1783DA3D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507E-4385-40BA-A858-EC7565BFD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22E7-A46B-4C42-B8EB-6CF017CB600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0D398-E28E-4E3A-A57D-9AF3BDDF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6157-1B7D-4026-85BF-D53A3412A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D40F-B0EE-4FB8-ABE5-3259428A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sipouri@econ.uoa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82D7-C9A0-4E62-A392-C7FCF549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574" y="3520000"/>
            <a:ext cx="5046196" cy="1795803"/>
          </a:xfrm>
        </p:spPr>
        <p:txBody>
          <a:bodyPr>
            <a:noAutofit/>
          </a:bodyPr>
          <a:lstStyle/>
          <a:p>
            <a:pPr algn="l"/>
            <a:r>
              <a:rPr lang="en-GB" sz="4000" b="1" i="1" dirty="0"/>
              <a:t>Presentation of selected results of the EU-SPI case study </a:t>
            </a:r>
            <a:br>
              <a:rPr lang="en-GB" sz="4000" b="1" i="1" dirty="0"/>
            </a:br>
            <a:r>
              <a:rPr lang="en-GB" sz="4000" b="1" i="1" dirty="0"/>
              <a:t>Western Greece</a:t>
            </a:r>
            <a:endParaRPr lang="en-US" sz="40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493D9-391E-4D5F-87D5-86D90703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574" y="5547815"/>
            <a:ext cx="3402979" cy="859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Measuring social progress in European regions and cities</a:t>
            </a:r>
          </a:p>
          <a:p>
            <a:r>
              <a:rPr lang="en-US" sz="2000" dirty="0"/>
              <a:t>Brussels, 9 October 2019</a:t>
            </a:r>
          </a:p>
          <a:p>
            <a:pPr algn="l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766AB-174B-44FC-B3A3-26C484A6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4" y="604315"/>
            <a:ext cx="2927250" cy="2195437"/>
          </a:xfrm>
          <a:prstGeom prst="rect">
            <a:avLst/>
          </a:prstGeom>
        </p:spPr>
      </p:pic>
      <p:pic>
        <p:nvPicPr>
          <p:cNvPr id="3074" name="Picture 2" descr="Image result for Î»Î¹Î¼Î½Î¿Î¸Î±Î»Î±ÏÏÎ± Î¼ÎµÏÎ¿Î»Î¿Î³Î³Î¹Î¿Ï ÏÏÏÎ¿Î³ÏÎ±ÏÎ¹ÎµÏ">
            <a:extLst>
              <a:ext uri="{FF2B5EF4-FFF2-40B4-BE49-F238E27FC236}">
                <a16:creationId xmlns:a16="http://schemas.microsoft.com/office/drawing/2014/main" id="{F4F7B0BD-915D-46F7-9A9F-56B862EF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03" y="604315"/>
            <a:ext cx="3868173" cy="24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06FDA-3014-436F-9E38-DAA7DE02B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759" y="604315"/>
            <a:ext cx="2837871" cy="1702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8292C-568C-4D49-BD2D-CC909B7A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851" y="3868006"/>
            <a:ext cx="1978925" cy="1538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E8870-CE66-4FFD-A62B-6D380F014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178" y="3429000"/>
            <a:ext cx="2760248" cy="207205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C432BB8-F9ED-4673-8338-2B02076BB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3" y="4309760"/>
            <a:ext cx="1179609" cy="1179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BD5E9-D7B1-4C09-A3D7-B313950D115E}"/>
              </a:ext>
            </a:extLst>
          </p:cNvPr>
          <p:cNvSpPr txBox="1"/>
          <p:nvPr/>
        </p:nvSpPr>
        <p:spPr>
          <a:xfrm>
            <a:off x="7829176" y="6018306"/>
            <a:ext cx="369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Prof. Lena J. Tsipouri</a:t>
            </a:r>
          </a:p>
        </p:txBody>
      </p:sp>
    </p:spTree>
    <p:extLst>
      <p:ext uri="{BB962C8B-B14F-4D97-AF65-F5344CB8AC3E}">
        <p14:creationId xmlns:p14="http://schemas.microsoft.com/office/powerpoint/2010/main" val="217116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40B6A-8B80-4EF3-9F5D-0191189E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How should the existing measurement of social progress be strengthened in order to ensure its more useful uptake by the regional governments?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F83A85-C4AF-4FC2-880D-783E80455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057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55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3B35-4E79-456B-A114-47A74DEC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A4CC-293D-4806-9F40-B2B8441D8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Thank you for your attention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tsipouri@econ.uoa.gr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7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76842-E555-46A5-ABD5-4C9FD8B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A few reminders about the RWG before responding to the questions to be addressed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55B072-EB22-4125-B35B-62EB15AA9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606665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7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AC9A4-FBEE-459F-8145-8BAF69FAC04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573" y="877330"/>
            <a:ext cx="9743303" cy="543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12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2484-0008-4F2B-8CD8-DCB58B73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352CA7-DB2D-42AE-B8C8-327F6894C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410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25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B1C45-7447-4150-B03E-CB692678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fontAlgn="base"/>
            <a:r>
              <a:rPr lang="en-US" dirty="0">
                <a:solidFill>
                  <a:schemeClr val="accent1"/>
                </a:solidFill>
              </a:rPr>
              <a:t>Do the results of the tested indicator frameworks translate reality at the regional level? 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8A777-2AC9-4551-8F7F-58A0198F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Methodology</a:t>
            </a:r>
          </a:p>
          <a:p>
            <a:pPr marL="0" indent="0">
              <a:buNone/>
            </a:pPr>
            <a:r>
              <a:rPr lang="en-US" sz="2000" dirty="0"/>
              <a:t>Check indicators one-by-one in a focus group of policy makers; refinement with individuals (including experts) if need be</a:t>
            </a:r>
          </a:p>
          <a:p>
            <a:pPr marL="0" indent="0">
              <a:buNone/>
            </a:pPr>
            <a:r>
              <a:rPr lang="en-US" sz="2000" b="1" dirty="0"/>
              <a:t>Results RWG</a:t>
            </a:r>
          </a:p>
          <a:p>
            <a:pPr marL="0" indent="0">
              <a:buNone/>
            </a:pPr>
            <a:r>
              <a:rPr lang="en-US" sz="2000" dirty="0"/>
              <a:t>By and large the framework reflects reality; reservations were expressed 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Environmental measurements there are problems because there are not enough measuring instruments (aggregation of city data for the whole region)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Using national averages when regional data is missing is misleading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Perception indicators</a:t>
            </a:r>
          </a:p>
        </p:txBody>
      </p:sp>
    </p:spTree>
    <p:extLst>
      <p:ext uri="{BB962C8B-B14F-4D97-AF65-F5344CB8AC3E}">
        <p14:creationId xmlns:p14="http://schemas.microsoft.com/office/powerpoint/2010/main" val="55387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32C76-0AA6-4448-AEBB-33604D94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37" y="95769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Are the tested indicators useful in monitoring social policies?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4FEF-AB0C-4A27-90A5-48C4A685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6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Yes, but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They will be a lot more useful when time series will be available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Additional (tailor-made or not??) criteria are needed to select among them to prioritise policies </a:t>
            </a:r>
          </a:p>
          <a:p>
            <a:pPr marL="0" indent="0">
              <a:buNone/>
            </a:pPr>
            <a:r>
              <a:rPr lang="en-US" sz="2000" b="1" dirty="0"/>
              <a:t>Examples of criteria used in the RWG (work in progress)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Distance from average EU or average national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Path dependence as a constraint for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GDP: Some indicators are very closely connected to GDP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Administrative level of responsibility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Availability/size of budget for intervention at the regional level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8571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2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EC8EF-3B2C-4AA4-A625-9158797F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Can the results help to improve (regional) policy making and multilevel-governance? 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719C-3F04-4033-B99F-680CF20A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Yes, significantly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2000" dirty="0"/>
              <a:t>For regional policy making it is an instrument to help prioritise regional policy interventions; it stimulates the selection of criteria for prioritization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2000" dirty="0"/>
              <a:t>For areas where the region lacks autonomy it is a justification to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Leverage national funding for indicator improvement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Join forces with other regions in the same Member State for addressing similar problems (RWG example: Life-long-learning)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 Join forces with other regions globally for addressing similar problems (RWG example: illegal migration)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For areas where the region applies for international support or collaboration it is a good justification (e.g. Interreg, Urbact, H2020)</a:t>
            </a:r>
          </a:p>
        </p:txBody>
      </p:sp>
    </p:spTree>
    <p:extLst>
      <p:ext uri="{BB962C8B-B14F-4D97-AF65-F5344CB8AC3E}">
        <p14:creationId xmlns:p14="http://schemas.microsoft.com/office/powerpoint/2010/main" val="258568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0E6ED-430A-457C-9E0D-B5B742DA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Should other criteria or factors be added to these indicators? 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DA00F2-D25F-4E5C-B236-4F8E22E8F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66814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70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5DE7C-BD04-4402-8283-27D41DE5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can the different policy levels interrelate to influence / improve social progress?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B6EF21-ED7E-41CE-B689-9A537B83B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7501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41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Presentation of selected results of the EU-SPI case study  Western Greece</vt:lpstr>
      <vt:lpstr>A few reminders about the RWG before responding to the questions to be addressed</vt:lpstr>
      <vt:lpstr>PowerPoint Presentation</vt:lpstr>
      <vt:lpstr>Outline</vt:lpstr>
      <vt:lpstr>Do the results of the tested indicator frameworks translate reality at the regional level?  </vt:lpstr>
      <vt:lpstr>Are the tested indicators useful in monitoring social policies?  </vt:lpstr>
      <vt:lpstr>Can the results help to improve (regional) policy making and multilevel-governance?  </vt:lpstr>
      <vt:lpstr>Should other criteria or factors be added to these indicators?  </vt:lpstr>
      <vt:lpstr>How can the different policy levels interrelate to influence / improve social progress? </vt:lpstr>
      <vt:lpstr>How should the existing measurement of social progress be strengthened in order to ensure its more useful uptake by the regional governments?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selected results of the EU-SPI case study  Western Greece</dc:title>
  <dc:creator>Lena Tsipouri</dc:creator>
  <cp:lastModifiedBy>Lena Tsipouri</cp:lastModifiedBy>
  <cp:revision>3</cp:revision>
  <dcterms:created xsi:type="dcterms:W3CDTF">2019-10-09T08:12:58Z</dcterms:created>
  <dcterms:modified xsi:type="dcterms:W3CDTF">2019-10-09T08:15:42Z</dcterms:modified>
</cp:coreProperties>
</file>