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338" r:id="rId4"/>
    <p:sldId id="339" r:id="rId5"/>
    <p:sldId id="333" r:id="rId6"/>
    <p:sldId id="340" r:id="rId7"/>
    <p:sldId id="282" r:id="rId8"/>
    <p:sldId id="296" r:id="rId9"/>
    <p:sldId id="283" r:id="rId10"/>
    <p:sldId id="299" r:id="rId11"/>
    <p:sldId id="343" r:id="rId12"/>
    <p:sldId id="344" r:id="rId13"/>
    <p:sldId id="310" r:id="rId14"/>
    <p:sldId id="345" r:id="rId15"/>
    <p:sldId id="342" r:id="rId16"/>
    <p:sldId id="347" r:id="rId17"/>
    <p:sldId id="348" r:id="rId18"/>
    <p:sldId id="34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F0"/>
    <a:srgbClr val="2F4D5D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/>
    <p:restoredTop sz="94652"/>
  </p:normalViewPr>
  <p:slideViewPr>
    <p:cSldViewPr snapToGrid="0" snapToObjects="1">
      <p:cViewPr varScale="1">
        <p:scale>
          <a:sx n="112" d="100"/>
          <a:sy n="112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08304\AppData\Local\Microsoft\Windows\INetCache\Content.Outlook\AGZLHSOR\180124%20slide%20EU%20corpor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Top 10 HEI institutions</a:t>
            </a:r>
          </a:p>
          <a:p>
            <a:pPr>
              <a:defRPr/>
            </a:pPr>
            <a:r>
              <a:rPr lang="en-GB" sz="1100"/>
              <a:t>with</a:t>
            </a:r>
            <a:r>
              <a:rPr lang="en-GB" sz="1100" baseline="0"/>
              <a:t> regard to number of projects (label = budget in million €)</a:t>
            </a:r>
            <a:endParaRPr lang="en-GB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D8D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D8DB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CD-4F5C-8DE9-07076E06FB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CD-4F5C-8DE9-07076E06FB4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83EDA41-06D3-4FCC-8E3E-FBBA2B81299E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CD-4F5C-8DE9-07076E06FB4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36224F-62E9-4025-BF4F-0ECCC594265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A125869-492B-49DB-9DDD-1B42ED2F73B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5EF2291-2C7D-4CD0-B2E1-88690B0503F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BE4C6E5-144F-4954-A50F-3E7CE734E70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9D310A9-B143-4D46-8A29-28D3F1E99A7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C656716-8A45-4A71-B3C9-F4C5EA05B6F6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A7D3245-4A7E-4201-843C-B569A4D630D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BA611361-A370-46D8-9D16-D7078B76448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929C9AF-D15B-471D-97DB-89996526AE8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HES!$J$3:$J$12</c:f>
              <c:strCache>
                <c:ptCount val="10"/>
                <c:pt idx="0">
                  <c:v>UNIVERSITY OF CAMBRIDGE</c:v>
                </c:pt>
                <c:pt idx="1">
                  <c:v>UNIVERSITY OF OXFORD</c:v>
                </c:pt>
                <c:pt idx="2">
                  <c:v>UNIVERSITY COLLEGE LONDON</c:v>
                </c:pt>
                <c:pt idx="3">
                  <c:v>KOBENHAVNS UNIVERSITET</c:v>
                </c:pt>
                <c:pt idx="4">
                  <c:v>IMPERIAL COLLEGE</c:v>
                </c:pt>
                <c:pt idx="5">
                  <c:v>KU LEUVEN</c:v>
                </c:pt>
                <c:pt idx="6">
                  <c:v>TECHNISCHE UNIVERSITEIT DELFT</c:v>
                </c:pt>
                <c:pt idx="7">
                  <c:v>UNIVERSITY OF EDINBURGH</c:v>
                </c:pt>
                <c:pt idx="8">
                  <c:v>ETH Zürich</c:v>
                </c:pt>
                <c:pt idx="9">
                  <c:v>EPFL</c:v>
                </c:pt>
              </c:strCache>
            </c:strRef>
          </c:cat>
          <c:val>
            <c:numRef>
              <c:f>HES!$L$3:$L$12</c:f>
              <c:numCache>
                <c:formatCode>General</c:formatCode>
                <c:ptCount val="10"/>
                <c:pt idx="0">
                  <c:v>338</c:v>
                </c:pt>
                <c:pt idx="1">
                  <c:v>312</c:v>
                </c:pt>
                <c:pt idx="2">
                  <c:v>314</c:v>
                </c:pt>
                <c:pt idx="3">
                  <c:v>275</c:v>
                </c:pt>
                <c:pt idx="4">
                  <c:v>243</c:v>
                </c:pt>
                <c:pt idx="5">
                  <c:v>238</c:v>
                </c:pt>
                <c:pt idx="6">
                  <c:v>214</c:v>
                </c:pt>
                <c:pt idx="7">
                  <c:v>188</c:v>
                </c:pt>
                <c:pt idx="8">
                  <c:v>188</c:v>
                </c:pt>
                <c:pt idx="9">
                  <c:v>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1CD-4F5C-8DE9-07076E06FB47}"/>
            </c:ext>
            <c:ext xmlns:c15="http://schemas.microsoft.com/office/drawing/2012/chart" uri="{02D57815-91ED-43cb-92C2-25804820EDAC}">
              <c15:datalabelsRange>
                <c15:f>HES!$M$3:$M$12</c15:f>
                <c15:dlblRangeCache>
                  <c:ptCount val="10"/>
                  <c:pt idx="0">
                    <c:v>217</c:v>
                  </c:pt>
                  <c:pt idx="1">
                    <c:v>223</c:v>
                  </c:pt>
                  <c:pt idx="2">
                    <c:v>210</c:v>
                  </c:pt>
                  <c:pt idx="3">
                    <c:v>139</c:v>
                  </c:pt>
                  <c:pt idx="4">
                    <c:v>150</c:v>
                  </c:pt>
                  <c:pt idx="5">
                    <c:v>132</c:v>
                  </c:pt>
                  <c:pt idx="6">
                    <c:v>134</c:v>
                  </c:pt>
                  <c:pt idx="7">
                    <c:v>132</c:v>
                  </c:pt>
                  <c:pt idx="8">
                    <c:v>103</c:v>
                  </c:pt>
                  <c:pt idx="9">
                    <c:v>125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293224"/>
        <c:axId val="126293616"/>
      </c:barChart>
      <c:catAx>
        <c:axId val="126293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6293616"/>
        <c:crosses val="autoZero"/>
        <c:auto val="1"/>
        <c:lblAlgn val="ctr"/>
        <c:lblOffset val="100"/>
        <c:noMultiLvlLbl val="0"/>
      </c:catAx>
      <c:valAx>
        <c:axId val="1262936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0" i="0" u="none" strike="noStrike" baseline="0"/>
                  <a:t>number of signed projects, eCORDA H2020 database, September 30, 2017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629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4-9-2018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4-9-2018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9780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4" b="55322"/>
          <a:stretch/>
        </p:blipFill>
        <p:spPr>
          <a:xfrm>
            <a:off x="7542000" y="1332000"/>
            <a:ext cx="4644000" cy="550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800000"/>
            <a:ext cx="8333999" cy="23868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6000" y="4359600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4F49-E7EE-C14B-9CDA-5047A2179689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88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1555-6D3C-FA46-AF54-0A9CC4241829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4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466B-1EBF-6841-8301-D3F4A33DA998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91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803C-8625-2C4F-9C9A-F921651E81E5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6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5734" y="0"/>
            <a:ext cx="11419417" cy="6116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CEN TC 287 Workshop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AGU-2014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80A6-AD69-46DE-A422-EFC2316B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C4CF-B0F9-AA40-9735-939060C3094F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9" b="55168"/>
          <a:stretch/>
        </p:blipFill>
        <p:spPr>
          <a:xfrm>
            <a:off x="7542000" y="676800"/>
            <a:ext cx="4644000" cy="552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3999" cy="2386800"/>
          </a:xfrm>
        </p:spPr>
        <p:txBody>
          <a:bodyPr anchor="b"/>
          <a:lstStyle>
            <a:lvl1pPr>
              <a:defRPr sz="6000" baseline="0">
                <a:solidFill>
                  <a:srgbClr val="1D8DB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1DCE0A3-CE43-6E45-9162-48AF7E9970D4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5" b="55176"/>
          <a:stretch/>
        </p:blipFill>
        <p:spPr>
          <a:xfrm>
            <a:off x="7542000" y="676800"/>
            <a:ext cx="4644000" cy="552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3999" cy="23868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EA0179E-7A71-0F44-896C-08A0105BAFD0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6400" y="2509200"/>
            <a:ext cx="4280400" cy="1188000"/>
          </a:xfrm>
        </p:spPr>
        <p:txBody>
          <a:bodyPr anchor="ctr" anchorCtr="0">
            <a:noAutofit/>
          </a:bodyPr>
          <a:lstStyle>
            <a:lvl1pPr algn="ctr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B3E-3D6D-6646-8DF0-3C7265BCC1BF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A1E9-7496-B743-9A6F-ED3D8EC76BE4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614-8177-1D44-A398-84D816648BF0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AF25-AF93-E044-912C-31A1DD7B2BDF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4E3-1114-2449-A889-E0452B2E8810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616674"/>
            <a:ext cx="11473200" cy="4266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2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EE83289-DB04-F74F-BF3E-D543CF0896A4}" type="datetime1">
              <a:rPr lang="nl-BE" smtClean="0"/>
              <a:t>4/09/2018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0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D8DB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rgbClr val="2F4D5D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2F4D5D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2F4D5D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KU Leuven: </a:t>
            </a:r>
            <a:r>
              <a:rPr lang="nl-NL" dirty="0" err="1" smtClean="0"/>
              <a:t>innovation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internationalisation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Danny Vandenbroucke</a:t>
            </a:r>
            <a:endParaRPr lang="nl-NL" dirty="0"/>
          </a:p>
          <a:p>
            <a:pPr>
              <a:spcBef>
                <a:spcPts val="500"/>
              </a:spcBef>
            </a:pPr>
            <a:r>
              <a:rPr lang="nl-NL" dirty="0" smtClean="0"/>
              <a:t>Research Manager, </a:t>
            </a:r>
            <a:r>
              <a:rPr lang="nl-NL" dirty="0"/>
              <a:t>KU </a:t>
            </a:r>
            <a:r>
              <a:rPr lang="nl-NL" dirty="0" smtClean="0"/>
              <a:t>Leuven (SADL)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0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39C4A9-8C3A-094B-A8A5-48905248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International networks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DE62135-85F6-CF4F-B9BD-E35BCF94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3E491EFD-65A3-9F49-A54D-C2767526517C}"/>
              </a:ext>
            </a:extLst>
          </p:cNvPr>
          <p:cNvSpPr txBox="1"/>
          <p:nvPr/>
        </p:nvSpPr>
        <p:spPr>
          <a:xfrm>
            <a:off x="360000" y="1278000"/>
            <a:ext cx="11473200" cy="448942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Prominent position in European higher academic education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4DBC316-95BD-FE4F-B7A7-F5AF3D560B89}"/>
              </a:ext>
            </a:extLst>
          </p:cNvPr>
          <p:cNvSpPr txBox="1"/>
          <p:nvPr/>
        </p:nvSpPr>
        <p:spPr>
          <a:xfrm>
            <a:off x="360000" y="1800000"/>
            <a:ext cx="11473200" cy="448942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leading research institutions in Europe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2961B5D5-BF86-FC4D-948D-2979598E174F}"/>
              </a:ext>
            </a:extLst>
          </p:cNvPr>
          <p:cNvSpPr txBox="1"/>
          <p:nvPr/>
        </p:nvSpPr>
        <p:spPr>
          <a:xfrm>
            <a:off x="360000" y="4139474"/>
            <a:ext cx="3776399" cy="1423568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noAutofit/>
          </a:bodyPr>
          <a:lstStyle/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European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</a:p>
          <a:p>
            <a:pPr algn="ctr"/>
            <a:endParaRPr lang="nl-BE" sz="1500" dirty="0">
              <a:solidFill>
                <a:srgbClr val="045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2002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A766CB8-24B8-E948-BB93-E383D60E6242}"/>
              </a:ext>
            </a:extLst>
          </p:cNvPr>
          <p:cNvSpPr txBox="1"/>
          <p:nvPr/>
        </p:nvSpPr>
        <p:spPr>
          <a:xfrm>
            <a:off x="4172398" y="4139474"/>
            <a:ext cx="3848401" cy="1423568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noAutofit/>
          </a:bodyPr>
          <a:lstStyle/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institutions 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47 countries</a:t>
            </a:r>
          </a:p>
          <a:p>
            <a:pPr algn="ctr"/>
            <a:endParaRPr lang="nl-BE" sz="1500" dirty="0">
              <a:solidFill>
                <a:srgbClr val="045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2001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9EE36786-8785-C445-A48D-B37058CDA388}"/>
              </a:ext>
            </a:extLst>
          </p:cNvPr>
          <p:cNvSpPr txBox="1"/>
          <p:nvPr/>
        </p:nvSpPr>
        <p:spPr>
          <a:xfrm>
            <a:off x="8056800" y="4139474"/>
            <a:ext cx="3776400" cy="1423568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noAutofit/>
          </a:bodyPr>
          <a:lstStyle/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European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</a:t>
            </a:r>
            <a:b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</a:p>
          <a:p>
            <a:pPr algn="ctr"/>
            <a:endParaRPr lang="nl-BE" sz="1500" dirty="0">
              <a:solidFill>
                <a:srgbClr val="045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1500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1985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6D6102F-5480-9F46-8BCE-718B53C2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22" y="2986942"/>
            <a:ext cx="2316351" cy="8884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51887630-8573-9945-8194-6544421D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62" y="2718816"/>
            <a:ext cx="1098274" cy="115658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C598A37-561E-4249-A11A-E0A01B16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484" y="2601901"/>
            <a:ext cx="1395279" cy="13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8008C6-8FA0-174C-AA04-618BF664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Spreading</a:t>
            </a:r>
            <a:r>
              <a:rPr lang="nl-BE" dirty="0" smtClean="0"/>
              <a:t> Excellence, </a:t>
            </a:r>
            <a:r>
              <a:rPr lang="nl-BE" dirty="0" err="1" smtClean="0"/>
              <a:t>Widening</a:t>
            </a:r>
            <a:r>
              <a:rPr lang="nl-BE" dirty="0" smtClean="0"/>
              <a:t> </a:t>
            </a:r>
            <a:r>
              <a:rPr lang="nl-BE" dirty="0" err="1" smtClean="0"/>
              <a:t>Participation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1BB9C07-4E06-664F-B70C-3CBC8BF7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3199244-60DE-1B44-95C8-541B0D8E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1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KU Leuven: CELSA </a:t>
            </a:r>
            <a:r>
              <a:rPr lang="nl-BE" dirty="0" err="1" smtClean="0"/>
              <a:t>initiative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Central Europe Leuven Strategic Alliance</a:t>
            </a:r>
          </a:p>
          <a:p>
            <a:r>
              <a:rPr lang="nl-BE" dirty="0" err="1" smtClean="0"/>
              <a:t>Founded</a:t>
            </a:r>
            <a:r>
              <a:rPr lang="nl-BE" dirty="0" smtClean="0"/>
              <a:t> in April 2016</a:t>
            </a:r>
          </a:p>
          <a:p>
            <a:pPr lvl="1"/>
            <a:r>
              <a:rPr lang="nl-BE" dirty="0"/>
              <a:t>8</a:t>
            </a:r>
            <a:r>
              <a:rPr lang="nl-BE" dirty="0" smtClean="0"/>
              <a:t> </a:t>
            </a:r>
            <a:r>
              <a:rPr lang="nl-BE" dirty="0" err="1" smtClean="0"/>
              <a:t>old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famous</a:t>
            </a:r>
            <a:r>
              <a:rPr lang="nl-BE" dirty="0" smtClean="0"/>
              <a:t> </a:t>
            </a:r>
            <a:r>
              <a:rPr lang="nl-BE" dirty="0" err="1" smtClean="0"/>
              <a:t>universities</a:t>
            </a:r>
            <a:endParaRPr lang="nl-BE" dirty="0" smtClean="0"/>
          </a:p>
          <a:p>
            <a:pPr lvl="1"/>
            <a:r>
              <a:rPr lang="nl-BE" dirty="0" smtClean="0"/>
              <a:t>5 European </a:t>
            </a:r>
            <a:r>
              <a:rPr lang="nl-BE" dirty="0" err="1" smtClean="0"/>
              <a:t>cities</a:t>
            </a:r>
            <a:endParaRPr lang="nl-BE" dirty="0" smtClean="0"/>
          </a:p>
          <a:p>
            <a:pPr lvl="2"/>
            <a:r>
              <a:rPr lang="nl-BE" dirty="0"/>
              <a:t>Budapest (Hungary)</a:t>
            </a:r>
          </a:p>
          <a:p>
            <a:pPr lvl="2"/>
            <a:r>
              <a:rPr lang="nl-BE" dirty="0"/>
              <a:t>Leuven (Belgium)</a:t>
            </a:r>
          </a:p>
          <a:p>
            <a:pPr lvl="2"/>
            <a:r>
              <a:rPr lang="nl-BE" dirty="0" smtClean="0"/>
              <a:t>Ljubljana </a:t>
            </a:r>
            <a:r>
              <a:rPr lang="nl-BE" dirty="0"/>
              <a:t>(Slovenia)</a:t>
            </a:r>
          </a:p>
          <a:p>
            <a:pPr lvl="2"/>
            <a:r>
              <a:rPr lang="nl-BE" dirty="0"/>
              <a:t>Tartu (Estonia) </a:t>
            </a:r>
          </a:p>
          <a:p>
            <a:pPr lvl="2"/>
            <a:r>
              <a:rPr lang="nl-BE" dirty="0"/>
              <a:t>Prague (</a:t>
            </a:r>
            <a:r>
              <a:rPr lang="nl-BE" dirty="0" err="1"/>
              <a:t>Czech</a:t>
            </a:r>
            <a:r>
              <a:rPr lang="nl-BE" dirty="0"/>
              <a:t> </a:t>
            </a:r>
            <a:r>
              <a:rPr lang="nl-BE" dirty="0" err="1"/>
              <a:t>Republic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Prepare</a:t>
            </a:r>
            <a:r>
              <a:rPr lang="nl-BE" dirty="0" smtClean="0"/>
              <a:t> joint </a:t>
            </a:r>
            <a:r>
              <a:rPr lang="nl-BE" dirty="0" err="1" smtClean="0"/>
              <a:t>education</a:t>
            </a:r>
            <a:r>
              <a:rPr lang="nl-BE" dirty="0" smtClean="0"/>
              <a:t>/research </a:t>
            </a:r>
            <a:r>
              <a:rPr lang="nl-BE" dirty="0" err="1" smtClean="0"/>
              <a:t>projects</a:t>
            </a:r>
            <a:endParaRPr lang="nl-BE" dirty="0" smtClean="0"/>
          </a:p>
          <a:p>
            <a:pPr lvl="1"/>
            <a:r>
              <a:rPr lang="nl-BE" dirty="0" smtClean="0"/>
              <a:t>+ Exchange </a:t>
            </a:r>
            <a:r>
              <a:rPr lang="nl-BE" dirty="0" err="1" smtClean="0"/>
              <a:t>experience</a:t>
            </a:r>
            <a:endParaRPr lang="nl-BE" dirty="0"/>
          </a:p>
          <a:p>
            <a:pPr lvl="2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52" y="2020069"/>
            <a:ext cx="3423896" cy="1990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85" y="603934"/>
            <a:ext cx="200025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53" y="4198836"/>
            <a:ext cx="3438095" cy="1847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9668" y="5381956"/>
            <a:ext cx="245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1.4 </a:t>
            </a:r>
            <a:r>
              <a:rPr lang="nl-BE" sz="2400" b="1" dirty="0" err="1" smtClean="0"/>
              <a:t>million</a:t>
            </a:r>
            <a:r>
              <a:rPr lang="nl-BE" sz="2400" b="1" dirty="0" smtClean="0"/>
              <a:t> € / call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98246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8BA2EF-1CEB-2344-8F9C-7281419A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KU Leuven Research &amp; Development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1A111FC-F89E-A94E-8494-9D8E427F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2FAFD5D-921D-944B-A7E0-B0C8B519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58" y="360001"/>
            <a:ext cx="1809042" cy="4443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8075E42-F214-134D-96CF-24B770495D33}"/>
              </a:ext>
            </a:extLst>
          </p:cNvPr>
          <p:cNvSpPr txBox="1"/>
          <p:nvPr/>
        </p:nvSpPr>
        <p:spPr>
          <a:xfrm>
            <a:off x="359999" y="1576800"/>
            <a:ext cx="8002800" cy="74133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LRD advances the impact of research results on people’s lives around </a:t>
            </a:r>
            <a:br>
              <a:rPr lang="nl-BE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globe by means of: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EDA61E0-657E-EA4B-8BD1-1051ACAB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12" y="1577344"/>
            <a:ext cx="3304688" cy="2565351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xmlns="" id="{55CB8095-DA50-674C-864B-C35BA3C357CB}"/>
              </a:ext>
            </a:extLst>
          </p:cNvPr>
          <p:cNvSpPr txBox="1">
            <a:spLocks/>
          </p:cNvSpPr>
          <p:nvPr/>
        </p:nvSpPr>
        <p:spPr>
          <a:xfrm>
            <a:off x="360000" y="1059219"/>
            <a:ext cx="8424000" cy="376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00" cap="all" dirty="0">
                <a:latin typeface="Arial" panose="020B0604020202020204" pitchFamily="34" charset="0"/>
              </a:rPr>
              <a:t>Established in 1972</a:t>
            </a:r>
            <a:br>
              <a:rPr lang="nl-BE" sz="1400" cap="all" dirty="0">
                <a:latin typeface="Arial" panose="020B0604020202020204" pitchFamily="34" charset="0"/>
              </a:rPr>
            </a:br>
            <a:r>
              <a:rPr lang="nl-BE" sz="1400" cap="all" dirty="0">
                <a:latin typeface="Arial" panose="020B0604020202020204" pitchFamily="34" charset="0"/>
              </a:rPr>
              <a:t>One of the first university technology transfer offices in Europe</a:t>
            </a:r>
            <a:endParaRPr lang="nl-BE" sz="1400" cap="al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CE51DA6-1D68-4642-B17A-B6B7511CFB1F}"/>
              </a:ext>
            </a:extLst>
          </p:cNvPr>
          <p:cNvSpPr txBox="1"/>
          <p:nvPr/>
        </p:nvSpPr>
        <p:spPr>
          <a:xfrm>
            <a:off x="359998" y="2358544"/>
            <a:ext cx="80028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research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0294C037-1CA2-A048-8EE4-5F320A79A040}"/>
              </a:ext>
            </a:extLst>
          </p:cNvPr>
          <p:cNvSpPr txBox="1"/>
          <p:nvPr/>
        </p:nvSpPr>
        <p:spPr>
          <a:xfrm>
            <a:off x="359998" y="2722413"/>
            <a:ext cx="80028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intellectual property rights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56B326C7-6130-9642-87EE-A70E52268977}"/>
              </a:ext>
            </a:extLst>
          </p:cNvPr>
          <p:cNvSpPr txBox="1"/>
          <p:nvPr/>
        </p:nvSpPr>
        <p:spPr>
          <a:xfrm>
            <a:off x="359998" y="3086282"/>
            <a:ext cx="80028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Founding spin-off companies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5DFB3A54-B380-FC4E-9AA4-A850FC632CCD}"/>
              </a:ext>
            </a:extLst>
          </p:cNvPr>
          <p:cNvSpPr txBox="1"/>
          <p:nvPr/>
        </p:nvSpPr>
        <p:spPr>
          <a:xfrm>
            <a:off x="359998" y="3455400"/>
            <a:ext cx="80028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entrepreneurship and innovation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070E7C1C-84BF-394C-A1AE-6D9C3F940A5A}"/>
              </a:ext>
            </a:extLst>
          </p:cNvPr>
          <p:cNvSpPr txBox="1"/>
          <p:nvPr/>
        </p:nvSpPr>
        <p:spPr>
          <a:xfrm>
            <a:off x="359998" y="3824518"/>
            <a:ext cx="80028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regional development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220A4A38-D450-7648-93B9-D69387B46229}"/>
              </a:ext>
            </a:extLst>
          </p:cNvPr>
          <p:cNvSpPr txBox="1"/>
          <p:nvPr/>
        </p:nvSpPr>
        <p:spPr>
          <a:xfrm>
            <a:off x="360000" y="4291744"/>
            <a:ext cx="11473200" cy="479719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LRD in figures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7689215F-CEF5-3942-9B71-20D8BE0ABADC}"/>
              </a:ext>
            </a:extLst>
          </p:cNvPr>
          <p:cNvSpPr txBox="1"/>
          <p:nvPr/>
        </p:nvSpPr>
        <p:spPr>
          <a:xfrm>
            <a:off x="359998" y="4805229"/>
            <a:ext cx="11473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3,106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contracts concluded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DE9687FA-361B-334E-9F64-FCFC7BEEDB4F}"/>
              </a:ext>
            </a:extLst>
          </p:cNvPr>
          <p:cNvSpPr txBox="1"/>
          <p:nvPr/>
        </p:nvSpPr>
        <p:spPr>
          <a:xfrm>
            <a:off x="359998" y="5162995"/>
            <a:ext cx="11473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revenue from intellectual property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0AF21C2B-905A-7A41-9593-31E3728CE7B0}"/>
              </a:ext>
            </a:extLst>
          </p:cNvPr>
          <p:cNvSpPr txBox="1"/>
          <p:nvPr/>
        </p:nvSpPr>
        <p:spPr>
          <a:xfrm>
            <a:off x="359998" y="5520761"/>
            <a:ext cx="11473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2005-2017: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external capital investment in spin-off portfolio </a:t>
            </a:r>
          </a:p>
        </p:txBody>
      </p:sp>
    </p:spTree>
    <p:extLst>
      <p:ext uri="{BB962C8B-B14F-4D97-AF65-F5344CB8AC3E}">
        <p14:creationId xmlns:p14="http://schemas.microsoft.com/office/powerpoint/2010/main" val="421923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Spatial</a:t>
            </a:r>
            <a:r>
              <a:rPr lang="nl-BE" dirty="0" smtClean="0"/>
              <a:t> Applications </a:t>
            </a:r>
            <a:r>
              <a:rPr lang="nl-BE" dirty="0" err="1" smtClean="0"/>
              <a:t>Division</a:t>
            </a:r>
            <a:r>
              <a:rPr lang="nl-BE" dirty="0" smtClean="0"/>
              <a:t> (SADL)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One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smtClean="0"/>
              <a:t> 77 </a:t>
            </a:r>
            <a:r>
              <a:rPr lang="nl-BE" dirty="0" err="1" smtClean="0"/>
              <a:t>Divisions</a:t>
            </a:r>
            <a:r>
              <a:rPr lang="nl-BE" dirty="0" smtClean="0"/>
              <a:t> </a:t>
            </a:r>
            <a:r>
              <a:rPr lang="nl-BE" dirty="0" err="1" smtClean="0"/>
              <a:t>under</a:t>
            </a:r>
            <a:r>
              <a:rPr lang="nl-BE" dirty="0" smtClean="0"/>
              <a:t> KU Leuven R&amp;D</a:t>
            </a:r>
          </a:p>
          <a:p>
            <a:pPr lvl="1"/>
            <a:r>
              <a:rPr lang="nl-BE" dirty="0" smtClean="0"/>
              <a:t>25 </a:t>
            </a:r>
            <a:r>
              <a:rPr lang="nl-BE" dirty="0" err="1" smtClean="0"/>
              <a:t>years</a:t>
            </a:r>
            <a:r>
              <a:rPr lang="nl-BE" dirty="0" smtClean="0"/>
              <a:t> ‘</a:t>
            </a:r>
            <a:r>
              <a:rPr lang="nl-BE" dirty="0" err="1" smtClean="0"/>
              <a:t>young</a:t>
            </a:r>
            <a:r>
              <a:rPr lang="nl-BE" dirty="0" smtClean="0"/>
              <a:t>’</a:t>
            </a:r>
          </a:p>
          <a:p>
            <a:r>
              <a:rPr lang="nl-BE" dirty="0" smtClean="0"/>
              <a:t>Knowledge </a:t>
            </a:r>
            <a:r>
              <a:rPr lang="nl-BE" dirty="0" err="1" smtClean="0"/>
              <a:t>and</a:t>
            </a:r>
            <a:r>
              <a:rPr lang="nl-BE" dirty="0" smtClean="0"/>
              <a:t> Technology Transfer in </a:t>
            </a:r>
            <a:r>
              <a:rPr lang="nl-BE" dirty="0" err="1" smtClean="0"/>
              <a:t>the</a:t>
            </a:r>
            <a:r>
              <a:rPr lang="nl-BE" dirty="0" smtClean="0"/>
              <a:t> GI S&amp;T domain</a:t>
            </a:r>
          </a:p>
          <a:p>
            <a:pPr lvl="1"/>
            <a:r>
              <a:rPr lang="nl-BE" dirty="0" smtClean="0"/>
              <a:t>&gt; 250 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</a:t>
            </a:r>
            <a:r>
              <a:rPr lang="nl-BE" dirty="0" err="1" smtClean="0"/>
              <a:t>projects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&gt; 200 </a:t>
            </a:r>
            <a:r>
              <a:rPr lang="nl-BE" dirty="0" err="1" smtClean="0"/>
              <a:t>international</a:t>
            </a:r>
            <a:r>
              <a:rPr lang="nl-BE" dirty="0" smtClean="0"/>
              <a:t> partners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4328"/>
            <a:ext cx="3569844" cy="305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32" y="3933294"/>
            <a:ext cx="2619375" cy="1743075"/>
          </a:xfrm>
          <a:prstGeom prst="rect">
            <a:avLst/>
          </a:prstGeom>
        </p:spPr>
      </p:pic>
      <p:pic>
        <p:nvPicPr>
          <p:cNvPr id="7" name="Picture 4" descr="Afbeelding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3750" r="7483" b="46852"/>
          <a:stretch>
            <a:fillRect/>
          </a:stretch>
        </p:blipFill>
        <p:spPr bwMode="auto">
          <a:xfrm>
            <a:off x="4173837" y="4991732"/>
            <a:ext cx="5003602" cy="12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47" y="597530"/>
            <a:ext cx="870569" cy="1384107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62" y="3614328"/>
            <a:ext cx="2489260" cy="11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1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r>
              <a:rPr lang="nl-BE" dirty="0" smtClean="0"/>
              <a:t>: Erasmus+ BESTSDI project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Ka2 CBHE in </a:t>
            </a:r>
            <a:r>
              <a:rPr lang="nl-BE" dirty="0" err="1" smtClean="0"/>
              <a:t>the</a:t>
            </a:r>
            <a:r>
              <a:rPr lang="nl-BE" dirty="0" smtClean="0"/>
              <a:t> Western Balkan</a:t>
            </a:r>
          </a:p>
          <a:p>
            <a:pPr lvl="1"/>
            <a:r>
              <a:rPr lang="nl-BE" dirty="0" err="1" smtClean="0"/>
              <a:t>Capacity</a:t>
            </a:r>
            <a:r>
              <a:rPr lang="nl-BE" dirty="0" smtClean="0"/>
              <a:t> Building in </a:t>
            </a:r>
            <a:r>
              <a:rPr lang="nl-BE" dirty="0" err="1" smtClean="0"/>
              <a:t>the</a:t>
            </a:r>
            <a:r>
              <a:rPr lang="nl-BE" dirty="0" smtClean="0"/>
              <a:t> field of </a:t>
            </a: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 smtClean="0"/>
          </a:p>
          <a:p>
            <a:pPr lvl="2"/>
            <a:r>
              <a:rPr lang="nl-BE" dirty="0" smtClean="0"/>
              <a:t>5 partners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programme</a:t>
            </a:r>
            <a:r>
              <a:rPr lang="nl-BE" dirty="0" smtClean="0"/>
              <a:t> </a:t>
            </a:r>
            <a:r>
              <a:rPr lang="nl-BE" dirty="0" err="1" smtClean="0"/>
              <a:t>countries</a:t>
            </a:r>
            <a:endParaRPr lang="nl-BE" dirty="0" smtClean="0"/>
          </a:p>
          <a:p>
            <a:pPr lvl="2"/>
            <a:r>
              <a:rPr lang="nl-BE" dirty="0" smtClean="0"/>
              <a:t>11 partners </a:t>
            </a:r>
            <a:r>
              <a:rPr lang="nl-BE" dirty="0" err="1" smtClean="0"/>
              <a:t>from</a:t>
            </a:r>
            <a:r>
              <a:rPr lang="nl-BE" dirty="0" smtClean="0"/>
              <a:t> partner </a:t>
            </a:r>
            <a:r>
              <a:rPr lang="nl-BE" dirty="0" err="1" smtClean="0"/>
              <a:t>countries</a:t>
            </a:r>
            <a:endParaRPr lang="nl-BE" dirty="0" smtClean="0"/>
          </a:p>
          <a:p>
            <a:pPr lvl="2"/>
            <a:r>
              <a:rPr lang="nl-BE" dirty="0" smtClean="0"/>
              <a:t>3 </a:t>
            </a:r>
            <a:r>
              <a:rPr lang="nl-BE" dirty="0" err="1" smtClean="0"/>
              <a:t>Associated</a:t>
            </a:r>
            <a:r>
              <a:rPr lang="nl-BE" dirty="0" smtClean="0"/>
              <a:t> partners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6" y="1615205"/>
            <a:ext cx="3167764" cy="477635"/>
          </a:xfrm>
          <a:prstGeom prst="rect">
            <a:avLst/>
          </a:prstGeo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>
            <a:spLocks noChangeAspect="1"/>
          </p:cNvSpPr>
          <p:nvPr/>
        </p:nvSpPr>
        <p:spPr>
          <a:xfrm>
            <a:off x="413648" y="3825750"/>
            <a:ext cx="5682952" cy="1944223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F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 S&amp;T field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F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test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curricula, courses,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of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(SDI)</a:t>
            </a:r>
            <a:endParaRPr lang="nl-BE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30" y="3274373"/>
            <a:ext cx="54864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3094" y="2360441"/>
            <a:ext cx="286770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New </a:t>
            </a:r>
            <a:r>
              <a:rPr lang="nl-BE" dirty="0" err="1" smtClean="0">
                <a:solidFill>
                  <a:schemeClr val="bg1"/>
                </a:solidFill>
              </a:rPr>
              <a:t>education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research</a:t>
            </a:r>
          </a:p>
          <a:p>
            <a:pPr algn="ctr"/>
            <a:r>
              <a:rPr lang="nl-BE" dirty="0" err="1" smtClean="0">
                <a:solidFill>
                  <a:schemeClr val="bg1"/>
                </a:solidFill>
              </a:rPr>
              <a:t>Projects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being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prepared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Spreading</a:t>
            </a:r>
            <a:r>
              <a:rPr lang="nl-BE" dirty="0" smtClean="0"/>
              <a:t> excellence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widening</a:t>
            </a:r>
            <a:r>
              <a:rPr lang="nl-BE" dirty="0" smtClean="0"/>
              <a:t> </a:t>
            </a:r>
            <a:r>
              <a:rPr lang="nl-BE" dirty="0" err="1" smtClean="0"/>
              <a:t>participation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r>
              <a:rPr lang="nl-BE" dirty="0" smtClean="0"/>
              <a:t>, </a:t>
            </a:r>
            <a:r>
              <a:rPr lang="nl-BE" dirty="0" err="1" smtClean="0"/>
              <a:t>the</a:t>
            </a:r>
            <a:r>
              <a:rPr lang="nl-BE" dirty="0" smtClean="0"/>
              <a:t> KU Leuven (SADL) </a:t>
            </a:r>
            <a:r>
              <a:rPr lang="nl-BE" dirty="0" err="1" smtClean="0"/>
              <a:t>perspective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>
            <a:spLocks noChangeAspect="1"/>
          </p:cNvSpPr>
          <p:nvPr/>
        </p:nvSpPr>
        <p:spPr>
          <a:xfrm>
            <a:off x="5464211" y="2332616"/>
            <a:ext cx="6149523" cy="3521578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 Leuven is big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offers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support, none of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endParaRPr lang="nl-BE" dirty="0" smtClean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H2020, Erasmus+ … is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question of uni-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of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bi-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</a:t>
            </a:r>
            <a:endParaRPr lang="nl-BE" dirty="0" smtClean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new partners, new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 in a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networked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internationalisation</a:t>
            </a:r>
            <a:endParaRPr lang="nl-BE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5" y="2828658"/>
            <a:ext cx="3107649" cy="2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2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Spreading</a:t>
            </a:r>
            <a:r>
              <a:rPr lang="nl-BE" dirty="0"/>
              <a:t> excellence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widening</a:t>
            </a:r>
            <a:r>
              <a:rPr lang="nl-BE" dirty="0"/>
              <a:t> </a:t>
            </a:r>
            <a:r>
              <a:rPr lang="nl-BE" dirty="0" err="1"/>
              <a:t>participation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-do’s (or </a:t>
            </a:r>
            <a:r>
              <a:rPr lang="nl-BE" dirty="0" err="1" smtClean="0"/>
              <a:t>not</a:t>
            </a:r>
            <a:r>
              <a:rPr lang="nl-BE" dirty="0" smtClean="0"/>
              <a:t>-</a:t>
            </a:r>
            <a:r>
              <a:rPr lang="nl-BE" dirty="0" err="1" smtClean="0"/>
              <a:t>to</a:t>
            </a:r>
            <a:r>
              <a:rPr lang="nl-BE" dirty="0" smtClean="0"/>
              <a:t>-do’s),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widening</a:t>
            </a:r>
            <a:r>
              <a:rPr lang="nl-BE" dirty="0" smtClean="0"/>
              <a:t> partner </a:t>
            </a:r>
            <a:r>
              <a:rPr lang="nl-BE" dirty="0" err="1" smtClean="0"/>
              <a:t>perspective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>
            <a:spLocks noChangeAspect="1"/>
          </p:cNvSpPr>
          <p:nvPr/>
        </p:nvSpPr>
        <p:spPr>
          <a:xfrm>
            <a:off x="422193" y="2429771"/>
            <a:ext cx="6628087" cy="3180459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offer at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scene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at smaller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 ‘low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hanging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fruit’,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‘short’ term; ‘big’ H2020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hand-in-hand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nl-BE" dirty="0" smtClean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Agile way, focus on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-systems in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partners, but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consortia /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match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nl-BE" dirty="0" smtClean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46" y="2649085"/>
            <a:ext cx="3857839" cy="21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 txBox="1">
            <a:spLocks noGrp="1" noChangeArrowheads="1"/>
          </p:cNvSpPr>
          <p:nvPr/>
        </p:nvSpPr>
        <p:spPr bwMode="auto">
          <a:xfrm>
            <a:off x="8077200" y="6369050"/>
            <a:ext cx="2159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56F4C54-3375-404B-8AF6-36A965F30E1D}" type="slidenum">
              <a:rPr lang="nl-NL" altLang="nl-NL" sz="1400">
                <a:solidFill>
                  <a:srgbClr val="182B52"/>
                </a:solidFill>
              </a:rPr>
              <a:pPr algn="r"/>
              <a:t>18</a:t>
            </a:fld>
            <a:endParaRPr lang="nl-NL" altLang="nl-NL" sz="1400">
              <a:solidFill>
                <a:srgbClr val="182B52"/>
              </a:solidFill>
            </a:endParaRPr>
          </a:p>
        </p:txBody>
      </p:sp>
      <p:graphicFrame>
        <p:nvGraphicFramePr>
          <p:cNvPr id="2458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22398971"/>
              </p:ext>
            </p:extLst>
          </p:nvPr>
        </p:nvGraphicFramePr>
        <p:xfrm>
          <a:off x="0" y="-874312"/>
          <a:ext cx="12191999" cy="794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6095238" imgH="4067743" progId="">
                  <p:embed/>
                </p:oleObj>
              </mc:Choice>
              <mc:Fallback>
                <p:oleObj name="Photo Editor Photo" r:id="rId4" imgW="6095238" imgH="406774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874312"/>
                        <a:ext cx="12191999" cy="7946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1631951" y="260350"/>
            <a:ext cx="3598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altLang="nl-NL" sz="3600" b="1">
                <a:solidFill>
                  <a:schemeClr val="bg1"/>
                </a:solidFill>
                <a:latin typeface="Calibri" pitchFamily="34" charset="0"/>
              </a:rPr>
              <a:t>Thank you!</a:t>
            </a:r>
            <a:endParaRPr lang="en-US" altLang="nl-NL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008597" y="6292225"/>
            <a:ext cx="40940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BE" altLang="nl-NL" dirty="0" smtClean="0">
                <a:solidFill>
                  <a:schemeClr val="bg1"/>
                </a:solidFill>
                <a:latin typeface="Calibri" pitchFamily="34" charset="0"/>
              </a:rPr>
              <a:t>danny.vandenbroucke@kuleuven.be</a:t>
            </a:r>
            <a:r>
              <a:rPr lang="nl-BE" altLang="nl-NL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en-US" altLang="nl-NL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7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8008C6-8FA0-174C-AA04-618BF664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facts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figures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1BB9C07-4E06-664F-B70C-3CBC8BF7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3199244-60DE-1B44-95C8-541B0D8E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0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 Leuven: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facts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figures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One of the oldest universities in Europe</a:t>
            </a:r>
          </a:p>
          <a:p>
            <a:pPr lvl="1"/>
            <a:r>
              <a:rPr lang="nl-NL" sz="2000" dirty="0"/>
              <a:t>Started in 1425</a:t>
            </a:r>
          </a:p>
          <a:p>
            <a:r>
              <a:rPr lang="nl-NL" dirty="0" smtClean="0"/>
              <a:t>Number of </a:t>
            </a:r>
            <a:r>
              <a:rPr lang="nl-NL" dirty="0" err="1" smtClean="0"/>
              <a:t>students</a:t>
            </a:r>
            <a:r>
              <a:rPr lang="nl-NL" dirty="0" smtClean="0"/>
              <a:t> (2017-2018)</a:t>
            </a:r>
          </a:p>
          <a:p>
            <a:pPr lvl="1"/>
            <a:r>
              <a:rPr lang="nl-NL" sz="2000" dirty="0"/>
              <a:t>In </a:t>
            </a:r>
            <a:r>
              <a:rPr lang="nl-NL" sz="2000" dirty="0" err="1"/>
              <a:t>total</a:t>
            </a:r>
            <a:r>
              <a:rPr lang="nl-NL" sz="2000" dirty="0"/>
              <a:t> </a:t>
            </a:r>
            <a:r>
              <a:rPr lang="nl-NL" sz="2000" dirty="0" smtClean="0"/>
              <a:t>56.842, 10.239 </a:t>
            </a:r>
            <a:r>
              <a:rPr lang="nl-NL" sz="2000" dirty="0" err="1" smtClean="0"/>
              <a:t>international</a:t>
            </a:r>
            <a:r>
              <a:rPr lang="nl-NL" sz="2000" dirty="0" smtClean="0"/>
              <a:t>, 150 </a:t>
            </a:r>
            <a:r>
              <a:rPr lang="nl-NL" sz="2000" dirty="0" err="1" smtClean="0"/>
              <a:t>nationalities</a:t>
            </a:r>
            <a:endParaRPr lang="nl-NL" sz="2000" dirty="0"/>
          </a:p>
          <a:p>
            <a:pPr lvl="1"/>
            <a:r>
              <a:rPr lang="nl-NL" sz="2000" dirty="0" smtClean="0"/>
              <a:t>Most </a:t>
            </a:r>
            <a:r>
              <a:rPr lang="nl-NL" sz="2000" dirty="0" smtClean="0"/>
              <a:t>in Leuven</a:t>
            </a:r>
            <a:endParaRPr lang="nl-NL" sz="2000" dirty="0"/>
          </a:p>
          <a:p>
            <a:r>
              <a:rPr lang="nl-NL" dirty="0" smtClean="0"/>
              <a:t>Education</a:t>
            </a:r>
          </a:p>
          <a:p>
            <a:pPr lvl="1"/>
            <a:r>
              <a:rPr lang="nl-NL" sz="2000" dirty="0" smtClean="0"/>
              <a:t>78 Bachelors</a:t>
            </a:r>
            <a:endParaRPr lang="nl-NL" sz="2000" dirty="0"/>
          </a:p>
          <a:p>
            <a:pPr lvl="1"/>
            <a:r>
              <a:rPr lang="nl-NL" sz="2000" dirty="0" smtClean="0"/>
              <a:t>205 Masters</a:t>
            </a:r>
            <a:endParaRPr lang="nl-NL" sz="2000" dirty="0"/>
          </a:p>
          <a:p>
            <a:pPr lvl="1"/>
            <a:r>
              <a:rPr lang="nl-NL" sz="2000" dirty="0" smtClean="0"/>
              <a:t>44 Advanced Masters</a:t>
            </a:r>
            <a:endParaRPr lang="nl-NL" sz="2000" dirty="0"/>
          </a:p>
          <a:p>
            <a:pPr lvl="1"/>
            <a:r>
              <a:rPr lang="nl-NL" sz="2000" dirty="0"/>
              <a:t>International programmes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64" y="360491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25" y="387949"/>
            <a:ext cx="1857375" cy="2457450"/>
          </a:xfrm>
          <a:prstGeom prst="rect">
            <a:avLst/>
          </a:prstGeom>
        </p:spPr>
      </p:pic>
      <p:pic>
        <p:nvPicPr>
          <p:cNvPr id="8" name="Afbeelding 16">
            <a:extLst>
              <a:ext uri="{FF2B5EF4-FFF2-40B4-BE49-F238E27FC236}">
                <a16:creationId xmlns:a16="http://schemas.microsoft.com/office/drawing/2014/main" xmlns="" id="{9FCA155C-00B2-3640-BBBF-C7F61F5AF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8"/>
          <a:stretch/>
        </p:blipFill>
        <p:spPr>
          <a:xfrm>
            <a:off x="8305200" y="3582000"/>
            <a:ext cx="3528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 Leuven: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/>
              <a:t>facts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figures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Staff</a:t>
            </a:r>
          </a:p>
          <a:p>
            <a:pPr lvl="1"/>
            <a:r>
              <a:rPr lang="nl-NL" sz="2000" dirty="0" smtClean="0"/>
              <a:t>12.008 (2018)</a:t>
            </a:r>
            <a:endParaRPr lang="nl-NL" sz="2000" dirty="0"/>
          </a:p>
          <a:p>
            <a:pPr lvl="1"/>
            <a:r>
              <a:rPr lang="nl-NL" sz="2000" dirty="0"/>
              <a:t>Without University </a:t>
            </a:r>
            <a:r>
              <a:rPr lang="nl-NL" sz="2000" dirty="0" err="1" smtClean="0"/>
              <a:t>Hospitals</a:t>
            </a:r>
            <a:r>
              <a:rPr lang="nl-NL" sz="2000" dirty="0" smtClean="0"/>
              <a:t> (+9.500)</a:t>
            </a:r>
            <a:endParaRPr lang="nl-NL" sz="2000" dirty="0"/>
          </a:p>
          <a:p>
            <a:r>
              <a:rPr lang="nl-NL" dirty="0" smtClean="0"/>
              <a:t>Researchers</a:t>
            </a:r>
            <a:endParaRPr lang="nl-NL" dirty="0"/>
          </a:p>
          <a:p>
            <a:pPr lvl="1"/>
            <a:r>
              <a:rPr lang="nl-NL" sz="2000" dirty="0"/>
              <a:t>PhD: </a:t>
            </a:r>
            <a:r>
              <a:rPr lang="nl-NL" sz="2000" dirty="0" smtClean="0"/>
              <a:t>5.855 of </a:t>
            </a:r>
            <a:r>
              <a:rPr lang="nl-NL" sz="2000" dirty="0"/>
              <a:t>which 39% international</a:t>
            </a:r>
          </a:p>
          <a:p>
            <a:r>
              <a:rPr lang="nl-NL" dirty="0" smtClean="0"/>
              <a:t>Research expenditure</a:t>
            </a:r>
          </a:p>
          <a:p>
            <a:pPr lvl="1"/>
            <a:r>
              <a:rPr lang="nl-NL" sz="2000" dirty="0" smtClean="0"/>
              <a:t>466,6 </a:t>
            </a:r>
            <a:r>
              <a:rPr lang="nl-NL" sz="2000" dirty="0" err="1" smtClean="0"/>
              <a:t>million</a:t>
            </a:r>
            <a:r>
              <a:rPr lang="nl-NL" sz="2000" dirty="0" smtClean="0"/>
              <a:t> € (2016)</a:t>
            </a:r>
            <a:endParaRPr lang="nl-NL" sz="2000" dirty="0"/>
          </a:p>
          <a:p>
            <a:r>
              <a:rPr lang="nl-NL" dirty="0" smtClean="0"/>
              <a:t>124 spin-offs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0" y="524937"/>
            <a:ext cx="2761880" cy="217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78" y="3458860"/>
            <a:ext cx="3485045" cy="231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50" y="1347855"/>
            <a:ext cx="2992431" cy="164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8" y="4014961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Leuven: a highly ranked university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>
            <a:spLocks noChangeAspect="1"/>
          </p:cNvSpPr>
          <p:nvPr/>
        </p:nvSpPr>
        <p:spPr>
          <a:xfrm>
            <a:off x="1488823" y="1278000"/>
            <a:ext cx="4031999" cy="1962177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60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 </a:t>
            </a:r>
          </a:p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Reuters 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Ranking of Most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(2017); </a:t>
            </a:r>
          </a:p>
          <a:p>
            <a:pPr>
              <a:spcBef>
                <a:spcPts val="500"/>
              </a:spcBef>
            </a:pP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highest-ranked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nl-BE" sz="1500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/>
          <p:nvPr/>
        </p:nvSpPr>
        <p:spPr>
          <a:xfrm>
            <a:off x="1488822" y="3662366"/>
            <a:ext cx="4031999" cy="2146844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60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nl-BE" sz="6000" b="1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BE" sz="60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University Ranking</a:t>
            </a:r>
          </a:p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  <a:endParaRPr lang="nl-BE" sz="1500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>
            <a:spLocks/>
          </p:cNvSpPr>
          <p:nvPr/>
        </p:nvSpPr>
        <p:spPr>
          <a:xfrm>
            <a:off x="6649645" y="1278000"/>
            <a:ext cx="4031999" cy="1962177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60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#47</a:t>
            </a:r>
          </a:p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nl-BE" sz="1500" b="1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University Ranking (2018)</a:t>
            </a:r>
            <a:endParaRPr lang="nl-BE" sz="1500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B9CF881D-B6F0-7348-A99A-11624A5D5C52}"/>
              </a:ext>
            </a:extLst>
          </p:cNvPr>
          <p:cNvSpPr txBox="1"/>
          <p:nvPr/>
        </p:nvSpPr>
        <p:spPr>
          <a:xfrm>
            <a:off x="6649645" y="3662367"/>
            <a:ext cx="4031999" cy="2146843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>
              <a:spcBef>
                <a:spcPts val="500"/>
              </a:spcBef>
            </a:pPr>
            <a:r>
              <a:rPr lang="nl-BE" sz="24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 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sixth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2020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nl-BE" sz="1500" dirty="0" smtClean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nl-BE" sz="2400" b="1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nl-BE" sz="2400" b="1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nl-BE" sz="2400" b="1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11th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b="1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 host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37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8008C6-8FA0-174C-AA04-618BF664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Internationalisation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1BB9C07-4E06-664F-B70C-3CBC8BF7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3199244-60DE-1B44-95C8-541B0D8E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55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CB5AF8-E2C2-7144-996D-76DBB116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International programmes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0A2F4B6-33FB-4C4C-812B-65806B9F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DA996FF5-5345-C645-A2E0-0B15D7CD098D}"/>
              </a:ext>
            </a:extLst>
          </p:cNvPr>
          <p:cNvSpPr txBox="1"/>
          <p:nvPr/>
        </p:nvSpPr>
        <p:spPr>
          <a:xfrm>
            <a:off x="360000" y="1278000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3DB5F3C5-9B15-FD4F-A265-5EC30EC66D29}"/>
              </a:ext>
            </a:extLst>
          </p:cNvPr>
          <p:cNvSpPr txBox="1"/>
          <p:nvPr/>
        </p:nvSpPr>
        <p:spPr>
          <a:xfrm>
            <a:off x="360000" y="1634400"/>
            <a:ext cx="7477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3,000 courses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6EC65FA-07C8-2649-9CE7-18E92E8D431A}"/>
              </a:ext>
            </a:extLst>
          </p:cNvPr>
          <p:cNvSpPr txBox="1"/>
          <p:nvPr/>
        </p:nvSpPr>
        <p:spPr>
          <a:xfrm>
            <a:off x="360000" y="1990800"/>
            <a:ext cx="7477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Master’s and 24 advanced Master’s programmes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C45E400-5B18-4F4A-9637-26818C4D7A2A}"/>
              </a:ext>
            </a:extLst>
          </p:cNvPr>
          <p:cNvSpPr txBox="1"/>
          <p:nvPr/>
        </p:nvSpPr>
        <p:spPr>
          <a:xfrm>
            <a:off x="360000" y="2344980"/>
            <a:ext cx="7477200" cy="324000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Bachelor’s programmes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810F510E-2220-974A-A021-A4CB7A18BC47}"/>
              </a:ext>
            </a:extLst>
          </p:cNvPr>
          <p:cNvSpPr txBox="1"/>
          <p:nvPr/>
        </p:nvSpPr>
        <p:spPr>
          <a:xfrm>
            <a:off x="360000" y="2811600"/>
            <a:ext cx="7477200" cy="5832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Master’s programme in French</a:t>
            </a:r>
          </a:p>
          <a:p>
            <a:pPr>
              <a:spcBef>
                <a:spcPts val="2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advanced Master’s programme in Spanish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88F9A975-E32D-6944-97B8-0BED203FC366}"/>
              </a:ext>
            </a:extLst>
          </p:cNvPr>
          <p:cNvSpPr txBox="1"/>
          <p:nvPr/>
        </p:nvSpPr>
        <p:spPr>
          <a:xfrm>
            <a:off x="360000" y="3538800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Erasmus Mundus programmes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5E4E221E-B34A-0848-8821-F2F1CD02F3B7}"/>
              </a:ext>
            </a:extLst>
          </p:cNvPr>
          <p:cNvSpPr txBox="1"/>
          <p:nvPr/>
        </p:nvSpPr>
        <p:spPr>
          <a:xfrm>
            <a:off x="360000" y="3999600"/>
            <a:ext cx="7477200" cy="366212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 label: transparent and transferable credits (European Credit Transfer System)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81EE27B5-C388-974B-B966-97A5FF1E9E6C}"/>
              </a:ext>
            </a:extLst>
          </p:cNvPr>
          <p:cNvSpPr txBox="1"/>
          <p:nvPr/>
        </p:nvSpPr>
        <p:spPr>
          <a:xfrm>
            <a:off x="360000" y="4402800"/>
            <a:ext cx="7477200" cy="1116869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Co-operative programmes:</a:t>
            </a:r>
          </a:p>
          <a:p>
            <a:pPr>
              <a:spcBef>
                <a:spcPts val="2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39 joint degree programmes</a:t>
            </a:r>
          </a:p>
          <a:p>
            <a:pPr>
              <a:spcBef>
                <a:spcPts val="2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28 double degree programmes</a:t>
            </a:r>
          </a:p>
          <a:p>
            <a:pPr>
              <a:spcBef>
                <a:spcPts val="2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43 programmes organised with international partners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401FE47B-1776-274B-BE24-5ACA4C1C4BA7}"/>
              </a:ext>
            </a:extLst>
          </p:cNvPr>
          <p:cNvSpPr txBox="1"/>
          <p:nvPr/>
        </p:nvSpPr>
        <p:spPr>
          <a:xfrm>
            <a:off x="360000" y="5885096"/>
            <a:ext cx="4031999" cy="251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bIns="108000" rtlCol="0" anchor="b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800" i="1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Figures: 2017-2018 academic year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0DD48E8-7432-DC40-8ADB-008BC443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00" y="1277999"/>
            <a:ext cx="3528000" cy="2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E4A419-0A30-0144-AC17-473B1CC5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International students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BC2A4CD-8520-9740-B6BB-D3B03C4E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8F3EADB0-D9A4-AD43-B08B-C63E2F871AC5}"/>
              </a:ext>
            </a:extLst>
          </p:cNvPr>
          <p:cNvSpPr txBox="1">
            <a:spLocks/>
          </p:cNvSpPr>
          <p:nvPr/>
        </p:nvSpPr>
        <p:spPr>
          <a:xfrm>
            <a:off x="360000" y="1022781"/>
            <a:ext cx="8424000" cy="3760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900" dirty="0">
                <a:latin typeface="Arial" panose="020B0604020202020204" pitchFamily="34" charset="0"/>
              </a:rPr>
              <a:t>OVER </a:t>
            </a:r>
            <a:r>
              <a:rPr lang="nl-BE" sz="1900" dirty="0" smtClean="0">
                <a:latin typeface="Arial" panose="020B0604020202020204" pitchFamily="34" charset="0"/>
              </a:rPr>
              <a:t>150 </a:t>
            </a:r>
            <a:r>
              <a:rPr lang="nl-BE" sz="1900" dirty="0">
                <a:latin typeface="Arial" panose="020B0604020202020204" pitchFamily="34" charset="0"/>
              </a:rPr>
              <a:t>NATIONALITIES</a:t>
            </a:r>
            <a:endParaRPr lang="nl-BE" sz="19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73276D8C-3BB9-7441-B5A6-75776F11114B}"/>
              </a:ext>
            </a:extLst>
          </p:cNvPr>
          <p:cNvSpPr txBox="1"/>
          <p:nvPr/>
        </p:nvSpPr>
        <p:spPr>
          <a:xfrm>
            <a:off x="359998" y="1523563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10,239 </a:t>
            </a:r>
            <a:r>
              <a:rPr lang="nl-B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nl-B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nl-B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896EA2B9-E22B-094E-9A15-0D7CB3086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" t="18275" r="5803" b="4175"/>
          <a:stretch/>
        </p:blipFill>
        <p:spPr>
          <a:xfrm>
            <a:off x="8305196" y="1523563"/>
            <a:ext cx="3528003" cy="4356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D6ADBDE-1AE9-3E44-BCCF-5E1139769D29}"/>
              </a:ext>
            </a:extLst>
          </p:cNvPr>
          <p:cNvSpPr txBox="1"/>
          <p:nvPr/>
        </p:nvSpPr>
        <p:spPr>
          <a:xfrm>
            <a:off x="359998" y="2314800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5: EU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74119071-17B3-8D4D-A94A-CD64DEFE1880}"/>
              </a:ext>
            </a:extLst>
          </p:cNvPr>
          <p:cNvSpPr txBox="1"/>
          <p:nvPr/>
        </p:nvSpPr>
        <p:spPr>
          <a:xfrm>
            <a:off x="359997" y="2671200"/>
            <a:ext cx="7477201" cy="1372271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t" anchorCtr="0">
            <a:spAutoFit/>
          </a:bodyPr>
          <a:lstStyle/>
          <a:p>
            <a:pPr defTabSz="6660000"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1,926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728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568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479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266</a:t>
            </a:r>
            <a:endParaRPr lang="nl-BE" sz="1500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208744F2-0BB0-1A4F-9356-59EB1200F7F9}"/>
              </a:ext>
            </a:extLst>
          </p:cNvPr>
          <p:cNvSpPr txBox="1"/>
          <p:nvPr/>
        </p:nvSpPr>
        <p:spPr>
          <a:xfrm>
            <a:off x="359999" y="1918800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nl-B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nl-B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nl-B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0720CB2-673F-4745-9D67-380A0D289375}"/>
              </a:ext>
            </a:extLst>
          </p:cNvPr>
          <p:cNvSpPr txBox="1"/>
          <p:nvPr/>
        </p:nvSpPr>
        <p:spPr>
          <a:xfrm>
            <a:off x="359999" y="4150800"/>
            <a:ext cx="7477200" cy="324000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5: non-EU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3C365777-3B1E-A14E-969C-09C884F0F52A}"/>
              </a:ext>
            </a:extLst>
          </p:cNvPr>
          <p:cNvSpPr txBox="1"/>
          <p:nvPr/>
        </p:nvSpPr>
        <p:spPr>
          <a:xfrm>
            <a:off x="359999" y="4510800"/>
            <a:ext cx="7477200" cy="1372271"/>
          </a:xfrm>
          <a:prstGeom prst="rect">
            <a:avLst/>
          </a:prstGeom>
          <a:solidFill>
            <a:srgbClr val="DCE7F0">
              <a:alpha val="40000"/>
            </a:srgbClr>
          </a:solidFill>
        </p:spPr>
        <p:txBody>
          <a:bodyPr wrap="square" lIns="108000" tIns="108000" bIns="108000" rtlCol="0" anchor="t" anchorCtr="0">
            <a:spAutoFit/>
          </a:bodyPr>
          <a:lstStyle/>
          <a:p>
            <a:pPr defTabSz="6660000">
              <a:spcBef>
                <a:spcPts val="500"/>
              </a:spcBef>
            </a:pP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927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511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nl-BE" sz="1500" dirty="0" err="1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366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235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r>
              <a:rPr lang="nl-BE" sz="1500" dirty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1500" dirty="0" smtClean="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196</a:t>
            </a:r>
            <a:endParaRPr lang="nl-BE" sz="1500" dirty="0">
              <a:solidFill>
                <a:srgbClr val="055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66F277C2-69ED-4442-8EB7-1F58D830DAAF}"/>
              </a:ext>
            </a:extLst>
          </p:cNvPr>
          <p:cNvSpPr txBox="1"/>
          <p:nvPr/>
        </p:nvSpPr>
        <p:spPr>
          <a:xfrm>
            <a:off x="360000" y="6032327"/>
            <a:ext cx="4031999" cy="14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bIns="108000" rtlCol="0" anchor="b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nl-BE" sz="800" i="1" dirty="0" err="1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nl-BE" sz="800" i="1" dirty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800" i="1" dirty="0" err="1" smtClean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nl-BE" sz="800" i="1" dirty="0" smtClean="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nl-BE" sz="800" i="1" dirty="0">
              <a:solidFill>
                <a:srgbClr val="045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7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AFB637-68B2-AB48-9B64-A0FC2047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National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research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ECF594D-AD86-8749-B581-A88DA351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2745FD43-3FC2-5244-93E0-5CC9881E4171}"/>
              </a:ext>
            </a:extLst>
          </p:cNvPr>
          <p:cNvSpPr txBox="1">
            <a:spLocks/>
          </p:cNvSpPr>
          <p:nvPr/>
        </p:nvSpPr>
        <p:spPr>
          <a:xfrm>
            <a:off x="360000" y="1022781"/>
            <a:ext cx="8424000" cy="3760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55B6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900" cap="all" dirty="0">
                <a:latin typeface="Arial" panose="020B0604020202020204" pitchFamily="34" charset="0"/>
              </a:rPr>
              <a:t>Research </a:t>
            </a:r>
            <a:r>
              <a:rPr lang="nl-BE" sz="1900" cap="all" dirty="0" err="1">
                <a:latin typeface="Arial" panose="020B0604020202020204" pitchFamily="34" charset="0"/>
              </a:rPr>
              <a:t>funding</a:t>
            </a:r>
            <a:r>
              <a:rPr lang="nl-BE" sz="1900" cap="all" dirty="0">
                <a:latin typeface="Arial" panose="020B0604020202020204" pitchFamily="34" charset="0"/>
              </a:rPr>
              <a:t> </a:t>
            </a:r>
            <a:r>
              <a:rPr lang="nl-BE" sz="1900" cap="all" dirty="0" err="1">
                <a:latin typeface="Arial" panose="020B0604020202020204" pitchFamily="34" charset="0"/>
              </a:rPr>
              <a:t>expenses</a:t>
            </a:r>
            <a:r>
              <a:rPr lang="nl-BE" sz="1900" cap="all" dirty="0">
                <a:latin typeface="Arial" panose="020B0604020202020204" pitchFamily="34" charset="0"/>
              </a:rPr>
              <a:t> 2016: € </a:t>
            </a:r>
            <a:r>
              <a:rPr lang="nl-BE" sz="1900" cap="all" dirty="0" smtClean="0">
                <a:latin typeface="Arial" panose="020B0604020202020204" pitchFamily="34" charset="0"/>
              </a:rPr>
              <a:t>466.6 </a:t>
            </a:r>
            <a:r>
              <a:rPr lang="nl-BE" sz="1900" cap="all" dirty="0" err="1">
                <a:latin typeface="Arial" panose="020B0604020202020204" pitchFamily="34" charset="0"/>
              </a:rPr>
              <a:t>million</a:t>
            </a:r>
            <a:endParaRPr lang="nl-BE" sz="1900" cap="al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7AE56F4-282C-1040-9E6F-8A60E9830B4D}"/>
              </a:ext>
            </a:extLst>
          </p:cNvPr>
          <p:cNvSpPr txBox="1"/>
          <p:nvPr/>
        </p:nvSpPr>
        <p:spPr>
          <a:xfrm>
            <a:off x="360000" y="1684800"/>
            <a:ext cx="5004000" cy="448942"/>
          </a:xfrm>
          <a:prstGeom prst="rect">
            <a:avLst/>
          </a:prstGeom>
          <a:solidFill>
            <a:srgbClr val="1C9EBE"/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nl-B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funds	19.0%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DFFFF3ED-96B9-CE42-A99E-5C03D2FEEEE6}"/>
              </a:ext>
            </a:extLst>
          </p:cNvPr>
          <p:cNvSpPr txBox="1"/>
          <p:nvPr/>
        </p:nvSpPr>
        <p:spPr>
          <a:xfrm>
            <a:off x="360000" y="2851337"/>
            <a:ext cx="5004000" cy="679774"/>
          </a:xfrm>
          <a:prstGeom prst="rect">
            <a:avLst/>
          </a:prstGeom>
          <a:solidFill>
            <a:srgbClr val="1C9EBE">
              <a:alpha val="3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Research Fund	2.0%</a:t>
            </a:r>
            <a:b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(IOF)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035D5997-8547-5D49-81ED-74BEC81B79D7}"/>
              </a:ext>
            </a:extLst>
          </p:cNvPr>
          <p:cNvSpPr txBox="1"/>
          <p:nvPr/>
        </p:nvSpPr>
        <p:spPr>
          <a:xfrm>
            <a:off x="6829200" y="1685563"/>
            <a:ext cx="5004000" cy="448942"/>
          </a:xfrm>
          <a:prstGeom prst="rect">
            <a:avLst/>
          </a:prstGeom>
          <a:solidFill>
            <a:srgbClr val="1C9EBE"/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funds	81.0%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C5987C67-307B-3C49-861C-F564919DAD76}"/>
              </a:ext>
            </a:extLst>
          </p:cNvPr>
          <p:cNvSpPr txBox="1"/>
          <p:nvPr/>
        </p:nvSpPr>
        <p:spPr>
          <a:xfrm>
            <a:off x="6829200" y="2171563"/>
            <a:ext cx="5004000" cy="679774"/>
          </a:xfrm>
          <a:prstGeom prst="rect">
            <a:avLst/>
          </a:prstGeom>
          <a:solidFill>
            <a:srgbClr val="1C9EBE">
              <a:alpha val="3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 Science Fund	20.1%</a:t>
            </a:r>
            <a:b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(FWO)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042A4F21-8A70-3649-8E27-CE6ABF786EFE}"/>
              </a:ext>
            </a:extLst>
          </p:cNvPr>
          <p:cNvSpPr txBox="1"/>
          <p:nvPr/>
        </p:nvSpPr>
        <p:spPr>
          <a:xfrm>
            <a:off x="5542943" y="1709979"/>
            <a:ext cx="112179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44000"/>
            <a:r>
              <a:rPr lang="nl-BE" sz="1300">
                <a:solidFill>
                  <a:srgbClr val="1C9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to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17806260-411A-304F-B02D-3117B7699BF7}"/>
              </a:ext>
            </a:extLst>
          </p:cNvPr>
          <p:cNvCxnSpPr>
            <a:cxnSpLocks/>
          </p:cNvCxnSpPr>
          <p:nvPr/>
        </p:nvCxnSpPr>
        <p:spPr>
          <a:xfrm>
            <a:off x="5551035" y="1917813"/>
            <a:ext cx="1019596" cy="0"/>
          </a:xfrm>
          <a:prstGeom prst="line">
            <a:avLst/>
          </a:prstGeom>
          <a:ln w="12700">
            <a:solidFill>
              <a:srgbClr val="1C9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E358C86D-FD98-7A4B-9FD0-4F1F5AC35C73}"/>
              </a:ext>
            </a:extLst>
          </p:cNvPr>
          <p:cNvSpPr txBox="1"/>
          <p:nvPr/>
        </p:nvSpPr>
        <p:spPr>
          <a:xfrm>
            <a:off x="5539406" y="2244053"/>
            <a:ext cx="112179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44000"/>
            <a:r>
              <a:rPr lang="nl-BE" sz="1300">
                <a:solidFill>
                  <a:srgbClr val="1C9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research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xmlns="" id="{DA5D6A98-479D-F944-971B-323C4999F465}"/>
              </a:ext>
            </a:extLst>
          </p:cNvPr>
          <p:cNvCxnSpPr>
            <a:cxnSpLocks/>
          </p:cNvCxnSpPr>
          <p:nvPr/>
        </p:nvCxnSpPr>
        <p:spPr>
          <a:xfrm>
            <a:off x="5547498" y="2459979"/>
            <a:ext cx="1113705" cy="0"/>
          </a:xfrm>
          <a:prstGeom prst="line">
            <a:avLst/>
          </a:prstGeom>
          <a:ln w="12700">
            <a:solidFill>
              <a:srgbClr val="1C9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EDDBDB45-43B5-2645-9F8B-1F0C4898DC78}"/>
              </a:ext>
            </a:extLst>
          </p:cNvPr>
          <p:cNvSpPr txBox="1"/>
          <p:nvPr/>
        </p:nvSpPr>
        <p:spPr>
          <a:xfrm>
            <a:off x="6829200" y="2851337"/>
            <a:ext cx="5004000" cy="448942"/>
          </a:xfrm>
          <a:prstGeom prst="rect">
            <a:avLst/>
          </a:prstGeom>
          <a:solidFill>
            <a:srgbClr val="1C9EBE">
              <a:alpha val="3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government funds	14.5%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42347F4C-8CCB-3648-8ABB-E86FFC5B046E}"/>
              </a:ext>
            </a:extLst>
          </p:cNvPr>
          <p:cNvSpPr txBox="1"/>
          <p:nvPr/>
        </p:nvSpPr>
        <p:spPr>
          <a:xfrm>
            <a:off x="6829200" y="3409200"/>
            <a:ext cx="5004000" cy="448942"/>
          </a:xfrm>
          <a:prstGeom prst="rect">
            <a:avLst/>
          </a:prstGeom>
          <a:solidFill>
            <a:srgbClr val="045E6F"/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	8.1%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B9A28B42-8E3F-4945-8ED8-7519ACBB7E41}"/>
              </a:ext>
            </a:extLst>
          </p:cNvPr>
          <p:cNvSpPr txBox="1"/>
          <p:nvPr/>
        </p:nvSpPr>
        <p:spPr>
          <a:xfrm>
            <a:off x="6829200" y="3895200"/>
            <a:ext cx="5004000" cy="679774"/>
          </a:xfrm>
          <a:prstGeom prst="rect">
            <a:avLst/>
          </a:prstGeom>
          <a:solidFill>
            <a:srgbClr val="055B6F">
              <a:alpha val="5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 Science &amp; 	6.7%</a:t>
            </a:r>
            <a:b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Fund (IWT)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8D0A6016-1029-EC45-BEC9-B0648366E1D6}"/>
              </a:ext>
            </a:extLst>
          </p:cNvPr>
          <p:cNvSpPr txBox="1"/>
          <p:nvPr/>
        </p:nvSpPr>
        <p:spPr>
          <a:xfrm>
            <a:off x="6829200" y="4612032"/>
            <a:ext cx="5004000" cy="448942"/>
          </a:xfrm>
          <a:prstGeom prst="rect">
            <a:avLst/>
          </a:prstGeom>
          <a:solidFill>
            <a:srgbClr val="055B6F">
              <a:alpha val="5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contracts  	26.9%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A0F75DFD-0C19-054F-B17A-4A77B0DF4F27}"/>
              </a:ext>
            </a:extLst>
          </p:cNvPr>
          <p:cNvSpPr txBox="1"/>
          <p:nvPr/>
        </p:nvSpPr>
        <p:spPr>
          <a:xfrm>
            <a:off x="6829200" y="5098032"/>
            <a:ext cx="5004000" cy="679774"/>
          </a:xfrm>
          <a:prstGeom prst="rect">
            <a:avLst/>
          </a:prstGeom>
          <a:solidFill>
            <a:srgbClr val="055B6F">
              <a:alpha val="5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 Institute for 	4.8%</a:t>
            </a:r>
            <a:b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 (VIB)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16CC9035-2701-5B43-B52B-B40348A36179}"/>
              </a:ext>
            </a:extLst>
          </p:cNvPr>
          <p:cNvSpPr txBox="1"/>
          <p:nvPr/>
        </p:nvSpPr>
        <p:spPr>
          <a:xfrm>
            <a:off x="5539406" y="3301184"/>
            <a:ext cx="112179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44000"/>
            <a:r>
              <a:rPr lang="nl-BE" sz="1300">
                <a:solidFill>
                  <a:srgbClr val="05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research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xmlns="" id="{C38BF6E6-7F49-EB4E-9E99-5507542D34E1}"/>
              </a:ext>
            </a:extLst>
          </p:cNvPr>
          <p:cNvCxnSpPr>
            <a:cxnSpLocks/>
          </p:cNvCxnSpPr>
          <p:nvPr/>
        </p:nvCxnSpPr>
        <p:spPr>
          <a:xfrm>
            <a:off x="5547498" y="3715342"/>
            <a:ext cx="1113705" cy="0"/>
          </a:xfrm>
          <a:prstGeom prst="line">
            <a:avLst/>
          </a:prstGeom>
          <a:ln w="12700">
            <a:solidFill>
              <a:srgbClr val="0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E01A0A6F-2815-9141-91E4-78B772540404}"/>
              </a:ext>
            </a:extLst>
          </p:cNvPr>
          <p:cNvSpPr txBox="1"/>
          <p:nvPr/>
        </p:nvSpPr>
        <p:spPr>
          <a:xfrm>
            <a:off x="360000" y="2171563"/>
            <a:ext cx="5004000" cy="679774"/>
          </a:xfrm>
          <a:prstGeom prst="rect">
            <a:avLst/>
          </a:prstGeom>
          <a:solidFill>
            <a:srgbClr val="1C9EBE">
              <a:alpha val="30000"/>
            </a:srgbClr>
          </a:solidFill>
        </p:spPr>
        <p:txBody>
          <a:bodyPr wrap="square" lIns="108000" tIns="108000" bIns="108000" rtlCol="0">
            <a:spAutoFit/>
          </a:bodyPr>
          <a:lstStyle/>
          <a:p>
            <a:pPr defTabSz="4248000">
              <a:spcBef>
                <a:spcPts val="500"/>
              </a:spcBef>
            </a:pP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Research Fund	17.0%</a:t>
            </a:r>
            <a:b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500">
                <a:solidFill>
                  <a:srgbClr val="045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(BOF)</a:t>
            </a:r>
          </a:p>
        </p:txBody>
      </p:sp>
      <p:graphicFrame>
        <p:nvGraphicFramePr>
          <p:cNvPr id="2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485954"/>
              </p:ext>
            </p:extLst>
          </p:nvPr>
        </p:nvGraphicFramePr>
        <p:xfrm>
          <a:off x="360000" y="3857680"/>
          <a:ext cx="5346935" cy="26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34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843</Words>
  <Application>Microsoft Office PowerPoint</Application>
  <PresentationFormat>Widescreen</PresentationFormat>
  <Paragraphs>163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Office-thema</vt:lpstr>
      <vt:lpstr>Photo Editor Photo</vt:lpstr>
      <vt:lpstr>KU Leuven: innovation through internationalisation</vt:lpstr>
      <vt:lpstr>Key facts and figures</vt:lpstr>
      <vt:lpstr>KU Leuven: key facts and figures</vt:lpstr>
      <vt:lpstr>KU Leuven: key facts and figures</vt:lpstr>
      <vt:lpstr>KU Leuven: a highly ranked university</vt:lpstr>
      <vt:lpstr>Internationalisation</vt:lpstr>
      <vt:lpstr>International programmes</vt:lpstr>
      <vt:lpstr>International students</vt:lpstr>
      <vt:lpstr>National and international research</vt:lpstr>
      <vt:lpstr>International networks </vt:lpstr>
      <vt:lpstr>Spreading Excellence, Widening Participation</vt:lpstr>
      <vt:lpstr>KU Leuven: CELSA initiative</vt:lpstr>
      <vt:lpstr>KU Leuven Research &amp; Development</vt:lpstr>
      <vt:lpstr>Spatial Applications Division (SADL)</vt:lpstr>
      <vt:lpstr>Example: Erasmus+ BESTSDI project</vt:lpstr>
      <vt:lpstr>Spreading excellence and widening participation</vt:lpstr>
      <vt:lpstr>Spreading excellence and widening participation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Lieve Fonteyne</dc:creator>
  <cp:lastModifiedBy>Danny Vandenbroucke</cp:lastModifiedBy>
  <cp:revision>93</cp:revision>
  <dcterms:created xsi:type="dcterms:W3CDTF">2017-06-28T07:18:12Z</dcterms:created>
  <dcterms:modified xsi:type="dcterms:W3CDTF">2018-09-04T09:13:37Z</dcterms:modified>
</cp:coreProperties>
</file>