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4" r:id="rId2"/>
    <p:sldId id="380" r:id="rId3"/>
    <p:sldId id="375" r:id="rId4"/>
    <p:sldId id="382" r:id="rId5"/>
    <p:sldId id="385" r:id="rId6"/>
  </p:sldIdLst>
  <p:sldSz cx="9144000" cy="6858000" type="screen4x3"/>
  <p:notesSz cx="7099300" cy="10234613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8F84E"/>
    <a:srgbClr val="FFCC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3" autoAdjust="0"/>
    <p:restoredTop sz="90856" autoAdjust="0"/>
  </p:normalViewPr>
  <p:slideViewPr>
    <p:cSldViewPr>
      <p:cViewPr varScale="1">
        <p:scale>
          <a:sx n="78" d="100"/>
          <a:sy n="78" d="100"/>
        </p:scale>
        <p:origin x="1314" y="90"/>
      </p:cViewPr>
      <p:guideLst>
        <p:guide orient="horz" pos="2115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10" d="100"/>
          <a:sy n="110" d="100"/>
        </p:scale>
        <p:origin x="2226" y="-15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C3B0C-F7AA-4AB7-9918-7E251F717005}" type="datetimeFigureOut">
              <a:rPr lang="da-DK" smtClean="0"/>
              <a:t>06-03-2018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61623-AAC9-41AE-AEB4-886EE0A93D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6536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1E9E5-B673-4B07-AFF8-6434118D9E77}" type="datetimeFigureOut">
              <a:rPr lang="da-DK" smtClean="0"/>
              <a:t>06-03-2018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C6A0D-9198-49FE-AB2A-602FA9BA57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6249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C6A0D-9198-49FE-AB2A-602FA9BA57FE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4721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C6A0D-9198-49FE-AB2A-602FA9BA57FE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742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C6A0D-9198-49FE-AB2A-602FA9BA57FE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1121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C6A0D-9198-49FE-AB2A-602FA9BA57FE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0636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C6A0D-9198-49FE-AB2A-602FA9BA57FE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5652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51BC6-7485-4D21-AD45-D9F7A395782E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D51E-BB01-4D15-AF72-7F16302CFC55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BA2D1-DEC7-40F9-A27F-83B1395FA5D3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1193C-6987-4B87-B6FF-9068A5E4CE4C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67A56-2CBA-441E-9F80-DB3EC05C1A35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22C56-5CC0-41BF-AA9C-102E202257D5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94CED-8D42-42AD-B37D-D19E12FD3D05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09208-F1F1-406F-B09D-6C0C05F61864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8996A-A86D-4D19-9C3F-B95709037562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17D4A-B161-44C7-A3BC-1B4A8A3BCDE3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59E73-81EC-4319-9235-7B1EFD269C25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C5EB6-7007-4FE1-B17D-4D7B55E67A1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8A9E4-B6E4-4919-8DDB-F9F2D53255DD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2151-27E4-4548-9292-0D9F96506A0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7BCCF-4253-4A61-BB8B-CFE345CFB6C5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F09C7-7970-4396-A450-3C4AA9AB2F3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4F4B9-23D5-428F-859F-BBDB7BE8C9B6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358C-BCBE-4322-8563-AFF08B647899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34E84-01D5-4CA9-84DB-C23DB0DF091D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36D06-AF60-407C-877F-B0B10DA5C47C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690D1-DEDE-494D-85A5-C4433EFB16CE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FD5C1-EA05-4E32-89CE-05B74840E46A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E113D4-6F06-4AFC-846A-AF243364CD71}" type="datetimeFigureOut">
              <a:rPr lang="da-DK"/>
              <a:pPr>
                <a:defRPr/>
              </a:pPr>
              <a:t>06-03-2018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AAA608-02C4-4C32-A90F-B669107E3B29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>
    <p:cover dir="u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g"/><Relationship Id="rId5" Type="http://schemas.openxmlformats.org/officeDocument/2006/relationships/image" Target="../media/image3.jpeg"/><Relationship Id="rId15" Type="http://schemas.openxmlformats.org/officeDocument/2006/relationships/hyperlink" Target="mailto:klaus@censec.dk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g"/><Relationship Id="rId3" Type="http://schemas.openxmlformats.org/officeDocument/2006/relationships/image" Target="../media/image11.jpg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7.jpeg"/><Relationship Id="rId5" Type="http://schemas.openxmlformats.org/officeDocument/2006/relationships/image" Target="../media/image1.jpg"/><Relationship Id="rId10" Type="http://schemas.openxmlformats.org/officeDocument/2006/relationships/image" Target="../media/image6.jpeg"/><Relationship Id="rId4" Type="http://schemas.openxmlformats.org/officeDocument/2006/relationships/image" Target="../media/image12.gif"/><Relationship Id="rId9" Type="http://schemas.openxmlformats.org/officeDocument/2006/relationships/image" Target="../media/image5.jpeg"/><Relationship Id="rId1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g"/><Relationship Id="rId5" Type="http://schemas.openxmlformats.org/officeDocument/2006/relationships/image" Target="../media/image3.jpeg"/><Relationship Id="rId15" Type="http://schemas.openxmlformats.org/officeDocument/2006/relationships/hyperlink" Target="mailto:klaus@censec.dk" TargetMode="External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="" xmlns:a16="http://schemas.microsoft.com/office/drawing/2014/main" id="{6ED81128-7A21-4868-A0BE-40FFF6C40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705" y="3535660"/>
            <a:ext cx="2108200" cy="13335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2060848"/>
            <a:ext cx="4896544" cy="2304256"/>
          </a:xfrm>
          <a:noFill/>
          <a:ln>
            <a:noFill/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sz="2700" dirty="0"/>
              <a:t/>
            </a:r>
            <a:br>
              <a:rPr lang="da-DK" sz="2700" dirty="0"/>
            </a:br>
            <a:r>
              <a:rPr lang="da-DK" sz="2000" dirty="0"/>
              <a:t/>
            </a:r>
            <a:br>
              <a:rPr lang="da-DK" sz="2000" dirty="0"/>
            </a:br>
            <a:endParaRPr lang="da-DK" sz="2000" dirty="0"/>
          </a:p>
        </p:txBody>
      </p:sp>
      <p:pic>
        <p:nvPicPr>
          <p:cNvPr id="13317" name="Billede 6" descr="iStock_000011694535XSmall_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059832" y="0"/>
            <a:ext cx="3039382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Billede 7" descr="iStock_000010649093XSmall_f.jpg"/>
          <p:cNvPicPr preferRelativeResize="0">
            <a:picLocks/>
          </p:cNvPicPr>
          <p:nvPr/>
        </p:nvPicPr>
        <p:blipFill>
          <a:blip r:embed="rId5" cstate="print"/>
          <a:srcRect r="3578" b="13907"/>
          <a:stretch>
            <a:fillRect/>
          </a:stretch>
        </p:blipFill>
        <p:spPr bwMode="auto">
          <a:xfrm>
            <a:off x="0" y="4913709"/>
            <a:ext cx="2987824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Billede 8" descr="iStock_000010275362XSmall_l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950" y="2070100"/>
            <a:ext cx="2087563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Billede 9" descr="iStock_000006972233XSmall_w.jpg"/>
          <p:cNvPicPr>
            <a:picLocks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070100"/>
            <a:ext cx="2052638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Billede 11" descr="iStock_000005010608XSmall_h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0" y="0"/>
            <a:ext cx="2987824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Billede 13" descr="iStock_000014396374XSmall_m.jpg"/>
          <p:cNvPicPr preferRelativeResize="0">
            <a:picLocks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0" y="3540884"/>
            <a:ext cx="2052638" cy="1270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Billede 10" descr="iStock_000005490445XSmall_s.jpg"/>
          <p:cNvPicPr preferRelativeResize="0">
            <a:picLocks/>
          </p:cNvPicPr>
          <p:nvPr/>
        </p:nvPicPr>
        <p:blipFill>
          <a:blip r:embed="rId10" cstate="print"/>
          <a:srcRect r="2370" b="13907"/>
          <a:stretch>
            <a:fillRect/>
          </a:stretch>
        </p:blipFill>
        <p:spPr bwMode="auto">
          <a:xfrm>
            <a:off x="6282440" y="4949111"/>
            <a:ext cx="2925531" cy="1908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Billede 2"/>
          <p:cNvPicPr preferRelativeResize="0">
            <a:picLocks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0" t="513" r="-6020" b="513"/>
          <a:stretch/>
        </p:blipFill>
        <p:spPr>
          <a:xfrm>
            <a:off x="6142415" y="0"/>
            <a:ext cx="3204000" cy="1995332"/>
          </a:xfrm>
          <a:prstGeom prst="rect">
            <a:avLst/>
          </a:prstGeom>
        </p:spPr>
      </p:pic>
      <p:pic>
        <p:nvPicPr>
          <p:cNvPr id="14" name="Billede 15" descr="censec_UK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42248" y="2164511"/>
            <a:ext cx="4674550" cy="1302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kstboks 18"/>
          <p:cNvSpPr txBox="1">
            <a:spLocks noChangeArrowheads="1"/>
          </p:cNvSpPr>
          <p:nvPr/>
        </p:nvSpPr>
        <p:spPr bwMode="auto">
          <a:xfrm>
            <a:off x="2051719" y="2636912"/>
            <a:ext cx="5040985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3600" b="1" dirty="0" smtClean="0">
              <a:latin typeface="+mj-lt"/>
            </a:endParaRPr>
          </a:p>
          <a:p>
            <a:pPr algn="ctr"/>
            <a:r>
              <a:rPr lang="en-US" sz="3600" b="1" dirty="0" smtClean="0">
                <a:latin typeface="+mj-lt"/>
              </a:rPr>
              <a:t>Center </a:t>
            </a:r>
            <a:r>
              <a:rPr lang="en-US" sz="3600" b="1" dirty="0">
                <a:latin typeface="+mj-lt"/>
              </a:rPr>
              <a:t>for Defence, Space &amp; Security</a:t>
            </a:r>
          </a:p>
          <a:p>
            <a:pPr algn="ctr"/>
            <a:endParaRPr lang="en-US" sz="1400" dirty="0">
              <a:latin typeface="Calibri" pitchFamily="34" charset="0"/>
            </a:endParaRPr>
          </a:p>
          <a:p>
            <a:pPr algn="ctr"/>
            <a:endParaRPr lang="en-US" sz="600" dirty="0">
              <a:latin typeface="Calibri" pitchFamily="34" charset="0"/>
            </a:endParaRPr>
          </a:p>
          <a:p>
            <a:pPr algn="ctr"/>
            <a:endParaRPr lang="en-US" sz="1400" dirty="0">
              <a:latin typeface="Calibri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6588224" y="-27384"/>
            <a:ext cx="2056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Defence</a:t>
            </a:r>
            <a:r>
              <a:rPr lang="en-US" b="1" dirty="0"/>
              <a:t> Network</a:t>
            </a:r>
            <a:endParaRPr lang="da-DK" dirty="0"/>
          </a:p>
        </p:txBody>
      </p:sp>
      <p:sp>
        <p:nvSpPr>
          <p:cNvPr id="17" name="Rektangel 16"/>
          <p:cNvSpPr/>
          <p:nvPr/>
        </p:nvSpPr>
        <p:spPr>
          <a:xfrm>
            <a:off x="467544" y="-27384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Maritime Network</a:t>
            </a:r>
            <a:endParaRPr lang="da-DK" dirty="0"/>
          </a:p>
        </p:txBody>
      </p:sp>
      <p:sp>
        <p:nvSpPr>
          <p:cNvPr id="18" name="Rektangel 17"/>
          <p:cNvSpPr/>
          <p:nvPr/>
        </p:nvSpPr>
        <p:spPr>
          <a:xfrm>
            <a:off x="395536" y="6167045"/>
            <a:ext cx="22749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Homeland Security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Network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6837491" y="6444044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Space Network</a:t>
            </a:r>
            <a:endParaRPr lang="da-DK" dirty="0"/>
          </a:p>
        </p:txBody>
      </p:sp>
      <p:sp>
        <p:nvSpPr>
          <p:cNvPr id="20" name="Rektangel 19"/>
          <p:cNvSpPr/>
          <p:nvPr/>
        </p:nvSpPr>
        <p:spPr>
          <a:xfrm>
            <a:off x="7164288" y="4149080"/>
            <a:ext cx="2016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2060"/>
              </a:buClr>
              <a:buSzPct val="120000"/>
            </a:pP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Cyber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Security</a:t>
            </a:r>
          </a:p>
          <a:p>
            <a:pPr algn="ctr">
              <a:buClr>
                <a:srgbClr val="002060"/>
              </a:buClr>
              <a:buSzPct val="120000"/>
            </a:pP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Network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27204" y="4149080"/>
            <a:ext cx="1364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Aerospace</a:t>
            </a:r>
          </a:p>
          <a:p>
            <a:pPr algn="ctr"/>
            <a:r>
              <a:rPr lang="en-US" b="1" dirty="0"/>
              <a:t>Network</a:t>
            </a:r>
            <a:endParaRPr lang="da-DK" dirty="0"/>
          </a:p>
        </p:txBody>
      </p:sp>
      <p:sp>
        <p:nvSpPr>
          <p:cNvPr id="26" name="Rektangel 25"/>
          <p:cNvSpPr/>
          <p:nvPr/>
        </p:nvSpPr>
        <p:spPr>
          <a:xfrm>
            <a:off x="3085870" y="116632"/>
            <a:ext cx="30565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Innovation Network for Production</a:t>
            </a:r>
          </a:p>
          <a:p>
            <a:pPr algn="ctr"/>
            <a:r>
              <a:rPr lang="en-US" b="1" dirty="0"/>
              <a:t>“</a:t>
            </a:r>
            <a:r>
              <a:rPr lang="en-US" b="1" dirty="0" err="1"/>
              <a:t>Inno</a:t>
            </a:r>
            <a:r>
              <a:rPr lang="en-US" b="1" dirty="0"/>
              <a:t>-Pro”</a:t>
            </a:r>
            <a:endParaRPr lang="da-DK" dirty="0"/>
          </a:p>
        </p:txBody>
      </p:sp>
      <p:pic>
        <p:nvPicPr>
          <p:cNvPr id="6" name="Billede 5">
            <a:extLst>
              <a:ext uri="{FF2B5EF4-FFF2-40B4-BE49-F238E27FC236}">
                <a16:creationId xmlns="" xmlns:a16="http://schemas.microsoft.com/office/drawing/2014/main" id="{17D24A64-2E22-4057-86E8-7F0935A9C38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091" y="5494948"/>
            <a:ext cx="1712324" cy="670356"/>
          </a:xfrm>
          <a:prstGeom prst="rect">
            <a:avLst/>
          </a:prstGeom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3087010" y="5498485"/>
            <a:ext cx="1243895" cy="83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ktangel 3"/>
          <p:cNvSpPr/>
          <p:nvPr/>
        </p:nvSpPr>
        <p:spPr>
          <a:xfrm>
            <a:off x="2286000" y="4286126"/>
            <a:ext cx="4572000" cy="10926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Klaus </a:t>
            </a:r>
            <a:r>
              <a:rPr lang="en-US" sz="1400" dirty="0" smtClean="0">
                <a:latin typeface="Calibri" pitchFamily="34" charset="0"/>
              </a:rPr>
              <a:t>Bolving, </a:t>
            </a:r>
            <a:r>
              <a:rPr lang="en-US" sz="1400" dirty="0">
                <a:latin typeface="Calibri" pitchFamily="34" charset="0"/>
              </a:rPr>
              <a:t>CEO, </a:t>
            </a:r>
            <a:r>
              <a:rPr lang="en-US" sz="1400" dirty="0" err="1">
                <a:latin typeface="Calibri" pitchFamily="34" charset="0"/>
              </a:rPr>
              <a:t>CenSec</a:t>
            </a:r>
            <a:endParaRPr lang="en-US" sz="1400" dirty="0">
              <a:latin typeface="Calibri" pitchFamily="34" charset="0"/>
            </a:endParaRPr>
          </a:p>
          <a:p>
            <a:pPr algn="ctr"/>
            <a:r>
              <a:rPr lang="en-US" sz="1400" dirty="0">
                <a:latin typeface="Calibri" pitchFamily="34" charset="0"/>
                <a:hlinkClick r:id="rId15"/>
              </a:rPr>
              <a:t>klaus@censec.dk</a:t>
            </a:r>
            <a:endParaRPr lang="en-US" sz="1400" dirty="0">
              <a:latin typeface="Calibri" pitchFamily="34" charset="0"/>
            </a:endParaRPr>
          </a:p>
          <a:p>
            <a:pPr algn="ctr"/>
            <a:r>
              <a:rPr lang="en-US" sz="1400" dirty="0">
                <a:latin typeface="Calibri" pitchFamily="34" charset="0"/>
              </a:rPr>
              <a:t>+45 </a:t>
            </a:r>
            <a:r>
              <a:rPr lang="en-US" sz="1400" dirty="0" smtClean="0">
                <a:latin typeface="Calibri" pitchFamily="34" charset="0"/>
              </a:rPr>
              <a:t>5213 1540</a:t>
            </a:r>
          </a:p>
          <a:p>
            <a:pPr algn="ctr"/>
            <a:endParaRPr lang="en-US" sz="700" dirty="0">
              <a:latin typeface="Calibri" pitchFamily="34" charset="0"/>
            </a:endParaRPr>
          </a:p>
          <a:p>
            <a:pPr algn="ctr"/>
            <a:r>
              <a:rPr lang="en-US" sz="1600" b="1" dirty="0" smtClean="0">
                <a:latin typeface="Calibri" pitchFamily="34" charset="0"/>
              </a:rPr>
              <a:t>www.censec.dk</a:t>
            </a:r>
            <a:endParaRPr 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49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338" name="Tekstboks 2"/>
          <p:cNvSpPr txBox="1">
            <a:spLocks noChangeArrowheads="1"/>
          </p:cNvSpPr>
          <p:nvPr/>
        </p:nvSpPr>
        <p:spPr bwMode="auto">
          <a:xfrm>
            <a:off x="1547813" y="76517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a-DK">
              <a:latin typeface="Calibri" pitchFamily="34" charset="0"/>
            </a:endParaRPr>
          </a:p>
        </p:txBody>
      </p:sp>
      <p:sp>
        <p:nvSpPr>
          <p:cNvPr id="14340" name="Tekstboks 4"/>
          <p:cNvSpPr txBox="1">
            <a:spLocks noChangeArrowheads="1"/>
          </p:cNvSpPr>
          <p:nvPr/>
        </p:nvSpPr>
        <p:spPr bwMode="auto">
          <a:xfrm>
            <a:off x="251520" y="260648"/>
            <a:ext cx="63367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3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CenSec’s</a:t>
            </a:r>
            <a:r>
              <a:rPr lang="da-DK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Strategic Focus</a:t>
            </a:r>
            <a:endParaRPr lang="da-DK" sz="3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9" name="Lige forbindelse 8"/>
          <p:cNvCxnSpPr/>
          <p:nvPr/>
        </p:nvCxnSpPr>
        <p:spPr>
          <a:xfrm>
            <a:off x="0" y="1052736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21" name="Rektangel 20"/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2" name="Lige forbindelse 21"/>
          <p:cNvCxnSpPr/>
          <p:nvPr/>
        </p:nvCxnSpPr>
        <p:spPr>
          <a:xfrm>
            <a:off x="0" y="1052736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Billede 5" descr="censec_UK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82655" y="237207"/>
            <a:ext cx="24098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932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Ellipse 113"/>
          <p:cNvSpPr/>
          <p:nvPr/>
        </p:nvSpPr>
        <p:spPr>
          <a:xfrm>
            <a:off x="4788024" y="4005064"/>
            <a:ext cx="576064" cy="576064"/>
          </a:xfrm>
          <a:prstGeom prst="ellipse">
            <a:avLst/>
          </a:prstGeom>
          <a:solidFill>
            <a:schemeClr val="bg1"/>
          </a:solidFill>
          <a:ln w="3492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3" name="Ellipse 112"/>
          <p:cNvSpPr/>
          <p:nvPr/>
        </p:nvSpPr>
        <p:spPr>
          <a:xfrm>
            <a:off x="5580112" y="3429000"/>
            <a:ext cx="576064" cy="576064"/>
          </a:xfrm>
          <a:prstGeom prst="ellipse">
            <a:avLst/>
          </a:prstGeom>
          <a:solidFill>
            <a:schemeClr val="bg1"/>
          </a:solidFill>
          <a:ln w="34925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9" name="Ellipse 78"/>
          <p:cNvSpPr/>
          <p:nvPr/>
        </p:nvSpPr>
        <p:spPr>
          <a:xfrm>
            <a:off x="3779912" y="3933056"/>
            <a:ext cx="720080" cy="720080"/>
          </a:xfrm>
          <a:prstGeom prst="ellipse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0" name="Ellipse 79"/>
          <p:cNvSpPr/>
          <p:nvPr/>
        </p:nvSpPr>
        <p:spPr>
          <a:xfrm>
            <a:off x="2483768" y="4005064"/>
            <a:ext cx="720080" cy="720080"/>
          </a:xfrm>
          <a:prstGeom prst="ellipse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8" name="Ellipse 77"/>
          <p:cNvSpPr/>
          <p:nvPr/>
        </p:nvSpPr>
        <p:spPr>
          <a:xfrm>
            <a:off x="3094985" y="3345134"/>
            <a:ext cx="720080" cy="720080"/>
          </a:xfrm>
          <a:prstGeom prst="ellipse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338" name="Tekstboks 2"/>
          <p:cNvSpPr txBox="1">
            <a:spLocks noChangeArrowheads="1"/>
          </p:cNvSpPr>
          <p:nvPr/>
        </p:nvSpPr>
        <p:spPr bwMode="auto">
          <a:xfrm>
            <a:off x="1656333" y="1053207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a-DK" dirty="0">
              <a:latin typeface="Calibri" pitchFamily="34" charset="0"/>
            </a:endParaRPr>
          </a:p>
        </p:txBody>
      </p:sp>
      <p:sp>
        <p:nvSpPr>
          <p:cNvPr id="14339" name="Tekstboks 3"/>
          <p:cNvSpPr txBox="1">
            <a:spLocks noChangeArrowheads="1"/>
          </p:cNvSpPr>
          <p:nvPr/>
        </p:nvSpPr>
        <p:spPr bwMode="auto">
          <a:xfrm>
            <a:off x="720080" y="1508006"/>
            <a:ext cx="82092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2060"/>
              </a:buClr>
              <a:buSzPct val="120000"/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</a:endParaRPr>
          </a:p>
          <a:p>
            <a:pPr>
              <a:buClr>
                <a:srgbClr val="002060"/>
              </a:buClr>
              <a:buSzPct val="120000"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8" name="Kombinationstegning 17"/>
          <p:cNvSpPr/>
          <p:nvPr/>
        </p:nvSpPr>
        <p:spPr>
          <a:xfrm>
            <a:off x="886442" y="1844824"/>
            <a:ext cx="7465326" cy="1592239"/>
          </a:xfrm>
          <a:custGeom>
            <a:avLst/>
            <a:gdLst>
              <a:gd name="connsiteX0" fmla="*/ 0 w 7465326"/>
              <a:gd name="connsiteY0" fmla="*/ 0 h 1592239"/>
              <a:gd name="connsiteX1" fmla="*/ 1555845 w 7465326"/>
              <a:gd name="connsiteY1" fmla="*/ 1214651 h 1592239"/>
              <a:gd name="connsiteX2" fmla="*/ 3916908 w 7465326"/>
              <a:gd name="connsiteY2" fmla="*/ 1583141 h 1592239"/>
              <a:gd name="connsiteX3" fmla="*/ 6114197 w 7465326"/>
              <a:gd name="connsiteY3" fmla="*/ 1160060 h 1592239"/>
              <a:gd name="connsiteX4" fmla="*/ 7465326 w 7465326"/>
              <a:gd name="connsiteY4" fmla="*/ 586854 h 1592239"/>
              <a:gd name="connsiteX5" fmla="*/ 7465326 w 7465326"/>
              <a:gd name="connsiteY5" fmla="*/ 586854 h 1592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5326" h="1592239">
                <a:moveTo>
                  <a:pt x="0" y="0"/>
                </a:moveTo>
                <a:cubicBezTo>
                  <a:pt x="451513" y="475397"/>
                  <a:pt x="903027" y="950794"/>
                  <a:pt x="1555845" y="1214651"/>
                </a:cubicBezTo>
                <a:cubicBezTo>
                  <a:pt x="2208663" y="1478508"/>
                  <a:pt x="3157183" y="1592239"/>
                  <a:pt x="3916908" y="1583141"/>
                </a:cubicBezTo>
                <a:cubicBezTo>
                  <a:pt x="4676633" y="1574043"/>
                  <a:pt x="5522794" y="1326108"/>
                  <a:pt x="6114197" y="1160060"/>
                </a:cubicBezTo>
                <a:cubicBezTo>
                  <a:pt x="6705600" y="994012"/>
                  <a:pt x="7465326" y="586854"/>
                  <a:pt x="7465326" y="586854"/>
                </a:cubicBezTo>
                <a:lnTo>
                  <a:pt x="7465326" y="586854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Kombinationstegning 18"/>
          <p:cNvSpPr/>
          <p:nvPr/>
        </p:nvSpPr>
        <p:spPr>
          <a:xfrm flipV="1">
            <a:off x="899592" y="4661200"/>
            <a:ext cx="7465326" cy="1000048"/>
          </a:xfrm>
          <a:custGeom>
            <a:avLst/>
            <a:gdLst>
              <a:gd name="connsiteX0" fmla="*/ 0 w 7465326"/>
              <a:gd name="connsiteY0" fmla="*/ 0 h 1592239"/>
              <a:gd name="connsiteX1" fmla="*/ 1555845 w 7465326"/>
              <a:gd name="connsiteY1" fmla="*/ 1214651 h 1592239"/>
              <a:gd name="connsiteX2" fmla="*/ 3916908 w 7465326"/>
              <a:gd name="connsiteY2" fmla="*/ 1583141 h 1592239"/>
              <a:gd name="connsiteX3" fmla="*/ 6114197 w 7465326"/>
              <a:gd name="connsiteY3" fmla="*/ 1160060 h 1592239"/>
              <a:gd name="connsiteX4" fmla="*/ 7465326 w 7465326"/>
              <a:gd name="connsiteY4" fmla="*/ 586854 h 1592239"/>
              <a:gd name="connsiteX5" fmla="*/ 7465326 w 7465326"/>
              <a:gd name="connsiteY5" fmla="*/ 586854 h 1592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5326" h="1592239">
                <a:moveTo>
                  <a:pt x="0" y="0"/>
                </a:moveTo>
                <a:cubicBezTo>
                  <a:pt x="451513" y="475397"/>
                  <a:pt x="903027" y="950794"/>
                  <a:pt x="1555845" y="1214651"/>
                </a:cubicBezTo>
                <a:cubicBezTo>
                  <a:pt x="2208663" y="1478508"/>
                  <a:pt x="3157183" y="1592239"/>
                  <a:pt x="3916908" y="1583141"/>
                </a:cubicBezTo>
                <a:cubicBezTo>
                  <a:pt x="4676633" y="1574043"/>
                  <a:pt x="5522794" y="1326108"/>
                  <a:pt x="6114197" y="1160060"/>
                </a:cubicBezTo>
                <a:cubicBezTo>
                  <a:pt x="6705600" y="994012"/>
                  <a:pt x="7465326" y="586854"/>
                  <a:pt x="7465326" y="586854"/>
                </a:cubicBezTo>
                <a:lnTo>
                  <a:pt x="7465326" y="586854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1" name="Lige forbindelse 20"/>
          <p:cNvCxnSpPr/>
          <p:nvPr/>
        </p:nvCxnSpPr>
        <p:spPr>
          <a:xfrm>
            <a:off x="6372200" y="1700808"/>
            <a:ext cx="0" cy="446449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forbindelse 22"/>
          <p:cNvCxnSpPr/>
          <p:nvPr/>
        </p:nvCxnSpPr>
        <p:spPr>
          <a:xfrm>
            <a:off x="2411760" y="1700808"/>
            <a:ext cx="0" cy="4464496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forbindelse 23"/>
          <p:cNvCxnSpPr/>
          <p:nvPr/>
        </p:nvCxnSpPr>
        <p:spPr>
          <a:xfrm>
            <a:off x="4572000" y="1700808"/>
            <a:ext cx="0" cy="4464496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5-takket stjerne 25"/>
          <p:cNvSpPr/>
          <p:nvPr/>
        </p:nvSpPr>
        <p:spPr>
          <a:xfrm>
            <a:off x="323528" y="249289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5-takket stjerne 26"/>
          <p:cNvSpPr/>
          <p:nvPr/>
        </p:nvSpPr>
        <p:spPr>
          <a:xfrm>
            <a:off x="899592" y="25649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5-takket stjerne 27"/>
          <p:cNvSpPr/>
          <p:nvPr/>
        </p:nvSpPr>
        <p:spPr>
          <a:xfrm>
            <a:off x="467544" y="198884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5-takket stjerne 28"/>
          <p:cNvSpPr/>
          <p:nvPr/>
        </p:nvSpPr>
        <p:spPr>
          <a:xfrm>
            <a:off x="1259632" y="263691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5-takket stjerne 29"/>
          <p:cNvSpPr/>
          <p:nvPr/>
        </p:nvSpPr>
        <p:spPr>
          <a:xfrm>
            <a:off x="539552" y="350100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5-takket stjerne 30"/>
          <p:cNvSpPr/>
          <p:nvPr/>
        </p:nvSpPr>
        <p:spPr>
          <a:xfrm>
            <a:off x="251520" y="321297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5-takket stjerne 31"/>
          <p:cNvSpPr/>
          <p:nvPr/>
        </p:nvSpPr>
        <p:spPr>
          <a:xfrm>
            <a:off x="1979712" y="328498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5-takket stjerne 32"/>
          <p:cNvSpPr/>
          <p:nvPr/>
        </p:nvSpPr>
        <p:spPr>
          <a:xfrm>
            <a:off x="1115616" y="422108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4" name="5-takket stjerne 33"/>
          <p:cNvSpPr/>
          <p:nvPr/>
        </p:nvSpPr>
        <p:spPr>
          <a:xfrm>
            <a:off x="683568" y="494116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5-takket stjerne 34"/>
          <p:cNvSpPr/>
          <p:nvPr/>
        </p:nvSpPr>
        <p:spPr>
          <a:xfrm>
            <a:off x="539552" y="422108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6" name="5-takket stjerne 35"/>
          <p:cNvSpPr/>
          <p:nvPr/>
        </p:nvSpPr>
        <p:spPr>
          <a:xfrm>
            <a:off x="827584" y="386104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7" name="5-takket stjerne 36"/>
          <p:cNvSpPr/>
          <p:nvPr/>
        </p:nvSpPr>
        <p:spPr>
          <a:xfrm>
            <a:off x="1187624" y="494116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5-takket stjerne 37"/>
          <p:cNvSpPr/>
          <p:nvPr/>
        </p:nvSpPr>
        <p:spPr>
          <a:xfrm>
            <a:off x="395536" y="465313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5-takket stjerne 38"/>
          <p:cNvSpPr/>
          <p:nvPr/>
        </p:nvSpPr>
        <p:spPr>
          <a:xfrm>
            <a:off x="323528" y="393305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0" name="5-takket stjerne 39"/>
          <p:cNvSpPr/>
          <p:nvPr/>
        </p:nvSpPr>
        <p:spPr>
          <a:xfrm>
            <a:off x="611560" y="292494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5-takket stjerne 40"/>
          <p:cNvSpPr/>
          <p:nvPr/>
        </p:nvSpPr>
        <p:spPr>
          <a:xfrm>
            <a:off x="395536" y="551723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2" name="5-takket stjerne 41"/>
          <p:cNvSpPr/>
          <p:nvPr/>
        </p:nvSpPr>
        <p:spPr>
          <a:xfrm>
            <a:off x="1259632" y="314096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3" name="5-takket stjerne 42"/>
          <p:cNvSpPr/>
          <p:nvPr/>
        </p:nvSpPr>
        <p:spPr>
          <a:xfrm>
            <a:off x="1403648" y="443711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4" name="5-takket stjerne 43"/>
          <p:cNvSpPr/>
          <p:nvPr/>
        </p:nvSpPr>
        <p:spPr>
          <a:xfrm>
            <a:off x="251520" y="580526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5" name="5-takket stjerne 44"/>
          <p:cNvSpPr/>
          <p:nvPr/>
        </p:nvSpPr>
        <p:spPr>
          <a:xfrm>
            <a:off x="971600" y="458112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6" name="5-takket stjerne 45"/>
          <p:cNvSpPr/>
          <p:nvPr/>
        </p:nvSpPr>
        <p:spPr>
          <a:xfrm>
            <a:off x="827584" y="422108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7" name="5-takket stjerne 46"/>
          <p:cNvSpPr/>
          <p:nvPr/>
        </p:nvSpPr>
        <p:spPr>
          <a:xfrm>
            <a:off x="179512" y="515719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8" name="5-takket stjerne 47"/>
          <p:cNvSpPr/>
          <p:nvPr/>
        </p:nvSpPr>
        <p:spPr>
          <a:xfrm>
            <a:off x="827584" y="544522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9" name="5-takket stjerne 48"/>
          <p:cNvSpPr/>
          <p:nvPr/>
        </p:nvSpPr>
        <p:spPr>
          <a:xfrm>
            <a:off x="924744" y="30221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0" name="5-takket stjerne 49"/>
          <p:cNvSpPr/>
          <p:nvPr/>
        </p:nvSpPr>
        <p:spPr>
          <a:xfrm>
            <a:off x="1475656" y="393305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1" name="5-takket stjerne 50"/>
          <p:cNvSpPr/>
          <p:nvPr/>
        </p:nvSpPr>
        <p:spPr>
          <a:xfrm>
            <a:off x="3203848" y="364503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 smtClean="0"/>
              <a:t>aa</a:t>
            </a:r>
            <a:endParaRPr lang="da-DK" dirty="0"/>
          </a:p>
        </p:txBody>
      </p:sp>
      <p:sp>
        <p:nvSpPr>
          <p:cNvPr id="52" name="5-takket stjerne 51"/>
          <p:cNvSpPr/>
          <p:nvPr/>
        </p:nvSpPr>
        <p:spPr>
          <a:xfrm>
            <a:off x="619944" y="242927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3" name="5-takket stjerne 52"/>
          <p:cNvSpPr/>
          <p:nvPr/>
        </p:nvSpPr>
        <p:spPr>
          <a:xfrm>
            <a:off x="3635896" y="378904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4" name="5-takket stjerne 53"/>
          <p:cNvSpPr/>
          <p:nvPr/>
        </p:nvSpPr>
        <p:spPr>
          <a:xfrm>
            <a:off x="3419872" y="342900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5" name="5-takket stjerne 54"/>
          <p:cNvSpPr/>
          <p:nvPr/>
        </p:nvSpPr>
        <p:spPr>
          <a:xfrm>
            <a:off x="3275856" y="386105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6" name="5-takket stjerne 55"/>
          <p:cNvSpPr/>
          <p:nvPr/>
        </p:nvSpPr>
        <p:spPr>
          <a:xfrm>
            <a:off x="3347864" y="357301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7" name="5-takket stjerne 56"/>
          <p:cNvSpPr/>
          <p:nvPr/>
        </p:nvSpPr>
        <p:spPr>
          <a:xfrm>
            <a:off x="3491880" y="364502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8" name="5-takket stjerne 57"/>
          <p:cNvSpPr/>
          <p:nvPr/>
        </p:nvSpPr>
        <p:spPr>
          <a:xfrm>
            <a:off x="1475656" y="292494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9" name="5-takket stjerne 58"/>
          <p:cNvSpPr/>
          <p:nvPr/>
        </p:nvSpPr>
        <p:spPr>
          <a:xfrm>
            <a:off x="3707912" y="357302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0" name="5-takket stjerne 59"/>
          <p:cNvSpPr/>
          <p:nvPr/>
        </p:nvSpPr>
        <p:spPr>
          <a:xfrm>
            <a:off x="1204392" y="28697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1" name="5-takket stjerne 60"/>
          <p:cNvSpPr/>
          <p:nvPr/>
        </p:nvSpPr>
        <p:spPr>
          <a:xfrm>
            <a:off x="3491888" y="386105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2" name="5-takket stjerne 61"/>
          <p:cNvSpPr/>
          <p:nvPr/>
        </p:nvSpPr>
        <p:spPr>
          <a:xfrm>
            <a:off x="3923928" y="422109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3" name="5-takket stjerne 62"/>
          <p:cNvSpPr/>
          <p:nvPr/>
        </p:nvSpPr>
        <p:spPr>
          <a:xfrm>
            <a:off x="4292352" y="436511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4" name="5-takket stjerne 63"/>
          <p:cNvSpPr/>
          <p:nvPr/>
        </p:nvSpPr>
        <p:spPr>
          <a:xfrm>
            <a:off x="4067952" y="407707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5" name="5-takket stjerne 64"/>
          <p:cNvSpPr/>
          <p:nvPr/>
        </p:nvSpPr>
        <p:spPr>
          <a:xfrm>
            <a:off x="3932312" y="443712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6" name="5-takket stjerne 65"/>
          <p:cNvSpPr/>
          <p:nvPr/>
        </p:nvSpPr>
        <p:spPr>
          <a:xfrm>
            <a:off x="4076328" y="42931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7" name="5-takket stjerne 66"/>
          <p:cNvSpPr/>
          <p:nvPr/>
        </p:nvSpPr>
        <p:spPr>
          <a:xfrm>
            <a:off x="4220344" y="422109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8" name="5-takket stjerne 67"/>
          <p:cNvSpPr/>
          <p:nvPr/>
        </p:nvSpPr>
        <p:spPr>
          <a:xfrm>
            <a:off x="4292352" y="407707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9" name="5-takket stjerne 68"/>
          <p:cNvSpPr/>
          <p:nvPr/>
        </p:nvSpPr>
        <p:spPr>
          <a:xfrm>
            <a:off x="4076328" y="443712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0" name="5-takket stjerne 69"/>
          <p:cNvSpPr/>
          <p:nvPr/>
        </p:nvSpPr>
        <p:spPr>
          <a:xfrm>
            <a:off x="2627784" y="42931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1" name="5-takket stjerne 70"/>
          <p:cNvSpPr/>
          <p:nvPr/>
        </p:nvSpPr>
        <p:spPr>
          <a:xfrm>
            <a:off x="2996208" y="443712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2" name="5-takket stjerne 71"/>
          <p:cNvSpPr/>
          <p:nvPr/>
        </p:nvSpPr>
        <p:spPr>
          <a:xfrm>
            <a:off x="2699792" y="414908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3" name="5-takket stjerne 72"/>
          <p:cNvSpPr/>
          <p:nvPr/>
        </p:nvSpPr>
        <p:spPr>
          <a:xfrm>
            <a:off x="2636168" y="450912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4" name="5-takket stjerne 73"/>
          <p:cNvSpPr/>
          <p:nvPr/>
        </p:nvSpPr>
        <p:spPr>
          <a:xfrm>
            <a:off x="2780184" y="436511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5" name="5-takket stjerne 74"/>
          <p:cNvSpPr/>
          <p:nvPr/>
        </p:nvSpPr>
        <p:spPr>
          <a:xfrm>
            <a:off x="2924200" y="42931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6" name="5-takket stjerne 75"/>
          <p:cNvSpPr/>
          <p:nvPr/>
        </p:nvSpPr>
        <p:spPr>
          <a:xfrm>
            <a:off x="2915816" y="414908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7" name="5-takket stjerne 76"/>
          <p:cNvSpPr/>
          <p:nvPr/>
        </p:nvSpPr>
        <p:spPr>
          <a:xfrm>
            <a:off x="2780184" y="450912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1" name="5-takket stjerne 80"/>
          <p:cNvSpPr/>
          <p:nvPr/>
        </p:nvSpPr>
        <p:spPr>
          <a:xfrm>
            <a:off x="1979712" y="479715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2" name="5-takket stjerne 81"/>
          <p:cNvSpPr/>
          <p:nvPr/>
        </p:nvSpPr>
        <p:spPr>
          <a:xfrm>
            <a:off x="2140504" y="419939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3" name="5-takket stjerne 82"/>
          <p:cNvSpPr/>
          <p:nvPr/>
        </p:nvSpPr>
        <p:spPr>
          <a:xfrm>
            <a:off x="899592" y="515719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4" name="5-takket stjerne 83"/>
          <p:cNvSpPr/>
          <p:nvPr/>
        </p:nvSpPr>
        <p:spPr>
          <a:xfrm>
            <a:off x="1907704" y="393305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5" name="5-takket stjerne 84"/>
          <p:cNvSpPr/>
          <p:nvPr/>
        </p:nvSpPr>
        <p:spPr>
          <a:xfrm>
            <a:off x="1763688" y="43651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6" name="5-takket stjerne 85"/>
          <p:cNvSpPr/>
          <p:nvPr/>
        </p:nvSpPr>
        <p:spPr>
          <a:xfrm>
            <a:off x="1683304" y="374219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7" name="5-takket stjerne 86"/>
          <p:cNvSpPr/>
          <p:nvPr/>
        </p:nvSpPr>
        <p:spPr>
          <a:xfrm>
            <a:off x="2267752" y="389459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8" name="5-takket stjerne 87"/>
          <p:cNvSpPr/>
          <p:nvPr/>
        </p:nvSpPr>
        <p:spPr>
          <a:xfrm>
            <a:off x="1962952" y="358979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9" name="5-takket stjerne 88"/>
          <p:cNvSpPr/>
          <p:nvPr/>
        </p:nvSpPr>
        <p:spPr>
          <a:xfrm>
            <a:off x="691952" y="365340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0" name="5-takket stjerne 89"/>
          <p:cNvSpPr/>
          <p:nvPr/>
        </p:nvSpPr>
        <p:spPr>
          <a:xfrm>
            <a:off x="1547664" y="486916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1" name="5-takket stjerne 90"/>
          <p:cNvSpPr/>
          <p:nvPr/>
        </p:nvSpPr>
        <p:spPr>
          <a:xfrm>
            <a:off x="827584" y="342900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2" name="5-takket stjerne 91"/>
          <p:cNvSpPr/>
          <p:nvPr/>
        </p:nvSpPr>
        <p:spPr>
          <a:xfrm>
            <a:off x="1412032" y="329336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3" name="5-takket stjerne 92"/>
          <p:cNvSpPr/>
          <p:nvPr/>
        </p:nvSpPr>
        <p:spPr>
          <a:xfrm>
            <a:off x="1196008" y="358140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4" name="5-takket stjerne 93"/>
          <p:cNvSpPr/>
          <p:nvPr/>
        </p:nvSpPr>
        <p:spPr>
          <a:xfrm>
            <a:off x="323528" y="43651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5" name="5-takket stjerne 94"/>
          <p:cNvSpPr/>
          <p:nvPr/>
        </p:nvSpPr>
        <p:spPr>
          <a:xfrm>
            <a:off x="1661592" y="33269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6" name="5-takket stjerne 95"/>
          <p:cNvSpPr/>
          <p:nvPr/>
        </p:nvSpPr>
        <p:spPr>
          <a:xfrm>
            <a:off x="1835696" y="306896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8" name="5-takket stjerne 97"/>
          <p:cNvSpPr/>
          <p:nvPr/>
        </p:nvSpPr>
        <p:spPr>
          <a:xfrm>
            <a:off x="5076056" y="443712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9" name="5-takket stjerne 98"/>
          <p:cNvSpPr/>
          <p:nvPr/>
        </p:nvSpPr>
        <p:spPr>
          <a:xfrm>
            <a:off x="4923672" y="414908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1" name="5-takket stjerne 100"/>
          <p:cNvSpPr/>
          <p:nvPr/>
        </p:nvSpPr>
        <p:spPr>
          <a:xfrm>
            <a:off x="4932048" y="429309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2" name="5-takket stjerne 101"/>
          <p:cNvSpPr/>
          <p:nvPr/>
        </p:nvSpPr>
        <p:spPr>
          <a:xfrm>
            <a:off x="5148072" y="429310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3" name="5-takket stjerne 102"/>
          <p:cNvSpPr/>
          <p:nvPr/>
        </p:nvSpPr>
        <p:spPr>
          <a:xfrm>
            <a:off x="5148072" y="414908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6" name="5-takket stjerne 105"/>
          <p:cNvSpPr/>
          <p:nvPr/>
        </p:nvSpPr>
        <p:spPr>
          <a:xfrm>
            <a:off x="5796136" y="386104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7" name="5-takket stjerne 106"/>
          <p:cNvSpPr/>
          <p:nvPr/>
        </p:nvSpPr>
        <p:spPr>
          <a:xfrm>
            <a:off x="5715760" y="357302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9" name="5-takket stjerne 108"/>
          <p:cNvSpPr/>
          <p:nvPr/>
        </p:nvSpPr>
        <p:spPr>
          <a:xfrm>
            <a:off x="5724136" y="371703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0" name="5-takket stjerne 109"/>
          <p:cNvSpPr/>
          <p:nvPr/>
        </p:nvSpPr>
        <p:spPr>
          <a:xfrm>
            <a:off x="5868152" y="364502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1" name="5-takket stjerne 110"/>
          <p:cNvSpPr/>
          <p:nvPr/>
        </p:nvSpPr>
        <p:spPr>
          <a:xfrm>
            <a:off x="5940160" y="350100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2" name="5-takket stjerne 111"/>
          <p:cNvSpPr/>
          <p:nvPr/>
        </p:nvSpPr>
        <p:spPr>
          <a:xfrm>
            <a:off x="6012168" y="3717032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5" name="Ellipse 114"/>
          <p:cNvSpPr/>
          <p:nvPr/>
        </p:nvSpPr>
        <p:spPr>
          <a:xfrm>
            <a:off x="7740352" y="3429000"/>
            <a:ext cx="576064" cy="576064"/>
          </a:xfrm>
          <a:prstGeom prst="ellipse">
            <a:avLst/>
          </a:prstGeom>
          <a:solidFill>
            <a:schemeClr val="bg1"/>
          </a:solidFill>
          <a:ln w="508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6" name="5-takket stjerne 115"/>
          <p:cNvSpPr/>
          <p:nvPr/>
        </p:nvSpPr>
        <p:spPr>
          <a:xfrm>
            <a:off x="8172408" y="378904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7" name="5-takket stjerne 116"/>
          <p:cNvSpPr/>
          <p:nvPr/>
        </p:nvSpPr>
        <p:spPr>
          <a:xfrm>
            <a:off x="7876000" y="3573024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8" name="5-takket stjerne 117"/>
          <p:cNvSpPr/>
          <p:nvPr/>
        </p:nvSpPr>
        <p:spPr>
          <a:xfrm>
            <a:off x="7812360" y="378904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9" name="5-takket stjerne 118"/>
          <p:cNvSpPr/>
          <p:nvPr/>
        </p:nvSpPr>
        <p:spPr>
          <a:xfrm>
            <a:off x="7956376" y="371704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0" name="5-takket stjerne 119"/>
          <p:cNvSpPr/>
          <p:nvPr/>
        </p:nvSpPr>
        <p:spPr>
          <a:xfrm>
            <a:off x="8100400" y="357301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1" name="Rektangel 120"/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122" name="Lige forbindelse 121"/>
          <p:cNvCxnSpPr/>
          <p:nvPr/>
        </p:nvCxnSpPr>
        <p:spPr>
          <a:xfrm>
            <a:off x="0" y="1052736"/>
            <a:ext cx="9144000" cy="0"/>
          </a:xfrm>
          <a:prstGeom prst="line">
            <a:avLst/>
          </a:prstGeom>
          <a:ln w="254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kstboks 122"/>
          <p:cNvSpPr txBox="1"/>
          <p:nvPr/>
        </p:nvSpPr>
        <p:spPr>
          <a:xfrm>
            <a:off x="732637" y="1249596"/>
            <a:ext cx="1031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1" dirty="0" err="1" smtClean="0">
                <a:solidFill>
                  <a:schemeClr val="tx2"/>
                </a:solidFill>
                <a:latin typeface="+mj-lt"/>
              </a:rPr>
              <a:t>Leads</a:t>
            </a:r>
            <a:endParaRPr lang="da-DK" sz="28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Tekstboks 125"/>
          <p:cNvSpPr txBox="1"/>
          <p:nvPr/>
        </p:nvSpPr>
        <p:spPr>
          <a:xfrm>
            <a:off x="2771800" y="1268760"/>
            <a:ext cx="148412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800" b="1" dirty="0" smtClean="0">
                <a:solidFill>
                  <a:schemeClr val="tx2"/>
                </a:solidFill>
                <a:latin typeface="+mj-lt"/>
              </a:rPr>
              <a:t>Network</a:t>
            </a:r>
          </a:p>
          <a:p>
            <a:pPr algn="ctr"/>
            <a:r>
              <a:rPr lang="da-DK" sz="2000" b="1" dirty="0" smtClean="0">
                <a:solidFill>
                  <a:schemeClr val="tx2"/>
                </a:solidFill>
                <a:latin typeface="+mj-lt"/>
              </a:rPr>
              <a:t>B2B/B2G</a:t>
            </a:r>
          </a:p>
          <a:p>
            <a:pPr algn="ctr"/>
            <a:r>
              <a:rPr lang="da-DK" sz="2000" b="1" dirty="0" smtClean="0">
                <a:solidFill>
                  <a:schemeClr val="tx2"/>
                </a:solidFill>
                <a:latin typeface="+mj-lt"/>
              </a:rPr>
              <a:t>B2A/G2A</a:t>
            </a:r>
            <a:endParaRPr lang="da-DK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7" name="Tekstboks 126"/>
          <p:cNvSpPr txBox="1"/>
          <p:nvPr/>
        </p:nvSpPr>
        <p:spPr>
          <a:xfrm>
            <a:off x="4716016" y="1249596"/>
            <a:ext cx="1382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1" dirty="0" smtClean="0">
                <a:solidFill>
                  <a:schemeClr val="tx2"/>
                </a:solidFill>
                <a:latin typeface="+mj-lt"/>
              </a:rPr>
              <a:t>Projects</a:t>
            </a:r>
            <a:endParaRPr lang="da-DK" sz="28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8" name="Tekstboks 127"/>
          <p:cNvSpPr txBox="1"/>
          <p:nvPr/>
        </p:nvSpPr>
        <p:spPr>
          <a:xfrm>
            <a:off x="6588224" y="1249596"/>
            <a:ext cx="2228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1" dirty="0" err="1" smtClean="0">
                <a:solidFill>
                  <a:schemeClr val="tx2"/>
                </a:solidFill>
                <a:latin typeface="+mj-lt"/>
              </a:rPr>
              <a:t>Go-to-Market</a:t>
            </a:r>
            <a:endParaRPr lang="da-DK" sz="28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0" name="Tekstboks 129"/>
          <p:cNvSpPr txBox="1"/>
          <p:nvPr/>
        </p:nvSpPr>
        <p:spPr>
          <a:xfrm>
            <a:off x="2542482" y="5517232"/>
            <a:ext cx="19118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 err="1" smtClean="0">
                <a:solidFill>
                  <a:schemeClr val="tx2"/>
                </a:solidFill>
                <a:latin typeface="+mj-lt"/>
              </a:rPr>
              <a:t>Competence</a:t>
            </a:r>
            <a:endParaRPr lang="da-DK" sz="2400" b="1" dirty="0" smtClean="0">
              <a:solidFill>
                <a:schemeClr val="tx2"/>
              </a:solidFill>
              <a:latin typeface="+mj-lt"/>
            </a:endParaRPr>
          </a:p>
          <a:p>
            <a:pPr algn="ctr"/>
            <a:r>
              <a:rPr lang="da-DK" sz="2400" b="1" dirty="0" err="1" smtClean="0">
                <a:solidFill>
                  <a:schemeClr val="tx2"/>
                </a:solidFill>
                <a:latin typeface="+mj-lt"/>
              </a:rPr>
              <a:t>Development</a:t>
            </a:r>
            <a:endParaRPr lang="da-DK" sz="2400" b="1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1" name="Tekstboks 130"/>
          <p:cNvSpPr txBox="1"/>
          <p:nvPr/>
        </p:nvSpPr>
        <p:spPr>
          <a:xfrm>
            <a:off x="4546164" y="5517232"/>
            <a:ext cx="19118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 smtClean="0">
                <a:solidFill>
                  <a:schemeClr val="tx2"/>
                </a:solidFill>
                <a:latin typeface="+mj-lt"/>
              </a:rPr>
              <a:t>Project</a:t>
            </a:r>
          </a:p>
          <a:p>
            <a:pPr algn="ctr"/>
            <a:r>
              <a:rPr lang="da-DK" sz="2400" b="1" dirty="0" err="1" smtClean="0">
                <a:solidFill>
                  <a:schemeClr val="tx2"/>
                </a:solidFill>
                <a:latin typeface="+mj-lt"/>
              </a:rPr>
              <a:t>Development</a:t>
            </a:r>
            <a:endParaRPr lang="da-DK" sz="2400" b="1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2" name="Tekstboks 131"/>
          <p:cNvSpPr txBox="1"/>
          <p:nvPr/>
        </p:nvSpPr>
        <p:spPr>
          <a:xfrm>
            <a:off x="7099289" y="5517232"/>
            <a:ext cx="1289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 smtClean="0">
                <a:solidFill>
                  <a:schemeClr val="tx2"/>
                </a:solidFill>
                <a:latin typeface="+mj-lt"/>
              </a:rPr>
              <a:t>Business</a:t>
            </a:r>
          </a:p>
        </p:txBody>
      </p:sp>
      <p:sp>
        <p:nvSpPr>
          <p:cNvPr id="133" name="Ellipse 132"/>
          <p:cNvSpPr/>
          <p:nvPr/>
        </p:nvSpPr>
        <p:spPr>
          <a:xfrm>
            <a:off x="6876256" y="4005064"/>
            <a:ext cx="576064" cy="576064"/>
          </a:xfrm>
          <a:prstGeom prst="ellipse">
            <a:avLst/>
          </a:prstGeom>
          <a:solidFill>
            <a:schemeClr val="bg1"/>
          </a:solidFill>
          <a:ln w="635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4" name="5-takket stjerne 133"/>
          <p:cNvSpPr/>
          <p:nvPr/>
        </p:nvSpPr>
        <p:spPr>
          <a:xfrm>
            <a:off x="7236296" y="429309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5" name="5-takket stjerne 134"/>
          <p:cNvSpPr/>
          <p:nvPr/>
        </p:nvSpPr>
        <p:spPr>
          <a:xfrm>
            <a:off x="7011904" y="4149088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6" name="5-takket stjerne 135"/>
          <p:cNvSpPr/>
          <p:nvPr/>
        </p:nvSpPr>
        <p:spPr>
          <a:xfrm>
            <a:off x="7020280" y="4293096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7" name="5-takket stjerne 136"/>
          <p:cNvSpPr/>
          <p:nvPr/>
        </p:nvSpPr>
        <p:spPr>
          <a:xfrm>
            <a:off x="7092280" y="443712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8" name="5-takket stjerne 137"/>
          <p:cNvSpPr/>
          <p:nvPr/>
        </p:nvSpPr>
        <p:spPr>
          <a:xfrm>
            <a:off x="7236304" y="414908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9" name="5-takket stjerne 138"/>
          <p:cNvSpPr/>
          <p:nvPr/>
        </p:nvSpPr>
        <p:spPr>
          <a:xfrm>
            <a:off x="8028384" y="3869440"/>
            <a:ext cx="72000" cy="72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4" name="Tekstboks 4"/>
          <p:cNvSpPr txBox="1">
            <a:spLocks noChangeArrowheads="1"/>
          </p:cNvSpPr>
          <p:nvPr/>
        </p:nvSpPr>
        <p:spPr bwMode="auto">
          <a:xfrm>
            <a:off x="467544" y="260648"/>
            <a:ext cx="61843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3200" b="1" dirty="0" err="1" smtClean="0">
                <a:latin typeface="Calibri" pitchFamily="34" charset="0"/>
              </a:rPr>
              <a:t>CenSec</a:t>
            </a:r>
            <a:r>
              <a:rPr lang="da-DK" sz="3200" b="1" dirty="0" smtClean="0">
                <a:latin typeface="Calibri" pitchFamily="34" charset="0"/>
              </a:rPr>
              <a:t> Business Cluster </a:t>
            </a:r>
            <a:r>
              <a:rPr lang="da-DK" sz="3200" b="1" dirty="0" err="1" smtClean="0">
                <a:latin typeface="Calibri" pitchFamily="34" charset="0"/>
              </a:rPr>
              <a:t>Concept</a:t>
            </a:r>
            <a:endParaRPr lang="da-DK" sz="3200" b="1" dirty="0">
              <a:latin typeface="Calibri" pitchFamily="34" charset="0"/>
            </a:endParaRPr>
          </a:p>
        </p:txBody>
      </p:sp>
      <p:sp>
        <p:nvSpPr>
          <p:cNvPr id="129" name="Tekstboks 128"/>
          <p:cNvSpPr txBox="1"/>
          <p:nvPr/>
        </p:nvSpPr>
        <p:spPr>
          <a:xfrm>
            <a:off x="482445" y="5517232"/>
            <a:ext cx="1660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 err="1" smtClean="0">
                <a:solidFill>
                  <a:schemeClr val="tx2"/>
                </a:solidFill>
                <a:latin typeface="+mj-lt"/>
              </a:rPr>
              <a:t>Market</a:t>
            </a:r>
            <a:endParaRPr lang="da-DK" sz="2400" b="1" dirty="0" smtClean="0">
              <a:solidFill>
                <a:schemeClr val="tx2"/>
              </a:solidFill>
              <a:latin typeface="+mj-lt"/>
            </a:endParaRPr>
          </a:p>
          <a:p>
            <a:pPr algn="ctr"/>
            <a:r>
              <a:rPr lang="da-DK" sz="2400" b="1" dirty="0" err="1" smtClean="0">
                <a:solidFill>
                  <a:schemeClr val="tx2"/>
                </a:solidFill>
                <a:latin typeface="+mj-lt"/>
              </a:rPr>
              <a:t>Intelligence</a:t>
            </a:r>
            <a:endParaRPr lang="da-DK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Kombinationstegning 2"/>
          <p:cNvSpPr/>
          <p:nvPr/>
        </p:nvSpPr>
        <p:spPr>
          <a:xfrm>
            <a:off x="2284502" y="2564904"/>
            <a:ext cx="2335623" cy="2743328"/>
          </a:xfrm>
          <a:custGeom>
            <a:avLst/>
            <a:gdLst>
              <a:gd name="connsiteX0" fmla="*/ 577735 w 2358408"/>
              <a:gd name="connsiteY0" fmla="*/ 168442 h 2346158"/>
              <a:gd name="connsiteX1" fmla="*/ 649924 w 2358408"/>
              <a:gd name="connsiteY1" fmla="*/ 132347 h 2346158"/>
              <a:gd name="connsiteX2" fmla="*/ 673987 w 2358408"/>
              <a:gd name="connsiteY2" fmla="*/ 96253 h 2346158"/>
              <a:gd name="connsiteX3" fmla="*/ 782271 w 2358408"/>
              <a:gd name="connsiteY3" fmla="*/ 24063 h 2346158"/>
              <a:gd name="connsiteX4" fmla="*/ 818366 w 2358408"/>
              <a:gd name="connsiteY4" fmla="*/ 12032 h 2346158"/>
              <a:gd name="connsiteX5" fmla="*/ 1010871 w 2358408"/>
              <a:gd name="connsiteY5" fmla="*/ 0 h 2346158"/>
              <a:gd name="connsiteX6" fmla="*/ 1239471 w 2358408"/>
              <a:gd name="connsiteY6" fmla="*/ 12032 h 2346158"/>
              <a:gd name="connsiteX7" fmla="*/ 1311661 w 2358408"/>
              <a:gd name="connsiteY7" fmla="*/ 36095 h 2346158"/>
              <a:gd name="connsiteX8" fmla="*/ 1347756 w 2358408"/>
              <a:gd name="connsiteY8" fmla="*/ 48126 h 2346158"/>
              <a:gd name="connsiteX9" fmla="*/ 1480103 w 2358408"/>
              <a:gd name="connsiteY9" fmla="*/ 60158 h 2346158"/>
              <a:gd name="connsiteX10" fmla="*/ 1516198 w 2358408"/>
              <a:gd name="connsiteY10" fmla="*/ 72189 h 2346158"/>
              <a:gd name="connsiteX11" fmla="*/ 1588387 w 2358408"/>
              <a:gd name="connsiteY11" fmla="*/ 120316 h 2346158"/>
              <a:gd name="connsiteX12" fmla="*/ 1744798 w 2358408"/>
              <a:gd name="connsiteY12" fmla="*/ 132347 h 2346158"/>
              <a:gd name="connsiteX13" fmla="*/ 1792924 w 2358408"/>
              <a:gd name="connsiteY13" fmla="*/ 168442 h 2346158"/>
              <a:gd name="connsiteX14" fmla="*/ 1865114 w 2358408"/>
              <a:gd name="connsiteY14" fmla="*/ 216568 h 2346158"/>
              <a:gd name="connsiteX15" fmla="*/ 1877145 w 2358408"/>
              <a:gd name="connsiteY15" fmla="*/ 252663 h 2346158"/>
              <a:gd name="connsiteX16" fmla="*/ 1925271 w 2358408"/>
              <a:gd name="connsiteY16" fmla="*/ 324853 h 2346158"/>
              <a:gd name="connsiteX17" fmla="*/ 1937303 w 2358408"/>
              <a:gd name="connsiteY17" fmla="*/ 360947 h 2346158"/>
              <a:gd name="connsiteX18" fmla="*/ 2009493 w 2358408"/>
              <a:gd name="connsiteY18" fmla="*/ 409074 h 2346158"/>
              <a:gd name="connsiteX19" fmla="*/ 2069650 w 2358408"/>
              <a:gd name="connsiteY19" fmla="*/ 493295 h 2346158"/>
              <a:gd name="connsiteX20" fmla="*/ 2105745 w 2358408"/>
              <a:gd name="connsiteY20" fmla="*/ 553453 h 2346158"/>
              <a:gd name="connsiteX21" fmla="*/ 2117777 w 2358408"/>
              <a:gd name="connsiteY21" fmla="*/ 637674 h 2346158"/>
              <a:gd name="connsiteX22" fmla="*/ 2153871 w 2358408"/>
              <a:gd name="connsiteY22" fmla="*/ 721895 h 2346158"/>
              <a:gd name="connsiteX23" fmla="*/ 2189966 w 2358408"/>
              <a:gd name="connsiteY23" fmla="*/ 782053 h 2346158"/>
              <a:gd name="connsiteX24" fmla="*/ 2201998 w 2358408"/>
              <a:gd name="connsiteY24" fmla="*/ 818147 h 2346158"/>
              <a:gd name="connsiteX25" fmla="*/ 2226061 w 2358408"/>
              <a:gd name="connsiteY25" fmla="*/ 878305 h 2346158"/>
              <a:gd name="connsiteX26" fmla="*/ 2250124 w 2358408"/>
              <a:gd name="connsiteY26" fmla="*/ 986589 h 2346158"/>
              <a:gd name="connsiteX27" fmla="*/ 2274187 w 2358408"/>
              <a:gd name="connsiteY27" fmla="*/ 1034716 h 2346158"/>
              <a:gd name="connsiteX28" fmla="*/ 2286219 w 2358408"/>
              <a:gd name="connsiteY28" fmla="*/ 1094874 h 2346158"/>
              <a:gd name="connsiteX29" fmla="*/ 2298250 w 2358408"/>
              <a:gd name="connsiteY29" fmla="*/ 1143000 h 2346158"/>
              <a:gd name="connsiteX30" fmla="*/ 2310282 w 2358408"/>
              <a:gd name="connsiteY30" fmla="*/ 1251284 h 2346158"/>
              <a:gd name="connsiteX31" fmla="*/ 2322314 w 2358408"/>
              <a:gd name="connsiteY31" fmla="*/ 1371600 h 2346158"/>
              <a:gd name="connsiteX32" fmla="*/ 2334345 w 2358408"/>
              <a:gd name="connsiteY32" fmla="*/ 1407695 h 2346158"/>
              <a:gd name="connsiteX33" fmla="*/ 2358408 w 2358408"/>
              <a:gd name="connsiteY33" fmla="*/ 1528010 h 2346158"/>
              <a:gd name="connsiteX34" fmla="*/ 2346377 w 2358408"/>
              <a:gd name="connsiteY34" fmla="*/ 1937084 h 2346158"/>
              <a:gd name="connsiteX35" fmla="*/ 2322314 w 2358408"/>
              <a:gd name="connsiteY35" fmla="*/ 1973179 h 2346158"/>
              <a:gd name="connsiteX36" fmla="*/ 2298250 w 2358408"/>
              <a:gd name="connsiteY36" fmla="*/ 1997242 h 2346158"/>
              <a:gd name="connsiteX37" fmla="*/ 2274187 w 2358408"/>
              <a:gd name="connsiteY37" fmla="*/ 2033337 h 2346158"/>
              <a:gd name="connsiteX38" fmla="*/ 2238093 w 2358408"/>
              <a:gd name="connsiteY38" fmla="*/ 2057400 h 2346158"/>
              <a:gd name="connsiteX39" fmla="*/ 2165903 w 2358408"/>
              <a:gd name="connsiteY39" fmla="*/ 2117558 h 2346158"/>
              <a:gd name="connsiteX40" fmla="*/ 2093714 w 2358408"/>
              <a:gd name="connsiteY40" fmla="*/ 2165684 h 2346158"/>
              <a:gd name="connsiteX41" fmla="*/ 2069650 w 2358408"/>
              <a:gd name="connsiteY41" fmla="*/ 2189747 h 2346158"/>
              <a:gd name="connsiteX42" fmla="*/ 1973398 w 2358408"/>
              <a:gd name="connsiteY42" fmla="*/ 2213810 h 2346158"/>
              <a:gd name="connsiteX43" fmla="*/ 1901208 w 2358408"/>
              <a:gd name="connsiteY43" fmla="*/ 2237874 h 2346158"/>
              <a:gd name="connsiteX44" fmla="*/ 1804956 w 2358408"/>
              <a:gd name="connsiteY44" fmla="*/ 2261937 h 2346158"/>
              <a:gd name="connsiteX45" fmla="*/ 1672608 w 2358408"/>
              <a:gd name="connsiteY45" fmla="*/ 2298032 h 2346158"/>
              <a:gd name="connsiteX46" fmla="*/ 1383850 w 2358408"/>
              <a:gd name="connsiteY46" fmla="*/ 2286000 h 2346158"/>
              <a:gd name="connsiteX47" fmla="*/ 1275566 w 2358408"/>
              <a:gd name="connsiteY47" fmla="*/ 2322095 h 2346158"/>
              <a:gd name="connsiteX48" fmla="*/ 1239471 w 2358408"/>
              <a:gd name="connsiteY48" fmla="*/ 2334126 h 2346158"/>
              <a:gd name="connsiteX49" fmla="*/ 1203377 w 2358408"/>
              <a:gd name="connsiteY49" fmla="*/ 2346158 h 2346158"/>
              <a:gd name="connsiteX50" fmla="*/ 1083061 w 2358408"/>
              <a:gd name="connsiteY50" fmla="*/ 2334126 h 2346158"/>
              <a:gd name="connsiteX51" fmla="*/ 938682 w 2358408"/>
              <a:gd name="connsiteY51" fmla="*/ 2322095 h 2346158"/>
              <a:gd name="connsiteX52" fmla="*/ 878524 w 2358408"/>
              <a:gd name="connsiteY52" fmla="*/ 2310063 h 2346158"/>
              <a:gd name="connsiteX53" fmla="*/ 806335 w 2358408"/>
              <a:gd name="connsiteY53" fmla="*/ 2298032 h 2346158"/>
              <a:gd name="connsiteX54" fmla="*/ 722114 w 2358408"/>
              <a:gd name="connsiteY54" fmla="*/ 2249905 h 2346158"/>
              <a:gd name="connsiteX55" fmla="*/ 673987 w 2358408"/>
              <a:gd name="connsiteY55" fmla="*/ 2237874 h 2346158"/>
              <a:gd name="connsiteX56" fmla="*/ 541640 w 2358408"/>
              <a:gd name="connsiteY56" fmla="*/ 2213810 h 2346158"/>
              <a:gd name="connsiteX57" fmla="*/ 505545 w 2358408"/>
              <a:gd name="connsiteY57" fmla="*/ 2177716 h 2346158"/>
              <a:gd name="connsiteX58" fmla="*/ 493514 w 2358408"/>
              <a:gd name="connsiteY58" fmla="*/ 2105526 h 2346158"/>
              <a:gd name="connsiteX59" fmla="*/ 373198 w 2358408"/>
              <a:gd name="connsiteY59" fmla="*/ 2093495 h 2346158"/>
              <a:gd name="connsiteX60" fmla="*/ 288977 w 2358408"/>
              <a:gd name="connsiteY60" fmla="*/ 2057400 h 2346158"/>
              <a:gd name="connsiteX61" fmla="*/ 228819 w 2358408"/>
              <a:gd name="connsiteY61" fmla="*/ 1985210 h 2346158"/>
              <a:gd name="connsiteX62" fmla="*/ 192724 w 2358408"/>
              <a:gd name="connsiteY62" fmla="*/ 1973179 h 2346158"/>
              <a:gd name="connsiteX63" fmla="*/ 168661 w 2358408"/>
              <a:gd name="connsiteY63" fmla="*/ 1900989 h 2346158"/>
              <a:gd name="connsiteX64" fmla="*/ 144598 w 2358408"/>
              <a:gd name="connsiteY64" fmla="*/ 1792705 h 2346158"/>
              <a:gd name="connsiteX65" fmla="*/ 132566 w 2358408"/>
              <a:gd name="connsiteY65" fmla="*/ 1756610 h 2346158"/>
              <a:gd name="connsiteX66" fmla="*/ 120535 w 2358408"/>
              <a:gd name="connsiteY66" fmla="*/ 1684421 h 2346158"/>
              <a:gd name="connsiteX67" fmla="*/ 108503 w 2358408"/>
              <a:gd name="connsiteY67" fmla="*/ 1648326 h 2346158"/>
              <a:gd name="connsiteX68" fmla="*/ 84440 w 2358408"/>
              <a:gd name="connsiteY68" fmla="*/ 1564105 h 2346158"/>
              <a:gd name="connsiteX69" fmla="*/ 48345 w 2358408"/>
              <a:gd name="connsiteY69" fmla="*/ 1227221 h 2346158"/>
              <a:gd name="connsiteX70" fmla="*/ 12250 w 2358408"/>
              <a:gd name="connsiteY70" fmla="*/ 1179095 h 2346158"/>
              <a:gd name="connsiteX71" fmla="*/ 12250 w 2358408"/>
              <a:gd name="connsiteY71" fmla="*/ 866274 h 2346158"/>
              <a:gd name="connsiteX72" fmla="*/ 72408 w 2358408"/>
              <a:gd name="connsiteY72" fmla="*/ 794084 h 2346158"/>
              <a:gd name="connsiteX73" fmla="*/ 96471 w 2358408"/>
              <a:gd name="connsiteY73" fmla="*/ 757989 h 2346158"/>
              <a:gd name="connsiteX74" fmla="*/ 120535 w 2358408"/>
              <a:gd name="connsiteY74" fmla="*/ 733926 h 2346158"/>
              <a:gd name="connsiteX75" fmla="*/ 156629 w 2358408"/>
              <a:gd name="connsiteY75" fmla="*/ 685800 h 2346158"/>
              <a:gd name="connsiteX76" fmla="*/ 204756 w 2358408"/>
              <a:gd name="connsiteY76" fmla="*/ 613610 h 2346158"/>
              <a:gd name="connsiteX77" fmla="*/ 240850 w 2358408"/>
              <a:gd name="connsiteY77" fmla="*/ 577516 h 2346158"/>
              <a:gd name="connsiteX78" fmla="*/ 301008 w 2358408"/>
              <a:gd name="connsiteY78" fmla="*/ 481263 h 2346158"/>
              <a:gd name="connsiteX79" fmla="*/ 373198 w 2358408"/>
              <a:gd name="connsiteY79" fmla="*/ 397042 h 2346158"/>
              <a:gd name="connsiteX80" fmla="*/ 421324 w 2358408"/>
              <a:gd name="connsiteY80" fmla="*/ 312821 h 2346158"/>
              <a:gd name="connsiteX81" fmla="*/ 493514 w 2358408"/>
              <a:gd name="connsiteY81" fmla="*/ 240632 h 2346158"/>
              <a:gd name="connsiteX82" fmla="*/ 553671 w 2358408"/>
              <a:gd name="connsiteY82" fmla="*/ 192505 h 2346158"/>
              <a:gd name="connsiteX83" fmla="*/ 577735 w 2358408"/>
              <a:gd name="connsiteY83" fmla="*/ 168442 h 2346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2358408" h="2346158">
                <a:moveTo>
                  <a:pt x="577735" y="168442"/>
                </a:moveTo>
                <a:cubicBezTo>
                  <a:pt x="593777" y="158416"/>
                  <a:pt x="628401" y="148489"/>
                  <a:pt x="649924" y="132347"/>
                </a:cubicBezTo>
                <a:cubicBezTo>
                  <a:pt x="661492" y="123671"/>
                  <a:pt x="664730" y="107361"/>
                  <a:pt x="673987" y="96253"/>
                </a:cubicBezTo>
                <a:cubicBezTo>
                  <a:pt x="710450" y="52497"/>
                  <a:pt x="724359" y="49801"/>
                  <a:pt x="782271" y="24063"/>
                </a:cubicBezTo>
                <a:cubicBezTo>
                  <a:pt x="793860" y="18912"/>
                  <a:pt x="805753" y="13360"/>
                  <a:pt x="818366" y="12032"/>
                </a:cubicBezTo>
                <a:cubicBezTo>
                  <a:pt x="882306" y="5301"/>
                  <a:pt x="946703" y="4011"/>
                  <a:pt x="1010871" y="0"/>
                </a:cubicBezTo>
                <a:cubicBezTo>
                  <a:pt x="1087071" y="4011"/>
                  <a:pt x="1163709" y="2941"/>
                  <a:pt x="1239471" y="12032"/>
                </a:cubicBezTo>
                <a:cubicBezTo>
                  <a:pt x="1264655" y="15054"/>
                  <a:pt x="1287598" y="28074"/>
                  <a:pt x="1311661" y="36095"/>
                </a:cubicBezTo>
                <a:cubicBezTo>
                  <a:pt x="1323693" y="40105"/>
                  <a:pt x="1335126" y="46978"/>
                  <a:pt x="1347756" y="48126"/>
                </a:cubicBezTo>
                <a:lnTo>
                  <a:pt x="1480103" y="60158"/>
                </a:lnTo>
                <a:cubicBezTo>
                  <a:pt x="1492135" y="64168"/>
                  <a:pt x="1505112" y="66030"/>
                  <a:pt x="1516198" y="72189"/>
                </a:cubicBezTo>
                <a:cubicBezTo>
                  <a:pt x="1541479" y="86234"/>
                  <a:pt x="1559552" y="118098"/>
                  <a:pt x="1588387" y="120316"/>
                </a:cubicBezTo>
                <a:lnTo>
                  <a:pt x="1744798" y="132347"/>
                </a:lnTo>
                <a:cubicBezTo>
                  <a:pt x="1760840" y="144379"/>
                  <a:pt x="1776496" y="156943"/>
                  <a:pt x="1792924" y="168442"/>
                </a:cubicBezTo>
                <a:cubicBezTo>
                  <a:pt x="1816617" y="185027"/>
                  <a:pt x="1865114" y="216568"/>
                  <a:pt x="1865114" y="216568"/>
                </a:cubicBezTo>
                <a:cubicBezTo>
                  <a:pt x="1869124" y="228600"/>
                  <a:pt x="1870986" y="241577"/>
                  <a:pt x="1877145" y="252663"/>
                </a:cubicBezTo>
                <a:cubicBezTo>
                  <a:pt x="1891190" y="277944"/>
                  <a:pt x="1916125" y="297417"/>
                  <a:pt x="1925271" y="324853"/>
                </a:cubicBezTo>
                <a:cubicBezTo>
                  <a:pt x="1929282" y="336884"/>
                  <a:pt x="1928335" y="351979"/>
                  <a:pt x="1937303" y="360947"/>
                </a:cubicBezTo>
                <a:cubicBezTo>
                  <a:pt x="1957753" y="381397"/>
                  <a:pt x="1992141" y="385937"/>
                  <a:pt x="2009493" y="409074"/>
                </a:cubicBezTo>
                <a:cubicBezTo>
                  <a:pt x="2017669" y="419975"/>
                  <a:pt x="2060853" y="475701"/>
                  <a:pt x="2069650" y="493295"/>
                </a:cubicBezTo>
                <a:cubicBezTo>
                  <a:pt x="2100888" y="555769"/>
                  <a:pt x="2058745" y="506451"/>
                  <a:pt x="2105745" y="553453"/>
                </a:cubicBezTo>
                <a:cubicBezTo>
                  <a:pt x="2109756" y="581527"/>
                  <a:pt x="2112215" y="609866"/>
                  <a:pt x="2117777" y="637674"/>
                </a:cubicBezTo>
                <a:cubicBezTo>
                  <a:pt x="2124831" y="672944"/>
                  <a:pt x="2139197" y="687655"/>
                  <a:pt x="2153871" y="721895"/>
                </a:cubicBezTo>
                <a:cubicBezTo>
                  <a:pt x="2177299" y="776559"/>
                  <a:pt x="2149951" y="742037"/>
                  <a:pt x="2189966" y="782053"/>
                </a:cubicBezTo>
                <a:cubicBezTo>
                  <a:pt x="2193977" y="794084"/>
                  <a:pt x="2197545" y="806272"/>
                  <a:pt x="2201998" y="818147"/>
                </a:cubicBezTo>
                <a:cubicBezTo>
                  <a:pt x="2209581" y="838369"/>
                  <a:pt x="2219855" y="857618"/>
                  <a:pt x="2226061" y="878305"/>
                </a:cubicBezTo>
                <a:cubicBezTo>
                  <a:pt x="2237492" y="916407"/>
                  <a:pt x="2236242" y="949569"/>
                  <a:pt x="2250124" y="986589"/>
                </a:cubicBezTo>
                <a:cubicBezTo>
                  <a:pt x="2256422" y="1003383"/>
                  <a:pt x="2266166" y="1018674"/>
                  <a:pt x="2274187" y="1034716"/>
                </a:cubicBezTo>
                <a:cubicBezTo>
                  <a:pt x="2278198" y="1054769"/>
                  <a:pt x="2281783" y="1074911"/>
                  <a:pt x="2286219" y="1094874"/>
                </a:cubicBezTo>
                <a:cubicBezTo>
                  <a:pt x="2289806" y="1111016"/>
                  <a:pt x="2295736" y="1126657"/>
                  <a:pt x="2298250" y="1143000"/>
                </a:cubicBezTo>
                <a:cubicBezTo>
                  <a:pt x="2303772" y="1178895"/>
                  <a:pt x="2306480" y="1215167"/>
                  <a:pt x="2310282" y="1251284"/>
                </a:cubicBezTo>
                <a:cubicBezTo>
                  <a:pt x="2314502" y="1291368"/>
                  <a:pt x="2316185" y="1331763"/>
                  <a:pt x="2322314" y="1371600"/>
                </a:cubicBezTo>
                <a:cubicBezTo>
                  <a:pt x="2324242" y="1384135"/>
                  <a:pt x="2331493" y="1395337"/>
                  <a:pt x="2334345" y="1407695"/>
                </a:cubicBezTo>
                <a:cubicBezTo>
                  <a:pt x="2343541" y="1447547"/>
                  <a:pt x="2358408" y="1528010"/>
                  <a:pt x="2358408" y="1528010"/>
                </a:cubicBezTo>
                <a:cubicBezTo>
                  <a:pt x="2354398" y="1664368"/>
                  <a:pt x="2357401" y="1801113"/>
                  <a:pt x="2346377" y="1937084"/>
                </a:cubicBezTo>
                <a:cubicBezTo>
                  <a:pt x="2345208" y="1951497"/>
                  <a:pt x="2331347" y="1961888"/>
                  <a:pt x="2322314" y="1973179"/>
                </a:cubicBezTo>
                <a:cubicBezTo>
                  <a:pt x="2315228" y="1982037"/>
                  <a:pt x="2305336" y="1988384"/>
                  <a:pt x="2298250" y="1997242"/>
                </a:cubicBezTo>
                <a:cubicBezTo>
                  <a:pt x="2289217" y="2008533"/>
                  <a:pt x="2284412" y="2023112"/>
                  <a:pt x="2274187" y="2033337"/>
                </a:cubicBezTo>
                <a:cubicBezTo>
                  <a:pt x="2263962" y="2043562"/>
                  <a:pt x="2249384" y="2048367"/>
                  <a:pt x="2238093" y="2057400"/>
                </a:cubicBezTo>
                <a:cubicBezTo>
                  <a:pt x="2139550" y="2136234"/>
                  <a:pt x="2329697" y="2002901"/>
                  <a:pt x="2165903" y="2117558"/>
                </a:cubicBezTo>
                <a:cubicBezTo>
                  <a:pt x="2142211" y="2134143"/>
                  <a:pt x="2114164" y="2145235"/>
                  <a:pt x="2093714" y="2165684"/>
                </a:cubicBezTo>
                <a:cubicBezTo>
                  <a:pt x="2085693" y="2173705"/>
                  <a:pt x="2079377" y="2183911"/>
                  <a:pt x="2069650" y="2189747"/>
                </a:cubicBezTo>
                <a:cubicBezTo>
                  <a:pt x="2049364" y="2201918"/>
                  <a:pt x="1989219" y="2209495"/>
                  <a:pt x="1973398" y="2213810"/>
                </a:cubicBezTo>
                <a:cubicBezTo>
                  <a:pt x="1948927" y="2220484"/>
                  <a:pt x="1925816" y="2231722"/>
                  <a:pt x="1901208" y="2237874"/>
                </a:cubicBezTo>
                <a:cubicBezTo>
                  <a:pt x="1869124" y="2245895"/>
                  <a:pt x="1836330" y="2251479"/>
                  <a:pt x="1804956" y="2261937"/>
                </a:cubicBezTo>
                <a:cubicBezTo>
                  <a:pt x="1713366" y="2292467"/>
                  <a:pt x="1757638" y="2281025"/>
                  <a:pt x="1672608" y="2298032"/>
                </a:cubicBezTo>
                <a:cubicBezTo>
                  <a:pt x="1541566" y="2265270"/>
                  <a:pt x="1555737" y="2258498"/>
                  <a:pt x="1383850" y="2286000"/>
                </a:cubicBezTo>
                <a:cubicBezTo>
                  <a:pt x="1346281" y="2292011"/>
                  <a:pt x="1311661" y="2310064"/>
                  <a:pt x="1275566" y="2322095"/>
                </a:cubicBezTo>
                <a:lnTo>
                  <a:pt x="1239471" y="2334126"/>
                </a:lnTo>
                <a:lnTo>
                  <a:pt x="1203377" y="2346158"/>
                </a:lnTo>
                <a:lnTo>
                  <a:pt x="1083061" y="2334126"/>
                </a:lnTo>
                <a:cubicBezTo>
                  <a:pt x="1034966" y="2329754"/>
                  <a:pt x="986644" y="2327738"/>
                  <a:pt x="938682" y="2322095"/>
                </a:cubicBezTo>
                <a:cubicBezTo>
                  <a:pt x="918372" y="2319706"/>
                  <a:pt x="898644" y="2313721"/>
                  <a:pt x="878524" y="2310063"/>
                </a:cubicBezTo>
                <a:cubicBezTo>
                  <a:pt x="854523" y="2305699"/>
                  <a:pt x="830398" y="2302042"/>
                  <a:pt x="806335" y="2298032"/>
                </a:cubicBezTo>
                <a:cubicBezTo>
                  <a:pt x="776415" y="2278085"/>
                  <a:pt x="757006" y="2262989"/>
                  <a:pt x="722114" y="2249905"/>
                </a:cubicBezTo>
                <a:cubicBezTo>
                  <a:pt x="706631" y="2244099"/>
                  <a:pt x="690202" y="2241117"/>
                  <a:pt x="673987" y="2237874"/>
                </a:cubicBezTo>
                <a:cubicBezTo>
                  <a:pt x="630019" y="2229080"/>
                  <a:pt x="585756" y="2221831"/>
                  <a:pt x="541640" y="2213810"/>
                </a:cubicBezTo>
                <a:cubicBezTo>
                  <a:pt x="529608" y="2201779"/>
                  <a:pt x="512455" y="2193265"/>
                  <a:pt x="505545" y="2177716"/>
                </a:cubicBezTo>
                <a:cubicBezTo>
                  <a:pt x="495637" y="2155423"/>
                  <a:pt x="514095" y="2118623"/>
                  <a:pt x="493514" y="2105526"/>
                </a:cubicBezTo>
                <a:cubicBezTo>
                  <a:pt x="459510" y="2083887"/>
                  <a:pt x="413303" y="2097505"/>
                  <a:pt x="373198" y="2093495"/>
                </a:cubicBezTo>
                <a:cubicBezTo>
                  <a:pt x="348760" y="2085349"/>
                  <a:pt x="307899" y="2073618"/>
                  <a:pt x="288977" y="2057400"/>
                </a:cubicBezTo>
                <a:cubicBezTo>
                  <a:pt x="271801" y="2042678"/>
                  <a:pt x="252509" y="1999424"/>
                  <a:pt x="228819" y="1985210"/>
                </a:cubicBezTo>
                <a:cubicBezTo>
                  <a:pt x="217944" y="1978685"/>
                  <a:pt x="204756" y="1977189"/>
                  <a:pt x="192724" y="1973179"/>
                </a:cubicBezTo>
                <a:cubicBezTo>
                  <a:pt x="184703" y="1949116"/>
                  <a:pt x="173636" y="1925861"/>
                  <a:pt x="168661" y="1900989"/>
                </a:cubicBezTo>
                <a:cubicBezTo>
                  <a:pt x="160394" y="1859655"/>
                  <a:pt x="155922" y="1832339"/>
                  <a:pt x="144598" y="1792705"/>
                </a:cubicBezTo>
                <a:cubicBezTo>
                  <a:pt x="141114" y="1780510"/>
                  <a:pt x="136577" y="1768642"/>
                  <a:pt x="132566" y="1756610"/>
                </a:cubicBezTo>
                <a:cubicBezTo>
                  <a:pt x="128556" y="1732547"/>
                  <a:pt x="125827" y="1708235"/>
                  <a:pt x="120535" y="1684421"/>
                </a:cubicBezTo>
                <a:cubicBezTo>
                  <a:pt x="117784" y="1672040"/>
                  <a:pt x="111987" y="1660521"/>
                  <a:pt x="108503" y="1648326"/>
                </a:cubicBezTo>
                <a:cubicBezTo>
                  <a:pt x="78279" y="1542547"/>
                  <a:pt x="113293" y="1650669"/>
                  <a:pt x="84440" y="1564105"/>
                </a:cubicBezTo>
                <a:cubicBezTo>
                  <a:pt x="74175" y="1307485"/>
                  <a:pt x="127730" y="1338360"/>
                  <a:pt x="48345" y="1227221"/>
                </a:cubicBezTo>
                <a:cubicBezTo>
                  <a:pt x="36690" y="1210904"/>
                  <a:pt x="24282" y="1195137"/>
                  <a:pt x="12250" y="1179095"/>
                </a:cubicBezTo>
                <a:cubicBezTo>
                  <a:pt x="7817" y="1099294"/>
                  <a:pt x="-12948" y="958667"/>
                  <a:pt x="12250" y="866274"/>
                </a:cubicBezTo>
                <a:cubicBezTo>
                  <a:pt x="19516" y="839634"/>
                  <a:pt x="56961" y="812620"/>
                  <a:pt x="72408" y="794084"/>
                </a:cubicBezTo>
                <a:cubicBezTo>
                  <a:pt x="81665" y="782975"/>
                  <a:pt x="87438" y="769280"/>
                  <a:pt x="96471" y="757989"/>
                </a:cubicBezTo>
                <a:cubicBezTo>
                  <a:pt x="103557" y="749131"/>
                  <a:pt x="113273" y="742640"/>
                  <a:pt x="120535" y="733926"/>
                </a:cubicBezTo>
                <a:cubicBezTo>
                  <a:pt x="133372" y="718521"/>
                  <a:pt x="145130" y="702228"/>
                  <a:pt x="156629" y="685800"/>
                </a:cubicBezTo>
                <a:cubicBezTo>
                  <a:pt x="173214" y="662107"/>
                  <a:pt x="184306" y="634060"/>
                  <a:pt x="204756" y="613610"/>
                </a:cubicBezTo>
                <a:cubicBezTo>
                  <a:pt x="216787" y="601579"/>
                  <a:pt x="230960" y="591362"/>
                  <a:pt x="240850" y="577516"/>
                </a:cubicBezTo>
                <a:cubicBezTo>
                  <a:pt x="319902" y="466843"/>
                  <a:pt x="202702" y="593612"/>
                  <a:pt x="301008" y="481263"/>
                </a:cubicBezTo>
                <a:cubicBezTo>
                  <a:pt x="349417" y="425939"/>
                  <a:pt x="342888" y="450085"/>
                  <a:pt x="373198" y="397042"/>
                </a:cubicBezTo>
                <a:cubicBezTo>
                  <a:pt x="390626" y="366543"/>
                  <a:pt x="397875" y="339201"/>
                  <a:pt x="421324" y="312821"/>
                </a:cubicBezTo>
                <a:cubicBezTo>
                  <a:pt x="443933" y="287386"/>
                  <a:pt x="469451" y="264695"/>
                  <a:pt x="493514" y="240632"/>
                </a:cubicBezTo>
                <a:cubicBezTo>
                  <a:pt x="515897" y="218249"/>
                  <a:pt x="523314" y="207683"/>
                  <a:pt x="553671" y="192505"/>
                </a:cubicBezTo>
                <a:cubicBezTo>
                  <a:pt x="565015" y="186833"/>
                  <a:pt x="561693" y="178468"/>
                  <a:pt x="577735" y="168442"/>
                </a:cubicBezTo>
                <a:close/>
              </a:path>
            </a:pathLst>
          </a:custGeom>
          <a:solidFill>
            <a:srgbClr val="00B050">
              <a:alpha val="3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5" name="Rektangel 4"/>
          <p:cNvSpPr/>
          <p:nvPr/>
        </p:nvSpPr>
        <p:spPr>
          <a:xfrm>
            <a:off x="2963949" y="3212968"/>
            <a:ext cx="1062581" cy="864104"/>
          </a:xfrm>
          <a:prstGeom prst="rect">
            <a:avLst/>
          </a:prstGeom>
          <a:solidFill>
            <a:srgbClr val="92D050">
              <a:alpha val="66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a-DK" sz="2000" b="1" dirty="0" smtClean="0">
                <a:solidFill>
                  <a:schemeClr val="tx1"/>
                </a:solidFill>
              </a:rPr>
              <a:t>Business </a:t>
            </a:r>
            <a:r>
              <a:rPr lang="da-DK" sz="2000" b="1" dirty="0" err="1" smtClean="0">
                <a:solidFill>
                  <a:schemeClr val="tx1"/>
                </a:solidFill>
              </a:rPr>
              <a:t>Comfort</a:t>
            </a:r>
            <a:r>
              <a:rPr lang="da-DK" sz="2000" b="1" dirty="0" smtClean="0">
                <a:solidFill>
                  <a:schemeClr val="tx1"/>
                </a:solidFill>
              </a:rPr>
              <a:t> Zones</a:t>
            </a:r>
            <a:endParaRPr lang="da-DK" sz="2000" b="1" dirty="0">
              <a:solidFill>
                <a:schemeClr val="tx1"/>
              </a:solidFill>
            </a:endParaRPr>
          </a:p>
        </p:txBody>
      </p:sp>
      <p:sp>
        <p:nvSpPr>
          <p:cNvPr id="6" name="Højrepil 5"/>
          <p:cNvSpPr/>
          <p:nvPr/>
        </p:nvSpPr>
        <p:spPr>
          <a:xfrm>
            <a:off x="4523511" y="3284984"/>
            <a:ext cx="2632872" cy="1456304"/>
          </a:xfrm>
          <a:prstGeom prst="rightArrow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5" name="Rektangel 124"/>
          <p:cNvSpPr/>
          <p:nvPr/>
        </p:nvSpPr>
        <p:spPr>
          <a:xfrm>
            <a:off x="4644008" y="3861048"/>
            <a:ext cx="1748192" cy="340112"/>
          </a:xfrm>
          <a:prstGeom prst="rect">
            <a:avLst/>
          </a:prstGeom>
          <a:solidFill>
            <a:srgbClr val="92D050">
              <a:alpha val="66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a-DK" sz="2000" b="1" dirty="0" err="1" smtClean="0">
                <a:solidFill>
                  <a:schemeClr val="tx1"/>
                </a:solidFill>
              </a:rPr>
              <a:t>Hand</a:t>
            </a:r>
            <a:r>
              <a:rPr lang="da-DK" sz="2000" b="1" dirty="0" smtClean="0">
                <a:solidFill>
                  <a:schemeClr val="tx1"/>
                </a:solidFill>
              </a:rPr>
              <a:t>-in-</a:t>
            </a:r>
            <a:r>
              <a:rPr lang="da-DK" sz="2000" b="1" dirty="0" err="1" smtClean="0">
                <a:solidFill>
                  <a:schemeClr val="tx1"/>
                </a:solidFill>
              </a:rPr>
              <a:t>hand</a:t>
            </a:r>
            <a:endParaRPr lang="da-DK" sz="2000" b="1" dirty="0">
              <a:solidFill>
                <a:schemeClr val="tx1"/>
              </a:solidFill>
            </a:endParaRPr>
          </a:p>
        </p:txBody>
      </p:sp>
      <p:sp>
        <p:nvSpPr>
          <p:cNvPr id="7" name="Eksplosion 1 6"/>
          <p:cNvSpPr/>
          <p:nvPr/>
        </p:nvSpPr>
        <p:spPr>
          <a:xfrm>
            <a:off x="2500844" y="4320967"/>
            <a:ext cx="1999667" cy="1628313"/>
          </a:xfrm>
          <a:prstGeom prst="irregularSeal1">
            <a:avLst/>
          </a:prstGeom>
          <a:solidFill>
            <a:srgbClr val="00B050">
              <a:alpha val="57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a-DK" sz="2000" b="1" dirty="0" err="1" smtClean="0">
                <a:solidFill>
                  <a:schemeClr val="tx1"/>
                </a:solidFill>
              </a:rPr>
              <a:t>Quick</a:t>
            </a:r>
            <a:r>
              <a:rPr lang="da-DK" sz="2000" b="1" dirty="0" smtClean="0">
                <a:solidFill>
                  <a:schemeClr val="tx1"/>
                </a:solidFill>
              </a:rPr>
              <a:t> Business</a:t>
            </a:r>
            <a:endParaRPr lang="da-DK" sz="2000" b="1" dirty="0">
              <a:solidFill>
                <a:schemeClr val="tx1"/>
              </a:solidFill>
            </a:endParaRPr>
          </a:p>
        </p:txBody>
      </p:sp>
      <p:pic>
        <p:nvPicPr>
          <p:cNvPr id="142" name="Billede 5" descr="censec_U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2655" y="237207"/>
            <a:ext cx="240982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" name="Eksplosion 1 140"/>
          <p:cNvSpPr/>
          <p:nvPr/>
        </p:nvSpPr>
        <p:spPr>
          <a:xfrm>
            <a:off x="6524591" y="3005336"/>
            <a:ext cx="2560423" cy="2223856"/>
          </a:xfrm>
          <a:prstGeom prst="irregularSeal1">
            <a:avLst/>
          </a:prstGeom>
          <a:solidFill>
            <a:srgbClr val="00B050">
              <a:alpha val="57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a-DK" sz="2000" b="1" dirty="0" smtClean="0">
                <a:solidFill>
                  <a:schemeClr val="tx1"/>
                </a:solidFill>
              </a:rPr>
              <a:t>New</a:t>
            </a:r>
          </a:p>
          <a:p>
            <a:pPr algn="ctr"/>
            <a:r>
              <a:rPr lang="da-DK" sz="2000" b="1" dirty="0" smtClean="0">
                <a:solidFill>
                  <a:schemeClr val="tx1"/>
                </a:solidFill>
              </a:rPr>
              <a:t>Innovative </a:t>
            </a:r>
            <a:r>
              <a:rPr lang="da-DK" sz="2000" b="1" dirty="0" smtClean="0">
                <a:solidFill>
                  <a:schemeClr val="tx1"/>
                </a:solidFill>
              </a:rPr>
              <a:t>Business &amp; </a:t>
            </a:r>
            <a:r>
              <a:rPr lang="da-DK" sz="2000" b="1" dirty="0" err="1" smtClean="0">
                <a:solidFill>
                  <a:schemeClr val="tx1"/>
                </a:solidFill>
              </a:rPr>
              <a:t>Capabilities</a:t>
            </a:r>
            <a:endParaRPr lang="da-DK" sz="2000" b="1" dirty="0">
              <a:solidFill>
                <a:schemeClr val="tx1"/>
              </a:solidFill>
            </a:endParaRPr>
          </a:p>
        </p:txBody>
      </p:sp>
      <p:sp>
        <p:nvSpPr>
          <p:cNvPr id="140" name="Højrepil 139"/>
          <p:cNvSpPr/>
          <p:nvPr/>
        </p:nvSpPr>
        <p:spPr>
          <a:xfrm rot="5400000" flipV="1">
            <a:off x="3246112" y="4182585"/>
            <a:ext cx="531304" cy="392279"/>
          </a:xfrm>
          <a:prstGeom prst="rightArrow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01170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25" grpId="0" animBg="1"/>
      <p:bldP spid="7" grpId="0" animBg="1"/>
      <p:bldP spid="141" grpId="0" animBg="1"/>
      <p:bldP spid="1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Billede 29">
            <a:extLst>
              <a:ext uri="{FF2B5EF4-FFF2-40B4-BE49-F238E27FC236}">
                <a16:creationId xmlns="" xmlns:a16="http://schemas.microsoft.com/office/drawing/2014/main" id="{17D24A64-2E22-4057-86E8-7F0935A9C3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860" y="5949280"/>
            <a:ext cx="1712324" cy="670356"/>
          </a:xfrm>
          <a:prstGeom prst="rect">
            <a:avLst/>
          </a:prstGeom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203848" y="5954637"/>
            <a:ext cx="1243895" cy="83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lede 4">
            <a:extLst>
              <a:ext uri="{FF2B5EF4-FFF2-40B4-BE49-F238E27FC236}">
                <a16:creationId xmlns="" xmlns:a16="http://schemas.microsoft.com/office/drawing/2014/main" id="{6ED81128-7A21-4868-A0BE-40FFF6C40A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705" y="3535660"/>
            <a:ext cx="2108200" cy="13335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2060848"/>
            <a:ext cx="4896544" cy="2304256"/>
          </a:xfrm>
          <a:noFill/>
          <a:ln>
            <a:noFill/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sz="2700" dirty="0"/>
              <a:t/>
            </a:r>
            <a:br>
              <a:rPr lang="da-DK" sz="2700" dirty="0"/>
            </a:br>
            <a:r>
              <a:rPr lang="da-DK" sz="2000" dirty="0"/>
              <a:t/>
            </a:r>
            <a:br>
              <a:rPr lang="da-DK" sz="2000" dirty="0"/>
            </a:br>
            <a:endParaRPr lang="da-DK" sz="2000" dirty="0"/>
          </a:p>
        </p:txBody>
      </p:sp>
      <p:pic>
        <p:nvPicPr>
          <p:cNvPr id="13317" name="Billede 6" descr="iStock_000011694535XSmall_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3059832" y="0"/>
            <a:ext cx="3039382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Billede 7" descr="iStock_000010649093XSmall_f.jpg"/>
          <p:cNvPicPr preferRelativeResize="0">
            <a:picLocks/>
          </p:cNvPicPr>
          <p:nvPr/>
        </p:nvPicPr>
        <p:blipFill>
          <a:blip r:embed="rId7" cstate="print"/>
          <a:srcRect r="3578" b="13907"/>
          <a:stretch>
            <a:fillRect/>
          </a:stretch>
        </p:blipFill>
        <p:spPr bwMode="auto">
          <a:xfrm>
            <a:off x="0" y="4913709"/>
            <a:ext cx="2987824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Billede 8" descr="iStock_000010275362XSmall_l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950" y="2070100"/>
            <a:ext cx="2087563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Billede 9" descr="iStock_000006972233XSmall_w.jpg"/>
          <p:cNvPicPr>
            <a:picLocks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2070100"/>
            <a:ext cx="2052638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Billede 11" descr="iStock_000005010608XSmall_h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0" y="0"/>
            <a:ext cx="2987824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Billede 13" descr="iStock_000014396374XSmall_m.jpg"/>
          <p:cNvPicPr preferRelativeResize="0">
            <a:picLocks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0" y="3540884"/>
            <a:ext cx="2052638" cy="1270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Billede 10" descr="iStock_000005490445XSmall_s.jpg"/>
          <p:cNvPicPr preferRelativeResize="0">
            <a:picLocks/>
          </p:cNvPicPr>
          <p:nvPr/>
        </p:nvPicPr>
        <p:blipFill>
          <a:blip r:embed="rId12" cstate="print"/>
          <a:srcRect r="2370" b="13907"/>
          <a:stretch>
            <a:fillRect/>
          </a:stretch>
        </p:blipFill>
        <p:spPr bwMode="auto">
          <a:xfrm>
            <a:off x="6282440" y="4949111"/>
            <a:ext cx="2925531" cy="1908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Billede 2"/>
          <p:cNvPicPr preferRelativeResize="0">
            <a:picLocks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0" t="513" r="-6020" b="513"/>
          <a:stretch/>
        </p:blipFill>
        <p:spPr>
          <a:xfrm>
            <a:off x="6142415" y="0"/>
            <a:ext cx="3204000" cy="1995332"/>
          </a:xfrm>
          <a:prstGeom prst="rect">
            <a:avLst/>
          </a:prstGeom>
        </p:spPr>
      </p:pic>
      <p:pic>
        <p:nvPicPr>
          <p:cNvPr id="14" name="Billede 15" descr="censec_UK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42248" y="2164511"/>
            <a:ext cx="4674550" cy="1302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kstboks 18"/>
          <p:cNvSpPr txBox="1">
            <a:spLocks noChangeArrowheads="1"/>
          </p:cNvSpPr>
          <p:nvPr/>
        </p:nvSpPr>
        <p:spPr bwMode="auto">
          <a:xfrm>
            <a:off x="2051719" y="2951653"/>
            <a:ext cx="5040985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3600" b="1" dirty="0" smtClean="0">
              <a:latin typeface="+mj-lt"/>
            </a:endParaRPr>
          </a:p>
          <a:p>
            <a:pPr algn="ctr"/>
            <a:r>
              <a:rPr lang="en-US" sz="3600" b="1" dirty="0" smtClean="0">
                <a:latin typeface="+mj-lt"/>
              </a:rPr>
              <a:t>Center </a:t>
            </a:r>
            <a:r>
              <a:rPr lang="en-US" sz="3600" b="1" dirty="0">
                <a:latin typeface="+mj-lt"/>
              </a:rPr>
              <a:t>for Defence, Space &amp; Security</a:t>
            </a:r>
          </a:p>
          <a:p>
            <a:pPr algn="ctr"/>
            <a:endParaRPr lang="en-US" sz="1400" dirty="0">
              <a:latin typeface="Calibri" pitchFamily="34" charset="0"/>
            </a:endParaRPr>
          </a:p>
          <a:p>
            <a:pPr algn="ctr"/>
            <a:endParaRPr lang="en-US" sz="600" dirty="0">
              <a:latin typeface="Calibri" pitchFamily="34" charset="0"/>
            </a:endParaRPr>
          </a:p>
          <a:p>
            <a:pPr algn="ctr"/>
            <a:endParaRPr lang="en-US" sz="1400" dirty="0">
              <a:latin typeface="Calibri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6588224" y="-27384"/>
            <a:ext cx="2056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Defence</a:t>
            </a:r>
            <a:r>
              <a:rPr lang="en-US" b="1" dirty="0"/>
              <a:t> Network</a:t>
            </a:r>
            <a:endParaRPr lang="da-DK" dirty="0"/>
          </a:p>
        </p:txBody>
      </p:sp>
      <p:sp>
        <p:nvSpPr>
          <p:cNvPr id="17" name="Rektangel 16"/>
          <p:cNvSpPr/>
          <p:nvPr/>
        </p:nvSpPr>
        <p:spPr>
          <a:xfrm>
            <a:off x="467544" y="-27384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Maritime Network</a:t>
            </a:r>
            <a:endParaRPr lang="da-DK" dirty="0"/>
          </a:p>
        </p:txBody>
      </p:sp>
      <p:sp>
        <p:nvSpPr>
          <p:cNvPr id="18" name="Rektangel 17"/>
          <p:cNvSpPr/>
          <p:nvPr/>
        </p:nvSpPr>
        <p:spPr>
          <a:xfrm>
            <a:off x="395536" y="6167045"/>
            <a:ext cx="22749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Homeland Security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Network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6837491" y="6444044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Space Network</a:t>
            </a:r>
            <a:endParaRPr lang="da-DK" dirty="0"/>
          </a:p>
        </p:txBody>
      </p:sp>
      <p:sp>
        <p:nvSpPr>
          <p:cNvPr id="20" name="Rektangel 19"/>
          <p:cNvSpPr/>
          <p:nvPr/>
        </p:nvSpPr>
        <p:spPr>
          <a:xfrm>
            <a:off x="7164288" y="4149080"/>
            <a:ext cx="2016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2060"/>
              </a:buClr>
              <a:buSzPct val="120000"/>
            </a:pP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Cyber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Security</a:t>
            </a:r>
          </a:p>
          <a:p>
            <a:pPr algn="ctr">
              <a:buClr>
                <a:srgbClr val="002060"/>
              </a:buClr>
              <a:buSzPct val="120000"/>
            </a:pP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Network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27204" y="4149080"/>
            <a:ext cx="1364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Aerospace</a:t>
            </a:r>
          </a:p>
          <a:p>
            <a:pPr algn="ctr"/>
            <a:r>
              <a:rPr lang="en-US" b="1" dirty="0"/>
              <a:t>Network</a:t>
            </a:r>
            <a:endParaRPr lang="da-DK" dirty="0"/>
          </a:p>
        </p:txBody>
      </p:sp>
      <p:sp>
        <p:nvSpPr>
          <p:cNvPr id="26" name="Rektangel 25"/>
          <p:cNvSpPr/>
          <p:nvPr/>
        </p:nvSpPr>
        <p:spPr>
          <a:xfrm>
            <a:off x="3085870" y="116632"/>
            <a:ext cx="30565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Innovation Network for Production</a:t>
            </a:r>
          </a:p>
          <a:p>
            <a:pPr algn="ctr"/>
            <a:r>
              <a:rPr lang="en-US" b="1" dirty="0"/>
              <a:t>“</a:t>
            </a:r>
            <a:r>
              <a:rPr lang="en-US" b="1" dirty="0" err="1"/>
              <a:t>Inno</a:t>
            </a:r>
            <a:r>
              <a:rPr lang="en-US" b="1" dirty="0"/>
              <a:t>-Pro”</a:t>
            </a:r>
            <a:endParaRPr lang="da-DK" dirty="0"/>
          </a:p>
        </p:txBody>
      </p:sp>
      <p:sp>
        <p:nvSpPr>
          <p:cNvPr id="52" name="Eksplosion 2 51"/>
          <p:cNvSpPr/>
          <p:nvPr/>
        </p:nvSpPr>
        <p:spPr>
          <a:xfrm>
            <a:off x="-1060451" y="-539487"/>
            <a:ext cx="4912371" cy="3320415"/>
          </a:xfrm>
          <a:prstGeom prst="irregularSeal2">
            <a:avLst/>
          </a:prstGeom>
          <a:solidFill>
            <a:schemeClr val="accent1"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a-DK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Match-</a:t>
            </a:r>
            <a:r>
              <a:rPr lang="da-DK" b="1" dirty="0" err="1" smtClean="0">
                <a:solidFill>
                  <a:schemeClr val="tx1"/>
                </a:solidFill>
              </a:rPr>
              <a:t>making</a:t>
            </a:r>
            <a:r>
              <a:rPr lang="da-DK" b="1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tx1"/>
                </a:solidFill>
              </a:rPr>
              <a:t>B</a:t>
            </a:r>
            <a:r>
              <a:rPr lang="da-DK" b="1" dirty="0" smtClean="0">
                <a:solidFill>
                  <a:schemeClr val="tx1"/>
                </a:solidFill>
              </a:rPr>
              <a:t>usiness </a:t>
            </a:r>
            <a:r>
              <a:rPr lang="da-DK" b="1" dirty="0" smtClean="0">
                <a:solidFill>
                  <a:schemeClr val="tx1"/>
                </a:solidFill>
              </a:rPr>
              <a:t>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1" dirty="0">
              <a:solidFill>
                <a:schemeClr val="tx1"/>
              </a:solidFill>
            </a:endParaRPr>
          </a:p>
          <a:p>
            <a:endParaRPr lang="da-DK" b="1" dirty="0" smtClean="0">
              <a:solidFill>
                <a:schemeClr val="tx1"/>
              </a:solidFill>
            </a:endParaRPr>
          </a:p>
        </p:txBody>
      </p:sp>
      <p:sp>
        <p:nvSpPr>
          <p:cNvPr id="53" name="Eksplosion 2 52"/>
          <p:cNvSpPr/>
          <p:nvPr/>
        </p:nvSpPr>
        <p:spPr>
          <a:xfrm>
            <a:off x="4319464" y="-907574"/>
            <a:ext cx="6986394" cy="4565571"/>
          </a:xfrm>
          <a:prstGeom prst="irregularSeal2">
            <a:avLst/>
          </a:prstGeom>
          <a:solidFill>
            <a:srgbClr val="00B050">
              <a:alpha val="82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err="1" smtClean="0">
                <a:solidFill>
                  <a:schemeClr val="tx1"/>
                </a:solidFill>
              </a:rPr>
              <a:t>Annual</a:t>
            </a:r>
            <a:r>
              <a:rPr lang="da-DK" b="1" dirty="0" smtClean="0">
                <a:solidFill>
                  <a:schemeClr val="tx1"/>
                </a:solidFill>
              </a:rPr>
              <a:t> Defence Conference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Defence Industrial </a:t>
            </a:r>
            <a:r>
              <a:rPr lang="da-DK" b="1" dirty="0" smtClean="0">
                <a:solidFill>
                  <a:schemeClr val="tx1"/>
                </a:solidFill>
              </a:rPr>
              <a:t>Course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European Network of Defence-</a:t>
            </a:r>
            <a:r>
              <a:rPr lang="da-DK" b="1" dirty="0" err="1" smtClean="0">
                <a:solidFill>
                  <a:schemeClr val="tx1"/>
                </a:solidFill>
              </a:rPr>
              <a:t>Related</a:t>
            </a:r>
            <a:r>
              <a:rPr lang="da-DK" b="1" dirty="0" smtClean="0">
                <a:solidFill>
                  <a:schemeClr val="tx1"/>
                </a:solidFill>
              </a:rPr>
              <a:t> Regions</a:t>
            </a:r>
            <a:endParaRPr lang="da-DK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Match-</a:t>
            </a:r>
            <a:r>
              <a:rPr lang="da-DK" b="1" dirty="0" err="1" smtClean="0">
                <a:solidFill>
                  <a:schemeClr val="tx1"/>
                </a:solidFill>
              </a:rPr>
              <a:t>making</a:t>
            </a:r>
            <a:endParaRPr lang="da-DK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Business </a:t>
            </a:r>
            <a:r>
              <a:rPr lang="da-DK" b="1" dirty="0" smtClean="0">
                <a:solidFill>
                  <a:schemeClr val="tx1"/>
                </a:solidFill>
              </a:rPr>
              <a:t>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>
                <a:solidFill>
                  <a:schemeClr val="tx1"/>
                </a:solidFill>
              </a:rPr>
              <a:t>KETs4Dual-use (COSME</a:t>
            </a:r>
            <a:r>
              <a:rPr lang="da-DK" b="1" dirty="0" smtClean="0">
                <a:solidFill>
                  <a:schemeClr val="tx1"/>
                </a:solidFill>
              </a:rPr>
              <a:t>)</a:t>
            </a:r>
            <a:endParaRPr lang="da-DK" b="1" dirty="0">
              <a:solidFill>
                <a:schemeClr val="tx1"/>
              </a:solidFill>
            </a:endParaRPr>
          </a:p>
        </p:txBody>
      </p:sp>
      <p:sp>
        <p:nvSpPr>
          <p:cNvPr id="54" name="Eksplosion 2 53"/>
          <p:cNvSpPr/>
          <p:nvPr/>
        </p:nvSpPr>
        <p:spPr>
          <a:xfrm>
            <a:off x="4572000" y="2136031"/>
            <a:ext cx="6840760" cy="3942993"/>
          </a:xfrm>
          <a:prstGeom prst="irregularSeal2">
            <a:avLst/>
          </a:prstGeom>
          <a:solidFill>
            <a:schemeClr val="accent6">
              <a:lumMod val="50000"/>
              <a:alpha val="82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National </a:t>
            </a:r>
            <a:r>
              <a:rPr lang="da-DK" b="1" dirty="0" err="1" smtClean="0">
                <a:solidFill>
                  <a:schemeClr val="tx1"/>
                </a:solidFill>
              </a:rPr>
              <a:t>Cyber</a:t>
            </a:r>
            <a:r>
              <a:rPr lang="da-DK" b="1" dirty="0" smtClean="0">
                <a:solidFill>
                  <a:schemeClr val="tx1"/>
                </a:solidFill>
              </a:rPr>
              <a:t> </a:t>
            </a:r>
            <a:r>
              <a:rPr lang="da-DK" b="1" dirty="0" smtClean="0">
                <a:solidFill>
                  <a:schemeClr val="tx1"/>
                </a:solidFill>
              </a:rPr>
              <a:t>Security Platform </a:t>
            </a:r>
            <a:endParaRPr lang="da-DK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Building a Trans-Atlantic </a:t>
            </a:r>
            <a:r>
              <a:rPr lang="da-DK" b="1" dirty="0" err="1" smtClean="0">
                <a:solidFill>
                  <a:schemeClr val="tx1"/>
                </a:solidFill>
              </a:rPr>
              <a:t>Cyber</a:t>
            </a:r>
            <a:r>
              <a:rPr lang="da-DK" b="1" dirty="0" smtClean="0">
                <a:solidFill>
                  <a:schemeClr val="tx1"/>
                </a:solidFill>
              </a:rPr>
              <a:t> Security </a:t>
            </a:r>
            <a:r>
              <a:rPr lang="da-DK" b="1" dirty="0" smtClean="0">
                <a:solidFill>
                  <a:schemeClr val="tx1"/>
                </a:solidFill>
              </a:rPr>
              <a:t>Bridge</a:t>
            </a:r>
            <a:endParaRPr lang="da-DK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Match-</a:t>
            </a:r>
            <a:r>
              <a:rPr lang="da-DK" b="1" dirty="0" err="1" smtClean="0">
                <a:solidFill>
                  <a:schemeClr val="tx1"/>
                </a:solidFill>
              </a:rPr>
              <a:t>making</a:t>
            </a:r>
            <a:endParaRPr lang="da-DK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Business Missions</a:t>
            </a:r>
            <a:endParaRPr lang="da-DK" b="1" dirty="0" smtClean="0">
              <a:solidFill>
                <a:schemeClr val="tx1"/>
              </a:solidFill>
            </a:endParaRPr>
          </a:p>
        </p:txBody>
      </p:sp>
      <p:sp>
        <p:nvSpPr>
          <p:cNvPr id="55" name="Eksplosion 2 54"/>
          <p:cNvSpPr/>
          <p:nvPr/>
        </p:nvSpPr>
        <p:spPr>
          <a:xfrm>
            <a:off x="-2196752" y="4314115"/>
            <a:ext cx="9345756" cy="2697837"/>
          </a:xfrm>
          <a:prstGeom prst="irregularSeal2">
            <a:avLst/>
          </a:prstGeom>
          <a:solidFill>
            <a:schemeClr val="tx1">
              <a:alpha val="8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rIns="0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err="1" smtClean="0"/>
              <a:t>Annual</a:t>
            </a:r>
            <a:r>
              <a:rPr lang="da-DK" b="1" dirty="0" smtClean="0"/>
              <a:t> Homeland Security Conference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err="1" smtClean="0"/>
              <a:t>Classified</a:t>
            </a:r>
            <a:r>
              <a:rPr lang="da-DK" b="1" dirty="0" smtClean="0"/>
              <a:t> Products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/>
              <a:t>Match-</a:t>
            </a:r>
            <a:r>
              <a:rPr lang="da-DK" b="1" dirty="0" err="1" smtClean="0"/>
              <a:t>making</a:t>
            </a:r>
            <a:endParaRPr lang="da-DK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/>
              <a:t>Business Missions</a:t>
            </a:r>
          </a:p>
        </p:txBody>
      </p:sp>
      <p:sp>
        <p:nvSpPr>
          <p:cNvPr id="56" name="Eksplosion 2 55"/>
          <p:cNvSpPr/>
          <p:nvPr/>
        </p:nvSpPr>
        <p:spPr>
          <a:xfrm>
            <a:off x="4716016" y="4293833"/>
            <a:ext cx="6548918" cy="3095607"/>
          </a:xfrm>
          <a:prstGeom prst="irregularSeal2">
            <a:avLst/>
          </a:prstGeom>
          <a:solidFill>
            <a:srgbClr val="7030A0">
              <a:alpha val="82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Growth in </a:t>
            </a:r>
            <a:r>
              <a:rPr lang="da-DK" b="1" dirty="0" smtClean="0">
                <a:solidFill>
                  <a:schemeClr val="tx1"/>
                </a:solidFill>
              </a:rPr>
              <a:t>Space </a:t>
            </a:r>
            <a:r>
              <a:rPr lang="da-DK" b="1" dirty="0" err="1" smtClean="0">
                <a:solidFill>
                  <a:schemeClr val="tx1"/>
                </a:solidFill>
              </a:rPr>
              <a:t>Upstream</a:t>
            </a:r>
            <a:r>
              <a:rPr lang="da-DK" b="1" dirty="0" smtClean="0">
                <a:solidFill>
                  <a:schemeClr val="tx1"/>
                </a:solidFill>
              </a:rPr>
              <a:t>/</a:t>
            </a:r>
            <a:r>
              <a:rPr lang="da-DK" b="1" dirty="0" err="1" smtClean="0">
                <a:solidFill>
                  <a:schemeClr val="tx1"/>
                </a:solidFill>
              </a:rPr>
              <a:t>Downstream</a:t>
            </a:r>
            <a:endParaRPr lang="da-DK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Match-</a:t>
            </a:r>
            <a:r>
              <a:rPr lang="da-DK" b="1" dirty="0" err="1" smtClean="0">
                <a:solidFill>
                  <a:schemeClr val="tx1"/>
                </a:solidFill>
              </a:rPr>
              <a:t>making</a:t>
            </a:r>
            <a:endParaRPr lang="da-DK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Business Missions</a:t>
            </a:r>
          </a:p>
        </p:txBody>
      </p:sp>
      <p:sp>
        <p:nvSpPr>
          <p:cNvPr id="58" name="Eksplosion 2 57"/>
          <p:cNvSpPr/>
          <p:nvPr/>
        </p:nvSpPr>
        <p:spPr>
          <a:xfrm>
            <a:off x="-1836712" y="2412841"/>
            <a:ext cx="7615095" cy="3942993"/>
          </a:xfrm>
          <a:prstGeom prst="irregularSeal2">
            <a:avLst/>
          </a:prstGeom>
          <a:solidFill>
            <a:schemeClr val="tx2">
              <a:lumMod val="40000"/>
              <a:lumOff val="60000"/>
              <a:alpha val="82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Drone </a:t>
            </a:r>
            <a:r>
              <a:rPr lang="da-DK" b="1" dirty="0" err="1" smtClean="0">
                <a:solidFill>
                  <a:schemeClr val="tx1"/>
                </a:solidFill>
              </a:rPr>
              <a:t>applications</a:t>
            </a:r>
            <a:r>
              <a:rPr lang="da-DK" b="1" dirty="0" smtClean="0">
                <a:solidFill>
                  <a:schemeClr val="tx1"/>
                </a:solidFill>
              </a:rPr>
              <a:t> and </a:t>
            </a:r>
            <a:r>
              <a:rPr lang="da-DK" b="1" dirty="0" err="1" smtClean="0">
                <a:solidFill>
                  <a:schemeClr val="tx1"/>
                </a:solidFill>
              </a:rPr>
              <a:t>usability</a:t>
            </a:r>
            <a:r>
              <a:rPr lang="da-DK" b="1" dirty="0" smtClean="0">
                <a:solidFill>
                  <a:schemeClr val="tx1"/>
                </a:solidFill>
              </a:rPr>
              <a:t> in </a:t>
            </a:r>
            <a:r>
              <a:rPr lang="da-DK" b="1" dirty="0" err="1" smtClean="0">
                <a:solidFill>
                  <a:schemeClr val="tx1"/>
                </a:solidFill>
              </a:rPr>
              <a:t>industry</a:t>
            </a:r>
            <a:r>
              <a:rPr lang="da-DK" b="1" dirty="0" smtClean="0">
                <a:solidFill>
                  <a:schemeClr val="tx1"/>
                </a:solidFill>
              </a:rPr>
              <a:t> </a:t>
            </a:r>
            <a:r>
              <a:rPr lang="da-DK" b="1" dirty="0" err="1" smtClean="0">
                <a:solidFill>
                  <a:schemeClr val="tx1"/>
                </a:solidFill>
              </a:rPr>
              <a:t>Facilities</a:t>
            </a:r>
            <a:r>
              <a:rPr lang="da-DK" b="1" dirty="0" smtClean="0">
                <a:solidFill>
                  <a:schemeClr val="tx1"/>
                </a:solidFill>
              </a:rPr>
              <a:t> </a:t>
            </a:r>
            <a:endParaRPr lang="da-DK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err="1" smtClean="0">
                <a:solidFill>
                  <a:schemeClr val="tx1"/>
                </a:solidFill>
              </a:rPr>
              <a:t>Counter</a:t>
            </a:r>
            <a:r>
              <a:rPr lang="da-DK" b="1" dirty="0" smtClean="0">
                <a:solidFill>
                  <a:schemeClr val="tx1"/>
                </a:solidFill>
              </a:rPr>
              <a:t> Drone Project</a:t>
            </a:r>
            <a:endParaRPr lang="da-DK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Match-</a:t>
            </a:r>
            <a:r>
              <a:rPr lang="da-DK" b="1" dirty="0" err="1" smtClean="0">
                <a:solidFill>
                  <a:schemeClr val="tx1"/>
                </a:solidFill>
              </a:rPr>
              <a:t>making</a:t>
            </a:r>
            <a:endParaRPr lang="da-DK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b="1" dirty="0" smtClean="0">
                <a:solidFill>
                  <a:schemeClr val="tx1"/>
                </a:solidFill>
              </a:rPr>
              <a:t>Business </a:t>
            </a:r>
            <a:r>
              <a:rPr lang="da-DK" b="1" dirty="0" smtClean="0">
                <a:solidFill>
                  <a:schemeClr val="tx1"/>
                </a:solidFill>
              </a:rPr>
              <a:t>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1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="" xmlns:a16="http://schemas.microsoft.com/office/drawing/2014/main" id="{6ED81128-7A21-4868-A0BE-40FFF6C40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705" y="3535660"/>
            <a:ext cx="2108200" cy="13335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23728" y="2060848"/>
            <a:ext cx="4896544" cy="2304256"/>
          </a:xfrm>
          <a:noFill/>
          <a:ln>
            <a:noFill/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a-DK" sz="2700" dirty="0"/>
              <a:t/>
            </a:r>
            <a:br>
              <a:rPr lang="da-DK" sz="2700" dirty="0"/>
            </a:br>
            <a:r>
              <a:rPr lang="da-DK" sz="2000" dirty="0"/>
              <a:t/>
            </a:r>
            <a:br>
              <a:rPr lang="da-DK" sz="2000" dirty="0"/>
            </a:br>
            <a:endParaRPr lang="da-DK" sz="2000" dirty="0"/>
          </a:p>
        </p:txBody>
      </p:sp>
      <p:pic>
        <p:nvPicPr>
          <p:cNvPr id="13317" name="Billede 6" descr="iStock_000011694535XSmall_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059832" y="0"/>
            <a:ext cx="3039382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Billede 7" descr="iStock_000010649093XSmall_f.jpg"/>
          <p:cNvPicPr preferRelativeResize="0">
            <a:picLocks/>
          </p:cNvPicPr>
          <p:nvPr/>
        </p:nvPicPr>
        <p:blipFill>
          <a:blip r:embed="rId5" cstate="print"/>
          <a:srcRect r="3578" b="13907"/>
          <a:stretch>
            <a:fillRect/>
          </a:stretch>
        </p:blipFill>
        <p:spPr bwMode="auto">
          <a:xfrm>
            <a:off x="0" y="4913709"/>
            <a:ext cx="2987824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Billede 8" descr="iStock_000010275362XSmall_l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950" y="2070100"/>
            <a:ext cx="2087563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Billede 9" descr="iStock_000006972233XSmall_w.jpg"/>
          <p:cNvPicPr>
            <a:picLocks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070100"/>
            <a:ext cx="2052638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Billede 11" descr="iStock_000005010608XSmall_h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0" y="0"/>
            <a:ext cx="2987824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Billede 13" descr="iStock_000014396374XSmall_m.jpg"/>
          <p:cNvPicPr preferRelativeResize="0">
            <a:picLocks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0" y="3540884"/>
            <a:ext cx="2052638" cy="1270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Billede 10" descr="iStock_000005490445XSmall_s.jpg"/>
          <p:cNvPicPr preferRelativeResize="0">
            <a:picLocks/>
          </p:cNvPicPr>
          <p:nvPr/>
        </p:nvPicPr>
        <p:blipFill>
          <a:blip r:embed="rId10" cstate="print"/>
          <a:srcRect r="2370" b="13907"/>
          <a:stretch>
            <a:fillRect/>
          </a:stretch>
        </p:blipFill>
        <p:spPr bwMode="auto">
          <a:xfrm>
            <a:off x="6282440" y="4949111"/>
            <a:ext cx="2925531" cy="1908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Billede 2"/>
          <p:cNvPicPr preferRelativeResize="0">
            <a:picLocks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0" t="513" r="-6020" b="513"/>
          <a:stretch/>
        </p:blipFill>
        <p:spPr>
          <a:xfrm>
            <a:off x="6142415" y="0"/>
            <a:ext cx="3204000" cy="1995332"/>
          </a:xfrm>
          <a:prstGeom prst="rect">
            <a:avLst/>
          </a:prstGeom>
        </p:spPr>
      </p:pic>
      <p:pic>
        <p:nvPicPr>
          <p:cNvPr id="14" name="Billede 15" descr="censec_UK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42248" y="2164511"/>
            <a:ext cx="4674550" cy="1302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kstboks 18"/>
          <p:cNvSpPr txBox="1">
            <a:spLocks noChangeArrowheads="1"/>
          </p:cNvSpPr>
          <p:nvPr/>
        </p:nvSpPr>
        <p:spPr bwMode="auto">
          <a:xfrm>
            <a:off x="2051719" y="2492896"/>
            <a:ext cx="5040985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3600" b="1" dirty="0" smtClean="0">
              <a:latin typeface="+mj-lt"/>
            </a:endParaRPr>
          </a:p>
          <a:p>
            <a:pPr algn="ctr"/>
            <a:endParaRPr lang="en-US" sz="3200" b="1" dirty="0" smtClean="0">
              <a:latin typeface="+mj-lt"/>
            </a:endParaRPr>
          </a:p>
          <a:p>
            <a:pPr algn="ctr"/>
            <a:r>
              <a:rPr lang="en-US" sz="3200" b="1" dirty="0" smtClean="0">
                <a:latin typeface="+mj-lt"/>
              </a:rPr>
              <a:t>Thanks for your Attention</a:t>
            </a:r>
            <a:endParaRPr lang="en-US" sz="3200" b="1" dirty="0">
              <a:latin typeface="+mj-lt"/>
            </a:endParaRPr>
          </a:p>
          <a:p>
            <a:pPr algn="ctr"/>
            <a:endParaRPr lang="en-US" sz="1400" dirty="0">
              <a:latin typeface="Calibri" pitchFamily="34" charset="0"/>
            </a:endParaRPr>
          </a:p>
          <a:p>
            <a:pPr algn="ctr"/>
            <a:endParaRPr lang="en-US" sz="600" dirty="0">
              <a:latin typeface="Calibri" pitchFamily="34" charset="0"/>
            </a:endParaRPr>
          </a:p>
          <a:p>
            <a:pPr algn="ctr"/>
            <a:endParaRPr lang="en-US" sz="1400" dirty="0">
              <a:latin typeface="Calibri" pitchFamily="34" charset="0"/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6588224" y="-27384"/>
            <a:ext cx="2056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Defence</a:t>
            </a:r>
            <a:r>
              <a:rPr lang="en-US" b="1" dirty="0"/>
              <a:t> Network</a:t>
            </a:r>
            <a:endParaRPr lang="da-DK" dirty="0"/>
          </a:p>
        </p:txBody>
      </p:sp>
      <p:sp>
        <p:nvSpPr>
          <p:cNvPr id="17" name="Rektangel 16"/>
          <p:cNvSpPr/>
          <p:nvPr/>
        </p:nvSpPr>
        <p:spPr>
          <a:xfrm>
            <a:off x="467544" y="-27384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Maritime Network</a:t>
            </a:r>
            <a:endParaRPr lang="da-DK" dirty="0"/>
          </a:p>
        </p:txBody>
      </p:sp>
      <p:sp>
        <p:nvSpPr>
          <p:cNvPr id="18" name="Rektangel 17"/>
          <p:cNvSpPr/>
          <p:nvPr/>
        </p:nvSpPr>
        <p:spPr>
          <a:xfrm>
            <a:off x="395536" y="6167045"/>
            <a:ext cx="22749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Homeland Security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Network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6837491" y="6444044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Space Network</a:t>
            </a:r>
            <a:endParaRPr lang="da-DK" dirty="0"/>
          </a:p>
        </p:txBody>
      </p:sp>
      <p:sp>
        <p:nvSpPr>
          <p:cNvPr id="20" name="Rektangel 19"/>
          <p:cNvSpPr/>
          <p:nvPr/>
        </p:nvSpPr>
        <p:spPr>
          <a:xfrm>
            <a:off x="7164288" y="4149080"/>
            <a:ext cx="2016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2060"/>
              </a:buClr>
              <a:buSzPct val="120000"/>
            </a:pP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Cyber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Security</a:t>
            </a:r>
          </a:p>
          <a:p>
            <a:pPr algn="ctr">
              <a:buClr>
                <a:srgbClr val="002060"/>
              </a:buClr>
              <a:buSzPct val="120000"/>
            </a:pP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Network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27204" y="4149080"/>
            <a:ext cx="13644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Aerospace</a:t>
            </a:r>
          </a:p>
          <a:p>
            <a:pPr algn="ctr"/>
            <a:r>
              <a:rPr lang="en-US" b="1" dirty="0"/>
              <a:t>Network</a:t>
            </a:r>
            <a:endParaRPr lang="da-DK" dirty="0"/>
          </a:p>
        </p:txBody>
      </p:sp>
      <p:sp>
        <p:nvSpPr>
          <p:cNvPr id="26" name="Rektangel 25"/>
          <p:cNvSpPr/>
          <p:nvPr/>
        </p:nvSpPr>
        <p:spPr>
          <a:xfrm>
            <a:off x="3085870" y="116632"/>
            <a:ext cx="30565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Innovation Network for Production</a:t>
            </a:r>
          </a:p>
          <a:p>
            <a:pPr algn="ctr"/>
            <a:r>
              <a:rPr lang="en-US" b="1" dirty="0"/>
              <a:t>“</a:t>
            </a:r>
            <a:r>
              <a:rPr lang="en-US" b="1" dirty="0" err="1"/>
              <a:t>Inno</a:t>
            </a:r>
            <a:r>
              <a:rPr lang="en-US" b="1" dirty="0"/>
              <a:t>-Pro”</a:t>
            </a:r>
            <a:endParaRPr lang="da-DK" dirty="0"/>
          </a:p>
        </p:txBody>
      </p:sp>
      <p:pic>
        <p:nvPicPr>
          <p:cNvPr id="6" name="Billede 5">
            <a:extLst>
              <a:ext uri="{FF2B5EF4-FFF2-40B4-BE49-F238E27FC236}">
                <a16:creationId xmlns="" xmlns:a16="http://schemas.microsoft.com/office/drawing/2014/main" id="{17D24A64-2E22-4057-86E8-7F0935A9C38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091" y="5494948"/>
            <a:ext cx="1712324" cy="670356"/>
          </a:xfrm>
          <a:prstGeom prst="rect">
            <a:avLst/>
          </a:prstGeom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3087010" y="5498485"/>
            <a:ext cx="1243895" cy="83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ktangel 3"/>
          <p:cNvSpPr/>
          <p:nvPr/>
        </p:nvSpPr>
        <p:spPr>
          <a:xfrm>
            <a:off x="2286000" y="4286126"/>
            <a:ext cx="4572000" cy="10926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Klaus </a:t>
            </a:r>
            <a:r>
              <a:rPr lang="en-US" sz="1400" dirty="0" smtClean="0">
                <a:latin typeface="Calibri" pitchFamily="34" charset="0"/>
              </a:rPr>
              <a:t>Bolving, </a:t>
            </a:r>
            <a:r>
              <a:rPr lang="en-US" sz="1400" dirty="0">
                <a:latin typeface="Calibri" pitchFamily="34" charset="0"/>
              </a:rPr>
              <a:t>CEO, </a:t>
            </a:r>
            <a:r>
              <a:rPr lang="en-US" sz="1400" dirty="0" err="1">
                <a:latin typeface="Calibri" pitchFamily="34" charset="0"/>
              </a:rPr>
              <a:t>CenSec</a:t>
            </a:r>
            <a:endParaRPr lang="en-US" sz="1400" dirty="0">
              <a:latin typeface="Calibri" pitchFamily="34" charset="0"/>
            </a:endParaRPr>
          </a:p>
          <a:p>
            <a:pPr algn="ctr"/>
            <a:r>
              <a:rPr lang="en-US" sz="1400" dirty="0">
                <a:latin typeface="Calibri" pitchFamily="34" charset="0"/>
                <a:hlinkClick r:id="rId15"/>
              </a:rPr>
              <a:t>klaus@censec.dk</a:t>
            </a:r>
            <a:endParaRPr lang="en-US" sz="1400" dirty="0">
              <a:latin typeface="Calibri" pitchFamily="34" charset="0"/>
            </a:endParaRPr>
          </a:p>
          <a:p>
            <a:pPr algn="ctr"/>
            <a:r>
              <a:rPr lang="en-US" sz="1400" dirty="0">
                <a:latin typeface="Calibri" pitchFamily="34" charset="0"/>
              </a:rPr>
              <a:t>+45 </a:t>
            </a:r>
            <a:r>
              <a:rPr lang="en-US" sz="1400" dirty="0" smtClean="0">
                <a:latin typeface="Calibri" pitchFamily="34" charset="0"/>
              </a:rPr>
              <a:t>5213 1540</a:t>
            </a:r>
          </a:p>
          <a:p>
            <a:pPr algn="ctr"/>
            <a:endParaRPr lang="en-US" sz="700" dirty="0">
              <a:latin typeface="Calibri" pitchFamily="34" charset="0"/>
            </a:endParaRPr>
          </a:p>
          <a:p>
            <a:pPr algn="ctr"/>
            <a:r>
              <a:rPr lang="en-US" sz="1600" b="1" dirty="0" smtClean="0">
                <a:latin typeface="Calibri" pitchFamily="34" charset="0"/>
              </a:rPr>
              <a:t>www.censec.dk</a:t>
            </a:r>
            <a:endParaRPr lang="en-US" sz="16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69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6040</TotalTime>
  <Words>206</Words>
  <Application>Microsoft Office PowerPoint</Application>
  <PresentationFormat>Skærmshow (4:3)</PresentationFormat>
  <Paragraphs>106</Paragraphs>
  <Slides>5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Kontortema</vt:lpstr>
      <vt:lpstr>  </vt:lpstr>
      <vt:lpstr>PowerPoint-præsentation</vt:lpstr>
      <vt:lpstr>PowerPoint-præsentation</vt:lpstr>
      <vt:lpstr>  </vt:lpstr>
      <vt:lpstr>  </vt:lpstr>
    </vt:vector>
  </TitlesOfParts>
  <Company>CenSec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CenSec-Presentation COR 08.03.2018</dc:title>
  <dc:creator>Klaus Bolving CenSec</dc:creator>
  <cp:lastModifiedBy>Klaus Bolving</cp:lastModifiedBy>
  <cp:revision>1</cp:revision>
  <dcterms:created xsi:type="dcterms:W3CDTF">2011-01-19T07:42:47Z</dcterms:created>
  <dcterms:modified xsi:type="dcterms:W3CDTF">2018-03-06T15:52:02Z</dcterms:modified>
</cp:coreProperties>
</file>