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53" r:id="rId2"/>
    <p:sldId id="838" r:id="rId3"/>
    <p:sldId id="863" r:id="rId4"/>
    <p:sldId id="768" r:id="rId5"/>
    <p:sldId id="769" r:id="rId6"/>
    <p:sldId id="839" r:id="rId7"/>
    <p:sldId id="840" r:id="rId8"/>
    <p:sldId id="841" r:id="rId9"/>
    <p:sldId id="861" r:id="rId10"/>
    <p:sldId id="864" r:id="rId11"/>
    <p:sldId id="862" r:id="rId12"/>
    <p:sldId id="842" r:id="rId13"/>
    <p:sldId id="865" r:id="rId14"/>
    <p:sldId id="776" r:id="rId15"/>
    <p:sldId id="846" r:id="rId16"/>
    <p:sldId id="845" r:id="rId17"/>
    <p:sldId id="853" r:id="rId18"/>
    <p:sldId id="856" r:id="rId19"/>
    <p:sldId id="852" r:id="rId20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521"/>
    <a:srgbClr val="FFFFFF"/>
    <a:srgbClr val="9A0000"/>
    <a:srgbClr val="760000"/>
    <a:srgbClr val="EF4823"/>
    <a:srgbClr val="FF4737"/>
    <a:srgbClr val="005426"/>
    <a:srgbClr val="003217"/>
    <a:srgbClr val="000099"/>
    <a:srgbClr val="2FD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7" autoAdjust="0"/>
  </p:normalViewPr>
  <p:slideViewPr>
    <p:cSldViewPr>
      <p:cViewPr>
        <p:scale>
          <a:sx n="98" d="100"/>
          <a:sy n="98" d="100"/>
        </p:scale>
        <p:origin x="-8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9767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ctr" anchorCtr="0" compatLnSpc="1">
            <a:prstTxWarp prst="textNoShape">
              <a:avLst/>
            </a:prstTxWarp>
          </a:bodyPr>
          <a:lstStyle>
            <a:lvl1pPr algn="ctr" defTabSz="906463">
              <a:defRPr sz="2400" b="1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BE"/>
              <a:t>European Research Council</a:t>
            </a:r>
            <a:endParaRPr lang="en-US" sz="120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72538"/>
            <a:ext cx="67960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ctr" anchorCtr="0" compatLnSpc="1">
            <a:prstTxWarp prst="textNoShape">
              <a:avLst/>
            </a:prstTxWarp>
          </a:bodyPr>
          <a:lstStyle>
            <a:lvl1pPr algn="ctr" defTabSz="9064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D7A40F5-06D2-4DD0-8AA6-105AAB1FE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7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7CFC45C-EE53-4273-A3E8-B42D2CE99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9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D53DD2-0070-4CB0-A91E-94D84D5A1DF0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7125" cy="37020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7" y="4690588"/>
            <a:ext cx="5438783" cy="4444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3" tIns="45988" rIns="91973" bIns="45988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39775"/>
            <a:ext cx="4937125" cy="3703638"/>
          </a:xfrm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8" tIns="45819" rIns="91638" bIns="45819"/>
          <a:lstStyle/>
          <a:p>
            <a:endParaRPr lang="de-DE" dirty="0" smtClean="0"/>
          </a:p>
        </p:txBody>
      </p:sp>
      <p:sp>
        <p:nvSpPr>
          <p:cNvPr id="39940" name="Foliennummernplatzhalter 3"/>
          <p:cNvSpPr txBox="1">
            <a:spLocks noGrp="1"/>
          </p:cNvSpPr>
          <p:nvPr/>
        </p:nvSpPr>
        <p:spPr bwMode="auto">
          <a:xfrm>
            <a:off x="3850197" y="9377993"/>
            <a:ext cx="2945873" cy="49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8" tIns="45819" rIns="91638" bIns="45819" anchor="b"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A80ACCC-B6BA-4450-822B-B1875D7FB13C}" type="slidenum">
              <a:rPr lang="en-US" sz="1200"/>
              <a:pPr algn="r" eaLnBrk="1" hangingPunct="1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15988" y="740609"/>
            <a:ext cx="4970462" cy="37046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46" tIns="45424" rIns="90846" bIns="4542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en-US" b="1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1" y="4691573"/>
            <a:ext cx="5432425" cy="44357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46" tIns="45424" rIns="90846" bIns="45424" anchor="ctr"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349A3-44AF-4E97-9945-9F0AB40C2E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2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544" indent="-284378" defTabSz="906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254" indent="-227503" defTabSz="906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8839" indent="-227503" defTabSz="906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5424" indent="-227503" defTabSz="906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0430" indent="-227503" defTabSz="906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5435" indent="-227503" defTabSz="906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0441" indent="-227503" defTabSz="906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5446" indent="-227503" defTabSz="906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7792A5A-D4AD-4544-A0A2-ADF4925FD4E0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59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9384" indent="-284378" defTabSz="91159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7514" indent="-227503" defTabSz="91159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2519" indent="-227503" defTabSz="91159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7524" indent="-227503" defTabSz="91159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2530" indent="-227503" defTabSz="91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7535" indent="-227503" defTabSz="91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2541" indent="-227503" defTabSz="91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7546" indent="-227503" defTabSz="91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6CB4B51-609A-4BC3-98F6-7515C3B5EB87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248AD1C6-06E5-4AB2-9ED6-ED9F82E4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33363"/>
            <a:ext cx="2136775" cy="6391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863" y="233363"/>
            <a:ext cx="6261100" cy="6391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B5F3E701-BC4E-4CB6-ACED-54CF98BA0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0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33363"/>
            <a:ext cx="7458075" cy="904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6863" y="1808163"/>
            <a:ext cx="4198937" cy="481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8163"/>
            <a:ext cx="4198938" cy="481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7AD22B25-0CAE-4479-A69A-94C5DC812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B44CC3BB-432E-4088-BD51-27E9ADAC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4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63" y="1808163"/>
            <a:ext cx="4198937" cy="481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8163"/>
            <a:ext cx="4198938" cy="481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F97473E-D1C8-40EB-82C3-04BB3181D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F936D948-6DC6-4E62-A264-A878A09DB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8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13A071F7-5125-4FD4-B216-7F5D7A62A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0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4D965B2E-4297-4450-92EF-746C567C0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1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0434632E-4DDF-4293-8839-C765DDB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A08BDDA-527E-4403-9740-71A6C9FC0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AD94D11C-9420-4FC6-96AA-794674D8A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9563" y="233363"/>
            <a:ext cx="7458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27" name="Group 25"/>
          <p:cNvGrpSpPr>
            <a:grpSpLocks/>
          </p:cNvGrpSpPr>
          <p:nvPr/>
        </p:nvGrpSpPr>
        <p:grpSpPr bwMode="auto">
          <a:xfrm>
            <a:off x="4652963" y="3008313"/>
            <a:ext cx="4751387" cy="4183062"/>
            <a:chOff x="2931" y="1895"/>
            <a:chExt cx="2993" cy="2635"/>
          </a:xfrm>
        </p:grpSpPr>
        <p:sp>
          <p:nvSpPr>
            <p:cNvPr id="1037" name="Freeform 26"/>
            <p:cNvSpPr>
              <a:spLocks noChangeAspect="1"/>
            </p:cNvSpPr>
            <p:nvPr/>
          </p:nvSpPr>
          <p:spPr bwMode="gray">
            <a:xfrm rot="3600000">
              <a:off x="4524" y="4133"/>
              <a:ext cx="330" cy="326"/>
            </a:xfrm>
            <a:custGeom>
              <a:avLst/>
              <a:gdLst>
                <a:gd name="T0" fmla="*/ 2147483647 w 70"/>
                <a:gd name="T1" fmla="*/ 2147483647 h 69"/>
                <a:gd name="T2" fmla="*/ 2147483647 w 70"/>
                <a:gd name="T3" fmla="*/ 2147483647 h 69"/>
                <a:gd name="T4" fmla="*/ 2147483647 w 70"/>
                <a:gd name="T5" fmla="*/ 2147483647 h 69"/>
                <a:gd name="T6" fmla="*/ 2147483647 w 70"/>
                <a:gd name="T7" fmla="*/ 2147483647 h 69"/>
                <a:gd name="T8" fmla="*/ 2147483647 w 70"/>
                <a:gd name="T9" fmla="*/ 214748364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69">
                  <a:moveTo>
                    <a:pt x="16" y="10"/>
                  </a:moveTo>
                  <a:cubicBezTo>
                    <a:pt x="29" y="0"/>
                    <a:pt x="48" y="2"/>
                    <a:pt x="59" y="15"/>
                  </a:cubicBezTo>
                  <a:cubicBezTo>
                    <a:pt x="70" y="28"/>
                    <a:pt x="67" y="48"/>
                    <a:pt x="54" y="58"/>
                  </a:cubicBezTo>
                  <a:cubicBezTo>
                    <a:pt x="41" y="69"/>
                    <a:pt x="22" y="66"/>
                    <a:pt x="11" y="53"/>
                  </a:cubicBezTo>
                  <a:cubicBezTo>
                    <a:pt x="0" y="40"/>
                    <a:pt x="3" y="21"/>
                    <a:pt x="16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8" name="Freeform 27"/>
            <p:cNvSpPr>
              <a:spLocks noChangeAspect="1"/>
            </p:cNvSpPr>
            <p:nvPr/>
          </p:nvSpPr>
          <p:spPr bwMode="gray">
            <a:xfrm rot="3600000">
              <a:off x="4673" y="3823"/>
              <a:ext cx="320" cy="320"/>
            </a:xfrm>
            <a:custGeom>
              <a:avLst/>
              <a:gdLst>
                <a:gd name="T0" fmla="*/ 2147483647 w 68"/>
                <a:gd name="T1" fmla="*/ 2147483647 h 68"/>
                <a:gd name="T2" fmla="*/ 2147483647 w 68"/>
                <a:gd name="T3" fmla="*/ 2147483647 h 68"/>
                <a:gd name="T4" fmla="*/ 2147483647 w 68"/>
                <a:gd name="T5" fmla="*/ 2147483647 h 68"/>
                <a:gd name="T6" fmla="*/ 2147483647 w 68"/>
                <a:gd name="T7" fmla="*/ 2147483647 h 68"/>
                <a:gd name="T8" fmla="*/ 2147483647 w 68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68">
                  <a:moveTo>
                    <a:pt x="26" y="4"/>
                  </a:moveTo>
                  <a:cubicBezTo>
                    <a:pt x="42" y="0"/>
                    <a:pt x="59" y="9"/>
                    <a:pt x="63" y="26"/>
                  </a:cubicBezTo>
                  <a:cubicBezTo>
                    <a:pt x="68" y="42"/>
                    <a:pt x="58" y="59"/>
                    <a:pt x="42" y="63"/>
                  </a:cubicBezTo>
                  <a:cubicBezTo>
                    <a:pt x="25" y="68"/>
                    <a:pt x="9" y="58"/>
                    <a:pt x="4" y="42"/>
                  </a:cubicBezTo>
                  <a:cubicBezTo>
                    <a:pt x="0" y="25"/>
                    <a:pt x="10" y="8"/>
                    <a:pt x="2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9" name="Freeform 28"/>
            <p:cNvSpPr>
              <a:spLocks noChangeAspect="1"/>
            </p:cNvSpPr>
            <p:nvPr/>
          </p:nvSpPr>
          <p:spPr bwMode="gray">
            <a:xfrm rot="3600000">
              <a:off x="4924" y="3604"/>
              <a:ext cx="306" cy="308"/>
            </a:xfrm>
            <a:custGeom>
              <a:avLst/>
              <a:gdLst>
                <a:gd name="T0" fmla="*/ 2147483647 w 65"/>
                <a:gd name="T1" fmla="*/ 2147483647 h 65"/>
                <a:gd name="T2" fmla="*/ 2147483647 w 65"/>
                <a:gd name="T3" fmla="*/ 2147483647 h 65"/>
                <a:gd name="T4" fmla="*/ 2147483647 w 65"/>
                <a:gd name="T5" fmla="*/ 2147483647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5">
                  <a:moveTo>
                    <a:pt x="37" y="2"/>
                  </a:moveTo>
                  <a:cubicBezTo>
                    <a:pt x="54" y="4"/>
                    <a:pt x="65" y="20"/>
                    <a:pt x="63" y="36"/>
                  </a:cubicBezTo>
                  <a:cubicBezTo>
                    <a:pt x="61" y="53"/>
                    <a:pt x="46" y="65"/>
                    <a:pt x="29" y="63"/>
                  </a:cubicBezTo>
                  <a:cubicBezTo>
                    <a:pt x="12" y="61"/>
                    <a:pt x="0" y="45"/>
                    <a:pt x="2" y="28"/>
                  </a:cubicBezTo>
                  <a:cubicBezTo>
                    <a:pt x="5" y="12"/>
                    <a:pt x="20" y="0"/>
                    <a:pt x="3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0" name="Freeform 29"/>
            <p:cNvSpPr>
              <a:spLocks noChangeAspect="1"/>
            </p:cNvSpPr>
            <p:nvPr/>
          </p:nvSpPr>
          <p:spPr bwMode="gray">
            <a:xfrm rot="3600000">
              <a:off x="5236" y="3480"/>
              <a:ext cx="330" cy="330"/>
            </a:xfrm>
            <a:custGeom>
              <a:avLst/>
              <a:gdLst>
                <a:gd name="T0" fmla="*/ 2147483647 w 70"/>
                <a:gd name="T1" fmla="*/ 2147483647 h 70"/>
                <a:gd name="T2" fmla="*/ 2147483647 w 70"/>
                <a:gd name="T3" fmla="*/ 2147483647 h 70"/>
                <a:gd name="T4" fmla="*/ 2147483647 w 70"/>
                <a:gd name="T5" fmla="*/ 2147483647 h 70"/>
                <a:gd name="T6" fmla="*/ 2147483647 w 70"/>
                <a:gd name="T7" fmla="*/ 2147483647 h 70"/>
                <a:gd name="T8" fmla="*/ 2147483647 w 7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51" y="9"/>
                  </a:moveTo>
                  <a:cubicBezTo>
                    <a:pt x="66" y="18"/>
                    <a:pt x="70" y="36"/>
                    <a:pt x="62" y="51"/>
                  </a:cubicBezTo>
                  <a:cubicBezTo>
                    <a:pt x="53" y="65"/>
                    <a:pt x="34" y="70"/>
                    <a:pt x="19" y="61"/>
                  </a:cubicBezTo>
                  <a:cubicBezTo>
                    <a:pt x="5" y="53"/>
                    <a:pt x="0" y="34"/>
                    <a:pt x="9" y="19"/>
                  </a:cubicBezTo>
                  <a:cubicBezTo>
                    <a:pt x="18" y="5"/>
                    <a:pt x="36" y="0"/>
                    <a:pt x="5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1" name="Freeform 30"/>
            <p:cNvSpPr>
              <a:spLocks noChangeAspect="1"/>
            </p:cNvSpPr>
            <p:nvPr/>
          </p:nvSpPr>
          <p:spPr bwMode="gray">
            <a:xfrm rot="3600000">
              <a:off x="5579" y="3506"/>
              <a:ext cx="330" cy="330"/>
            </a:xfrm>
            <a:custGeom>
              <a:avLst/>
              <a:gdLst>
                <a:gd name="T0" fmla="*/ 2147483647 w 70"/>
                <a:gd name="T1" fmla="*/ 2147483647 h 70"/>
                <a:gd name="T2" fmla="*/ 2147483647 w 70"/>
                <a:gd name="T3" fmla="*/ 2147483647 h 70"/>
                <a:gd name="T4" fmla="*/ 2147483647 w 70"/>
                <a:gd name="T5" fmla="*/ 2147483647 h 70"/>
                <a:gd name="T6" fmla="*/ 2147483647 w 70"/>
                <a:gd name="T7" fmla="*/ 2147483647 h 70"/>
                <a:gd name="T8" fmla="*/ 2147483647 w 7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60" y="17"/>
                  </a:moveTo>
                  <a:cubicBezTo>
                    <a:pt x="70" y="31"/>
                    <a:pt x="66" y="50"/>
                    <a:pt x="53" y="60"/>
                  </a:cubicBezTo>
                  <a:cubicBezTo>
                    <a:pt x="39" y="70"/>
                    <a:pt x="20" y="67"/>
                    <a:pt x="10" y="53"/>
                  </a:cubicBezTo>
                  <a:cubicBezTo>
                    <a:pt x="0" y="39"/>
                    <a:pt x="3" y="20"/>
                    <a:pt x="17" y="10"/>
                  </a:cubicBezTo>
                  <a:cubicBezTo>
                    <a:pt x="31" y="0"/>
                    <a:pt x="50" y="3"/>
                    <a:pt x="60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2" name="Freeform 31"/>
            <p:cNvSpPr>
              <a:spLocks noChangeAspect="1"/>
            </p:cNvSpPr>
            <p:nvPr/>
          </p:nvSpPr>
          <p:spPr bwMode="gray">
            <a:xfrm rot="3600000">
              <a:off x="4806" y="3295"/>
              <a:ext cx="256" cy="256"/>
            </a:xfrm>
            <a:custGeom>
              <a:avLst/>
              <a:gdLst>
                <a:gd name="T0" fmla="*/ 2147483647 w 54"/>
                <a:gd name="T1" fmla="*/ 2147483647 h 54"/>
                <a:gd name="T2" fmla="*/ 2147483647 w 54"/>
                <a:gd name="T3" fmla="*/ 2147483647 h 54"/>
                <a:gd name="T4" fmla="*/ 2147483647 w 54"/>
                <a:gd name="T5" fmla="*/ 2147483647 h 54"/>
                <a:gd name="T6" fmla="*/ 2147483647 w 54"/>
                <a:gd name="T7" fmla="*/ 2147483647 h 54"/>
                <a:gd name="T8" fmla="*/ 2147483647 w 54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4">
                  <a:moveTo>
                    <a:pt x="26" y="53"/>
                  </a:moveTo>
                  <a:cubicBezTo>
                    <a:pt x="11" y="53"/>
                    <a:pt x="0" y="41"/>
                    <a:pt x="1" y="26"/>
                  </a:cubicBezTo>
                  <a:cubicBezTo>
                    <a:pt x="1" y="12"/>
                    <a:pt x="13" y="0"/>
                    <a:pt x="28" y="1"/>
                  </a:cubicBezTo>
                  <a:cubicBezTo>
                    <a:pt x="43" y="2"/>
                    <a:pt x="54" y="14"/>
                    <a:pt x="53" y="28"/>
                  </a:cubicBezTo>
                  <a:cubicBezTo>
                    <a:pt x="52" y="43"/>
                    <a:pt x="40" y="54"/>
                    <a:pt x="26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3" name="Freeform 32"/>
            <p:cNvSpPr>
              <a:spLocks noChangeAspect="1"/>
            </p:cNvSpPr>
            <p:nvPr/>
          </p:nvSpPr>
          <p:spPr bwMode="gray">
            <a:xfrm rot="3600000">
              <a:off x="5126" y="3163"/>
              <a:ext cx="278" cy="284"/>
            </a:xfrm>
            <a:custGeom>
              <a:avLst/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21" y="55"/>
                  </a:moveTo>
                  <a:cubicBezTo>
                    <a:pt x="7" y="50"/>
                    <a:pt x="0" y="35"/>
                    <a:pt x="5" y="21"/>
                  </a:cubicBezTo>
                  <a:cubicBezTo>
                    <a:pt x="10" y="8"/>
                    <a:pt x="25" y="0"/>
                    <a:pt x="38" y="5"/>
                  </a:cubicBezTo>
                  <a:cubicBezTo>
                    <a:pt x="52" y="10"/>
                    <a:pt x="59" y="25"/>
                    <a:pt x="54" y="39"/>
                  </a:cubicBezTo>
                  <a:cubicBezTo>
                    <a:pt x="50" y="52"/>
                    <a:pt x="35" y="60"/>
                    <a:pt x="21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4" name="Freeform 33"/>
            <p:cNvSpPr>
              <a:spLocks noChangeAspect="1"/>
            </p:cNvSpPr>
            <p:nvPr/>
          </p:nvSpPr>
          <p:spPr bwMode="gray">
            <a:xfrm rot="3600000">
              <a:off x="5441" y="3148"/>
              <a:ext cx="284" cy="282"/>
            </a:xfrm>
            <a:custGeom>
              <a:avLst/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15" y="51"/>
                  </a:moveTo>
                  <a:cubicBezTo>
                    <a:pt x="3" y="43"/>
                    <a:pt x="0" y="27"/>
                    <a:pt x="8" y="15"/>
                  </a:cubicBezTo>
                  <a:cubicBezTo>
                    <a:pt x="17" y="3"/>
                    <a:pt x="33" y="0"/>
                    <a:pt x="45" y="8"/>
                  </a:cubicBezTo>
                  <a:cubicBezTo>
                    <a:pt x="57" y="16"/>
                    <a:pt x="60" y="33"/>
                    <a:pt x="52" y="45"/>
                  </a:cubicBezTo>
                  <a:cubicBezTo>
                    <a:pt x="43" y="57"/>
                    <a:pt x="27" y="60"/>
                    <a:pt x="15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5" name="Freeform 34"/>
            <p:cNvSpPr>
              <a:spLocks noChangeAspect="1"/>
            </p:cNvSpPr>
            <p:nvPr/>
          </p:nvSpPr>
          <p:spPr bwMode="gray">
            <a:xfrm rot="3600000">
              <a:off x="4811" y="3304"/>
              <a:ext cx="250" cy="252"/>
            </a:xfrm>
            <a:custGeom>
              <a:avLst/>
              <a:gdLst>
                <a:gd name="T0" fmla="*/ 2147483647 w 53"/>
                <a:gd name="T1" fmla="*/ 2147483647 h 53"/>
                <a:gd name="T2" fmla="*/ 0 w 53"/>
                <a:gd name="T3" fmla="*/ 2147483647 h 53"/>
                <a:gd name="T4" fmla="*/ 2147483647 w 53"/>
                <a:gd name="T5" fmla="*/ 0 h 53"/>
                <a:gd name="T6" fmla="*/ 2147483647 w 53"/>
                <a:gd name="T7" fmla="*/ 2147483647 h 53"/>
                <a:gd name="T8" fmla="*/ 2147483647 w 53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3">
                  <a:moveTo>
                    <a:pt x="26" y="53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1" y="11"/>
                    <a:pt x="13" y="0"/>
                    <a:pt x="27" y="0"/>
                  </a:cubicBezTo>
                  <a:cubicBezTo>
                    <a:pt x="42" y="1"/>
                    <a:pt x="53" y="13"/>
                    <a:pt x="53" y="28"/>
                  </a:cubicBezTo>
                  <a:cubicBezTo>
                    <a:pt x="52" y="42"/>
                    <a:pt x="40" y="53"/>
                    <a:pt x="26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6" name="Freeform 35"/>
            <p:cNvSpPr>
              <a:spLocks noChangeAspect="1"/>
            </p:cNvSpPr>
            <p:nvPr/>
          </p:nvSpPr>
          <p:spPr bwMode="gray">
            <a:xfrm rot="3600000">
              <a:off x="4492" y="3526"/>
              <a:ext cx="274" cy="278"/>
            </a:xfrm>
            <a:custGeom>
              <a:avLst/>
              <a:gdLst>
                <a:gd name="T0" fmla="*/ 2147483647 w 58"/>
                <a:gd name="T1" fmla="*/ 2147483647 h 59"/>
                <a:gd name="T2" fmla="*/ 2147483647 w 58"/>
                <a:gd name="T3" fmla="*/ 2147483647 h 59"/>
                <a:gd name="T4" fmla="*/ 2147483647 w 58"/>
                <a:gd name="T5" fmla="*/ 2147483647 h 59"/>
                <a:gd name="T6" fmla="*/ 2147483647 w 58"/>
                <a:gd name="T7" fmla="*/ 2147483647 h 59"/>
                <a:gd name="T8" fmla="*/ 2147483647 w 5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9">
                  <a:moveTo>
                    <a:pt x="36" y="55"/>
                  </a:moveTo>
                  <a:cubicBezTo>
                    <a:pt x="22" y="59"/>
                    <a:pt x="8" y="51"/>
                    <a:pt x="4" y="37"/>
                  </a:cubicBezTo>
                  <a:cubicBezTo>
                    <a:pt x="0" y="23"/>
                    <a:pt x="8" y="9"/>
                    <a:pt x="22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8" y="36"/>
                    <a:pt x="50" y="51"/>
                    <a:pt x="36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7" name="Freeform 36"/>
            <p:cNvSpPr>
              <a:spLocks noChangeAspect="1"/>
            </p:cNvSpPr>
            <p:nvPr/>
          </p:nvSpPr>
          <p:spPr bwMode="gray">
            <a:xfrm rot="3600000">
              <a:off x="4254" y="3869"/>
              <a:ext cx="284" cy="284"/>
            </a:xfrm>
            <a:custGeom>
              <a:avLst/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46" y="51"/>
                  </a:moveTo>
                  <a:cubicBezTo>
                    <a:pt x="34" y="60"/>
                    <a:pt x="18" y="57"/>
                    <a:pt x="9" y="45"/>
                  </a:cubicBezTo>
                  <a:cubicBezTo>
                    <a:pt x="0" y="34"/>
                    <a:pt x="3" y="17"/>
                    <a:pt x="15" y="9"/>
                  </a:cubicBezTo>
                  <a:cubicBezTo>
                    <a:pt x="26" y="0"/>
                    <a:pt x="43" y="2"/>
                    <a:pt x="52" y="14"/>
                  </a:cubicBezTo>
                  <a:cubicBezTo>
                    <a:pt x="60" y="26"/>
                    <a:pt x="58" y="42"/>
                    <a:pt x="46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8" name="Freeform 37"/>
            <p:cNvSpPr>
              <a:spLocks noChangeAspect="1"/>
            </p:cNvSpPr>
            <p:nvPr/>
          </p:nvSpPr>
          <p:spPr bwMode="gray">
            <a:xfrm rot="3600000">
              <a:off x="4160" y="4246"/>
              <a:ext cx="284" cy="284"/>
            </a:xfrm>
            <a:custGeom>
              <a:avLst/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51" y="45"/>
                  </a:moveTo>
                  <a:cubicBezTo>
                    <a:pt x="43" y="57"/>
                    <a:pt x="27" y="60"/>
                    <a:pt x="15" y="52"/>
                  </a:cubicBezTo>
                  <a:cubicBezTo>
                    <a:pt x="3" y="43"/>
                    <a:pt x="0" y="27"/>
                    <a:pt x="8" y="15"/>
                  </a:cubicBezTo>
                  <a:cubicBezTo>
                    <a:pt x="17" y="3"/>
                    <a:pt x="33" y="0"/>
                    <a:pt x="45" y="9"/>
                  </a:cubicBezTo>
                  <a:cubicBezTo>
                    <a:pt x="57" y="17"/>
                    <a:pt x="60" y="33"/>
                    <a:pt x="51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9" name="Freeform 38"/>
            <p:cNvSpPr>
              <a:spLocks noChangeAspect="1"/>
            </p:cNvSpPr>
            <p:nvPr/>
          </p:nvSpPr>
          <p:spPr bwMode="gray">
            <a:xfrm rot="3600000">
              <a:off x="4630" y="3062"/>
              <a:ext cx="218" cy="216"/>
            </a:xfrm>
            <a:custGeom>
              <a:avLst/>
              <a:gdLst>
                <a:gd name="T0" fmla="*/ 2147483647 w 46"/>
                <a:gd name="T1" fmla="*/ 0 h 46"/>
                <a:gd name="T2" fmla="*/ 2147483647 w 46"/>
                <a:gd name="T3" fmla="*/ 2147483647 h 46"/>
                <a:gd name="T4" fmla="*/ 2147483647 w 46"/>
                <a:gd name="T5" fmla="*/ 2147483647 h 46"/>
                <a:gd name="T6" fmla="*/ 2147483647 w 46"/>
                <a:gd name="T7" fmla="*/ 2147483647 h 46"/>
                <a:gd name="T8" fmla="*/ 2147483647 w 4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36" y="0"/>
                    <a:pt x="46" y="10"/>
                    <a:pt x="46" y="23"/>
                  </a:cubicBezTo>
                  <a:cubicBezTo>
                    <a:pt x="46" y="35"/>
                    <a:pt x="36" y="46"/>
                    <a:pt x="24" y="46"/>
                  </a:cubicBezTo>
                  <a:cubicBezTo>
                    <a:pt x="11" y="46"/>
                    <a:pt x="1" y="36"/>
                    <a:pt x="1" y="23"/>
                  </a:cubicBezTo>
                  <a:cubicBezTo>
                    <a:pt x="0" y="10"/>
                    <a:pt x="11" y="0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0" name="Freeform 39"/>
            <p:cNvSpPr>
              <a:spLocks noChangeAspect="1"/>
            </p:cNvSpPr>
            <p:nvPr/>
          </p:nvSpPr>
          <p:spPr bwMode="gray">
            <a:xfrm rot="3600000">
              <a:off x="4894" y="2928"/>
              <a:ext cx="236" cy="236"/>
            </a:xfrm>
            <a:custGeom>
              <a:avLst/>
              <a:gdLst>
                <a:gd name="T0" fmla="*/ 2147483647 w 50"/>
                <a:gd name="T1" fmla="*/ 2147483647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2147483647 w 50"/>
                <a:gd name="T7" fmla="*/ 2147483647 h 50"/>
                <a:gd name="T8" fmla="*/ 2147483647 w 50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30" y="2"/>
                  </a:moveTo>
                  <a:cubicBezTo>
                    <a:pt x="42" y="5"/>
                    <a:pt x="50" y="17"/>
                    <a:pt x="48" y="29"/>
                  </a:cubicBezTo>
                  <a:cubicBezTo>
                    <a:pt x="45" y="42"/>
                    <a:pt x="33" y="50"/>
                    <a:pt x="21" y="47"/>
                  </a:cubicBezTo>
                  <a:cubicBezTo>
                    <a:pt x="9" y="45"/>
                    <a:pt x="0" y="33"/>
                    <a:pt x="3" y="20"/>
                  </a:cubicBezTo>
                  <a:cubicBezTo>
                    <a:pt x="5" y="8"/>
                    <a:pt x="17" y="0"/>
                    <a:pt x="3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1" name="Freeform 40"/>
            <p:cNvSpPr>
              <a:spLocks noChangeAspect="1"/>
            </p:cNvSpPr>
            <p:nvPr/>
          </p:nvSpPr>
          <p:spPr bwMode="gray">
            <a:xfrm rot="3600000">
              <a:off x="5165" y="2855"/>
              <a:ext cx="246" cy="246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35" y="5"/>
                  </a:moveTo>
                  <a:cubicBezTo>
                    <a:pt x="46" y="10"/>
                    <a:pt x="52" y="23"/>
                    <a:pt x="48" y="35"/>
                  </a:cubicBezTo>
                  <a:cubicBezTo>
                    <a:pt x="43" y="46"/>
                    <a:pt x="30" y="52"/>
                    <a:pt x="18" y="48"/>
                  </a:cubicBezTo>
                  <a:cubicBezTo>
                    <a:pt x="6" y="43"/>
                    <a:pt x="0" y="30"/>
                    <a:pt x="5" y="18"/>
                  </a:cubicBezTo>
                  <a:cubicBezTo>
                    <a:pt x="10" y="6"/>
                    <a:pt x="23" y="0"/>
                    <a:pt x="3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2" name="Freeform 41"/>
            <p:cNvSpPr>
              <a:spLocks noChangeAspect="1"/>
            </p:cNvSpPr>
            <p:nvPr/>
          </p:nvSpPr>
          <p:spPr bwMode="gray">
            <a:xfrm rot="3600000">
              <a:off x="5480" y="2845"/>
              <a:ext cx="250" cy="246"/>
            </a:xfrm>
            <a:custGeom>
              <a:avLst/>
              <a:gdLst>
                <a:gd name="T0" fmla="*/ 2147483647 w 53"/>
                <a:gd name="T1" fmla="*/ 2147483647 h 52"/>
                <a:gd name="T2" fmla="*/ 2147483647 w 53"/>
                <a:gd name="T3" fmla="*/ 2147483647 h 52"/>
                <a:gd name="T4" fmla="*/ 2147483647 w 53"/>
                <a:gd name="T5" fmla="*/ 2147483647 h 52"/>
                <a:gd name="T6" fmla="*/ 2147483647 w 53"/>
                <a:gd name="T7" fmla="*/ 2147483647 h 52"/>
                <a:gd name="T8" fmla="*/ 2147483647 w 53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">
                  <a:moveTo>
                    <a:pt x="39" y="7"/>
                  </a:moveTo>
                  <a:cubicBezTo>
                    <a:pt x="50" y="14"/>
                    <a:pt x="53" y="28"/>
                    <a:pt x="46" y="38"/>
                  </a:cubicBezTo>
                  <a:cubicBezTo>
                    <a:pt x="39" y="49"/>
                    <a:pt x="24" y="52"/>
                    <a:pt x="14" y="45"/>
                  </a:cubicBezTo>
                  <a:cubicBezTo>
                    <a:pt x="3" y="38"/>
                    <a:pt x="0" y="24"/>
                    <a:pt x="7" y="13"/>
                  </a:cubicBezTo>
                  <a:cubicBezTo>
                    <a:pt x="14" y="3"/>
                    <a:pt x="29" y="0"/>
                    <a:pt x="39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3" name="Freeform 42"/>
            <p:cNvSpPr>
              <a:spLocks noChangeAspect="1"/>
            </p:cNvSpPr>
            <p:nvPr/>
          </p:nvSpPr>
          <p:spPr bwMode="gray">
            <a:xfrm rot="3600000">
              <a:off x="3868" y="4264"/>
              <a:ext cx="246" cy="246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6" y="13"/>
                  </a:moveTo>
                  <a:cubicBezTo>
                    <a:pt x="14" y="3"/>
                    <a:pt x="28" y="0"/>
                    <a:pt x="38" y="7"/>
                  </a:cubicBezTo>
                  <a:cubicBezTo>
                    <a:pt x="49" y="14"/>
                    <a:pt x="52" y="28"/>
                    <a:pt x="45" y="39"/>
                  </a:cubicBezTo>
                  <a:cubicBezTo>
                    <a:pt x="38" y="49"/>
                    <a:pt x="23" y="52"/>
                    <a:pt x="13" y="45"/>
                  </a:cubicBezTo>
                  <a:cubicBezTo>
                    <a:pt x="2" y="38"/>
                    <a:pt x="0" y="24"/>
                    <a:pt x="6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4" name="Freeform 43"/>
            <p:cNvSpPr>
              <a:spLocks noChangeAspect="1"/>
            </p:cNvSpPr>
            <p:nvPr/>
          </p:nvSpPr>
          <p:spPr bwMode="gray">
            <a:xfrm rot="3600000">
              <a:off x="3920" y="3980"/>
              <a:ext cx="236" cy="236"/>
            </a:xfrm>
            <a:custGeom>
              <a:avLst/>
              <a:gdLst>
                <a:gd name="T0" fmla="*/ 2147483647 w 50"/>
                <a:gd name="T1" fmla="*/ 2147483647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2147483647 w 50"/>
                <a:gd name="T7" fmla="*/ 2147483647 h 50"/>
                <a:gd name="T8" fmla="*/ 2147483647 w 50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18" y="0"/>
                    <a:pt x="32" y="0"/>
                    <a:pt x="41" y="9"/>
                  </a:cubicBezTo>
                  <a:cubicBezTo>
                    <a:pt x="50" y="18"/>
                    <a:pt x="50" y="32"/>
                    <a:pt x="42" y="41"/>
                  </a:cubicBezTo>
                  <a:cubicBezTo>
                    <a:pt x="33" y="50"/>
                    <a:pt x="18" y="50"/>
                    <a:pt x="9" y="42"/>
                  </a:cubicBezTo>
                  <a:cubicBezTo>
                    <a:pt x="0" y="33"/>
                    <a:pt x="0" y="18"/>
                    <a:pt x="9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5" name="Freeform 44"/>
            <p:cNvSpPr>
              <a:spLocks noChangeAspect="1"/>
            </p:cNvSpPr>
            <p:nvPr/>
          </p:nvSpPr>
          <p:spPr bwMode="gray">
            <a:xfrm rot="3600000">
              <a:off x="4018" y="3692"/>
              <a:ext cx="246" cy="246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13" y="7"/>
                  </a:moveTo>
                  <a:cubicBezTo>
                    <a:pt x="24" y="0"/>
                    <a:pt x="38" y="3"/>
                    <a:pt x="45" y="14"/>
                  </a:cubicBezTo>
                  <a:cubicBezTo>
                    <a:pt x="52" y="24"/>
                    <a:pt x="49" y="38"/>
                    <a:pt x="39" y="45"/>
                  </a:cubicBezTo>
                  <a:cubicBezTo>
                    <a:pt x="28" y="52"/>
                    <a:pt x="14" y="49"/>
                    <a:pt x="7" y="39"/>
                  </a:cubicBezTo>
                  <a:cubicBezTo>
                    <a:pt x="0" y="28"/>
                    <a:pt x="3" y="14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6" name="Freeform 45"/>
            <p:cNvSpPr>
              <a:spLocks noChangeAspect="1"/>
            </p:cNvSpPr>
            <p:nvPr/>
          </p:nvSpPr>
          <p:spPr bwMode="gray">
            <a:xfrm rot="3600000">
              <a:off x="4160" y="3458"/>
              <a:ext cx="246" cy="246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17" y="5"/>
                  </a:moveTo>
                  <a:cubicBezTo>
                    <a:pt x="29" y="0"/>
                    <a:pt x="42" y="5"/>
                    <a:pt x="47" y="17"/>
                  </a:cubicBezTo>
                  <a:cubicBezTo>
                    <a:pt x="52" y="28"/>
                    <a:pt x="47" y="42"/>
                    <a:pt x="35" y="47"/>
                  </a:cubicBezTo>
                  <a:cubicBezTo>
                    <a:pt x="24" y="52"/>
                    <a:pt x="10" y="47"/>
                    <a:pt x="5" y="35"/>
                  </a:cubicBezTo>
                  <a:cubicBezTo>
                    <a:pt x="0" y="23"/>
                    <a:pt x="5" y="10"/>
                    <a:pt x="1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7" name="Freeform 46"/>
            <p:cNvSpPr>
              <a:spLocks noChangeAspect="1"/>
            </p:cNvSpPr>
            <p:nvPr/>
          </p:nvSpPr>
          <p:spPr bwMode="gray">
            <a:xfrm rot="3600000">
              <a:off x="4374" y="3242"/>
              <a:ext cx="236" cy="240"/>
            </a:xfrm>
            <a:custGeom>
              <a:avLst/>
              <a:gdLst>
                <a:gd name="T0" fmla="*/ 2147483647 w 50"/>
                <a:gd name="T1" fmla="*/ 2147483647 h 51"/>
                <a:gd name="T2" fmla="*/ 2147483647 w 50"/>
                <a:gd name="T3" fmla="*/ 2147483647 h 51"/>
                <a:gd name="T4" fmla="*/ 2147483647 w 50"/>
                <a:gd name="T5" fmla="*/ 2147483647 h 51"/>
                <a:gd name="T6" fmla="*/ 2147483647 w 50"/>
                <a:gd name="T7" fmla="*/ 2147483647 h 51"/>
                <a:gd name="T8" fmla="*/ 2147483647 w 50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1">
                  <a:moveTo>
                    <a:pt x="20" y="3"/>
                  </a:moveTo>
                  <a:cubicBezTo>
                    <a:pt x="32" y="0"/>
                    <a:pt x="44" y="8"/>
                    <a:pt x="47" y="20"/>
                  </a:cubicBezTo>
                  <a:cubicBezTo>
                    <a:pt x="50" y="33"/>
                    <a:pt x="43" y="45"/>
                    <a:pt x="30" y="48"/>
                  </a:cubicBezTo>
                  <a:cubicBezTo>
                    <a:pt x="18" y="51"/>
                    <a:pt x="6" y="43"/>
                    <a:pt x="3" y="31"/>
                  </a:cubicBezTo>
                  <a:cubicBezTo>
                    <a:pt x="0" y="19"/>
                    <a:pt x="7" y="6"/>
                    <a:pt x="2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8" name="Freeform 47"/>
            <p:cNvSpPr>
              <a:spLocks noChangeAspect="1"/>
            </p:cNvSpPr>
            <p:nvPr/>
          </p:nvSpPr>
          <p:spPr bwMode="gray">
            <a:xfrm rot="3600000">
              <a:off x="3642" y="4077"/>
              <a:ext cx="202" cy="204"/>
            </a:xfrm>
            <a:custGeom>
              <a:avLst/>
              <a:gdLst>
                <a:gd name="T0" fmla="*/ 2147483647 w 43"/>
                <a:gd name="T1" fmla="*/ 2147483647 h 43"/>
                <a:gd name="T2" fmla="*/ 2147483647 w 43"/>
                <a:gd name="T3" fmla="*/ 2147483647 h 43"/>
                <a:gd name="T4" fmla="*/ 2147483647 w 43"/>
                <a:gd name="T5" fmla="*/ 2147483647 h 43"/>
                <a:gd name="T6" fmla="*/ 2147483647 w 43"/>
                <a:gd name="T7" fmla="*/ 2147483647 h 43"/>
                <a:gd name="T8" fmla="*/ 2147483647 w 43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3">
                  <a:moveTo>
                    <a:pt x="8" y="8"/>
                  </a:moveTo>
                  <a:cubicBezTo>
                    <a:pt x="16" y="0"/>
                    <a:pt x="28" y="0"/>
                    <a:pt x="35" y="8"/>
                  </a:cubicBezTo>
                  <a:cubicBezTo>
                    <a:pt x="43" y="16"/>
                    <a:pt x="43" y="28"/>
                    <a:pt x="35" y="36"/>
                  </a:cubicBezTo>
                  <a:cubicBezTo>
                    <a:pt x="27" y="43"/>
                    <a:pt x="15" y="43"/>
                    <a:pt x="8" y="35"/>
                  </a:cubicBezTo>
                  <a:cubicBezTo>
                    <a:pt x="0" y="28"/>
                    <a:pt x="0" y="15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9" name="Freeform 48"/>
            <p:cNvSpPr>
              <a:spLocks noChangeAspect="1"/>
            </p:cNvSpPr>
            <p:nvPr/>
          </p:nvSpPr>
          <p:spPr bwMode="gray">
            <a:xfrm rot="3600000">
              <a:off x="3726" y="3737"/>
              <a:ext cx="214" cy="212"/>
            </a:xfrm>
            <a:custGeom>
              <a:avLst/>
              <a:gdLst>
                <a:gd name="T0" fmla="*/ 2147483647 w 45"/>
                <a:gd name="T1" fmla="*/ 2147483647 h 45"/>
                <a:gd name="T2" fmla="*/ 2147483647 w 45"/>
                <a:gd name="T3" fmla="*/ 2147483647 h 45"/>
                <a:gd name="T4" fmla="*/ 2147483647 w 45"/>
                <a:gd name="T5" fmla="*/ 2147483647 h 45"/>
                <a:gd name="T6" fmla="*/ 2147483647 w 45"/>
                <a:gd name="T7" fmla="*/ 2147483647 h 45"/>
                <a:gd name="T8" fmla="*/ 2147483647 w 45"/>
                <a:gd name="T9" fmla="*/ 214748364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5">
                  <a:moveTo>
                    <a:pt x="12" y="6"/>
                  </a:moveTo>
                  <a:cubicBezTo>
                    <a:pt x="21" y="0"/>
                    <a:pt x="33" y="3"/>
                    <a:pt x="39" y="12"/>
                  </a:cubicBezTo>
                  <a:cubicBezTo>
                    <a:pt x="45" y="21"/>
                    <a:pt x="42" y="33"/>
                    <a:pt x="33" y="39"/>
                  </a:cubicBezTo>
                  <a:cubicBezTo>
                    <a:pt x="24" y="45"/>
                    <a:pt x="12" y="42"/>
                    <a:pt x="6" y="33"/>
                  </a:cubicBezTo>
                  <a:cubicBezTo>
                    <a:pt x="0" y="24"/>
                    <a:pt x="3" y="12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0" name="Freeform 49"/>
            <p:cNvSpPr>
              <a:spLocks noChangeAspect="1"/>
            </p:cNvSpPr>
            <p:nvPr/>
          </p:nvSpPr>
          <p:spPr bwMode="gray">
            <a:xfrm rot="3600000">
              <a:off x="3867" y="3455"/>
              <a:ext cx="208" cy="208"/>
            </a:xfrm>
            <a:custGeom>
              <a:avLst/>
              <a:gdLst>
                <a:gd name="T0" fmla="*/ 2147483647 w 44"/>
                <a:gd name="T1" fmla="*/ 2147483647 h 44"/>
                <a:gd name="T2" fmla="*/ 2147483647 w 44"/>
                <a:gd name="T3" fmla="*/ 2147483647 h 44"/>
                <a:gd name="T4" fmla="*/ 2147483647 w 44"/>
                <a:gd name="T5" fmla="*/ 2147483647 h 44"/>
                <a:gd name="T6" fmla="*/ 2147483647 w 44"/>
                <a:gd name="T7" fmla="*/ 2147483647 h 44"/>
                <a:gd name="T8" fmla="*/ 2147483647 w 44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4">
                  <a:moveTo>
                    <a:pt x="14" y="4"/>
                  </a:moveTo>
                  <a:cubicBezTo>
                    <a:pt x="24" y="0"/>
                    <a:pt x="36" y="4"/>
                    <a:pt x="40" y="14"/>
                  </a:cubicBezTo>
                  <a:cubicBezTo>
                    <a:pt x="44" y="24"/>
                    <a:pt x="39" y="36"/>
                    <a:pt x="30" y="40"/>
                  </a:cubicBezTo>
                  <a:cubicBezTo>
                    <a:pt x="20" y="44"/>
                    <a:pt x="8" y="40"/>
                    <a:pt x="4" y="30"/>
                  </a:cubicBezTo>
                  <a:cubicBezTo>
                    <a:pt x="0" y="20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1" name="Freeform 50"/>
            <p:cNvSpPr>
              <a:spLocks noChangeAspect="1"/>
            </p:cNvSpPr>
            <p:nvPr/>
          </p:nvSpPr>
          <p:spPr bwMode="gray">
            <a:xfrm rot="3600000">
              <a:off x="4045" y="3210"/>
              <a:ext cx="204" cy="204"/>
            </a:xfrm>
            <a:custGeom>
              <a:avLst/>
              <a:gdLst>
                <a:gd name="T0" fmla="*/ 2147483647 w 43"/>
                <a:gd name="T1" fmla="*/ 2147483647 h 43"/>
                <a:gd name="T2" fmla="*/ 2147483647 w 43"/>
                <a:gd name="T3" fmla="*/ 2147483647 h 43"/>
                <a:gd name="T4" fmla="*/ 2147483647 w 43"/>
                <a:gd name="T5" fmla="*/ 2147483647 h 43"/>
                <a:gd name="T6" fmla="*/ 2147483647 w 43"/>
                <a:gd name="T7" fmla="*/ 2147483647 h 43"/>
                <a:gd name="T8" fmla="*/ 2147483647 w 43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3">
                  <a:moveTo>
                    <a:pt x="17" y="2"/>
                  </a:moveTo>
                  <a:cubicBezTo>
                    <a:pt x="28" y="0"/>
                    <a:pt x="38" y="6"/>
                    <a:pt x="40" y="17"/>
                  </a:cubicBezTo>
                  <a:cubicBezTo>
                    <a:pt x="43" y="27"/>
                    <a:pt x="36" y="38"/>
                    <a:pt x="26" y="40"/>
                  </a:cubicBezTo>
                  <a:cubicBezTo>
                    <a:pt x="15" y="43"/>
                    <a:pt x="5" y="36"/>
                    <a:pt x="2" y="26"/>
                  </a:cubicBezTo>
                  <a:cubicBezTo>
                    <a:pt x="0" y="15"/>
                    <a:pt x="7" y="5"/>
                    <a:pt x="1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2" name="Freeform 51"/>
            <p:cNvSpPr>
              <a:spLocks noChangeAspect="1"/>
            </p:cNvSpPr>
            <p:nvPr/>
          </p:nvSpPr>
          <p:spPr bwMode="gray">
            <a:xfrm rot="3600000">
              <a:off x="4339" y="2951"/>
              <a:ext cx="190" cy="190"/>
            </a:xfrm>
            <a:custGeom>
              <a:avLst/>
              <a:gdLst>
                <a:gd name="T0" fmla="*/ 2147483647 w 40"/>
                <a:gd name="T1" fmla="*/ 0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0 w 40"/>
                <a:gd name="T7" fmla="*/ 2147483647 h 40"/>
                <a:gd name="T8" fmla="*/ 2147483647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30" y="0"/>
                    <a:pt x="39" y="9"/>
                    <a:pt x="39" y="20"/>
                  </a:cubicBezTo>
                  <a:cubicBezTo>
                    <a:pt x="40" y="31"/>
                    <a:pt x="31" y="39"/>
                    <a:pt x="20" y="39"/>
                  </a:cubicBezTo>
                  <a:cubicBezTo>
                    <a:pt x="9" y="40"/>
                    <a:pt x="1" y="31"/>
                    <a:pt x="0" y="20"/>
                  </a:cubicBezTo>
                  <a:cubicBezTo>
                    <a:pt x="0" y="9"/>
                    <a:pt x="9" y="1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3" name="Freeform 52"/>
            <p:cNvSpPr>
              <a:spLocks noChangeAspect="1"/>
            </p:cNvSpPr>
            <p:nvPr/>
          </p:nvSpPr>
          <p:spPr bwMode="gray">
            <a:xfrm rot="3600000">
              <a:off x="4656" y="2756"/>
              <a:ext cx="198" cy="200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25" y="2"/>
                  </a:moveTo>
                  <a:cubicBezTo>
                    <a:pt x="35" y="4"/>
                    <a:pt x="42" y="14"/>
                    <a:pt x="40" y="25"/>
                  </a:cubicBezTo>
                  <a:cubicBezTo>
                    <a:pt x="38" y="35"/>
                    <a:pt x="28" y="42"/>
                    <a:pt x="17" y="40"/>
                  </a:cubicBezTo>
                  <a:cubicBezTo>
                    <a:pt x="6" y="38"/>
                    <a:pt x="0" y="28"/>
                    <a:pt x="2" y="17"/>
                  </a:cubicBezTo>
                  <a:cubicBezTo>
                    <a:pt x="4" y="7"/>
                    <a:pt x="14" y="0"/>
                    <a:pt x="2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4" name="Freeform 53"/>
            <p:cNvSpPr>
              <a:spLocks noChangeAspect="1"/>
            </p:cNvSpPr>
            <p:nvPr/>
          </p:nvSpPr>
          <p:spPr bwMode="gray">
            <a:xfrm rot="3600000">
              <a:off x="4986" y="2633"/>
              <a:ext cx="208" cy="208"/>
            </a:xfrm>
            <a:custGeom>
              <a:avLst/>
              <a:gdLst>
                <a:gd name="T0" fmla="*/ 2147483647 w 44"/>
                <a:gd name="T1" fmla="*/ 2147483647 h 44"/>
                <a:gd name="T2" fmla="*/ 2147483647 w 44"/>
                <a:gd name="T3" fmla="*/ 2147483647 h 44"/>
                <a:gd name="T4" fmla="*/ 2147483647 w 44"/>
                <a:gd name="T5" fmla="*/ 2147483647 h 44"/>
                <a:gd name="T6" fmla="*/ 2147483647 w 44"/>
                <a:gd name="T7" fmla="*/ 2147483647 h 44"/>
                <a:gd name="T8" fmla="*/ 2147483647 w 44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4">
                  <a:moveTo>
                    <a:pt x="30" y="4"/>
                  </a:moveTo>
                  <a:cubicBezTo>
                    <a:pt x="40" y="8"/>
                    <a:pt x="44" y="19"/>
                    <a:pt x="40" y="29"/>
                  </a:cubicBezTo>
                  <a:cubicBezTo>
                    <a:pt x="36" y="39"/>
                    <a:pt x="25" y="44"/>
                    <a:pt x="15" y="40"/>
                  </a:cubicBezTo>
                  <a:cubicBezTo>
                    <a:pt x="5" y="36"/>
                    <a:pt x="0" y="24"/>
                    <a:pt x="4" y="14"/>
                  </a:cubicBezTo>
                  <a:cubicBezTo>
                    <a:pt x="8" y="4"/>
                    <a:pt x="20" y="0"/>
                    <a:pt x="3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5" name="Freeform 54"/>
            <p:cNvSpPr>
              <a:spLocks noChangeAspect="1"/>
            </p:cNvSpPr>
            <p:nvPr/>
          </p:nvSpPr>
          <p:spPr bwMode="gray">
            <a:xfrm rot="3600000">
              <a:off x="5345" y="2586"/>
              <a:ext cx="212" cy="208"/>
            </a:xfrm>
            <a:custGeom>
              <a:avLst/>
              <a:gdLst>
                <a:gd name="T0" fmla="*/ 2147483647 w 45"/>
                <a:gd name="T1" fmla="*/ 2147483647 h 44"/>
                <a:gd name="T2" fmla="*/ 2147483647 w 45"/>
                <a:gd name="T3" fmla="*/ 2147483647 h 44"/>
                <a:gd name="T4" fmla="*/ 2147483647 w 45"/>
                <a:gd name="T5" fmla="*/ 2147483647 h 44"/>
                <a:gd name="T6" fmla="*/ 2147483647 w 45"/>
                <a:gd name="T7" fmla="*/ 2147483647 h 44"/>
                <a:gd name="T8" fmla="*/ 2147483647 w 45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4">
                  <a:moveTo>
                    <a:pt x="33" y="6"/>
                  </a:moveTo>
                  <a:cubicBezTo>
                    <a:pt x="42" y="12"/>
                    <a:pt x="45" y="24"/>
                    <a:pt x="39" y="33"/>
                  </a:cubicBezTo>
                  <a:cubicBezTo>
                    <a:pt x="32" y="42"/>
                    <a:pt x="20" y="44"/>
                    <a:pt x="11" y="38"/>
                  </a:cubicBezTo>
                  <a:cubicBezTo>
                    <a:pt x="3" y="32"/>
                    <a:pt x="0" y="20"/>
                    <a:pt x="6" y="11"/>
                  </a:cubicBezTo>
                  <a:cubicBezTo>
                    <a:pt x="12" y="2"/>
                    <a:pt x="25" y="0"/>
                    <a:pt x="3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6" name="Freeform 55"/>
            <p:cNvSpPr>
              <a:spLocks noChangeAspect="1"/>
            </p:cNvSpPr>
            <p:nvPr/>
          </p:nvSpPr>
          <p:spPr bwMode="gray">
            <a:xfrm rot="3600000">
              <a:off x="5718" y="2614"/>
              <a:ext cx="204" cy="208"/>
            </a:xfrm>
            <a:custGeom>
              <a:avLst/>
              <a:gdLst>
                <a:gd name="T0" fmla="*/ 2147483647 w 43"/>
                <a:gd name="T1" fmla="*/ 2147483647 h 44"/>
                <a:gd name="T2" fmla="*/ 2147483647 w 43"/>
                <a:gd name="T3" fmla="*/ 2147483647 h 44"/>
                <a:gd name="T4" fmla="*/ 2147483647 w 43"/>
                <a:gd name="T5" fmla="*/ 2147483647 h 44"/>
                <a:gd name="T6" fmla="*/ 2147483647 w 43"/>
                <a:gd name="T7" fmla="*/ 2147483647 h 44"/>
                <a:gd name="T8" fmla="*/ 2147483647 w 43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4">
                  <a:moveTo>
                    <a:pt x="36" y="8"/>
                  </a:moveTo>
                  <a:cubicBezTo>
                    <a:pt x="43" y="16"/>
                    <a:pt x="43" y="29"/>
                    <a:pt x="35" y="36"/>
                  </a:cubicBezTo>
                  <a:cubicBezTo>
                    <a:pt x="27" y="44"/>
                    <a:pt x="15" y="43"/>
                    <a:pt x="8" y="35"/>
                  </a:cubicBezTo>
                  <a:cubicBezTo>
                    <a:pt x="0" y="28"/>
                    <a:pt x="0" y="15"/>
                    <a:pt x="8" y="8"/>
                  </a:cubicBezTo>
                  <a:cubicBezTo>
                    <a:pt x="16" y="0"/>
                    <a:pt x="28" y="1"/>
                    <a:pt x="3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7" name="Freeform 56"/>
            <p:cNvSpPr>
              <a:spLocks noChangeAspect="1"/>
            </p:cNvSpPr>
            <p:nvPr/>
          </p:nvSpPr>
          <p:spPr bwMode="gray">
            <a:xfrm rot="3600000">
              <a:off x="3352" y="4146"/>
              <a:ext cx="198" cy="200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7" y="10"/>
                  </a:moveTo>
                  <a:cubicBezTo>
                    <a:pt x="13" y="1"/>
                    <a:pt x="24" y="0"/>
                    <a:pt x="33" y="6"/>
                  </a:cubicBezTo>
                  <a:cubicBezTo>
                    <a:pt x="41" y="12"/>
                    <a:pt x="42" y="24"/>
                    <a:pt x="36" y="32"/>
                  </a:cubicBezTo>
                  <a:cubicBezTo>
                    <a:pt x="30" y="40"/>
                    <a:pt x="18" y="42"/>
                    <a:pt x="10" y="36"/>
                  </a:cubicBezTo>
                  <a:cubicBezTo>
                    <a:pt x="2" y="29"/>
                    <a:pt x="0" y="18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8" name="Freeform 57"/>
            <p:cNvSpPr>
              <a:spLocks noChangeAspect="1"/>
            </p:cNvSpPr>
            <p:nvPr/>
          </p:nvSpPr>
          <p:spPr bwMode="gray">
            <a:xfrm rot="3600000">
              <a:off x="3420" y="3831"/>
              <a:ext cx="192" cy="194"/>
            </a:xfrm>
            <a:custGeom>
              <a:avLst/>
              <a:gdLst>
                <a:gd name="T0" fmla="*/ 2147483647 w 41"/>
                <a:gd name="T1" fmla="*/ 2147483647 h 41"/>
                <a:gd name="T2" fmla="*/ 2147483647 w 41"/>
                <a:gd name="T3" fmla="*/ 2147483647 h 41"/>
                <a:gd name="T4" fmla="*/ 2147483647 w 41"/>
                <a:gd name="T5" fmla="*/ 2147483647 h 41"/>
                <a:gd name="T6" fmla="*/ 2147483647 w 41"/>
                <a:gd name="T7" fmla="*/ 2147483647 h 41"/>
                <a:gd name="T8" fmla="*/ 2147483647 w 41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1">
                  <a:moveTo>
                    <a:pt x="7" y="7"/>
                  </a:moveTo>
                  <a:cubicBezTo>
                    <a:pt x="15" y="0"/>
                    <a:pt x="26" y="0"/>
                    <a:pt x="34" y="7"/>
                  </a:cubicBezTo>
                  <a:cubicBezTo>
                    <a:pt x="41" y="15"/>
                    <a:pt x="41" y="26"/>
                    <a:pt x="33" y="34"/>
                  </a:cubicBezTo>
                  <a:cubicBezTo>
                    <a:pt x="26" y="41"/>
                    <a:pt x="14" y="41"/>
                    <a:pt x="7" y="33"/>
                  </a:cubicBezTo>
                  <a:cubicBezTo>
                    <a:pt x="0" y="26"/>
                    <a:pt x="0" y="14"/>
                    <a:pt x="7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9" name="Freeform 58"/>
            <p:cNvSpPr>
              <a:spLocks noChangeAspect="1"/>
            </p:cNvSpPr>
            <p:nvPr/>
          </p:nvSpPr>
          <p:spPr bwMode="gray">
            <a:xfrm rot="3600000">
              <a:off x="3560" y="3459"/>
              <a:ext cx="200" cy="198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11" y="6"/>
                  </a:moveTo>
                  <a:cubicBezTo>
                    <a:pt x="19" y="0"/>
                    <a:pt x="31" y="2"/>
                    <a:pt x="36" y="11"/>
                  </a:cubicBezTo>
                  <a:cubicBezTo>
                    <a:pt x="42" y="20"/>
                    <a:pt x="40" y="31"/>
                    <a:pt x="31" y="37"/>
                  </a:cubicBezTo>
                  <a:cubicBezTo>
                    <a:pt x="22" y="42"/>
                    <a:pt x="11" y="40"/>
                    <a:pt x="5" y="31"/>
                  </a:cubicBezTo>
                  <a:cubicBezTo>
                    <a:pt x="0" y="23"/>
                    <a:pt x="2" y="11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0" name="Freeform 59"/>
            <p:cNvSpPr>
              <a:spLocks noChangeAspect="1"/>
            </p:cNvSpPr>
            <p:nvPr/>
          </p:nvSpPr>
          <p:spPr bwMode="gray">
            <a:xfrm rot="3600000">
              <a:off x="3737" y="3167"/>
              <a:ext cx="198" cy="198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14" y="4"/>
                  </a:moveTo>
                  <a:cubicBezTo>
                    <a:pt x="23" y="0"/>
                    <a:pt x="34" y="4"/>
                    <a:pt x="38" y="14"/>
                  </a:cubicBezTo>
                  <a:cubicBezTo>
                    <a:pt x="42" y="23"/>
                    <a:pt x="38" y="34"/>
                    <a:pt x="29" y="38"/>
                  </a:cubicBezTo>
                  <a:cubicBezTo>
                    <a:pt x="19" y="42"/>
                    <a:pt x="8" y="38"/>
                    <a:pt x="4" y="29"/>
                  </a:cubicBezTo>
                  <a:cubicBezTo>
                    <a:pt x="0" y="19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1" name="Freeform 60"/>
            <p:cNvSpPr>
              <a:spLocks noChangeAspect="1"/>
            </p:cNvSpPr>
            <p:nvPr/>
          </p:nvSpPr>
          <p:spPr bwMode="gray">
            <a:xfrm rot="3600000">
              <a:off x="4014" y="2865"/>
              <a:ext cx="190" cy="192"/>
            </a:xfrm>
            <a:custGeom>
              <a:avLst/>
              <a:gdLst>
                <a:gd name="T0" fmla="*/ 2147483647 w 40"/>
                <a:gd name="T1" fmla="*/ 2147483647 h 41"/>
                <a:gd name="T2" fmla="*/ 2147483647 w 40"/>
                <a:gd name="T3" fmla="*/ 2147483647 h 41"/>
                <a:gd name="T4" fmla="*/ 2147483647 w 40"/>
                <a:gd name="T5" fmla="*/ 2147483647 h 41"/>
                <a:gd name="T6" fmla="*/ 2147483647 w 40"/>
                <a:gd name="T7" fmla="*/ 2147483647 h 41"/>
                <a:gd name="T8" fmla="*/ 2147483647 w 40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1">
                  <a:moveTo>
                    <a:pt x="16" y="2"/>
                  </a:moveTo>
                  <a:cubicBezTo>
                    <a:pt x="26" y="0"/>
                    <a:pt x="36" y="6"/>
                    <a:pt x="38" y="16"/>
                  </a:cubicBezTo>
                  <a:cubicBezTo>
                    <a:pt x="40" y="26"/>
                    <a:pt x="34" y="36"/>
                    <a:pt x="24" y="39"/>
                  </a:cubicBezTo>
                  <a:cubicBezTo>
                    <a:pt x="14" y="41"/>
                    <a:pt x="4" y="34"/>
                    <a:pt x="2" y="24"/>
                  </a:cubicBezTo>
                  <a:cubicBezTo>
                    <a:pt x="0" y="14"/>
                    <a:pt x="6" y="5"/>
                    <a:pt x="1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2" name="Freeform 61"/>
            <p:cNvSpPr>
              <a:spLocks noChangeAspect="1"/>
            </p:cNvSpPr>
            <p:nvPr/>
          </p:nvSpPr>
          <p:spPr bwMode="gray">
            <a:xfrm rot="3600000">
              <a:off x="4367" y="2614"/>
              <a:ext cx="174" cy="180"/>
            </a:xfrm>
            <a:custGeom>
              <a:avLst/>
              <a:gdLst>
                <a:gd name="T0" fmla="*/ 2147483647 w 37"/>
                <a:gd name="T1" fmla="*/ 0 h 38"/>
                <a:gd name="T2" fmla="*/ 2147483647 w 37"/>
                <a:gd name="T3" fmla="*/ 2147483647 h 38"/>
                <a:gd name="T4" fmla="*/ 2147483647 w 37"/>
                <a:gd name="T5" fmla="*/ 2147483647 h 38"/>
                <a:gd name="T6" fmla="*/ 0 w 37"/>
                <a:gd name="T7" fmla="*/ 2147483647 h 38"/>
                <a:gd name="T8" fmla="*/ 2147483647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cubicBezTo>
                    <a:pt x="29" y="0"/>
                    <a:pt x="37" y="9"/>
                    <a:pt x="37" y="19"/>
                  </a:cubicBezTo>
                  <a:cubicBezTo>
                    <a:pt x="37" y="29"/>
                    <a:pt x="29" y="37"/>
                    <a:pt x="19" y="38"/>
                  </a:cubicBezTo>
                  <a:cubicBezTo>
                    <a:pt x="8" y="38"/>
                    <a:pt x="0" y="29"/>
                    <a:pt x="0" y="19"/>
                  </a:cubicBezTo>
                  <a:cubicBezTo>
                    <a:pt x="0" y="9"/>
                    <a:pt x="8" y="1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3" name="Freeform 62"/>
            <p:cNvSpPr>
              <a:spLocks noChangeAspect="1"/>
            </p:cNvSpPr>
            <p:nvPr/>
          </p:nvSpPr>
          <p:spPr bwMode="gray">
            <a:xfrm rot="3600000">
              <a:off x="4743" y="2434"/>
              <a:ext cx="190" cy="188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2147483647 h 40"/>
                <a:gd name="T8" fmla="*/ 2147483647 w 40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23" y="2"/>
                  </a:moveTo>
                  <a:cubicBezTo>
                    <a:pt x="33" y="4"/>
                    <a:pt x="40" y="14"/>
                    <a:pt x="38" y="24"/>
                  </a:cubicBezTo>
                  <a:cubicBezTo>
                    <a:pt x="36" y="34"/>
                    <a:pt x="26" y="40"/>
                    <a:pt x="16" y="38"/>
                  </a:cubicBezTo>
                  <a:cubicBezTo>
                    <a:pt x="6" y="36"/>
                    <a:pt x="0" y="26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4" name="Freeform 63"/>
            <p:cNvSpPr>
              <a:spLocks noChangeAspect="1"/>
            </p:cNvSpPr>
            <p:nvPr/>
          </p:nvSpPr>
          <p:spPr bwMode="gray">
            <a:xfrm rot="3600000">
              <a:off x="5128" y="2337"/>
              <a:ext cx="198" cy="198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28" y="4"/>
                  </a:moveTo>
                  <a:cubicBezTo>
                    <a:pt x="37" y="8"/>
                    <a:pt x="42" y="19"/>
                    <a:pt x="38" y="28"/>
                  </a:cubicBezTo>
                  <a:cubicBezTo>
                    <a:pt x="34" y="38"/>
                    <a:pt x="23" y="42"/>
                    <a:pt x="14" y="38"/>
                  </a:cubicBezTo>
                  <a:cubicBezTo>
                    <a:pt x="4" y="34"/>
                    <a:pt x="0" y="24"/>
                    <a:pt x="4" y="14"/>
                  </a:cubicBezTo>
                  <a:cubicBezTo>
                    <a:pt x="8" y="5"/>
                    <a:pt x="18" y="0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5" name="Freeform 64"/>
            <p:cNvSpPr>
              <a:spLocks noChangeAspect="1"/>
            </p:cNvSpPr>
            <p:nvPr/>
          </p:nvSpPr>
          <p:spPr bwMode="gray">
            <a:xfrm rot="3600000">
              <a:off x="5530" y="2319"/>
              <a:ext cx="200" cy="204"/>
            </a:xfrm>
            <a:custGeom>
              <a:avLst/>
              <a:gdLst>
                <a:gd name="T0" fmla="*/ 2147483647 w 42"/>
                <a:gd name="T1" fmla="*/ 2147483647 h 43"/>
                <a:gd name="T2" fmla="*/ 2147483647 w 42"/>
                <a:gd name="T3" fmla="*/ 2147483647 h 43"/>
                <a:gd name="T4" fmla="*/ 2147483647 w 42"/>
                <a:gd name="T5" fmla="*/ 2147483647 h 43"/>
                <a:gd name="T6" fmla="*/ 2147483647 w 42"/>
                <a:gd name="T7" fmla="*/ 2147483647 h 43"/>
                <a:gd name="T8" fmla="*/ 2147483647 w 42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39" y="12"/>
                    <a:pt x="42" y="23"/>
                    <a:pt x="36" y="32"/>
                  </a:cubicBezTo>
                  <a:cubicBezTo>
                    <a:pt x="30" y="40"/>
                    <a:pt x="19" y="43"/>
                    <a:pt x="10" y="37"/>
                  </a:cubicBezTo>
                  <a:cubicBezTo>
                    <a:pt x="2" y="31"/>
                    <a:pt x="0" y="20"/>
                    <a:pt x="5" y="11"/>
                  </a:cubicBezTo>
                  <a:cubicBezTo>
                    <a:pt x="11" y="3"/>
                    <a:pt x="22" y="0"/>
                    <a:pt x="3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6" name="Freeform 65"/>
            <p:cNvSpPr>
              <a:spLocks noChangeAspect="1"/>
            </p:cNvSpPr>
            <p:nvPr/>
          </p:nvSpPr>
          <p:spPr bwMode="gray">
            <a:xfrm rot="3600000">
              <a:off x="2930" y="4135"/>
              <a:ext cx="102" cy="100"/>
            </a:xfrm>
            <a:custGeom>
              <a:avLst/>
              <a:gdLst>
                <a:gd name="T0" fmla="*/ 2147483647 w 22"/>
                <a:gd name="T1" fmla="*/ 2147483647 h 21"/>
                <a:gd name="T2" fmla="*/ 2147483647 w 22"/>
                <a:gd name="T3" fmla="*/ 2147483647 h 21"/>
                <a:gd name="T4" fmla="*/ 2147483647 w 22"/>
                <a:gd name="T5" fmla="*/ 2147483647 h 21"/>
                <a:gd name="T6" fmla="*/ 2147483647 w 22"/>
                <a:gd name="T7" fmla="*/ 2147483647 h 21"/>
                <a:gd name="T8" fmla="*/ 2147483647 w 22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3" y="5"/>
                  </a:moveTo>
                  <a:cubicBezTo>
                    <a:pt x="7" y="0"/>
                    <a:pt x="13" y="0"/>
                    <a:pt x="17" y="3"/>
                  </a:cubicBezTo>
                  <a:cubicBezTo>
                    <a:pt x="21" y="6"/>
                    <a:pt x="22" y="12"/>
                    <a:pt x="19" y="16"/>
                  </a:cubicBezTo>
                  <a:cubicBezTo>
                    <a:pt x="15" y="20"/>
                    <a:pt x="10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7" name="Freeform 66"/>
            <p:cNvSpPr>
              <a:spLocks noChangeAspect="1"/>
            </p:cNvSpPr>
            <p:nvPr/>
          </p:nvSpPr>
          <p:spPr bwMode="gray">
            <a:xfrm rot="3600000">
              <a:off x="3024" y="3694"/>
              <a:ext cx="104" cy="98"/>
            </a:xfrm>
            <a:custGeom>
              <a:avLst/>
              <a:gdLst>
                <a:gd name="T0" fmla="*/ 2147483647 w 22"/>
                <a:gd name="T1" fmla="*/ 2147483647 h 21"/>
                <a:gd name="T2" fmla="*/ 2147483647 w 22"/>
                <a:gd name="T3" fmla="*/ 2147483647 h 21"/>
                <a:gd name="T4" fmla="*/ 2147483647 w 22"/>
                <a:gd name="T5" fmla="*/ 2147483647 h 21"/>
                <a:gd name="T6" fmla="*/ 2147483647 w 22"/>
                <a:gd name="T7" fmla="*/ 2147483647 h 21"/>
                <a:gd name="T8" fmla="*/ 2147483647 w 22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5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1" y="14"/>
                    <a:pt x="17" y="18"/>
                  </a:cubicBezTo>
                  <a:cubicBezTo>
                    <a:pt x="14" y="21"/>
                    <a:pt x="8" y="21"/>
                    <a:pt x="4" y="17"/>
                  </a:cubicBezTo>
                  <a:cubicBezTo>
                    <a:pt x="0" y="13"/>
                    <a:pt x="1" y="7"/>
                    <a:pt x="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8" name="Freeform 67"/>
            <p:cNvSpPr>
              <a:spLocks noChangeAspect="1"/>
            </p:cNvSpPr>
            <p:nvPr/>
          </p:nvSpPr>
          <p:spPr bwMode="gray">
            <a:xfrm rot="3600000">
              <a:off x="3189" y="3285"/>
              <a:ext cx="100" cy="100"/>
            </a:xfrm>
            <a:custGeom>
              <a:avLst/>
              <a:gdLst>
                <a:gd name="T0" fmla="*/ 2147483647 w 21"/>
                <a:gd name="T1" fmla="*/ 2147483647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2147483647 w 21"/>
                <a:gd name="T7" fmla="*/ 2147483647 h 21"/>
                <a:gd name="T8" fmla="*/ 2147483647 w 21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5" y="3"/>
                  </a:moveTo>
                  <a:cubicBezTo>
                    <a:pt x="10" y="0"/>
                    <a:pt x="16" y="1"/>
                    <a:pt x="19" y="5"/>
                  </a:cubicBezTo>
                  <a:cubicBezTo>
                    <a:pt x="21" y="10"/>
                    <a:pt x="20" y="16"/>
                    <a:pt x="16" y="19"/>
                  </a:cubicBezTo>
                  <a:cubicBezTo>
                    <a:pt x="11" y="21"/>
                    <a:pt x="5" y="20"/>
                    <a:pt x="3" y="16"/>
                  </a:cubicBezTo>
                  <a:cubicBezTo>
                    <a:pt x="0" y="11"/>
                    <a:pt x="1" y="6"/>
                    <a:pt x="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9" name="Freeform 68"/>
            <p:cNvSpPr>
              <a:spLocks noChangeAspect="1"/>
            </p:cNvSpPr>
            <p:nvPr/>
          </p:nvSpPr>
          <p:spPr bwMode="gray">
            <a:xfrm rot="3600000">
              <a:off x="3397" y="2945"/>
              <a:ext cx="98" cy="104"/>
            </a:xfrm>
            <a:custGeom>
              <a:avLst/>
              <a:gdLst>
                <a:gd name="T0" fmla="*/ 2147483647 w 21"/>
                <a:gd name="T1" fmla="*/ 2147483647 h 22"/>
                <a:gd name="T2" fmla="*/ 2147483647 w 21"/>
                <a:gd name="T3" fmla="*/ 2147483647 h 22"/>
                <a:gd name="T4" fmla="*/ 2147483647 w 21"/>
                <a:gd name="T5" fmla="*/ 2147483647 h 22"/>
                <a:gd name="T6" fmla="*/ 2147483647 w 21"/>
                <a:gd name="T7" fmla="*/ 2147483647 h 22"/>
                <a:gd name="T8" fmla="*/ 2147483647 w 21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2">
                  <a:moveTo>
                    <a:pt x="7" y="3"/>
                  </a:moveTo>
                  <a:cubicBezTo>
                    <a:pt x="11" y="0"/>
                    <a:pt x="17" y="3"/>
                    <a:pt x="19" y="7"/>
                  </a:cubicBezTo>
                  <a:cubicBezTo>
                    <a:pt x="21" y="12"/>
                    <a:pt x="19" y="18"/>
                    <a:pt x="14" y="20"/>
                  </a:cubicBezTo>
                  <a:cubicBezTo>
                    <a:pt x="10" y="22"/>
                    <a:pt x="4" y="20"/>
                    <a:pt x="2" y="15"/>
                  </a:cubicBezTo>
                  <a:cubicBezTo>
                    <a:pt x="0" y="10"/>
                    <a:pt x="2" y="5"/>
                    <a:pt x="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0" name="Freeform 69"/>
            <p:cNvSpPr>
              <a:spLocks noChangeAspect="1"/>
            </p:cNvSpPr>
            <p:nvPr/>
          </p:nvSpPr>
          <p:spPr bwMode="gray">
            <a:xfrm rot="3600000">
              <a:off x="3709" y="2587"/>
              <a:ext cx="98" cy="100"/>
            </a:xfrm>
            <a:custGeom>
              <a:avLst/>
              <a:gdLst>
                <a:gd name="T0" fmla="*/ 2147483647 w 21"/>
                <a:gd name="T1" fmla="*/ 2147483647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2147483647 w 21"/>
                <a:gd name="T7" fmla="*/ 2147483647 h 21"/>
                <a:gd name="T8" fmla="*/ 2147483647 w 21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9" y="1"/>
                  </a:moveTo>
                  <a:cubicBezTo>
                    <a:pt x="14" y="0"/>
                    <a:pt x="19" y="3"/>
                    <a:pt x="20" y="8"/>
                  </a:cubicBezTo>
                  <a:cubicBezTo>
                    <a:pt x="21" y="14"/>
                    <a:pt x="18" y="19"/>
                    <a:pt x="13" y="20"/>
                  </a:cubicBezTo>
                  <a:cubicBezTo>
                    <a:pt x="8" y="21"/>
                    <a:pt x="3" y="18"/>
                    <a:pt x="2" y="13"/>
                  </a:cubicBezTo>
                  <a:cubicBezTo>
                    <a:pt x="0" y="8"/>
                    <a:pt x="3" y="3"/>
                    <a:pt x="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1" name="Freeform 70"/>
            <p:cNvSpPr>
              <a:spLocks noChangeAspect="1"/>
            </p:cNvSpPr>
            <p:nvPr/>
          </p:nvSpPr>
          <p:spPr bwMode="gray">
            <a:xfrm rot="3600000">
              <a:off x="4160" y="2255"/>
              <a:ext cx="94" cy="88"/>
            </a:xfrm>
            <a:custGeom>
              <a:avLst/>
              <a:gdLst>
                <a:gd name="T0" fmla="*/ 2147483647 w 20"/>
                <a:gd name="T1" fmla="*/ 0 h 19"/>
                <a:gd name="T2" fmla="*/ 2147483647 w 20"/>
                <a:gd name="T3" fmla="*/ 2147483647 h 19"/>
                <a:gd name="T4" fmla="*/ 2147483647 w 20"/>
                <a:gd name="T5" fmla="*/ 2147483647 h 19"/>
                <a:gd name="T6" fmla="*/ 2147483647 w 20"/>
                <a:gd name="T7" fmla="*/ 2147483647 h 19"/>
                <a:gd name="T8" fmla="*/ 2147483647 w 2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9">
                  <a:moveTo>
                    <a:pt x="10" y="0"/>
                  </a:moveTo>
                  <a:cubicBezTo>
                    <a:pt x="15" y="0"/>
                    <a:pt x="19" y="4"/>
                    <a:pt x="20" y="9"/>
                  </a:cubicBezTo>
                  <a:cubicBezTo>
                    <a:pt x="20" y="14"/>
                    <a:pt x="15" y="19"/>
                    <a:pt x="10" y="19"/>
                  </a:cubicBezTo>
                  <a:cubicBezTo>
                    <a:pt x="5" y="19"/>
                    <a:pt x="1" y="15"/>
                    <a:pt x="1" y="9"/>
                  </a:cubicBezTo>
                  <a:cubicBezTo>
                    <a:pt x="0" y="4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2" name="Freeform 71"/>
            <p:cNvSpPr>
              <a:spLocks noChangeAspect="1"/>
            </p:cNvSpPr>
            <p:nvPr/>
          </p:nvSpPr>
          <p:spPr bwMode="gray">
            <a:xfrm rot="3600000">
              <a:off x="4589" y="2047"/>
              <a:ext cx="96" cy="94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12" y="1"/>
                  </a:moveTo>
                  <a:cubicBezTo>
                    <a:pt x="17" y="1"/>
                    <a:pt x="20" y="6"/>
                    <a:pt x="19" y="12"/>
                  </a:cubicBezTo>
                  <a:cubicBezTo>
                    <a:pt x="19" y="17"/>
                    <a:pt x="14" y="20"/>
                    <a:pt x="8" y="19"/>
                  </a:cubicBezTo>
                  <a:cubicBezTo>
                    <a:pt x="3" y="18"/>
                    <a:pt x="0" y="13"/>
                    <a:pt x="1" y="8"/>
                  </a:cubicBezTo>
                  <a:cubicBezTo>
                    <a:pt x="2" y="3"/>
                    <a:pt x="7" y="0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3" name="Freeform 72"/>
            <p:cNvSpPr>
              <a:spLocks noChangeAspect="1"/>
            </p:cNvSpPr>
            <p:nvPr/>
          </p:nvSpPr>
          <p:spPr bwMode="gray">
            <a:xfrm rot="3600000">
              <a:off x="5099" y="1914"/>
              <a:ext cx="104" cy="102"/>
            </a:xfrm>
            <a:custGeom>
              <a:avLst/>
              <a:gdLst>
                <a:gd name="T0" fmla="*/ 2147483647 w 22"/>
                <a:gd name="T1" fmla="*/ 2147483647 h 22"/>
                <a:gd name="T2" fmla="*/ 2147483647 w 22"/>
                <a:gd name="T3" fmla="*/ 2147483647 h 22"/>
                <a:gd name="T4" fmla="*/ 2147483647 w 22"/>
                <a:gd name="T5" fmla="*/ 2147483647 h 22"/>
                <a:gd name="T6" fmla="*/ 2147483647 w 22"/>
                <a:gd name="T7" fmla="*/ 2147483647 h 22"/>
                <a:gd name="T8" fmla="*/ 2147483647 w 22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15" y="2"/>
                  </a:moveTo>
                  <a:cubicBezTo>
                    <a:pt x="20" y="4"/>
                    <a:pt x="22" y="10"/>
                    <a:pt x="20" y="14"/>
                  </a:cubicBezTo>
                  <a:cubicBezTo>
                    <a:pt x="18" y="19"/>
                    <a:pt x="12" y="22"/>
                    <a:pt x="7" y="20"/>
                  </a:cubicBezTo>
                  <a:cubicBezTo>
                    <a:pt x="3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4" name="Freeform 73"/>
            <p:cNvSpPr>
              <a:spLocks noChangeAspect="1"/>
            </p:cNvSpPr>
            <p:nvPr/>
          </p:nvSpPr>
          <p:spPr bwMode="gray">
            <a:xfrm rot="3600000">
              <a:off x="5623" y="1895"/>
              <a:ext cx="104" cy="104"/>
            </a:xfrm>
            <a:custGeom>
              <a:avLst/>
              <a:gdLst>
                <a:gd name="T0" fmla="*/ 2147483647 w 22"/>
                <a:gd name="T1" fmla="*/ 2147483647 h 22"/>
                <a:gd name="T2" fmla="*/ 2147483647 w 22"/>
                <a:gd name="T3" fmla="*/ 2147483647 h 22"/>
                <a:gd name="T4" fmla="*/ 2147483647 w 22"/>
                <a:gd name="T5" fmla="*/ 2147483647 h 22"/>
                <a:gd name="T6" fmla="*/ 2147483647 w 22"/>
                <a:gd name="T7" fmla="*/ 2147483647 h 22"/>
                <a:gd name="T8" fmla="*/ 2147483647 w 22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16" y="3"/>
                  </a:moveTo>
                  <a:cubicBezTo>
                    <a:pt x="20" y="6"/>
                    <a:pt x="22" y="12"/>
                    <a:pt x="19" y="16"/>
                  </a:cubicBezTo>
                  <a:cubicBezTo>
                    <a:pt x="16" y="21"/>
                    <a:pt x="10" y="22"/>
                    <a:pt x="5" y="19"/>
                  </a:cubicBezTo>
                  <a:cubicBezTo>
                    <a:pt x="1" y="16"/>
                    <a:pt x="0" y="10"/>
                    <a:pt x="3" y="6"/>
                  </a:cubicBezTo>
                  <a:cubicBezTo>
                    <a:pt x="6" y="1"/>
                    <a:pt x="12" y="0"/>
                    <a:pt x="1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5" name="Freeform 74"/>
            <p:cNvSpPr>
              <a:spLocks noChangeAspect="1"/>
            </p:cNvSpPr>
            <p:nvPr/>
          </p:nvSpPr>
          <p:spPr bwMode="gray">
            <a:xfrm rot="3600000">
              <a:off x="3184" y="3959"/>
              <a:ext cx="128" cy="128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6" y="5"/>
                  </a:moveTo>
                  <a:cubicBezTo>
                    <a:pt x="10" y="0"/>
                    <a:pt x="18" y="1"/>
                    <a:pt x="22" y="6"/>
                  </a:cubicBezTo>
                  <a:cubicBezTo>
                    <a:pt x="27" y="10"/>
                    <a:pt x="27" y="18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1" y="9"/>
                    <a:pt x="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6" name="Freeform 75"/>
            <p:cNvSpPr>
              <a:spLocks noChangeAspect="1"/>
            </p:cNvSpPr>
            <p:nvPr/>
          </p:nvSpPr>
          <p:spPr bwMode="gray">
            <a:xfrm rot="3600000">
              <a:off x="3297" y="3577"/>
              <a:ext cx="128" cy="128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7" y="3"/>
                  </a:moveTo>
                  <a:cubicBezTo>
                    <a:pt x="12" y="0"/>
                    <a:pt x="20" y="1"/>
                    <a:pt x="23" y="7"/>
                  </a:cubicBezTo>
                  <a:cubicBezTo>
                    <a:pt x="27" y="12"/>
                    <a:pt x="25" y="20"/>
                    <a:pt x="20" y="23"/>
                  </a:cubicBezTo>
                  <a:cubicBezTo>
                    <a:pt x="14" y="27"/>
                    <a:pt x="7" y="25"/>
                    <a:pt x="3" y="20"/>
                  </a:cubicBezTo>
                  <a:cubicBezTo>
                    <a:pt x="0" y="14"/>
                    <a:pt x="1" y="7"/>
                    <a:pt x="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7" name="Freeform 76"/>
            <p:cNvSpPr>
              <a:spLocks noChangeAspect="1"/>
            </p:cNvSpPr>
            <p:nvPr/>
          </p:nvSpPr>
          <p:spPr bwMode="gray">
            <a:xfrm rot="3600000">
              <a:off x="3470" y="3225"/>
              <a:ext cx="128" cy="128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9" y="3"/>
                  </a:move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8" name="Freeform 77"/>
            <p:cNvSpPr>
              <a:spLocks noChangeAspect="1"/>
            </p:cNvSpPr>
            <p:nvPr/>
          </p:nvSpPr>
          <p:spPr bwMode="gray">
            <a:xfrm rot="3600000">
              <a:off x="3724" y="2890"/>
              <a:ext cx="122" cy="124"/>
            </a:xfrm>
            <a:custGeom>
              <a:avLst/>
              <a:gdLst>
                <a:gd name="T0" fmla="*/ 2147483647 w 26"/>
                <a:gd name="T1" fmla="*/ 2147483647 h 26"/>
                <a:gd name="T2" fmla="*/ 2147483647 w 26"/>
                <a:gd name="T3" fmla="*/ 2147483647 h 26"/>
                <a:gd name="T4" fmla="*/ 2147483647 w 26"/>
                <a:gd name="T5" fmla="*/ 2147483647 h 26"/>
                <a:gd name="T6" fmla="*/ 2147483647 w 26"/>
                <a:gd name="T7" fmla="*/ 2147483647 h 26"/>
                <a:gd name="T8" fmla="*/ 2147483647 w 26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6">
                  <a:moveTo>
                    <a:pt x="10" y="1"/>
                  </a:moveTo>
                  <a:cubicBezTo>
                    <a:pt x="17" y="0"/>
                    <a:pt x="23" y="4"/>
                    <a:pt x="25" y="10"/>
                  </a:cubicBezTo>
                  <a:cubicBezTo>
                    <a:pt x="26" y="17"/>
                    <a:pt x="22" y="23"/>
                    <a:pt x="15" y="24"/>
                  </a:cubicBezTo>
                  <a:cubicBezTo>
                    <a:pt x="9" y="26"/>
                    <a:pt x="3" y="22"/>
                    <a:pt x="1" y="15"/>
                  </a:cubicBezTo>
                  <a:cubicBezTo>
                    <a:pt x="0" y="9"/>
                    <a:pt x="4" y="3"/>
                    <a:pt x="1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9" name="Oval 78"/>
            <p:cNvSpPr>
              <a:spLocks noChangeAspect="1" noChangeArrowheads="1"/>
            </p:cNvSpPr>
            <p:nvPr/>
          </p:nvSpPr>
          <p:spPr bwMode="gray">
            <a:xfrm rot="3600000">
              <a:off x="4101" y="2559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fr-FR" altLang="en-US" dirty="0"/>
            </a:p>
          </p:txBody>
        </p:sp>
        <p:sp>
          <p:nvSpPr>
            <p:cNvPr id="1090" name="Freeform 79"/>
            <p:cNvSpPr>
              <a:spLocks noChangeAspect="1"/>
            </p:cNvSpPr>
            <p:nvPr/>
          </p:nvSpPr>
          <p:spPr bwMode="gray">
            <a:xfrm rot="3600000">
              <a:off x="4474" y="2331"/>
              <a:ext cx="124" cy="122"/>
            </a:xfrm>
            <a:custGeom>
              <a:avLst/>
              <a:gdLst>
                <a:gd name="T0" fmla="*/ 2147483647 w 26"/>
                <a:gd name="T1" fmla="*/ 2147483647 h 26"/>
                <a:gd name="T2" fmla="*/ 2147483647 w 26"/>
                <a:gd name="T3" fmla="*/ 2147483647 h 26"/>
                <a:gd name="T4" fmla="*/ 2147483647 w 26"/>
                <a:gd name="T5" fmla="*/ 2147483647 h 26"/>
                <a:gd name="T6" fmla="*/ 2147483647 w 26"/>
                <a:gd name="T7" fmla="*/ 2147483647 h 26"/>
                <a:gd name="T8" fmla="*/ 2147483647 w 26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6">
                  <a:moveTo>
                    <a:pt x="15" y="2"/>
                  </a:moveTo>
                  <a:cubicBezTo>
                    <a:pt x="22" y="3"/>
                    <a:pt x="26" y="9"/>
                    <a:pt x="25" y="16"/>
                  </a:cubicBezTo>
                  <a:cubicBezTo>
                    <a:pt x="23" y="22"/>
                    <a:pt x="17" y="26"/>
                    <a:pt x="11" y="25"/>
                  </a:cubicBezTo>
                  <a:cubicBezTo>
                    <a:pt x="4" y="24"/>
                    <a:pt x="0" y="18"/>
                    <a:pt x="1" y="11"/>
                  </a:cubicBezTo>
                  <a:cubicBezTo>
                    <a:pt x="3" y="5"/>
                    <a:pt x="9" y="0"/>
                    <a:pt x="1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1" name="Freeform 80"/>
            <p:cNvSpPr>
              <a:spLocks noChangeAspect="1"/>
            </p:cNvSpPr>
            <p:nvPr/>
          </p:nvSpPr>
          <p:spPr bwMode="gray">
            <a:xfrm rot="3600000">
              <a:off x="4907" y="2179"/>
              <a:ext cx="128" cy="128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2" name="Freeform 81"/>
            <p:cNvSpPr>
              <a:spLocks noChangeAspect="1"/>
            </p:cNvSpPr>
            <p:nvPr/>
          </p:nvSpPr>
          <p:spPr bwMode="gray">
            <a:xfrm rot="3600000">
              <a:off x="5362" y="2118"/>
              <a:ext cx="128" cy="126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20" y="3"/>
                  </a:moveTo>
                  <a:cubicBezTo>
                    <a:pt x="25" y="7"/>
                    <a:pt x="27" y="14"/>
                    <a:pt x="23" y="20"/>
                  </a:cubicBezTo>
                  <a:cubicBezTo>
                    <a:pt x="19" y="25"/>
                    <a:pt x="12" y="27"/>
                    <a:pt x="7" y="23"/>
                  </a:cubicBezTo>
                  <a:cubicBezTo>
                    <a:pt x="1" y="19"/>
                    <a:pt x="0" y="12"/>
                    <a:pt x="3" y="7"/>
                  </a:cubicBezTo>
                  <a:cubicBezTo>
                    <a:pt x="7" y="1"/>
                    <a:pt x="14" y="0"/>
                    <a:pt x="2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32813" y="6308725"/>
            <a:ext cx="61118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4ABAC518-5178-4200-A970-E146B6013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96863" y="1808163"/>
            <a:ext cx="85502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94"/>
          <p:cNvSpPr>
            <a:spLocks noChangeArrowheads="1"/>
          </p:cNvSpPr>
          <p:nvPr/>
        </p:nvSpPr>
        <p:spPr bwMode="gray">
          <a:xfrm>
            <a:off x="0" y="1584325"/>
            <a:ext cx="2286000" cy="90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dirty="0"/>
          </a:p>
        </p:txBody>
      </p:sp>
      <p:sp>
        <p:nvSpPr>
          <p:cNvPr id="1031" name="Rectangle 95"/>
          <p:cNvSpPr>
            <a:spLocks noChangeArrowheads="1"/>
          </p:cNvSpPr>
          <p:nvPr/>
        </p:nvSpPr>
        <p:spPr bwMode="gray">
          <a:xfrm>
            <a:off x="2286000" y="1584325"/>
            <a:ext cx="22860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dirty="0"/>
          </a:p>
        </p:txBody>
      </p:sp>
      <p:sp>
        <p:nvSpPr>
          <p:cNvPr id="1032" name="Rectangle 96"/>
          <p:cNvSpPr>
            <a:spLocks noChangeArrowheads="1"/>
          </p:cNvSpPr>
          <p:nvPr/>
        </p:nvSpPr>
        <p:spPr bwMode="gray">
          <a:xfrm>
            <a:off x="4572000" y="1584325"/>
            <a:ext cx="2286000" cy="904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dirty="0"/>
          </a:p>
        </p:txBody>
      </p:sp>
      <p:sp>
        <p:nvSpPr>
          <p:cNvPr id="1033" name="Rectangle 97"/>
          <p:cNvSpPr>
            <a:spLocks noChangeArrowheads="1"/>
          </p:cNvSpPr>
          <p:nvPr/>
        </p:nvSpPr>
        <p:spPr bwMode="ltGray">
          <a:xfrm>
            <a:off x="6858000" y="1584325"/>
            <a:ext cx="2286000" cy="9048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dirty="0"/>
          </a:p>
        </p:txBody>
      </p:sp>
      <p:sp>
        <p:nvSpPr>
          <p:cNvPr id="1035" name="Text Box 72"/>
          <p:cNvSpPr txBox="1">
            <a:spLocks noChangeArrowheads="1"/>
          </p:cNvSpPr>
          <p:nvPr/>
        </p:nvSpPr>
        <p:spPr bwMode="auto">
          <a:xfrm>
            <a:off x="7726363" y="1268413"/>
            <a:ext cx="144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fr-BE" sz="500" dirty="0" err="1" smtClean="0">
                <a:solidFill>
                  <a:srgbClr val="4B413C"/>
                </a:solidFill>
              </a:rPr>
              <a:t>Established</a:t>
            </a:r>
            <a:r>
              <a:rPr lang="fr-BE" sz="500" dirty="0" smtClean="0">
                <a:solidFill>
                  <a:srgbClr val="4B413C"/>
                </a:solidFill>
              </a:rPr>
              <a:t> by the European Commission</a:t>
            </a:r>
          </a:p>
        </p:txBody>
      </p:sp>
      <p:pic>
        <p:nvPicPr>
          <p:cNvPr id="3" name="Picture 74" descr="Logo-ERC-ALON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311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89675"/>
            <a:ext cx="2797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Char char="•"/>
        <a:defRPr sz="2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966788" indent="-509588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309688" indent="-228600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717675" indent="-228600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Font typeface="Arial" charset="0"/>
        <a:buChar char="–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2125663" indent="-228600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2000">
          <a:solidFill>
            <a:schemeClr val="tx2"/>
          </a:solidFill>
          <a:latin typeface="+mn-lt"/>
          <a:ea typeface="ＭＳ Ｐゴシック" charset="0"/>
        </a:defRPr>
      </a:lvl5pPr>
      <a:lvl6pPr marL="2582863" indent="-228600" algn="l" rtl="0" fontAlgn="base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6pPr>
      <a:lvl7pPr marL="3040063" indent="-228600" algn="l" rtl="0" fontAlgn="base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7pPr>
      <a:lvl8pPr marL="3497263" indent="-228600" algn="l" rtl="0" fontAlgn="base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8pPr>
      <a:lvl9pPr marL="3954463" indent="-228600" algn="l" rtl="0" fontAlgn="base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3562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gray">
          <a:xfrm>
            <a:off x="341530" y="522547"/>
            <a:ext cx="8745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b="1" dirty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</a:rPr>
              <a:t>The European Research </a:t>
            </a:r>
            <a:r>
              <a:rPr lang="en-US" altLang="en-US" sz="3200" b="1" dirty="0" smtClean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</a:rPr>
              <a:t>Council</a:t>
            </a:r>
            <a:endParaRPr lang="en-US" altLang="en-US" sz="3200" b="1" dirty="0">
              <a:solidFill>
                <a:srgbClr val="F16521"/>
              </a:solidFill>
              <a:latin typeface="+mj-lt"/>
              <a:ea typeface="ＭＳ Ｐゴシック" charset="-128"/>
              <a:cs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662738"/>
            <a:ext cx="4572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© Art &amp; Build Architect / </a:t>
            </a:r>
            <a:r>
              <a:rPr lang="en-US" sz="1100" dirty="0" err="1">
                <a:solidFill>
                  <a:srgbClr val="FFFFFF"/>
                </a:solidFill>
              </a:rPr>
              <a:t>Montois</a:t>
            </a:r>
            <a:r>
              <a:rPr lang="en-US" sz="1100" dirty="0">
                <a:solidFill>
                  <a:srgbClr val="FFFFFF"/>
                </a:solidFill>
              </a:rPr>
              <a:t> Partners / credits: S. </a:t>
            </a:r>
            <a:r>
              <a:rPr lang="en-US" sz="1100" dirty="0" err="1">
                <a:solidFill>
                  <a:srgbClr val="FFFFFF"/>
                </a:solidFill>
              </a:rPr>
              <a:t>Brison</a:t>
            </a:r>
            <a:endParaRPr lang="en-GB" sz="11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248AD1C6-06E5-4AB2-9ED6-ED9F82E4DE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6052" y="1718810"/>
            <a:ext cx="9139237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FF"/>
                </a:solidFill>
              </a:rPr>
              <a:t>Challenges and Opportunities 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</a:rPr>
              <a:t>for Research in Europe: 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</a:rPr>
              <a:t>ERC Perspectives</a:t>
            </a:r>
            <a:endParaRPr lang="en-GB" altLang="fr-FR" sz="2400" b="1" dirty="0">
              <a:solidFill>
                <a:schemeClr val="bg1"/>
              </a:solidFill>
              <a:cs typeface="Calibri" pitchFamily="34" charset="0"/>
            </a:endParaRPr>
          </a:p>
          <a:p>
            <a:pPr algn="r" eaLnBrk="1" hangingPunct="1"/>
            <a:endParaRPr lang="en-GB" altLang="en-US" sz="3200" b="1" dirty="0" smtClean="0">
              <a:solidFill>
                <a:srgbClr val="FFFFFF"/>
              </a:solidFill>
            </a:endParaRPr>
          </a:p>
          <a:p>
            <a:pPr algn="r" eaLnBrk="1" hangingPunct="1"/>
            <a:endParaRPr lang="en-GB" altLang="en-US" sz="3200" b="1" dirty="0">
              <a:solidFill>
                <a:srgbClr val="FFFFFF"/>
              </a:solidFill>
            </a:endParaRPr>
          </a:p>
          <a:p>
            <a:pPr algn="r" eaLnBrk="1" hangingPunct="1"/>
            <a:endParaRPr lang="en-GB" altLang="en-US" sz="3200" b="1" dirty="0">
              <a:solidFill>
                <a:srgbClr val="FFFFFF"/>
              </a:solidFill>
            </a:endParaRPr>
          </a:p>
          <a:p>
            <a:pPr algn="ctr" eaLnBrk="1" hangingPunct="1"/>
            <a:endParaRPr lang="en-GB" altLang="en-US" sz="2000" b="1" dirty="0">
              <a:solidFill>
                <a:srgbClr val="FFFFFF"/>
              </a:solidFill>
            </a:endParaRPr>
          </a:p>
          <a:p>
            <a:pPr algn="ctr" eaLnBrk="1" hangingPunct="1"/>
            <a:endParaRPr lang="en-GB" altLang="en-US" sz="3200" b="1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n-GB" altLang="en-US" sz="2800" b="1" dirty="0">
                <a:solidFill>
                  <a:srgbClr val="FFFFFF"/>
                </a:solidFill>
              </a:rPr>
              <a:t>Jean-Pierre BOURGUIGNON</a:t>
            </a:r>
            <a:endParaRPr lang="en-GB" altLang="en-US" sz="2800" b="1" i="1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n-GB" altLang="en-US" b="1" i="1" dirty="0" smtClean="0">
                <a:solidFill>
                  <a:srgbClr val="FFFFFF"/>
                </a:solidFill>
              </a:rPr>
              <a:t>ERC President</a:t>
            </a:r>
            <a:endParaRPr lang="en-US" alt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7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 txBox="1">
            <a:spLocks noGrp="1"/>
          </p:cNvSpPr>
          <p:nvPr/>
        </p:nvSpPr>
        <p:spPr bwMode="gray">
          <a:xfrm>
            <a:off x="8532813" y="6353175"/>
            <a:ext cx="61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ea typeface="ＭＳ Ｐゴシック" pitchFamily="34" charset="-128"/>
                <a:cs typeface="Arial" charset="0"/>
              </a:rPr>
              <a:t>│ </a:t>
            </a:r>
            <a:fld id="{6843DDC5-87A5-416D-9024-33A0CCAF76C0}" type="slidenum">
              <a:rPr lang="en-US" sz="1000">
                <a:ea typeface="ＭＳ Ｐゴシック" pitchFamily="34" charset="-128"/>
                <a:cs typeface="Arial" charset="0"/>
              </a:rPr>
              <a:pPr algn="ctr" eaLnBrk="1" hangingPunct="1">
                <a:spcBef>
                  <a:spcPct val="50000"/>
                </a:spcBef>
              </a:pPr>
              <a:t>10</a:t>
            </a:fld>
            <a:endParaRPr lang="en-US" sz="1000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21565" y="278650"/>
            <a:ext cx="886598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rgbClr val="F16521"/>
                </a:solidFill>
              </a:rPr>
              <a:t>Panel </a:t>
            </a:r>
            <a:r>
              <a:rPr lang="en-US" sz="3200" b="1" dirty="0">
                <a:solidFill>
                  <a:srgbClr val="F16521"/>
                </a:solidFill>
              </a:rPr>
              <a:t>Members </a:t>
            </a:r>
            <a:r>
              <a:rPr lang="en-US" sz="3200" b="1" dirty="0" smtClean="0">
                <a:solidFill>
                  <a:srgbClr val="F16521"/>
                </a:solidFill>
              </a:rPr>
              <a:t>by Country and </a:t>
            </a:r>
            <a:r>
              <a:rPr lang="en-US" sz="3200" b="1" dirty="0">
                <a:solidFill>
                  <a:srgbClr val="F16521"/>
                </a:solidFill>
              </a:rPr>
              <a:t>Gender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64" y="1716462"/>
            <a:ext cx="8718505" cy="5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18510" y="6558154"/>
            <a:ext cx="61366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1000" dirty="0">
                <a:solidFill>
                  <a:schemeClr val="tx2"/>
                </a:solidFill>
              </a:rPr>
              <a:t>* Number of instances that experts of a certain country </a:t>
            </a:r>
            <a:r>
              <a:rPr lang="en-GB" sz="1000" dirty="0" smtClean="0">
                <a:solidFill>
                  <a:schemeClr val="tx2"/>
                </a:solidFill>
              </a:rPr>
              <a:t> </a:t>
            </a:r>
            <a:r>
              <a:rPr lang="en-GB" sz="1000" dirty="0">
                <a:solidFill>
                  <a:schemeClr val="tx2"/>
                </a:solidFill>
              </a:rPr>
              <a:t>are contributing to the ERC peer review</a:t>
            </a:r>
            <a:endParaRPr lang="de-AT" sz="1000" dirty="0">
              <a:solidFill>
                <a:schemeClr val="tx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42130" y="1785590"/>
            <a:ext cx="3195355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Averaged over the first </a:t>
            </a:r>
            <a:r>
              <a:rPr lang="en-GB" dirty="0" smtClean="0"/>
              <a:t>19 </a:t>
            </a:r>
            <a:r>
              <a:rPr lang="en-GB" dirty="0"/>
              <a:t>ERC calls </a:t>
            </a:r>
            <a:r>
              <a:rPr lang="en-GB" dirty="0" smtClean="0">
                <a:solidFill>
                  <a:srgbClr val="FB5105"/>
                </a:solidFill>
              </a:rPr>
              <a:t>27%</a:t>
            </a:r>
            <a:r>
              <a:rPr lang="en-GB" dirty="0" smtClean="0"/>
              <a:t> </a:t>
            </a:r>
            <a:r>
              <a:rPr lang="en-GB" dirty="0"/>
              <a:t>of the ERC panel members were </a:t>
            </a:r>
            <a:r>
              <a:rPr lang="en-GB" dirty="0" smtClean="0"/>
              <a:t>women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21850" y="5994285"/>
            <a:ext cx="162000" cy="180020"/>
          </a:xfrm>
          <a:prstGeom prst="rect">
            <a:avLst/>
          </a:prstGeom>
          <a:noFill/>
          <a:ln w="28575" algn="ctr">
            <a:solidFill>
              <a:srgbClr val="EF48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841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el 4"/>
          <p:cNvSpPr txBox="1">
            <a:spLocks/>
          </p:cNvSpPr>
          <p:nvPr/>
        </p:nvSpPr>
        <p:spPr bwMode="auto">
          <a:xfrm>
            <a:off x="173037" y="319088"/>
            <a:ext cx="759431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EF4823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3200" dirty="0" smtClean="0">
                <a:solidFill>
                  <a:srgbClr val="F16521"/>
                </a:solidFill>
                <a:ea typeface="ＭＳ Ｐゴシック" charset="-128"/>
                <a:cs typeface="Arial" charset="0"/>
              </a:rPr>
              <a:t>ERC Calls Planning</a:t>
            </a:r>
            <a:endParaRPr lang="de-AT" sz="3200" dirty="0">
              <a:solidFill>
                <a:srgbClr val="F16521"/>
              </a:solidFill>
              <a:ea typeface="ＭＳ Ｐゴシック" charset="-128"/>
              <a:cs typeface="Arial" charset="0"/>
            </a:endParaRPr>
          </a:p>
        </p:txBody>
      </p:sp>
      <p:graphicFrame>
        <p:nvGraphicFramePr>
          <p:cNvPr id="4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36298"/>
              </p:ext>
            </p:extLst>
          </p:nvPr>
        </p:nvGraphicFramePr>
        <p:xfrm>
          <a:off x="341530" y="1628800"/>
          <a:ext cx="8523442" cy="4660501"/>
        </p:xfrm>
        <a:graphic>
          <a:graphicData uri="http://schemas.openxmlformats.org/drawingml/2006/table">
            <a:tbl>
              <a:tblPr/>
              <a:tblGrid>
                <a:gridCol w="2565285"/>
                <a:gridCol w="1198866"/>
                <a:gridCol w="2184961"/>
                <a:gridCol w="2574330"/>
              </a:tblGrid>
              <a:tr h="733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ERC calls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5C0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Budget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5C0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Call Publication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5C0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Submission Deadline(s)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5C03">
                        <a:alpha val="50195"/>
                      </a:srgbClr>
                    </a:solidFill>
                  </a:tcPr>
                </a:tc>
              </a:tr>
              <a:tr h="706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823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Advanced Grants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ERC-2016-AdG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540 M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€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24 May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 September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823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Proof of Concept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4823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ERC-2016-PoC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 M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€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(3 deadlines)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22 October 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DL3: 4 October 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4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823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Starting Grants*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ERC-2017-StG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605 M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€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19 July 2016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18 October 2016</a:t>
                      </a:r>
                      <a:endParaRPr lang="en-GB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823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Consolidator Grants*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ERC-2017-CoG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575 M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€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20 October 2016</a:t>
                      </a:r>
                      <a:endParaRPr lang="en-GB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9 February 2017</a:t>
                      </a:r>
                      <a:endParaRPr lang="en-GB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8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823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Advanced Grants*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ERC-2017-AdG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567 M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€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16 May 2017</a:t>
                      </a:r>
                      <a:endParaRPr lang="en-GB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31 August 2017</a:t>
                      </a:r>
                      <a:endParaRPr lang="en-GB" sz="80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8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823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Proof of Concept*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4823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ERC-2017-PoC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 M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(3 deadlines)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19 July 2016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 sz="24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5105"/>
                        </a:buClr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DL1: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19 January 2017</a:t>
                      </a:r>
                      <a:endParaRPr lang="en-GB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96825" y="6327741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16521"/>
                </a:solidFill>
              </a:rPr>
              <a:t>*) indicative summary; pending the approval of WP2017 </a:t>
            </a:r>
            <a:endParaRPr lang="en-GB" dirty="0">
              <a:solidFill>
                <a:srgbClr val="F165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3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│ </a:t>
            </a:r>
            <a:fld id="{9379E6F5-D413-4A79-AA5B-86CB1E9F8E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47400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16521"/>
                </a:solidFill>
              </a:rPr>
              <a:t>ERC Achievements</a:t>
            </a:r>
            <a:endParaRPr lang="en-GB" sz="4000" b="1" dirty="0">
              <a:solidFill>
                <a:srgbClr val="F165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8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4"/>
          <p:cNvSpPr>
            <a:spLocks/>
          </p:cNvSpPr>
          <p:nvPr/>
        </p:nvSpPr>
        <p:spPr bwMode="auto">
          <a:xfrm>
            <a:off x="598592" y="233645"/>
            <a:ext cx="784383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sz="3200" b="1" dirty="0">
                <a:solidFill>
                  <a:srgbClr val="FF6600"/>
                </a:solidFill>
              </a:rPr>
              <a:t>After </a:t>
            </a:r>
            <a:r>
              <a:rPr lang="en-US" sz="3200" b="1" dirty="0" smtClean="0">
                <a:solidFill>
                  <a:srgbClr val="FF6600"/>
                </a:solidFill>
              </a:rPr>
              <a:t>9 Years, </a:t>
            </a:r>
            <a:r>
              <a:rPr lang="en-US" sz="3200" b="1" dirty="0">
                <a:solidFill>
                  <a:srgbClr val="FF6600"/>
                </a:solidFill>
              </a:rPr>
              <a:t>a</a:t>
            </a:r>
            <a:r>
              <a:rPr lang="en-US" sz="3200" b="1" dirty="0" smtClean="0">
                <a:solidFill>
                  <a:srgbClr val="FF6600"/>
                </a:solidFill>
              </a:rPr>
              <a:t> </a:t>
            </a:r>
            <a:r>
              <a:rPr lang="en-US" sz="3200" b="1" dirty="0">
                <a:solidFill>
                  <a:srgbClr val="FF6600"/>
                </a:solidFill>
              </a:rPr>
              <a:t>Success Story</a:t>
            </a:r>
            <a:endParaRPr lang="de-AT" sz="3200" b="1" dirty="0">
              <a:solidFill>
                <a:srgbClr val="FF6600"/>
              </a:solidFill>
            </a:endParaRPr>
          </a:p>
        </p:txBody>
      </p:sp>
      <p:sp>
        <p:nvSpPr>
          <p:cNvPr id="4" name="Inhaltsplatzhalter 5"/>
          <p:cNvSpPr>
            <a:spLocks/>
          </p:cNvSpPr>
          <p:nvPr/>
        </p:nvSpPr>
        <p:spPr bwMode="gray">
          <a:xfrm>
            <a:off x="385763" y="1854200"/>
            <a:ext cx="859631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Highly recognised by the research community</a:t>
            </a:r>
          </a:p>
          <a:p>
            <a:pPr marL="342900" indent="-342900" eaLnBrk="0" hangingPunct="0"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Over </a:t>
            </a:r>
            <a:r>
              <a:rPr lang="en-GB" sz="2000" b="1" dirty="0" smtClean="0">
                <a:solidFill>
                  <a:srgbClr val="F16521"/>
                </a:solidFill>
                <a:latin typeface="Arial" pitchFamily="34" charset="0"/>
              </a:rPr>
              <a:t>6000 </a:t>
            </a:r>
            <a:r>
              <a:rPr lang="en-GB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top researchers funded </a:t>
            </a:r>
            <a:endParaRPr lang="en-GB" sz="2000" dirty="0" smtClean="0">
              <a:solidFill>
                <a:schemeClr val="tx2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Ø"/>
              <a:defRPr/>
            </a:pPr>
            <a:r>
              <a:rPr lang="en-GB" sz="2000" b="1" dirty="0" smtClean="0">
                <a:solidFill>
                  <a:srgbClr val="FF6600"/>
                </a:solidFill>
                <a:latin typeface="Arial" pitchFamily="34" charset="0"/>
              </a:rPr>
              <a:t>65</a:t>
            </a:r>
            <a:r>
              <a:rPr lang="en-GB" sz="2000" b="1" dirty="0">
                <a:solidFill>
                  <a:srgbClr val="FF6600"/>
                </a:solidFill>
                <a:latin typeface="Arial" pitchFamily="34" charset="0"/>
              </a:rPr>
              <a:t>%</a:t>
            </a:r>
            <a:r>
              <a:rPr lang="en-GB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 are at an early-career </a:t>
            </a:r>
            <a:r>
              <a:rPr lang="en-GB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stage</a:t>
            </a:r>
          </a:p>
          <a:p>
            <a:pPr marL="342900" indent="-342900" eaLnBrk="0" hangingPunct="0"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Ø"/>
              <a:defRPr/>
            </a:pPr>
            <a:r>
              <a:rPr lang="en-GB" sz="2000" b="1" dirty="0" smtClean="0">
                <a:solidFill>
                  <a:srgbClr val="F16521"/>
                </a:solidFill>
                <a:latin typeface="Arial" pitchFamily="34" charset="0"/>
              </a:rPr>
              <a:t>67</a:t>
            </a:r>
            <a:r>
              <a:rPr lang="en-GB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GB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nationalities </a:t>
            </a:r>
            <a:r>
              <a:rPr lang="en-GB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represented among the grant holders</a:t>
            </a:r>
            <a:endParaRPr lang="en-GB" sz="2000" dirty="0">
              <a:solidFill>
                <a:schemeClr val="tx2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Working </a:t>
            </a:r>
            <a:r>
              <a:rPr lang="en-GB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in almost </a:t>
            </a:r>
            <a:r>
              <a:rPr lang="en-GB" sz="2000" b="1" dirty="0" smtClean="0">
                <a:solidFill>
                  <a:srgbClr val="FF6600"/>
                </a:solidFill>
                <a:latin typeface="Arial" pitchFamily="34" charset="0"/>
              </a:rPr>
              <a:t>677</a:t>
            </a:r>
            <a:r>
              <a:rPr lang="en-GB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GB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different institutions in </a:t>
            </a:r>
            <a:r>
              <a:rPr lang="en-GB" sz="2000" b="1" dirty="0">
                <a:solidFill>
                  <a:srgbClr val="F16521"/>
                </a:solidFill>
                <a:latin typeface="Arial" pitchFamily="34" charset="0"/>
              </a:rPr>
              <a:t>32</a:t>
            </a:r>
            <a:r>
              <a:rPr lang="en-GB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en-GB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countries</a:t>
            </a:r>
          </a:p>
          <a:p>
            <a:pPr marL="342900" indent="-342900" eaLnBrk="0" hangingPunct="0"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Over </a:t>
            </a:r>
            <a:r>
              <a:rPr lang="en-GB" sz="2000" b="1" dirty="0" smtClean="0">
                <a:solidFill>
                  <a:srgbClr val="FF6600"/>
                </a:solidFill>
                <a:latin typeface="Arial" pitchFamily="34" charset="0"/>
              </a:rPr>
              <a:t>40000 </a:t>
            </a:r>
            <a:r>
              <a:rPr lang="en-GB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researchers and other professionals working in ERC teams</a:t>
            </a:r>
            <a:endParaRPr lang="en-GB" sz="2000" b="1" dirty="0">
              <a:solidFill>
                <a:srgbClr val="FF6600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More than </a:t>
            </a:r>
            <a:r>
              <a:rPr lang="en-GB" sz="2000" b="1" dirty="0" smtClean="0">
                <a:solidFill>
                  <a:srgbClr val="FF6600"/>
                </a:solidFill>
                <a:latin typeface="Arial" pitchFamily="34" charset="0"/>
              </a:rPr>
              <a:t>10 billion Euros </a:t>
            </a:r>
            <a:r>
              <a:rPr lang="en-GB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spent since the creation of ERC</a:t>
            </a:r>
          </a:p>
          <a:p>
            <a:pPr marL="342900" indent="-342900" eaLnBrk="0" hangingPunct="0"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Efficient </a:t>
            </a:r>
            <a:r>
              <a:rPr lang="en-GB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and fast grant management </a:t>
            </a:r>
          </a:p>
        </p:txBody>
      </p:sp>
    </p:spTree>
    <p:extLst>
      <p:ext uri="{BB962C8B-B14F-4D97-AF65-F5344CB8AC3E}">
        <p14:creationId xmlns:p14="http://schemas.microsoft.com/office/powerpoint/2010/main" val="244010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│</a:t>
            </a:r>
            <a:r>
              <a:rPr lang="en-US" dirty="0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02" y="3789040"/>
            <a:ext cx="4797658" cy="302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35" y="548680"/>
            <a:ext cx="8236055" cy="69295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kern="0" dirty="0" smtClean="0">
                <a:solidFill>
                  <a:srgbClr val="F16521"/>
                </a:solidFill>
                <a:ea typeface="ＭＳ Ｐゴシック" pitchFamily="34" charset="-128"/>
              </a:rPr>
              <a:t>    Priority to Young Scientists</a:t>
            </a:r>
            <a:endParaRPr lang="en-GB" sz="3200" kern="0" dirty="0">
              <a:solidFill>
                <a:srgbClr val="F16521"/>
              </a:solidFill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" y="1673805"/>
            <a:ext cx="522849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482" y="4464115"/>
            <a:ext cx="3330371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FF"/>
                </a:solidFill>
              </a:rPr>
              <a:t>Two-thirds of ERC grants to early-stage Principal Investigators.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2101" y="2369640"/>
            <a:ext cx="338078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+ 30 </a:t>
            </a:r>
            <a:r>
              <a:rPr lang="en-US" sz="2400" dirty="0">
                <a:solidFill>
                  <a:srgbClr val="FFFFFF"/>
                </a:solidFill>
              </a:rPr>
              <a:t>000 </a:t>
            </a:r>
            <a:r>
              <a:rPr lang="en-US" sz="2400" dirty="0" smtClean="0">
                <a:solidFill>
                  <a:srgbClr val="FFFFFF"/>
                </a:solidFill>
              </a:rPr>
              <a:t>PhD </a:t>
            </a:r>
            <a:r>
              <a:rPr lang="en-US" sz="2400" dirty="0">
                <a:solidFill>
                  <a:srgbClr val="FFFFFF"/>
                </a:solidFill>
              </a:rPr>
              <a:t>and post-doc researchers working in ERC </a:t>
            </a:r>
            <a:r>
              <a:rPr lang="en-US" sz="2400" dirty="0" smtClean="0">
                <a:solidFill>
                  <a:srgbClr val="FFFFFF"/>
                </a:solidFill>
              </a:rPr>
              <a:t>teams</a:t>
            </a:r>
            <a:r>
              <a:rPr lang="en-GB" sz="2400" dirty="0" smtClean="0">
                <a:solidFill>
                  <a:srgbClr val="FFFFFF"/>
                </a:solidFill>
              </a:rPr>
              <a:t>.</a:t>
            </a:r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1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BEA2FF37-9554-450B-9F39-F3B14E8D98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1540" y="485800"/>
            <a:ext cx="7680325" cy="11430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dirty="0" smtClean="0">
                <a:solidFill>
                  <a:srgbClr val="F16521"/>
                </a:solidFill>
                <a:cs typeface="Arial" charset="0"/>
              </a:rPr>
              <a:t> </a:t>
            </a:r>
            <a:r>
              <a:rPr lang="en-GB" sz="3200" dirty="0">
                <a:solidFill>
                  <a:srgbClr val="F16521"/>
                </a:solidFill>
                <a:latin typeface="Arial" charset="0"/>
                <a:ea typeface="ＭＳ Ｐゴシック" pitchFamily="34" charset="-128"/>
                <a:cs typeface="Arial" charset="0"/>
              </a:rPr>
              <a:t>ERC Delivers</a:t>
            </a:r>
            <a:endParaRPr lang="en-GB" altLang="en-US" sz="3200" dirty="0">
              <a:solidFill>
                <a:srgbClr val="F1652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Inhaltsplatzhalter 5"/>
          <p:cNvSpPr>
            <a:spLocks/>
          </p:cNvSpPr>
          <p:nvPr/>
        </p:nvSpPr>
        <p:spPr bwMode="gray">
          <a:xfrm>
            <a:off x="200785" y="1954095"/>
            <a:ext cx="8731250" cy="336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30000"/>
              </a:spcBef>
              <a:buClr>
                <a:srgbClr val="F16521"/>
              </a:buClr>
              <a:buFont typeface="Wingdings" pitchFamily="2" charset="2"/>
              <a:buChar char="Ø"/>
              <a:defRPr/>
            </a:pPr>
            <a:r>
              <a:rPr lang="en-GB" sz="2400" b="1" dirty="0" smtClean="0">
                <a:solidFill>
                  <a:srgbClr val="F16521"/>
                </a:solidFill>
              </a:rPr>
              <a:t>71%</a:t>
            </a:r>
            <a:r>
              <a:rPr lang="en-GB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of the first 200 completed ERC-funded projects made scientific </a:t>
            </a:r>
            <a:r>
              <a:rPr lang="en-GB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breakthroughs </a:t>
            </a:r>
            <a:r>
              <a:rPr lang="en-GB" sz="24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and </a:t>
            </a:r>
            <a:r>
              <a:rPr lang="en-GB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major </a:t>
            </a:r>
            <a:r>
              <a:rPr lang="en-GB" sz="24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advances in science (as judged by panels of peer reviewers)</a:t>
            </a:r>
            <a:endParaRPr lang="en-GB" sz="240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eaLnBrk="0" hangingPunct="0">
              <a:spcBef>
                <a:spcPct val="30000"/>
              </a:spcBef>
              <a:buClr>
                <a:srgbClr val="F16521"/>
              </a:buClr>
              <a:defRPr/>
            </a:pPr>
            <a:endParaRPr lang="en-GB" sz="1000" dirty="0" smtClean="0"/>
          </a:p>
          <a:p>
            <a:pPr marL="342900" indent="-342900" eaLnBrk="0" hangingPunct="0">
              <a:spcBef>
                <a:spcPct val="30000"/>
              </a:spcBef>
              <a:buClr>
                <a:srgbClr val="F16521"/>
              </a:buClr>
              <a:buFont typeface="Wingdings" pitchFamily="2" charset="2"/>
              <a:buChar char="Ø"/>
              <a:defRPr/>
            </a:pPr>
            <a:r>
              <a:rPr lang="en-GB" sz="2400" b="1" dirty="0" smtClean="0">
                <a:solidFill>
                  <a:srgbClr val="F16521"/>
                </a:solidFill>
              </a:rPr>
              <a:t>7%</a:t>
            </a:r>
            <a:r>
              <a:rPr lang="en-GB" sz="2400" dirty="0" smtClean="0">
                <a:solidFill>
                  <a:srgbClr val="F16521"/>
                </a:solidFill>
              </a:rPr>
              <a:t> </a:t>
            </a:r>
            <a:r>
              <a:rPr lang="en-GB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of the ERC-acknowledging publications were among the </a:t>
            </a:r>
            <a:r>
              <a:rPr lang="en-GB" sz="2400" b="1" dirty="0" smtClean="0">
                <a:solidFill>
                  <a:srgbClr val="F16521"/>
                </a:solidFill>
              </a:rPr>
              <a:t>top 1%</a:t>
            </a:r>
            <a:r>
              <a:rPr lang="en-GB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most cited in their scientific field and publication year</a:t>
            </a:r>
            <a:endParaRPr lang="en-GB" sz="24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eaLnBrk="0" hangingPunct="0">
              <a:spcBef>
                <a:spcPct val="30000"/>
              </a:spcBef>
              <a:buClr>
                <a:srgbClr val="F16521"/>
              </a:buClr>
              <a:defRPr/>
            </a:pPr>
            <a:endParaRPr lang="en-GB" sz="100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F16521"/>
              </a:buClr>
              <a:buFont typeface="Wingdings" panose="05000000000000000000" pitchFamily="2" charset="2"/>
              <a:buChar char="Ø"/>
            </a:pPr>
            <a:r>
              <a:rPr lang="en-IE" sz="2400" b="1" dirty="0" smtClean="0">
                <a:solidFill>
                  <a:srgbClr val="F16521"/>
                </a:solidFill>
              </a:rPr>
              <a:t>20</a:t>
            </a:r>
            <a:r>
              <a:rPr lang="en-IE" sz="2400" b="1" dirty="0">
                <a:solidFill>
                  <a:srgbClr val="F16521"/>
                </a:solidFill>
              </a:rPr>
              <a:t>%</a:t>
            </a:r>
            <a:r>
              <a:rPr lang="en-IE" sz="2400" b="1" dirty="0">
                <a:solidFill>
                  <a:srgbClr val="FD5C03"/>
                </a:solidFill>
              </a:rPr>
              <a:t> </a:t>
            </a:r>
            <a:r>
              <a:rPr lang="en-IE" sz="2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of completed LS and PE projects reported at least one patent </a:t>
            </a:r>
            <a:r>
              <a:rPr lang="en-IE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(on </a:t>
            </a:r>
            <a:r>
              <a:rPr lang="en-IE" sz="2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average </a:t>
            </a:r>
            <a:r>
              <a:rPr lang="en-IE" sz="2400" b="1" dirty="0">
                <a:solidFill>
                  <a:srgbClr val="F16521"/>
                </a:solidFill>
              </a:rPr>
              <a:t>2</a:t>
            </a:r>
            <a:r>
              <a:rPr lang="en-IE" sz="2400" dirty="0"/>
              <a:t> </a:t>
            </a:r>
            <a:r>
              <a:rPr lang="en-IE" sz="2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patents reported per </a:t>
            </a:r>
            <a:r>
              <a:rPr lang="en-IE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project)</a:t>
            </a:r>
            <a:endParaRPr lang="en-IE" sz="24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F16521"/>
              </a:buClr>
            </a:pP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326369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000" smtClean="0">
                <a:solidFill>
                  <a:schemeClr val="tx1"/>
                </a:solidFill>
              </a:rPr>
              <a:t>│ </a:t>
            </a:r>
            <a:fld id="{D63628D3-02FA-434E-AF75-15D8D1203CD5}" type="slidenum">
              <a:rPr lang="en-US" altLang="en-US" sz="10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lang="en-US" altLang="en-US" sz="1000" smtClean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03238"/>
            <a:ext cx="7680325" cy="7239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F16521"/>
                </a:solidFill>
                <a:ea typeface="ＭＳ Ｐゴシック" pitchFamily="34" charset="-128"/>
              </a:rPr>
              <a:t>     </a:t>
            </a:r>
            <a:r>
              <a:rPr lang="en-GB" altLang="en-US" sz="3200" kern="0" dirty="0" smtClean="0">
                <a:solidFill>
                  <a:srgbClr val="F16521"/>
                </a:solidFill>
                <a:ea typeface="ＭＳ Ｐゴシック" pitchFamily="34" charset="-128"/>
              </a:rPr>
              <a:t>Attracting Researchers to Europe</a:t>
            </a:r>
            <a:endParaRPr lang="en-GB" sz="3200" kern="0" dirty="0">
              <a:solidFill>
                <a:srgbClr val="F16521"/>
              </a:solidFill>
              <a:ea typeface="ＭＳ Ｐゴシック" pitchFamily="34" charset="-128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206375" y="1719263"/>
            <a:ext cx="69310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4B413C"/>
                </a:solidFill>
              </a:rPr>
              <a:t>Nationality of ERC project teams (PIs not included)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4B413C"/>
                </a:solidFill>
              </a:rPr>
              <a:t>Analysis of </a:t>
            </a:r>
            <a:r>
              <a:rPr lang="en-GB" altLang="en-US" sz="1600" b="1">
                <a:solidFill>
                  <a:srgbClr val="4B413C"/>
                </a:solidFill>
              </a:rPr>
              <a:t>1,901</a:t>
            </a:r>
            <a:r>
              <a:rPr lang="en-GB" altLang="en-US" sz="1600">
                <a:solidFill>
                  <a:srgbClr val="4B413C"/>
                </a:solidFill>
              </a:rPr>
              <a:t> Starting and Advanced Grants 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06375" y="4386263"/>
            <a:ext cx="3371850" cy="954107"/>
          </a:xfrm>
          <a:prstGeom prst="rect">
            <a:avLst/>
          </a:prstGeom>
          <a:solidFill>
            <a:srgbClr val="F16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 smtClean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In all ERC grants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 smtClean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+ 7,500 </a:t>
            </a:r>
            <a:r>
              <a:rPr lang="en-GB" altLang="en-US" sz="1400" dirty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non-ERA team members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most from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China, US, India, and Russia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15950" y="2933700"/>
            <a:ext cx="2554288" cy="10763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9pPr>
          </a:lstStyle>
          <a:p>
            <a:pPr algn="ctr" eaLnBrk="1" hangingPunct="1">
              <a:defRPr/>
            </a:pPr>
            <a:r>
              <a:rPr lang="en-GB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EU: </a:t>
            </a:r>
            <a:r>
              <a:rPr lang="en-GB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71%  </a:t>
            </a:r>
          </a:p>
          <a:p>
            <a:pPr algn="ctr" eaLnBrk="1" hangingPunct="1">
              <a:defRPr/>
            </a:pPr>
            <a:r>
              <a:rPr lang="en-GB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Assoc. Countries</a:t>
            </a:r>
            <a:r>
              <a:rPr lang="en-GB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10% </a:t>
            </a:r>
          </a:p>
          <a:p>
            <a:pPr algn="ctr" eaLnBrk="1" hangingPunct="1">
              <a:defRPr/>
            </a:pPr>
            <a:r>
              <a:rPr lang="en-GB" sz="1600" dirty="0" smtClean="0">
                <a:solidFill>
                  <a:srgbClr val="F16521"/>
                </a:solidFill>
                <a:latin typeface="+mj-lt"/>
                <a:ea typeface="+mj-ea"/>
                <a:cs typeface="+mj-cs"/>
              </a:rPr>
              <a:t>non-ERA</a:t>
            </a:r>
            <a:r>
              <a:rPr lang="en-GB" sz="1600" dirty="0">
                <a:solidFill>
                  <a:srgbClr val="F1652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1600" dirty="0" smtClean="0">
                <a:solidFill>
                  <a:srgbClr val="F16521"/>
                </a:solidFill>
                <a:latin typeface="+mj-lt"/>
                <a:ea typeface="+mj-ea"/>
                <a:cs typeface="+mj-cs"/>
              </a:rPr>
              <a:t>17% </a:t>
            </a:r>
          </a:p>
          <a:p>
            <a:pPr algn="ctr" eaLnBrk="1" hangingPunct="1">
              <a:defRPr/>
            </a:pPr>
            <a:r>
              <a:rPr lang="en-GB" sz="16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unknown</a:t>
            </a:r>
            <a:r>
              <a:rPr lang="en-GB" sz="16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16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2%</a:t>
            </a:r>
            <a:endParaRPr lang="en-GB" sz="16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362200"/>
            <a:ext cx="4906962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1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03238"/>
            <a:ext cx="7680325" cy="7239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F16521"/>
                </a:solidFill>
                <a:ea typeface="ＭＳ Ｐゴシック" pitchFamily="34" charset="-128"/>
              </a:rPr>
              <a:t>     </a:t>
            </a:r>
            <a:r>
              <a:rPr lang="en-GB" altLang="en-US" sz="3200" kern="0" dirty="0" smtClean="0">
                <a:solidFill>
                  <a:srgbClr val="F16521"/>
                </a:solidFill>
                <a:ea typeface="ＭＳ Ｐゴシック" pitchFamily="34" charset="-128"/>
              </a:rPr>
              <a:t>ERC Projects in Slovenia</a:t>
            </a:r>
            <a:endParaRPr lang="en-GB" sz="3200" kern="0" dirty="0">
              <a:solidFill>
                <a:srgbClr val="F16521"/>
              </a:solidFill>
              <a:ea typeface="ＭＳ Ｐゴシック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483895"/>
            <a:ext cx="8542661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02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223601" y="0"/>
            <a:ext cx="7497763" cy="123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sz="3200" b="1" dirty="0" smtClean="0">
                <a:solidFill>
                  <a:srgbClr val="F16521"/>
                </a:solidFill>
                <a:latin typeface="Arial" pitchFamily="34" charset="0"/>
                <a:ea typeface="MS PGothic" pitchFamily="34" charset="-128"/>
              </a:rPr>
              <a:t>Grantees </a:t>
            </a:r>
            <a:r>
              <a:rPr lang="en-GB" altLang="en-US" sz="3200" b="1" dirty="0">
                <a:solidFill>
                  <a:srgbClr val="F16521"/>
                </a:solidFill>
                <a:latin typeface="Arial" pitchFamily="34" charset="0"/>
                <a:ea typeface="MS PGothic" pitchFamily="34" charset="-128"/>
              </a:rPr>
              <a:t>at </a:t>
            </a:r>
            <a:r>
              <a:rPr lang="en-GB" altLang="en-US" sz="3200" b="1" dirty="0" smtClean="0">
                <a:solidFill>
                  <a:srgbClr val="F16521"/>
                </a:solidFill>
                <a:latin typeface="Arial" pitchFamily="34" charset="0"/>
                <a:ea typeface="MS PGothic" pitchFamily="34" charset="-128"/>
              </a:rPr>
              <a:t>Home </a:t>
            </a:r>
            <a:r>
              <a:rPr lang="en-GB" altLang="en-US" sz="3200" b="1" dirty="0">
                <a:solidFill>
                  <a:srgbClr val="F16521"/>
                </a:solidFill>
                <a:latin typeface="Arial" pitchFamily="34" charset="0"/>
                <a:ea typeface="MS PGothic" pitchFamily="34" charset="-128"/>
              </a:rPr>
              <a:t>and </a:t>
            </a:r>
            <a:r>
              <a:rPr lang="en-GB" altLang="en-US" sz="3200" b="1" dirty="0" smtClean="0">
                <a:solidFill>
                  <a:srgbClr val="F16521"/>
                </a:solidFill>
                <a:latin typeface="Arial" pitchFamily="34" charset="0"/>
                <a:ea typeface="MS PGothic" pitchFamily="34" charset="-128"/>
              </a:rPr>
              <a:t>Abroad</a:t>
            </a:r>
            <a:endParaRPr lang="en-GB" altLang="en-US" sz="3200" b="1" dirty="0">
              <a:solidFill>
                <a:srgbClr val="F16521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8" y="1673805"/>
            <a:ext cx="7967087" cy="522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01277" y="5364215"/>
            <a:ext cx="225025" cy="585065"/>
          </a:xfrm>
          <a:prstGeom prst="rect">
            <a:avLst/>
          </a:prstGeom>
          <a:noFill/>
          <a:ln w="28575" algn="ctr">
            <a:solidFill>
              <a:srgbClr val="EF48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861810" y="3945541"/>
            <a:ext cx="5220581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2 Slovenian </a:t>
            </a:r>
            <a:r>
              <a:rPr lang="en-GB" sz="1600" b="1" smtClean="0">
                <a:solidFill>
                  <a:schemeClr val="tx2"/>
                </a:solidFill>
              </a:rPr>
              <a:t>PIs </a:t>
            </a:r>
            <a:r>
              <a:rPr lang="en-GB" sz="1600" b="1" smtClean="0">
                <a:solidFill>
                  <a:schemeClr val="tx2"/>
                </a:solidFill>
              </a:rPr>
              <a:t>abroad. </a:t>
            </a:r>
            <a:r>
              <a:rPr lang="en-GB" sz="1600" b="1" dirty="0" smtClean="0">
                <a:solidFill>
                  <a:schemeClr val="tx2"/>
                </a:solidFill>
              </a:rPr>
              <a:t>in UK (2 consecutive grants) and Norway</a:t>
            </a:r>
          </a:p>
        </p:txBody>
      </p:sp>
    </p:spTree>
    <p:extLst>
      <p:ext uri="{BB962C8B-B14F-4D97-AF65-F5344CB8AC3E}">
        <p14:creationId xmlns:p14="http://schemas.microsoft.com/office/powerpoint/2010/main" val="14048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06515" y="1628800"/>
            <a:ext cx="9135677" cy="2970212"/>
          </a:xfrm>
        </p:spPr>
        <p:txBody>
          <a:bodyPr/>
          <a:lstStyle/>
          <a:p>
            <a:r>
              <a:rPr lang="de-DE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More </a:t>
            </a:r>
            <a:r>
              <a:rPr lang="de-DE" altLang="en-US" sz="2600" dirty="0" err="1" smtClean="0">
                <a:solidFill>
                  <a:srgbClr val="000000"/>
                </a:solidFill>
                <a:ea typeface="ＭＳ Ｐゴシック" pitchFamily="34" charset="-128"/>
              </a:rPr>
              <a:t>information</a:t>
            </a:r>
            <a:r>
              <a:rPr lang="de-DE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: </a:t>
            </a:r>
            <a:r>
              <a:rPr lang="de-DE" altLang="en-US" sz="2600" dirty="0" smtClean="0">
                <a:solidFill>
                  <a:srgbClr val="FD5C03"/>
                </a:solidFill>
                <a:ea typeface="ＭＳ Ｐゴシック" pitchFamily="34" charset="-128"/>
              </a:rPr>
              <a:t>erc.europa.eu</a:t>
            </a:r>
          </a:p>
          <a:p>
            <a:endParaRPr lang="en-GB" altLang="en-US" sz="1400" dirty="0" smtClean="0">
              <a:ea typeface="ＭＳ Ｐゴシック" pitchFamily="34" charset="-128"/>
            </a:endParaRPr>
          </a:p>
          <a:p>
            <a:r>
              <a:rPr lang="en-GB" altLang="en-US" sz="2600" dirty="0">
                <a:solidFill>
                  <a:srgbClr val="000000"/>
                </a:solidFill>
                <a:ea typeface="ＭＳ Ｐゴシック" pitchFamily="34" charset="-128"/>
              </a:rPr>
              <a:t>National Contact </a:t>
            </a:r>
            <a:r>
              <a:rPr lang="en-GB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Point: </a:t>
            </a:r>
            <a:r>
              <a:rPr lang="en-GB" altLang="en-US" sz="2600" dirty="0" smtClean="0">
                <a:solidFill>
                  <a:srgbClr val="FD5C03"/>
                </a:solidFill>
                <a:ea typeface="ＭＳ Ｐゴシック" pitchFamily="34" charset="-128"/>
              </a:rPr>
              <a:t>erc.europa.eu/national-contact-points</a:t>
            </a:r>
            <a:endParaRPr lang="en-GB" altLang="en-US" sz="2600" dirty="0">
              <a:solidFill>
                <a:srgbClr val="FD5C03"/>
              </a:solidFill>
              <a:ea typeface="ＭＳ Ｐゴシック" pitchFamily="34" charset="-128"/>
            </a:endParaRPr>
          </a:p>
          <a:p>
            <a:endParaRPr lang="de-DE" altLang="en-US" sz="1400" dirty="0" smtClean="0">
              <a:solidFill>
                <a:srgbClr val="FD5C03"/>
              </a:solidFill>
              <a:ea typeface="ＭＳ Ｐゴシック" pitchFamily="34" charset="-128"/>
            </a:endParaRPr>
          </a:p>
          <a:p>
            <a:r>
              <a:rPr lang="de-DE" altLang="en-US" sz="2600" dirty="0" err="1" smtClean="0">
                <a:solidFill>
                  <a:srgbClr val="000000"/>
                </a:solidFill>
                <a:ea typeface="ＭＳ Ｐゴシック" pitchFamily="34" charset="-128"/>
              </a:rPr>
              <a:t>Sign</a:t>
            </a:r>
            <a:r>
              <a:rPr lang="de-DE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de-DE" altLang="en-US" sz="2600" dirty="0" err="1" smtClean="0">
                <a:solidFill>
                  <a:srgbClr val="000000"/>
                </a:solidFill>
                <a:ea typeface="ＭＳ Ｐゴシック" pitchFamily="34" charset="-128"/>
              </a:rPr>
              <a:t>up</a:t>
            </a:r>
            <a:r>
              <a:rPr lang="de-DE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de-DE" altLang="en-US" sz="2600" dirty="0" err="1" smtClean="0">
                <a:solidFill>
                  <a:srgbClr val="000000"/>
                </a:solidFill>
                <a:ea typeface="ＭＳ Ｐゴシック" pitchFamily="34" charset="-128"/>
              </a:rPr>
              <a:t>for</a:t>
            </a:r>
            <a:r>
              <a:rPr lang="de-DE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de-DE" altLang="en-US" sz="2600" dirty="0" err="1" smtClean="0">
                <a:solidFill>
                  <a:srgbClr val="000000"/>
                </a:solidFill>
                <a:ea typeface="ＭＳ Ｐゴシック" pitchFamily="34" charset="-128"/>
              </a:rPr>
              <a:t>news</a:t>
            </a:r>
            <a:r>
              <a:rPr lang="de-DE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de-DE" altLang="en-US" sz="2600" dirty="0" err="1" smtClean="0">
                <a:solidFill>
                  <a:srgbClr val="000000"/>
                </a:solidFill>
                <a:ea typeface="ＭＳ Ｐゴシック" pitchFamily="34" charset="-128"/>
              </a:rPr>
              <a:t>alerts</a:t>
            </a:r>
            <a:r>
              <a:rPr lang="de-DE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: </a:t>
            </a:r>
            <a:r>
              <a:rPr lang="de-DE" altLang="en-US" sz="2600" dirty="0" smtClean="0">
                <a:solidFill>
                  <a:srgbClr val="FD5C03"/>
                </a:solidFill>
                <a:ea typeface="ＭＳ Ｐゴシック" pitchFamily="34" charset="-128"/>
              </a:rPr>
              <a:t>erc.europa.eu/</a:t>
            </a:r>
            <a:r>
              <a:rPr lang="de-DE" altLang="en-US" sz="2600" dirty="0" err="1" smtClean="0">
                <a:solidFill>
                  <a:srgbClr val="FD5C03"/>
                </a:solidFill>
                <a:ea typeface="ＭＳ Ｐゴシック" pitchFamily="34" charset="-128"/>
              </a:rPr>
              <a:t>keep-updated-erc</a:t>
            </a:r>
            <a:endParaRPr lang="de-DE" altLang="en-US" sz="2600" dirty="0" smtClean="0">
              <a:solidFill>
                <a:srgbClr val="FD5C03"/>
              </a:solidFill>
              <a:ea typeface="ＭＳ Ｐゴシック" pitchFamily="34" charset="-128"/>
            </a:endParaRPr>
          </a:p>
          <a:p>
            <a:endParaRPr lang="de-DE" altLang="en-US" sz="1400" dirty="0" smtClean="0">
              <a:ea typeface="ＭＳ Ｐゴシック" pitchFamily="34" charset="-128"/>
            </a:endParaRPr>
          </a:p>
          <a:p>
            <a:r>
              <a:rPr lang="de-DE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Follow </a:t>
            </a:r>
            <a:r>
              <a:rPr lang="de-DE" altLang="en-US" sz="2600" dirty="0" err="1" smtClean="0">
                <a:solidFill>
                  <a:srgbClr val="000000"/>
                </a:solidFill>
                <a:ea typeface="ＭＳ Ｐゴシック" pitchFamily="34" charset="-128"/>
              </a:rPr>
              <a:t>us</a:t>
            </a:r>
            <a:r>
              <a:rPr lang="de-DE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 on      </a:t>
            </a:r>
          </a:p>
          <a:p>
            <a:pPr marL="0" indent="0">
              <a:buFontTx/>
              <a:buNone/>
            </a:pPr>
            <a:endParaRPr lang="fr-BE" altLang="en-US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 smtClean="0"/>
              <a:t>│</a:t>
            </a:r>
            <a:r>
              <a:rPr lang="en-US" altLang="en-US" smtClean="0"/>
              <a:t> </a:t>
            </a:r>
            <a:fld id="{5C070ED0-9C1A-47F1-9910-EC2FDED29AE4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sp>
        <p:nvSpPr>
          <p:cNvPr id="44038" name="TextBox 1"/>
          <p:cNvSpPr txBox="1">
            <a:spLocks noChangeArrowheads="1"/>
          </p:cNvSpPr>
          <p:nvPr/>
        </p:nvSpPr>
        <p:spPr bwMode="auto">
          <a:xfrm>
            <a:off x="1736725" y="4733925"/>
            <a:ext cx="729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en-US" sz="2000" dirty="0" smtClean="0">
                <a:solidFill>
                  <a:srgbClr val="FD5C03"/>
                </a:solidFill>
              </a:rPr>
              <a:t>www.facebook.com/EuropeanResearchCouncil</a:t>
            </a:r>
            <a:endParaRPr lang="de-DE" altLang="en-US" sz="2000" dirty="0">
              <a:solidFill>
                <a:srgbClr val="FD5C03"/>
              </a:solidFill>
            </a:endParaRPr>
          </a:p>
        </p:txBody>
      </p:sp>
      <p:sp>
        <p:nvSpPr>
          <p:cNvPr id="44039" name="TextBox 2"/>
          <p:cNvSpPr txBox="1">
            <a:spLocks noChangeArrowheads="1"/>
          </p:cNvSpPr>
          <p:nvPr/>
        </p:nvSpPr>
        <p:spPr bwMode="auto">
          <a:xfrm>
            <a:off x="1736725" y="5229225"/>
            <a:ext cx="553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en-US" sz="2000" dirty="0" smtClean="0">
                <a:solidFill>
                  <a:srgbClr val="FD5C03"/>
                </a:solidFill>
              </a:rPr>
              <a:t>twitter.com/</a:t>
            </a:r>
            <a:r>
              <a:rPr lang="de-DE" altLang="en-US" sz="2000" dirty="0" err="1" smtClean="0">
                <a:solidFill>
                  <a:srgbClr val="FD5C03"/>
                </a:solidFill>
              </a:rPr>
              <a:t>ERC_Research</a:t>
            </a:r>
            <a:endParaRPr lang="de-DE" altLang="en-US" sz="2000" dirty="0">
              <a:solidFill>
                <a:srgbClr val="FD5C03"/>
              </a:solidFill>
            </a:endParaRPr>
          </a:p>
        </p:txBody>
      </p:sp>
      <p:sp>
        <p:nvSpPr>
          <p:cNvPr id="44042" name="TextBox 2"/>
          <p:cNvSpPr txBox="1">
            <a:spLocks noChangeArrowheads="1"/>
          </p:cNvSpPr>
          <p:nvPr/>
        </p:nvSpPr>
        <p:spPr bwMode="auto">
          <a:xfrm>
            <a:off x="1692275" y="5768975"/>
            <a:ext cx="724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en-US" sz="2000" dirty="0" smtClean="0">
                <a:solidFill>
                  <a:srgbClr val="FD5C03"/>
                </a:solidFill>
              </a:rPr>
              <a:t>www.linkedin.com/company/european-research-council</a:t>
            </a:r>
            <a:endParaRPr lang="de-DE" altLang="en-US" sz="2000" dirty="0">
              <a:solidFill>
                <a:srgbClr val="FD5C03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296863" y="458959"/>
            <a:ext cx="650129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3200" b="1" kern="0" dirty="0" smtClean="0">
                <a:solidFill>
                  <a:srgbClr val="F16521"/>
                </a:solidFill>
              </a:rPr>
              <a:t>The European Research Council</a:t>
            </a:r>
            <a:endParaRPr lang="en-US" altLang="en-US" sz="3200" b="1" dirty="0">
              <a:solidFill>
                <a:srgbClr val="F16521"/>
              </a:solidFill>
            </a:endParaRPr>
          </a:p>
        </p:txBody>
      </p:sp>
      <p:pic>
        <p:nvPicPr>
          <p:cNvPr id="1026" name="Picture 2" descr="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5174551"/>
            <a:ext cx="450050" cy="59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38" y="4640892"/>
            <a:ext cx="450000" cy="59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inked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39" y="5672137"/>
            <a:ext cx="450000" cy="6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44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BE" sz="1000">
                <a:cs typeface="Arial" charset="0"/>
              </a:rPr>
              <a:t>│</a:t>
            </a:r>
            <a:r>
              <a:rPr lang="en-US" sz="1000">
                <a:cs typeface="Arial" charset="0"/>
              </a:rPr>
              <a:t> </a:t>
            </a:r>
            <a:fld id="{A5BBC5BA-3612-6C44-8A04-799485CA1082}" type="slidenum">
              <a:rPr lang="en-US" sz="1000">
                <a:cs typeface="Arial" charset="0"/>
              </a:rPr>
              <a:pPr eaLnBrk="1" hangingPunct="1"/>
              <a:t>2</a:t>
            </a:fld>
            <a:endParaRPr lang="en-US" sz="1000">
              <a:cs typeface="Arial" charset="0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1719263"/>
            <a:ext cx="914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B5105"/>
              </a:buClr>
            </a:pPr>
            <a:r>
              <a:rPr lang="en-GB" sz="2000" b="1" dirty="0"/>
              <a:t>	</a:t>
            </a:r>
            <a:r>
              <a:rPr lang="en-GB" sz="2400" dirty="0"/>
              <a:t>A </a:t>
            </a:r>
            <a:r>
              <a:rPr lang="en-GB" sz="2400" b="1" dirty="0"/>
              <a:t>bottom-up, individual-based, pan-European competition</a:t>
            </a:r>
            <a:r>
              <a:rPr lang="en-GB" sz="2400" dirty="0"/>
              <a:t> with </a:t>
            </a:r>
            <a:r>
              <a:rPr lang="en-GB" sz="2400" b="1" dirty="0"/>
              <a:t>host institution </a:t>
            </a:r>
            <a:r>
              <a:rPr lang="en-GB" sz="2400" dirty="0"/>
              <a:t>in </a:t>
            </a:r>
            <a:r>
              <a:rPr lang="en-GB" sz="2400" b="1" dirty="0"/>
              <a:t>EU </a:t>
            </a:r>
            <a:r>
              <a:rPr lang="en-GB" sz="2400" dirty="0"/>
              <a:t>or </a:t>
            </a:r>
            <a:r>
              <a:rPr lang="en-GB" sz="2400" b="1" dirty="0"/>
              <a:t>Associated </a:t>
            </a:r>
            <a:r>
              <a:rPr lang="en-GB" sz="2400" b="1" dirty="0" smtClean="0"/>
              <a:t>Countries</a:t>
            </a:r>
            <a:r>
              <a:rPr lang="en-GB" sz="2400" dirty="0" smtClean="0"/>
              <a:t>.      </a:t>
            </a:r>
            <a:endParaRPr lang="en-GB" sz="2400" dirty="0"/>
          </a:p>
          <a:p>
            <a:pPr marL="966788" lvl="1" indent="-509588" eaLnBrk="0" hangingPunct="0">
              <a:spcBef>
                <a:spcPct val="20000"/>
              </a:spcBef>
              <a:buClr>
                <a:srgbClr val="FB5105"/>
              </a:buClr>
              <a:buFont typeface="Wingdings" charset="0"/>
              <a:buNone/>
            </a:pPr>
            <a:r>
              <a:rPr lang="en-GB" sz="2400" dirty="0"/>
              <a:t>  	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 rot="-5400000">
            <a:off x="51266" y="5120036"/>
            <a:ext cx="1620180" cy="396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FD5C03"/>
                </a:solidFill>
                <a:ea typeface="ＭＳ Ｐゴシック" charset="0"/>
                <a:cs typeface="ＭＳ Ｐゴシック" charset="0"/>
              </a:rPr>
              <a:t>Legislation</a:t>
            </a:r>
          </a:p>
        </p:txBody>
      </p:sp>
      <p:sp>
        <p:nvSpPr>
          <p:cNvPr id="10" name="Titel 4"/>
          <p:cNvSpPr txBox="1">
            <a:spLocks/>
          </p:cNvSpPr>
          <p:nvPr/>
        </p:nvSpPr>
        <p:spPr bwMode="auto">
          <a:xfrm>
            <a:off x="1" y="279400"/>
            <a:ext cx="835242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dirty="0" smtClean="0">
                <a:solidFill>
                  <a:srgbClr val="F16521"/>
                </a:solidFill>
              </a:rPr>
              <a:t>What is the European Research Council?</a:t>
            </a:r>
            <a:endParaRPr lang="de-AT" altLang="en-US" sz="3200" kern="0" dirty="0" smtClean="0">
              <a:solidFill>
                <a:srgbClr val="F1652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1241630" y="2651125"/>
            <a:ext cx="7650850" cy="16192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buClr>
                <a:schemeClr val="folHlink"/>
              </a:buClr>
              <a:buFont typeface="Wingdings" charset="0"/>
              <a:buChar char="Ø"/>
            </a:pPr>
            <a:endParaRPr lang="en-GB" dirty="0"/>
          </a:p>
          <a:p>
            <a:pPr>
              <a:buClr>
                <a:schemeClr val="folHlink"/>
              </a:buClr>
              <a:buFont typeface="Wingdings" charset="0"/>
              <a:buChar char="Ø"/>
            </a:pPr>
            <a:r>
              <a:rPr lang="en-GB" dirty="0"/>
              <a:t> </a:t>
            </a:r>
            <a:r>
              <a:rPr lang="en-GB" dirty="0" smtClean="0"/>
              <a:t>Support </a:t>
            </a:r>
            <a:r>
              <a:rPr lang="en-GB" dirty="0"/>
              <a:t>for </a:t>
            </a:r>
            <a:r>
              <a:rPr lang="en-GB" b="1" dirty="0"/>
              <a:t>individual</a:t>
            </a:r>
            <a:r>
              <a:rPr lang="en-GB" dirty="0"/>
              <a:t> scientists </a:t>
            </a:r>
          </a:p>
          <a:p>
            <a:pPr>
              <a:buClr>
                <a:schemeClr val="folHlink"/>
              </a:buClr>
              <a:buFont typeface="Wingdings" charset="0"/>
              <a:buChar char="Ø"/>
            </a:pPr>
            <a:r>
              <a:rPr lang="en-GB" dirty="0"/>
              <a:t> </a:t>
            </a:r>
            <a:r>
              <a:rPr lang="en-GB" b="1" dirty="0"/>
              <a:t>International</a:t>
            </a:r>
            <a:r>
              <a:rPr lang="en-GB" dirty="0"/>
              <a:t> peer-review</a:t>
            </a:r>
          </a:p>
          <a:p>
            <a:pPr>
              <a:buClr>
                <a:schemeClr val="folHlink"/>
              </a:buClr>
              <a:buFont typeface="Wingdings" charset="0"/>
              <a:buChar char="Ø"/>
            </a:pPr>
            <a:r>
              <a:rPr lang="en-GB" dirty="0"/>
              <a:t> </a:t>
            </a:r>
            <a:r>
              <a:rPr lang="en-GB" b="1" dirty="0"/>
              <a:t>No predetermined subjects </a:t>
            </a:r>
            <a:r>
              <a:rPr lang="en-GB" dirty="0"/>
              <a:t>(bottom-up</a:t>
            </a:r>
            <a:r>
              <a:rPr lang="en-GB" dirty="0" smtClean="0"/>
              <a:t>)</a:t>
            </a:r>
          </a:p>
          <a:p>
            <a:pPr>
              <a:buClr>
                <a:schemeClr val="folHlink"/>
              </a:buClr>
              <a:buFont typeface="Wingdings" charset="0"/>
              <a:buChar char="Ø"/>
            </a:pPr>
            <a:r>
              <a:rPr lang="en-GB" dirty="0" smtClean="0"/>
              <a:t> Support for </a:t>
            </a:r>
            <a:r>
              <a:rPr lang="en-GB" b="1" dirty="0"/>
              <a:t>frontier research</a:t>
            </a:r>
            <a:r>
              <a:rPr lang="en-GB" dirty="0"/>
              <a:t> in </a:t>
            </a:r>
            <a:r>
              <a:rPr lang="en-GB" b="1" dirty="0"/>
              <a:t>all fields of </a:t>
            </a:r>
            <a:r>
              <a:rPr lang="en-GB" b="1" dirty="0" smtClean="0"/>
              <a:t>science and humanities</a:t>
            </a:r>
          </a:p>
          <a:p>
            <a:pPr>
              <a:buClr>
                <a:schemeClr val="folHlink"/>
              </a:buClr>
              <a:buFont typeface="Wingdings" charset="0"/>
              <a:buChar char="Ø"/>
            </a:pPr>
            <a:r>
              <a:rPr lang="en-GB" dirty="0"/>
              <a:t> </a:t>
            </a:r>
            <a:r>
              <a:rPr lang="en-GB" dirty="0" smtClean="0"/>
              <a:t>Look </a:t>
            </a:r>
            <a:r>
              <a:rPr lang="en-GB" dirty="0"/>
              <a:t>for </a:t>
            </a:r>
            <a:r>
              <a:rPr lang="en-GB" b="1" dirty="0"/>
              <a:t>high gain/high risk ambitious </a:t>
            </a:r>
            <a:r>
              <a:rPr lang="en-GB" b="1" dirty="0" smtClean="0"/>
              <a:t>projects</a:t>
            </a:r>
            <a:endParaRPr lang="en-GB" b="1" dirty="0"/>
          </a:p>
          <a:p>
            <a:endParaRPr lang="en-GB" dirty="0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 rot="-5400000">
            <a:off x="45378" y="3270016"/>
            <a:ext cx="1619250" cy="396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000" b="1" dirty="0" err="1">
                <a:solidFill>
                  <a:srgbClr val="FD5C03"/>
                </a:solidFill>
                <a:ea typeface="ＭＳ Ｐゴシック" charset="0"/>
                <a:cs typeface="ＭＳ Ｐゴシック" charset="0"/>
              </a:rPr>
              <a:t>Strategy</a:t>
            </a:r>
            <a:endParaRPr lang="en-GB" sz="2000" b="1" dirty="0">
              <a:solidFill>
                <a:srgbClr val="FD5C03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1241630" y="4522633"/>
            <a:ext cx="7650850" cy="16192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  <a:buClr>
                <a:schemeClr val="folHlink"/>
              </a:buClr>
            </a:pPr>
            <a:r>
              <a:rPr lang="en-GB" sz="400" dirty="0" smtClean="0"/>
              <a:t> </a:t>
            </a:r>
            <a:r>
              <a:rPr lang="en-GB" dirty="0" smtClean="0"/>
              <a:t> </a:t>
            </a: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charset="0"/>
              <a:buChar char="Ø"/>
            </a:pPr>
            <a:r>
              <a:rPr lang="en-GB" dirty="0" smtClean="0"/>
              <a:t> Scientific </a:t>
            </a:r>
            <a:r>
              <a:rPr lang="en-GB" dirty="0"/>
              <a:t>governance by an independent </a:t>
            </a:r>
            <a:r>
              <a:rPr lang="en-GB" dirty="0" smtClean="0"/>
              <a:t>22-member</a:t>
            </a:r>
          </a:p>
          <a:p>
            <a:pPr>
              <a:lnSpc>
                <a:spcPct val="110000"/>
              </a:lnSpc>
              <a:buClr>
                <a:schemeClr val="folHlink"/>
              </a:buClr>
            </a:pPr>
            <a:r>
              <a:rPr lang="en-GB" b="1" dirty="0" smtClean="0"/>
              <a:t>Scientific </a:t>
            </a:r>
            <a:r>
              <a:rPr lang="en-GB" b="1" dirty="0"/>
              <a:t>Council</a:t>
            </a:r>
            <a:r>
              <a:rPr lang="en-GB" dirty="0"/>
              <a:t>, </a:t>
            </a:r>
            <a:r>
              <a:rPr lang="en-GB" dirty="0" smtClean="0"/>
              <a:t>which </a:t>
            </a:r>
            <a:r>
              <a:rPr lang="en-GB" dirty="0"/>
              <a:t>has </a:t>
            </a:r>
            <a:r>
              <a:rPr lang="en-GB" b="1" dirty="0"/>
              <a:t>full authority </a:t>
            </a:r>
            <a:r>
              <a:rPr lang="en-GB" dirty="0"/>
              <a:t>over </a:t>
            </a:r>
            <a:r>
              <a:rPr lang="en-GB" b="1" dirty="0"/>
              <a:t>funding</a:t>
            </a:r>
            <a:r>
              <a:rPr lang="en-GB" dirty="0"/>
              <a:t> and </a:t>
            </a:r>
            <a:r>
              <a:rPr lang="en-GB" b="1" dirty="0" smtClean="0"/>
              <a:t>evaluation</a:t>
            </a:r>
            <a:endParaRPr lang="en-GB" b="1" dirty="0"/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charset="0"/>
              <a:buChar char="Ø"/>
            </a:pPr>
            <a:r>
              <a:rPr lang="en-GB" dirty="0"/>
              <a:t> Support by the </a:t>
            </a:r>
            <a:r>
              <a:rPr lang="en-GB" b="1" dirty="0"/>
              <a:t>ERC Executive Agency </a:t>
            </a:r>
            <a:r>
              <a:rPr lang="en-GB" dirty="0"/>
              <a:t>(autonomous)</a:t>
            </a: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charset="0"/>
              <a:buChar char="Ø"/>
            </a:pPr>
            <a:r>
              <a:rPr lang="en-GB" dirty="0"/>
              <a:t> Only criterion: </a:t>
            </a:r>
            <a:r>
              <a:rPr lang="en-GB" b="1" dirty="0"/>
              <a:t>quality of research </a:t>
            </a:r>
            <a:r>
              <a:rPr lang="en-GB" dirty="0"/>
              <a:t>aiming for </a:t>
            </a:r>
            <a:r>
              <a:rPr lang="en-GB" b="1" dirty="0"/>
              <a:t>excellence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02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7" grpId="0" animBg="1"/>
      <p:bldP spid="18438" grpId="0" animBg="1"/>
      <p:bldP spid="184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│ </a:t>
            </a:r>
            <a:fld id="{9379E6F5-D413-4A79-AA5B-86CB1E9F8E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41530" y="98630"/>
            <a:ext cx="7458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BE" sz="3200" dirty="0">
                <a:solidFill>
                  <a:srgbClr val="F16521"/>
                </a:solidFill>
                <a:ea typeface="ＭＳ Ｐゴシック" charset="-128"/>
                <a:cs typeface="Arial" charset="0"/>
              </a:rPr>
              <a:t>ERC Structure</a:t>
            </a:r>
            <a:endParaRPr lang="en-GB" sz="3200" dirty="0">
              <a:solidFill>
                <a:srgbClr val="F1652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743501" y="1717610"/>
            <a:ext cx="674393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66788" indent="-509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+mn-lt"/>
              </a:defRPr>
            </a:lvl2pPr>
            <a:lvl3pPr marL="1309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171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12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+mn-lt"/>
              </a:defRPr>
            </a:lvl5pPr>
            <a:lvl6pPr marL="25828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6pPr>
            <a:lvl7pPr marL="30400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7pPr>
            <a:lvl8pPr marL="34972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8pPr>
            <a:lvl9pPr marL="39544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GB" sz="1800" b="1" kern="0" dirty="0" smtClean="0"/>
              <a:t>The European Commission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800" kern="0" dirty="0" smtClean="0"/>
          </a:p>
          <a:p>
            <a:pPr>
              <a:lnSpc>
                <a:spcPct val="80000"/>
              </a:lnSpc>
            </a:pPr>
            <a:r>
              <a:rPr lang="en-GB" sz="1200" b="1" kern="0" dirty="0" smtClean="0"/>
              <a:t>Provides financing </a:t>
            </a:r>
            <a:r>
              <a:rPr lang="en-GB" sz="1200" kern="0" dirty="0" smtClean="0"/>
              <a:t>through the EU framework programmes</a:t>
            </a:r>
          </a:p>
          <a:p>
            <a:pPr>
              <a:lnSpc>
                <a:spcPct val="80000"/>
              </a:lnSpc>
            </a:pPr>
            <a:r>
              <a:rPr lang="en-GB" sz="1200" b="1" kern="0" dirty="0" smtClean="0"/>
              <a:t>Guarantees autonomy of the ERC</a:t>
            </a:r>
          </a:p>
          <a:p>
            <a:pPr>
              <a:lnSpc>
                <a:spcPct val="80000"/>
              </a:lnSpc>
            </a:pPr>
            <a:r>
              <a:rPr lang="en-GB" sz="1200" b="1" kern="0" dirty="0" smtClean="0"/>
              <a:t>Assures the integrity and accountability of the ERC</a:t>
            </a:r>
          </a:p>
          <a:p>
            <a:pPr>
              <a:lnSpc>
                <a:spcPct val="80000"/>
              </a:lnSpc>
            </a:pPr>
            <a:r>
              <a:rPr lang="en-GB" sz="1200" b="1" kern="0" dirty="0" smtClean="0"/>
              <a:t>Adopts annual work programmes </a:t>
            </a:r>
            <a:r>
              <a:rPr lang="en-GB" sz="1200" kern="0" dirty="0" smtClean="0"/>
              <a:t>as established by the Scientific Council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000" kern="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51820" y="4995661"/>
            <a:ext cx="711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en-GB" b="1" dirty="0" smtClean="0">
                <a:solidFill>
                  <a:schemeClr val="tx2"/>
                </a:solidFill>
              </a:rPr>
              <a:t>The </a:t>
            </a:r>
            <a:r>
              <a:rPr lang="en-GB" b="1" dirty="0">
                <a:solidFill>
                  <a:schemeClr val="tx2"/>
                </a:solidFill>
              </a:rPr>
              <a:t>ERC Executive </a:t>
            </a:r>
            <a:r>
              <a:rPr lang="en-GB" b="1" dirty="0" smtClean="0">
                <a:solidFill>
                  <a:schemeClr val="tx2"/>
                </a:solidFill>
              </a:rPr>
              <a:t>Agency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endParaRPr lang="en-GB" sz="1000" b="1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Executes annual work programme</a:t>
            </a:r>
            <a:r>
              <a:rPr lang="en-GB" sz="1200" dirty="0">
                <a:solidFill>
                  <a:schemeClr val="tx2"/>
                </a:solidFill>
              </a:rPr>
              <a:t> as established by the Scientific Council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Implements calls for proposals </a:t>
            </a:r>
            <a:r>
              <a:rPr lang="en-GB" sz="1200" dirty="0">
                <a:solidFill>
                  <a:schemeClr val="tx2"/>
                </a:solidFill>
              </a:rPr>
              <a:t>and provides information and support to applicants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Organises peer review evaluation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Establishes and manages grant agreements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Administers scientific and financial aspects </a:t>
            </a:r>
            <a:r>
              <a:rPr lang="en-GB" sz="1200" dirty="0">
                <a:solidFill>
                  <a:schemeClr val="tx2"/>
                </a:solidFill>
              </a:rPr>
              <a:t>and follow-up of grant agreements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Carries out communications activities </a:t>
            </a:r>
            <a:r>
              <a:rPr lang="en-GB" sz="1200" dirty="0">
                <a:solidFill>
                  <a:schemeClr val="tx2"/>
                </a:solidFill>
              </a:rPr>
              <a:t>and ensures information dissemination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en-GB" sz="1200" dirty="0">
                <a:solidFill>
                  <a:schemeClr val="tx2"/>
                </a:solidFill>
              </a:rPr>
              <a:t>	to ERC stakeholders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520" y="3203975"/>
            <a:ext cx="866745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en-GB" b="1" dirty="0" smtClean="0">
                <a:solidFill>
                  <a:schemeClr val="tx2"/>
                </a:solidFill>
              </a:rPr>
              <a:t>The </a:t>
            </a:r>
            <a:r>
              <a:rPr lang="en-GB" b="1" dirty="0">
                <a:solidFill>
                  <a:schemeClr val="tx2"/>
                </a:solidFill>
              </a:rPr>
              <a:t>ERC Scientific </a:t>
            </a:r>
            <a:r>
              <a:rPr lang="en-GB" b="1" dirty="0" smtClean="0">
                <a:solidFill>
                  <a:schemeClr val="tx2"/>
                </a:solidFill>
              </a:rPr>
              <a:t>Council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endParaRPr lang="en-GB" sz="1000" b="1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 smtClean="0">
                <a:solidFill>
                  <a:schemeClr val="tx2"/>
                </a:solidFill>
              </a:rPr>
              <a:t>Up to 22 established </a:t>
            </a:r>
            <a:r>
              <a:rPr lang="en-GB" sz="1200" b="1" dirty="0">
                <a:solidFill>
                  <a:schemeClr val="tx2"/>
                </a:solidFill>
              </a:rPr>
              <a:t>researchers </a:t>
            </a:r>
            <a:r>
              <a:rPr lang="en-GB" sz="1200" dirty="0">
                <a:solidFill>
                  <a:schemeClr val="tx2"/>
                </a:solidFill>
              </a:rPr>
              <a:t>proposed by an independent </a:t>
            </a:r>
            <a:r>
              <a:rPr lang="en-GB" sz="1200" dirty="0" smtClean="0">
                <a:solidFill>
                  <a:schemeClr val="tx2"/>
                </a:solidFill>
              </a:rPr>
              <a:t>identification </a:t>
            </a:r>
            <a:r>
              <a:rPr lang="en-GB" sz="1200" dirty="0">
                <a:solidFill>
                  <a:schemeClr val="tx2"/>
                </a:solidFill>
              </a:rPr>
              <a:t>committee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Appointed by the Commission </a:t>
            </a:r>
            <a:r>
              <a:rPr lang="en-GB" sz="1200" dirty="0">
                <a:solidFill>
                  <a:schemeClr val="tx2"/>
                </a:solidFill>
              </a:rPr>
              <a:t>(4 years, renewable once)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Establishes overall scientific strategy; </a:t>
            </a:r>
            <a:r>
              <a:rPr lang="en-GB" sz="1200" dirty="0">
                <a:solidFill>
                  <a:schemeClr val="tx2"/>
                </a:solidFill>
              </a:rPr>
              <a:t>annual work programmes </a:t>
            </a:r>
            <a:r>
              <a:rPr lang="en-GB" sz="1200" dirty="0" smtClean="0">
                <a:solidFill>
                  <a:schemeClr val="tx2"/>
                </a:solidFill>
              </a:rPr>
              <a:t>(</a:t>
            </a:r>
            <a:r>
              <a:rPr lang="en-GB" sz="1200" dirty="0">
                <a:solidFill>
                  <a:schemeClr val="tx2"/>
                </a:solidFill>
              </a:rPr>
              <a:t>incl. calls for proposals, evaluation criteria); peer review methodology; </a:t>
            </a:r>
            <a:r>
              <a:rPr lang="en-GB" sz="1200" dirty="0" smtClean="0">
                <a:solidFill>
                  <a:schemeClr val="tx2"/>
                </a:solidFill>
              </a:rPr>
              <a:t>selection </a:t>
            </a:r>
            <a:r>
              <a:rPr lang="en-GB" sz="1200" dirty="0">
                <a:solidFill>
                  <a:schemeClr val="tx2"/>
                </a:solidFill>
              </a:rPr>
              <a:t>and accreditation of experts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Controls quality of operations and management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Ensures communication with the scientific community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endParaRPr lang="en-GB" sz="1200" b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0" y="4995661"/>
            <a:ext cx="2519266" cy="1679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0" y="1669402"/>
            <a:ext cx="1401972" cy="14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4"/>
          <p:cNvSpPr>
            <a:spLocks noGrp="1"/>
          </p:cNvSpPr>
          <p:nvPr>
            <p:ph type="title" idx="4294967295"/>
          </p:nvPr>
        </p:nvSpPr>
        <p:spPr>
          <a:xfrm>
            <a:off x="251520" y="363885"/>
            <a:ext cx="7458075" cy="904875"/>
          </a:xfrm>
        </p:spPr>
        <p:txBody>
          <a:bodyPr/>
          <a:lstStyle/>
          <a:p>
            <a:pPr eaLnBrk="1" hangingPunct="1"/>
            <a:r>
              <a:rPr lang="en-US" altLang="en-US" sz="3200" kern="1200" dirty="0">
                <a:solidFill>
                  <a:srgbClr val="F16521"/>
                </a:solidFill>
                <a:ea typeface="ＭＳ Ｐゴシック" charset="-128"/>
                <a:cs typeface="Arial" charset="0"/>
              </a:rPr>
              <a:t>ERC in the H2020 Structure</a:t>
            </a:r>
            <a:endParaRPr lang="de-AT" altLang="en-US" sz="3200" kern="1200" dirty="0">
              <a:solidFill>
                <a:srgbClr val="F1652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8851" name="Inhaltsplatzhalter 5"/>
          <p:cNvSpPr>
            <a:spLocks noGrp="1"/>
          </p:cNvSpPr>
          <p:nvPr>
            <p:ph idx="4294967295"/>
          </p:nvPr>
        </p:nvSpPr>
        <p:spPr>
          <a:xfrm>
            <a:off x="206515" y="1760255"/>
            <a:ext cx="8550275" cy="48641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000" b="1" kern="1200" dirty="0">
                <a:solidFill>
                  <a:srgbClr val="EF4823"/>
                </a:solidFill>
                <a:ea typeface="ＭＳ Ｐゴシック" pitchFamily="34" charset="-128"/>
                <a:cs typeface="+mn-cs"/>
              </a:rPr>
              <a:t>The </a:t>
            </a:r>
            <a:r>
              <a:rPr lang="en-US" altLang="en-US" sz="2000" b="1" kern="1200" dirty="0" smtClean="0">
                <a:solidFill>
                  <a:srgbClr val="EF4823"/>
                </a:solidFill>
                <a:ea typeface="ＭＳ Ｐゴシック" pitchFamily="34" charset="-128"/>
                <a:cs typeface="+mn-cs"/>
              </a:rPr>
              <a:t>HORIZON 2020 </a:t>
            </a:r>
            <a:r>
              <a:rPr lang="en-US" altLang="en-US" sz="2000" b="1" kern="1200" dirty="0">
                <a:solidFill>
                  <a:srgbClr val="EF4823"/>
                </a:solidFill>
                <a:ea typeface="ＭＳ Ｐゴシック" pitchFamily="34" charset="-128"/>
                <a:cs typeface="+mn-cs"/>
              </a:rPr>
              <a:t>main components: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2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Excellent Science</a:t>
            </a:r>
          </a:p>
          <a:p>
            <a:pPr marL="1493837" lvl="3" indent="-285750">
              <a:buFont typeface="Wingdings" pitchFamily="2" charset="2"/>
              <a:buChar char=""/>
              <a:defRPr/>
            </a:pPr>
            <a:r>
              <a:rPr lang="en-US" altLang="en-US" sz="1600" i="1" dirty="0" smtClean="0">
                <a:solidFill>
                  <a:schemeClr val="tx1"/>
                </a:solidFill>
                <a:ea typeface="ＭＳ Ｐゴシック" pitchFamily="34" charset="-128"/>
              </a:rPr>
              <a:t>World class science is foundation of technologies, jobs, well-being</a:t>
            </a:r>
          </a:p>
          <a:p>
            <a:pPr marL="1493837" lvl="3" indent="-285750">
              <a:buFont typeface="Wingdings" pitchFamily="2" charset="2"/>
              <a:buChar char=""/>
              <a:defRPr/>
            </a:pPr>
            <a:r>
              <a:rPr lang="en-US" altLang="en-US" sz="1600" i="1" dirty="0" smtClean="0">
                <a:solidFill>
                  <a:schemeClr val="tx1"/>
                </a:solidFill>
                <a:ea typeface="ＭＳ Ｐゴシック" pitchFamily="34" charset="-128"/>
              </a:rPr>
              <a:t>Europe needs to develop, attract, retain research talent</a:t>
            </a:r>
          </a:p>
          <a:p>
            <a:pPr marL="1493837" lvl="3" indent="-285750">
              <a:buFont typeface="Wingdings" pitchFamily="2" charset="2"/>
              <a:buChar char=""/>
              <a:defRPr/>
            </a:pPr>
            <a:r>
              <a:rPr lang="en-US" altLang="en-US" sz="1600" i="1" dirty="0" smtClean="0">
                <a:solidFill>
                  <a:schemeClr val="tx1"/>
                </a:solidFill>
                <a:ea typeface="ＭＳ Ｐゴシック" pitchFamily="34" charset="-128"/>
              </a:rPr>
              <a:t>Researchers need access to the best infrastructures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Industrial leadership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Societal challenges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en-US" sz="600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	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000" b="1" kern="1200" dirty="0">
                <a:solidFill>
                  <a:srgbClr val="EF4823"/>
                </a:solidFill>
                <a:ea typeface="ＭＳ Ｐゴシック" pitchFamily="34" charset="-128"/>
                <a:cs typeface="+mn-cs"/>
              </a:rPr>
              <a:t>Excellent Science: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en-US" sz="2000" b="1" dirty="0" smtClean="0">
                <a:solidFill>
                  <a:schemeClr val="tx1"/>
                </a:solidFill>
                <a:ea typeface="ＭＳ Ｐゴシック" pitchFamily="34" charset="-128"/>
              </a:rPr>
              <a:t>European Research </a:t>
            </a:r>
            <a:r>
              <a:rPr lang="en-US" altLang="en-US" sz="2000" b="1" dirty="0" smtClean="0">
                <a:solidFill>
                  <a:schemeClr val="tx1"/>
                </a:solidFill>
                <a:ea typeface="ＭＳ Ｐゴシック" pitchFamily="34" charset="-128"/>
              </a:rPr>
              <a:t>Council</a:t>
            </a:r>
            <a:endParaRPr lang="en-US" altLang="en-US" sz="20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Future and Emerging Technologies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Marie </a:t>
            </a:r>
            <a:r>
              <a:rPr lang="en-US" altLang="en-US" sz="2000" dirty="0" err="1" smtClean="0">
                <a:solidFill>
                  <a:schemeClr val="tx2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Sk</a:t>
            </a:r>
            <a:r>
              <a:rPr lang="en-GB" sz="2000" dirty="0"/>
              <a:t>ł</a:t>
            </a:r>
            <a:r>
              <a:rPr lang="en-US" altLang="en-US" sz="2000" dirty="0" err="1" smtClean="0">
                <a:solidFill>
                  <a:schemeClr val="tx2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odoswka</a:t>
            </a:r>
            <a:r>
              <a:rPr lang="en-US" alt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Curie Actions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Research Infrastructures</a:t>
            </a:r>
          </a:p>
        </p:txBody>
      </p:sp>
      <p:sp>
        <p:nvSpPr>
          <p:cNvPr id="27652" name="Foliennummernplatzhalter 3"/>
          <p:cNvSpPr txBox="1">
            <a:spLocks noGrp="1"/>
          </p:cNvSpPr>
          <p:nvPr/>
        </p:nvSpPr>
        <p:spPr bwMode="gray">
          <a:xfrm>
            <a:off x="8532813" y="6308725"/>
            <a:ext cx="61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solidFill>
                  <a:srgbClr val="4B413C"/>
                </a:solidFill>
                <a:cs typeface="Arial" charset="0"/>
              </a:rPr>
              <a:t>│ </a:t>
            </a:r>
            <a:fld id="{131DE455-92B1-4971-88CB-5A5A3F96D18E}" type="slidenum">
              <a:rPr lang="en-US" altLang="en-US" sz="1000">
                <a:solidFill>
                  <a:srgbClr val="4B413C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4</a:t>
            </a:fld>
            <a:endParaRPr lang="en-US" altLang="en-US" sz="1000">
              <a:solidFill>
                <a:srgbClr val="4B413C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6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95833" y="3248980"/>
            <a:ext cx="5547637" cy="3538968"/>
            <a:chOff x="3495833" y="3248980"/>
            <a:chExt cx="5547637" cy="3538968"/>
          </a:xfrm>
        </p:grpSpPr>
        <p:pic>
          <p:nvPicPr>
            <p:cNvPr id="9" name="Picture 1" descr="image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833" y="3248980"/>
              <a:ext cx="5547637" cy="353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265" y="3383995"/>
              <a:ext cx="872990" cy="5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Rectangle 2"/>
          <p:cNvSpPr>
            <a:spLocks noChangeArrowheads="1"/>
          </p:cNvSpPr>
          <p:nvPr/>
        </p:nvSpPr>
        <p:spPr bwMode="gray">
          <a:xfrm>
            <a:off x="295874" y="503675"/>
            <a:ext cx="3897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3200" b="1" dirty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</a:rPr>
              <a:t>ERC H2020 Budget</a:t>
            </a:r>
          </a:p>
        </p:txBody>
      </p:sp>
      <p:sp>
        <p:nvSpPr>
          <p:cNvPr id="6148" name="AutoShape 4"/>
          <p:cNvSpPr>
            <a:spLocks noChangeAspect="1" noChangeArrowheads="1" noTextEdit="1"/>
          </p:cNvSpPr>
          <p:nvPr/>
        </p:nvSpPr>
        <p:spPr bwMode="auto">
          <a:xfrm>
            <a:off x="46038" y="1763713"/>
            <a:ext cx="57864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276064" y="1493785"/>
            <a:ext cx="5286046" cy="3375375"/>
            <a:chOff x="276064" y="1493785"/>
            <a:chExt cx="5286046" cy="3375375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64" y="1493785"/>
              <a:ext cx="5286046" cy="337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385494" y="1943835"/>
              <a:ext cx="546546" cy="545700"/>
            </a:xfrm>
            <a:prstGeom prst="ellipse">
              <a:avLst/>
            </a:prstGeom>
            <a:noFill/>
            <a:ln w="28575">
              <a:solidFill>
                <a:srgbClr val="FB51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5934075" y="1958529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</a:rPr>
              <a:t>ERC Budget € 13 billion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39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ounded Rectangle 7"/>
          <p:cNvSpPr>
            <a:spLocks noChangeArrowheads="1"/>
          </p:cNvSpPr>
          <p:nvPr/>
        </p:nvSpPr>
        <p:spPr bwMode="auto">
          <a:xfrm>
            <a:off x="407988" y="1978025"/>
            <a:ext cx="2736850" cy="29273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2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Starting Grants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endParaRPr lang="en-GB" sz="1000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starters </a:t>
            </a: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(2-7 years after PhD)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up to € </a:t>
            </a:r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1.5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Mio </a:t>
            </a: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for 5 years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7171" name="Rounded Rectangle 8"/>
          <p:cNvSpPr>
            <a:spLocks noChangeArrowheads="1"/>
          </p:cNvSpPr>
          <p:nvPr/>
        </p:nvSpPr>
        <p:spPr bwMode="auto">
          <a:xfrm>
            <a:off x="5921375" y="1989138"/>
            <a:ext cx="2792413" cy="29035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2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Advanced Grants </a:t>
            </a:r>
          </a:p>
          <a:p>
            <a:pPr marL="342900" indent="-342900" algn="ctr" eaLnBrk="0" hangingPunct="0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track-record </a:t>
            </a:r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of</a:t>
            </a:r>
          </a:p>
          <a:p>
            <a:pPr marL="342900" indent="-342900" algn="ctr" eaLnBrk="0" hangingPunct="0"/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significant research</a:t>
            </a:r>
          </a:p>
          <a:p>
            <a:pPr marL="342900" indent="-342900" algn="ctr" eaLnBrk="0" hangingPunct="0"/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achievements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in </a:t>
            </a:r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the</a:t>
            </a:r>
          </a:p>
          <a:p>
            <a:pPr marL="342900" indent="-342900" algn="ctr" eaLnBrk="0" hangingPunct="0"/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last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10 </a:t>
            </a:r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years</a:t>
            </a:r>
          </a:p>
          <a:p>
            <a:pPr marL="342900" indent="-342900" algn="ctr" eaLnBrk="0" hangingPunct="0"/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up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to € </a:t>
            </a:r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2.5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Mio </a:t>
            </a:r>
            <a:endParaRPr lang="en-GB" dirty="0" smtClean="0">
              <a:solidFill>
                <a:srgbClr val="FAF5F5"/>
              </a:solidFill>
              <a:ea typeface="MS PGothic" pitchFamily="34" charset="-128"/>
              <a:cs typeface="Arial" charset="0"/>
              <a:sym typeface="Wingdings" pitchFamily="2" charset="2"/>
            </a:endParaRPr>
          </a:p>
          <a:p>
            <a:pPr marL="342900" indent="-342900" algn="ctr" eaLnBrk="0" hangingPunct="0"/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for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5 years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7173" name="Rounded Rectangle 7"/>
          <p:cNvSpPr>
            <a:spLocks noChangeArrowheads="1"/>
          </p:cNvSpPr>
          <p:nvPr/>
        </p:nvSpPr>
        <p:spPr bwMode="auto">
          <a:xfrm>
            <a:off x="2470150" y="4959170"/>
            <a:ext cx="4127500" cy="1349375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0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Proof-of-Concept </a:t>
            </a:r>
          </a:p>
          <a:p>
            <a:pPr marL="342900" indent="-342900" algn="ctr" eaLnBrk="0" hangingPunct="0"/>
            <a:r>
              <a:rPr lang="en-GB" sz="1600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bridging gap between research - earliest stage of marketable innovation </a:t>
            </a:r>
            <a:br>
              <a:rPr lang="en-GB" sz="1600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</a:br>
            <a:r>
              <a:rPr lang="en-GB" sz="1600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up to </a:t>
            </a:r>
            <a:r>
              <a:rPr lang="de-DE" sz="1600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€</a:t>
            </a:r>
            <a:r>
              <a:rPr lang="de-DE" sz="1600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150,000 </a:t>
            </a:r>
            <a:r>
              <a:rPr lang="en-GB" sz="1600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for ERC grant holders</a:t>
            </a:r>
            <a:endParaRPr lang="en-GB" sz="1600" b="1" dirty="0">
              <a:solidFill>
                <a:srgbClr val="FAF5F5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7174" name="Rectangle 215"/>
          <p:cNvSpPr>
            <a:spLocks noChangeArrowheads="1"/>
          </p:cNvSpPr>
          <p:nvPr/>
        </p:nvSpPr>
        <p:spPr bwMode="gray">
          <a:xfrm>
            <a:off x="579083" y="413665"/>
            <a:ext cx="4172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3200" b="1" dirty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</a:rPr>
              <a:t>ERC Grant Schemes</a:t>
            </a:r>
            <a:endParaRPr lang="en-US" sz="3200" b="1" dirty="0">
              <a:solidFill>
                <a:srgbClr val="F16521"/>
              </a:solidFill>
              <a:latin typeface="+mj-lt"/>
              <a:ea typeface="ＭＳ Ｐゴシック" charset="-128"/>
              <a:cs typeface="Arial" charset="0"/>
            </a:endParaRPr>
          </a:p>
        </p:txBody>
      </p:sp>
      <p:sp>
        <p:nvSpPr>
          <p:cNvPr id="7175" name="Rounded Rectangle 7"/>
          <p:cNvSpPr>
            <a:spLocks noChangeArrowheads="1"/>
          </p:cNvSpPr>
          <p:nvPr/>
        </p:nvSpPr>
        <p:spPr bwMode="auto">
          <a:xfrm>
            <a:off x="3146425" y="2001838"/>
            <a:ext cx="2774950" cy="28908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2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Consolidator Grants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endParaRPr lang="en-GB" sz="1000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consolidators </a:t>
            </a: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(7-12 years after PhD)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up to € </a:t>
            </a:r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2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Mio </a:t>
            </a: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for 5 years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2"/>
          <p:cNvSpPr>
            <a:spLocks noGrp="1"/>
          </p:cNvSpPr>
          <p:nvPr>
            <p:ph idx="4294967295"/>
          </p:nvPr>
        </p:nvSpPr>
        <p:spPr>
          <a:xfrm>
            <a:off x="431800" y="1719263"/>
            <a:ext cx="8505825" cy="4454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800" b="1" dirty="0" smtClean="0">
              <a:solidFill>
                <a:schemeClr val="folHlink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GB" sz="2400" b="1" dirty="0" smtClean="0">
                <a:sym typeface="Wingdings" pitchFamily="2" charset="2"/>
              </a:rPr>
              <a:t>ERC offers independence, recognition &amp; visibility</a:t>
            </a:r>
          </a:p>
          <a:p>
            <a:pPr>
              <a:buFont typeface="Wingdings" pitchFamily="2" charset="2"/>
              <a:buNone/>
            </a:pPr>
            <a:endParaRPr lang="en-GB" sz="800" dirty="0" smtClean="0"/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GB" sz="2000" dirty="0" smtClean="0"/>
              <a:t>to work on a research topic of </a:t>
            </a:r>
            <a:r>
              <a:rPr lang="en-GB" sz="2000" b="1" dirty="0" smtClean="0"/>
              <a:t>own choice</a:t>
            </a:r>
            <a:r>
              <a:rPr lang="en-GB" sz="2000" dirty="0" smtClean="0"/>
              <a:t>, with a team of </a:t>
            </a:r>
            <a:r>
              <a:rPr lang="en-GB" sz="2000" b="1" dirty="0" smtClean="0"/>
              <a:t>own choice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GB" sz="2000" dirty="0" smtClean="0"/>
              <a:t>to gain true </a:t>
            </a:r>
            <a:r>
              <a:rPr lang="en-GB" sz="2000" b="1" dirty="0" smtClean="0"/>
              <a:t>financial autonomy </a:t>
            </a:r>
            <a:r>
              <a:rPr lang="en-GB" sz="2000" dirty="0" smtClean="0"/>
              <a:t>for 5 years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GB" sz="2000" dirty="0" smtClean="0"/>
              <a:t>to negotiate with the host institution the </a:t>
            </a:r>
            <a:r>
              <a:rPr lang="en-GB" sz="2000" b="1" dirty="0" smtClean="0"/>
              <a:t>best conditions</a:t>
            </a:r>
            <a:r>
              <a:rPr lang="en-GB" sz="2000" dirty="0" smtClean="0"/>
              <a:t> of work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GB" sz="2000" dirty="0" smtClean="0"/>
              <a:t>to attract</a:t>
            </a:r>
            <a:r>
              <a:rPr lang="en-GB" sz="2000" b="1" dirty="0" smtClean="0"/>
              <a:t> top team members </a:t>
            </a:r>
            <a:r>
              <a:rPr lang="en-GB" sz="2000" dirty="0" smtClean="0"/>
              <a:t>(EU and non-EU)</a:t>
            </a:r>
            <a:r>
              <a:rPr lang="en-GB" sz="2000" b="1" dirty="0" smtClean="0"/>
              <a:t> and collaborators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GB" sz="2000" dirty="0" smtClean="0"/>
              <a:t>to move with the grant to any place in Europe if necessary (</a:t>
            </a:r>
            <a:r>
              <a:rPr lang="en-GB" sz="2000" b="1" dirty="0" smtClean="0"/>
              <a:t>portability of grants</a:t>
            </a:r>
            <a:r>
              <a:rPr lang="en-GB" sz="2000" dirty="0" smtClean="0"/>
              <a:t>)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GB" sz="2000" b="1" dirty="0" smtClean="0"/>
              <a:t>to attract additional funding  and gain </a:t>
            </a:r>
            <a:r>
              <a:rPr lang="en-GB" sz="2000" b="1" dirty="0" smtClean="0">
                <a:sym typeface="Wingdings" pitchFamily="2" charset="2"/>
              </a:rPr>
              <a:t>recognition;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smtClean="0"/>
              <a:t>ERC is a quality label</a:t>
            </a:r>
          </a:p>
        </p:txBody>
      </p:sp>
      <p:sp>
        <p:nvSpPr>
          <p:cNvPr id="8195" name="Foliennummernplatzhalter 3"/>
          <p:cNvSpPr txBox="1">
            <a:spLocks noGrp="1"/>
          </p:cNvSpPr>
          <p:nvPr/>
        </p:nvSpPr>
        <p:spPr bwMode="gray">
          <a:xfrm>
            <a:off x="8532813" y="6308725"/>
            <a:ext cx="61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cs typeface="Arial" charset="0"/>
              </a:rPr>
              <a:t>│ </a:t>
            </a:r>
            <a:fld id="{A73146AC-170A-4926-B931-18EE686291CA}" type="slidenum">
              <a:rPr lang="en-US" sz="1000">
                <a:cs typeface="Arial" charset="0"/>
              </a:rPr>
              <a:pPr algn="ctr" eaLnBrk="1" hangingPunct="1">
                <a:spcBef>
                  <a:spcPct val="50000"/>
                </a:spcBef>
              </a:pPr>
              <a:t>7</a:t>
            </a:fld>
            <a:endParaRPr lang="en-US" sz="1000" dirty="0">
              <a:cs typeface="Arial" charset="0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gray">
          <a:xfrm>
            <a:off x="116504" y="233645"/>
            <a:ext cx="805589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3200" b="1" dirty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  <a:sym typeface="Wingdings" pitchFamily="2" charset="2"/>
              </a:rPr>
              <a:t>Creative Freedom to Individual </a:t>
            </a:r>
            <a:r>
              <a:rPr lang="en-GB" sz="3200" b="1" dirty="0" smtClean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  <a:sym typeface="Wingdings" pitchFamily="2" charset="2"/>
              </a:rPr>
              <a:t>Grantees </a:t>
            </a:r>
            <a:endParaRPr lang="en-GB" sz="3200" b="1" dirty="0">
              <a:solidFill>
                <a:srgbClr val="F16521"/>
              </a:solidFill>
              <a:latin typeface="+mj-lt"/>
              <a:ea typeface="ＭＳ Ｐゴシック" charset="-128"/>
              <a:cs typeface="Arial" charset="0"/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│</a:t>
            </a:r>
            <a:r>
              <a:rPr lang="en-US" dirty="0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4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343400" y="1676400"/>
            <a:ext cx="4800600" cy="305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0200" indent="-3302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350"/>
              </a:spcBef>
              <a:buClr>
                <a:srgbClr val="FB5105"/>
              </a:buClr>
              <a:buSzPct val="100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33CC33"/>
                </a:solidFill>
              </a:rPr>
              <a:t>Physical </a:t>
            </a:r>
            <a:r>
              <a:rPr lang="en-GB" altLang="en-US" b="1" dirty="0">
                <a:solidFill>
                  <a:srgbClr val="33CC33"/>
                </a:solidFill>
              </a:rPr>
              <a:t>Sciences &amp; Engineering</a:t>
            </a:r>
          </a:p>
          <a:p>
            <a:pPr>
              <a:spcBef>
                <a:spcPts val="350"/>
              </a:spcBef>
              <a:buClr>
                <a:srgbClr val="33CC3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PE1 Mathematics</a:t>
            </a:r>
          </a:p>
          <a:p>
            <a:pPr>
              <a:spcBef>
                <a:spcPts val="350"/>
              </a:spcBef>
              <a:buClr>
                <a:srgbClr val="33CC3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PE2 Fundamental </a:t>
            </a:r>
            <a:r>
              <a:rPr lang="en-GB" altLang="en-US" sz="1400" dirty="0" smtClean="0"/>
              <a:t>Constituents </a:t>
            </a:r>
            <a:r>
              <a:rPr lang="en-GB" altLang="en-US" sz="1400" dirty="0"/>
              <a:t>of </a:t>
            </a:r>
            <a:r>
              <a:rPr lang="en-GB" altLang="en-US" sz="1400" dirty="0" smtClean="0"/>
              <a:t>Matter</a:t>
            </a:r>
            <a:endParaRPr lang="en-GB" altLang="en-US" sz="1400" dirty="0"/>
          </a:p>
          <a:p>
            <a:pPr>
              <a:spcBef>
                <a:spcPts val="350"/>
              </a:spcBef>
              <a:buClr>
                <a:srgbClr val="33CC3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PE3 Condensed </a:t>
            </a:r>
            <a:r>
              <a:rPr lang="en-GB" altLang="en-US" sz="1400" dirty="0" smtClean="0"/>
              <a:t>Matter </a:t>
            </a:r>
            <a:r>
              <a:rPr lang="en-GB" altLang="en-US" sz="1400" dirty="0"/>
              <a:t>P</a:t>
            </a:r>
            <a:r>
              <a:rPr lang="en-GB" altLang="en-US" sz="1400" dirty="0" smtClean="0"/>
              <a:t>hysics</a:t>
            </a:r>
            <a:endParaRPr lang="en-GB" altLang="en-US" sz="1400" dirty="0"/>
          </a:p>
          <a:p>
            <a:pPr>
              <a:spcBef>
                <a:spcPts val="350"/>
              </a:spcBef>
              <a:buClr>
                <a:srgbClr val="33CC3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PE4 Physical </a:t>
            </a:r>
            <a:r>
              <a:rPr lang="en-GB" altLang="en-US" sz="1400" dirty="0" smtClean="0"/>
              <a:t>and </a:t>
            </a:r>
            <a:r>
              <a:rPr lang="en-GB" altLang="en-US" sz="1400" dirty="0"/>
              <a:t>Analytical Chemical </a:t>
            </a:r>
            <a:r>
              <a:rPr lang="en-GB" altLang="en-US" sz="1400" dirty="0" smtClean="0"/>
              <a:t>Sciences</a:t>
            </a:r>
            <a:endParaRPr lang="en-GB" altLang="en-US" sz="1400" dirty="0"/>
          </a:p>
          <a:p>
            <a:pPr>
              <a:spcBef>
                <a:spcPts val="350"/>
              </a:spcBef>
              <a:buClr>
                <a:srgbClr val="33CC3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PE5 </a:t>
            </a:r>
            <a:r>
              <a:rPr lang="en-GB" sz="1400" dirty="0"/>
              <a:t>Synthetic Chemistry and Materials </a:t>
            </a:r>
            <a:endParaRPr lang="en-GB" altLang="en-US" sz="1400" dirty="0"/>
          </a:p>
          <a:p>
            <a:pPr>
              <a:spcBef>
                <a:spcPts val="350"/>
              </a:spcBef>
              <a:buClr>
                <a:srgbClr val="33CC3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PE6 Computer </a:t>
            </a:r>
            <a:r>
              <a:rPr lang="en-GB" altLang="en-US" sz="1400" dirty="0" smtClean="0"/>
              <a:t>Science and Informatics</a:t>
            </a:r>
            <a:endParaRPr lang="en-GB" altLang="en-US" sz="1400" dirty="0"/>
          </a:p>
          <a:p>
            <a:pPr>
              <a:spcBef>
                <a:spcPts val="350"/>
              </a:spcBef>
              <a:buClr>
                <a:srgbClr val="33CC3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PE7 Systems </a:t>
            </a:r>
            <a:r>
              <a:rPr lang="en-GB" altLang="en-US" sz="1400" dirty="0" smtClean="0"/>
              <a:t>and </a:t>
            </a:r>
            <a:r>
              <a:rPr lang="en-GB" altLang="en-US" sz="1400" dirty="0"/>
              <a:t>C</a:t>
            </a:r>
            <a:r>
              <a:rPr lang="en-GB" altLang="en-US" sz="1400" dirty="0" smtClean="0"/>
              <a:t>ommunication </a:t>
            </a:r>
            <a:r>
              <a:rPr lang="en-GB" altLang="en-US" sz="1400" dirty="0"/>
              <a:t>E</a:t>
            </a:r>
            <a:r>
              <a:rPr lang="en-GB" altLang="en-US" sz="1400" dirty="0" smtClean="0"/>
              <a:t>ngineering</a:t>
            </a:r>
            <a:endParaRPr lang="en-GB" altLang="en-US" sz="1400" dirty="0"/>
          </a:p>
          <a:p>
            <a:pPr>
              <a:spcBef>
                <a:spcPts val="350"/>
              </a:spcBef>
              <a:buClr>
                <a:srgbClr val="33CC3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PE8 Products </a:t>
            </a:r>
            <a:r>
              <a:rPr lang="en-GB" altLang="en-US" sz="1400" dirty="0" smtClean="0"/>
              <a:t>and Process Engineering</a:t>
            </a:r>
            <a:endParaRPr lang="en-GB" altLang="en-US" sz="1400" dirty="0"/>
          </a:p>
          <a:p>
            <a:pPr>
              <a:spcBef>
                <a:spcPts val="350"/>
              </a:spcBef>
              <a:buClr>
                <a:srgbClr val="33CC3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PE9 Universe </a:t>
            </a:r>
            <a:r>
              <a:rPr lang="en-GB" altLang="en-US" sz="1400" dirty="0" smtClean="0"/>
              <a:t>Sciences</a:t>
            </a:r>
            <a:endParaRPr lang="en-GB" altLang="en-US" sz="1400" dirty="0"/>
          </a:p>
          <a:p>
            <a:pPr>
              <a:spcBef>
                <a:spcPts val="350"/>
              </a:spcBef>
              <a:buClr>
                <a:srgbClr val="33CC3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PE10 Earth </a:t>
            </a:r>
            <a:r>
              <a:rPr lang="en-GB" altLang="en-US" sz="1400" dirty="0" smtClean="0"/>
              <a:t>System </a:t>
            </a:r>
            <a:r>
              <a:rPr lang="en-GB" altLang="en-US" sz="1400" dirty="0"/>
              <a:t>S</a:t>
            </a:r>
            <a:r>
              <a:rPr lang="en-GB" altLang="en-US" sz="1400" dirty="0" smtClean="0"/>
              <a:t>cience</a:t>
            </a:r>
            <a:endParaRPr lang="en-GB" altLang="en-US" sz="1400" dirty="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52400" y="2057400"/>
            <a:ext cx="4197350" cy="40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0200" indent="-3302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350"/>
              </a:spcBef>
              <a:buClr>
                <a:srgbClr val="FB5105"/>
              </a:buClr>
              <a:buSzPct val="100000"/>
              <a:buFont typeface="Arial" pitchFamily="34" charset="0"/>
              <a:buNone/>
            </a:pPr>
            <a:r>
              <a:rPr lang="en-GB" altLang="en-US" b="1" dirty="0">
                <a:solidFill>
                  <a:srgbClr val="FD5C03"/>
                </a:solidFill>
              </a:rPr>
              <a:t>Life Sciences</a:t>
            </a:r>
          </a:p>
          <a:p>
            <a:pPr>
              <a:spcBef>
                <a:spcPts val="350"/>
              </a:spcBef>
              <a:buClr>
                <a:srgbClr val="FD5C0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LS1 Molecular </a:t>
            </a:r>
            <a:r>
              <a:rPr lang="en-GB" altLang="en-US" sz="1400" dirty="0" smtClean="0"/>
              <a:t>and </a:t>
            </a:r>
            <a:r>
              <a:rPr lang="en-GB" altLang="en-US" sz="1400" dirty="0"/>
              <a:t>Structural Biology </a:t>
            </a:r>
            <a:r>
              <a:rPr lang="en-GB" altLang="en-US" sz="1400" dirty="0" smtClean="0"/>
              <a:t>and  </a:t>
            </a:r>
            <a:r>
              <a:rPr lang="en-GB" altLang="en-US" sz="1400" dirty="0"/>
              <a:t>Biochemistry</a:t>
            </a:r>
          </a:p>
          <a:p>
            <a:pPr>
              <a:spcBef>
                <a:spcPts val="350"/>
              </a:spcBef>
              <a:buClr>
                <a:srgbClr val="FD5C0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LS2 Genetics, Genomics, Bioinformatics </a:t>
            </a:r>
            <a:r>
              <a:rPr lang="en-GB" altLang="en-US" sz="1400" dirty="0" smtClean="0"/>
              <a:t>and </a:t>
            </a:r>
            <a:r>
              <a:rPr lang="en-GB" altLang="en-US" sz="1400" dirty="0"/>
              <a:t>Systems Biology</a:t>
            </a:r>
          </a:p>
          <a:p>
            <a:pPr>
              <a:spcBef>
                <a:spcPts val="350"/>
              </a:spcBef>
              <a:buClr>
                <a:srgbClr val="FD5C0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LS3 Cellular and Developmental Biology</a:t>
            </a:r>
          </a:p>
          <a:p>
            <a:pPr>
              <a:spcBef>
                <a:spcPts val="350"/>
              </a:spcBef>
              <a:buClr>
                <a:srgbClr val="FD5C0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LS4 Physiology, Pathophysiology </a:t>
            </a:r>
            <a:r>
              <a:rPr lang="en-GB" altLang="en-US" sz="1400" dirty="0" smtClean="0"/>
              <a:t>and  </a:t>
            </a:r>
            <a:r>
              <a:rPr lang="en-GB" altLang="en-US" sz="1400" dirty="0"/>
              <a:t>Endocrinology</a:t>
            </a:r>
          </a:p>
          <a:p>
            <a:pPr>
              <a:spcBef>
                <a:spcPts val="350"/>
              </a:spcBef>
              <a:buClr>
                <a:srgbClr val="FD5C0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LS5 Neurosciences </a:t>
            </a:r>
            <a:r>
              <a:rPr lang="en-GB" altLang="en-US" sz="1400" dirty="0" smtClean="0"/>
              <a:t>and Neural </a:t>
            </a:r>
            <a:r>
              <a:rPr lang="en-GB" altLang="en-US" sz="1400" dirty="0"/>
              <a:t>D</a:t>
            </a:r>
            <a:r>
              <a:rPr lang="en-GB" altLang="en-US" sz="1400" dirty="0" smtClean="0"/>
              <a:t>isorders</a:t>
            </a:r>
            <a:endParaRPr lang="en-GB" altLang="en-US" sz="1400" dirty="0"/>
          </a:p>
          <a:p>
            <a:pPr>
              <a:spcBef>
                <a:spcPts val="350"/>
              </a:spcBef>
              <a:buClr>
                <a:srgbClr val="FD5C0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LS6 Immunity </a:t>
            </a:r>
            <a:r>
              <a:rPr lang="en-GB" altLang="en-US" sz="1400" dirty="0" smtClean="0"/>
              <a:t>and Infection</a:t>
            </a:r>
            <a:endParaRPr lang="en-GB" altLang="en-US" sz="1400" dirty="0"/>
          </a:p>
          <a:p>
            <a:pPr>
              <a:spcBef>
                <a:spcPts val="350"/>
              </a:spcBef>
              <a:buClr>
                <a:srgbClr val="FD5C0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LS7 Diagnostic </a:t>
            </a:r>
            <a:r>
              <a:rPr lang="en-GB" altLang="en-US" sz="1400" dirty="0" smtClean="0"/>
              <a:t>Tools</a:t>
            </a:r>
            <a:r>
              <a:rPr lang="en-GB" altLang="en-US" sz="1400" dirty="0"/>
              <a:t>, </a:t>
            </a:r>
            <a:r>
              <a:rPr lang="en-GB" altLang="en-US" sz="1400" dirty="0" smtClean="0"/>
              <a:t>Therapies and Public </a:t>
            </a:r>
            <a:r>
              <a:rPr lang="en-GB" altLang="en-US" sz="1400" dirty="0"/>
              <a:t>H</a:t>
            </a:r>
            <a:r>
              <a:rPr lang="en-GB" altLang="en-US" sz="1400" dirty="0" smtClean="0"/>
              <a:t>ealth</a:t>
            </a:r>
            <a:endParaRPr lang="en-GB" altLang="en-US" sz="1400" dirty="0"/>
          </a:p>
          <a:p>
            <a:pPr>
              <a:spcBef>
                <a:spcPts val="350"/>
              </a:spcBef>
              <a:buClr>
                <a:srgbClr val="FD5C0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LS8 Evolutionary, </a:t>
            </a:r>
            <a:r>
              <a:rPr lang="en-GB" altLang="en-US" sz="1400" dirty="0" smtClean="0"/>
              <a:t>Population and Environmental </a:t>
            </a:r>
            <a:r>
              <a:rPr lang="en-GB" altLang="en-US" sz="1400" dirty="0"/>
              <a:t>B</a:t>
            </a:r>
            <a:r>
              <a:rPr lang="en-GB" altLang="en-US" sz="1400" dirty="0" smtClean="0"/>
              <a:t>iology</a:t>
            </a:r>
            <a:endParaRPr lang="en-GB" altLang="en-US" sz="1400" dirty="0"/>
          </a:p>
          <a:p>
            <a:pPr>
              <a:spcBef>
                <a:spcPts val="350"/>
              </a:spcBef>
              <a:buClr>
                <a:srgbClr val="FD5C03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/>
              <a:t>LS9 </a:t>
            </a:r>
            <a:r>
              <a:rPr lang="en-GB" sz="1400" dirty="0"/>
              <a:t>Applied Life Sciences and Non-Medical Biotechnology </a:t>
            </a:r>
            <a:endParaRPr lang="en-GB" altLang="en-US" sz="1400" dirty="0">
              <a:solidFill>
                <a:srgbClr val="000000"/>
              </a:solidFill>
            </a:endParaRPr>
          </a:p>
        </p:txBody>
      </p:sp>
      <p:sp>
        <p:nvSpPr>
          <p:cNvPr id="14340" name="Foliennummernplatzhalter 3"/>
          <p:cNvSpPr txBox="1">
            <a:spLocks noGrp="1"/>
          </p:cNvSpPr>
          <p:nvPr/>
        </p:nvSpPr>
        <p:spPr bwMode="gray">
          <a:xfrm>
            <a:off x="8532813" y="6308725"/>
            <a:ext cx="61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cs typeface="Arial" pitchFamily="34" charset="0"/>
              </a:rPr>
              <a:t>│ </a:t>
            </a:r>
            <a:fld id="{F15F5ED5-EAED-438F-B472-D9C8143EFC3F}" type="slidenum">
              <a:rPr lang="en-US" altLang="en-US" sz="1000">
                <a:cs typeface="Arial" pitchFamily="34" charset="0"/>
              </a:rPr>
              <a:pPr algn="ctr" eaLnBrk="1" hangingPunct="1">
                <a:spcBef>
                  <a:spcPct val="50000"/>
                </a:spcBef>
              </a:pPr>
              <a:t>8</a:t>
            </a:fld>
            <a:endParaRPr lang="en-US" altLang="en-US" sz="1000">
              <a:cs typeface="Arial" pitchFamily="34" charset="0"/>
            </a:endParaRPr>
          </a:p>
        </p:txBody>
      </p:sp>
      <p:sp>
        <p:nvSpPr>
          <p:cNvPr id="6" name="Titel 4"/>
          <p:cNvSpPr txBox="1">
            <a:spLocks/>
          </p:cNvSpPr>
          <p:nvPr/>
        </p:nvSpPr>
        <p:spPr bwMode="auto">
          <a:xfrm>
            <a:off x="173037" y="319088"/>
            <a:ext cx="759431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F16521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3200" dirty="0">
                <a:solidFill>
                  <a:srgbClr val="F16521"/>
                </a:solidFill>
                <a:ea typeface="ＭＳ Ｐゴシック" charset="-128"/>
                <a:cs typeface="Arial" charset="0"/>
              </a:rPr>
              <a:t>Evaluation Panel </a:t>
            </a:r>
            <a:r>
              <a:rPr lang="en-US" sz="3200" dirty="0" smtClean="0">
                <a:solidFill>
                  <a:srgbClr val="F16521"/>
                </a:solidFill>
                <a:ea typeface="ＭＳ Ｐゴシック" charset="-128"/>
                <a:cs typeface="Arial" charset="0"/>
              </a:rPr>
              <a:t>Structure 2016</a:t>
            </a:r>
            <a:endParaRPr lang="de-AT" sz="3200" dirty="0">
              <a:solidFill>
                <a:srgbClr val="F1652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46975" y="4691736"/>
            <a:ext cx="4680520" cy="2022630"/>
          </a:xfrm>
          <a:prstGeom prst="rect">
            <a:avLst/>
          </a:prstGeom>
          <a:noFill/>
          <a:ln w="2857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marL="330200" indent="-3302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350"/>
              </a:spcBef>
              <a:buClr>
                <a:srgbClr val="FB5105"/>
              </a:buClr>
              <a:buSzPct val="100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1C21FC"/>
                </a:solidFill>
              </a:rPr>
              <a:t>Social Sciences and Humanities</a:t>
            </a:r>
          </a:p>
          <a:p>
            <a:pPr>
              <a:spcBef>
                <a:spcPts val="350"/>
              </a:spcBef>
              <a:buClr>
                <a:srgbClr val="1C21FC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 smtClean="0"/>
              <a:t>SH1 </a:t>
            </a:r>
            <a:r>
              <a:rPr lang="en-GB" sz="1400" dirty="0" smtClean="0"/>
              <a:t>Individuals, Markets and Organisations </a:t>
            </a:r>
            <a:endParaRPr lang="en-GB" altLang="en-US" sz="1400" dirty="0" smtClean="0"/>
          </a:p>
          <a:p>
            <a:pPr>
              <a:spcBef>
                <a:spcPts val="350"/>
              </a:spcBef>
              <a:buClr>
                <a:srgbClr val="1C21FC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 smtClean="0"/>
              <a:t>SH2 </a:t>
            </a:r>
            <a:r>
              <a:rPr lang="en-GB" sz="1400" dirty="0" smtClean="0"/>
              <a:t>Institutions, Values, Environment and Space </a:t>
            </a:r>
            <a:endParaRPr lang="en-GB" altLang="en-US" sz="1400" dirty="0" smtClean="0"/>
          </a:p>
          <a:p>
            <a:pPr>
              <a:spcBef>
                <a:spcPts val="350"/>
              </a:spcBef>
              <a:buClr>
                <a:srgbClr val="1C21FC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 smtClean="0"/>
              <a:t>SH3 </a:t>
            </a:r>
            <a:r>
              <a:rPr lang="en-GB" sz="1400" dirty="0" smtClean="0"/>
              <a:t>The Social World, Diversity, Population </a:t>
            </a:r>
            <a:endParaRPr lang="en-GB" altLang="en-US" sz="1400" dirty="0" smtClean="0"/>
          </a:p>
          <a:p>
            <a:pPr>
              <a:spcBef>
                <a:spcPts val="350"/>
              </a:spcBef>
              <a:buClr>
                <a:srgbClr val="1C21FC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 smtClean="0"/>
              <a:t>SH4 The Human Mind and Its Complexity</a:t>
            </a:r>
          </a:p>
          <a:p>
            <a:pPr>
              <a:spcBef>
                <a:spcPts val="350"/>
              </a:spcBef>
              <a:buClr>
                <a:srgbClr val="1C21FC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 smtClean="0"/>
              <a:t>SH5 Cultures and Cultural Production</a:t>
            </a:r>
          </a:p>
          <a:p>
            <a:pPr>
              <a:spcBef>
                <a:spcPts val="350"/>
              </a:spcBef>
              <a:buClr>
                <a:srgbClr val="1C21FC"/>
              </a:buClr>
              <a:buSzPct val="100000"/>
              <a:buFont typeface="Wingdings" pitchFamily="2" charset="2"/>
              <a:buChar char=""/>
            </a:pPr>
            <a:r>
              <a:rPr lang="en-GB" altLang="en-US" sz="1400" dirty="0" smtClean="0"/>
              <a:t>SH6 The Study of the Human Past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8721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706" name="AutoShape 2"/>
          <p:cNvCxnSpPr>
            <a:cxnSpLocks noChangeShapeType="1"/>
          </p:cNvCxnSpPr>
          <p:nvPr/>
        </p:nvCxnSpPr>
        <p:spPr bwMode="auto">
          <a:xfrm>
            <a:off x="6935788" y="4303325"/>
            <a:ext cx="3175" cy="5171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07" name="AutoShape 67"/>
          <p:cNvCxnSpPr>
            <a:cxnSpLocks noChangeShapeType="1"/>
          </p:cNvCxnSpPr>
          <p:nvPr/>
        </p:nvCxnSpPr>
        <p:spPr bwMode="auto">
          <a:xfrm>
            <a:off x="2482850" y="3302000"/>
            <a:ext cx="158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2" name="AutoShape 68"/>
          <p:cNvSpPr>
            <a:spLocks noChangeArrowheads="1"/>
          </p:cNvSpPr>
          <p:nvPr/>
        </p:nvSpPr>
        <p:spPr bwMode="auto">
          <a:xfrm>
            <a:off x="251520" y="2569918"/>
            <a:ext cx="4545201" cy="721215"/>
          </a:xfrm>
          <a:prstGeom prst="flowChartProcess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126000" tIns="82800" rIns="126000" bIns="82800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2"/>
                </a:solidFill>
              </a:rPr>
              <a:t>Remote assessment by Panel members of </a:t>
            </a:r>
            <a:r>
              <a:rPr lang="en-GB" b="1" dirty="0">
                <a:solidFill>
                  <a:schemeClr val="tx2"/>
                </a:solidFill>
              </a:rPr>
              <a:t>section </a:t>
            </a:r>
            <a:r>
              <a:rPr lang="en-GB" b="1" dirty="0" smtClean="0">
                <a:solidFill>
                  <a:schemeClr val="tx2"/>
                </a:solidFill>
              </a:rPr>
              <a:t>1, part B1: synopsis and PI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8613" name="AutoShape 69"/>
          <p:cNvSpPr>
            <a:spLocks noChangeArrowheads="1"/>
          </p:cNvSpPr>
          <p:nvPr/>
        </p:nvSpPr>
        <p:spPr bwMode="auto">
          <a:xfrm>
            <a:off x="1190625" y="3743467"/>
            <a:ext cx="2570163" cy="444216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dirty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Panel meeting</a:t>
            </a:r>
          </a:p>
        </p:txBody>
      </p:sp>
      <p:sp>
        <p:nvSpPr>
          <p:cNvPr id="68614" name="AutoShape 70"/>
          <p:cNvSpPr>
            <a:spLocks noChangeArrowheads="1"/>
          </p:cNvSpPr>
          <p:nvPr/>
        </p:nvSpPr>
        <p:spPr bwMode="auto">
          <a:xfrm>
            <a:off x="2412564" y="4573539"/>
            <a:ext cx="2381250" cy="700088"/>
          </a:xfrm>
          <a:prstGeom prst="flowChartTerminator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Proposals retained </a:t>
            </a: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for step </a:t>
            </a:r>
            <a:r>
              <a:rPr lang="en-GB" sz="1600" dirty="0" smtClean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2 (score A)</a:t>
            </a:r>
            <a:endParaRPr lang="en-GB" sz="1600" dirty="0">
              <a:solidFill>
                <a:schemeClr val="tx2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8615" name="AutoShape 71"/>
          <p:cNvSpPr>
            <a:spLocks noChangeArrowheads="1"/>
          </p:cNvSpPr>
          <p:nvPr/>
        </p:nvSpPr>
        <p:spPr bwMode="auto">
          <a:xfrm>
            <a:off x="1049338" y="2039650"/>
            <a:ext cx="2820987" cy="389513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b="1" dirty="0">
                <a:solidFill>
                  <a:schemeClr val="accent3"/>
                </a:solidFill>
                <a:ea typeface="ＭＳ Ｐゴシック" pitchFamily="34" charset="-128"/>
                <a:cs typeface="+mn-cs"/>
              </a:rPr>
              <a:t>STEP 1</a:t>
            </a:r>
          </a:p>
        </p:txBody>
      </p:sp>
      <p:cxnSp>
        <p:nvCxnSpPr>
          <p:cNvPr id="72712" name="AutoShape 72"/>
          <p:cNvCxnSpPr>
            <a:cxnSpLocks noChangeShapeType="1"/>
          </p:cNvCxnSpPr>
          <p:nvPr/>
        </p:nvCxnSpPr>
        <p:spPr bwMode="auto">
          <a:xfrm>
            <a:off x="3610671" y="4187776"/>
            <a:ext cx="3175" cy="385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3" name="AutoShape 73"/>
          <p:cNvCxnSpPr>
            <a:cxnSpLocks noChangeShapeType="1"/>
          </p:cNvCxnSpPr>
          <p:nvPr/>
        </p:nvCxnSpPr>
        <p:spPr bwMode="auto">
          <a:xfrm>
            <a:off x="6932613" y="3281363"/>
            <a:ext cx="1587" cy="452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8" name="AutoShape 74"/>
          <p:cNvSpPr>
            <a:spLocks noChangeArrowheads="1"/>
          </p:cNvSpPr>
          <p:nvPr/>
        </p:nvSpPr>
        <p:spPr bwMode="auto">
          <a:xfrm>
            <a:off x="4979988" y="2464756"/>
            <a:ext cx="3903662" cy="998214"/>
          </a:xfrm>
          <a:prstGeom prst="flowChartProcess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dirty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Remote assessment by Panel members and reviewers of </a:t>
            </a:r>
            <a:r>
              <a:rPr lang="en-GB" b="1" dirty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full </a:t>
            </a:r>
            <a:r>
              <a:rPr lang="en-GB" b="1" dirty="0" smtClean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proposals: part B1+ B2</a:t>
            </a:r>
            <a:endParaRPr lang="en-GB" b="1" dirty="0">
              <a:solidFill>
                <a:schemeClr val="tx2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8619" name="AutoShape 75"/>
          <p:cNvSpPr>
            <a:spLocks noChangeArrowheads="1"/>
          </p:cNvSpPr>
          <p:nvPr/>
        </p:nvSpPr>
        <p:spPr bwMode="auto">
          <a:xfrm>
            <a:off x="5322393" y="3733800"/>
            <a:ext cx="3336925" cy="72121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dirty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Panel </a:t>
            </a:r>
            <a:r>
              <a:rPr lang="en-GB" dirty="0" smtClean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meeting</a:t>
            </a: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en-GB" dirty="0" err="1" smtClean="0">
                <a:solidFill>
                  <a:schemeClr val="tx2"/>
                </a:solidFill>
              </a:rPr>
              <a:t>StG</a:t>
            </a:r>
            <a:r>
              <a:rPr lang="en-GB" dirty="0" smtClean="0">
                <a:solidFill>
                  <a:schemeClr val="tx2"/>
                </a:solidFill>
              </a:rPr>
              <a:t> &amp; </a:t>
            </a:r>
            <a:r>
              <a:rPr lang="en-GB" dirty="0" err="1" smtClean="0">
                <a:solidFill>
                  <a:schemeClr val="tx2"/>
                </a:solidFill>
              </a:rPr>
              <a:t>CoG</a:t>
            </a:r>
            <a:r>
              <a:rPr lang="en-GB" dirty="0" smtClean="0">
                <a:solidFill>
                  <a:schemeClr val="tx2"/>
                </a:solidFill>
              </a:rPr>
              <a:t>: Interviews</a:t>
            </a:r>
            <a:endParaRPr lang="en-GB" dirty="0">
              <a:solidFill>
                <a:schemeClr val="tx2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8620" name="AutoShape 76"/>
          <p:cNvSpPr>
            <a:spLocks noChangeArrowheads="1"/>
          </p:cNvSpPr>
          <p:nvPr/>
        </p:nvSpPr>
        <p:spPr bwMode="auto">
          <a:xfrm>
            <a:off x="5744507" y="4820439"/>
            <a:ext cx="2716857" cy="692468"/>
          </a:xfrm>
          <a:prstGeom prst="flowChartTerminator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fr-BE" sz="1600" dirty="0" err="1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Ranked</a:t>
            </a:r>
            <a:r>
              <a:rPr lang="fr-BE" sz="1600" dirty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fr-BE" sz="1600" dirty="0" err="1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list</a:t>
            </a:r>
            <a:r>
              <a:rPr lang="fr-BE" sz="1600" dirty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 of </a:t>
            </a:r>
            <a:r>
              <a:rPr lang="fr-BE" sz="1600" dirty="0" err="1" smtClean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proposals</a:t>
            </a:r>
            <a:r>
              <a:rPr lang="fr-BE" sz="1600" dirty="0" smtClean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 (scores A &amp; B)</a:t>
            </a:r>
            <a:endParaRPr lang="en-GB" sz="1600" dirty="0">
              <a:solidFill>
                <a:schemeClr val="tx2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8621" name="AutoShape 77"/>
          <p:cNvSpPr>
            <a:spLocks noChangeArrowheads="1"/>
          </p:cNvSpPr>
          <p:nvPr/>
        </p:nvSpPr>
        <p:spPr bwMode="auto">
          <a:xfrm>
            <a:off x="5468938" y="2039650"/>
            <a:ext cx="2820987" cy="389513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b="1">
                <a:solidFill>
                  <a:schemeClr val="accent3"/>
                </a:solidFill>
              </a:rPr>
              <a:t>STEP 2</a:t>
            </a:r>
          </a:p>
        </p:txBody>
      </p:sp>
      <p:cxnSp>
        <p:nvCxnSpPr>
          <p:cNvPr id="72718" name="AutoShape 80"/>
          <p:cNvCxnSpPr>
            <a:cxnSpLocks noChangeShapeType="1"/>
            <a:stCxn id="68614" idx="3"/>
            <a:endCxn id="68618" idx="1"/>
          </p:cNvCxnSpPr>
          <p:nvPr/>
        </p:nvCxnSpPr>
        <p:spPr bwMode="auto">
          <a:xfrm flipV="1">
            <a:off x="4793814" y="2963863"/>
            <a:ext cx="186174" cy="195972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3" name="Oval 81"/>
          <p:cNvSpPr>
            <a:spLocks noChangeArrowheads="1"/>
          </p:cNvSpPr>
          <p:nvPr/>
        </p:nvSpPr>
        <p:spPr bwMode="auto">
          <a:xfrm>
            <a:off x="3788659" y="5733256"/>
            <a:ext cx="2016125" cy="71913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r>
              <a:rPr lang="fr-BE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Feedback to</a:t>
            </a: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en-GB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applicants</a:t>
            </a:r>
          </a:p>
        </p:txBody>
      </p:sp>
      <p:sp>
        <p:nvSpPr>
          <p:cNvPr id="72720" name="Text Box 19"/>
          <p:cNvSpPr txBox="1">
            <a:spLocks noChangeArrowheads="1"/>
          </p:cNvSpPr>
          <p:nvPr/>
        </p:nvSpPr>
        <p:spPr bwMode="auto">
          <a:xfrm>
            <a:off x="287482" y="413665"/>
            <a:ext cx="79406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buClrTx/>
            </a:pPr>
            <a:r>
              <a:rPr lang="en-US" sz="3200" b="1" dirty="0" smtClean="0">
                <a:solidFill>
                  <a:srgbClr val="F16521"/>
                </a:solidFill>
                <a:ea typeface="ＭＳ Ｐゴシック" pitchFamily="34" charset="-128"/>
                <a:cs typeface="Arial" pitchFamily="34" charset="0"/>
              </a:rPr>
              <a:t>How Are the Proposals </a:t>
            </a:r>
            <a:r>
              <a:rPr lang="en-US" sz="3200" b="1" dirty="0">
                <a:solidFill>
                  <a:srgbClr val="F16521"/>
                </a:solidFill>
                <a:ea typeface="ＭＳ Ｐゴシック" pitchFamily="34" charset="-128"/>
                <a:cs typeface="Arial" pitchFamily="34" charset="0"/>
              </a:rPr>
              <a:t>E</a:t>
            </a:r>
            <a:r>
              <a:rPr lang="en-US" sz="3200" b="1" dirty="0" smtClean="0">
                <a:solidFill>
                  <a:srgbClr val="F16521"/>
                </a:solidFill>
                <a:ea typeface="ＭＳ Ｐゴシック" pitchFamily="34" charset="-128"/>
                <a:cs typeface="Arial" pitchFamily="34" charset="0"/>
              </a:rPr>
              <a:t>valuated</a:t>
            </a:r>
            <a:r>
              <a:rPr lang="en-US" sz="3200" b="1" dirty="0" smtClean="0">
                <a:solidFill>
                  <a:srgbClr val="F16521"/>
                </a:solidFill>
                <a:ea typeface="ＭＳ Ｐゴシック" pitchFamily="34" charset="-128"/>
                <a:cs typeface="Arial" pitchFamily="34" charset="0"/>
              </a:rPr>
              <a:t>?</a:t>
            </a:r>
            <a:endParaRPr lang="en-US" sz="3200" b="1" dirty="0">
              <a:solidFill>
                <a:srgbClr val="F1652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" name="Oval 81"/>
          <p:cNvSpPr>
            <a:spLocks noChangeArrowheads="1"/>
          </p:cNvSpPr>
          <p:nvPr/>
        </p:nvSpPr>
        <p:spPr bwMode="auto">
          <a:xfrm>
            <a:off x="5976937" y="5733256"/>
            <a:ext cx="2016125" cy="7191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Redress</a:t>
            </a:r>
            <a:endParaRPr lang="en-GB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8" name="AutoShape 70"/>
          <p:cNvSpPr>
            <a:spLocks noChangeArrowheads="1"/>
          </p:cNvSpPr>
          <p:nvPr/>
        </p:nvSpPr>
        <p:spPr bwMode="auto">
          <a:xfrm>
            <a:off x="6807" y="4573539"/>
            <a:ext cx="2381250" cy="700088"/>
          </a:xfrm>
          <a:prstGeom prst="flowChartTerminator">
            <a:avLst/>
          </a:prstGeom>
          <a:solidFill>
            <a:srgbClr val="C9C9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Proposals </a:t>
            </a:r>
            <a:r>
              <a:rPr lang="en-GB" sz="1600" dirty="0" smtClean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rejected </a:t>
            </a:r>
            <a:endParaRPr lang="en-GB" sz="1600" dirty="0">
              <a:solidFill>
                <a:schemeClr val="tx2"/>
              </a:solidFill>
              <a:ea typeface="ＭＳ Ｐゴシック" pitchFamily="34" charset="-128"/>
              <a:cs typeface="+mn-cs"/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en-GB" sz="1600" dirty="0" smtClean="0">
                <a:solidFill>
                  <a:schemeClr val="tx2"/>
                </a:solidFill>
                <a:ea typeface="ＭＳ Ｐゴシック" pitchFamily="34" charset="-128"/>
                <a:cs typeface="+mn-cs"/>
              </a:rPr>
              <a:t>(score B &amp; C)</a:t>
            </a:r>
            <a:endParaRPr lang="en-GB" sz="1600" dirty="0">
              <a:solidFill>
                <a:schemeClr val="tx2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26" name="AutoShape 72"/>
          <p:cNvCxnSpPr>
            <a:cxnSpLocks noChangeShapeType="1"/>
          </p:cNvCxnSpPr>
          <p:nvPr/>
        </p:nvCxnSpPr>
        <p:spPr bwMode="auto">
          <a:xfrm>
            <a:off x="1475656" y="4187775"/>
            <a:ext cx="3175" cy="385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72"/>
          <p:cNvCxnSpPr>
            <a:cxnSpLocks noChangeShapeType="1"/>
            <a:stCxn id="68614" idx="2"/>
          </p:cNvCxnSpPr>
          <p:nvPr/>
        </p:nvCxnSpPr>
        <p:spPr bwMode="auto">
          <a:xfrm>
            <a:off x="3603189" y="5273627"/>
            <a:ext cx="1017230" cy="459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72"/>
          <p:cNvCxnSpPr>
            <a:cxnSpLocks noChangeShapeType="1"/>
            <a:endCxn id="68623" idx="2"/>
          </p:cNvCxnSpPr>
          <p:nvPr/>
        </p:nvCxnSpPr>
        <p:spPr bwMode="auto">
          <a:xfrm>
            <a:off x="1331640" y="5273627"/>
            <a:ext cx="2457019" cy="8191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72"/>
          <p:cNvCxnSpPr>
            <a:cxnSpLocks noChangeShapeType="1"/>
          </p:cNvCxnSpPr>
          <p:nvPr/>
        </p:nvCxnSpPr>
        <p:spPr bwMode="auto">
          <a:xfrm flipH="1">
            <a:off x="5220073" y="5409220"/>
            <a:ext cx="657072" cy="4050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0379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4B413C"/>
      </a:dk1>
      <a:lt1>
        <a:srgbClr val="FAF5F5"/>
      </a:lt1>
      <a:dk2>
        <a:srgbClr val="000000"/>
      </a:dk2>
      <a:lt2>
        <a:srgbClr val="E6E1DC"/>
      </a:lt2>
      <a:accent1>
        <a:srgbClr val="368ECA"/>
      </a:accent1>
      <a:accent2>
        <a:srgbClr val="AA225C"/>
      </a:accent2>
      <a:accent3>
        <a:srgbClr val="FCF9F9"/>
      </a:accent3>
      <a:accent4>
        <a:srgbClr val="3F3632"/>
      </a:accent4>
      <a:accent5>
        <a:srgbClr val="AEC6E1"/>
      </a:accent5>
      <a:accent6>
        <a:srgbClr val="9A1E53"/>
      </a:accent6>
      <a:hlink>
        <a:srgbClr val="00CC99"/>
      </a:hlink>
      <a:folHlink>
        <a:srgbClr val="FD5C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FF4100"/>
        </a:accent1>
        <a:accent2>
          <a:srgbClr val="FFD714"/>
        </a:accent2>
        <a:accent3>
          <a:srgbClr val="FCF9F9"/>
        </a:accent3>
        <a:accent4>
          <a:srgbClr val="3F3632"/>
        </a:accent4>
        <a:accent5>
          <a:srgbClr val="FFB0AA"/>
        </a:accent5>
        <a:accent6>
          <a:srgbClr val="E7C311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FFE24F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E7CD47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AA225C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9A1E53"/>
        </a:accent6>
        <a:hlink>
          <a:srgbClr val="00CC99"/>
        </a:hlink>
        <a:folHlink>
          <a:srgbClr val="FD5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15927</TotalTime>
  <Words>1282</Words>
  <Application>Microsoft Macintosh PowerPoint</Application>
  <PresentationFormat>On-screen Show (4:3)</PresentationFormat>
  <Paragraphs>256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ERC in the H2020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van de Goor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Research Council</dc:title>
  <dc:subject>ERC presentation</dc:subject>
  <dc:creator>Gianpietro</dc:creator>
  <cp:lastModifiedBy>jean pierre bourguignon</cp:lastModifiedBy>
  <cp:revision>523</cp:revision>
  <cp:lastPrinted>2013-11-07T06:54:15Z</cp:lastPrinted>
  <dcterms:created xsi:type="dcterms:W3CDTF">2006-10-18T07:53:38Z</dcterms:created>
  <dcterms:modified xsi:type="dcterms:W3CDTF">2016-06-05T21:57:02Z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