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61" r:id="rId2"/>
    <p:sldId id="293" r:id="rId3"/>
    <p:sldId id="303" r:id="rId4"/>
    <p:sldId id="304" r:id="rId5"/>
    <p:sldId id="274" r:id="rId6"/>
    <p:sldId id="295" r:id="rId7"/>
    <p:sldId id="297" r:id="rId8"/>
    <p:sldId id="272" r:id="rId9"/>
    <p:sldId id="273" r:id="rId10"/>
  </p:sldIdLst>
  <p:sldSz cx="9144000" cy="6858000" type="screen4x3"/>
  <p:notesSz cx="6797675" cy="987266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FB"/>
    <a:srgbClr val="E6E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4" autoAdjust="0"/>
    <p:restoredTop sz="94660"/>
  </p:normalViewPr>
  <p:slideViewPr>
    <p:cSldViewPr>
      <p:cViewPr>
        <p:scale>
          <a:sx n="95" d="100"/>
          <a:sy n="95" d="100"/>
        </p:scale>
        <p:origin x="-846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7ECE0-51F8-4F5D-92F8-5B3AA32F3A40}" type="datetimeFigureOut">
              <a:rPr lang="sl-SI" smtClean="0"/>
              <a:t>29.5.2015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1732E-8802-4841-AF35-CFD0BC08EF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1251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4329-0EE8-4A3A-BCFE-DD0A7E10E75E}" type="datetime1">
              <a:rPr lang="sl-SI" smtClean="0"/>
              <a:t>29.5.2015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F021-4480-4DF5-808A-CCC1AE23E7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960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BC1A-6F06-44C0-A8B0-CB97EEBCFFA4}" type="datetime1">
              <a:rPr lang="sl-SI" smtClean="0"/>
              <a:t>29.5.2015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F021-4480-4DF5-808A-CCC1AE23E7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6716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C9FF-F248-43E1-973C-AB3E436ECDB5}" type="datetime1">
              <a:rPr lang="sl-SI" smtClean="0"/>
              <a:t>29.5.2015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F021-4480-4DF5-808A-CCC1AE23E7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655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A70B-E518-4BB0-9707-37403945773B}" type="datetime1">
              <a:rPr lang="sl-SI" smtClean="0"/>
              <a:t>29.5.2015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F021-4480-4DF5-808A-CCC1AE23E7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5481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37A4-B733-4537-A0BD-17900D22469E}" type="datetime1">
              <a:rPr lang="sl-SI" smtClean="0"/>
              <a:t>29.5.2015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F021-4480-4DF5-808A-CCC1AE23E7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280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ABD3-6357-4608-9E4A-77F8018A68E8}" type="datetime1">
              <a:rPr lang="sl-SI" smtClean="0"/>
              <a:t>29.5.2015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F021-4480-4DF5-808A-CCC1AE23E7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656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4B96-449D-4216-B132-4F18F35D624B}" type="datetime1">
              <a:rPr lang="sl-SI" smtClean="0"/>
              <a:t>29.5.2015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F021-4480-4DF5-808A-CCC1AE23E7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2988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0A5F-1A89-49AF-B9F8-BD6EA0F957E9}" type="datetime1">
              <a:rPr lang="sl-SI" smtClean="0"/>
              <a:t>29.5.2015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F021-4480-4DF5-808A-CCC1AE23E7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7491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082A-A777-429C-B110-40228759D28B}" type="datetime1">
              <a:rPr lang="sl-SI" smtClean="0"/>
              <a:t>29.5.2015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F021-4480-4DF5-808A-CCC1AE23E7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9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2001-B5F9-48BF-8FCD-AEA8902AB94B}" type="datetime1">
              <a:rPr lang="sl-SI" smtClean="0"/>
              <a:t>29.5.2015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F021-4480-4DF5-808A-CCC1AE23E7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8048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E893-D9D0-4C1D-8DDF-A0F645C7BBB2}" type="datetime1">
              <a:rPr lang="sl-SI" smtClean="0"/>
              <a:t>29.5.2015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F021-4480-4DF5-808A-CCC1AE23E7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764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24F14-FF92-4531-986A-E9440F61E6D6}" type="datetime1">
              <a:rPr lang="sl-SI" smtClean="0"/>
              <a:t>29.5.2015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EF021-4480-4DF5-808A-CCC1AE23E7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987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35696" y="1340768"/>
            <a:ext cx="5830416" cy="1512168"/>
          </a:xfrm>
          <a:noFill/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00B0F0"/>
                </a:solidFill>
              </a:rPr>
              <a:t>Research</a:t>
            </a:r>
            <a:r>
              <a:rPr lang="sl-SI" sz="2400" b="1" dirty="0" smtClean="0">
                <a:solidFill>
                  <a:srgbClr val="00B0F0"/>
                </a:solidFill>
              </a:rPr>
              <a:t> </a:t>
            </a:r>
            <a:r>
              <a:rPr lang="en-GB" sz="2400" b="1" dirty="0" smtClean="0">
                <a:solidFill>
                  <a:srgbClr val="00B0F0"/>
                </a:solidFill>
              </a:rPr>
              <a:t>and</a:t>
            </a:r>
            <a:r>
              <a:rPr lang="sl-SI" sz="2400" b="1" dirty="0" smtClean="0">
                <a:solidFill>
                  <a:srgbClr val="00B0F0"/>
                </a:solidFill>
              </a:rPr>
              <a:t> </a:t>
            </a:r>
            <a:r>
              <a:rPr lang="en-GB" sz="2400" b="1" dirty="0" smtClean="0">
                <a:solidFill>
                  <a:srgbClr val="00B0F0"/>
                </a:solidFill>
              </a:rPr>
              <a:t>Innovation</a:t>
            </a:r>
            <a:r>
              <a:rPr lang="sl-SI" sz="2400" b="1" dirty="0" smtClean="0">
                <a:solidFill>
                  <a:srgbClr val="00B0F0"/>
                </a:solidFill>
              </a:rPr>
              <a:t> </a:t>
            </a:r>
            <a:r>
              <a:rPr lang="en-GB" sz="2400" b="1" dirty="0" smtClean="0">
                <a:solidFill>
                  <a:srgbClr val="00B0F0"/>
                </a:solidFill>
              </a:rPr>
              <a:t>Funding in Slovenia</a:t>
            </a:r>
            <a:endParaRPr lang="en-GB" sz="2400" b="1" dirty="0">
              <a:solidFill>
                <a:srgbClr val="00B0F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003844" y="2852936"/>
            <a:ext cx="5256584" cy="1993776"/>
          </a:xfrm>
        </p:spPr>
        <p:txBody>
          <a:bodyPr>
            <a:noAutofit/>
          </a:bodyPr>
          <a:lstStyle/>
          <a:p>
            <a:r>
              <a:rPr lang="sl-SI" sz="1800" b="1" dirty="0">
                <a:solidFill>
                  <a:schemeClr val="tx1"/>
                </a:solidFill>
              </a:rPr>
              <a:t>p</a:t>
            </a:r>
            <a:r>
              <a:rPr lang="sl-SI" sz="1800" b="1" dirty="0" smtClean="0">
                <a:solidFill>
                  <a:schemeClr val="tx1"/>
                </a:solidFill>
              </a:rPr>
              <a:t>rof. dr</a:t>
            </a:r>
            <a:r>
              <a:rPr lang="sl-SI" sz="1800" b="1" dirty="0">
                <a:solidFill>
                  <a:schemeClr val="tx1"/>
                </a:solidFill>
              </a:rPr>
              <a:t>. J</a:t>
            </a:r>
            <a:r>
              <a:rPr lang="en-US" sz="1800" b="1" dirty="0" err="1">
                <a:solidFill>
                  <a:schemeClr val="tx1"/>
                </a:solidFill>
              </a:rPr>
              <a:t>ózsef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sl-SI" sz="1800" b="1" dirty="0" err="1">
                <a:solidFill>
                  <a:schemeClr val="tx1"/>
                </a:solidFill>
              </a:rPr>
              <a:t>Gy</a:t>
            </a:r>
            <a:r>
              <a:rPr lang="en-US" sz="1800" b="1" dirty="0" err="1">
                <a:solidFill>
                  <a:schemeClr val="tx1"/>
                </a:solidFill>
              </a:rPr>
              <a:t>örkös</a:t>
            </a:r>
            <a:endParaRPr lang="sl-SI" sz="1800" b="1" dirty="0">
              <a:solidFill>
                <a:schemeClr val="tx1"/>
              </a:solidFill>
            </a:endParaRPr>
          </a:p>
          <a:p>
            <a:r>
              <a:rPr lang="en-GB" sz="1800" b="1" dirty="0" smtClean="0">
                <a:solidFill>
                  <a:schemeClr val="tx1"/>
                </a:solidFill>
              </a:rPr>
              <a:t>Director</a:t>
            </a:r>
            <a:endParaRPr lang="sl-SI" sz="1800" b="1" dirty="0" smtClean="0">
              <a:solidFill>
                <a:schemeClr val="tx1"/>
              </a:solidFill>
            </a:endParaRPr>
          </a:p>
          <a:p>
            <a:r>
              <a:rPr lang="en-GB" sz="1800" b="1" dirty="0" smtClean="0">
                <a:solidFill>
                  <a:schemeClr val="tx1"/>
                </a:solidFill>
              </a:rPr>
              <a:t>Slovenian </a:t>
            </a:r>
            <a:r>
              <a:rPr lang="en-GB" sz="1800" b="1" dirty="0">
                <a:solidFill>
                  <a:schemeClr val="tx1"/>
                </a:solidFill>
              </a:rPr>
              <a:t>Research Agency (ARRS</a:t>
            </a:r>
            <a:r>
              <a:rPr lang="en-GB" sz="1800" b="1" dirty="0" smtClean="0">
                <a:solidFill>
                  <a:schemeClr val="tx1"/>
                </a:solidFill>
              </a:rPr>
              <a:t>)</a:t>
            </a:r>
            <a:endParaRPr lang="sl-SI" sz="1800" b="1" dirty="0" smtClean="0">
              <a:solidFill>
                <a:schemeClr val="tx1"/>
              </a:solidFill>
            </a:endParaRPr>
          </a:p>
          <a:p>
            <a:endParaRPr lang="sl-SI" sz="800" dirty="0">
              <a:solidFill>
                <a:schemeClr val="tx1"/>
              </a:solidFill>
            </a:endParaRPr>
          </a:p>
          <a:p>
            <a:r>
              <a:rPr lang="en-GB" sz="1600" dirty="0" smtClean="0">
                <a:solidFill>
                  <a:schemeClr val="tx1"/>
                </a:solidFill>
              </a:rPr>
              <a:t>Brussels</a:t>
            </a:r>
            <a:r>
              <a:rPr lang="sl-SI" sz="1600" dirty="0" smtClean="0">
                <a:solidFill>
                  <a:schemeClr val="tx1"/>
                </a:solidFill>
              </a:rPr>
              <a:t>, </a:t>
            </a:r>
            <a:r>
              <a:rPr lang="en-GB" sz="1600" dirty="0" smtClean="0">
                <a:solidFill>
                  <a:schemeClr val="tx1"/>
                </a:solidFill>
              </a:rPr>
              <a:t>May</a:t>
            </a:r>
            <a:r>
              <a:rPr lang="sl-SI" sz="1600" dirty="0" smtClean="0">
                <a:solidFill>
                  <a:schemeClr val="tx1"/>
                </a:solidFill>
              </a:rPr>
              <a:t> 2015</a:t>
            </a:r>
            <a:endParaRPr lang="sl-SI" sz="16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576"/>
            <a:ext cx="9144000" cy="252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609" y="476672"/>
            <a:ext cx="1806782" cy="76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3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77272"/>
            <a:ext cx="1806782" cy="762863"/>
          </a:xfrm>
          <a:prstGeom prst="rect">
            <a:avLst/>
          </a:prstGeom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677399" y="692696"/>
            <a:ext cx="8208912" cy="5760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200" b="1" dirty="0" smtClean="0">
                <a:solidFill>
                  <a:srgbClr val="00B0F0"/>
                </a:solidFill>
              </a:rPr>
              <a:t>Contents:</a:t>
            </a:r>
            <a:endParaRPr lang="en-GB" sz="2200" b="1" dirty="0">
              <a:solidFill>
                <a:srgbClr val="00B0F0"/>
              </a:solidFill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636239" y="1556792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>
              <a:buFont typeface="Arial" panose="020B0604020202020204" pitchFamily="34" charset="0"/>
              <a:buChar char="•"/>
            </a:pPr>
            <a:r>
              <a:rPr lang="sl-SI" dirty="0" smtClean="0"/>
              <a:t>General </a:t>
            </a:r>
            <a:r>
              <a:rPr lang="sl-SI" dirty="0" err="1" smtClean="0"/>
              <a:t>Introduction</a:t>
            </a:r>
            <a:endParaRPr lang="sl-SI" dirty="0" smtClean="0"/>
          </a:p>
          <a:p>
            <a:pPr marL="0" lvl="1"/>
            <a:endParaRPr lang="sl-SI" dirty="0" smtClean="0"/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National Funding of R&amp;I in Slovenia </a:t>
            </a:r>
            <a:r>
              <a:rPr lang="sl-SI" dirty="0" smtClean="0"/>
              <a:t>(ARRS‘ </a:t>
            </a:r>
            <a:r>
              <a:rPr lang="en-GB" dirty="0" smtClean="0"/>
              <a:t>Funding</a:t>
            </a:r>
            <a:r>
              <a:rPr lang="sl-SI" dirty="0" smtClean="0"/>
              <a:t>)</a:t>
            </a:r>
          </a:p>
          <a:p>
            <a:pPr marL="0" lvl="1"/>
            <a:endParaRPr lang="en-GB" dirty="0" smtClean="0"/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ARRS´ Portfolio –</a:t>
            </a:r>
            <a:r>
              <a:rPr lang="sl-SI" dirty="0" smtClean="0"/>
              <a:t> </a:t>
            </a:r>
            <a:r>
              <a:rPr lang="sl-SI" dirty="0" err="1" smtClean="0"/>
              <a:t>Basic</a:t>
            </a:r>
            <a:r>
              <a:rPr lang="sl-SI" dirty="0" smtClean="0"/>
              <a:t> </a:t>
            </a:r>
            <a:r>
              <a:rPr lang="en-GB" dirty="0" smtClean="0"/>
              <a:t>and Applicative Research</a:t>
            </a:r>
            <a:endParaRPr lang="sl-SI" dirty="0" smtClean="0"/>
          </a:p>
          <a:p>
            <a:pPr marL="0" lvl="1"/>
            <a:endParaRPr lang="en-GB" dirty="0" smtClean="0"/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International Cooperation</a:t>
            </a:r>
            <a:endParaRPr lang="sl-SI" dirty="0" smtClean="0"/>
          </a:p>
          <a:p>
            <a:pPr marL="0" lvl="1"/>
            <a:endParaRPr lang="en-GB" dirty="0" smtClean="0"/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Slovenian</a:t>
            </a:r>
            <a:r>
              <a:rPr lang="sl-SI" dirty="0" smtClean="0"/>
              <a:t> </a:t>
            </a:r>
            <a:r>
              <a:rPr lang="en-GB" dirty="0" smtClean="0"/>
              <a:t>Cooperation in Horizon 2020</a:t>
            </a:r>
            <a:endParaRPr lang="sl-SI" dirty="0" smtClean="0"/>
          </a:p>
          <a:p>
            <a:pPr marL="0" lvl="1"/>
            <a:endParaRPr lang="en-GB" dirty="0" smtClean="0"/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Conclusions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9747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/>
          <p:cNvSpPr txBox="1">
            <a:spLocks/>
          </p:cNvSpPr>
          <p:nvPr/>
        </p:nvSpPr>
        <p:spPr>
          <a:xfrm>
            <a:off x="453183" y="260648"/>
            <a:ext cx="8503526" cy="5760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sl-SI" sz="2000" b="1" dirty="0" smtClean="0"/>
              <a:t>Slovenia: Key Indicators</a:t>
            </a:r>
            <a:endParaRPr lang="en-GB" sz="2000" b="1" dirty="0"/>
          </a:p>
        </p:txBody>
      </p:sp>
      <p:sp>
        <p:nvSpPr>
          <p:cNvPr id="2" name="Pravokotnik 1"/>
          <p:cNvSpPr/>
          <p:nvPr/>
        </p:nvSpPr>
        <p:spPr>
          <a:xfrm>
            <a:off x="251520" y="6300028"/>
            <a:ext cx="2172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rgbClr val="00B0F0"/>
                </a:solidFill>
              </a:rPr>
              <a:t>General </a:t>
            </a:r>
            <a:r>
              <a:rPr lang="en-GB" b="1" dirty="0" smtClean="0">
                <a:solidFill>
                  <a:srgbClr val="00B0F0"/>
                </a:solidFill>
              </a:rPr>
              <a:t>Introduction</a:t>
            </a:r>
            <a:endParaRPr lang="en-GB" dirty="0">
              <a:solidFill>
                <a:srgbClr val="00B0F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957263"/>
            <a:ext cx="6791325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805264"/>
            <a:ext cx="1806782" cy="76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77272"/>
            <a:ext cx="1806782" cy="762863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234998" y="6301581"/>
            <a:ext cx="48410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GB" sz="1600" b="1" dirty="0">
                <a:solidFill>
                  <a:srgbClr val="00B0F0"/>
                </a:solidFill>
              </a:rPr>
              <a:t>National Funding of R&amp;I in Slovenia </a:t>
            </a:r>
            <a:r>
              <a:rPr lang="sl-SI" sz="1600" b="1" dirty="0">
                <a:solidFill>
                  <a:srgbClr val="00B0F0"/>
                </a:solidFill>
              </a:rPr>
              <a:t>(ARRS‘ </a:t>
            </a:r>
            <a:r>
              <a:rPr lang="en-GB" sz="1600" b="1" dirty="0">
                <a:solidFill>
                  <a:srgbClr val="00B0F0"/>
                </a:solidFill>
              </a:rPr>
              <a:t>Funding</a:t>
            </a:r>
            <a:r>
              <a:rPr lang="sl-SI" sz="1600" b="1" dirty="0" smtClean="0">
                <a:solidFill>
                  <a:srgbClr val="00B0F0"/>
                </a:solidFill>
              </a:rPr>
              <a:t>)</a:t>
            </a:r>
            <a:endParaRPr lang="en-GB" sz="1600" b="1" dirty="0">
              <a:solidFill>
                <a:srgbClr val="00B0F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2" y="1268760"/>
            <a:ext cx="66579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80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281586" y="6241567"/>
            <a:ext cx="4957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GB" b="1" dirty="0">
                <a:solidFill>
                  <a:srgbClr val="00B0F0"/>
                </a:solidFill>
              </a:rPr>
              <a:t>ARRS´ Portfolio –</a:t>
            </a:r>
            <a:r>
              <a:rPr lang="sl-SI" b="1" dirty="0">
                <a:solidFill>
                  <a:srgbClr val="00B0F0"/>
                </a:solidFill>
              </a:rPr>
              <a:t> </a:t>
            </a:r>
            <a:r>
              <a:rPr lang="sl-SI" b="1" dirty="0" err="1">
                <a:solidFill>
                  <a:srgbClr val="00B0F0"/>
                </a:solidFill>
              </a:rPr>
              <a:t>Basic</a:t>
            </a:r>
            <a:r>
              <a:rPr lang="sl-SI" b="1" dirty="0">
                <a:solidFill>
                  <a:srgbClr val="00B0F0"/>
                </a:solidFill>
              </a:rPr>
              <a:t> </a:t>
            </a:r>
            <a:r>
              <a:rPr lang="en-GB" b="1" dirty="0">
                <a:solidFill>
                  <a:srgbClr val="00B0F0"/>
                </a:solidFill>
              </a:rPr>
              <a:t>and Applicative </a:t>
            </a:r>
            <a:r>
              <a:rPr lang="en-GB" b="1" dirty="0" smtClean="0">
                <a:solidFill>
                  <a:srgbClr val="00B0F0"/>
                </a:solidFill>
              </a:rPr>
              <a:t>Research</a:t>
            </a:r>
            <a:endParaRPr lang="sl-SI" dirty="0">
              <a:solidFill>
                <a:srgbClr val="00B0F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77272"/>
            <a:ext cx="1806782" cy="76286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20" y="980728"/>
            <a:ext cx="7260895" cy="476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08720"/>
            <a:ext cx="17430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95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ravokotnik 158"/>
          <p:cNvSpPr/>
          <p:nvPr/>
        </p:nvSpPr>
        <p:spPr>
          <a:xfrm>
            <a:off x="395536" y="6021288"/>
            <a:ext cx="2954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GB" b="1" dirty="0">
                <a:solidFill>
                  <a:srgbClr val="00B0F0"/>
                </a:solidFill>
              </a:rPr>
              <a:t>International </a:t>
            </a:r>
            <a:r>
              <a:rPr lang="en-GB" b="1" dirty="0" smtClean="0">
                <a:solidFill>
                  <a:srgbClr val="00B0F0"/>
                </a:solidFill>
              </a:rPr>
              <a:t>Cooperation</a:t>
            </a:r>
            <a:r>
              <a:rPr lang="sl-SI" b="1" dirty="0" smtClean="0">
                <a:solidFill>
                  <a:srgbClr val="00B0F0"/>
                </a:solidFill>
              </a:rPr>
              <a:t> - 1</a:t>
            </a:r>
            <a:endParaRPr lang="en-GB" b="1" dirty="0">
              <a:solidFill>
                <a:srgbClr val="00B0F0"/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545" y="5721830"/>
            <a:ext cx="1806782" cy="762863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45253"/>
            <a:ext cx="6139787" cy="487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ipsa 1"/>
          <p:cNvSpPr/>
          <p:nvPr/>
        </p:nvSpPr>
        <p:spPr>
          <a:xfrm>
            <a:off x="1726285" y="1556792"/>
            <a:ext cx="973507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4" name="Raven povezovalnik 3"/>
          <p:cNvCxnSpPr/>
          <p:nvPr/>
        </p:nvCxnSpPr>
        <p:spPr>
          <a:xfrm>
            <a:off x="3635896" y="5013176"/>
            <a:ext cx="266429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ovezovalnik 11"/>
          <p:cNvCxnSpPr/>
          <p:nvPr/>
        </p:nvCxnSpPr>
        <p:spPr>
          <a:xfrm>
            <a:off x="3635896" y="4221088"/>
            <a:ext cx="1296144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ovezovalnik 16"/>
          <p:cNvCxnSpPr/>
          <p:nvPr/>
        </p:nvCxnSpPr>
        <p:spPr>
          <a:xfrm>
            <a:off x="6228184" y="4077072"/>
            <a:ext cx="108012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ovezovalnik 18"/>
          <p:cNvCxnSpPr/>
          <p:nvPr/>
        </p:nvCxnSpPr>
        <p:spPr>
          <a:xfrm flipV="1">
            <a:off x="7380312" y="2132856"/>
            <a:ext cx="0" cy="504056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povezovalnik 20"/>
          <p:cNvCxnSpPr/>
          <p:nvPr/>
        </p:nvCxnSpPr>
        <p:spPr>
          <a:xfrm>
            <a:off x="5580112" y="2204864"/>
            <a:ext cx="368424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en povezovalnik 22"/>
          <p:cNvCxnSpPr/>
          <p:nvPr/>
        </p:nvCxnSpPr>
        <p:spPr>
          <a:xfrm>
            <a:off x="6454738" y="2492896"/>
            <a:ext cx="85356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povezovalnik 24"/>
          <p:cNvCxnSpPr/>
          <p:nvPr/>
        </p:nvCxnSpPr>
        <p:spPr>
          <a:xfrm>
            <a:off x="3635896" y="2636912"/>
            <a:ext cx="576064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36" y="2492896"/>
            <a:ext cx="142202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57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805264"/>
            <a:ext cx="1806782" cy="76286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0768"/>
            <a:ext cx="4579392" cy="346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ravokotnik 8"/>
          <p:cNvSpPr/>
          <p:nvPr/>
        </p:nvSpPr>
        <p:spPr>
          <a:xfrm>
            <a:off x="395536" y="6021288"/>
            <a:ext cx="2954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GB" b="1" dirty="0">
                <a:solidFill>
                  <a:srgbClr val="00B0F0"/>
                </a:solidFill>
              </a:rPr>
              <a:t>International </a:t>
            </a:r>
            <a:r>
              <a:rPr lang="en-GB" b="1" dirty="0" smtClean="0">
                <a:solidFill>
                  <a:srgbClr val="00B0F0"/>
                </a:solidFill>
              </a:rPr>
              <a:t>Cooperation</a:t>
            </a:r>
            <a:r>
              <a:rPr lang="sl-SI" b="1" dirty="0" smtClean="0">
                <a:solidFill>
                  <a:srgbClr val="00B0F0"/>
                </a:solidFill>
              </a:rPr>
              <a:t> - 2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2555776" y="4005065"/>
            <a:ext cx="3096344" cy="80278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063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77272"/>
            <a:ext cx="1806782" cy="762863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260761" y="6270803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GB" b="1" dirty="0" smtClean="0">
                <a:solidFill>
                  <a:srgbClr val="00B0F0"/>
                </a:solidFill>
              </a:rPr>
              <a:t>Slovenian</a:t>
            </a:r>
            <a:r>
              <a:rPr lang="sl-SI" b="1" dirty="0" smtClean="0">
                <a:solidFill>
                  <a:srgbClr val="00B0F0"/>
                </a:solidFill>
              </a:rPr>
              <a:t> </a:t>
            </a:r>
            <a:r>
              <a:rPr lang="en-GB" b="1" dirty="0" smtClean="0">
                <a:solidFill>
                  <a:srgbClr val="00B0F0"/>
                </a:solidFill>
              </a:rPr>
              <a:t>Cooperation </a:t>
            </a:r>
            <a:r>
              <a:rPr lang="en-GB" b="1" dirty="0">
                <a:solidFill>
                  <a:srgbClr val="00B0F0"/>
                </a:solidFill>
              </a:rPr>
              <a:t>in Horizon 2020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61" y="980728"/>
            <a:ext cx="8140469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lipsa 8"/>
          <p:cNvSpPr/>
          <p:nvPr/>
        </p:nvSpPr>
        <p:spPr>
          <a:xfrm>
            <a:off x="7427723" y="948714"/>
            <a:ext cx="973507" cy="6056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lipsa 9"/>
          <p:cNvSpPr/>
          <p:nvPr/>
        </p:nvSpPr>
        <p:spPr>
          <a:xfrm>
            <a:off x="2051720" y="980728"/>
            <a:ext cx="973507" cy="6056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avokotnik 10"/>
          <p:cNvSpPr/>
          <p:nvPr/>
        </p:nvSpPr>
        <p:spPr>
          <a:xfrm>
            <a:off x="755576" y="5855689"/>
            <a:ext cx="68851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GB" b="1" dirty="0" smtClean="0"/>
              <a:t>Slovenian total of received funds: 22,4 </a:t>
            </a:r>
            <a:r>
              <a:rPr lang="en-GB" b="1" dirty="0" err="1" smtClean="0"/>
              <a:t>mio</a:t>
            </a:r>
            <a:r>
              <a:rPr lang="en-GB" b="1" dirty="0" smtClean="0"/>
              <a:t> EUR</a:t>
            </a:r>
            <a:r>
              <a:rPr lang="sl-SI" b="1" dirty="0" smtClean="0"/>
              <a:t> [LU – 7,5; DE – 771,1]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6899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21"/>
            <a:ext cx="9180512" cy="253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789040"/>
            <a:ext cx="1806782" cy="76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0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3515</TotalTime>
  <Words>112</Words>
  <Application>Microsoft Office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Officeova tema</vt:lpstr>
      <vt:lpstr>Research and Innovation Funding in Slovenia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Javna agencija za raziskovalno dejavnost 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Slovenian Research Agency (ARRS) and Research in Slovenia</dc:title>
  <dc:creator>Vuga Tina</dc:creator>
  <cp:lastModifiedBy> </cp:lastModifiedBy>
  <cp:revision>121</cp:revision>
  <cp:lastPrinted>2015-05-04T10:04:25Z</cp:lastPrinted>
  <dcterms:created xsi:type="dcterms:W3CDTF">2015-02-10T15:33:35Z</dcterms:created>
  <dcterms:modified xsi:type="dcterms:W3CDTF">2015-05-29T15:28:41Z</dcterms:modified>
</cp:coreProperties>
</file>