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2.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Lst>
  <p:notesMasterIdLst>
    <p:notesMasterId r:id="rId26"/>
  </p:notesMasterIdLst>
  <p:sldIdLst>
    <p:sldId id="1112" r:id="rId3"/>
    <p:sldId id="1068" r:id="rId4"/>
    <p:sldId id="289" r:id="rId5"/>
    <p:sldId id="1062" r:id="rId6"/>
    <p:sldId id="1063" r:id="rId7"/>
    <p:sldId id="1042" r:id="rId8"/>
    <p:sldId id="1077" r:id="rId9"/>
    <p:sldId id="1076" r:id="rId10"/>
    <p:sldId id="1064" r:id="rId11"/>
    <p:sldId id="1044" r:id="rId12"/>
    <p:sldId id="1105" r:id="rId13"/>
    <p:sldId id="1110" r:id="rId14"/>
    <p:sldId id="1101" r:id="rId15"/>
    <p:sldId id="996" r:id="rId16"/>
    <p:sldId id="1108" r:id="rId17"/>
    <p:sldId id="1103" r:id="rId18"/>
    <p:sldId id="1100" r:id="rId19"/>
    <p:sldId id="1104" r:id="rId20"/>
    <p:sldId id="1107" r:id="rId21"/>
    <p:sldId id="1109" r:id="rId22"/>
    <p:sldId id="1102" r:id="rId23"/>
    <p:sldId id="1086" r:id="rId24"/>
    <p:sldId id="378" r:id="rId2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24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9D266-D902-473C-8F0D-5FA1F763EC79}" type="datetimeFigureOut">
              <a:rPr lang="hu-HU" smtClean="0"/>
              <a:t>2022. 01. 26.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98EAB-55BF-4E8D-9E73-AD4329832BC5}" type="slidenum">
              <a:rPr lang="hu-HU" smtClean="0"/>
              <a:t>‹#›</a:t>
            </a:fld>
            <a:endParaRPr lang="hu-HU"/>
          </a:p>
        </p:txBody>
      </p:sp>
    </p:spTree>
    <p:extLst>
      <p:ext uri="{BB962C8B-B14F-4D97-AF65-F5344CB8AC3E}">
        <p14:creationId xmlns:p14="http://schemas.microsoft.com/office/powerpoint/2010/main" val="37687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326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p:cNvSpPr>
          <p:nvPr>
            <p:ph type="sldImg"/>
          </p:nvPr>
        </p:nvSpPr>
        <p:spPr bwMode="auto">
          <a:xfrm>
            <a:off x="206375" y="725488"/>
            <a:ext cx="6445250" cy="3625850"/>
          </a:xfrm>
          <a:prstGeom prst="rect">
            <a:avLst/>
          </a:prstGeom>
          <a:noFill/>
          <a:ln w="12700">
            <a:solidFill>
              <a:srgbClr val="000000"/>
            </a:solidFill>
            <a:miter lim="800000"/>
            <a:headEnd/>
            <a:tailEnd/>
          </a:ln>
        </p:spPr>
      </p:sp>
      <p:sp>
        <p:nvSpPr>
          <p:cNvPr id="51203" name="Jegyzetek helye 2"/>
          <p:cNvSpPr>
            <a:spLocks noGrp="1"/>
          </p:cNvSpPr>
          <p:nvPr>
            <p:ph type="body" idx="1"/>
          </p:nvPr>
        </p:nvSpPr>
        <p:spPr bwMode="auto">
          <a:xfrm>
            <a:off x="685480" y="4591971"/>
            <a:ext cx="5487041" cy="4350775"/>
          </a:xfrm>
          <a:prstGeom prst="rect">
            <a:avLst/>
          </a:prstGeom>
          <a:noFill/>
          <a:ln>
            <a:miter lim="800000"/>
            <a:headEnd/>
            <a:tailEnd/>
          </a:ln>
        </p:spPr>
        <p:txBody>
          <a:bodyPr/>
          <a:lstStyle/>
          <a:p>
            <a:endParaRPr lang="hu-HU" dirty="0">
              <a:latin typeface="Times New Roman CE" charset="0"/>
            </a:endParaRPr>
          </a:p>
        </p:txBody>
      </p:sp>
    </p:spTree>
    <p:extLst>
      <p:ext uri="{BB962C8B-B14F-4D97-AF65-F5344CB8AC3E}">
        <p14:creationId xmlns:p14="http://schemas.microsoft.com/office/powerpoint/2010/main" val="2468513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103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3884613" y="9182100"/>
            <a:ext cx="2971800" cy="484188"/>
          </a:xfrm>
          <a:prstGeom prst="rect">
            <a:avLst/>
          </a:prstGeom>
          <a:noFill/>
          <a:ln>
            <a:miter lim="800000"/>
            <a:headEnd/>
            <a:tailEnd/>
          </a:ln>
        </p:spPr>
        <p:txBody>
          <a:bodyPr/>
          <a:lstStyle/>
          <a:p>
            <a:fld id="{4DC6E0AA-575B-4010-AED0-23EEC76A7473}" type="slidenum">
              <a:rPr lang="hu-HU" altLang="hu-HU"/>
              <a:pPr/>
              <a:t>14</a:t>
            </a:fld>
            <a:endParaRPr lang="hu-HU" altLang="hu-HU"/>
          </a:p>
        </p:txBody>
      </p:sp>
      <p:sp>
        <p:nvSpPr>
          <p:cNvPr id="37891" name="Rectangle 2"/>
          <p:cNvSpPr>
            <a:spLocks noGrp="1" noRot="1" noChangeAspect="1" noChangeArrowheads="1" noTextEdit="1"/>
          </p:cNvSpPr>
          <p:nvPr>
            <p:ph type="sldImg"/>
          </p:nvPr>
        </p:nvSpPr>
        <p:spPr bwMode="auto">
          <a:xfrm>
            <a:off x="206375" y="725488"/>
            <a:ext cx="6445250" cy="3625850"/>
          </a:xfrm>
          <a:prstGeom prst="rect">
            <a:avLst/>
          </a:prstGeom>
          <a:noFill/>
          <a:ln>
            <a:miter lim="800000"/>
            <a:headEnd/>
            <a:tailEnd/>
          </a:ln>
        </p:spPr>
      </p:sp>
      <p:sp>
        <p:nvSpPr>
          <p:cNvPr id="54276" name="Rectangle 3"/>
          <p:cNvSpPr>
            <a:spLocks noGrp="1" noChangeArrowheads="1"/>
          </p:cNvSpPr>
          <p:nvPr>
            <p:ph type="body" idx="1"/>
          </p:nvPr>
        </p:nvSpPr>
        <p:spPr bwMode="auto">
          <a:xfrm>
            <a:off x="685800" y="4592638"/>
            <a:ext cx="5486400" cy="4349750"/>
          </a:xfrm>
          <a:prstGeom prst="rect">
            <a:avLst/>
          </a:prstGeom>
          <a:ln>
            <a:miter lim="800000"/>
            <a:headEnd/>
            <a:tailEnd/>
          </a:ln>
        </p:spPr>
        <p:txBody>
          <a:bodyPr/>
          <a:lstStyle/>
          <a:p>
            <a:pPr>
              <a:defRPr/>
            </a:pPr>
            <a:endParaRPr lang="hu-HU" altLang="hu-HU" dirty="0">
              <a:latin typeface="Times New Roman C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52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17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57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788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313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881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18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951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40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4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76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7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55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91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66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28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7B5EB-CECF-4760-83D6-5F25F32EF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27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noChangeAspect="1"/>
          </p:cNvSpPr>
          <p:nvPr>
            <p:ph type="ctrTitle" hasCustomPrompt="1"/>
          </p:nvPr>
        </p:nvSpPr>
        <p:spPr>
          <a:xfrm>
            <a:off x="679620" y="1998663"/>
            <a:ext cx="10864680" cy="2387600"/>
          </a:xfrm>
        </p:spPr>
        <p:txBody>
          <a:bodyPr anchor="b">
            <a:normAutofit/>
          </a:bodyPr>
          <a:lstStyle>
            <a:lvl1pPr algn="l">
              <a:defRPr sz="5400" b="1">
                <a:solidFill>
                  <a:schemeClr val="bg1"/>
                </a:solidFill>
              </a:defRPr>
            </a:lvl1pPr>
          </a:lstStyle>
          <a:p>
            <a:r>
              <a:rPr lang="hu-HU" dirty="0"/>
              <a:t>MINTACÍM SZERKESZTÉSE</a:t>
            </a:r>
          </a:p>
        </p:txBody>
      </p:sp>
      <p:sp>
        <p:nvSpPr>
          <p:cNvPr id="3" name="Alcím 2"/>
          <p:cNvSpPr>
            <a:spLocks noGrp="1" noChangeAspect="1"/>
          </p:cNvSpPr>
          <p:nvPr>
            <p:ph type="subTitle" idx="1" hasCustomPrompt="1"/>
          </p:nvPr>
        </p:nvSpPr>
        <p:spPr>
          <a:xfrm>
            <a:off x="679620" y="4478338"/>
            <a:ext cx="10864680" cy="1655762"/>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pic>
        <p:nvPicPr>
          <p:cNvPr id="9" name="Picture 19">
            <a:extLst>
              <a:ext uri="{FF2B5EF4-FFF2-40B4-BE49-F238E27FC236}">
                <a16:creationId xmlns:a16="http://schemas.microsoft.com/office/drawing/2014/main" id="{AAA7CC40-8A8F-A441-A5A7-017E77CB4EAF}"/>
              </a:ext>
            </a:extLst>
          </p:cNvPr>
          <p:cNvPicPr>
            <a:picLocks noChangeAspect="1"/>
          </p:cNvPicPr>
          <p:nvPr userDrawn="1"/>
        </p:nvPicPr>
        <p:blipFill>
          <a:blip r:embed="rId3"/>
          <a:stretch>
            <a:fillRect/>
          </a:stretch>
        </p:blipFill>
        <p:spPr>
          <a:xfrm>
            <a:off x="679620" y="540635"/>
            <a:ext cx="2858361" cy="1059565"/>
          </a:xfrm>
          <a:prstGeom prst="rect">
            <a:avLst/>
          </a:prstGeom>
        </p:spPr>
      </p:pic>
    </p:spTree>
    <p:extLst>
      <p:ext uri="{BB962C8B-B14F-4D97-AF65-F5344CB8AC3E}">
        <p14:creationId xmlns:p14="http://schemas.microsoft.com/office/powerpoint/2010/main" val="238483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839788" y="457200"/>
            <a:ext cx="3932237" cy="1600200"/>
          </a:xfrm>
        </p:spPr>
        <p:txBody>
          <a:bodyPr anchor="b"/>
          <a:lstStyle>
            <a:lvl1pPr>
              <a:defRPr sz="3200"/>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Tree>
    <p:extLst>
      <p:ext uri="{BB962C8B-B14F-4D97-AF65-F5344CB8AC3E}">
        <p14:creationId xmlns:p14="http://schemas.microsoft.com/office/powerpoint/2010/main" val="111123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p>
            <a:r>
              <a:rPr lang="hu-HU" dirty="0"/>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79538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hasCustomPrompt="1"/>
          </p:nvPr>
        </p:nvSpPr>
        <p:spPr>
          <a:xfrm>
            <a:off x="8724900" y="365125"/>
            <a:ext cx="2628900" cy="5811838"/>
          </a:xfrm>
        </p:spPr>
        <p:txBody>
          <a:bodyPr vert="eaVert"/>
          <a:lstStyle/>
          <a:p>
            <a:r>
              <a:rPr lang="hu-HU" dirty="0"/>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397489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lköszöné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D7AA1C3A-253B-1943-BB4B-1CBB307C773F}"/>
              </a:ext>
            </a:extLst>
          </p:cNvPr>
          <p:cNvSpPr txBox="1"/>
          <p:nvPr userDrawn="1"/>
        </p:nvSpPr>
        <p:spPr>
          <a:xfrm>
            <a:off x="1968841" y="3674918"/>
            <a:ext cx="8254315" cy="646331"/>
          </a:xfrm>
          <a:prstGeom prst="rect">
            <a:avLst/>
          </a:prstGeom>
          <a:noFill/>
        </p:spPr>
        <p:txBody>
          <a:bodyPr wrap="square" rtlCol="0">
            <a:spAutoFit/>
          </a:bodyPr>
          <a:lstStyle/>
          <a:p>
            <a:pPr algn="ctr"/>
            <a:r>
              <a:rPr lang="hu-HU" sz="3600" b="1" dirty="0">
                <a:solidFill>
                  <a:schemeClr val="bg1"/>
                </a:solidFill>
                <a:latin typeface="Verdana" panose="020B0604030504040204" pitchFamily="34" charset="0"/>
                <a:ea typeface="Verdana" panose="020B0604030504040204" pitchFamily="34" charset="0"/>
                <a:cs typeface="Verdana" panose="020B0604030504040204" pitchFamily="34" charset="0"/>
              </a:rPr>
              <a:t>KÖSZÖNÖM A FIGYELMET!</a:t>
            </a:r>
          </a:p>
        </p:txBody>
      </p:sp>
      <p:pic>
        <p:nvPicPr>
          <p:cNvPr id="4" name="Picture 6">
            <a:extLst>
              <a:ext uri="{FF2B5EF4-FFF2-40B4-BE49-F238E27FC236}">
                <a16:creationId xmlns:a16="http://schemas.microsoft.com/office/drawing/2014/main" id="{152DDE20-CDCF-CB4B-9425-464E9E684AFC}"/>
              </a:ext>
            </a:extLst>
          </p:cNvPr>
          <p:cNvPicPr>
            <a:picLocks noChangeAspect="1"/>
          </p:cNvPicPr>
          <p:nvPr userDrawn="1"/>
        </p:nvPicPr>
        <p:blipFill>
          <a:blip r:embed="rId3"/>
          <a:stretch>
            <a:fillRect/>
          </a:stretch>
        </p:blipFill>
        <p:spPr>
          <a:xfrm>
            <a:off x="5353047" y="4800617"/>
            <a:ext cx="1485900" cy="50800"/>
          </a:xfrm>
          <a:prstGeom prst="rect">
            <a:avLst/>
          </a:prstGeom>
        </p:spPr>
      </p:pic>
      <p:sp>
        <p:nvSpPr>
          <p:cNvPr id="6" name="TextBox 7">
            <a:extLst>
              <a:ext uri="{FF2B5EF4-FFF2-40B4-BE49-F238E27FC236}">
                <a16:creationId xmlns:a16="http://schemas.microsoft.com/office/drawing/2014/main" id="{07A45A2D-6A90-1B43-800C-079D9E16C1E7}"/>
              </a:ext>
            </a:extLst>
          </p:cNvPr>
          <p:cNvSpPr txBox="1"/>
          <p:nvPr userDrawn="1"/>
        </p:nvSpPr>
        <p:spPr>
          <a:xfrm>
            <a:off x="1968840" y="5019507"/>
            <a:ext cx="8254315" cy="338554"/>
          </a:xfrm>
          <a:prstGeom prst="rect">
            <a:avLst/>
          </a:prstGeom>
          <a:noFill/>
        </p:spPr>
        <p:txBody>
          <a:bodyPr wrap="square" rtlCol="0">
            <a:spAutoFit/>
          </a:bodyPr>
          <a:lstStyle/>
          <a:p>
            <a:pPr algn="ctr"/>
            <a:r>
              <a:rPr lang="hu-HU" sz="1600" dirty="0">
                <a:solidFill>
                  <a:schemeClr val="bg1"/>
                </a:solidFill>
                <a:latin typeface="Verdana" panose="020B0604030504040204" pitchFamily="34" charset="0"/>
                <a:ea typeface="Verdana" panose="020B0604030504040204" pitchFamily="34" charset="0"/>
                <a:cs typeface="Verdana" panose="020B0604030504040204" pitchFamily="34" charset="0"/>
              </a:rPr>
              <a:t>uni-nke.hu</a:t>
            </a:r>
          </a:p>
        </p:txBody>
      </p:sp>
      <p:pic>
        <p:nvPicPr>
          <p:cNvPr id="8" name="Picture 9">
            <a:extLst>
              <a:ext uri="{FF2B5EF4-FFF2-40B4-BE49-F238E27FC236}">
                <a16:creationId xmlns:a16="http://schemas.microsoft.com/office/drawing/2014/main" id="{D03CCC5B-32D1-5145-ABFC-A0339EC06C66}"/>
              </a:ext>
            </a:extLst>
          </p:cNvPr>
          <p:cNvPicPr>
            <a:picLocks noChangeAspect="1"/>
          </p:cNvPicPr>
          <p:nvPr userDrawn="1"/>
        </p:nvPicPr>
        <p:blipFill>
          <a:blip r:embed="rId4"/>
          <a:stretch>
            <a:fillRect/>
          </a:stretch>
        </p:blipFill>
        <p:spPr>
          <a:xfrm>
            <a:off x="5264490" y="1532536"/>
            <a:ext cx="1663013" cy="1663013"/>
          </a:xfrm>
          <a:prstGeom prst="rect">
            <a:avLst/>
          </a:prstGeom>
        </p:spPr>
      </p:pic>
    </p:spTree>
    <p:extLst>
      <p:ext uri="{BB962C8B-B14F-4D97-AF65-F5344CB8AC3E}">
        <p14:creationId xmlns:p14="http://schemas.microsoft.com/office/powerpoint/2010/main" val="1748217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Úvodná snímk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58796"/>
            <a:ext cx="10363201" cy="659303"/>
          </a:xfrm>
        </p:spPr>
        <p:txBody>
          <a:bodyPr anchor="b"/>
          <a:lstStyle>
            <a:lvl1pPr algn="ctr">
              <a:defRPr sz="6000"/>
            </a:lvl1pPr>
          </a:lstStyle>
          <a:p>
            <a:r>
              <a:rPr lang="sk-SK" dirty="0"/>
              <a:t>text</a:t>
            </a:r>
            <a:endParaRPr lang="en-US" dirty="0"/>
          </a:p>
        </p:txBody>
      </p:sp>
      <p:sp>
        <p:nvSpPr>
          <p:cNvPr id="4" name="Date Placeholder 3"/>
          <p:cNvSpPr>
            <a:spLocks noGrp="1"/>
          </p:cNvSpPr>
          <p:nvPr>
            <p:ph type="dt" sz="half" idx="10"/>
          </p:nvPr>
        </p:nvSpPr>
        <p:spPr/>
        <p:txBody>
          <a:bodyPr/>
          <a:lstStyle/>
          <a:p>
            <a:fld id="{FD8D6CF6-BD1C-4AEC-A043-B76EEB594F6B}" type="datetime1">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31896-0D3D-45A1-8E86-589B552DD813}" type="slidenum">
              <a:rPr lang="en-US" smtClean="0"/>
              <a:t>‹#›</a:t>
            </a:fld>
            <a:endParaRPr lang="en-US"/>
          </a:p>
        </p:txBody>
      </p:sp>
    </p:spTree>
    <p:extLst>
      <p:ext uri="{BB962C8B-B14F-4D97-AF65-F5344CB8AC3E}">
        <p14:creationId xmlns:p14="http://schemas.microsoft.com/office/powerpoint/2010/main" val="423309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33AD13-6421-4062-B019-ED710064257D}" type="datetime1">
              <a:rPr lang="en-US" smtClean="0"/>
              <a:pPr/>
              <a:t>1/26/2022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31896-0D3D-45A1-8E86-589B552DD813}" type="slidenum">
              <a:rPr lang="en-US" smtClean="0"/>
              <a:pPr/>
              <a:t>‹#›</a:t>
            </a:fld>
            <a:endParaRPr lang="en-US" dirty="0"/>
          </a:p>
        </p:txBody>
      </p:sp>
    </p:spTree>
    <p:extLst>
      <p:ext uri="{BB962C8B-B14F-4D97-AF65-F5344CB8AC3E}">
        <p14:creationId xmlns:p14="http://schemas.microsoft.com/office/powerpoint/2010/main" val="4227820906"/>
      </p:ext>
    </p:extLst>
  </p:cSld>
  <p:clrMapOvr>
    <a:masterClrMapping/>
  </p:clrMapOvr>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87642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3AD13-6421-4062-B019-ED710064257D}" type="datetime1">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31896-0D3D-45A1-8E86-589B552DD813}" type="slidenum">
              <a:rPr lang="en-US" smtClean="0"/>
              <a:t>‹#›</a:t>
            </a:fld>
            <a:endParaRPr lang="en-US"/>
          </a:p>
        </p:txBody>
      </p:sp>
    </p:spTree>
    <p:extLst>
      <p:ext uri="{BB962C8B-B14F-4D97-AF65-F5344CB8AC3E}">
        <p14:creationId xmlns:p14="http://schemas.microsoft.com/office/powerpoint/2010/main" val="3655133832"/>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84316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51984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noChangeAspect="1"/>
          </p:cNvSpPr>
          <p:nvPr>
            <p:ph type="title" hasCustomPrompt="1"/>
          </p:nvPr>
        </p:nvSpPr>
        <p:spPr/>
        <p:txBody>
          <a:bodyPr/>
          <a:lstStyle>
            <a:lvl1pPr>
              <a:defRPr b="1"/>
            </a:lvl1pPr>
          </a:lstStyle>
          <a:p>
            <a:r>
              <a:rPr lang="hu-HU" dirty="0"/>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Tree>
    <p:extLst>
      <p:ext uri="{BB962C8B-B14F-4D97-AF65-F5344CB8AC3E}">
        <p14:creationId xmlns:p14="http://schemas.microsoft.com/office/powerpoint/2010/main" val="90349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33AD13-6421-4062-B019-ED710064257D}" type="datetime1">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31896-0D3D-45A1-8E86-589B552DD813}" type="slidenum">
              <a:rPr lang="en-US" smtClean="0"/>
              <a:t>‹#›</a:t>
            </a:fld>
            <a:endParaRPr lang="en-US"/>
          </a:p>
        </p:txBody>
      </p:sp>
    </p:spTree>
    <p:extLst>
      <p:ext uri="{BB962C8B-B14F-4D97-AF65-F5344CB8AC3E}">
        <p14:creationId xmlns:p14="http://schemas.microsoft.com/office/powerpoint/2010/main" val="421742692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3AD13-6421-4062-B019-ED710064257D}" type="datetime1">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31896-0D3D-45A1-8E86-589B552DD813}" type="slidenum">
              <a:rPr lang="en-US" smtClean="0"/>
              <a:t>‹#›</a:t>
            </a:fld>
            <a:endParaRPr lang="en-US"/>
          </a:p>
        </p:txBody>
      </p:sp>
    </p:spTree>
    <p:extLst>
      <p:ext uri="{BB962C8B-B14F-4D97-AF65-F5344CB8AC3E}">
        <p14:creationId xmlns:p14="http://schemas.microsoft.com/office/powerpoint/2010/main" val="1291567244"/>
      </p:ext>
    </p:extLst>
  </p:cSld>
  <p:clrMapOvr>
    <a:masterClrMapping/>
  </p:clrMapOvr>
  <p:hf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4996184"/>
      </p:ext>
    </p:extLst>
  </p:cSld>
  <p:clrMapOvr>
    <a:masterClrMapping/>
  </p:clrMapOvr>
  <p:hf hdr="0" ft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197902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356400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3698831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781652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38115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7213791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75832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679619" y="1709738"/>
            <a:ext cx="10828639" cy="2852737"/>
          </a:xfrm>
        </p:spPr>
        <p:txBody>
          <a:bodyPr anchor="b">
            <a:normAutofit/>
          </a:bodyPr>
          <a:lstStyle>
            <a:lvl1pPr>
              <a:defRPr sz="5400" b="1">
                <a:solidFill>
                  <a:schemeClr val="bg1"/>
                </a:solidFill>
              </a:defRPr>
            </a:lvl1pPr>
          </a:lstStyle>
          <a:p>
            <a:r>
              <a:rPr lang="hu-HU" dirty="0"/>
              <a:t>MINTACÍM SZERKESZTÉSE</a:t>
            </a:r>
          </a:p>
        </p:txBody>
      </p:sp>
      <p:sp>
        <p:nvSpPr>
          <p:cNvPr id="3" name="Szöveg helye 2"/>
          <p:cNvSpPr>
            <a:spLocks noGrp="1" noChangeAspect="1"/>
          </p:cNvSpPr>
          <p:nvPr>
            <p:ph type="body" idx="1" hasCustomPrompt="1"/>
          </p:nvPr>
        </p:nvSpPr>
        <p:spPr>
          <a:xfrm>
            <a:off x="679619" y="4589463"/>
            <a:ext cx="10828639" cy="1500187"/>
          </a:xfrm>
        </p:spPr>
        <p:txBody>
          <a:bodyPr/>
          <a:lstStyle>
            <a:lvl1pPr marL="0" indent="0">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pic>
        <p:nvPicPr>
          <p:cNvPr id="9" name="Picture 19">
            <a:extLst>
              <a:ext uri="{FF2B5EF4-FFF2-40B4-BE49-F238E27FC236}">
                <a16:creationId xmlns:a16="http://schemas.microsoft.com/office/drawing/2014/main" id="{AAA7CC40-8A8F-A441-A5A7-017E77CB4EAF}"/>
              </a:ext>
            </a:extLst>
          </p:cNvPr>
          <p:cNvPicPr>
            <a:picLocks noChangeAspect="1"/>
          </p:cNvPicPr>
          <p:nvPr userDrawn="1"/>
        </p:nvPicPr>
        <p:blipFill>
          <a:blip r:embed="rId3"/>
          <a:stretch>
            <a:fillRect/>
          </a:stretch>
        </p:blipFill>
        <p:spPr>
          <a:xfrm>
            <a:off x="679620" y="540635"/>
            <a:ext cx="2858361" cy="1059565"/>
          </a:xfrm>
          <a:prstGeom prst="rect">
            <a:avLst/>
          </a:prstGeom>
        </p:spPr>
      </p:pic>
    </p:spTree>
    <p:extLst>
      <p:ext uri="{BB962C8B-B14F-4D97-AF65-F5344CB8AC3E}">
        <p14:creationId xmlns:p14="http://schemas.microsoft.com/office/powerpoint/2010/main" val="2696040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9376239"/>
      </p:ext>
    </p:extLst>
  </p:cSld>
  <p:clrMapOvr>
    <a:masterClrMapping/>
  </p:clrMapOvr>
  <p:hf hdr="0" ft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Name Car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8661" y="6041364"/>
            <a:ext cx="683339" cy="365125"/>
          </a:xfrm>
          <a:prstGeom prst="rect">
            <a:avLst/>
          </a:prstGeom>
        </p:spPr>
        <p:txBody>
          <a:bodyPr/>
          <a:lstStyle>
            <a:lvl1pPr algn="r">
              <a:defRPr b="1">
                <a:solidFill>
                  <a:schemeClr val="accent4">
                    <a:lumMod val="75000"/>
                  </a:schemeClr>
                </a:solidFill>
              </a:defRPr>
            </a:lvl1pPr>
          </a:lstStyle>
          <a:p>
            <a:fld id="{84E31896-0D3D-45A1-8E86-589B552DD813}" type="slidenum">
              <a:rPr lang="en-US" smtClean="0"/>
              <a:pPr/>
              <a:t>‹#›</a:t>
            </a:fld>
            <a:endParaRPr lang="en-US" dirty="0"/>
          </a:p>
        </p:txBody>
      </p:sp>
      <p:pic>
        <p:nvPicPr>
          <p:cNvPr id="7" name="Picture 2" descr="http://www.novitech.sk/images/logo/novitech_jpg_01.JPG">
            <a:extLst>
              <a:ext uri="{FF2B5EF4-FFF2-40B4-BE49-F238E27FC236}">
                <a16:creationId xmlns:a16="http://schemas.microsoft.com/office/drawing/2014/main" id="{8BB05CC8-6560-43C3-9BA7-F0909912030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6715" y="4934"/>
            <a:ext cx="3135167" cy="744598"/>
          </a:xfrm>
          <a:prstGeom prst="rect">
            <a:avLst/>
          </a:prstGeom>
          <a:noFill/>
          <a:extLst>
            <a:ext uri="{909E8E84-426E-40DD-AFC4-6F175D3DCCD1}">
              <a14:hiddenFill xmlns:a14="http://schemas.microsoft.com/office/drawing/2010/main">
                <a:solidFill>
                  <a:srgbClr val="FFFFFF"/>
                </a:solidFill>
              </a14:hiddenFill>
            </a:ext>
          </a:extLst>
        </p:spPr>
      </p:pic>
      <p:pic>
        <p:nvPicPr>
          <p:cNvPr id="8" name="Kép 8">
            <a:extLst>
              <a:ext uri="{FF2B5EF4-FFF2-40B4-BE49-F238E27FC236}">
                <a16:creationId xmlns:a16="http://schemas.microsoft.com/office/drawing/2014/main" id="{F350CB6D-8FFA-48E4-BCE6-299ABD5220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4000" y="205332"/>
            <a:ext cx="2678651" cy="529545"/>
          </a:xfrm>
          <a:prstGeom prst="rect">
            <a:avLst/>
          </a:prstGeom>
        </p:spPr>
      </p:pic>
      <p:pic>
        <p:nvPicPr>
          <p:cNvPr id="9" name="Obrázok 10">
            <a:extLst>
              <a:ext uri="{FF2B5EF4-FFF2-40B4-BE49-F238E27FC236}">
                <a16:creationId xmlns:a16="http://schemas.microsoft.com/office/drawing/2014/main" id="{3FCD12C8-0387-4E6A-A1C0-A69A874A04FD}"/>
              </a:ext>
            </a:extLst>
          </p:cNvPr>
          <p:cNvPicPr>
            <a:picLocks noChangeAspect="1"/>
          </p:cNvPicPr>
          <p:nvPr userDrawn="1"/>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172996" y="205332"/>
            <a:ext cx="880117" cy="779614"/>
          </a:xfrm>
          <a:prstGeom prst="rect">
            <a:avLst/>
          </a:prstGeom>
          <a:effectLst>
            <a:softEdge rad="431800"/>
          </a:effectLst>
          <a:scene3d>
            <a:camera prst="orthographicFront"/>
            <a:lightRig rig="threePt" dir="t"/>
          </a:scene3d>
          <a:sp3d>
            <a:bevelT w="196850" h="139700" prst="divot"/>
            <a:bevelB w="38100" prst="relaxedInset"/>
          </a:sp3d>
        </p:spPr>
      </p:pic>
    </p:spTree>
    <p:extLst>
      <p:ext uri="{BB962C8B-B14F-4D97-AF65-F5344CB8AC3E}">
        <p14:creationId xmlns:p14="http://schemas.microsoft.com/office/powerpoint/2010/main" val="213811895"/>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Úvodná snímk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58796"/>
            <a:ext cx="10363201" cy="659303"/>
          </a:xfrm>
        </p:spPr>
        <p:txBody>
          <a:bodyPr anchor="b"/>
          <a:lstStyle>
            <a:lvl1pPr algn="ctr">
              <a:defRPr sz="6000"/>
            </a:lvl1pPr>
          </a:lstStyle>
          <a:p>
            <a:r>
              <a:rPr lang="sk-SK" dirty="0"/>
              <a:t>text</a:t>
            </a:r>
            <a:endParaRPr lang="en-US" dirty="0"/>
          </a:p>
        </p:txBody>
      </p:sp>
      <p:sp>
        <p:nvSpPr>
          <p:cNvPr id="4" name="Date Placeholder 3"/>
          <p:cNvSpPr>
            <a:spLocks noGrp="1"/>
          </p:cNvSpPr>
          <p:nvPr>
            <p:ph type="dt" sz="half" idx="10"/>
          </p:nvPr>
        </p:nvSpPr>
        <p:spPr/>
        <p:txBody>
          <a:bodyPr/>
          <a:lstStyle/>
          <a:p>
            <a:fld id="{FD8D6CF6-BD1C-4AEC-A043-B76EEB594F6B}" type="datetime1">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31896-0D3D-45A1-8E86-589B552DD813}" type="slidenum">
              <a:rPr lang="en-US" smtClean="0"/>
              <a:t>‹#›</a:t>
            </a:fld>
            <a:endParaRPr lang="en-US"/>
          </a:p>
        </p:txBody>
      </p:sp>
    </p:spTree>
    <p:extLst>
      <p:ext uri="{BB962C8B-B14F-4D97-AF65-F5344CB8AC3E}">
        <p14:creationId xmlns:p14="http://schemas.microsoft.com/office/powerpoint/2010/main" val="2651159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Úvodná snímk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58796"/>
            <a:ext cx="10363201" cy="659303"/>
          </a:xfrm>
        </p:spPr>
        <p:txBody>
          <a:bodyPr anchor="b"/>
          <a:lstStyle>
            <a:lvl1pPr algn="ctr">
              <a:defRPr sz="6000"/>
            </a:lvl1pPr>
          </a:lstStyle>
          <a:p>
            <a:r>
              <a:rPr lang="sk-SK" dirty="0"/>
              <a:t>text</a:t>
            </a:r>
            <a:endParaRPr lang="en-US" dirty="0"/>
          </a:p>
        </p:txBody>
      </p:sp>
      <p:sp>
        <p:nvSpPr>
          <p:cNvPr id="4" name="Date Placeholder 3"/>
          <p:cNvSpPr>
            <a:spLocks noGrp="1"/>
          </p:cNvSpPr>
          <p:nvPr>
            <p:ph type="dt" sz="half" idx="10"/>
          </p:nvPr>
        </p:nvSpPr>
        <p:spPr/>
        <p:txBody>
          <a:bodyPr/>
          <a:lstStyle/>
          <a:p>
            <a:fld id="{FD8D6CF6-BD1C-4AEC-A043-B76EEB594F6B}" type="datetime1">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31896-0D3D-45A1-8E86-589B552DD813}" type="slidenum">
              <a:rPr lang="en-US" smtClean="0"/>
              <a:t>‹#›</a:t>
            </a:fld>
            <a:endParaRPr lang="en-US"/>
          </a:p>
        </p:txBody>
      </p:sp>
    </p:spTree>
    <p:extLst>
      <p:ext uri="{BB962C8B-B14F-4D97-AF65-F5344CB8AC3E}">
        <p14:creationId xmlns:p14="http://schemas.microsoft.com/office/powerpoint/2010/main" val="1825558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lack Logo Up Left">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0271" y="425996"/>
            <a:ext cx="830823" cy="199410"/>
          </a:xfrm>
          <a:prstGeom prst="rect">
            <a:avLst/>
          </a:prstGeom>
        </p:spPr>
      </p:pic>
      <p:sp>
        <p:nvSpPr>
          <p:cNvPr id="7" name="Date Placeholder 6">
            <a:extLst>
              <a:ext uri="{FF2B5EF4-FFF2-40B4-BE49-F238E27FC236}">
                <a16:creationId xmlns:a16="http://schemas.microsoft.com/office/drawing/2014/main" id="{7A4B78EC-D449-4244-B95D-3017BAA5F4E1}"/>
              </a:ext>
            </a:extLst>
          </p:cNvPr>
          <p:cNvSpPr>
            <a:spLocks noGrp="1"/>
          </p:cNvSpPr>
          <p:nvPr>
            <p:ph type="dt" sz="half" idx="10"/>
          </p:nvPr>
        </p:nvSpPr>
        <p:spPr>
          <a:xfrm>
            <a:off x="11400957" y="425996"/>
            <a:ext cx="531903" cy="85346"/>
          </a:xfrm>
        </p:spPr>
        <p:txBody>
          <a:bodyPr/>
          <a:lstStyle>
            <a:lvl1pPr>
              <a:defRPr b="0" i="0"/>
            </a:lvl1pPr>
          </a:lstStyle>
          <a:p>
            <a:fld id="{FEFBD6E1-7D36-FB4B-9AB4-3768496AE1BC}" type="datetime1">
              <a:rPr lang="en-US" smtClean="0"/>
              <a:t>1/26/2022</a:t>
            </a:fld>
            <a:endParaRPr lang="en-US" dirty="0"/>
          </a:p>
        </p:txBody>
      </p:sp>
      <p:sp>
        <p:nvSpPr>
          <p:cNvPr id="6" name="Text Placeholder 2">
            <a:extLst>
              <a:ext uri="{FF2B5EF4-FFF2-40B4-BE49-F238E27FC236}">
                <a16:creationId xmlns:a16="http://schemas.microsoft.com/office/drawing/2014/main" id="{A07E0BEE-F2B0-BE4C-8812-C093B71C560E}"/>
              </a:ext>
            </a:extLst>
          </p:cNvPr>
          <p:cNvSpPr>
            <a:spLocks noGrp="1"/>
          </p:cNvSpPr>
          <p:nvPr>
            <p:ph type="body" sz="quarter" idx="13"/>
          </p:nvPr>
        </p:nvSpPr>
        <p:spPr>
          <a:xfrm>
            <a:off x="8348663" y="241692"/>
            <a:ext cx="3584197" cy="199410"/>
          </a:xfrm>
          <a:noFill/>
          <a:ln>
            <a:noFill/>
          </a:ln>
        </p:spPr>
        <p:txBody>
          <a:bodyPr/>
          <a:lstStyle>
            <a:lvl1pPr marL="0" indent="0" algn="r">
              <a:buNone/>
              <a:defRPr sz="1400">
                <a:solidFill>
                  <a:schemeClr val="bg1"/>
                </a:solidFill>
              </a:defRPr>
            </a:lvl1pPr>
            <a:lvl2pPr marL="457200" indent="0" algn="r">
              <a:buNone/>
              <a:defRPr sz="1400">
                <a:solidFill>
                  <a:schemeClr val="bg1"/>
                </a:solidFill>
              </a:defRPr>
            </a:lvl2pPr>
            <a:lvl3pPr marL="914400" indent="0" algn="r">
              <a:buNone/>
              <a:defRPr sz="1400">
                <a:solidFill>
                  <a:schemeClr val="bg1"/>
                </a:solidFill>
              </a:defRPr>
            </a:lvl3pPr>
            <a:lvl4pPr marL="1371600" indent="0" algn="r">
              <a:buNone/>
              <a:defRPr sz="1400">
                <a:solidFill>
                  <a:schemeClr val="bg1"/>
                </a:solidFill>
              </a:defRPr>
            </a:lvl4pPr>
            <a:lvl5pPr marL="1828800" indent="0" algn="r">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7">
            <a:extLst>
              <a:ext uri="{FF2B5EF4-FFF2-40B4-BE49-F238E27FC236}">
                <a16:creationId xmlns:a16="http://schemas.microsoft.com/office/drawing/2014/main" id="{0351B308-8642-9641-8BA7-51C257B8B4BB}"/>
              </a:ext>
            </a:extLst>
          </p:cNvPr>
          <p:cNvSpPr>
            <a:spLocks noGrp="1"/>
          </p:cNvSpPr>
          <p:nvPr>
            <p:ph type="ftr" sz="quarter" idx="11"/>
          </p:nvPr>
        </p:nvSpPr>
        <p:spPr>
          <a:xfrm>
            <a:off x="530271" y="6432005"/>
            <a:ext cx="1755648" cy="85345"/>
          </a:xfrm>
        </p:spPr>
        <p:txBody>
          <a:bodyPr/>
          <a:lstStyle>
            <a:lvl1pPr>
              <a:defRPr b="0" i="0"/>
            </a:lvl1pPr>
          </a:lstStyle>
          <a:p>
            <a:r>
              <a:rPr lang="en-US"/>
              <a:t>Confidential and Proprietary © 2020 RealWear</a:t>
            </a:r>
            <a:endParaRPr lang="en-US" dirty="0"/>
          </a:p>
        </p:txBody>
      </p:sp>
      <p:sp>
        <p:nvSpPr>
          <p:cNvPr id="12" name="Slide Number Placeholder 8">
            <a:extLst>
              <a:ext uri="{FF2B5EF4-FFF2-40B4-BE49-F238E27FC236}">
                <a16:creationId xmlns:a16="http://schemas.microsoft.com/office/drawing/2014/main" id="{87B9EC6A-75F6-E740-A0B5-77EDA966D01D}"/>
              </a:ext>
            </a:extLst>
          </p:cNvPr>
          <p:cNvSpPr>
            <a:spLocks noGrp="1"/>
          </p:cNvSpPr>
          <p:nvPr>
            <p:ph type="sldNum" sz="quarter" idx="12"/>
          </p:nvPr>
        </p:nvSpPr>
        <p:spPr>
          <a:xfrm>
            <a:off x="11471229" y="6432004"/>
            <a:ext cx="381000" cy="85346"/>
          </a:xfrm>
        </p:spPr>
        <p:txBody>
          <a:bodyPr/>
          <a:lstStyle>
            <a:lvl1pPr>
              <a:defRPr sz="800" b="1" i="0">
                <a:latin typeface="Arial" panose="020B0604020202020204" pitchFamily="34" charset="0"/>
                <a:cs typeface="Arial" panose="020B0604020202020204" pitchFamily="34" charset="0"/>
              </a:defRPr>
            </a:lvl1pPr>
          </a:lstStyle>
          <a:p>
            <a:fld id="{D8AAC3ED-4DEF-EC40-A154-F0AD103AA2CC}" type="slidenum">
              <a:rPr lang="en-US" smtClean="0"/>
              <a:pPr/>
              <a:t>‹#›</a:t>
            </a:fld>
            <a:endParaRPr lang="en-US" dirty="0"/>
          </a:p>
        </p:txBody>
      </p:sp>
    </p:spTree>
    <p:extLst>
      <p:ext uri="{BB962C8B-B14F-4D97-AF65-F5344CB8AC3E}">
        <p14:creationId xmlns:p14="http://schemas.microsoft.com/office/powerpoint/2010/main" val="421969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lvl1pPr>
              <a:defRPr b="1"/>
            </a:lvl1pPr>
          </a:lstStyle>
          <a:p>
            <a:r>
              <a:rPr lang="hu-HU" dirty="0"/>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62643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839788" y="365125"/>
            <a:ext cx="10515600" cy="1325563"/>
          </a:xfrm>
        </p:spPr>
        <p:txBody>
          <a:bodyPr/>
          <a:lstStyle/>
          <a:p>
            <a:r>
              <a:rPr lang="hu-HU" dirty="0"/>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14217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p>
            <a:r>
              <a:rPr lang="hu-HU" dirty="0"/>
              <a:t>MINTACÍM SZERKESZTÉSE</a:t>
            </a:r>
          </a:p>
        </p:txBody>
      </p:sp>
    </p:spTree>
    <p:extLst>
      <p:ext uri="{BB962C8B-B14F-4D97-AF65-F5344CB8AC3E}">
        <p14:creationId xmlns:p14="http://schemas.microsoft.com/office/powerpoint/2010/main" val="97823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26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Ü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24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839788" y="457200"/>
            <a:ext cx="3932237" cy="1600200"/>
          </a:xfrm>
        </p:spPr>
        <p:txBody>
          <a:bodyPr anchor="b"/>
          <a:lstStyle>
            <a:lvl1pPr>
              <a:defRPr sz="3200"/>
            </a:lvl1pPr>
          </a:lstStyle>
          <a:p>
            <a:r>
              <a:rPr lang="hu-HU" dirty="0"/>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Tree>
    <p:extLst>
      <p:ext uri="{BB962C8B-B14F-4D97-AF65-F5344CB8AC3E}">
        <p14:creationId xmlns:p14="http://schemas.microsoft.com/office/powerpoint/2010/main" val="18998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noChangeAspect="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noChangeAspect="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89845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 id="2147483722" r:id="rId1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CF1133-3259-4C45-BABA-5B62D9C6F78D}" type="datetimeFigureOut">
              <a:rPr lang="en-US" smtClean="0"/>
              <a:t>1/26/2022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48479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20" r:id="rId17"/>
    <p:sldLayoutId id="2147483721" r:id="rId18"/>
    <p:sldLayoutId id="2147483699" r:id="rId19"/>
    <p:sldLayoutId id="2147483701" r:id="rId20"/>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hyperlink" Target="https://bdtechtalks.com/2020/01/06/convolutional-neural-networks-cnn-convne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mailto:istvan.szabadfoldi@bancraft.eu"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hyperlink" Target="http://www.maxwhere.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56438" y="3575215"/>
            <a:ext cx="11279124" cy="1419225"/>
          </a:xfrm>
        </p:spPr>
        <p:txBody>
          <a:bodyPr>
            <a:normAutofit/>
          </a:bodyPr>
          <a:lstStyle/>
          <a:p>
            <a:pPr algn="ctr"/>
            <a:r>
              <a:rPr lang="hu-HU" sz="3100" u="sng" dirty="0">
                <a:solidFill>
                  <a:schemeClr val="tx1"/>
                </a:solidFill>
                <a:latin typeface="Georgia Pro Cond Semibold" panose="02040706050405020303" pitchFamily="18" charset="0"/>
                <a:ea typeface="+mn-ea"/>
                <a:cs typeface="+mn-cs"/>
              </a:rPr>
              <a:t>AI </a:t>
            </a:r>
            <a:r>
              <a:rPr lang="hu-HU" sz="3100" u="sng" dirty="0" err="1">
                <a:solidFill>
                  <a:schemeClr val="tx1"/>
                </a:solidFill>
                <a:latin typeface="Georgia Pro Cond Semibold" panose="02040706050405020303" pitchFamily="18" charset="0"/>
                <a:ea typeface="+mn-ea"/>
                <a:cs typeface="+mn-cs"/>
              </a:rPr>
              <a:t>supporting</a:t>
            </a:r>
            <a:r>
              <a:rPr lang="hu-HU" sz="3100" u="sng" dirty="0">
                <a:solidFill>
                  <a:schemeClr val="tx1"/>
                </a:solidFill>
                <a:latin typeface="Georgia Pro Cond Semibold" panose="02040706050405020303" pitchFamily="18" charset="0"/>
                <a:ea typeface="+mn-ea"/>
                <a:cs typeface="+mn-cs"/>
              </a:rPr>
              <a:t> </a:t>
            </a:r>
            <a:r>
              <a:rPr lang="hu-HU" sz="3100" u="sng" dirty="0" err="1">
                <a:solidFill>
                  <a:schemeClr val="tx1"/>
                </a:solidFill>
                <a:latin typeface="Georgia Pro Cond Semibold" panose="02040706050405020303" pitchFamily="18" charset="0"/>
                <a:ea typeface="+mn-ea"/>
                <a:cs typeface="+mn-cs"/>
              </a:rPr>
              <a:t>the</a:t>
            </a:r>
            <a:r>
              <a:rPr lang="hu-HU" sz="3100" u="sng" dirty="0">
                <a:solidFill>
                  <a:schemeClr val="tx1"/>
                </a:solidFill>
                <a:latin typeface="Georgia Pro Cond Semibold" panose="02040706050405020303" pitchFamily="18" charset="0"/>
                <a:ea typeface="+mn-ea"/>
                <a:cs typeface="+mn-cs"/>
              </a:rPr>
              <a:t> DIME-PEMSII-ASCOP </a:t>
            </a:r>
            <a:r>
              <a:rPr lang="hu-HU" sz="3100" u="sng" dirty="0" err="1">
                <a:solidFill>
                  <a:schemeClr val="tx1"/>
                </a:solidFill>
                <a:latin typeface="Georgia Pro Cond Semibold" panose="02040706050405020303" pitchFamily="18" charset="0"/>
                <a:ea typeface="+mn-ea"/>
                <a:cs typeface="+mn-cs"/>
              </a:rPr>
              <a:t>framework</a:t>
            </a:r>
            <a:br>
              <a:rPr lang="en-US" sz="2400" b="1" dirty="0">
                <a:solidFill>
                  <a:schemeClr val="tx1"/>
                </a:solidFill>
                <a:latin typeface="Georgia Pro Cond Semibold" panose="02040706050405020303" pitchFamily="18" charset="0"/>
              </a:rPr>
            </a:br>
            <a:endParaRPr lang="en-US" sz="3600" dirty="0"/>
          </a:p>
        </p:txBody>
      </p:sp>
      <p:sp>
        <p:nvSpPr>
          <p:cNvPr id="3" name="Alcím 2"/>
          <p:cNvSpPr>
            <a:spLocks noGrp="1"/>
          </p:cNvSpPr>
          <p:nvPr>
            <p:ph type="subTitle" idx="1"/>
          </p:nvPr>
        </p:nvSpPr>
        <p:spPr>
          <a:xfrm>
            <a:off x="663660" y="5153025"/>
            <a:ext cx="10864680" cy="1314450"/>
          </a:xfrm>
        </p:spPr>
        <p:txBody>
          <a:bodyPr>
            <a:normAutofit fontScale="92500" lnSpcReduction="10000"/>
          </a:bodyPr>
          <a:lstStyle/>
          <a:p>
            <a:pPr algn="ctr"/>
            <a:r>
              <a:rPr lang="hu-HU" sz="3200" b="1" i="0" dirty="0">
                <a:latin typeface="Georgia Pro Cond Semibold" panose="02040706050405020303" pitchFamily="18" charset="0"/>
              </a:rPr>
              <a:t>István Szabadföldi </a:t>
            </a:r>
          </a:p>
          <a:p>
            <a:pPr algn="ctr"/>
            <a:r>
              <a:rPr lang="hu-HU" b="1" i="0" dirty="0" err="1">
                <a:latin typeface="Georgia Pro Cond Semibold" panose="02040706050405020303" pitchFamily="18" charset="0"/>
              </a:rPr>
              <a:t>Doctoral</a:t>
            </a:r>
            <a:r>
              <a:rPr lang="hu-HU" b="1" i="0" dirty="0">
                <a:latin typeface="Georgia Pro Cond Semibold" panose="02040706050405020303" pitchFamily="18" charset="0"/>
              </a:rPr>
              <a:t> </a:t>
            </a:r>
            <a:r>
              <a:rPr lang="hu-HU" b="1" i="0" dirty="0" err="1">
                <a:latin typeface="Georgia Pro Cond Semibold" panose="02040706050405020303" pitchFamily="18" charset="0"/>
              </a:rPr>
              <a:t>School</a:t>
            </a:r>
            <a:r>
              <a:rPr lang="hu-HU" b="1" i="0" dirty="0">
                <a:latin typeface="Georgia Pro Cond Semibold" panose="02040706050405020303" pitchFamily="18" charset="0"/>
              </a:rPr>
              <a:t> of Military </a:t>
            </a:r>
            <a:r>
              <a:rPr lang="hu-HU" b="1" i="0" dirty="0" err="1">
                <a:latin typeface="Georgia Pro Cond Semibold" panose="02040706050405020303" pitchFamily="18" charset="0"/>
              </a:rPr>
              <a:t>Engineering</a:t>
            </a:r>
            <a:endParaRPr lang="hu-HU" b="1" i="0" dirty="0">
              <a:latin typeface="Georgia Pro Cond Semibold" panose="02040706050405020303" pitchFamily="18" charset="0"/>
            </a:endParaRPr>
          </a:p>
          <a:p>
            <a:pPr algn="ctr"/>
            <a:r>
              <a:rPr lang="hu-HU" b="1" i="0" dirty="0">
                <a:latin typeface="Georgia Pro Cond Semibold" panose="02040706050405020303" pitchFamily="18" charset="0"/>
              </a:rPr>
              <a:t>National University of Public Service, Hungary</a:t>
            </a:r>
          </a:p>
          <a:p>
            <a:endParaRPr lang="hu-HU" dirty="0"/>
          </a:p>
          <a:p>
            <a:endParaRPr lang="hu-HU" dirty="0"/>
          </a:p>
        </p:txBody>
      </p:sp>
      <p:pic>
        <p:nvPicPr>
          <p:cNvPr id="5" name="Kép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47648" y="620008"/>
            <a:ext cx="1999480" cy="105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F0B94514-58D7-4593-9B10-ABFF3FAADC89}"/>
              </a:ext>
            </a:extLst>
          </p:cNvPr>
          <p:cNvPicPr>
            <a:picLocks noChangeAspect="1"/>
          </p:cNvPicPr>
          <p:nvPr/>
        </p:nvPicPr>
        <p:blipFill>
          <a:blip r:embed="rId3"/>
          <a:srcRect/>
          <a:stretch>
            <a:fillRect/>
          </a:stretch>
        </p:blipFill>
        <p:spPr bwMode="auto">
          <a:xfrm>
            <a:off x="5135564" y="217349"/>
            <a:ext cx="1672855" cy="1672855"/>
          </a:xfrm>
          <a:prstGeom prst="rect">
            <a:avLst/>
          </a:prstGeom>
          <a:noFill/>
          <a:ln w="9525">
            <a:noFill/>
            <a:miter lim="800000"/>
            <a:headEnd/>
            <a:tailEnd/>
          </a:ln>
        </p:spPr>
      </p:pic>
      <p:sp>
        <p:nvSpPr>
          <p:cNvPr id="10" name="TextBox 9">
            <a:extLst>
              <a:ext uri="{FF2B5EF4-FFF2-40B4-BE49-F238E27FC236}">
                <a16:creationId xmlns:a16="http://schemas.microsoft.com/office/drawing/2014/main" id="{C4E8F4A2-905C-42E3-8242-332D5510149B}"/>
              </a:ext>
            </a:extLst>
          </p:cNvPr>
          <p:cNvSpPr txBox="1"/>
          <p:nvPr/>
        </p:nvSpPr>
        <p:spPr>
          <a:xfrm>
            <a:off x="1514475" y="2168412"/>
            <a:ext cx="8810625" cy="1569660"/>
          </a:xfrm>
          <a:prstGeom prst="rect">
            <a:avLst/>
          </a:prstGeom>
          <a:noFill/>
        </p:spPr>
        <p:txBody>
          <a:bodyPr wrap="square">
            <a:spAutoFit/>
          </a:bodyPr>
          <a:lstStyle/>
          <a:p>
            <a:pPr algn="ctr"/>
            <a:r>
              <a:rPr lang="hu-HU" sz="4800" b="1" u="sng" dirty="0">
                <a:latin typeface="Georgia Pro Cond Semibold" panose="02040706050405020303" pitchFamily="18" charset="0"/>
              </a:rPr>
              <a:t>AI for Military </a:t>
            </a:r>
            <a:r>
              <a:rPr lang="hu-HU" sz="4800" b="1" u="sng" dirty="0" err="1">
                <a:latin typeface="Georgia Pro Cond Semibold" panose="02040706050405020303" pitchFamily="18" charset="0"/>
              </a:rPr>
              <a:t>Operations</a:t>
            </a:r>
            <a:r>
              <a:rPr lang="hu-HU" sz="4800" b="1" u="sng" dirty="0">
                <a:latin typeface="Georgia Pro Cond Semibold" panose="02040706050405020303" pitchFamily="18" charset="0"/>
              </a:rPr>
              <a:t> </a:t>
            </a:r>
            <a:r>
              <a:rPr lang="hu-HU" sz="4800" b="1" u="sng" dirty="0" err="1">
                <a:latin typeface="Georgia Pro Cond Semibold" panose="02040706050405020303" pitchFamily="18" charset="0"/>
              </a:rPr>
              <a:t>Planning</a:t>
            </a:r>
            <a:endParaRPr lang="en-US" sz="4800" b="1" u="sng" dirty="0">
              <a:latin typeface="Georgia Pro Cond Semibold" panose="02040706050405020303" pitchFamily="18" charset="0"/>
            </a:endParaRPr>
          </a:p>
        </p:txBody>
      </p:sp>
    </p:spTree>
    <p:extLst>
      <p:ext uri="{BB962C8B-B14F-4D97-AF65-F5344CB8AC3E}">
        <p14:creationId xmlns:p14="http://schemas.microsoft.com/office/powerpoint/2010/main" val="30794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05250" y="4663412"/>
            <a:ext cx="8298926" cy="1743075"/>
          </a:xfrm>
        </p:spPr>
        <p:txBody>
          <a:bodyPr>
            <a:noAutofit/>
          </a:bodyPr>
          <a:lstStyle/>
          <a:p>
            <a:r>
              <a:rPr lang="en-US" sz="2400" b="1" dirty="0">
                <a:solidFill>
                  <a:srgbClr val="000000"/>
                </a:solidFill>
                <a:latin typeface="Arial" panose="020B0604020202020204" pitchFamily="34" charset="0"/>
                <a:cs typeface="Arial" panose="020B0604020202020204" pitchFamily="34" charset="0"/>
              </a:rPr>
              <a:t>The right image is an “adversarial example.” It has undergone subtle manipulations that go unnoticed to the human eye while making it a totally different sight to the digital eye of a  machine learning algorithm.</a:t>
            </a:r>
            <a:endParaRPr lang="hu-HU" sz="2400" b="1" dirty="0">
              <a:solidFill>
                <a:srgbClr val="000000"/>
              </a:solidFill>
              <a:latin typeface="Arial" panose="020B0604020202020204" pitchFamily="34" charset="0"/>
              <a:cs typeface="Arial" panose="020B0604020202020204" pitchFamily="34"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0F2C496E-1CDD-483E-ADE7-190BA861F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272" y="-1"/>
            <a:ext cx="8368904" cy="4543425"/>
          </a:xfrm>
          <a:prstGeom prst="rect">
            <a:avLst/>
          </a:prstGeom>
        </p:spPr>
      </p:pic>
      <p:sp>
        <p:nvSpPr>
          <p:cNvPr id="7" name="TextBox 6">
            <a:extLst>
              <a:ext uri="{FF2B5EF4-FFF2-40B4-BE49-F238E27FC236}">
                <a16:creationId xmlns:a16="http://schemas.microsoft.com/office/drawing/2014/main" id="{11849069-F6F9-4420-8DE3-6F4CC5599D89}"/>
              </a:ext>
            </a:extLst>
          </p:cNvPr>
          <p:cNvSpPr txBox="1"/>
          <p:nvPr/>
        </p:nvSpPr>
        <p:spPr>
          <a:xfrm>
            <a:off x="-66674" y="0"/>
            <a:ext cx="3901946" cy="6032421"/>
          </a:xfrm>
          <a:prstGeom prst="rect">
            <a:avLst/>
          </a:prstGeom>
          <a:noFill/>
        </p:spPr>
        <p:txBody>
          <a:bodyPr wrap="square">
            <a:spAutoFit/>
          </a:bodyPr>
          <a:lstStyle/>
          <a:p>
            <a:pPr algn="l"/>
            <a:r>
              <a:rPr lang="hu-HU" sz="3600" b="1" i="0" dirty="0" err="1">
                <a:solidFill>
                  <a:srgbClr val="222222"/>
                </a:solidFill>
                <a:effectLst/>
                <a:latin typeface="Georgia" panose="02040502050405020303" pitchFamily="18" charset="0"/>
                <a:cs typeface="Arial" panose="020B0604020202020204" pitchFamily="34" charset="0"/>
              </a:rPr>
              <a:t>Adversarial</a:t>
            </a:r>
            <a:r>
              <a:rPr lang="hu-HU" sz="3600" b="1" i="0" dirty="0">
                <a:solidFill>
                  <a:srgbClr val="222222"/>
                </a:solidFill>
                <a:effectLst/>
                <a:latin typeface="Georgia" panose="02040502050405020303" pitchFamily="18" charset="0"/>
                <a:cs typeface="Arial" panose="020B0604020202020204" pitchFamily="34" charset="0"/>
              </a:rPr>
              <a:t> ML</a:t>
            </a:r>
          </a:p>
          <a:p>
            <a:pPr algn="l"/>
            <a:endParaRPr lang="hu-HU" sz="2800" b="1" i="0" dirty="0">
              <a:solidFill>
                <a:srgbClr val="222222"/>
              </a:solidFill>
              <a:effectLst/>
              <a:latin typeface="Georgia" panose="02040502050405020303" pitchFamily="18" charset="0"/>
              <a:cs typeface="Arial" panose="020B0604020202020204" pitchFamily="34" charset="0"/>
            </a:endParaRPr>
          </a:p>
          <a:p>
            <a:pPr algn="l"/>
            <a:r>
              <a:rPr lang="en-US" sz="2200" b="0" i="0" dirty="0">
                <a:solidFill>
                  <a:srgbClr val="222222"/>
                </a:solidFill>
                <a:effectLst/>
                <a:latin typeface="Georgia Pro Cond Semibold" panose="02040706050405020303" pitchFamily="18" charset="0"/>
                <a:cs typeface="Arial" panose="020B0604020202020204" pitchFamily="34" charset="0"/>
              </a:rPr>
              <a:t>To human observers, the following two images are identical. But researchers at Google showed in 2015 that a popular object detection algorithm classified the left image as “panda” and the right one as “gibbon.” And oddly enough, it had more confidence in the gibbon image.</a:t>
            </a:r>
          </a:p>
          <a:p>
            <a:pPr algn="l"/>
            <a:r>
              <a:rPr lang="en-US" sz="1600" b="0" i="0" dirty="0">
                <a:solidFill>
                  <a:srgbClr val="222222"/>
                </a:solidFill>
                <a:effectLst/>
                <a:latin typeface="Georgia" panose="02040502050405020303" pitchFamily="18" charset="0"/>
                <a:cs typeface="Arial" panose="020B0604020202020204" pitchFamily="34" charset="0"/>
              </a:rPr>
              <a:t>The algorithm in question was </a:t>
            </a:r>
            <a:r>
              <a:rPr lang="en-US" sz="1600" b="0" i="0" dirty="0" err="1">
                <a:solidFill>
                  <a:srgbClr val="222222"/>
                </a:solidFill>
                <a:effectLst/>
                <a:latin typeface="Georgia" panose="02040502050405020303" pitchFamily="18" charset="0"/>
                <a:cs typeface="Arial" panose="020B0604020202020204" pitchFamily="34" charset="0"/>
              </a:rPr>
              <a:t>GoogLeNet</a:t>
            </a:r>
            <a:r>
              <a:rPr lang="en-US" sz="1600" b="0" i="0" dirty="0">
                <a:solidFill>
                  <a:srgbClr val="222222"/>
                </a:solidFill>
                <a:effectLst/>
                <a:latin typeface="Georgia" panose="02040502050405020303" pitchFamily="18" charset="0"/>
                <a:cs typeface="Arial" panose="020B0604020202020204" pitchFamily="34" charset="0"/>
              </a:rPr>
              <a:t>, a</a:t>
            </a:r>
            <a:r>
              <a:rPr lang="en-US" sz="1600" dirty="0">
                <a:solidFill>
                  <a:srgbClr val="222222"/>
                </a:solidFill>
                <a:latin typeface="Georgia" panose="02040502050405020303" pitchFamily="18" charset="0"/>
                <a:cs typeface="Arial" panose="020B0604020202020204" pitchFamily="34" charset="0"/>
              </a:rPr>
              <a:t> </a:t>
            </a:r>
            <a:r>
              <a:rPr lang="en-US" sz="1600" dirty="0">
                <a:solidFill>
                  <a:srgbClr val="222222"/>
                </a:solidFill>
                <a:latin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convolutional neural network</a:t>
            </a:r>
            <a:r>
              <a:rPr lang="en-US" sz="1600" dirty="0">
                <a:solidFill>
                  <a:srgbClr val="222222"/>
                </a:solidFill>
                <a:latin typeface="Georgia" panose="02040502050405020303" pitchFamily="18" charset="0"/>
                <a:cs typeface="Arial" panose="020B0604020202020204" pitchFamily="34" charset="0"/>
              </a:rPr>
              <a:t> architecture </a:t>
            </a:r>
            <a:r>
              <a:rPr lang="en-US" sz="1600" b="0" i="0" dirty="0">
                <a:solidFill>
                  <a:srgbClr val="222222"/>
                </a:solidFill>
                <a:effectLst/>
                <a:latin typeface="Georgia" panose="02040502050405020303" pitchFamily="18" charset="0"/>
                <a:cs typeface="Arial" panose="020B0604020202020204" pitchFamily="34" charset="0"/>
              </a:rPr>
              <a:t>that won the 2014 ImageNet Large Scale Visual Recognition Challenge </a:t>
            </a:r>
            <a:r>
              <a:rPr lang="en-US" sz="1200" b="0" i="0" dirty="0">
                <a:solidFill>
                  <a:srgbClr val="222222"/>
                </a:solidFill>
                <a:effectLst/>
                <a:latin typeface="Georgia" panose="02040502050405020303" pitchFamily="18" charset="0"/>
                <a:cs typeface="Arial" panose="020B0604020202020204" pitchFamily="34" charset="0"/>
              </a:rPr>
              <a:t>(ILSVRC 2014).</a:t>
            </a:r>
          </a:p>
        </p:txBody>
      </p:sp>
    </p:spTree>
    <p:extLst>
      <p:ext uri="{BB962C8B-B14F-4D97-AF65-F5344CB8AC3E}">
        <p14:creationId xmlns:p14="http://schemas.microsoft.com/office/powerpoint/2010/main" val="106907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57073" y="2752344"/>
            <a:ext cx="11080750" cy="3950208"/>
          </a:xfrm>
        </p:spPr>
        <p:txBody>
          <a:bodyPr>
            <a:normAutofit/>
          </a:bodyPr>
          <a:lstStyle/>
          <a:p>
            <a:pPr algn="l"/>
            <a:r>
              <a:rPr lang="en-US" sz="2700" i="0" u="none" strike="noStrike" baseline="0" dirty="0">
                <a:solidFill>
                  <a:schemeClr val="tx1"/>
                </a:solidFill>
                <a:latin typeface="Georgia Pro Cond Semibold" panose="02040706050405020303" pitchFamily="18" charset="0"/>
              </a:rPr>
              <a:t>EBO</a:t>
            </a:r>
            <a:r>
              <a:rPr lang="hu-HU" sz="2700" i="0" u="none" strike="noStrike" baseline="0" dirty="0">
                <a:solidFill>
                  <a:schemeClr val="tx1"/>
                </a:solidFill>
                <a:latin typeface="Georgia Pro Cond Semibold" panose="02040706050405020303" pitchFamily="18" charset="0"/>
              </a:rPr>
              <a:t> - </a:t>
            </a:r>
            <a:r>
              <a:rPr lang="en-US" sz="2700" i="0" u="none" strike="noStrike" baseline="0" dirty="0">
                <a:solidFill>
                  <a:schemeClr val="tx1"/>
                </a:solidFill>
                <a:latin typeface="Georgia Pro Cond Semibold" panose="02040706050405020303" pitchFamily="18" charset="0"/>
              </a:rPr>
              <a:t>effects that may</a:t>
            </a:r>
            <a:r>
              <a:rPr lang="hu-HU" sz="2700" i="0" u="none" strike="noStrike" baseline="0" dirty="0">
                <a:solidFill>
                  <a:schemeClr val="tx1"/>
                </a:solidFill>
                <a:latin typeface="Georgia Pro Cond Semibold" panose="02040706050405020303" pitchFamily="18" charset="0"/>
              </a:rPr>
              <a:t> -</a:t>
            </a:r>
            <a:r>
              <a:rPr lang="en-US" sz="2700" i="0" u="none" strike="noStrike" baseline="0" dirty="0">
                <a:solidFill>
                  <a:schemeClr val="tx1"/>
                </a:solidFill>
                <a:latin typeface="Georgia Pro Cond Semibold" panose="02040706050405020303" pitchFamily="18" charset="0"/>
              </a:rPr>
              <a:t> with different degrees of probability</a:t>
            </a:r>
            <a:r>
              <a:rPr lang="hu-HU" sz="2700" i="0" u="none" strike="noStrike" baseline="0" dirty="0">
                <a:solidFill>
                  <a:schemeClr val="tx1"/>
                </a:solidFill>
                <a:latin typeface="Georgia Pro Cond Semibold" panose="02040706050405020303" pitchFamily="18" charset="0"/>
              </a:rPr>
              <a:t> -</a:t>
            </a:r>
            <a:r>
              <a:rPr lang="en-US" sz="2700" i="0" u="none" strike="noStrike" baseline="0" dirty="0">
                <a:solidFill>
                  <a:schemeClr val="tx1"/>
                </a:solidFill>
                <a:latin typeface="Georgia Pro Cond Semibold" panose="02040706050405020303" pitchFamily="18" charset="0"/>
              </a:rPr>
              <a:t> be achieved through diplomatic,</a:t>
            </a:r>
            <a:r>
              <a:rPr lang="hu-HU" sz="2700" i="0" u="none" strike="noStrike" baseline="0" dirty="0">
                <a:solidFill>
                  <a:schemeClr val="tx1"/>
                </a:solidFill>
                <a:latin typeface="Georgia Pro Cond Semibold" panose="02040706050405020303" pitchFamily="18" charset="0"/>
              </a:rPr>
              <a:t> </a:t>
            </a:r>
            <a:r>
              <a:rPr lang="en-US" sz="2700" i="0" u="none" strike="noStrike" baseline="0" dirty="0">
                <a:solidFill>
                  <a:schemeClr val="tx1"/>
                </a:solidFill>
                <a:latin typeface="Georgia Pro Cond Semibold" panose="02040706050405020303" pitchFamily="18" charset="0"/>
              </a:rPr>
              <a:t>psychological, military, or economic actions </a:t>
            </a:r>
            <a:br>
              <a:rPr lang="hu-HU" sz="2700" i="0" u="none" strike="noStrike" baseline="0" dirty="0">
                <a:solidFill>
                  <a:schemeClr val="tx1"/>
                </a:solidFill>
                <a:latin typeface="Georgia Pro Cond Semibold" panose="02040706050405020303" pitchFamily="18" charset="0"/>
              </a:rPr>
            </a:br>
            <a:r>
              <a:rPr lang="en-US" sz="2700" i="0" u="none" strike="noStrike" baseline="0" dirty="0">
                <a:solidFill>
                  <a:schemeClr val="tx1"/>
                </a:solidFill>
                <a:latin typeface="Georgia Pro Cond Semibold" panose="02040706050405020303" pitchFamily="18" charset="0"/>
              </a:rPr>
              <a:t>(</a:t>
            </a:r>
            <a:r>
              <a:rPr lang="en-US" sz="2700" i="1" u="none" strike="noStrike" baseline="0" dirty="0">
                <a:solidFill>
                  <a:schemeClr val="tx1"/>
                </a:solidFill>
                <a:latin typeface="Georgia Pro Cond Semibold" panose="02040706050405020303" pitchFamily="18" charset="0"/>
              </a:rPr>
              <a:t>DIME actions</a:t>
            </a:r>
            <a:r>
              <a:rPr lang="en-US" sz="2700" i="0" u="none" strike="noStrike" baseline="0" dirty="0">
                <a:solidFill>
                  <a:schemeClr val="tx1"/>
                </a:solidFill>
                <a:latin typeface="Georgia Pro Cond Semibold" panose="02040706050405020303" pitchFamily="18" charset="0"/>
              </a:rPr>
              <a:t>). </a:t>
            </a:r>
            <a:br>
              <a:rPr lang="hu-HU" sz="2700" i="0" u="none" strike="noStrike" baseline="0" dirty="0">
                <a:solidFill>
                  <a:schemeClr val="tx1"/>
                </a:solidFill>
                <a:latin typeface="Georgia Pro Cond Semibold" panose="02040706050405020303" pitchFamily="18" charset="0"/>
              </a:rPr>
            </a:br>
            <a:br>
              <a:rPr lang="hu-HU" sz="2700" i="0" u="none" strike="noStrike" baseline="0" dirty="0">
                <a:solidFill>
                  <a:schemeClr val="tx1"/>
                </a:solidFill>
                <a:latin typeface="Georgia Pro Cond Semibold" panose="02040706050405020303" pitchFamily="18" charset="0"/>
              </a:rPr>
            </a:br>
            <a:r>
              <a:rPr lang="en-US" sz="2700" i="0" u="none" strike="noStrike" baseline="0" dirty="0">
                <a:solidFill>
                  <a:schemeClr val="tx1"/>
                </a:solidFill>
                <a:latin typeface="Georgia Pro Cond Semibold" panose="02040706050405020303" pitchFamily="18" charset="0"/>
              </a:rPr>
              <a:t>EBO’s system-wide</a:t>
            </a:r>
            <a:r>
              <a:rPr lang="hu-HU" sz="2700" i="0" u="none" strike="noStrike" baseline="0" dirty="0">
                <a:solidFill>
                  <a:schemeClr val="tx1"/>
                </a:solidFill>
                <a:latin typeface="Georgia Pro Cond Semibold" panose="02040706050405020303" pitchFamily="18" charset="0"/>
              </a:rPr>
              <a:t> </a:t>
            </a:r>
            <a:r>
              <a:rPr lang="en-US" sz="2700" i="0" u="none" strike="noStrike" baseline="0" dirty="0">
                <a:solidFill>
                  <a:schemeClr val="tx1"/>
                </a:solidFill>
                <a:latin typeface="Georgia Pro Cond Semibold" panose="02040706050405020303" pitchFamily="18" charset="0"/>
              </a:rPr>
              <a:t>view considers not just military effects, but also political, economic, social, information, and</a:t>
            </a:r>
            <a:r>
              <a:rPr lang="hu-HU" sz="2700" i="0" u="none" strike="noStrike" baseline="0" dirty="0">
                <a:solidFill>
                  <a:schemeClr val="tx1"/>
                </a:solidFill>
                <a:latin typeface="Georgia Pro Cond Semibold" panose="02040706050405020303" pitchFamily="18" charset="0"/>
              </a:rPr>
              <a:t> </a:t>
            </a:r>
            <a:r>
              <a:rPr lang="en-US" sz="2700" i="0" u="none" strike="noStrike" baseline="0" dirty="0">
                <a:solidFill>
                  <a:schemeClr val="tx1"/>
                </a:solidFill>
                <a:latin typeface="Georgia Pro Cond Semibold" panose="02040706050405020303" pitchFamily="18" charset="0"/>
              </a:rPr>
              <a:t>infrastructure effects </a:t>
            </a:r>
            <a:br>
              <a:rPr lang="hu-HU" sz="2700" i="0" u="none" strike="noStrike" baseline="0" dirty="0">
                <a:solidFill>
                  <a:schemeClr val="tx1"/>
                </a:solidFill>
                <a:latin typeface="Georgia Pro Cond Semibold" panose="02040706050405020303" pitchFamily="18" charset="0"/>
              </a:rPr>
            </a:br>
            <a:r>
              <a:rPr lang="en-US" sz="2700" i="0" u="none" strike="noStrike" baseline="0" dirty="0">
                <a:solidFill>
                  <a:schemeClr val="tx1"/>
                </a:solidFill>
                <a:latin typeface="Georgia Pro Cond Semibold" panose="02040706050405020303" pitchFamily="18" charset="0"/>
              </a:rPr>
              <a:t>(</a:t>
            </a:r>
            <a:r>
              <a:rPr lang="en-US" sz="2700" i="1" u="none" strike="noStrike" baseline="0" dirty="0">
                <a:solidFill>
                  <a:schemeClr val="tx1"/>
                </a:solidFill>
                <a:latin typeface="Georgia Pro Cond Semibold" panose="02040706050405020303" pitchFamily="18" charset="0"/>
              </a:rPr>
              <a:t>PMESII effects</a:t>
            </a:r>
            <a:r>
              <a:rPr lang="en-US" sz="2700" i="0" u="none" strike="noStrike" baseline="0" dirty="0">
                <a:solidFill>
                  <a:schemeClr val="tx1"/>
                </a:solidFill>
                <a:latin typeface="Georgia Pro Cond Semibold" panose="02040706050405020303" pitchFamily="18" charset="0"/>
              </a:rPr>
              <a:t>)</a:t>
            </a:r>
            <a:br>
              <a:rPr lang="hu-HU" sz="3200" b="1" dirty="0">
                <a:solidFill>
                  <a:schemeClr val="tx1"/>
                </a:solidFill>
                <a:latin typeface="Georgia Pro Cond Semibold" panose="02040706050405020303" pitchFamily="18" charset="0"/>
              </a:rPr>
            </a:br>
            <a:endParaRPr lang="hu-HU"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994B0B7B-AD12-4E94-BE83-E68D4F218844}"/>
              </a:ext>
            </a:extLst>
          </p:cNvPr>
          <p:cNvSpPr txBox="1"/>
          <p:nvPr/>
        </p:nvSpPr>
        <p:spPr>
          <a:xfrm>
            <a:off x="654177" y="451513"/>
            <a:ext cx="10728197" cy="2554545"/>
          </a:xfrm>
          <a:prstGeom prst="rect">
            <a:avLst/>
          </a:prstGeom>
          <a:noFill/>
        </p:spPr>
        <p:txBody>
          <a:bodyPr wrap="square">
            <a:spAutoFit/>
          </a:bodyPr>
          <a:lstStyle/>
          <a:p>
            <a:pPr algn="ctr"/>
            <a:r>
              <a:rPr lang="hu-HU" sz="3200" i="0" u="none" strike="noStrike" baseline="0" dirty="0">
                <a:solidFill>
                  <a:schemeClr val="tx1"/>
                </a:solidFill>
                <a:latin typeface="Georgia Pro Cond Semibold" panose="02040706050405020303" pitchFamily="18" charset="0"/>
              </a:rPr>
              <a:t>A </a:t>
            </a:r>
            <a:r>
              <a:rPr lang="hu-HU" sz="3200" i="0" u="none" strike="noStrike" baseline="0" dirty="0" err="1">
                <a:solidFill>
                  <a:schemeClr val="tx1"/>
                </a:solidFill>
                <a:latin typeface="Georgia Pro Cond Semibold" panose="02040706050405020303" pitchFamily="18" charset="0"/>
              </a:rPr>
              <a:t>State</a:t>
            </a:r>
            <a:r>
              <a:rPr lang="hu-HU" sz="3200" i="0" u="none" strike="noStrike" baseline="0" dirty="0">
                <a:solidFill>
                  <a:schemeClr val="tx1"/>
                </a:solidFill>
                <a:latin typeface="Georgia Pro Cond Semibold" panose="02040706050405020303" pitchFamily="18" charset="0"/>
              </a:rPr>
              <a:t> </a:t>
            </a:r>
            <a:r>
              <a:rPr lang="hu-HU" sz="3200" i="0" u="none" strike="noStrike" baseline="0" dirty="0" err="1">
                <a:solidFill>
                  <a:schemeClr val="tx1"/>
                </a:solidFill>
                <a:latin typeface="Georgia Pro Cond Semibold" panose="02040706050405020303" pitchFamily="18" charset="0"/>
              </a:rPr>
              <a:t>decides</a:t>
            </a:r>
            <a:r>
              <a:rPr lang="hu-HU" sz="3200" i="0" u="none" strike="noStrike" baseline="0" dirty="0">
                <a:solidFill>
                  <a:schemeClr val="tx1"/>
                </a:solidFill>
                <a:latin typeface="Georgia Pro Cond Semibold" panose="02040706050405020303" pitchFamily="18" charset="0"/>
              </a:rPr>
              <a:t> </a:t>
            </a:r>
            <a:r>
              <a:rPr lang="hu-HU" sz="3200" i="0" u="none" strike="noStrike" baseline="0" dirty="0" err="1">
                <a:solidFill>
                  <a:schemeClr val="tx1"/>
                </a:solidFill>
                <a:latin typeface="Georgia Pro Cond Semibold" panose="02040706050405020303" pitchFamily="18" charset="0"/>
              </a:rPr>
              <a:t>to</a:t>
            </a:r>
            <a:r>
              <a:rPr lang="hu-HU" sz="3200" i="0" u="none" strike="noStrike" baseline="0" dirty="0">
                <a:solidFill>
                  <a:schemeClr val="tx1"/>
                </a:solidFill>
                <a:latin typeface="Georgia Pro Cond Semibold" panose="02040706050405020303" pitchFamily="18" charset="0"/>
              </a:rPr>
              <a:t> </a:t>
            </a:r>
            <a:r>
              <a:rPr lang="hu-HU" sz="3200" i="0" u="none" strike="noStrike" baseline="0" dirty="0" err="1">
                <a:solidFill>
                  <a:schemeClr val="tx1"/>
                </a:solidFill>
                <a:latin typeface="Georgia Pro Cond Semibold" panose="02040706050405020303" pitchFamily="18" charset="0"/>
              </a:rPr>
              <a:t>influence</a:t>
            </a:r>
            <a:r>
              <a:rPr lang="hu-HU" sz="3200" i="0" u="none" strike="noStrike" baseline="0" dirty="0">
                <a:solidFill>
                  <a:schemeClr val="tx1"/>
                </a:solidFill>
                <a:latin typeface="Georgia Pro Cond Semibold" panose="02040706050405020303" pitchFamily="18" charset="0"/>
              </a:rPr>
              <a:t> </a:t>
            </a:r>
            <a:r>
              <a:rPr lang="hu-HU" sz="3200" i="0" u="none" strike="noStrike" baseline="0" dirty="0" err="1">
                <a:solidFill>
                  <a:schemeClr val="tx1"/>
                </a:solidFill>
                <a:latin typeface="Georgia Pro Cond Semibold" panose="02040706050405020303" pitchFamily="18" charset="0"/>
              </a:rPr>
              <a:t>another</a:t>
            </a:r>
            <a:r>
              <a:rPr lang="hu-HU" sz="3200" i="0" u="none" strike="noStrike" baseline="0" dirty="0">
                <a:solidFill>
                  <a:schemeClr val="tx1"/>
                </a:solidFill>
                <a:latin typeface="Georgia Pro Cond Semibold" panose="02040706050405020303" pitchFamily="18" charset="0"/>
              </a:rPr>
              <a:t> </a:t>
            </a:r>
            <a:r>
              <a:rPr lang="hu-HU" sz="3200" i="0" u="none" strike="noStrike" baseline="0" dirty="0" err="1">
                <a:solidFill>
                  <a:schemeClr val="tx1"/>
                </a:solidFill>
                <a:latin typeface="Georgia Pro Cond Semibold" panose="02040706050405020303" pitchFamily="18" charset="0"/>
              </a:rPr>
              <a:t>State</a:t>
            </a:r>
            <a:endParaRPr lang="hu-HU" sz="3200" i="0" u="none" strike="noStrike" baseline="0" dirty="0">
              <a:solidFill>
                <a:schemeClr val="tx1"/>
              </a:solidFill>
              <a:latin typeface="Georgia Pro Cond Semibold" panose="02040706050405020303" pitchFamily="18" charset="0"/>
            </a:endParaRPr>
          </a:p>
          <a:p>
            <a:pPr algn="ctr"/>
            <a:r>
              <a:rPr lang="hu-HU" sz="2400" dirty="0" err="1">
                <a:latin typeface="Georgia Pro Cond Semibold" panose="02040706050405020303" pitchFamily="18" charset="0"/>
              </a:rPr>
              <a:t>with</a:t>
            </a:r>
            <a:endParaRPr lang="hu-HU" sz="2400" dirty="0">
              <a:latin typeface="Georgia Pro Cond Semibold" panose="02040706050405020303" pitchFamily="18" charset="0"/>
            </a:endParaRPr>
          </a:p>
          <a:p>
            <a:pPr algn="ctr"/>
            <a:r>
              <a:rPr lang="en-US" sz="3200" i="0" u="none" strike="noStrike" baseline="0" dirty="0">
                <a:solidFill>
                  <a:schemeClr val="tx1"/>
                </a:solidFill>
                <a:latin typeface="Georgia Pro Cond Semibold" panose="02040706050405020303" pitchFamily="18" charset="0"/>
              </a:rPr>
              <a:t>Effects-based operations (EBO) </a:t>
            </a:r>
            <a:endParaRPr lang="hu-HU" sz="3200" i="0" u="none" strike="noStrike" baseline="0" dirty="0">
              <a:solidFill>
                <a:schemeClr val="tx1"/>
              </a:solidFill>
              <a:latin typeface="Georgia Pro Cond Semibold" panose="02040706050405020303" pitchFamily="18" charset="0"/>
            </a:endParaRPr>
          </a:p>
          <a:p>
            <a:pPr algn="ctr"/>
            <a:r>
              <a:rPr lang="hu-HU" sz="2400" i="0" u="none" strike="noStrike" baseline="0" dirty="0">
                <a:solidFill>
                  <a:schemeClr val="tx1"/>
                </a:solidFill>
                <a:latin typeface="Georgia Pro Cond Semibold" panose="02040706050405020303" pitchFamily="18" charset="0"/>
              </a:rPr>
              <a:t>- </a:t>
            </a:r>
            <a:r>
              <a:rPr lang="en-US" sz="2400" i="0" u="none" strike="noStrike" baseline="0" dirty="0">
                <a:solidFill>
                  <a:schemeClr val="tx1"/>
                </a:solidFill>
                <a:latin typeface="Georgia Pro Cond Semibold" panose="02040706050405020303" pitchFamily="18" charset="0"/>
              </a:rPr>
              <a:t>a methodology for planning, executing, and assessing</a:t>
            </a:r>
            <a:r>
              <a:rPr lang="hu-HU" sz="2400" i="0" u="none" strike="noStrike" baseline="0" dirty="0">
                <a:solidFill>
                  <a:schemeClr val="tx1"/>
                </a:solidFill>
                <a:latin typeface="Georgia Pro Cond Semibold" panose="02040706050405020303" pitchFamily="18" charset="0"/>
              </a:rPr>
              <a:t> </a:t>
            </a:r>
            <a:r>
              <a:rPr lang="en-US" sz="2400" i="0" u="none" strike="noStrike" baseline="0" dirty="0">
                <a:solidFill>
                  <a:schemeClr val="tx1"/>
                </a:solidFill>
                <a:latin typeface="Georgia Pro Cond Semibold" panose="02040706050405020303" pitchFamily="18" charset="0"/>
              </a:rPr>
              <a:t>operations to attain the effects required to achieve desired national security objectives. </a:t>
            </a:r>
            <a:endParaRPr lang="hu-HU" sz="2400" i="0" u="none" strike="noStrike" baseline="0" dirty="0">
              <a:solidFill>
                <a:schemeClr val="tx1"/>
              </a:solidFill>
              <a:latin typeface="Georgia Pro Cond Semibold" panose="02040706050405020303" pitchFamily="18" charset="0"/>
            </a:endParaRPr>
          </a:p>
          <a:p>
            <a:pPr algn="ctr"/>
            <a:r>
              <a:rPr lang="hu-HU" sz="2400" i="0" u="none" strike="noStrike" baseline="0" dirty="0">
                <a:solidFill>
                  <a:schemeClr val="tx1"/>
                </a:solidFill>
                <a:latin typeface="Georgia Pro Cond Semibold" panose="02040706050405020303" pitchFamily="18" charset="0"/>
              </a:rPr>
              <a:t>-</a:t>
            </a:r>
            <a:r>
              <a:rPr lang="en-US" sz="2400" i="0" u="none" strike="noStrike" baseline="0" dirty="0">
                <a:solidFill>
                  <a:schemeClr val="tx1"/>
                </a:solidFill>
                <a:latin typeface="Georgia Pro Cond Semibold" panose="02040706050405020303" pitchFamily="18" charset="0"/>
              </a:rPr>
              <a:t>a holistic view </a:t>
            </a:r>
            <a:r>
              <a:rPr lang="hu-HU" sz="2400" i="0" u="none" strike="noStrike" baseline="0" dirty="0">
                <a:solidFill>
                  <a:schemeClr val="tx1"/>
                </a:solidFill>
                <a:latin typeface="Georgia Pro Cond Semibold" panose="02040706050405020303" pitchFamily="18" charset="0"/>
              </a:rPr>
              <a:t>-</a:t>
            </a:r>
            <a:r>
              <a:rPr lang="en-US" sz="2400" i="0" u="none" strike="noStrike" baseline="0" dirty="0">
                <a:solidFill>
                  <a:schemeClr val="tx1"/>
                </a:solidFill>
                <a:latin typeface="Georgia Pro Cond Semibold" panose="02040706050405020303" pitchFamily="18" charset="0"/>
              </a:rPr>
              <a:t> considers the full range of direct, indirect, and cascading effects</a:t>
            </a:r>
            <a:endParaRPr lang="en-US" sz="2400" dirty="0"/>
          </a:p>
        </p:txBody>
      </p:sp>
    </p:spTree>
    <p:extLst>
      <p:ext uri="{BB962C8B-B14F-4D97-AF65-F5344CB8AC3E}">
        <p14:creationId xmlns:p14="http://schemas.microsoft.com/office/powerpoint/2010/main" val="106741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9CC60-EB44-4EB6-A4B5-C46D9BCC9472}"/>
              </a:ext>
            </a:extLst>
          </p:cNvPr>
          <p:cNvPicPr>
            <a:picLocks noChangeAspect="1"/>
          </p:cNvPicPr>
          <p:nvPr/>
        </p:nvPicPr>
        <p:blipFill>
          <a:blip r:embed="rId3"/>
          <a:stretch>
            <a:fillRect/>
          </a:stretch>
        </p:blipFill>
        <p:spPr>
          <a:xfrm>
            <a:off x="2544607" y="-63354"/>
            <a:ext cx="9385455" cy="6858000"/>
          </a:xfrm>
          <a:prstGeom prst="rect">
            <a:avLst/>
          </a:prstGeom>
        </p:spPr>
      </p:pic>
      <p:sp>
        <p:nvSpPr>
          <p:cNvPr id="48" name="Téglalap 10">
            <a:extLst>
              <a:ext uri="{FF2B5EF4-FFF2-40B4-BE49-F238E27FC236}">
                <a16:creationId xmlns:a16="http://schemas.microsoft.com/office/drawing/2014/main" id="{DA24C3B6-6640-4F9F-9156-BF6CC70BF7E7}"/>
              </a:ext>
            </a:extLst>
          </p:cNvPr>
          <p:cNvSpPr/>
          <p:nvPr/>
        </p:nvSpPr>
        <p:spPr>
          <a:xfrm>
            <a:off x="7843837" y="0"/>
            <a:ext cx="4086225" cy="6731293"/>
          </a:xfrm>
          <a:prstGeom prst="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144" tIns="40072" rIns="80144" bIns="40072" anchor="ctr"/>
          <a:lstStyle/>
          <a:p>
            <a:pPr algn="ctr" eaLnBrk="0" fontAlgn="base" hangingPunct="0">
              <a:spcBef>
                <a:spcPct val="0"/>
              </a:spcBef>
              <a:spcAft>
                <a:spcPct val="0"/>
              </a:spcAft>
              <a:defRPr/>
            </a:pPr>
            <a:endParaRPr lang="hu-HU" sz="3200" b="1">
              <a:solidFill>
                <a:prstClr val="white"/>
              </a:solidFill>
              <a:latin typeface="Calibri"/>
            </a:endParaRPr>
          </a:p>
        </p:txBody>
      </p:sp>
      <p:sp>
        <p:nvSpPr>
          <p:cNvPr id="50" name="TextBox 49">
            <a:extLst>
              <a:ext uri="{FF2B5EF4-FFF2-40B4-BE49-F238E27FC236}">
                <a16:creationId xmlns:a16="http://schemas.microsoft.com/office/drawing/2014/main" id="{3C6003BE-6B17-4D56-815F-478F550F9DDB}"/>
              </a:ext>
            </a:extLst>
          </p:cNvPr>
          <p:cNvSpPr txBox="1"/>
          <p:nvPr/>
        </p:nvSpPr>
        <p:spPr>
          <a:xfrm>
            <a:off x="8296275" y="1552574"/>
            <a:ext cx="3181350" cy="461665"/>
          </a:xfrm>
          <a:prstGeom prst="rect">
            <a:avLst/>
          </a:prstGeom>
          <a:noFill/>
        </p:spPr>
        <p:txBody>
          <a:bodyPr wrap="square">
            <a:spAutoFit/>
          </a:bodyPr>
          <a:lstStyle/>
          <a:p>
            <a:r>
              <a:rPr lang="en-US" altLang="hu-HU" sz="2400" b="1" dirty="0">
                <a:latin typeface="Georgia Pro Cond Semibold" panose="02040706050405020303" pitchFamily="18" charset="0"/>
              </a:rPr>
              <a:t>Military Operations</a:t>
            </a:r>
            <a:endParaRPr lang="en-US" sz="2400" b="1" dirty="0"/>
          </a:p>
        </p:txBody>
      </p:sp>
      <p:sp>
        <p:nvSpPr>
          <p:cNvPr id="6" name="TextBox 5">
            <a:extLst>
              <a:ext uri="{FF2B5EF4-FFF2-40B4-BE49-F238E27FC236}">
                <a16:creationId xmlns:a16="http://schemas.microsoft.com/office/drawing/2014/main" id="{3E752614-374E-4086-8910-67352BF9FDC6}"/>
              </a:ext>
            </a:extLst>
          </p:cNvPr>
          <p:cNvSpPr txBox="1"/>
          <p:nvPr/>
        </p:nvSpPr>
        <p:spPr>
          <a:xfrm>
            <a:off x="147638" y="2014239"/>
            <a:ext cx="2262187" cy="3816429"/>
          </a:xfrm>
          <a:prstGeom prst="rect">
            <a:avLst/>
          </a:prstGeom>
          <a:noFill/>
        </p:spPr>
        <p:txBody>
          <a:bodyPr wrap="square">
            <a:spAutoFit/>
          </a:bodyPr>
          <a:lstStyle/>
          <a:p>
            <a:r>
              <a:rPr lang="en-US" sz="3200" b="0" i="0" u="none" strike="noStrike" baseline="0" dirty="0">
                <a:latin typeface="Georgia Pro Cond Semibold" panose="02040706050405020303" pitchFamily="18" charset="0"/>
              </a:rPr>
              <a:t>Hybrid Warfare </a:t>
            </a:r>
            <a:endParaRPr lang="hu-HU" sz="3200" b="0" i="0" u="none" strike="noStrike" baseline="0" dirty="0">
              <a:latin typeface="Georgia Pro Cond Semibold" panose="02040706050405020303" pitchFamily="18" charset="0"/>
            </a:endParaRPr>
          </a:p>
          <a:p>
            <a:r>
              <a:rPr lang="en-US" sz="3200" b="0" i="0" u="none" strike="noStrike" baseline="0" dirty="0">
                <a:latin typeface="Georgia Pro Cond Semibold" panose="02040706050405020303" pitchFamily="18" charset="0"/>
              </a:rPr>
              <a:t>– </a:t>
            </a:r>
            <a:endParaRPr lang="hu-HU" sz="3200" b="0" i="0" u="none" strike="noStrike" baseline="0" dirty="0">
              <a:latin typeface="Georgia Pro Cond Semibold" panose="02040706050405020303" pitchFamily="18" charset="0"/>
            </a:endParaRPr>
          </a:p>
          <a:p>
            <a:r>
              <a:rPr lang="en-US" sz="3200" b="0" i="0" u="none" strike="noStrike" baseline="0" dirty="0">
                <a:latin typeface="Georgia Pro Cond Semibold" panose="02040706050405020303" pitchFamily="18" charset="0"/>
              </a:rPr>
              <a:t>According to the Gerasimov Doctrine</a:t>
            </a:r>
            <a:r>
              <a:rPr lang="hu-HU" sz="3200" b="0" i="0" u="none" strike="noStrike" baseline="0" dirty="0">
                <a:latin typeface="Georgia Pro Cond Semibold" panose="02040706050405020303" pitchFamily="18" charset="0"/>
              </a:rPr>
              <a:t>.</a:t>
            </a:r>
          </a:p>
          <a:p>
            <a:endParaRPr lang="en-US" dirty="0"/>
          </a:p>
        </p:txBody>
      </p:sp>
    </p:spTree>
    <p:extLst>
      <p:ext uri="{BB962C8B-B14F-4D97-AF65-F5344CB8AC3E}">
        <p14:creationId xmlns:p14="http://schemas.microsoft.com/office/powerpoint/2010/main" val="319124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1625" y="1909099"/>
            <a:ext cx="11080750" cy="4314825"/>
          </a:xfrm>
        </p:spPr>
        <p:txBody>
          <a:bodyPr>
            <a:normAutofit/>
          </a:bodyPr>
          <a:lstStyle/>
          <a:p>
            <a:pPr>
              <a:lnSpc>
                <a:spcPct val="107000"/>
              </a:lnSpc>
              <a:spcAft>
                <a:spcPts val="800"/>
              </a:spcAft>
            </a:pPr>
            <a:br>
              <a:rPr lang="hu-HU" sz="3200" b="1" dirty="0">
                <a:solidFill>
                  <a:schemeClr val="tx1"/>
                </a:solidFill>
                <a:latin typeface="Georgia Pro Cond Semibold" panose="02040706050405020303" pitchFamily="18" charset="0"/>
              </a:rPr>
            </a:br>
            <a:endParaRPr lang="hu-HU"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3076" name="Picture 4">
            <a:extLst>
              <a:ext uri="{FF2B5EF4-FFF2-40B4-BE49-F238E27FC236}">
                <a16:creationId xmlns:a16="http://schemas.microsoft.com/office/drawing/2014/main" id="{74F4B908-5E65-4F92-9D7B-30A3F9716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168" y="1256066"/>
            <a:ext cx="9704832" cy="56019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F4DF3E-EA9F-437A-83C2-85432620BC2B}"/>
              </a:ext>
            </a:extLst>
          </p:cNvPr>
          <p:cNvSpPr txBox="1"/>
          <p:nvPr/>
        </p:nvSpPr>
        <p:spPr>
          <a:xfrm>
            <a:off x="81916" y="6041362"/>
            <a:ext cx="2405252" cy="646331"/>
          </a:xfrm>
          <a:prstGeom prst="rect">
            <a:avLst/>
          </a:prstGeom>
          <a:noFill/>
        </p:spPr>
        <p:txBody>
          <a:bodyPr wrap="square">
            <a:spAutoFit/>
          </a:bodyPr>
          <a:lstStyle/>
          <a:p>
            <a:r>
              <a:rPr lang="en-US" b="0" i="0" dirty="0">
                <a:solidFill>
                  <a:srgbClr val="101010"/>
                </a:solidFill>
                <a:effectLst/>
                <a:latin typeface="Source Sans Pro" panose="020B0503030403020204" pitchFamily="34" charset="0"/>
              </a:rPr>
              <a:t>Sociocultural Aspects (U.S., 2015)</a:t>
            </a:r>
            <a:endParaRPr lang="en-US" dirty="0"/>
          </a:p>
        </p:txBody>
      </p:sp>
      <p:sp>
        <p:nvSpPr>
          <p:cNvPr id="8" name="TextBox 7">
            <a:extLst>
              <a:ext uri="{FF2B5EF4-FFF2-40B4-BE49-F238E27FC236}">
                <a16:creationId xmlns:a16="http://schemas.microsoft.com/office/drawing/2014/main" id="{3F44D0ED-3F10-4A20-9416-2489378B6741}"/>
              </a:ext>
            </a:extLst>
          </p:cNvPr>
          <p:cNvSpPr txBox="1"/>
          <p:nvPr/>
        </p:nvSpPr>
        <p:spPr>
          <a:xfrm>
            <a:off x="580644" y="417700"/>
            <a:ext cx="11288268" cy="523220"/>
          </a:xfrm>
          <a:prstGeom prst="rect">
            <a:avLst/>
          </a:prstGeom>
          <a:noFill/>
        </p:spPr>
        <p:txBody>
          <a:bodyPr wrap="square">
            <a:spAutoFit/>
          </a:bodyPr>
          <a:lstStyle/>
          <a:p>
            <a:r>
              <a:rPr lang="hu-HU" sz="2800" b="0" i="0" dirty="0" err="1">
                <a:solidFill>
                  <a:srgbClr val="101010"/>
                </a:solidFill>
                <a:effectLst/>
                <a:latin typeface="Georgia Pro Cond Semibold" panose="02040706050405020303" pitchFamily="18" charset="0"/>
              </a:rPr>
              <a:t>Understanding</a:t>
            </a:r>
            <a:r>
              <a:rPr lang="hu-HU" sz="2800" b="0" i="0" dirty="0">
                <a:solidFill>
                  <a:srgbClr val="101010"/>
                </a:solidFill>
                <a:effectLst/>
                <a:latin typeface="Georgia Pro Cond Semibold" panose="02040706050405020303" pitchFamily="18" charset="0"/>
              </a:rPr>
              <a:t> </a:t>
            </a:r>
            <a:r>
              <a:rPr lang="hu-HU" sz="2800" b="0" i="0" dirty="0" err="1">
                <a:solidFill>
                  <a:srgbClr val="101010"/>
                </a:solidFill>
                <a:effectLst/>
                <a:latin typeface="Georgia Pro Cond Semibold" panose="02040706050405020303" pitchFamily="18" charset="0"/>
              </a:rPr>
              <a:t>the</a:t>
            </a:r>
            <a:r>
              <a:rPr lang="hu-HU" sz="2800" b="0" i="0" dirty="0">
                <a:solidFill>
                  <a:srgbClr val="101010"/>
                </a:solidFill>
                <a:effectLst/>
                <a:latin typeface="Georgia Pro Cond Semibold" panose="02040706050405020303" pitchFamily="18" charset="0"/>
              </a:rPr>
              <a:t> </a:t>
            </a:r>
            <a:r>
              <a:rPr lang="hu-HU" sz="2800" b="0" i="0" dirty="0" err="1">
                <a:solidFill>
                  <a:srgbClr val="101010"/>
                </a:solidFill>
                <a:effectLst/>
                <a:latin typeface="Georgia Pro Cond Semibold" panose="02040706050405020303" pitchFamily="18" charset="0"/>
              </a:rPr>
              <a:t>Operational</a:t>
            </a:r>
            <a:r>
              <a:rPr lang="hu-HU" sz="2800" b="0" i="0" dirty="0">
                <a:solidFill>
                  <a:srgbClr val="101010"/>
                </a:solidFill>
                <a:effectLst/>
                <a:latin typeface="Georgia Pro Cond Semibold" panose="02040706050405020303" pitchFamily="18" charset="0"/>
              </a:rPr>
              <a:t> </a:t>
            </a:r>
            <a:r>
              <a:rPr lang="hu-HU" sz="2800" b="0" i="0" dirty="0" err="1">
                <a:solidFill>
                  <a:srgbClr val="101010"/>
                </a:solidFill>
                <a:effectLst/>
                <a:latin typeface="Georgia Pro Cond Semibold" panose="02040706050405020303" pitchFamily="18" charset="0"/>
              </a:rPr>
              <a:t>Environment</a:t>
            </a:r>
            <a:r>
              <a:rPr lang="hu-HU" sz="2800" b="0" i="0" dirty="0">
                <a:solidFill>
                  <a:srgbClr val="101010"/>
                </a:solidFill>
                <a:effectLst/>
                <a:latin typeface="Georgia Pro Cond Semibold" panose="02040706050405020303" pitchFamily="18" charset="0"/>
              </a:rPr>
              <a:t> – Key </a:t>
            </a:r>
            <a:r>
              <a:rPr lang="hu-HU" sz="2800" b="0" i="0" dirty="0" err="1">
                <a:solidFill>
                  <a:srgbClr val="101010"/>
                </a:solidFill>
                <a:effectLst/>
                <a:latin typeface="Georgia Pro Cond Semibold" panose="02040706050405020303" pitchFamily="18" charset="0"/>
              </a:rPr>
              <a:t>to</a:t>
            </a:r>
            <a:r>
              <a:rPr lang="hu-HU" sz="2800" b="0" i="0" dirty="0">
                <a:solidFill>
                  <a:srgbClr val="101010"/>
                </a:solidFill>
                <a:effectLst/>
                <a:latin typeface="Georgia Pro Cond Semibold" panose="02040706050405020303" pitchFamily="18" charset="0"/>
              </a:rPr>
              <a:t> </a:t>
            </a:r>
            <a:r>
              <a:rPr lang="hu-HU" sz="2800" b="0" i="0" dirty="0" err="1">
                <a:solidFill>
                  <a:srgbClr val="101010"/>
                </a:solidFill>
                <a:effectLst/>
                <a:latin typeface="Georgia Pro Cond Semibold" panose="02040706050405020303" pitchFamily="18" charset="0"/>
              </a:rPr>
              <a:t>Success</a:t>
            </a:r>
            <a:endParaRPr lang="en-US" sz="2800" dirty="0">
              <a:latin typeface="Georgia Pro Cond Semibold" panose="02040706050405020303" pitchFamily="18" charset="0"/>
            </a:endParaRPr>
          </a:p>
        </p:txBody>
      </p:sp>
    </p:spTree>
    <p:extLst>
      <p:ext uri="{BB962C8B-B14F-4D97-AF65-F5344CB8AC3E}">
        <p14:creationId xmlns:p14="http://schemas.microsoft.com/office/powerpoint/2010/main" val="360657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048934" y="157450"/>
            <a:ext cx="8596668" cy="718850"/>
          </a:xfrm>
        </p:spPr>
        <p:txBody>
          <a:bodyPr/>
          <a:lstStyle/>
          <a:p>
            <a:pPr algn="ctr">
              <a:defRPr/>
            </a:pPr>
            <a:r>
              <a:rPr lang="hu-HU" altLang="hu-HU" sz="3000" dirty="0">
                <a:solidFill>
                  <a:schemeClr val="tx1"/>
                </a:solidFill>
                <a:latin typeface="Georgia Pro Cond Semibold" panose="02040706050405020303" pitchFamily="18" charset="0"/>
              </a:rPr>
              <a:t>OPLAN</a:t>
            </a:r>
          </a:p>
        </p:txBody>
      </p:sp>
      <p:sp>
        <p:nvSpPr>
          <p:cNvPr id="48131" name="Rectangle 3"/>
          <p:cNvSpPr>
            <a:spLocks noGrp="1" noChangeArrowheads="1"/>
          </p:cNvSpPr>
          <p:nvPr>
            <p:ph type="body" idx="1"/>
          </p:nvPr>
        </p:nvSpPr>
        <p:spPr>
          <a:xfrm>
            <a:off x="1219200" y="1011920"/>
            <a:ext cx="9982200" cy="3289572"/>
          </a:xfrm>
        </p:spPr>
        <p:txBody>
          <a:bodyPr>
            <a:normAutofit lnSpcReduction="10000"/>
          </a:bodyPr>
          <a:lstStyle/>
          <a:p>
            <a:pPr marL="0" indent="0" algn="just">
              <a:buNone/>
              <a:defRPr/>
            </a:pPr>
            <a:r>
              <a:rPr lang="en-US" altLang="hu-HU" sz="3000" dirty="0">
                <a:solidFill>
                  <a:schemeClr val="tx1"/>
                </a:solidFill>
                <a:latin typeface="Georgia Pro Cond Semibold" panose="02040706050405020303" pitchFamily="18" charset="0"/>
                <a:ea typeface="+mj-ea"/>
                <a:cs typeface="+mj-cs"/>
              </a:rPr>
              <a:t>War Game</a:t>
            </a:r>
            <a:endParaRPr lang="hu-HU" altLang="hu-HU" sz="3000" dirty="0">
              <a:solidFill>
                <a:schemeClr val="tx1"/>
              </a:solidFill>
              <a:latin typeface="Georgia Pro Cond Semibold" panose="02040706050405020303" pitchFamily="18" charset="0"/>
              <a:ea typeface="+mj-ea"/>
              <a:cs typeface="+mj-cs"/>
            </a:endParaRPr>
          </a:p>
          <a:p>
            <a:pPr marL="0" indent="0" algn="just">
              <a:lnSpc>
                <a:spcPct val="120000"/>
              </a:lnSpc>
              <a:buNone/>
              <a:defRPr/>
            </a:pPr>
            <a:r>
              <a:rPr lang="hu-HU" altLang="hu-HU" sz="2400" dirty="0">
                <a:solidFill>
                  <a:schemeClr val="tx1"/>
                </a:solidFill>
                <a:latin typeface="Georgia Pro Cond Semibold" panose="02040706050405020303" pitchFamily="18" charset="0"/>
              </a:rPr>
              <a:t>- </a:t>
            </a:r>
            <a:r>
              <a:rPr lang="en-US" altLang="hu-HU" sz="2400" dirty="0">
                <a:solidFill>
                  <a:schemeClr val="tx1"/>
                </a:solidFill>
                <a:latin typeface="Georgia Pro Cond Semibold" panose="02040706050405020303" pitchFamily="18" charset="0"/>
              </a:rPr>
              <a:t>Modeling is a conscious attempt to predict the course of an operation</a:t>
            </a:r>
            <a:r>
              <a:rPr lang="hu-HU" altLang="hu-HU" sz="2400" dirty="0">
                <a:solidFill>
                  <a:schemeClr val="tx1"/>
                </a:solidFill>
                <a:latin typeface="Georgia Pro Cond Semibold" panose="02040706050405020303" pitchFamily="18" charset="0"/>
              </a:rPr>
              <a:t>.</a:t>
            </a:r>
            <a:r>
              <a:rPr lang="en-US" altLang="hu-HU" sz="2400" dirty="0">
                <a:solidFill>
                  <a:schemeClr val="tx1"/>
                </a:solidFill>
                <a:latin typeface="Georgia Pro Cond Semibold" panose="02040706050405020303" pitchFamily="18" charset="0"/>
              </a:rPr>
              <a:t> Try to predict the activities, reactions, counter-reactions, the operation, the dynamics of </a:t>
            </a:r>
            <a:r>
              <a:rPr lang="hu-HU" altLang="hu-HU" sz="2400" dirty="0" err="1">
                <a:solidFill>
                  <a:schemeClr val="tx1"/>
                </a:solidFill>
                <a:latin typeface="Georgia Pro Cond Semibold" panose="02040706050405020303" pitchFamily="18" charset="0"/>
              </a:rPr>
              <a:t>combat</a:t>
            </a:r>
            <a:r>
              <a:rPr lang="en-US" altLang="hu-HU" sz="2400" dirty="0">
                <a:solidFill>
                  <a:schemeClr val="tx1"/>
                </a:solidFill>
                <a:latin typeface="Georgia Pro Cond Semibold" panose="02040706050405020303" pitchFamily="18" charset="0"/>
              </a:rPr>
              <a:t>.</a:t>
            </a:r>
            <a:endParaRPr lang="hu-HU" altLang="hu-HU" sz="2400" dirty="0">
              <a:solidFill>
                <a:schemeClr val="tx1"/>
              </a:solidFill>
              <a:latin typeface="Georgia Pro Cond Semibold" panose="02040706050405020303" pitchFamily="18" charset="0"/>
            </a:endParaRPr>
          </a:p>
          <a:p>
            <a:pPr marL="0" indent="0" algn="just">
              <a:lnSpc>
                <a:spcPct val="120000"/>
              </a:lnSpc>
              <a:buNone/>
              <a:defRPr/>
            </a:pPr>
            <a:r>
              <a:rPr lang="en-US" altLang="hu-HU" sz="2400" dirty="0">
                <a:solidFill>
                  <a:schemeClr val="tx1"/>
                </a:solidFill>
                <a:latin typeface="Georgia Pro Cond Semibold" panose="02040706050405020303" pitchFamily="18" charset="0"/>
              </a:rPr>
              <a:t>- The war game is conducted in order to collide the developed action variants with the action variants of the opposing party and to clarify the cooperation.</a:t>
            </a:r>
            <a:endParaRPr lang="hu-HU" altLang="hu-HU" sz="2400" dirty="0">
              <a:solidFill>
                <a:schemeClr val="tx1"/>
              </a:solidFill>
              <a:latin typeface="Georgia Pro Cond Semibold" panose="02040706050405020303" pitchFamily="18" charset="0"/>
            </a:endParaRPr>
          </a:p>
          <a:p>
            <a:pPr marL="0" indent="0" algn="just">
              <a:buNone/>
              <a:defRPr/>
            </a:pPr>
            <a:endParaRPr lang="hu-HU" altLang="hu-HU" sz="2400" dirty="0">
              <a:solidFill>
                <a:srgbClr val="FFFF00"/>
              </a:solidFill>
              <a:effectLst>
                <a:outerShdw blurRad="38100" dist="38100" dir="2700000" algn="tl">
                  <a:srgbClr val="000000"/>
                </a:outerShdw>
              </a:effectLst>
              <a:latin typeface="Times New Roman" panose="02020603050405020304" pitchFamily="18" charset="0"/>
            </a:endParaRPr>
          </a:p>
          <a:p>
            <a:pPr marL="0" indent="0" algn="just">
              <a:buNone/>
              <a:defRPr/>
            </a:pPr>
            <a:endParaRPr lang="hu-HU" altLang="hu-HU" sz="2400" dirty="0">
              <a:solidFill>
                <a:srgbClr val="FFFF00"/>
              </a:solidFill>
              <a:effectLst>
                <a:outerShdw blurRad="38100" dist="38100" dir="2700000" algn="tl">
                  <a:srgbClr val="000000"/>
                </a:outerShdw>
              </a:effectLst>
              <a:latin typeface="Times New Roman" panose="02020603050405020304" pitchFamily="18" charset="0"/>
            </a:endParaRPr>
          </a:p>
        </p:txBody>
      </p:sp>
      <p:pic>
        <p:nvPicPr>
          <p:cNvPr id="27650" name="Picture 2" descr="Jim Duncan Wargamer: NATO Modellers"/>
          <p:cNvPicPr>
            <a:picLocks noChangeAspect="1" noChangeArrowheads="1"/>
          </p:cNvPicPr>
          <p:nvPr/>
        </p:nvPicPr>
        <p:blipFill>
          <a:blip r:embed="rId3"/>
          <a:srcRect/>
          <a:stretch>
            <a:fillRect/>
          </a:stretch>
        </p:blipFill>
        <p:spPr bwMode="auto">
          <a:xfrm>
            <a:off x="1712779" y="4437113"/>
            <a:ext cx="4159353" cy="2339637"/>
          </a:xfrm>
          <a:prstGeom prst="rect">
            <a:avLst/>
          </a:prstGeom>
          <a:noFill/>
        </p:spPr>
      </p:pic>
      <p:pic>
        <p:nvPicPr>
          <p:cNvPr id="5" name="Picture 2"/>
          <p:cNvPicPr>
            <a:picLocks noChangeAspect="1" noChangeArrowheads="1"/>
          </p:cNvPicPr>
          <p:nvPr/>
        </p:nvPicPr>
        <p:blipFill>
          <a:blip r:embed="rId4"/>
          <a:srcRect l="39531" t="50764" r="19839" b="14062"/>
          <a:stretch>
            <a:fillRect/>
          </a:stretch>
        </p:blipFill>
        <p:spPr bwMode="auto">
          <a:xfrm>
            <a:off x="5865128" y="4437113"/>
            <a:ext cx="4652728" cy="233963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1625" y="1909099"/>
            <a:ext cx="11080750" cy="4314825"/>
          </a:xfrm>
        </p:spPr>
        <p:txBody>
          <a:bodyPr>
            <a:normAutofit/>
          </a:bodyPr>
          <a:lstStyle/>
          <a:p>
            <a:pPr>
              <a:lnSpc>
                <a:spcPct val="107000"/>
              </a:lnSpc>
              <a:spcAft>
                <a:spcPts val="800"/>
              </a:spcAft>
            </a:pPr>
            <a:br>
              <a:rPr lang="hu-HU" sz="3200" b="1" dirty="0">
                <a:solidFill>
                  <a:schemeClr val="tx1"/>
                </a:solidFill>
                <a:latin typeface="Georgia Pro Cond Semibold" panose="02040706050405020303" pitchFamily="18" charset="0"/>
              </a:rPr>
            </a:br>
            <a:endParaRPr lang="hu-HU"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61275EF6-8D1B-48AA-BE6D-9C508DBBF660}"/>
              </a:ext>
            </a:extLst>
          </p:cNvPr>
          <p:cNvSpPr txBox="1"/>
          <p:nvPr/>
        </p:nvSpPr>
        <p:spPr>
          <a:xfrm>
            <a:off x="438912" y="960945"/>
            <a:ext cx="11219688" cy="5509200"/>
          </a:xfrm>
          <a:prstGeom prst="rect">
            <a:avLst/>
          </a:prstGeom>
          <a:noFill/>
        </p:spPr>
        <p:txBody>
          <a:bodyPr wrap="square">
            <a:spAutoFit/>
          </a:bodyPr>
          <a:lstStyle/>
          <a:p>
            <a:pPr algn="l"/>
            <a:r>
              <a:rPr lang="hu-HU" sz="3200" b="1" dirty="0">
                <a:solidFill>
                  <a:schemeClr val="tx1"/>
                </a:solidFill>
                <a:latin typeface="Georgia Pro Cond Semibold" panose="02040706050405020303" pitchFamily="18" charset="0"/>
              </a:rPr>
              <a:t>The </a:t>
            </a:r>
            <a:r>
              <a:rPr lang="en-US" sz="3200" b="1" dirty="0" err="1">
                <a:solidFill>
                  <a:schemeClr val="tx1"/>
                </a:solidFill>
                <a:latin typeface="Georgia Pro Cond Semibold" panose="02040706050405020303" pitchFamily="18" charset="0"/>
              </a:rPr>
              <a:t>evaluati</a:t>
            </a:r>
            <a:r>
              <a:rPr lang="hu-HU" sz="3200" b="1" dirty="0">
                <a:solidFill>
                  <a:schemeClr val="tx1"/>
                </a:solidFill>
                <a:latin typeface="Georgia Pro Cond Semibold" panose="02040706050405020303" pitchFamily="18" charset="0"/>
              </a:rPr>
              <a:t>on</a:t>
            </a:r>
            <a:r>
              <a:rPr lang="en-US" sz="3200" b="1" dirty="0">
                <a:solidFill>
                  <a:schemeClr val="tx1"/>
                </a:solidFill>
                <a:latin typeface="Georgia Pro Cond Semibold" panose="02040706050405020303" pitchFamily="18" charset="0"/>
              </a:rPr>
              <a:t> </a:t>
            </a:r>
            <a:r>
              <a:rPr lang="hu-HU" sz="3200" b="1" dirty="0">
                <a:solidFill>
                  <a:schemeClr val="tx1"/>
                </a:solidFill>
                <a:latin typeface="Georgia Pro Cond Semibold" panose="02040706050405020303" pitchFamily="18" charset="0"/>
              </a:rPr>
              <a:t>of </a:t>
            </a:r>
            <a:r>
              <a:rPr lang="en-US" sz="3200" b="1" dirty="0">
                <a:solidFill>
                  <a:schemeClr val="tx1"/>
                </a:solidFill>
                <a:latin typeface="Georgia Pro Cond Semibold" panose="02040706050405020303" pitchFamily="18" charset="0"/>
              </a:rPr>
              <a:t>the </a:t>
            </a:r>
            <a:r>
              <a:rPr lang="hu-HU" sz="3200" b="1" dirty="0" err="1">
                <a:solidFill>
                  <a:schemeClr val="tx1"/>
                </a:solidFill>
                <a:latin typeface="Georgia Pro Cond Semibold" panose="02040706050405020303" pitchFamily="18" charset="0"/>
              </a:rPr>
              <a:t>expected</a:t>
            </a:r>
            <a:r>
              <a:rPr lang="hu-HU" sz="3200" b="1" dirty="0">
                <a:solidFill>
                  <a:schemeClr val="tx1"/>
                </a:solidFill>
                <a:latin typeface="Georgia Pro Cond Semibold" panose="02040706050405020303" pitchFamily="18" charset="0"/>
              </a:rPr>
              <a:t> </a:t>
            </a:r>
            <a:r>
              <a:rPr lang="hu-HU" sz="3200" b="1" dirty="0" err="1">
                <a:solidFill>
                  <a:schemeClr val="tx1"/>
                </a:solidFill>
                <a:latin typeface="Georgia Pro Cond Semibold" panose="02040706050405020303" pitchFamily="18" charset="0"/>
              </a:rPr>
              <a:t>impact</a:t>
            </a:r>
            <a:r>
              <a:rPr lang="hu-HU" sz="3200" b="1" dirty="0">
                <a:solidFill>
                  <a:schemeClr val="tx1"/>
                </a:solidFill>
                <a:latin typeface="Georgia Pro Cond Semibold" panose="02040706050405020303" pitchFamily="18" charset="0"/>
              </a:rPr>
              <a:t> of </a:t>
            </a:r>
            <a:r>
              <a:rPr lang="hu-HU" sz="3200" b="1" dirty="0" err="1">
                <a:solidFill>
                  <a:schemeClr val="tx1"/>
                </a:solidFill>
                <a:latin typeface="Georgia Pro Cond Semibold" panose="02040706050405020303" pitchFamily="18" charset="0"/>
              </a:rPr>
              <a:t>the</a:t>
            </a:r>
            <a:r>
              <a:rPr lang="hu-HU" sz="3200" b="1" dirty="0">
                <a:solidFill>
                  <a:schemeClr val="tx1"/>
                </a:solidFill>
                <a:latin typeface="Georgia Pro Cond Semibold" panose="02040706050405020303" pitchFamily="18" charset="0"/>
              </a:rPr>
              <a:t> </a:t>
            </a:r>
            <a:r>
              <a:rPr lang="en-US" sz="3200" b="1" dirty="0">
                <a:solidFill>
                  <a:schemeClr val="tx1"/>
                </a:solidFill>
                <a:latin typeface="Georgia Pro Cond Semibold" panose="02040706050405020303" pitchFamily="18" charset="0"/>
              </a:rPr>
              <a:t>planned COA</a:t>
            </a:r>
            <a:r>
              <a:rPr lang="hu-HU" sz="3200" b="1" dirty="0">
                <a:latin typeface="Georgia Pro Cond Semibold" panose="02040706050405020303" pitchFamily="18" charset="0"/>
              </a:rPr>
              <a:t> is </a:t>
            </a:r>
            <a:r>
              <a:rPr lang="en-US" sz="3200" b="0" i="0" u="none" strike="noStrike" baseline="0" dirty="0">
                <a:latin typeface="Georgia Pro Cond Semibold" panose="02040706050405020303" pitchFamily="18" charset="0"/>
              </a:rPr>
              <a:t>built along</a:t>
            </a:r>
            <a:r>
              <a:rPr lang="hu-HU" sz="3200" b="0" i="0" u="none" strike="noStrike" baseline="0" dirty="0">
                <a:latin typeface="Georgia Pro Cond Semibold" panose="02040706050405020303" pitchFamily="18" charset="0"/>
              </a:rPr>
              <a:t> </a:t>
            </a:r>
            <a:r>
              <a:rPr lang="en-US" sz="3200" b="0" i="0" u="none" strike="noStrike" baseline="0" dirty="0">
                <a:latin typeface="Georgia Pro Cond Semibold" panose="02040706050405020303" pitchFamily="18" charset="0"/>
              </a:rPr>
              <a:t>the DIME/PMESII/</a:t>
            </a:r>
            <a:r>
              <a:rPr lang="en-US" sz="3200" dirty="0">
                <a:latin typeface="Georgia Pro Cond Semibold" panose="02040706050405020303" pitchFamily="18" charset="0"/>
              </a:rPr>
              <a:t>ASCOP framework</a:t>
            </a:r>
            <a:endParaRPr lang="hu-HU" sz="3200" dirty="0">
              <a:latin typeface="Georgia Pro Cond Semibold" panose="02040706050405020303" pitchFamily="18" charset="0"/>
            </a:endParaRPr>
          </a:p>
          <a:p>
            <a:endParaRPr lang="hu-HU" sz="2400" dirty="0">
              <a:latin typeface="Georgia Pro Cond Semibold" panose="02040706050405020303" pitchFamily="18" charset="0"/>
            </a:endParaRPr>
          </a:p>
          <a:p>
            <a:pPr marL="342900" indent="-342900">
              <a:buFontTx/>
              <a:buChar char="-"/>
            </a:pPr>
            <a:r>
              <a:rPr lang="en-US" sz="2400" dirty="0">
                <a:latin typeface="Georgia Pro Cond Semibold" panose="02040706050405020303" pitchFamily="18" charset="0"/>
              </a:rPr>
              <a:t>The </a:t>
            </a:r>
            <a:r>
              <a:rPr lang="en-US" sz="2400" b="0" i="0" u="none" strike="noStrike" baseline="0" dirty="0">
                <a:latin typeface="Georgia Pro Cond Semibold" panose="02040706050405020303" pitchFamily="18" charset="0"/>
              </a:rPr>
              <a:t>DIME: Diplomacy, Information, Military and Economy. </a:t>
            </a:r>
            <a:endParaRPr lang="hu-HU" sz="2400" b="0" i="0" u="none" strike="noStrike" baseline="0" dirty="0">
              <a:latin typeface="Georgia Pro Cond Semibold" panose="02040706050405020303" pitchFamily="18" charset="0"/>
            </a:endParaRPr>
          </a:p>
          <a:p>
            <a:endParaRPr lang="hu-HU" sz="2400" b="0" i="0" u="none" strike="noStrike" baseline="0" dirty="0">
              <a:latin typeface="Georgia Pro Cond Semibold" panose="02040706050405020303" pitchFamily="18" charset="0"/>
            </a:endParaRPr>
          </a:p>
          <a:p>
            <a:pPr marL="342900" indent="-342900">
              <a:buFontTx/>
              <a:buChar char="-"/>
            </a:pPr>
            <a:r>
              <a:rPr lang="en-US" sz="2400" b="0" i="0" u="none" strike="noStrike" baseline="0" dirty="0">
                <a:latin typeface="Georgia Pro Cond Semibold" panose="02040706050405020303" pitchFamily="18" charset="0"/>
              </a:rPr>
              <a:t>PMESII describes the</a:t>
            </a:r>
            <a:r>
              <a:rPr lang="hu-HU" sz="2400" b="0" i="0" u="none" strike="noStrike" baseline="0" dirty="0">
                <a:latin typeface="Georgia Pro Cond Semibold" panose="02040706050405020303" pitchFamily="18" charset="0"/>
              </a:rPr>
              <a:t> </a:t>
            </a:r>
            <a:r>
              <a:rPr lang="en-US" sz="2400" b="0" i="0" u="none" strike="noStrike" baseline="0" dirty="0">
                <a:latin typeface="Georgia Pro Cond Semibold" panose="02040706050405020303" pitchFamily="18" charset="0"/>
              </a:rPr>
              <a:t>operational environment in six domains: Political, Military, Economic, Social, Information and Infrastructure.</a:t>
            </a:r>
            <a:endParaRPr lang="hu-HU" sz="2400" b="0" i="0" u="none" strike="noStrike" baseline="0" dirty="0">
              <a:latin typeface="Georgia Pro Cond Semibold" panose="02040706050405020303" pitchFamily="18" charset="0"/>
            </a:endParaRPr>
          </a:p>
          <a:p>
            <a:pPr marL="342900" indent="-342900">
              <a:buFontTx/>
              <a:buChar char="-"/>
            </a:pPr>
            <a:r>
              <a:rPr lang="en-US" sz="2400" b="0" i="0" u="none" strike="noStrike" baseline="0" dirty="0">
                <a:latin typeface="Georgia Pro Cond Semibold" panose="02040706050405020303" pitchFamily="18" charset="0"/>
              </a:rPr>
              <a:t>ASCOPE encompasses Areas, Structures, Capabilities, Organization, People and Events. </a:t>
            </a:r>
            <a:endParaRPr lang="hu-HU" sz="2400" b="0" i="0" u="none" strike="noStrike" baseline="0" dirty="0">
              <a:latin typeface="Georgia Pro Cond Semibold" panose="02040706050405020303" pitchFamily="18" charset="0"/>
            </a:endParaRPr>
          </a:p>
          <a:p>
            <a:pPr marL="342900" indent="-342900">
              <a:buFontTx/>
              <a:buChar char="-"/>
            </a:pPr>
            <a:r>
              <a:rPr lang="en-US" sz="2400" b="0" i="0" u="none" strike="noStrike" baseline="0" dirty="0">
                <a:latin typeface="Georgia Pro Cond Semibold" panose="02040706050405020303" pitchFamily="18" charset="0"/>
              </a:rPr>
              <a:t>In addition, the aspects</a:t>
            </a:r>
            <a:r>
              <a:rPr lang="hu-HU" sz="2400" b="0" i="0" u="none" strike="noStrike" baseline="0" dirty="0">
                <a:latin typeface="Georgia Pro Cond Semibold" panose="02040706050405020303" pitchFamily="18" charset="0"/>
              </a:rPr>
              <a:t> </a:t>
            </a:r>
            <a:r>
              <a:rPr lang="en-US" sz="2400" b="0" i="0" u="none" strike="noStrike" baseline="0" dirty="0">
                <a:latin typeface="Georgia Pro Cond Semibold" panose="02040706050405020303" pitchFamily="18" charset="0"/>
              </a:rPr>
              <a:t>of information collection requirements (ICR) and information capabilities requirements (ICR) </a:t>
            </a:r>
            <a:endParaRPr lang="hu-HU" sz="2400" b="0" i="0" u="none" strike="noStrike" baseline="0" dirty="0">
              <a:latin typeface="Georgia Pro Cond Semibold" panose="02040706050405020303" pitchFamily="18" charset="0"/>
            </a:endParaRPr>
          </a:p>
          <a:p>
            <a:endParaRPr lang="hu-HU" sz="2400" b="0" i="0" u="none" strike="noStrike" baseline="0" dirty="0">
              <a:latin typeface="Georgia Pro Cond Semibold" panose="02040706050405020303" pitchFamily="18" charset="0"/>
            </a:endParaRPr>
          </a:p>
          <a:p>
            <a:r>
              <a:rPr lang="hu-HU" sz="2400" dirty="0" err="1">
                <a:latin typeface="Georgia Pro Cond Semibold" panose="02040706050405020303" pitchFamily="18" charset="0"/>
              </a:rPr>
              <a:t>We</a:t>
            </a:r>
            <a:r>
              <a:rPr lang="hu-HU" sz="2400" dirty="0">
                <a:latin typeface="Georgia Pro Cond Semibold" panose="02040706050405020303" pitchFamily="18" charset="0"/>
              </a:rPr>
              <a:t> </a:t>
            </a:r>
            <a:r>
              <a:rPr lang="hu-HU" sz="2400" dirty="0" err="1">
                <a:latin typeface="Georgia Pro Cond Semibold" panose="02040706050405020303" pitchFamily="18" charset="0"/>
              </a:rPr>
              <a:t>can</a:t>
            </a:r>
            <a:r>
              <a:rPr lang="hu-HU" sz="2400" dirty="0">
                <a:latin typeface="Georgia Pro Cond Semibold" panose="02040706050405020303" pitchFamily="18" charset="0"/>
              </a:rPr>
              <a:t> </a:t>
            </a:r>
            <a:r>
              <a:rPr lang="hu-HU" sz="2400" dirty="0" err="1">
                <a:latin typeface="Georgia Pro Cond Semibold" panose="02040706050405020303" pitchFamily="18" charset="0"/>
              </a:rPr>
              <a:t>refer</a:t>
            </a:r>
            <a:r>
              <a:rPr lang="hu-HU" sz="2400" dirty="0">
                <a:latin typeface="Georgia Pro Cond Semibold" panose="02040706050405020303" pitchFamily="18" charset="0"/>
              </a:rPr>
              <a:t> </a:t>
            </a:r>
            <a:r>
              <a:rPr lang="hu-HU" sz="2400" dirty="0" err="1">
                <a:latin typeface="Georgia Pro Cond Semibold" panose="02040706050405020303" pitchFamily="18" charset="0"/>
              </a:rPr>
              <a:t>to</a:t>
            </a:r>
            <a:r>
              <a:rPr lang="hu-HU" sz="2400" dirty="0">
                <a:latin typeface="Georgia Pro Cond Semibold" panose="02040706050405020303" pitchFamily="18" charset="0"/>
              </a:rPr>
              <a:t> </a:t>
            </a:r>
            <a:r>
              <a:rPr lang="hu-HU" sz="2400" dirty="0" err="1">
                <a:latin typeface="Georgia Pro Cond Semibold" panose="02040706050405020303" pitchFamily="18" charset="0"/>
              </a:rPr>
              <a:t>as</a:t>
            </a:r>
            <a:r>
              <a:rPr lang="hu-HU" sz="2400" dirty="0">
                <a:latin typeface="Georgia Pro Cond Semibold" panose="02040706050405020303" pitchFamily="18" charset="0"/>
              </a:rPr>
              <a:t> </a:t>
            </a:r>
            <a:endParaRPr lang="en-US" sz="2400" b="0" i="0" u="none" strike="noStrike" baseline="0" dirty="0">
              <a:latin typeface="Georgia Pro Cond Semibold" panose="02040706050405020303" pitchFamily="18" charset="0"/>
            </a:endParaRPr>
          </a:p>
          <a:p>
            <a:pPr algn="l"/>
            <a:r>
              <a:rPr lang="en-US" sz="2400" b="0" i="0" u="none" strike="noStrike" baseline="0" dirty="0">
                <a:latin typeface="Georgia Pro Cond Semibold" panose="02040706050405020303" pitchFamily="18" charset="0"/>
              </a:rPr>
              <a:t>DIME/PMESII/ASCOP/ICR2.</a:t>
            </a:r>
            <a:endParaRPr lang="en-US" sz="2400" dirty="0">
              <a:latin typeface="Georgia Pro Cond Semibold" panose="02040706050405020303" pitchFamily="18" charset="0"/>
            </a:endParaRPr>
          </a:p>
        </p:txBody>
      </p:sp>
    </p:spTree>
    <p:extLst>
      <p:ext uri="{BB962C8B-B14F-4D97-AF65-F5344CB8AC3E}">
        <p14:creationId xmlns:p14="http://schemas.microsoft.com/office/powerpoint/2010/main" val="248267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1026" name="Picture 2" descr="The DIME/PMESII Paradigm | SpringerLink">
            <a:extLst>
              <a:ext uri="{FF2B5EF4-FFF2-40B4-BE49-F238E27FC236}">
                <a16:creationId xmlns:a16="http://schemas.microsoft.com/office/drawing/2014/main" id="{225D6AF9-3550-495B-8D56-5F82DC94C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880" y="117094"/>
            <a:ext cx="8580120" cy="67409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3590D7-3CF8-42E2-A8ED-18ADFD2A8288}"/>
              </a:ext>
            </a:extLst>
          </p:cNvPr>
          <p:cNvSpPr txBox="1"/>
          <p:nvPr/>
        </p:nvSpPr>
        <p:spPr>
          <a:xfrm>
            <a:off x="425196" y="1008626"/>
            <a:ext cx="2729484" cy="4708981"/>
          </a:xfrm>
          <a:prstGeom prst="rect">
            <a:avLst/>
          </a:prstGeom>
          <a:noFill/>
        </p:spPr>
        <p:txBody>
          <a:bodyPr wrap="square">
            <a:spAutoFit/>
          </a:bodyPr>
          <a:lstStyle/>
          <a:p>
            <a:r>
              <a:rPr lang="en-US" sz="2400" b="1" i="0" u="none" strike="noStrike" baseline="0" dirty="0">
                <a:latin typeface="Georgia Pro Cond Semibold" panose="02040706050405020303" pitchFamily="18" charset="0"/>
              </a:rPr>
              <a:t>PMESII</a:t>
            </a:r>
            <a:r>
              <a:rPr lang="hu-HU" sz="2400" b="1" i="0" u="none" strike="noStrike" baseline="0" dirty="0">
                <a:latin typeface="Georgia Pro Cond Semibold" panose="02040706050405020303" pitchFamily="18" charset="0"/>
              </a:rPr>
              <a:t> – The </a:t>
            </a:r>
            <a:r>
              <a:rPr lang="hu-HU" sz="2400" b="1" i="0" u="none" strike="noStrike" baseline="0" dirty="0" err="1">
                <a:latin typeface="Georgia Pro Cond Semibold" panose="02040706050405020303" pitchFamily="18" charset="0"/>
              </a:rPr>
              <a:t>interconnected</a:t>
            </a:r>
            <a:r>
              <a:rPr lang="hu-HU" sz="2400" b="1" i="0" u="none" strike="noStrike" baseline="0" dirty="0">
                <a:latin typeface="Georgia Pro Cond Semibold" panose="02040706050405020303" pitchFamily="18" charset="0"/>
              </a:rPr>
              <a:t> </a:t>
            </a:r>
            <a:r>
              <a:rPr lang="hu-HU" sz="2400" b="1" i="0" u="none" strike="noStrike" baseline="0" dirty="0" err="1">
                <a:latin typeface="Georgia Pro Cond Semibold" panose="02040706050405020303" pitchFamily="18" charset="0"/>
              </a:rPr>
              <a:t>Operational</a:t>
            </a:r>
            <a:r>
              <a:rPr lang="hu-HU" sz="2400" b="1" i="0" u="none" strike="noStrike" baseline="0" dirty="0">
                <a:latin typeface="Georgia Pro Cond Semibold" panose="02040706050405020303" pitchFamily="18" charset="0"/>
              </a:rPr>
              <a:t> </a:t>
            </a:r>
            <a:r>
              <a:rPr lang="hu-HU" sz="2400" b="1" i="0" u="none" strike="noStrike" baseline="0" dirty="0" err="1">
                <a:latin typeface="Georgia Pro Cond Semibold" panose="02040706050405020303" pitchFamily="18" charset="0"/>
              </a:rPr>
              <a:t>Environment</a:t>
            </a:r>
            <a:endParaRPr lang="hu-HU" sz="2400" b="1" i="0" u="none" strike="noStrike" baseline="0" dirty="0">
              <a:latin typeface="Georgia Pro Cond Semibold" panose="02040706050405020303" pitchFamily="18" charset="0"/>
            </a:endParaRPr>
          </a:p>
          <a:p>
            <a:endParaRPr lang="hu-HU" sz="2400" b="1" dirty="0">
              <a:latin typeface="Georgia Pro Cond Semibold" panose="02040706050405020303" pitchFamily="18" charset="0"/>
            </a:endParaRPr>
          </a:p>
          <a:p>
            <a:r>
              <a:rPr lang="hu-HU" sz="2000" dirty="0" err="1">
                <a:latin typeface="Georgia Pro Cond Semibold" panose="02040706050405020303" pitchFamily="18" charset="0"/>
              </a:rPr>
              <a:t>Objectives</a:t>
            </a:r>
            <a:r>
              <a:rPr lang="hu-HU" sz="2000" dirty="0">
                <a:latin typeface="Georgia Pro Cond Semibold" panose="02040706050405020303" pitchFamily="18" charset="0"/>
              </a:rPr>
              <a:t>:</a:t>
            </a:r>
          </a:p>
          <a:p>
            <a:endParaRPr lang="hu-HU" dirty="0">
              <a:latin typeface="Georgia Pro Cond Semibold" panose="02040706050405020303" pitchFamily="18" charset="0"/>
            </a:endParaRPr>
          </a:p>
          <a:p>
            <a:r>
              <a:rPr lang="hu-HU" dirty="0" err="1">
                <a:latin typeface="Georgia Pro Cond Semibold" panose="02040706050405020303" pitchFamily="18" charset="0"/>
              </a:rPr>
              <a:t>Influence</a:t>
            </a:r>
            <a:r>
              <a:rPr lang="hu-HU" dirty="0">
                <a:latin typeface="Georgia Pro Cond Semibold" panose="02040706050405020303" pitchFamily="18" charset="0"/>
              </a:rPr>
              <a:t> on Center of </a:t>
            </a:r>
            <a:r>
              <a:rPr lang="hu-HU" dirty="0" err="1">
                <a:latin typeface="Georgia Pro Cond Semibold" panose="02040706050405020303" pitchFamily="18" charset="0"/>
              </a:rPr>
              <a:t>Gravity</a:t>
            </a:r>
            <a:r>
              <a:rPr lang="hu-HU" dirty="0">
                <a:latin typeface="Georgia Pro Cond Semibold" panose="02040706050405020303" pitchFamily="18" charset="0"/>
              </a:rPr>
              <a:t> (COG)</a:t>
            </a:r>
          </a:p>
          <a:p>
            <a:endParaRPr lang="hu-HU" dirty="0">
              <a:latin typeface="Georgia Pro Cond Semibold" panose="02040706050405020303" pitchFamily="18" charset="0"/>
            </a:endParaRPr>
          </a:p>
          <a:p>
            <a:r>
              <a:rPr lang="hu-HU" dirty="0" err="1">
                <a:latin typeface="Georgia Pro Cond Semibold" panose="02040706050405020303" pitchFamily="18" charset="0"/>
              </a:rPr>
              <a:t>Strategic</a:t>
            </a:r>
            <a:r>
              <a:rPr lang="hu-HU" dirty="0">
                <a:latin typeface="Georgia Pro Cond Semibold" panose="02040706050405020303" pitchFamily="18" charset="0"/>
              </a:rPr>
              <a:t> – </a:t>
            </a:r>
            <a:r>
              <a:rPr lang="hu-HU" dirty="0" err="1">
                <a:latin typeface="Georgia Pro Cond Semibold" panose="02040706050405020303" pitchFamily="18" charset="0"/>
              </a:rPr>
              <a:t>Political</a:t>
            </a:r>
            <a:r>
              <a:rPr lang="hu-HU" dirty="0">
                <a:latin typeface="Georgia Pro Cond Semibold" panose="02040706050405020303" pitchFamily="18" charset="0"/>
              </a:rPr>
              <a:t> </a:t>
            </a:r>
            <a:r>
              <a:rPr lang="hu-HU" dirty="0" err="1">
                <a:latin typeface="Georgia Pro Cond Semibold" panose="02040706050405020303" pitchFamily="18" charset="0"/>
              </a:rPr>
              <a:t>domain</a:t>
            </a:r>
            <a:endParaRPr lang="hu-HU" dirty="0">
              <a:latin typeface="Georgia Pro Cond Semibold" panose="02040706050405020303" pitchFamily="18" charset="0"/>
            </a:endParaRPr>
          </a:p>
          <a:p>
            <a:endParaRPr lang="hu-HU" dirty="0">
              <a:latin typeface="Georgia Pro Cond Semibold" panose="02040706050405020303" pitchFamily="18" charset="0"/>
            </a:endParaRPr>
          </a:p>
          <a:p>
            <a:r>
              <a:rPr lang="hu-HU" dirty="0" err="1">
                <a:latin typeface="Georgia Pro Cond Semibold" panose="02040706050405020303" pitchFamily="18" charset="0"/>
              </a:rPr>
              <a:t>Operational</a:t>
            </a:r>
            <a:r>
              <a:rPr lang="hu-HU" dirty="0">
                <a:latin typeface="Georgia Pro Cond Semibold" panose="02040706050405020303" pitchFamily="18" charset="0"/>
              </a:rPr>
              <a:t> – Military </a:t>
            </a:r>
            <a:r>
              <a:rPr lang="hu-HU" dirty="0" err="1">
                <a:latin typeface="Georgia Pro Cond Semibold" panose="02040706050405020303" pitchFamily="18" charset="0"/>
              </a:rPr>
              <a:t>domain</a:t>
            </a:r>
            <a:endParaRPr lang="en-US" dirty="0"/>
          </a:p>
        </p:txBody>
      </p:sp>
    </p:spTree>
    <p:extLst>
      <p:ext uri="{BB962C8B-B14F-4D97-AF65-F5344CB8AC3E}">
        <p14:creationId xmlns:p14="http://schemas.microsoft.com/office/powerpoint/2010/main" val="313712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1625" y="1909099"/>
            <a:ext cx="11080750" cy="4314825"/>
          </a:xfrm>
        </p:spPr>
        <p:txBody>
          <a:bodyPr>
            <a:normAutofit/>
          </a:bodyPr>
          <a:lstStyle/>
          <a:p>
            <a:pPr>
              <a:lnSpc>
                <a:spcPct val="107000"/>
              </a:lnSpc>
              <a:spcAft>
                <a:spcPts val="800"/>
              </a:spcAft>
            </a:pPr>
            <a:br>
              <a:rPr lang="hu-HU" sz="3200" b="1" dirty="0">
                <a:solidFill>
                  <a:schemeClr val="tx1"/>
                </a:solidFill>
                <a:latin typeface="Georgia Pro Cond Semibold" panose="02040706050405020303" pitchFamily="18" charset="0"/>
              </a:rPr>
            </a:br>
            <a:endParaRPr lang="hu-HU"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4098" name="Picture 2" descr="Table 1. Operational variables (PMESII-PT). | e ARMOR | Flickr">
            <a:extLst>
              <a:ext uri="{FF2B5EF4-FFF2-40B4-BE49-F238E27FC236}">
                <a16:creationId xmlns:a16="http://schemas.microsoft.com/office/drawing/2014/main" id="{4526AD46-24CC-4141-B501-FD8BED7FD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078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5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3191" y="1899494"/>
            <a:ext cx="10989183" cy="3745901"/>
          </a:xfrm>
        </p:spPr>
        <p:txBody>
          <a:bodyPr>
            <a:normAutofit fontScale="90000"/>
          </a:bodyPr>
          <a:lstStyle/>
          <a:p>
            <a:pPr algn="l">
              <a:lnSpc>
                <a:spcPct val="107000"/>
              </a:lnSpc>
              <a:spcAft>
                <a:spcPts val="800"/>
              </a:spcAft>
            </a:pPr>
            <a:br>
              <a:rPr lang="hu-HU" sz="3200" b="0" i="0" u="none" strike="noStrike" baseline="0" dirty="0">
                <a:solidFill>
                  <a:srgbClr val="000000"/>
                </a:solidFill>
                <a:latin typeface="Georgia Pro Cond Semibold" panose="02040706050405020303" pitchFamily="18" charset="0"/>
              </a:rPr>
            </a:br>
            <a:r>
              <a:rPr lang="hu-HU" sz="3200" dirty="0">
                <a:solidFill>
                  <a:srgbClr val="000000"/>
                </a:solidFill>
                <a:latin typeface="Georgia Pro Cond Semibold" panose="02040706050405020303" pitchFamily="18" charset="0"/>
              </a:rPr>
              <a:t>T</a:t>
            </a:r>
            <a:r>
              <a:rPr lang="en-US" sz="3200" b="0" i="0" u="none" strike="noStrike" baseline="0" dirty="0" err="1">
                <a:solidFill>
                  <a:srgbClr val="000000"/>
                </a:solidFill>
                <a:latin typeface="Georgia Pro Cond Semibold" panose="02040706050405020303" pitchFamily="18" charset="0"/>
              </a:rPr>
              <a:t>hree</a:t>
            </a:r>
            <a:r>
              <a:rPr lang="en-US" sz="3200" b="0" i="0" u="none" strike="noStrike" baseline="0" dirty="0">
                <a:solidFill>
                  <a:srgbClr val="000000"/>
                </a:solidFill>
                <a:latin typeface="Georgia Pro Cond Semibold" panose="02040706050405020303" pitchFamily="18" charset="0"/>
              </a:rPr>
              <a:t> levels of warfare</a:t>
            </a:r>
            <a:r>
              <a:rPr lang="hu-HU" sz="3200" b="0" i="0" u="none" strike="noStrike" baseline="0" dirty="0">
                <a:solidFill>
                  <a:srgbClr val="000000"/>
                </a:solidFill>
                <a:latin typeface="Georgia Pro Cond Semibold" panose="02040706050405020303" pitchFamily="18" charset="0"/>
              </a:rPr>
              <a:t>:</a:t>
            </a:r>
            <a:r>
              <a:rPr lang="en-US" sz="3200" b="0" i="0" u="none" strike="noStrike" baseline="0" dirty="0">
                <a:solidFill>
                  <a:srgbClr val="000000"/>
                </a:solidFill>
                <a:latin typeface="Georgia Pro Cond Semibold" panose="02040706050405020303" pitchFamily="18" charset="0"/>
              </a:rPr>
              <a:t> </a:t>
            </a:r>
            <a:br>
              <a:rPr lang="hu-HU" sz="3200" b="0" i="0" u="none" strike="noStrike" baseline="0" dirty="0">
                <a:solidFill>
                  <a:srgbClr val="000000"/>
                </a:solidFill>
                <a:latin typeface="Georgia Pro Cond Semibold" panose="02040706050405020303" pitchFamily="18" charset="0"/>
              </a:rPr>
            </a:br>
            <a:r>
              <a:rPr lang="hu-HU" sz="1600" b="0" i="0" u="none" strike="noStrike" baseline="0" dirty="0">
                <a:solidFill>
                  <a:srgbClr val="000000"/>
                </a:solidFill>
                <a:latin typeface="Georgia Pro Cond Semibold" panose="02040706050405020303" pitchFamily="18" charset="0"/>
              </a:rPr>
              <a:t>  </a:t>
            </a:r>
            <a:br>
              <a:rPr lang="hu-HU" sz="3200" b="0" i="0" u="none" strike="noStrike" baseline="0" dirty="0">
                <a:solidFill>
                  <a:srgbClr val="000000"/>
                </a:solidFill>
                <a:latin typeface="Georgia Pro Cond Semibold" panose="02040706050405020303" pitchFamily="18" charset="0"/>
              </a:rPr>
            </a:br>
            <a:r>
              <a:rPr lang="hu-HU" sz="3200" b="0" i="0" u="none" strike="noStrike" baseline="0" dirty="0">
                <a:solidFill>
                  <a:srgbClr val="000000"/>
                </a:solidFill>
                <a:latin typeface="Georgia Pro Cond Semibold" panose="02040706050405020303" pitchFamily="18" charset="0"/>
              </a:rPr>
              <a:t> - </a:t>
            </a:r>
            <a:r>
              <a:rPr lang="en-US" sz="3200" b="0" i="0" u="none" strike="noStrike" baseline="0" dirty="0">
                <a:solidFill>
                  <a:srgbClr val="000000"/>
                </a:solidFill>
                <a:latin typeface="Georgia Pro Cond Semibold" panose="02040706050405020303" pitchFamily="18" charset="0"/>
              </a:rPr>
              <a:t>strategic</a:t>
            </a:r>
            <a:br>
              <a:rPr lang="hu-HU" sz="3200" b="0" i="0" u="none" strike="noStrike" baseline="0" dirty="0">
                <a:solidFill>
                  <a:srgbClr val="000000"/>
                </a:solidFill>
                <a:latin typeface="Georgia Pro Cond Semibold" panose="02040706050405020303" pitchFamily="18" charset="0"/>
              </a:rPr>
            </a:br>
            <a:r>
              <a:rPr lang="hu-HU" sz="3200" b="0" i="0" u="none" strike="noStrike" baseline="0" dirty="0">
                <a:solidFill>
                  <a:srgbClr val="000000"/>
                </a:solidFill>
                <a:latin typeface="Georgia Pro Cond Semibold" panose="02040706050405020303" pitchFamily="18" charset="0"/>
              </a:rPr>
              <a:t> - </a:t>
            </a:r>
            <a:r>
              <a:rPr lang="en-US" sz="3200" b="0" i="0" u="none" strike="noStrike" baseline="0" dirty="0">
                <a:solidFill>
                  <a:srgbClr val="000000"/>
                </a:solidFill>
                <a:latin typeface="Georgia Pro Cond Semibold" panose="02040706050405020303" pitchFamily="18" charset="0"/>
              </a:rPr>
              <a:t>operational</a:t>
            </a:r>
            <a:br>
              <a:rPr lang="hu-HU" sz="3200" b="0" i="0" u="none" strike="noStrike" baseline="0" dirty="0">
                <a:solidFill>
                  <a:srgbClr val="000000"/>
                </a:solidFill>
                <a:latin typeface="Georgia Pro Cond Semibold" panose="02040706050405020303" pitchFamily="18" charset="0"/>
              </a:rPr>
            </a:br>
            <a:r>
              <a:rPr lang="hu-HU" sz="3200" b="0" i="0" u="none" strike="noStrike" baseline="0" dirty="0">
                <a:solidFill>
                  <a:srgbClr val="000000"/>
                </a:solidFill>
                <a:latin typeface="Georgia Pro Cond Semibold" panose="02040706050405020303" pitchFamily="18" charset="0"/>
              </a:rPr>
              <a:t> - </a:t>
            </a:r>
            <a:r>
              <a:rPr lang="en-US" sz="3200" b="0" i="0" u="none" strike="noStrike" baseline="0" dirty="0">
                <a:solidFill>
                  <a:srgbClr val="000000"/>
                </a:solidFill>
                <a:latin typeface="Georgia Pro Cond Semibold" panose="02040706050405020303" pitchFamily="18" charset="0"/>
              </a:rPr>
              <a:t>tactical</a:t>
            </a:r>
            <a:br>
              <a:rPr lang="hu-HU" sz="3200" dirty="0">
                <a:solidFill>
                  <a:srgbClr val="000000"/>
                </a:solidFill>
                <a:latin typeface="Georgia Pro Cond Semibold" panose="02040706050405020303" pitchFamily="18" charset="0"/>
              </a:rPr>
            </a:br>
            <a:r>
              <a:rPr lang="en-US" sz="3200" b="0" i="0" u="none" strike="noStrike" baseline="0" dirty="0">
                <a:solidFill>
                  <a:srgbClr val="000000"/>
                </a:solidFill>
                <a:latin typeface="Georgia Pro Cond Semibold" panose="02040706050405020303" pitchFamily="18" charset="0"/>
              </a:rPr>
              <a:t> </a:t>
            </a:r>
            <a:br>
              <a:rPr lang="hu-HU" sz="3200" b="0" i="0" u="none" strike="noStrike" baseline="0" dirty="0">
                <a:solidFill>
                  <a:srgbClr val="000000"/>
                </a:solidFill>
                <a:latin typeface="Georgia Pro Cond Semibold" panose="02040706050405020303" pitchFamily="18" charset="0"/>
              </a:rPr>
            </a:br>
            <a:r>
              <a:rPr lang="en-US" sz="3200" b="0" i="0" u="none" strike="noStrike" baseline="0" dirty="0">
                <a:solidFill>
                  <a:srgbClr val="000000"/>
                </a:solidFill>
                <a:latin typeface="Georgia Pro Cond Semibold" panose="02040706050405020303" pitchFamily="18" charset="0"/>
              </a:rPr>
              <a:t>military strategy is the highest </a:t>
            </a:r>
            <a:r>
              <a:rPr lang="hu-HU" sz="3200" b="0" i="0" u="none" strike="noStrike" baseline="0" dirty="0" err="1">
                <a:solidFill>
                  <a:srgbClr val="000000"/>
                </a:solidFill>
                <a:latin typeface="Georgia Pro Cond Semibold" panose="02040706050405020303" pitchFamily="18" charset="0"/>
              </a:rPr>
              <a:t>level</a:t>
            </a:r>
            <a:r>
              <a:rPr lang="hu-HU" sz="3200" b="0" i="0" u="none" strike="noStrike" baseline="0" dirty="0">
                <a:solidFill>
                  <a:srgbClr val="000000"/>
                </a:solidFill>
                <a:latin typeface="Georgia Pro Cond Semibold" panose="02040706050405020303" pitchFamily="18" charset="0"/>
              </a:rPr>
              <a:t> - </a:t>
            </a:r>
            <a:r>
              <a:rPr lang="en-US" sz="3200" b="0" i="0" u="none" strike="noStrike" baseline="0" dirty="0">
                <a:solidFill>
                  <a:srgbClr val="000000"/>
                </a:solidFill>
                <a:latin typeface="Georgia Pro Cond Semibold" panose="02040706050405020303" pitchFamily="18" charset="0"/>
              </a:rPr>
              <a:t>as the ‘orchestration of war’</a:t>
            </a:r>
            <a:br>
              <a:rPr lang="hu-HU" sz="3200" b="0" i="0" u="none" strike="noStrike" baseline="0" dirty="0">
                <a:solidFill>
                  <a:srgbClr val="000000"/>
                </a:solidFill>
                <a:latin typeface="Georgia Pro Cond Semibold" panose="02040706050405020303" pitchFamily="18" charset="0"/>
              </a:rPr>
            </a:br>
            <a:endParaRPr lang="hu-HU"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DCE4F696-5C77-45F0-81B1-616D29868303}"/>
              </a:ext>
            </a:extLst>
          </p:cNvPr>
          <p:cNvSpPr txBox="1"/>
          <p:nvPr/>
        </p:nvSpPr>
        <p:spPr>
          <a:xfrm>
            <a:off x="1285578" y="303199"/>
            <a:ext cx="8633292" cy="1200329"/>
          </a:xfrm>
          <a:prstGeom prst="rect">
            <a:avLst/>
          </a:prstGeom>
          <a:noFill/>
        </p:spPr>
        <p:txBody>
          <a:bodyPr wrap="square">
            <a:spAutoFit/>
          </a:bodyPr>
          <a:lstStyle/>
          <a:p>
            <a:pPr algn="ctr"/>
            <a:r>
              <a:rPr lang="en-US" sz="3600" b="1" i="0" u="none" strike="noStrike" baseline="0" dirty="0">
                <a:solidFill>
                  <a:srgbClr val="000000"/>
                </a:solidFill>
                <a:latin typeface="Georgia Pro Cond Semibold" panose="02040706050405020303" pitchFamily="18" charset="0"/>
              </a:rPr>
              <a:t>Military operations  - achieving </a:t>
            </a:r>
            <a:r>
              <a:rPr lang="en-US" sz="3600" b="1" dirty="0">
                <a:solidFill>
                  <a:srgbClr val="000000"/>
                </a:solidFill>
                <a:latin typeface="Georgia Pro Cond Semibold" panose="02040706050405020303" pitchFamily="18" charset="0"/>
              </a:rPr>
              <a:t>political and strategic objectives of </a:t>
            </a:r>
            <a:r>
              <a:rPr lang="en-US" sz="3600" b="1" i="0" u="none" strike="noStrike" baseline="0" dirty="0">
                <a:solidFill>
                  <a:srgbClr val="000000"/>
                </a:solidFill>
                <a:latin typeface="Georgia Pro Cond Semibold" panose="02040706050405020303" pitchFamily="18" charset="0"/>
              </a:rPr>
              <a:t>the states</a:t>
            </a:r>
            <a:r>
              <a:rPr lang="en-US" sz="3600" b="0" i="0" u="none" strike="noStrike" baseline="0" dirty="0">
                <a:solidFill>
                  <a:srgbClr val="000000"/>
                </a:solidFill>
                <a:latin typeface="Georgia Pro Cond Semibold" panose="02040706050405020303" pitchFamily="18" charset="0"/>
              </a:rPr>
              <a:t> </a:t>
            </a:r>
            <a:endParaRPr lang="en-US" sz="3600" dirty="0"/>
          </a:p>
        </p:txBody>
      </p:sp>
      <p:sp>
        <p:nvSpPr>
          <p:cNvPr id="7" name="TextBox 6">
            <a:extLst>
              <a:ext uri="{FF2B5EF4-FFF2-40B4-BE49-F238E27FC236}">
                <a16:creationId xmlns:a16="http://schemas.microsoft.com/office/drawing/2014/main" id="{8A8CFA83-F0E1-4987-90F6-C450688EB7EB}"/>
              </a:ext>
            </a:extLst>
          </p:cNvPr>
          <p:cNvSpPr txBox="1"/>
          <p:nvPr/>
        </p:nvSpPr>
        <p:spPr>
          <a:xfrm>
            <a:off x="1285578" y="5645395"/>
            <a:ext cx="8997696" cy="707886"/>
          </a:xfrm>
          <a:prstGeom prst="rect">
            <a:avLst/>
          </a:prstGeom>
          <a:noFill/>
        </p:spPr>
        <p:txBody>
          <a:bodyPr wrap="square">
            <a:spAutoFit/>
          </a:bodyPr>
          <a:lstStyle/>
          <a:p>
            <a:pPr algn="ctr"/>
            <a:r>
              <a:rPr lang="en-US" sz="4000" b="0" i="0" u="none" strike="noStrike" baseline="0" dirty="0">
                <a:solidFill>
                  <a:srgbClr val="000000"/>
                </a:solidFill>
                <a:latin typeface="Georgia Pro Cond Semibold" panose="02040706050405020303" pitchFamily="18" charset="0"/>
              </a:rPr>
              <a:t>AI is to be applied in each level</a:t>
            </a:r>
            <a:endParaRPr lang="en-US" sz="4000" dirty="0"/>
          </a:p>
        </p:txBody>
      </p:sp>
    </p:spTree>
    <p:extLst>
      <p:ext uri="{BB962C8B-B14F-4D97-AF65-F5344CB8AC3E}">
        <p14:creationId xmlns:p14="http://schemas.microsoft.com/office/powerpoint/2010/main" val="414314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1625" y="1909099"/>
            <a:ext cx="11080750" cy="4314825"/>
          </a:xfrm>
        </p:spPr>
        <p:txBody>
          <a:bodyPr>
            <a:normAutofit/>
          </a:bodyPr>
          <a:lstStyle/>
          <a:p>
            <a:pPr>
              <a:lnSpc>
                <a:spcPct val="107000"/>
              </a:lnSpc>
              <a:spcAft>
                <a:spcPts val="800"/>
              </a:spcAft>
            </a:pPr>
            <a:br>
              <a:rPr lang="hu-HU" sz="3200" b="1" dirty="0">
                <a:solidFill>
                  <a:schemeClr val="tx1"/>
                </a:solidFill>
                <a:latin typeface="Georgia Pro Cond Semibold" panose="02040706050405020303" pitchFamily="18" charset="0"/>
              </a:rPr>
            </a:br>
            <a:endParaRPr lang="hu-HU"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2050" name="Picture 2">
            <a:extLst>
              <a:ext uri="{FF2B5EF4-FFF2-40B4-BE49-F238E27FC236}">
                <a16:creationId xmlns:a16="http://schemas.microsoft.com/office/drawing/2014/main" id="{AE9A0107-8F09-4413-8D22-703CFE44B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4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1625" y="1909099"/>
            <a:ext cx="11080750" cy="4314825"/>
          </a:xfrm>
        </p:spPr>
        <p:txBody>
          <a:bodyPr>
            <a:normAutofit fontScale="90000"/>
          </a:bodyPr>
          <a:lstStyle/>
          <a:p>
            <a:pPr>
              <a:lnSpc>
                <a:spcPct val="107000"/>
              </a:lnSpc>
              <a:spcAft>
                <a:spcPts val="800"/>
              </a:spcAft>
            </a:pPr>
            <a:r>
              <a:rPr lang="en-US" sz="3200" b="1" dirty="0">
                <a:solidFill>
                  <a:schemeClr val="tx1"/>
                </a:solidFill>
                <a:latin typeface="Georgia Pro Cond Semibold" panose="02040706050405020303" pitchFamily="18" charset="0"/>
              </a:rPr>
              <a:t>Research </a:t>
            </a:r>
            <a:r>
              <a:rPr lang="hu-HU" sz="3200" b="1" dirty="0" err="1">
                <a:solidFill>
                  <a:schemeClr val="tx1"/>
                </a:solidFill>
                <a:latin typeface="Georgia Pro Cond Semibold" panose="02040706050405020303" pitchFamily="18" charset="0"/>
              </a:rPr>
              <a:t>objective</a:t>
            </a:r>
            <a:r>
              <a:rPr lang="en-US" sz="3200" b="1" dirty="0">
                <a:solidFill>
                  <a:schemeClr val="tx1"/>
                </a:solidFill>
                <a:latin typeface="Georgia Pro Cond Semibold" panose="02040706050405020303" pitchFamily="18" charset="0"/>
              </a:rPr>
              <a:t>:</a:t>
            </a:r>
            <a:br>
              <a:rPr lang="en-US" sz="3200" b="1" dirty="0">
                <a:solidFill>
                  <a:schemeClr val="tx1"/>
                </a:solidFill>
                <a:latin typeface="Georgia Pro Cond Semibold" panose="02040706050405020303" pitchFamily="18" charset="0"/>
              </a:rPr>
            </a:br>
            <a:br>
              <a:rPr lang="en-US" sz="3200" b="1" dirty="0">
                <a:solidFill>
                  <a:schemeClr val="tx1"/>
                </a:solidFill>
                <a:latin typeface="Georgia Pro Cond Semibold" panose="02040706050405020303" pitchFamily="18" charset="0"/>
              </a:rPr>
            </a:br>
            <a:r>
              <a:rPr lang="en-US" sz="4400" b="1" u="sng" dirty="0">
                <a:solidFill>
                  <a:schemeClr val="tx1"/>
                </a:solidFill>
                <a:latin typeface="Georgia Pro Cond Semibold" panose="02040706050405020303" pitchFamily="18" charset="0"/>
              </a:rPr>
              <a:t>Military OPLAN supported by AI</a:t>
            </a:r>
            <a:br>
              <a:rPr lang="en-US" sz="3200" b="1" dirty="0">
                <a:solidFill>
                  <a:schemeClr val="tx1"/>
                </a:solidFill>
                <a:latin typeface="Georgia Pro Cond Semibold" panose="02040706050405020303" pitchFamily="18" charset="0"/>
              </a:rPr>
            </a:br>
            <a:br>
              <a:rPr lang="en-US" sz="3200" b="1" dirty="0">
                <a:solidFill>
                  <a:schemeClr val="tx1"/>
                </a:solidFill>
                <a:latin typeface="Georgia Pro Cond Semibold" panose="02040706050405020303" pitchFamily="18" charset="0"/>
              </a:rPr>
            </a:br>
            <a:r>
              <a:rPr lang="en-US" sz="3200" b="1" dirty="0">
                <a:solidFill>
                  <a:schemeClr val="tx1"/>
                </a:solidFill>
                <a:latin typeface="Georgia Pro Cond Semibold" panose="02040706050405020303" pitchFamily="18" charset="0"/>
              </a:rPr>
              <a:t>With regard to strategic </a:t>
            </a:r>
            <a:r>
              <a:rPr lang="hu-HU" sz="3200" b="1" dirty="0">
                <a:solidFill>
                  <a:schemeClr val="tx1"/>
                </a:solidFill>
                <a:latin typeface="Georgia Pro Cond Semibold" panose="02040706050405020303" pitchFamily="18" charset="0"/>
              </a:rPr>
              <a:t>and </a:t>
            </a:r>
            <a:r>
              <a:rPr lang="hu-HU" sz="3200" b="1" dirty="0" err="1">
                <a:solidFill>
                  <a:schemeClr val="tx1"/>
                </a:solidFill>
                <a:latin typeface="Georgia Pro Cond Semibold" panose="02040706050405020303" pitchFamily="18" charset="0"/>
              </a:rPr>
              <a:t>operational</a:t>
            </a:r>
            <a:r>
              <a:rPr lang="hu-HU" sz="3200" b="1" dirty="0">
                <a:solidFill>
                  <a:schemeClr val="tx1"/>
                </a:solidFill>
                <a:latin typeface="Georgia Pro Cond Semibold" panose="02040706050405020303" pitchFamily="18" charset="0"/>
              </a:rPr>
              <a:t> </a:t>
            </a:r>
            <a:r>
              <a:rPr lang="en-US" sz="3200" b="1" dirty="0">
                <a:solidFill>
                  <a:schemeClr val="tx1"/>
                </a:solidFill>
                <a:latin typeface="Georgia Pro Cond Semibold" panose="02040706050405020303" pitchFamily="18" charset="0"/>
              </a:rPr>
              <a:t>military planning, the use of </a:t>
            </a:r>
            <a:r>
              <a:rPr lang="hu-HU" sz="3200" b="1" dirty="0">
                <a:solidFill>
                  <a:schemeClr val="tx1"/>
                </a:solidFill>
                <a:latin typeface="Georgia Pro Cond Semibold" panose="02040706050405020303" pitchFamily="18" charset="0"/>
              </a:rPr>
              <a:t>A</a:t>
            </a:r>
            <a:r>
              <a:rPr lang="en-US" sz="3200" b="1" dirty="0">
                <a:solidFill>
                  <a:schemeClr val="tx1"/>
                </a:solidFill>
                <a:latin typeface="Georgia Pro Cond Semibold" panose="02040706050405020303" pitchFamily="18" charset="0"/>
              </a:rPr>
              <a:t>I is intended to play a crucial role in PMESII (Political, Military, Economic, Social, Infrastructure, Information) </a:t>
            </a:r>
            <a:r>
              <a:rPr lang="hu-HU" sz="3200" b="1" dirty="0" err="1">
                <a:solidFill>
                  <a:schemeClr val="tx1"/>
                </a:solidFill>
                <a:latin typeface="Georgia Pro Cond Semibold" panose="02040706050405020303" pitchFamily="18" charset="0"/>
              </a:rPr>
              <a:t>methodology</a:t>
            </a:r>
            <a:r>
              <a:rPr lang="hu-HU" sz="3200" b="1" dirty="0">
                <a:solidFill>
                  <a:schemeClr val="tx1"/>
                </a:solidFill>
                <a:latin typeface="Georgia Pro Cond Semibold" panose="02040706050405020303" pitchFamily="18" charset="0"/>
              </a:rPr>
              <a:t> </a:t>
            </a:r>
            <a:r>
              <a:rPr lang="en-US" sz="3200" b="1" dirty="0">
                <a:solidFill>
                  <a:schemeClr val="tx1"/>
                </a:solidFill>
                <a:latin typeface="Georgia Pro Cond Semibold" panose="02040706050405020303" pitchFamily="18" charset="0"/>
              </a:rPr>
              <a:t>and </a:t>
            </a:r>
            <a:r>
              <a:rPr lang="hu-HU" sz="3200" b="1" dirty="0">
                <a:solidFill>
                  <a:schemeClr val="tx1"/>
                </a:solidFill>
                <a:latin typeface="Georgia Pro Cond Semibold" panose="02040706050405020303" pitchFamily="18" charset="0"/>
              </a:rPr>
              <a:t>in </a:t>
            </a:r>
            <a:r>
              <a:rPr lang="hu-HU" sz="3200" b="1" dirty="0" err="1">
                <a:solidFill>
                  <a:schemeClr val="tx1"/>
                </a:solidFill>
                <a:latin typeface="Georgia Pro Cond Semibold" panose="02040706050405020303" pitchFamily="18" charset="0"/>
              </a:rPr>
              <a:t>the</a:t>
            </a:r>
            <a:r>
              <a:rPr lang="hu-HU" sz="3200" b="1" dirty="0">
                <a:solidFill>
                  <a:schemeClr val="tx1"/>
                </a:solidFill>
                <a:latin typeface="Georgia Pro Cond Semibold" panose="02040706050405020303" pitchFamily="18" charset="0"/>
              </a:rPr>
              <a:t> </a:t>
            </a:r>
            <a:r>
              <a:rPr lang="hu-HU" sz="3200" b="1" dirty="0" err="1">
                <a:solidFill>
                  <a:schemeClr val="tx1"/>
                </a:solidFill>
                <a:latin typeface="Georgia Pro Cond Semibold" panose="02040706050405020303" pitchFamily="18" charset="0"/>
              </a:rPr>
              <a:t>selection</a:t>
            </a:r>
            <a:r>
              <a:rPr lang="hu-HU" sz="3200" b="1" dirty="0">
                <a:solidFill>
                  <a:schemeClr val="tx1"/>
                </a:solidFill>
                <a:latin typeface="Georgia Pro Cond Semibold" panose="02040706050405020303" pitchFamily="18" charset="0"/>
              </a:rPr>
              <a:t> and </a:t>
            </a:r>
            <a:r>
              <a:rPr lang="en-US" sz="3200" b="1" dirty="0" err="1">
                <a:solidFill>
                  <a:schemeClr val="tx1"/>
                </a:solidFill>
                <a:latin typeface="Georgia Pro Cond Semibold" panose="02040706050405020303" pitchFamily="18" charset="0"/>
              </a:rPr>
              <a:t>evaluati</a:t>
            </a:r>
            <a:r>
              <a:rPr lang="hu-HU" sz="3200" b="1" dirty="0">
                <a:solidFill>
                  <a:schemeClr val="tx1"/>
                </a:solidFill>
                <a:latin typeface="Georgia Pro Cond Semibold" panose="02040706050405020303" pitchFamily="18" charset="0"/>
              </a:rPr>
              <a:t>on of</a:t>
            </a:r>
            <a:r>
              <a:rPr lang="en-US" sz="3200" b="1" dirty="0">
                <a:solidFill>
                  <a:schemeClr val="tx1"/>
                </a:solidFill>
                <a:latin typeface="Georgia Pro Cond Semibold" panose="02040706050405020303" pitchFamily="18" charset="0"/>
              </a:rPr>
              <a:t> the </a:t>
            </a:r>
            <a:r>
              <a:rPr lang="hu-HU" sz="3200" b="1" dirty="0" err="1">
                <a:solidFill>
                  <a:schemeClr val="tx1"/>
                </a:solidFill>
                <a:latin typeface="Georgia Pro Cond Semibold" panose="02040706050405020303" pitchFamily="18" charset="0"/>
              </a:rPr>
              <a:t>expected</a:t>
            </a:r>
            <a:r>
              <a:rPr lang="hu-HU" sz="3200" b="1" dirty="0">
                <a:solidFill>
                  <a:schemeClr val="tx1"/>
                </a:solidFill>
                <a:latin typeface="Georgia Pro Cond Semibold" panose="02040706050405020303" pitchFamily="18" charset="0"/>
              </a:rPr>
              <a:t> </a:t>
            </a:r>
            <a:r>
              <a:rPr lang="hu-HU" sz="3200" b="1" dirty="0" err="1">
                <a:solidFill>
                  <a:schemeClr val="tx1"/>
                </a:solidFill>
                <a:latin typeface="Georgia Pro Cond Semibold" panose="02040706050405020303" pitchFamily="18" charset="0"/>
              </a:rPr>
              <a:t>impact</a:t>
            </a:r>
            <a:r>
              <a:rPr lang="hu-HU" sz="3200" b="1" dirty="0">
                <a:solidFill>
                  <a:schemeClr val="tx1"/>
                </a:solidFill>
                <a:latin typeface="Georgia Pro Cond Semibold" panose="02040706050405020303" pitchFamily="18" charset="0"/>
              </a:rPr>
              <a:t> of </a:t>
            </a:r>
            <a:r>
              <a:rPr lang="hu-HU" sz="3200" b="1" dirty="0" err="1">
                <a:solidFill>
                  <a:schemeClr val="tx1"/>
                </a:solidFill>
                <a:latin typeface="Georgia Pro Cond Semibold" panose="02040706050405020303" pitchFamily="18" charset="0"/>
              </a:rPr>
              <a:t>the</a:t>
            </a:r>
            <a:r>
              <a:rPr lang="hu-HU" sz="3200" b="1" dirty="0">
                <a:solidFill>
                  <a:schemeClr val="tx1"/>
                </a:solidFill>
                <a:latin typeface="Georgia Pro Cond Semibold" panose="02040706050405020303" pitchFamily="18" charset="0"/>
              </a:rPr>
              <a:t> </a:t>
            </a:r>
            <a:r>
              <a:rPr lang="hu-HU" sz="3200" b="1" dirty="0" err="1">
                <a:solidFill>
                  <a:schemeClr val="tx1"/>
                </a:solidFill>
                <a:latin typeface="Georgia Pro Cond Semibold" panose="02040706050405020303" pitchFamily="18" charset="0"/>
              </a:rPr>
              <a:t>developed</a:t>
            </a:r>
            <a:r>
              <a:rPr lang="hu-HU" sz="3200" b="1" dirty="0">
                <a:solidFill>
                  <a:schemeClr val="tx1"/>
                </a:solidFill>
                <a:latin typeface="Georgia Pro Cond Semibold" panose="02040706050405020303" pitchFamily="18" charset="0"/>
              </a:rPr>
              <a:t> </a:t>
            </a:r>
            <a:r>
              <a:rPr lang="en-US" sz="3200" b="1" dirty="0">
                <a:solidFill>
                  <a:schemeClr val="tx1"/>
                </a:solidFill>
                <a:latin typeface="Georgia Pro Cond Semibold" panose="02040706050405020303" pitchFamily="18" charset="0"/>
              </a:rPr>
              <a:t>Course of Action</a:t>
            </a:r>
            <a:r>
              <a:rPr lang="hu-HU" sz="3200" b="1" dirty="0">
                <a:solidFill>
                  <a:schemeClr val="tx1"/>
                </a:solidFill>
                <a:latin typeface="Georgia Pro Cond Semibold" panose="02040706050405020303" pitchFamily="18" charset="0"/>
              </a:rPr>
              <a:t>s</a:t>
            </a:r>
            <a:r>
              <a:rPr lang="en-US" sz="3200" b="1" dirty="0">
                <a:solidFill>
                  <a:schemeClr val="tx1"/>
                </a:solidFill>
                <a:latin typeface="Georgia Pro Cond Semibold" panose="02040706050405020303" pitchFamily="18" charset="0"/>
              </a:rPr>
              <a:t> (COA</a:t>
            </a:r>
            <a:r>
              <a:rPr lang="hu-HU" sz="3200" b="1" dirty="0">
                <a:solidFill>
                  <a:schemeClr val="tx1"/>
                </a:solidFill>
                <a:latin typeface="Georgia Pro Cond Semibold" panose="02040706050405020303" pitchFamily="18" charset="0"/>
              </a:rPr>
              <a:t>s</a:t>
            </a:r>
            <a:r>
              <a:rPr lang="en-US" sz="3200" b="1" dirty="0">
                <a:solidFill>
                  <a:schemeClr val="tx1"/>
                </a:solidFill>
                <a:latin typeface="Georgia Pro Cond Semibold" panose="02040706050405020303" pitchFamily="18" charset="0"/>
              </a:rPr>
              <a:t>). </a:t>
            </a:r>
            <a:br>
              <a:rPr lang="en-US" sz="3200" b="1" dirty="0">
                <a:solidFill>
                  <a:schemeClr val="tx1"/>
                </a:solidFill>
                <a:latin typeface="Georgia Pro Cond Semibold" panose="02040706050405020303" pitchFamily="18" charset="0"/>
              </a:rPr>
            </a:br>
            <a:r>
              <a:rPr lang="en-US" sz="3200" b="1" dirty="0">
                <a:solidFill>
                  <a:schemeClr val="tx1"/>
                </a:solidFill>
                <a:latin typeface="Georgia Pro Cond Semibold" panose="02040706050405020303" pitchFamily="18" charset="0"/>
              </a:rPr>
              <a:t>The objective of </a:t>
            </a:r>
            <a:r>
              <a:rPr lang="hu-HU" sz="3200" b="1" dirty="0" err="1">
                <a:solidFill>
                  <a:schemeClr val="tx1"/>
                </a:solidFill>
                <a:latin typeface="Georgia Pro Cond Semibold" panose="02040706050405020303" pitchFamily="18" charset="0"/>
              </a:rPr>
              <a:t>the</a:t>
            </a:r>
            <a:r>
              <a:rPr lang="hu-HU" sz="3200" b="1" dirty="0">
                <a:solidFill>
                  <a:schemeClr val="tx1"/>
                </a:solidFill>
                <a:latin typeface="Georgia Pro Cond Semibold" panose="02040706050405020303" pitchFamily="18" charset="0"/>
              </a:rPr>
              <a:t> </a:t>
            </a:r>
            <a:r>
              <a:rPr lang="en-US" sz="3200" b="1" dirty="0">
                <a:solidFill>
                  <a:schemeClr val="tx1"/>
                </a:solidFill>
                <a:latin typeface="Georgia Pro Cond Semibold" panose="02040706050405020303" pitchFamily="18" charset="0"/>
              </a:rPr>
              <a:t>research </a:t>
            </a:r>
            <a:r>
              <a:rPr lang="hu-HU" sz="3200" b="1" dirty="0">
                <a:solidFill>
                  <a:schemeClr val="tx1"/>
                </a:solidFill>
                <a:latin typeface="Georgia Pro Cond Semibold" panose="02040706050405020303" pitchFamily="18" charset="0"/>
              </a:rPr>
              <a:t>is </a:t>
            </a:r>
            <a:r>
              <a:rPr lang="en-US" sz="3200" b="1" dirty="0">
                <a:solidFill>
                  <a:schemeClr val="tx1"/>
                </a:solidFill>
                <a:latin typeface="Georgia Pro Cond Semibold" panose="02040706050405020303" pitchFamily="18" charset="0"/>
              </a:rPr>
              <a:t>to explore and present these possibilities.</a:t>
            </a:r>
            <a:br>
              <a:rPr lang="en-US" sz="3200" b="1" dirty="0">
                <a:solidFill>
                  <a:schemeClr val="tx1"/>
                </a:solidFill>
                <a:latin typeface="Georgia Pro Cond Semibold" panose="02040706050405020303" pitchFamily="18" charset="0"/>
              </a:rPr>
            </a:br>
            <a:endParaRPr lang="en-US"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8148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1625" y="1909099"/>
            <a:ext cx="11080750" cy="4314825"/>
          </a:xfrm>
        </p:spPr>
        <p:txBody>
          <a:bodyPr>
            <a:normAutofit/>
          </a:bodyPr>
          <a:lstStyle/>
          <a:p>
            <a:pPr>
              <a:lnSpc>
                <a:spcPct val="107000"/>
              </a:lnSpc>
              <a:spcAft>
                <a:spcPts val="800"/>
              </a:spcAft>
            </a:pPr>
            <a:br>
              <a:rPr lang="hu-HU" sz="3200" b="1" dirty="0">
                <a:solidFill>
                  <a:schemeClr val="tx1"/>
                </a:solidFill>
                <a:latin typeface="Georgia Pro Cond Semibold" panose="02040706050405020303" pitchFamily="18" charset="0"/>
              </a:rPr>
            </a:br>
            <a:endParaRPr lang="hu-HU"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92FFC2AF-3F3B-4548-90F2-6FE2FBB08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622" y="48665"/>
            <a:ext cx="4909389" cy="6809335"/>
          </a:xfrm>
          <a:prstGeom prst="rect">
            <a:avLst/>
          </a:prstGeom>
        </p:spPr>
      </p:pic>
      <p:sp>
        <p:nvSpPr>
          <p:cNvPr id="6" name="TextBox 5">
            <a:extLst>
              <a:ext uri="{FF2B5EF4-FFF2-40B4-BE49-F238E27FC236}">
                <a16:creationId xmlns:a16="http://schemas.microsoft.com/office/drawing/2014/main" id="{2329D895-AB91-4D41-B440-774519D59A3C}"/>
              </a:ext>
            </a:extLst>
          </p:cNvPr>
          <p:cNvSpPr txBox="1"/>
          <p:nvPr/>
        </p:nvSpPr>
        <p:spPr>
          <a:xfrm>
            <a:off x="-3048" y="987872"/>
            <a:ext cx="5571744" cy="5078313"/>
          </a:xfrm>
          <a:prstGeom prst="rect">
            <a:avLst/>
          </a:prstGeom>
          <a:noFill/>
        </p:spPr>
        <p:txBody>
          <a:bodyPr wrap="square">
            <a:spAutoFit/>
          </a:bodyPr>
          <a:lstStyle/>
          <a:p>
            <a:r>
              <a:rPr lang="hu-HU" sz="2400" b="0" i="0" u="none" strike="noStrike" baseline="0" dirty="0" err="1">
                <a:latin typeface="Georgia Pro Cond Semibold" panose="02040706050405020303" pitchFamily="18" charset="0"/>
              </a:rPr>
              <a:t>Using</a:t>
            </a:r>
            <a:r>
              <a:rPr lang="hu-HU" sz="2400" b="0" i="0" u="none" strike="noStrike" baseline="0" dirty="0">
                <a:latin typeface="Georgia Pro Cond Semibold" panose="02040706050405020303" pitchFamily="18" charset="0"/>
              </a:rPr>
              <a:t> </a:t>
            </a:r>
            <a:r>
              <a:rPr lang="hu-HU" sz="2400" b="0" i="0" u="none" strike="noStrike" baseline="0" dirty="0" err="1">
                <a:latin typeface="Georgia Pro Cond Semibold" panose="02040706050405020303" pitchFamily="18" charset="0"/>
              </a:rPr>
              <a:t>the</a:t>
            </a:r>
            <a:r>
              <a:rPr lang="hu-HU" sz="2400" b="0" i="0" u="none" strike="noStrike" baseline="0" dirty="0">
                <a:latin typeface="Georgia Pro Cond Semibold" panose="02040706050405020303" pitchFamily="18" charset="0"/>
              </a:rPr>
              <a:t> PMESII/ASCOPE </a:t>
            </a:r>
            <a:r>
              <a:rPr lang="hu-HU" sz="2400" b="0" i="0" u="none" strike="noStrike" baseline="0" dirty="0" err="1">
                <a:latin typeface="Georgia Pro Cond Semibold" panose="02040706050405020303" pitchFamily="18" charset="0"/>
              </a:rPr>
              <a:t>matrix</a:t>
            </a:r>
            <a:r>
              <a:rPr lang="hu-HU" sz="2400" b="0" i="0" u="none" strike="noStrike" baseline="0" dirty="0">
                <a:latin typeface="Georgia Pro Cond Semibold" panose="02040706050405020303" pitchFamily="18" charset="0"/>
              </a:rPr>
              <a:t> </a:t>
            </a:r>
          </a:p>
          <a:p>
            <a:r>
              <a:rPr lang="hu-HU" dirty="0">
                <a:latin typeface="Georgia Pro Cond Semibold" panose="02040706050405020303" pitchFamily="18" charset="0"/>
              </a:rPr>
              <a:t>and </a:t>
            </a:r>
            <a:r>
              <a:rPr lang="hu-HU" dirty="0" err="1">
                <a:latin typeface="Georgia Pro Cond Semibold" panose="02040706050405020303" pitchFamily="18" charset="0"/>
              </a:rPr>
              <a:t>consider</a:t>
            </a:r>
            <a:r>
              <a:rPr lang="hu-HU" dirty="0">
                <a:latin typeface="Georgia Pro Cond Semibold" panose="02040706050405020303" pitchFamily="18" charset="0"/>
              </a:rPr>
              <a:t> </a:t>
            </a:r>
            <a:r>
              <a:rPr lang="hu-HU" sz="1800" b="0" i="0" u="none" strike="noStrike" baseline="0" dirty="0" err="1">
                <a:latin typeface="Georgia Pro Cond Semibold" panose="02040706050405020303" pitchFamily="18" charset="0"/>
              </a:rPr>
              <a:t>the</a:t>
            </a:r>
            <a:endParaRPr lang="hu-HU" sz="1800" b="0" i="0" u="none" strike="noStrike" baseline="0" dirty="0">
              <a:latin typeface="Georgia Pro Cond Semibold" panose="02040706050405020303" pitchFamily="18" charset="0"/>
            </a:endParaRPr>
          </a:p>
          <a:p>
            <a:endParaRPr lang="hu-HU" sz="1800" b="0" i="0" u="none" strike="noStrike" baseline="0" dirty="0">
              <a:latin typeface="Georgia Pro Cond Semibold" panose="02040706050405020303" pitchFamily="18" charset="0"/>
            </a:endParaRPr>
          </a:p>
          <a:p>
            <a:r>
              <a:rPr lang="en-US" sz="2400" b="0" i="0" u="none" strike="noStrike" baseline="0" dirty="0">
                <a:latin typeface="Georgia Pro Cond Semibold" panose="02040706050405020303" pitchFamily="18" charset="0"/>
              </a:rPr>
              <a:t>PMESII</a:t>
            </a:r>
            <a:r>
              <a:rPr lang="en-US" sz="1800" b="0" i="0" u="none" strike="noStrike" baseline="0" dirty="0">
                <a:latin typeface="Georgia Pro Cond Semibold" panose="02040706050405020303" pitchFamily="18" charset="0"/>
              </a:rPr>
              <a:t> </a:t>
            </a:r>
            <a:r>
              <a:rPr lang="hu-HU" sz="1800" b="0" i="0" u="none" strike="noStrike" baseline="0" dirty="0" err="1">
                <a:latin typeface="Georgia Pro Cond Semibold" panose="02040706050405020303" pitchFamily="18" charset="0"/>
              </a:rPr>
              <a:t>variables</a:t>
            </a:r>
            <a:r>
              <a:rPr lang="en-US" sz="1800" b="0" i="0" u="none" strike="noStrike" baseline="0" dirty="0">
                <a:latin typeface="Georgia Pro Cond Semibold" panose="02040706050405020303" pitchFamily="18" charset="0"/>
              </a:rPr>
              <a:t>: Political, Military, Economic, Social, Information and Infrastructure.</a:t>
            </a:r>
            <a:endParaRPr lang="hu-HU" sz="1800" b="0" i="0" u="none" strike="noStrike" baseline="0" dirty="0">
              <a:latin typeface="Georgia Pro Cond Semibold" panose="02040706050405020303" pitchFamily="18" charset="0"/>
            </a:endParaRPr>
          </a:p>
          <a:p>
            <a:endParaRPr lang="hu-HU" sz="1800" b="0" i="0" u="none" strike="noStrike" baseline="0" dirty="0">
              <a:latin typeface="Georgia Pro Cond Semibold" panose="02040706050405020303" pitchFamily="18" charset="0"/>
            </a:endParaRPr>
          </a:p>
          <a:p>
            <a:r>
              <a:rPr lang="hu-HU" sz="1800" b="0" i="0" u="none" strike="noStrike" baseline="0" dirty="0">
                <a:latin typeface="Georgia Pro Cond Semibold" panose="02040706050405020303" pitchFamily="18" charset="0"/>
              </a:rPr>
              <a:t>and </a:t>
            </a:r>
            <a:r>
              <a:rPr lang="hu-HU" sz="1800" b="0" i="0" u="none" strike="noStrike" baseline="0" dirty="0" err="1">
                <a:latin typeface="Georgia Pro Cond Semibold" panose="02040706050405020303" pitchFamily="18" charset="0"/>
              </a:rPr>
              <a:t>the</a:t>
            </a:r>
            <a:r>
              <a:rPr lang="hu-HU" sz="1800" b="0" i="0" u="none" strike="noStrike" baseline="0" dirty="0">
                <a:latin typeface="Georgia Pro Cond Semibold" panose="02040706050405020303" pitchFamily="18" charset="0"/>
              </a:rPr>
              <a:t> </a:t>
            </a:r>
          </a:p>
          <a:p>
            <a:endParaRPr lang="hu-HU" sz="1800" b="0" i="0" u="none" strike="noStrike" baseline="0" dirty="0">
              <a:latin typeface="Georgia Pro Cond Semibold" panose="02040706050405020303" pitchFamily="18" charset="0"/>
            </a:endParaRPr>
          </a:p>
          <a:p>
            <a:r>
              <a:rPr lang="en-US" sz="2400" b="0" i="0" u="none" strike="noStrike" baseline="0" dirty="0">
                <a:latin typeface="Georgia Pro Cond Semibold" panose="02040706050405020303" pitchFamily="18" charset="0"/>
              </a:rPr>
              <a:t>ASCOPE</a:t>
            </a:r>
            <a:r>
              <a:rPr lang="en-US" sz="1800" b="0" i="0" u="none" strike="noStrike" baseline="0" dirty="0">
                <a:latin typeface="Georgia Pro Cond Semibold" panose="02040706050405020303" pitchFamily="18" charset="0"/>
              </a:rPr>
              <a:t> </a:t>
            </a:r>
            <a:r>
              <a:rPr lang="hu-HU" sz="1800" b="0" i="0" u="none" strike="noStrike" baseline="0" dirty="0" err="1">
                <a:latin typeface="Georgia Pro Cond Semibold" panose="02040706050405020303" pitchFamily="18" charset="0"/>
              </a:rPr>
              <a:t>variables</a:t>
            </a:r>
            <a:r>
              <a:rPr lang="hu-HU" sz="1800" b="0" i="0" u="none" strike="noStrike" baseline="0" dirty="0">
                <a:latin typeface="Georgia Pro Cond Semibold" panose="02040706050405020303" pitchFamily="18" charset="0"/>
              </a:rPr>
              <a:t>:</a:t>
            </a:r>
            <a:r>
              <a:rPr lang="en-US" sz="1800" b="0" i="0" u="none" strike="noStrike" baseline="0" dirty="0">
                <a:latin typeface="Georgia Pro Cond Semibold" panose="02040706050405020303" pitchFamily="18" charset="0"/>
              </a:rPr>
              <a:t> Areas, Structures, Capabilities, Organization, People and Events. </a:t>
            </a:r>
            <a:endParaRPr lang="hu-HU" sz="1800" b="0" i="0" u="none" strike="noStrike" baseline="0" dirty="0">
              <a:latin typeface="Georgia Pro Cond Semibold" panose="02040706050405020303" pitchFamily="18" charset="0"/>
            </a:endParaRPr>
          </a:p>
          <a:p>
            <a:endParaRPr lang="hu-HU" dirty="0">
              <a:latin typeface="Georgia Pro Cond Semibold" panose="02040706050405020303" pitchFamily="18" charset="0"/>
            </a:endParaRPr>
          </a:p>
          <a:p>
            <a:r>
              <a:rPr lang="hu-HU" dirty="0" err="1">
                <a:latin typeface="Georgia Pro Cond Semibold" panose="02040706050405020303" pitchFamily="18" charset="0"/>
              </a:rPr>
              <a:t>a</a:t>
            </a:r>
            <a:r>
              <a:rPr lang="hu-HU" sz="1800" b="0" i="0" u="none" strike="noStrike" baseline="0" dirty="0" err="1">
                <a:latin typeface="Georgia Pro Cond Semibold" panose="02040706050405020303" pitchFamily="18" charset="0"/>
              </a:rPr>
              <a:t>s</a:t>
            </a:r>
            <a:r>
              <a:rPr lang="hu-HU" sz="1800" b="0" i="0" u="none" strike="noStrike" baseline="0" dirty="0">
                <a:latin typeface="Georgia Pro Cond Semibold" panose="02040706050405020303" pitchFamily="18" charset="0"/>
              </a:rPr>
              <a:t> </a:t>
            </a:r>
            <a:r>
              <a:rPr lang="hu-HU" sz="1800" b="0" i="0" u="none" strike="noStrike" baseline="0" dirty="0" err="1">
                <a:latin typeface="Georgia Pro Cond Semibold" panose="02040706050405020303" pitchFamily="18" charset="0"/>
              </a:rPr>
              <a:t>inputs</a:t>
            </a:r>
            <a:r>
              <a:rPr lang="hu-HU" sz="1800" b="0" i="0" u="none" strike="noStrike" baseline="0" dirty="0">
                <a:latin typeface="Georgia Pro Cond Semibold" panose="02040706050405020303" pitchFamily="18" charset="0"/>
              </a:rPr>
              <a:t> </a:t>
            </a:r>
            <a:r>
              <a:rPr lang="hu-HU" sz="1800" b="0" i="0" u="none" strike="noStrike" baseline="0" dirty="0" err="1">
                <a:latin typeface="Georgia Pro Cond Semibold" panose="02040706050405020303" pitchFamily="18" charset="0"/>
              </a:rPr>
              <a:t>to</a:t>
            </a:r>
            <a:r>
              <a:rPr lang="hu-HU" sz="1800" b="0" i="0" u="none" strike="noStrike" baseline="0" dirty="0">
                <a:latin typeface="Georgia Pro Cond Semibold" panose="02040706050405020303" pitchFamily="18" charset="0"/>
              </a:rPr>
              <a:t> a Deep </a:t>
            </a:r>
            <a:r>
              <a:rPr lang="hu-HU" sz="1800" b="0" i="0" u="none" strike="noStrike" baseline="0" dirty="0" err="1">
                <a:latin typeface="Georgia Pro Cond Semibold" panose="02040706050405020303" pitchFamily="18" charset="0"/>
              </a:rPr>
              <a:t>Neural</a:t>
            </a:r>
            <a:r>
              <a:rPr lang="hu-HU" sz="1800" b="0" i="0" u="none" strike="noStrike" baseline="0" dirty="0">
                <a:latin typeface="Georgia Pro Cond Semibold" panose="02040706050405020303" pitchFamily="18" charset="0"/>
              </a:rPr>
              <a:t> Network AI </a:t>
            </a:r>
            <a:r>
              <a:rPr lang="hu-HU" sz="1800" b="0" i="0" u="none" strike="noStrike" baseline="0" dirty="0" err="1">
                <a:latin typeface="Georgia Pro Cond Semibold" panose="02040706050405020303" pitchFamily="18" charset="0"/>
              </a:rPr>
              <a:t>technolgy</a:t>
            </a:r>
            <a:r>
              <a:rPr lang="hu-HU" sz="1800" b="0" i="0" u="none" strike="noStrike" baseline="0" dirty="0">
                <a:latin typeface="Georgia Pro Cond Semibold" panose="02040706050405020303" pitchFamily="18" charset="0"/>
              </a:rPr>
              <a:t> </a:t>
            </a:r>
          </a:p>
          <a:p>
            <a:endParaRPr lang="hu-HU" dirty="0">
              <a:latin typeface="Georgia Pro Cond Semibold" panose="02040706050405020303" pitchFamily="18" charset="0"/>
            </a:endParaRPr>
          </a:p>
          <a:p>
            <a:r>
              <a:rPr lang="hu-HU" sz="2400" b="0" i="0" u="none" strike="noStrike" baseline="0" dirty="0">
                <a:latin typeface="Georgia Pro Cond Semibold" panose="02040706050405020303" pitchFamily="18" charset="0"/>
              </a:rPr>
              <a:t>The </a:t>
            </a:r>
            <a:r>
              <a:rPr lang="hu-HU" sz="2400" b="0" i="0" u="none" strike="noStrike" baseline="0" dirty="0" err="1">
                <a:latin typeface="Georgia Pro Cond Semibold" panose="02040706050405020303" pitchFamily="18" charset="0"/>
              </a:rPr>
              <a:t>result</a:t>
            </a:r>
            <a:r>
              <a:rPr lang="hu-HU" sz="2400" b="0" i="0" u="none" strike="noStrike" baseline="0" dirty="0">
                <a:latin typeface="Georgia Pro Cond Semibold" panose="02040706050405020303" pitchFamily="18" charset="0"/>
              </a:rPr>
              <a:t> </a:t>
            </a:r>
            <a:r>
              <a:rPr lang="hu-HU" sz="2400" b="0" i="0" u="none" strike="noStrike" baseline="0" dirty="0" err="1">
                <a:latin typeface="Georgia Pro Cond Semibold" panose="02040706050405020303" pitchFamily="18" charset="0"/>
              </a:rPr>
              <a:t>would</a:t>
            </a:r>
            <a:r>
              <a:rPr lang="hu-HU" sz="2400" b="0" i="0" u="none" strike="noStrike" baseline="0" dirty="0">
                <a:latin typeface="Georgia Pro Cond Semibold" panose="02040706050405020303" pitchFamily="18" charset="0"/>
              </a:rPr>
              <a:t> be a more </a:t>
            </a:r>
            <a:r>
              <a:rPr lang="hu-HU" sz="2400" b="0" i="0" u="none" strike="noStrike" baseline="0" dirty="0" err="1">
                <a:latin typeface="Georgia Pro Cond Semibold" panose="02040706050405020303" pitchFamily="18" charset="0"/>
              </a:rPr>
              <a:t>close-to-reality</a:t>
            </a:r>
            <a:r>
              <a:rPr lang="hu-HU" sz="2400" b="0" i="0" u="none" strike="noStrike" baseline="0" dirty="0">
                <a:latin typeface="Georgia Pro Cond Semibold" panose="02040706050405020303" pitchFamily="18" charset="0"/>
              </a:rPr>
              <a:t> </a:t>
            </a:r>
            <a:r>
              <a:rPr lang="hu-HU" sz="2400" b="0" i="0" u="none" strike="noStrike" baseline="0" dirty="0" err="1">
                <a:latin typeface="Georgia Pro Cond Semibold" panose="02040706050405020303" pitchFamily="18" charset="0"/>
              </a:rPr>
              <a:t>set</a:t>
            </a:r>
            <a:r>
              <a:rPr lang="hu-HU" sz="2400" b="0" i="0" u="none" strike="noStrike" baseline="0" dirty="0">
                <a:latin typeface="Georgia Pro Cond Semibold" panose="02040706050405020303" pitchFamily="18" charset="0"/>
              </a:rPr>
              <a:t> of </a:t>
            </a:r>
            <a:r>
              <a:rPr lang="hu-HU" sz="2400" b="0" i="0" u="none" strike="noStrike" baseline="0" dirty="0" err="1">
                <a:latin typeface="Georgia Pro Cond Semibold" panose="02040706050405020303" pitchFamily="18" charset="0"/>
              </a:rPr>
              <a:t>scenarios</a:t>
            </a:r>
            <a:r>
              <a:rPr lang="hu-HU" sz="2400" b="0" i="0" u="none" strike="noStrike" baseline="0" dirty="0">
                <a:latin typeface="Georgia Pro Cond Semibold" panose="02040706050405020303" pitchFamily="18" charset="0"/>
              </a:rPr>
              <a:t> </a:t>
            </a:r>
            <a:r>
              <a:rPr lang="hu-HU" sz="2400" b="0" i="0" u="none" strike="noStrike" baseline="0" dirty="0" err="1">
                <a:latin typeface="Georgia Pro Cond Semibold" panose="02040706050405020303" pitchFamily="18" charset="0"/>
              </a:rPr>
              <a:t>used</a:t>
            </a:r>
            <a:r>
              <a:rPr lang="hu-HU" sz="2400" b="0" i="0" u="none" strike="noStrike" baseline="0" dirty="0">
                <a:latin typeface="Georgia Pro Cond Semibold" panose="02040706050405020303" pitchFamily="18" charset="0"/>
              </a:rPr>
              <a:t> for </a:t>
            </a:r>
            <a:r>
              <a:rPr lang="hu-HU" sz="2400" b="0" i="0" u="none" strike="noStrike" baseline="0" dirty="0" err="1">
                <a:latin typeface="Georgia Pro Cond Semibold" panose="02040706050405020303" pitchFamily="18" charset="0"/>
              </a:rPr>
              <a:t>simulation</a:t>
            </a:r>
            <a:r>
              <a:rPr lang="hu-HU" sz="2400" b="0" i="0" u="none" strike="noStrike" baseline="0" dirty="0">
                <a:latin typeface="Georgia Pro Cond Semibold" panose="02040706050405020303" pitchFamily="18" charset="0"/>
              </a:rPr>
              <a:t> and modelling</a:t>
            </a:r>
          </a:p>
        </p:txBody>
      </p:sp>
    </p:spTree>
    <p:extLst>
      <p:ext uri="{BB962C8B-B14F-4D97-AF65-F5344CB8AC3E}">
        <p14:creationId xmlns:p14="http://schemas.microsoft.com/office/powerpoint/2010/main" val="224841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1625" y="1909099"/>
            <a:ext cx="11080750" cy="4314825"/>
          </a:xfrm>
        </p:spPr>
        <p:txBody>
          <a:bodyPr>
            <a:normAutofit/>
          </a:bodyPr>
          <a:lstStyle/>
          <a:p>
            <a:pPr>
              <a:lnSpc>
                <a:spcPct val="107000"/>
              </a:lnSpc>
              <a:spcAft>
                <a:spcPts val="800"/>
              </a:spcAft>
            </a:pPr>
            <a:br>
              <a:rPr lang="hu-HU" sz="3200" b="1" dirty="0">
                <a:solidFill>
                  <a:schemeClr val="tx1"/>
                </a:solidFill>
                <a:latin typeface="Georgia Pro Cond Semibold" panose="02040706050405020303" pitchFamily="18" charset="0"/>
              </a:rPr>
            </a:br>
            <a:endParaRPr lang="hu-HU" sz="3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BFC3B27E-0E73-4947-B0CE-522F8D3AA100}"/>
              </a:ext>
            </a:extLst>
          </p:cNvPr>
          <p:cNvPicPr>
            <a:picLocks noChangeAspect="1"/>
          </p:cNvPicPr>
          <p:nvPr/>
        </p:nvPicPr>
        <p:blipFill>
          <a:blip r:embed="rId3"/>
          <a:stretch>
            <a:fillRect/>
          </a:stretch>
        </p:blipFill>
        <p:spPr>
          <a:xfrm>
            <a:off x="0" y="0"/>
            <a:ext cx="11468100" cy="6410234"/>
          </a:xfrm>
          <a:prstGeom prst="rect">
            <a:avLst/>
          </a:prstGeom>
        </p:spPr>
      </p:pic>
      <p:sp>
        <p:nvSpPr>
          <p:cNvPr id="7" name="TextBox 6">
            <a:extLst>
              <a:ext uri="{FF2B5EF4-FFF2-40B4-BE49-F238E27FC236}">
                <a16:creationId xmlns:a16="http://schemas.microsoft.com/office/drawing/2014/main" id="{DBEB763E-C68C-4ED1-A34E-3B06CB657D44}"/>
              </a:ext>
            </a:extLst>
          </p:cNvPr>
          <p:cNvSpPr txBox="1"/>
          <p:nvPr/>
        </p:nvSpPr>
        <p:spPr>
          <a:xfrm>
            <a:off x="301625" y="6396335"/>
            <a:ext cx="11665123" cy="461665"/>
          </a:xfrm>
          <a:prstGeom prst="rect">
            <a:avLst/>
          </a:prstGeom>
          <a:noFill/>
        </p:spPr>
        <p:txBody>
          <a:bodyPr wrap="square">
            <a:spAutoFit/>
          </a:bodyPr>
          <a:lstStyle/>
          <a:p>
            <a:pPr algn="l"/>
            <a:r>
              <a:rPr lang="en-US" sz="1200" b="0" i="0" u="none" strike="noStrike" baseline="0" dirty="0">
                <a:solidFill>
                  <a:srgbClr val="000000"/>
                </a:solidFill>
              </a:rPr>
              <a:t>Proposed Architecture for Maritime Artificial Intelligence System.</a:t>
            </a:r>
            <a:r>
              <a:rPr lang="hu-HU" sz="1200" b="0" i="0" u="none" strike="noStrike" baseline="0" dirty="0">
                <a:solidFill>
                  <a:srgbClr val="000000"/>
                </a:solidFill>
              </a:rPr>
              <a:t> </a:t>
            </a:r>
          </a:p>
          <a:p>
            <a:pPr algn="l"/>
            <a:r>
              <a:rPr lang="hu-HU" sz="1200" b="0" i="0" u="none" strike="noStrike" baseline="0" dirty="0" err="1">
                <a:solidFill>
                  <a:srgbClr val="000000"/>
                </a:solidFill>
              </a:rPr>
              <a:t>Source</a:t>
            </a:r>
            <a:r>
              <a:rPr lang="hu-HU" sz="1200" b="0" i="0" u="none" strike="noStrike" baseline="0" dirty="0">
                <a:solidFill>
                  <a:srgbClr val="000000"/>
                </a:solidFill>
              </a:rPr>
              <a:t>: </a:t>
            </a:r>
            <a:r>
              <a:rPr lang="en-US" sz="1200" b="0" i="0" u="none" strike="noStrike" baseline="0" dirty="0">
                <a:solidFill>
                  <a:srgbClr val="000000"/>
                </a:solidFill>
                <a:latin typeface="Times New Roman" panose="02020603050405020304" pitchFamily="18" charset="0"/>
              </a:rPr>
              <a:t> ARTIFICIAL INTELLIGENCE AT THE OPERATIONAL LEVEL OF WAR</a:t>
            </a:r>
            <a:r>
              <a:rPr lang="hu-HU" sz="1200" b="0" i="0" u="none" strike="noStrike" baseline="0" dirty="0">
                <a:solidFill>
                  <a:srgbClr val="000000"/>
                </a:solidFill>
                <a:latin typeface="Times New Roman" panose="02020603050405020304" pitchFamily="18" charset="0"/>
              </a:rPr>
              <a:t>, </a:t>
            </a:r>
            <a:r>
              <a:rPr lang="en-US" sz="1200" b="0" i="0" u="none" strike="noStrike" baseline="0" dirty="0">
                <a:solidFill>
                  <a:srgbClr val="000000"/>
                </a:solidFill>
                <a:latin typeface="Times New Roman" panose="02020603050405020304" pitchFamily="18" charset="0"/>
              </a:rPr>
              <a:t> LCDR Steven I. Davis, U.S. Navy </a:t>
            </a:r>
            <a:endParaRPr lang="en-US" dirty="0"/>
          </a:p>
        </p:txBody>
      </p:sp>
    </p:spTree>
    <p:extLst>
      <p:ext uri="{BB962C8B-B14F-4D97-AF65-F5344CB8AC3E}">
        <p14:creationId xmlns:p14="http://schemas.microsoft.com/office/powerpoint/2010/main" val="177981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4150" y="2049794"/>
            <a:ext cx="11080750" cy="3215612"/>
          </a:xfrm>
        </p:spPr>
        <p:txBody>
          <a:bodyPr>
            <a:noAutofit/>
          </a:bodyPr>
          <a:lstStyle/>
          <a:p>
            <a:r>
              <a:rPr lang="hu-HU" sz="4400" dirty="0" err="1">
                <a:solidFill>
                  <a:srgbClr val="000000"/>
                </a:solidFill>
                <a:effectLst/>
                <a:latin typeface="Georgia Pro Cond Semibold" panose="02040706050405020303" pitchFamily="18" charset="0"/>
                <a:ea typeface="Calibri" panose="020F0502020204030204" pitchFamily="34" charset="0"/>
              </a:rPr>
              <a:t>Conclusion</a:t>
            </a:r>
            <a:br>
              <a:rPr lang="hu-HU" sz="4400" dirty="0">
                <a:solidFill>
                  <a:srgbClr val="000000"/>
                </a:solidFill>
                <a:effectLst/>
                <a:latin typeface="Georgia Pro Cond Semibold" panose="02040706050405020303" pitchFamily="18" charset="0"/>
                <a:ea typeface="Calibri" panose="020F0502020204030204" pitchFamily="34" charset="0"/>
              </a:rPr>
            </a:br>
            <a:br>
              <a:rPr lang="hu-HU" sz="2800" dirty="0">
                <a:solidFill>
                  <a:srgbClr val="000000"/>
                </a:solidFill>
                <a:effectLst/>
                <a:latin typeface="Georgia Pro Cond Semibold" panose="02040706050405020303" pitchFamily="18" charset="0"/>
                <a:ea typeface="Calibri" panose="020F0502020204030204" pitchFamily="34" charset="0"/>
              </a:rPr>
            </a:br>
            <a:r>
              <a:rPr lang="en-US" sz="2800" dirty="0">
                <a:solidFill>
                  <a:srgbClr val="000000"/>
                </a:solidFill>
                <a:effectLst/>
                <a:latin typeface="Georgia Pro Cond Semibold" panose="02040706050405020303" pitchFamily="18" charset="0"/>
                <a:ea typeface="Calibri" panose="020F0502020204030204" pitchFamily="34" charset="0"/>
              </a:rPr>
              <a:t>AI is opening up new perspectives in Military OPLAN </a:t>
            </a:r>
            <a:br>
              <a:rPr lang="hu-HU" sz="2800" dirty="0">
                <a:solidFill>
                  <a:srgbClr val="000000"/>
                </a:solidFill>
                <a:effectLst/>
                <a:latin typeface="Georgia Pro Cond Semibold" panose="02040706050405020303" pitchFamily="18" charset="0"/>
                <a:ea typeface="Calibri" panose="020F0502020204030204" pitchFamily="34" charset="0"/>
              </a:rPr>
            </a:br>
            <a:r>
              <a:rPr lang="en-US" sz="2800" dirty="0">
                <a:solidFill>
                  <a:srgbClr val="000000"/>
                </a:solidFill>
                <a:effectLst/>
                <a:latin typeface="Georgia Pro Cond Semibold" panose="02040706050405020303" pitchFamily="18" charset="0"/>
                <a:ea typeface="Calibri" panose="020F0502020204030204" pitchFamily="34" charset="0"/>
              </a:rPr>
              <a:t>and </a:t>
            </a:r>
            <a:br>
              <a:rPr lang="hu-HU" sz="2800" dirty="0">
                <a:solidFill>
                  <a:srgbClr val="000000"/>
                </a:solidFill>
                <a:effectLst/>
                <a:latin typeface="Georgia Pro Cond Semibold" panose="02040706050405020303" pitchFamily="18" charset="0"/>
                <a:ea typeface="Calibri" panose="020F0502020204030204" pitchFamily="34" charset="0"/>
              </a:rPr>
            </a:br>
            <a:r>
              <a:rPr lang="en-US" sz="2800" dirty="0">
                <a:solidFill>
                  <a:srgbClr val="000000"/>
                </a:solidFill>
                <a:effectLst/>
                <a:latin typeface="Georgia Pro Cond Semibold" panose="02040706050405020303" pitchFamily="18" charset="0"/>
                <a:ea typeface="Calibri" panose="020F0502020204030204" pitchFamily="34" charset="0"/>
              </a:rPr>
              <a:t>generally in defense technologies. </a:t>
            </a:r>
            <a:br>
              <a:rPr lang="hu-HU" sz="2800" dirty="0">
                <a:solidFill>
                  <a:srgbClr val="000000"/>
                </a:solidFill>
                <a:effectLst/>
                <a:latin typeface="Georgia Pro Cond Semibold" panose="02040706050405020303" pitchFamily="18" charset="0"/>
                <a:ea typeface="Calibri" panose="020F0502020204030204" pitchFamily="34" charset="0"/>
              </a:rPr>
            </a:br>
            <a:br>
              <a:rPr lang="hu-HU" sz="2800" dirty="0">
                <a:solidFill>
                  <a:srgbClr val="000000"/>
                </a:solidFill>
                <a:effectLst/>
                <a:latin typeface="Georgia Pro Cond Semibold" panose="02040706050405020303" pitchFamily="18" charset="0"/>
                <a:ea typeface="Calibri" panose="020F0502020204030204" pitchFamily="34" charset="0"/>
              </a:rPr>
            </a:br>
            <a:r>
              <a:rPr lang="en-US" sz="2800" dirty="0">
                <a:solidFill>
                  <a:srgbClr val="000000"/>
                </a:solidFill>
                <a:effectLst/>
                <a:latin typeface="Georgia Pro Cond Semibold" panose="02040706050405020303" pitchFamily="18" charset="0"/>
                <a:ea typeface="Calibri" panose="020F0502020204030204" pitchFamily="34" charset="0"/>
              </a:rPr>
              <a:t>The outcome of the research has dual usage opportunity since the methodology and algorithms developed may be applicable in </a:t>
            </a:r>
            <a:r>
              <a:rPr lang="en-US" sz="2800" dirty="0" err="1">
                <a:solidFill>
                  <a:srgbClr val="000000"/>
                </a:solidFill>
                <a:effectLst/>
                <a:latin typeface="Georgia Pro Cond Semibold" panose="02040706050405020303" pitchFamily="18" charset="0"/>
                <a:ea typeface="Calibri" panose="020F0502020204030204" pitchFamily="34" charset="0"/>
              </a:rPr>
              <a:t>othe</a:t>
            </a:r>
            <a:r>
              <a:rPr lang="hu-HU" sz="2800" dirty="0">
                <a:solidFill>
                  <a:srgbClr val="000000"/>
                </a:solidFill>
                <a:effectLst/>
                <a:latin typeface="Georgia Pro Cond Semibold" panose="02040706050405020303" pitchFamily="18" charset="0"/>
                <a:ea typeface="Calibri" panose="020F0502020204030204" pitchFamily="34" charset="0"/>
              </a:rPr>
              <a:t>r</a:t>
            </a:r>
            <a:r>
              <a:rPr lang="en-US" sz="2800" dirty="0">
                <a:solidFill>
                  <a:srgbClr val="000000"/>
                </a:solidFill>
                <a:effectLst/>
                <a:latin typeface="Georgia Pro Cond Semibold" panose="02040706050405020303" pitchFamily="18" charset="0"/>
                <a:ea typeface="Calibri" panose="020F0502020204030204" pitchFamily="34" charset="0"/>
              </a:rPr>
              <a:t> governmental policy development like new healthcare policy, foreign trade contract, etc. </a:t>
            </a:r>
            <a:endParaRPr lang="en-US" sz="2800" b="1" dirty="0">
              <a:solidFill>
                <a:srgbClr val="000000"/>
              </a:solidFill>
              <a:latin typeface="Georgia Pro Cond Semibold" panose="02040706050405020303" pitchFamily="18" charset="0"/>
              <a:cs typeface="Arial" panose="020B0604020202020204" pitchFamily="34"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01538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014231" y="1452632"/>
            <a:ext cx="7772400" cy="4465817"/>
          </a:xfrm>
        </p:spPr>
        <p:txBody>
          <a:bodyPr>
            <a:normAutofit fontScale="90000"/>
          </a:bodyPr>
          <a:lstStyle/>
          <a:p>
            <a:pPr marL="0" indent="0" algn="ctr">
              <a:buNone/>
            </a:pPr>
            <a:br>
              <a:rPr lang="sk-SK" sz="4400" b="1" dirty="0">
                <a:latin typeface="Georgia Pro Cond Semibold" panose="02040706050405020303" pitchFamily="18" charset="0"/>
              </a:rPr>
            </a:br>
            <a:br>
              <a:rPr lang="sk-SK" sz="4400" b="1" dirty="0">
                <a:latin typeface="Georgia Pro Cond Semibold" panose="02040706050405020303" pitchFamily="18" charset="0"/>
              </a:rPr>
            </a:br>
            <a:r>
              <a:rPr lang="sk-SK" sz="4000" b="1" dirty="0">
                <a:solidFill>
                  <a:schemeClr val="tx1"/>
                </a:solidFill>
                <a:latin typeface="Georgia Pro Cond Semibold" panose="02040706050405020303" pitchFamily="18" charset="0"/>
              </a:rPr>
              <a:t>SZABADFÖLDI István</a:t>
            </a:r>
            <a:br>
              <a:rPr lang="sk-SK" sz="4000" b="1" dirty="0">
                <a:solidFill>
                  <a:schemeClr val="tx1"/>
                </a:solidFill>
                <a:latin typeface="Georgia Pro Cond Semibold" panose="02040706050405020303" pitchFamily="18" charset="0"/>
              </a:rPr>
            </a:br>
            <a:r>
              <a:rPr lang="sk-SK" sz="4000" b="1" dirty="0">
                <a:solidFill>
                  <a:schemeClr val="tx1"/>
                </a:solidFill>
                <a:latin typeface="Georgia Pro Cond Semibold" panose="02040706050405020303" pitchFamily="18" charset="0"/>
              </a:rPr>
              <a:t> </a:t>
            </a:r>
            <a:br>
              <a:rPr lang="sk-SK" sz="4000" b="1" dirty="0">
                <a:solidFill>
                  <a:schemeClr val="tx1"/>
                </a:solidFill>
                <a:latin typeface="Georgia Pro Cond Semibold" panose="02040706050405020303" pitchFamily="18" charset="0"/>
              </a:rPr>
            </a:br>
            <a:r>
              <a:rPr lang="sk-SK" sz="4000" b="1" dirty="0">
                <a:solidFill>
                  <a:schemeClr val="tx1"/>
                </a:solidFill>
                <a:latin typeface="Georgia Pro Cond Semibold" panose="02040706050405020303" pitchFamily="18" charset="0"/>
              </a:rPr>
              <a:t>Thank you for your attention!</a:t>
            </a:r>
            <a:br>
              <a:rPr lang="hu-HU" sz="3600" b="1" dirty="0">
                <a:solidFill>
                  <a:srgbClr val="C00000"/>
                </a:solidFill>
              </a:rPr>
            </a:br>
            <a:br>
              <a:rPr lang="hu-HU" sz="3600" b="1" dirty="0">
                <a:solidFill>
                  <a:srgbClr val="C00000"/>
                </a:solidFill>
              </a:rPr>
            </a:br>
            <a:r>
              <a:rPr lang="sk-SK" sz="3100" b="1" dirty="0">
                <a:solidFill>
                  <a:schemeClr val="tx1"/>
                </a:solidFill>
                <a:latin typeface="Georgia Pro Cond Semibold" panose="02040706050405020303" pitchFamily="18" charset="0"/>
                <a:hlinkClick r:id="rId3">
                  <a:extLst>
                    <a:ext uri="{A12FA001-AC4F-418D-AE19-62706E023703}">
                      <ahyp:hlinkClr xmlns:ahyp="http://schemas.microsoft.com/office/drawing/2018/hyperlinkcolor" val="tx"/>
                    </a:ext>
                  </a:extLst>
                </a:hlinkClick>
              </a:rPr>
              <a:t>istvan.szabadfoldi@bancraft.eu</a:t>
            </a:r>
            <a:br>
              <a:rPr lang="sk-SK" sz="3100" b="1" dirty="0">
                <a:solidFill>
                  <a:schemeClr val="tx1"/>
                </a:solidFill>
                <a:latin typeface="Georgia Pro Cond Semibold" panose="02040706050405020303" pitchFamily="18" charset="0"/>
              </a:rPr>
            </a:br>
            <a:br>
              <a:rPr lang="sk-SK" sz="3100" b="1" dirty="0">
                <a:solidFill>
                  <a:srgbClr val="C00000"/>
                </a:solidFill>
                <a:latin typeface="Georgia Pro Cond Semibold" panose="02040706050405020303" pitchFamily="18" charset="0"/>
              </a:rPr>
            </a:br>
            <a:r>
              <a:rPr lang="sk-SK" sz="3100" b="1" dirty="0">
                <a:solidFill>
                  <a:srgbClr val="C00000"/>
                </a:solidFill>
                <a:latin typeface="Georgia Pro Cond Semibold" panose="02040706050405020303" pitchFamily="18" charset="0"/>
              </a:rPr>
              <a:t>+36-30-864-8523</a:t>
            </a:r>
            <a:r>
              <a:rPr lang="sk-SK" sz="3100" b="1" dirty="0">
                <a:solidFill>
                  <a:srgbClr val="060373"/>
                </a:solidFill>
                <a:latin typeface="Georgia Pro Cond Semibold" panose="02040706050405020303" pitchFamily="18" charset="0"/>
              </a:rPr>
              <a:t> </a:t>
            </a:r>
            <a:br>
              <a:rPr lang="sk-SK" sz="3100" b="1" dirty="0">
                <a:solidFill>
                  <a:srgbClr val="060373"/>
                </a:solidFill>
                <a:latin typeface="Georgia Pro Cond Semibold" panose="02040706050405020303" pitchFamily="18" charset="0"/>
              </a:rPr>
            </a:br>
            <a:r>
              <a:rPr lang="sk-SK" sz="2200" b="1" dirty="0">
                <a:solidFill>
                  <a:srgbClr val="0070C0"/>
                </a:solidFill>
                <a:latin typeface="Georgia Pro Cond Semibold" panose="02040706050405020303" pitchFamily="18" charset="0"/>
                <a:hlinkClick r:id="rId4">
                  <a:extLst>
                    <a:ext uri="{A12FA001-AC4F-418D-AE19-62706E023703}">
                      <ahyp:hlinkClr xmlns:ahyp="http://schemas.microsoft.com/office/drawing/2018/hyperlinkcolor" val="tx"/>
                    </a:ext>
                  </a:extLst>
                </a:hlinkClick>
              </a:rPr>
              <a:t>www.bancraft.eu</a:t>
            </a:r>
            <a:r>
              <a:rPr lang="sk-SK" sz="2200" b="1" dirty="0">
                <a:solidFill>
                  <a:srgbClr val="0070C0"/>
                </a:solidFill>
                <a:latin typeface="Georgia Pro Cond Semibold" panose="02040706050405020303" pitchFamily="18" charset="0"/>
              </a:rPr>
              <a:t> </a:t>
            </a:r>
            <a:endParaRPr lang="en-US" sz="2200" b="1"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fontScale="250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353D3C32-04C5-4992-8D1A-576AE5090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3102" y="203200"/>
            <a:ext cx="9705796" cy="2898405"/>
          </a:xfrm>
          <a:prstGeom prst="rect">
            <a:avLst/>
          </a:prstGeom>
        </p:spPr>
      </p:pic>
    </p:spTree>
    <p:extLst>
      <p:ext uri="{BB962C8B-B14F-4D97-AF65-F5344CB8AC3E}">
        <p14:creationId xmlns:p14="http://schemas.microsoft.com/office/powerpoint/2010/main" val="403148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8000" y="0"/>
            <a:ext cx="10931144" cy="6126480"/>
          </a:xfrm>
          <a:prstGeom prst="rect">
            <a:avLst/>
          </a:prstGeom>
          <a:blipFill>
            <a:blip r:embed="rId2"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91F9882E-EF8C-48A4-90B5-D1C0247ADCFD}"/>
              </a:ext>
            </a:extLst>
          </p:cNvPr>
          <p:cNvSpPr txBox="1"/>
          <p:nvPr/>
        </p:nvSpPr>
        <p:spPr>
          <a:xfrm>
            <a:off x="4014216" y="6321290"/>
            <a:ext cx="5294376" cy="463588"/>
          </a:xfrm>
          <a:prstGeom prst="rect">
            <a:avLst/>
          </a:prstGeom>
          <a:noFill/>
        </p:spPr>
        <p:txBody>
          <a:bodyPr wrap="square">
            <a:spAutoFit/>
          </a:bodyPr>
          <a:lstStyle/>
          <a:p>
            <a:pPr>
              <a:lnSpc>
                <a:spcPct val="107000"/>
              </a:lnSpc>
              <a:spcAft>
                <a:spcPts val="800"/>
              </a:spcAft>
            </a:pPr>
            <a:r>
              <a:rPr lang="en-US" sz="2400" b="1" dirty="0">
                <a:effectLst/>
                <a:latin typeface="Georgia Pro Cond Semibold" panose="02040706050405020303" pitchFamily="18" charset="0"/>
                <a:ea typeface="Calibri" panose="020F0502020204030204" pitchFamily="34" charset="0"/>
                <a:cs typeface="Arial" panose="020B0604020202020204" pitchFamily="34" charset="0"/>
              </a:rPr>
              <a:t>&amp; </a:t>
            </a:r>
            <a:r>
              <a:rPr lang="hu-HU" sz="2400" b="1" dirty="0" err="1">
                <a:effectLst/>
                <a:latin typeface="Georgia Pro Cond Semibold" panose="02040706050405020303" pitchFamily="18" charset="0"/>
                <a:ea typeface="Calibri" panose="020F0502020204030204" pitchFamily="34" charset="0"/>
                <a:cs typeface="Arial" panose="020B0604020202020204" pitchFamily="34" charset="0"/>
              </a:rPr>
              <a:t>the</a:t>
            </a:r>
            <a:r>
              <a:rPr lang="hu-HU" sz="2400" b="1" dirty="0">
                <a:effectLst/>
                <a:latin typeface="Georgia Pro Cond Semibold" panose="02040706050405020303" pitchFamily="18" charset="0"/>
                <a:ea typeface="Calibri" panose="020F0502020204030204" pitchFamily="34" charset="0"/>
                <a:cs typeface="Arial" panose="020B0604020202020204" pitchFamily="34" charset="0"/>
              </a:rPr>
              <a:t> 5</a:t>
            </a:r>
            <a:r>
              <a:rPr lang="hu-HU" sz="2400" b="1" baseline="30000" dirty="0">
                <a:effectLst/>
                <a:latin typeface="Georgia Pro Cond Semibold" panose="02040706050405020303" pitchFamily="18" charset="0"/>
                <a:ea typeface="Calibri" panose="020F0502020204030204" pitchFamily="34" charset="0"/>
                <a:cs typeface="Arial" panose="020B0604020202020204" pitchFamily="34" charset="0"/>
              </a:rPr>
              <a:t>th</a:t>
            </a:r>
            <a:r>
              <a:rPr lang="hu-HU" sz="2400" b="1" baseline="30000" dirty="0">
                <a:latin typeface="Georgia Pro Cond Semibold" panose="02040706050405020303" pitchFamily="18" charset="0"/>
                <a:ea typeface="Calibri" panose="020F0502020204030204" pitchFamily="34" charset="0"/>
                <a:cs typeface="Arial" panose="020B0604020202020204" pitchFamily="34" charset="0"/>
              </a:rPr>
              <a:t> </a:t>
            </a:r>
            <a:r>
              <a:rPr lang="hu-HU" sz="2400" b="1" dirty="0" err="1">
                <a:effectLst/>
                <a:latin typeface="Georgia Pro Cond Semibold" panose="02040706050405020303" pitchFamily="18" charset="0"/>
                <a:ea typeface="Calibri" panose="020F0502020204030204" pitchFamily="34" charset="0"/>
                <a:cs typeface="Arial" panose="020B0604020202020204" pitchFamily="34" charset="0"/>
              </a:rPr>
              <a:t>challenge</a:t>
            </a:r>
            <a:r>
              <a:rPr lang="hu-HU" sz="2400" b="1" dirty="0">
                <a:effectLst/>
                <a:latin typeface="Georgia Pro Cond Semibold" panose="02040706050405020303" pitchFamily="18" charset="0"/>
                <a:ea typeface="Calibri" panose="020F0502020204030204" pitchFamily="34" charset="0"/>
                <a:cs typeface="Arial" panose="020B0604020202020204" pitchFamily="34" charset="0"/>
              </a:rPr>
              <a:t>: </a:t>
            </a:r>
            <a:r>
              <a:rPr lang="en-US" sz="2400" b="1" dirty="0">
                <a:effectLst/>
                <a:latin typeface="Georgia Pro Cond Semibold" panose="02040706050405020303" pitchFamily="18" charset="0"/>
                <a:ea typeface="Calibri" panose="020F0502020204030204" pitchFamily="34" charset="0"/>
                <a:cs typeface="Arial" panose="020B0604020202020204" pitchFamily="34" charset="0"/>
              </a:rPr>
              <a:t>VALUE</a:t>
            </a:r>
            <a:endParaRPr lang="en-US" sz="2400" dirty="0">
              <a:effectLst/>
              <a:latin typeface="Georgia Pro Cond Semibold" panose="02040706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177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66676" y="400050"/>
            <a:ext cx="2428874" cy="6153150"/>
          </a:xfrm>
        </p:spPr>
        <p:txBody>
          <a:bodyPr>
            <a:noAutofit/>
          </a:bodyPr>
          <a:lstStyle/>
          <a:p>
            <a:pPr algn="l"/>
            <a:r>
              <a:rPr lang="en-US" sz="4000" b="1" dirty="0">
                <a:solidFill>
                  <a:srgbClr val="000000"/>
                </a:solidFill>
                <a:effectLst/>
                <a:latin typeface="Georgia" panose="02040502050405020303" pitchFamily="18" charset="0"/>
                <a:ea typeface="Times New Roman" panose="02020603050405020304" pitchFamily="18" charset="0"/>
              </a:rPr>
              <a:t>AI</a:t>
            </a:r>
            <a:r>
              <a:rPr lang="en-US" sz="4400" b="1" dirty="0">
                <a:solidFill>
                  <a:srgbClr val="000000"/>
                </a:solidFill>
                <a:effectLst/>
                <a:latin typeface="Georgia" panose="02040502050405020303" pitchFamily="18" charset="0"/>
                <a:ea typeface="Times New Roman" panose="02020603050405020304" pitchFamily="18" charset="0"/>
              </a:rPr>
              <a:t> </a:t>
            </a:r>
            <a:r>
              <a:rPr lang="en-US" sz="3600" dirty="0">
                <a:solidFill>
                  <a:srgbClr val="000000"/>
                </a:solidFill>
                <a:effectLst/>
                <a:latin typeface="Georgia" panose="02040502050405020303" pitchFamily="18" charset="0"/>
                <a:ea typeface="Times New Roman" panose="02020603050405020304" pitchFamily="18" charset="0"/>
              </a:rPr>
              <a:t>and </a:t>
            </a:r>
            <a:r>
              <a:rPr lang="en-US" sz="4000" b="1" dirty="0">
                <a:solidFill>
                  <a:srgbClr val="000000"/>
                </a:solidFill>
                <a:effectLst/>
                <a:latin typeface="Georgia" panose="02040502050405020303" pitchFamily="18" charset="0"/>
                <a:ea typeface="Calibri" panose="020F0502020204030204" pitchFamily="34" charset="0"/>
              </a:rPr>
              <a:t>Big Data </a:t>
            </a:r>
            <a:r>
              <a:rPr lang="en-US" sz="3600" dirty="0">
                <a:solidFill>
                  <a:srgbClr val="000000"/>
                </a:solidFill>
                <a:effectLst/>
                <a:latin typeface="Georgia" panose="02040502050405020303" pitchFamily="18" charset="0"/>
                <a:ea typeface="Calibri" panose="020F0502020204030204" pitchFamily="34" charset="0"/>
              </a:rPr>
              <a:t>Advanced Analytics</a:t>
            </a:r>
            <a:br>
              <a:rPr lang="hu-HU" sz="3600" b="1" dirty="0">
                <a:solidFill>
                  <a:srgbClr val="000000"/>
                </a:solidFill>
                <a:effectLst/>
                <a:latin typeface="Georgia" panose="02040502050405020303" pitchFamily="18" charset="0"/>
                <a:ea typeface="Calibri" panose="020F0502020204030204" pitchFamily="34" charset="0"/>
              </a:rPr>
            </a:br>
            <a:r>
              <a:rPr lang="en-US" sz="3600" b="1" dirty="0">
                <a:solidFill>
                  <a:srgbClr val="000000"/>
                </a:solidFill>
                <a:effectLst/>
                <a:latin typeface="Georgia" panose="02040502050405020303" pitchFamily="18" charset="0"/>
                <a:ea typeface="Calibri" panose="020F0502020204030204" pitchFamily="34" charset="0"/>
              </a:rPr>
              <a:t>(BDAA)</a:t>
            </a:r>
            <a:br>
              <a:rPr lang="hu-HU" sz="3600" b="1" dirty="0">
                <a:solidFill>
                  <a:srgbClr val="000000"/>
                </a:solidFill>
                <a:effectLst/>
                <a:latin typeface="Georgia" panose="02040502050405020303" pitchFamily="18" charset="0"/>
                <a:ea typeface="Calibri" panose="020F0502020204030204" pitchFamily="34" charset="0"/>
              </a:rPr>
            </a:br>
            <a:r>
              <a:rPr lang="en-US" sz="3600" b="1" dirty="0">
                <a:solidFill>
                  <a:srgbClr val="000000"/>
                </a:solidFill>
                <a:effectLst/>
                <a:latin typeface="Georgia" panose="02040502050405020303" pitchFamily="18" charset="0"/>
                <a:ea typeface="Times New Roman" panose="02020603050405020304" pitchFamily="18" charset="0"/>
              </a:rPr>
              <a:t> </a:t>
            </a:r>
            <a:r>
              <a:rPr lang="en-US" sz="3600" dirty="0">
                <a:solidFill>
                  <a:srgbClr val="000000"/>
                </a:solidFill>
                <a:effectLst/>
                <a:latin typeface="Georgia" panose="02040502050405020303" pitchFamily="18" charset="0"/>
                <a:ea typeface="Times New Roman" panose="02020603050405020304" pitchFamily="18" charset="0"/>
              </a:rPr>
              <a:t>in defense</a:t>
            </a:r>
            <a:br>
              <a:rPr lang="hu-HU" sz="3600" dirty="0">
                <a:solidFill>
                  <a:srgbClr val="000000"/>
                </a:solidFill>
                <a:effectLst/>
                <a:latin typeface="Times New Roman" panose="02020603050405020304" pitchFamily="18" charset="0"/>
                <a:ea typeface="Times New Roman" panose="02020603050405020304" pitchFamily="18" charset="0"/>
              </a:rPr>
            </a:br>
            <a:br>
              <a:rPr lang="hu-HU" sz="3600" dirty="0">
                <a:solidFill>
                  <a:srgbClr val="000000"/>
                </a:solidFill>
                <a:effectLst/>
                <a:latin typeface="Times New Roman" panose="02020603050405020304" pitchFamily="18" charset="0"/>
                <a:ea typeface="Times New Roman" panose="02020603050405020304" pitchFamily="18" charset="0"/>
              </a:rPr>
            </a:br>
            <a:r>
              <a:rPr lang="en-US" sz="2000" dirty="0">
                <a:solidFill>
                  <a:srgbClr val="000000"/>
                </a:solidFill>
                <a:effectLst/>
                <a:latin typeface="Georgia" panose="02040502050405020303" pitchFamily="18" charset="0"/>
                <a:ea typeface="Times New Roman" panose="02020603050405020304" pitchFamily="18" charset="0"/>
              </a:rPr>
              <a:t>- collection (sensors); </a:t>
            </a:r>
            <a:br>
              <a:rPr lang="en-US" sz="2000" dirty="0">
                <a:effectLst/>
                <a:latin typeface="Georgia" panose="02040502050405020303" pitchFamily="18" charset="0"/>
                <a:ea typeface="Times New Roman" panose="02020603050405020304" pitchFamily="18" charset="0"/>
              </a:rPr>
            </a:br>
            <a:r>
              <a:rPr lang="en-US" sz="2000" dirty="0">
                <a:solidFill>
                  <a:srgbClr val="000000"/>
                </a:solidFill>
                <a:effectLst/>
                <a:latin typeface="Georgia" panose="02040502050405020303" pitchFamily="18" charset="0"/>
                <a:ea typeface="Times New Roman" panose="02020603050405020304" pitchFamily="18" charset="0"/>
              </a:rPr>
              <a:t>- communication; </a:t>
            </a:r>
            <a:br>
              <a:rPr lang="en-US" sz="2000" dirty="0">
                <a:effectLst/>
                <a:latin typeface="Georgia" panose="02040502050405020303" pitchFamily="18" charset="0"/>
                <a:ea typeface="Times New Roman" panose="02020603050405020304" pitchFamily="18" charset="0"/>
              </a:rPr>
            </a:br>
            <a:r>
              <a:rPr lang="en-US" sz="2000" dirty="0">
                <a:solidFill>
                  <a:srgbClr val="000000"/>
                </a:solidFill>
                <a:effectLst/>
                <a:latin typeface="Georgia" panose="02040502050405020303" pitchFamily="18" charset="0"/>
                <a:ea typeface="Times New Roman" panose="02020603050405020304" pitchFamily="18" charset="0"/>
              </a:rPr>
              <a:t>- analysis; </a:t>
            </a:r>
            <a:br>
              <a:rPr lang="en-US" sz="2000" dirty="0">
                <a:effectLst/>
                <a:latin typeface="Georgia" panose="02040502050405020303" pitchFamily="18" charset="0"/>
                <a:ea typeface="Times New Roman" panose="02020603050405020304" pitchFamily="18" charset="0"/>
              </a:rPr>
            </a:br>
            <a:r>
              <a:rPr lang="en-US" sz="2000" dirty="0">
                <a:solidFill>
                  <a:srgbClr val="000000"/>
                </a:solidFill>
                <a:effectLst/>
                <a:latin typeface="Georgia" panose="02040502050405020303" pitchFamily="18" charset="0"/>
                <a:ea typeface="Times New Roman" panose="02020603050405020304" pitchFamily="18" charset="0"/>
              </a:rPr>
              <a:t>- decision making</a:t>
            </a:r>
            <a:br>
              <a:rPr lang="en-US" sz="1800" dirty="0">
                <a:effectLst/>
                <a:latin typeface="Times New Roman" panose="02020603050405020304" pitchFamily="18" charset="0"/>
                <a:ea typeface="Times New Roman" panose="02020603050405020304" pitchFamily="18" charset="0"/>
              </a:rPr>
            </a:br>
            <a:r>
              <a:rPr lang="en-US" sz="3600" dirty="0">
                <a:solidFill>
                  <a:srgbClr val="000000"/>
                </a:solidFill>
                <a:effectLst/>
                <a:latin typeface="Times New Roman" panose="02020603050405020304" pitchFamily="18" charset="0"/>
                <a:ea typeface="Times New Roman" panose="02020603050405020304" pitchFamily="18" charset="0"/>
              </a:rPr>
              <a:t> </a:t>
            </a:r>
            <a:endParaRPr lang="hu-HU" sz="3600"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5" name="Kép 1">
            <a:extLst>
              <a:ext uri="{FF2B5EF4-FFF2-40B4-BE49-F238E27FC236}">
                <a16:creationId xmlns:a16="http://schemas.microsoft.com/office/drawing/2014/main" id="{04609DAF-6B4D-4A87-B5EA-38531654E6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575" y="0"/>
            <a:ext cx="8353425" cy="6858000"/>
          </a:xfrm>
          <a:prstGeom prst="rect">
            <a:avLst/>
          </a:prstGeom>
          <a:noFill/>
        </p:spPr>
      </p:pic>
    </p:spTree>
    <p:extLst>
      <p:ext uri="{BB962C8B-B14F-4D97-AF65-F5344CB8AC3E}">
        <p14:creationId xmlns:p14="http://schemas.microsoft.com/office/powerpoint/2010/main" val="28590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2838450" cy="6591300"/>
          </a:xfrm>
        </p:spPr>
        <p:txBody>
          <a:bodyPr>
            <a:noAutofit/>
          </a:bodyPr>
          <a:lstStyle/>
          <a:p>
            <a:pPr algn="l"/>
            <a:r>
              <a:rPr lang="en-US" sz="3200" b="1" dirty="0">
                <a:solidFill>
                  <a:srgbClr val="000000"/>
                </a:solidFill>
                <a:effectLst/>
                <a:latin typeface="Georgia" panose="02040502050405020303" pitchFamily="18" charset="0"/>
                <a:ea typeface="Times New Roman" panose="02020603050405020304" pitchFamily="18" charset="0"/>
              </a:rPr>
              <a:t>The </a:t>
            </a:r>
            <a:r>
              <a:rPr lang="hu-HU" sz="3200" b="1" dirty="0">
                <a:solidFill>
                  <a:srgbClr val="000000"/>
                </a:solidFill>
                <a:effectLst/>
                <a:latin typeface="Georgia" panose="02040502050405020303" pitchFamily="18" charset="0"/>
                <a:ea typeface="Times New Roman" panose="02020603050405020304" pitchFamily="18" charset="0"/>
              </a:rPr>
              <a:t>r</a:t>
            </a:r>
            <a:r>
              <a:rPr lang="en-US" sz="3200" b="1" dirty="0" err="1">
                <a:solidFill>
                  <a:srgbClr val="000000"/>
                </a:solidFill>
                <a:effectLst/>
                <a:latin typeface="Georgia" panose="02040502050405020303" pitchFamily="18" charset="0"/>
                <a:ea typeface="Times New Roman" panose="02020603050405020304" pitchFamily="18" charset="0"/>
              </a:rPr>
              <a:t>elationship</a:t>
            </a:r>
            <a:r>
              <a:rPr lang="en-US" sz="3200" b="1" dirty="0">
                <a:solidFill>
                  <a:srgbClr val="000000"/>
                </a:solidFill>
                <a:effectLst/>
                <a:latin typeface="Georgia" panose="02040502050405020303" pitchFamily="18" charset="0"/>
                <a:ea typeface="Times New Roman" panose="02020603050405020304" pitchFamily="18" charset="0"/>
              </a:rPr>
              <a:t> </a:t>
            </a:r>
            <a:r>
              <a:rPr lang="hu-HU" sz="3200" b="1" dirty="0">
                <a:solidFill>
                  <a:srgbClr val="000000"/>
                </a:solidFill>
                <a:effectLst/>
                <a:latin typeface="Georgia" panose="02040502050405020303" pitchFamily="18" charset="0"/>
                <a:ea typeface="Times New Roman" panose="02020603050405020304" pitchFamily="18" charset="0"/>
              </a:rPr>
              <a:t>b</a:t>
            </a:r>
            <a:r>
              <a:rPr lang="en-US" sz="3200" b="1" dirty="0" err="1">
                <a:solidFill>
                  <a:srgbClr val="000000"/>
                </a:solidFill>
                <a:effectLst/>
                <a:latin typeface="Georgia" panose="02040502050405020303" pitchFamily="18" charset="0"/>
                <a:ea typeface="Times New Roman" panose="02020603050405020304" pitchFamily="18" charset="0"/>
              </a:rPr>
              <a:t>etween</a:t>
            </a:r>
            <a:r>
              <a:rPr lang="en-US" sz="3200" b="1" dirty="0">
                <a:solidFill>
                  <a:srgbClr val="000000"/>
                </a:solidFill>
                <a:effectLst/>
                <a:latin typeface="Georgia" panose="02040502050405020303" pitchFamily="18" charset="0"/>
                <a:ea typeface="Times New Roman" panose="02020603050405020304" pitchFamily="18" charset="0"/>
              </a:rPr>
              <a:t> AI, Machine Learning and Data Science</a:t>
            </a:r>
            <a:br>
              <a:rPr lang="hu-HU" sz="3600" b="1" dirty="0">
                <a:solidFill>
                  <a:srgbClr val="000000"/>
                </a:solidFill>
                <a:effectLst/>
                <a:latin typeface="Times New Roman" panose="02020603050405020304" pitchFamily="18" charset="0"/>
                <a:ea typeface="Times New Roman" panose="02020603050405020304" pitchFamily="18" charset="0"/>
              </a:rPr>
            </a:b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(Source: </a:t>
            </a:r>
            <a:r>
              <a:rPr lang="en-US" sz="1800" i="1" dirty="0" err="1">
                <a:solidFill>
                  <a:srgbClr val="000000"/>
                </a:solidFill>
                <a:effectLst/>
                <a:latin typeface="Times New Roman" panose="02020603050405020304" pitchFamily="18" charset="0"/>
                <a:ea typeface="Times New Roman" panose="02020603050405020304" pitchFamily="18" charset="0"/>
              </a:rPr>
              <a:t>The_Dstl_Biscuit_Book_WEB</a:t>
            </a:r>
            <a:r>
              <a:rPr lang="en-US" sz="1800" i="1" dirty="0">
                <a:solidFill>
                  <a:srgbClr val="000000"/>
                </a:solidFill>
                <a:effectLst/>
                <a:latin typeface="Times New Roman" panose="02020603050405020304" pitchFamily="18" charset="0"/>
                <a:ea typeface="Times New Roman" panose="02020603050405020304" pitchFamily="18" charset="0"/>
              </a:rPr>
              <a:t>, </a:t>
            </a:r>
            <a:br>
              <a:rPr lang="hu-HU" sz="1800" i="1" dirty="0">
                <a:solidFill>
                  <a:srgbClr val="000000"/>
                </a:solidFill>
                <a:effectLst/>
                <a:latin typeface="Times New Roman" panose="02020603050405020304" pitchFamily="18" charset="0"/>
                <a:ea typeface="Times New Roman" panose="02020603050405020304" pitchFamily="18" charset="0"/>
              </a:rPr>
            </a:br>
            <a:endParaRPr lang="hu-HU" sz="3600"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6" name="Kép 3">
            <a:extLst>
              <a:ext uri="{FF2B5EF4-FFF2-40B4-BE49-F238E27FC236}">
                <a16:creationId xmlns:a16="http://schemas.microsoft.com/office/drawing/2014/main" id="{7203C59C-F572-40FA-9D7F-A4E370351F96}"/>
              </a:ext>
            </a:extLst>
          </p:cNvPr>
          <p:cNvPicPr/>
          <p:nvPr/>
        </p:nvPicPr>
        <p:blipFill>
          <a:blip r:embed="rId3">
            <a:extLst>
              <a:ext uri="{28A0092B-C50C-407E-A947-70E740481C1C}">
                <a14:useLocalDpi xmlns:a14="http://schemas.microsoft.com/office/drawing/2010/main" val="0"/>
              </a:ext>
            </a:extLst>
          </a:blip>
          <a:stretch>
            <a:fillRect/>
          </a:stretch>
        </p:blipFill>
        <p:spPr>
          <a:xfrm>
            <a:off x="2905126" y="0"/>
            <a:ext cx="9286874" cy="6858000"/>
          </a:xfrm>
          <a:prstGeom prst="rect">
            <a:avLst/>
          </a:prstGeom>
        </p:spPr>
      </p:pic>
    </p:spTree>
    <p:extLst>
      <p:ext uri="{BB962C8B-B14F-4D97-AF65-F5344CB8AC3E}">
        <p14:creationId xmlns:p14="http://schemas.microsoft.com/office/powerpoint/2010/main" val="5598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6" name="Title 5">
            <a:extLst>
              <a:ext uri="{FF2B5EF4-FFF2-40B4-BE49-F238E27FC236}">
                <a16:creationId xmlns:a16="http://schemas.microsoft.com/office/drawing/2014/main" id="{A5EE1951-80DF-4608-8536-9C3FBC9E5E31}"/>
              </a:ext>
            </a:extLst>
          </p:cNvPr>
          <p:cNvSpPr>
            <a:spLocks noGrp="1"/>
          </p:cNvSpPr>
          <p:nvPr>
            <p:ph type="ctrTitle"/>
          </p:nvPr>
        </p:nvSpPr>
        <p:spPr>
          <a:xfrm>
            <a:off x="723900" y="200709"/>
            <a:ext cx="10363201" cy="841354"/>
          </a:xfrm>
        </p:spPr>
        <p:txBody>
          <a:bodyPr>
            <a:noAutofit/>
          </a:bodyPr>
          <a:lstStyle/>
          <a:p>
            <a:r>
              <a:rPr lang="en-US" sz="4000" b="1" dirty="0">
                <a:solidFill>
                  <a:srgbClr val="000000"/>
                </a:solidFill>
                <a:effectLst/>
                <a:latin typeface="Georgia Pro Cond Semibold" panose="02040706050405020303" pitchFamily="18" charset="0"/>
                <a:ea typeface="Times New Roman" panose="02020603050405020304" pitchFamily="18" charset="0"/>
                <a:cs typeface="Arial" panose="020B0604020202020204" pitchFamily="34" charset="0"/>
              </a:rPr>
              <a:t>Expectations for </a:t>
            </a:r>
            <a:r>
              <a:rPr lang="en-US" sz="4000" b="1" dirty="0">
                <a:solidFill>
                  <a:srgbClr val="000000"/>
                </a:solidFill>
                <a:latin typeface="Georgia Pro Cond Semibold" panose="02040706050405020303" pitchFamily="18" charset="0"/>
                <a:ea typeface="Times New Roman" panose="02020603050405020304" pitchFamily="18" charset="0"/>
                <a:cs typeface="Arial" panose="020B0604020202020204" pitchFamily="34" charset="0"/>
              </a:rPr>
              <a:t>AI solutions</a:t>
            </a:r>
            <a:r>
              <a:rPr lang="hu-HU" sz="4000" b="1" dirty="0">
                <a:solidFill>
                  <a:srgbClr val="000000"/>
                </a:solidFill>
                <a:latin typeface="Georgia Pro Cond Semibold" panose="02040706050405020303" pitchFamily="18" charset="0"/>
                <a:ea typeface="Times New Roman" panose="02020603050405020304" pitchFamily="18" charset="0"/>
                <a:cs typeface="Arial" panose="020B0604020202020204" pitchFamily="34" charset="0"/>
              </a:rPr>
              <a:t> </a:t>
            </a:r>
            <a:r>
              <a:rPr lang="en-US" sz="4000" b="1" dirty="0">
                <a:solidFill>
                  <a:srgbClr val="000000"/>
                </a:solidFill>
                <a:latin typeface="Georgia Pro Cond Semibold" panose="02040706050405020303" pitchFamily="18" charset="0"/>
                <a:ea typeface="Times New Roman" panose="02020603050405020304" pitchFamily="18" charset="0"/>
                <a:cs typeface="Arial" panose="020B0604020202020204" pitchFamily="34" charset="0"/>
              </a:rPr>
              <a:t>in </a:t>
            </a:r>
            <a:r>
              <a:rPr lang="en-US" sz="4000" b="1" dirty="0">
                <a:solidFill>
                  <a:srgbClr val="000000"/>
                </a:solidFill>
                <a:effectLst/>
                <a:latin typeface="Georgia Pro Cond Semibold" panose="02040706050405020303" pitchFamily="18" charset="0"/>
                <a:ea typeface="Times New Roman" panose="02020603050405020304" pitchFamily="18" charset="0"/>
                <a:cs typeface="Arial" panose="020B0604020202020204" pitchFamily="34" charset="0"/>
              </a:rPr>
              <a:t>Military</a:t>
            </a:r>
            <a:endParaRPr lang="en-US" sz="4000" dirty="0">
              <a:latin typeface="Georgia Pro Cond Semibold" panose="02040706050405020303" pitchFamily="18" charset="0"/>
            </a:endParaRPr>
          </a:p>
        </p:txBody>
      </p:sp>
      <p:sp>
        <p:nvSpPr>
          <p:cNvPr id="9" name="TextBox 8">
            <a:extLst>
              <a:ext uri="{FF2B5EF4-FFF2-40B4-BE49-F238E27FC236}">
                <a16:creationId xmlns:a16="http://schemas.microsoft.com/office/drawing/2014/main" id="{AF81DF5F-496F-463B-99A2-836485839674}"/>
              </a:ext>
            </a:extLst>
          </p:cNvPr>
          <p:cNvSpPr txBox="1"/>
          <p:nvPr/>
        </p:nvSpPr>
        <p:spPr>
          <a:xfrm>
            <a:off x="533401" y="1438275"/>
            <a:ext cx="10744200" cy="4411721"/>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en-US" sz="2400" u="sng" dirty="0">
                <a:effectLst/>
                <a:latin typeface="Georgia Pro Cond Semibold" panose="02040706050405020303" pitchFamily="18" charset="0"/>
                <a:ea typeface="Calibri" panose="020F0502020204030204" pitchFamily="34" charset="0"/>
                <a:cs typeface="Arial" panose="020B0604020202020204" pitchFamily="34" charset="0"/>
              </a:rPr>
              <a:t>Intelligent</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hu-HU"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t</a:t>
            </a:r>
            <a:r>
              <a:rPr lang="hu-HU" sz="2400" dirty="0">
                <a:effectLst/>
                <a:latin typeface="Georgia Pro Cond Semibold" panose="02040706050405020303" pitchFamily="18" charset="0"/>
                <a:ea typeface="Calibri" panose="020F0502020204030204" pitchFamily="34" charset="0"/>
                <a:cs typeface="Arial" panose="020B0604020202020204" pitchFamily="34" charset="0"/>
              </a:rPr>
              <a:t>o</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 exploit integrated AI, knowledge-focused analytic capabilities, and symbiotic AI</a:t>
            </a:r>
            <a:r>
              <a:rPr lang="hu-HU" sz="2400" dirty="0">
                <a:effectLst/>
                <a:latin typeface="Georgia Pro Cond Semibold" panose="02040706050405020303" pitchFamily="18" charset="0"/>
                <a:ea typeface="Calibri" panose="020F0502020204030204" pitchFamily="34" charset="0"/>
                <a:cs typeface="Arial" panose="020B0604020202020204" pitchFamily="34" charset="0"/>
              </a:rPr>
              <a:t>/</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human intelligence to provide disruptive applications across the technological spectrum. </a:t>
            </a:r>
            <a:endParaRPr lang="hu-HU" sz="2400" dirty="0">
              <a:effectLst/>
              <a:latin typeface="Georgia Pro Cond Semibold" panose="02040706050405020303" pitchFamily="18"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US" sz="2400" u="sng" dirty="0">
                <a:effectLst/>
                <a:latin typeface="Georgia Pro Cond Semibold" panose="02040706050405020303" pitchFamily="18" charset="0"/>
                <a:ea typeface="Calibri" panose="020F0502020204030204" pitchFamily="34" charset="0"/>
                <a:cs typeface="Arial" panose="020B0604020202020204" pitchFamily="34" charset="0"/>
              </a:rPr>
              <a:t>Interconnected</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hu-HU"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hu-HU" sz="2400" dirty="0" err="1">
                <a:effectLst/>
                <a:latin typeface="Georgia Pro Cond Semibold" panose="02040706050405020303" pitchFamily="18" charset="0"/>
                <a:ea typeface="Calibri" panose="020F0502020204030204" pitchFamily="34" charset="0"/>
                <a:cs typeface="Arial" panose="020B0604020202020204" pitchFamily="34" charset="0"/>
              </a:rPr>
              <a:t>to</a:t>
            </a:r>
            <a:r>
              <a:rPr lang="hu-HU"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exploit the network of virtual and physical domains, including networks of sensors, organizations, individuals and autonomous agents, linked via new encryption methods and distributed ledger technologies (blockchain).</a:t>
            </a:r>
            <a:endParaRPr lang="hu-HU" sz="2400" dirty="0">
              <a:effectLst/>
              <a:latin typeface="Georgia Pro Cond Semibold" panose="02040706050405020303" pitchFamily="18"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US" sz="2400" u="sng" dirty="0">
                <a:effectLst/>
                <a:latin typeface="Georgia Pro Cond Semibold" panose="02040706050405020303" pitchFamily="18" charset="0"/>
                <a:ea typeface="Calibri" panose="020F0502020204030204" pitchFamily="34" charset="0"/>
                <a:cs typeface="Arial" panose="020B0604020202020204" pitchFamily="34" charset="0"/>
              </a:rPr>
              <a:t>Distributed</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hu-HU"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to employ decentralized and ubiquitous large-scale sensing, storage, and computation to achieve new disruptive military effects. </a:t>
            </a:r>
            <a:endParaRPr lang="hu-HU" sz="2400" dirty="0">
              <a:effectLst/>
              <a:latin typeface="Georgia Pro Cond Semibold" panose="02040706050405020303"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en-US" sz="2400" u="sng" dirty="0">
                <a:effectLst/>
                <a:latin typeface="Georgia Pro Cond Semibold" panose="02040706050405020303" pitchFamily="18" charset="0"/>
                <a:ea typeface="Calibri" panose="020F0502020204030204" pitchFamily="34" charset="0"/>
                <a:cs typeface="Arial" panose="020B0604020202020204" pitchFamily="34" charset="0"/>
              </a:rPr>
              <a:t>Digital</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hu-HU" sz="2400" dirty="0">
                <a:effectLst/>
                <a:latin typeface="Georgia Pro Cond Semibold" panose="02040706050405020303" pitchFamily="18" charset="0"/>
                <a:ea typeface="Calibri" panose="020F0502020204030204" pitchFamily="34" charset="0"/>
                <a:cs typeface="Arial" panose="020B0604020202020204" pitchFamily="34" charset="0"/>
              </a:rPr>
              <a:t>- </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t</a:t>
            </a:r>
            <a:r>
              <a:rPr lang="hu-HU" sz="2400" dirty="0">
                <a:effectLst/>
                <a:latin typeface="Georgia Pro Cond Semibold" panose="02040706050405020303" pitchFamily="18" charset="0"/>
                <a:ea typeface="Calibri" panose="020F0502020204030204" pitchFamily="34" charset="0"/>
                <a:cs typeface="Arial" panose="020B0604020202020204" pitchFamily="34" charset="0"/>
              </a:rPr>
              <a:t>o</a:t>
            </a:r>
            <a:r>
              <a:rPr lang="en-US" sz="2400" dirty="0">
                <a:effectLst/>
                <a:latin typeface="Georgia Pro Cond Semibold" panose="02040706050405020303" pitchFamily="18" charset="0"/>
                <a:ea typeface="Calibri" panose="020F0502020204030204" pitchFamily="34" charset="0"/>
                <a:cs typeface="Arial" panose="020B0604020202020204" pitchFamily="34" charset="0"/>
              </a:rPr>
              <a:t> digitally blend human, physical and information domains to support novel disruptive effects.</a:t>
            </a:r>
          </a:p>
        </p:txBody>
      </p:sp>
      <p:sp>
        <p:nvSpPr>
          <p:cNvPr id="11" name="TextBox 10">
            <a:extLst>
              <a:ext uri="{FF2B5EF4-FFF2-40B4-BE49-F238E27FC236}">
                <a16:creationId xmlns:a16="http://schemas.microsoft.com/office/drawing/2014/main" id="{57E06D79-8BDC-459F-AA57-B3E7AE173645}"/>
              </a:ext>
            </a:extLst>
          </p:cNvPr>
          <p:cNvSpPr txBox="1"/>
          <p:nvPr/>
        </p:nvSpPr>
        <p:spPr>
          <a:xfrm>
            <a:off x="957263" y="6287959"/>
            <a:ext cx="10206037" cy="369332"/>
          </a:xfrm>
          <a:prstGeom prst="rect">
            <a:avLst/>
          </a:prstGeom>
          <a:noFill/>
        </p:spPr>
        <p:txBody>
          <a:bodyPr wrap="square">
            <a:spAutoFit/>
          </a:bodyPr>
          <a:lstStyle/>
          <a:p>
            <a:pPr algn="just"/>
            <a:r>
              <a:rPr lang="en-US" sz="1800" dirty="0">
                <a:solidFill>
                  <a:srgbClr val="000000"/>
                </a:solidFill>
                <a:effectLst/>
                <a:latin typeface="Times New Roman" panose="02020603050405020304" pitchFamily="18" charset="0"/>
                <a:ea typeface="Times New Roman" panose="02020603050405020304" pitchFamily="18" charset="0"/>
              </a:rPr>
              <a:t>(</a:t>
            </a:r>
            <a:r>
              <a:rPr lang="hu-HU" sz="1800" dirty="0" err="1">
                <a:solidFill>
                  <a:srgbClr val="000000"/>
                </a:solidFill>
                <a:effectLst/>
                <a:latin typeface="Times New Roman" panose="02020603050405020304" pitchFamily="18" charset="0"/>
                <a:ea typeface="Times New Roman" panose="02020603050405020304" pitchFamily="18" charset="0"/>
              </a:rPr>
              <a:t>Source</a:t>
            </a:r>
            <a:r>
              <a:rPr lang="hu-HU"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‘NATO 190422-</a:t>
            </a:r>
            <a:r>
              <a:rPr lang="hu-HU"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ST_Tech_Trends_Report_2020-2040.pdf p. 6)</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855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9900" y="190500"/>
            <a:ext cx="11080750" cy="6543675"/>
          </a:xfrm>
        </p:spPr>
        <p:txBody>
          <a:bodyPr>
            <a:noAutofit/>
          </a:bodyPr>
          <a:lstStyle/>
          <a:p>
            <a:pPr algn="l"/>
            <a:r>
              <a:rPr lang="en-US" sz="3600" dirty="0">
                <a:solidFill>
                  <a:srgbClr val="000000"/>
                </a:solidFill>
                <a:effectLst/>
                <a:latin typeface="Georgia Pro Cond Semibold" panose="02040706050405020303" pitchFamily="18" charset="0"/>
                <a:ea typeface="Calibri" panose="020F0502020204030204" pitchFamily="34" charset="0"/>
              </a:rPr>
              <a:t> AI applications </a:t>
            </a:r>
            <a:r>
              <a:rPr lang="hu-HU" sz="3600" dirty="0">
                <a:solidFill>
                  <a:srgbClr val="000000"/>
                </a:solidFill>
                <a:effectLst/>
                <a:latin typeface="Georgia Pro Cond Semibold" panose="02040706050405020303" pitchFamily="18" charset="0"/>
                <a:ea typeface="Calibri" panose="020F0502020204030204" pitchFamily="34" charset="0"/>
              </a:rPr>
              <a:t>in Military </a:t>
            </a:r>
            <a:r>
              <a:rPr lang="en-US" sz="3600" dirty="0">
                <a:solidFill>
                  <a:srgbClr val="000000"/>
                </a:solidFill>
                <a:effectLst/>
                <a:latin typeface="Georgia Pro Cond Semibold" panose="02040706050405020303" pitchFamily="18" charset="0"/>
                <a:ea typeface="Calibri" panose="020F0502020204030204" pitchFamily="34" charset="0"/>
              </a:rPr>
              <a:t>fall into t</a:t>
            </a:r>
            <a:r>
              <a:rPr lang="hu-HU" sz="3600" dirty="0" err="1">
                <a:solidFill>
                  <a:srgbClr val="000000"/>
                </a:solidFill>
                <a:effectLst/>
                <a:latin typeface="Georgia Pro Cond Semibold" panose="02040706050405020303" pitchFamily="18" charset="0"/>
                <a:ea typeface="Calibri" panose="020F0502020204030204" pitchFamily="34" charset="0"/>
              </a:rPr>
              <a:t>hree</a:t>
            </a:r>
            <a:r>
              <a:rPr lang="en-US" sz="3600" dirty="0">
                <a:solidFill>
                  <a:srgbClr val="000000"/>
                </a:solidFill>
                <a:effectLst/>
                <a:latin typeface="Georgia Pro Cond Semibold" panose="02040706050405020303" pitchFamily="18" charset="0"/>
                <a:ea typeface="Calibri" panose="020F0502020204030204" pitchFamily="34" charset="0"/>
              </a:rPr>
              <a:t> categories: </a:t>
            </a:r>
            <a:br>
              <a:rPr lang="hu-HU" sz="3600" dirty="0">
                <a:solidFill>
                  <a:srgbClr val="000000"/>
                </a:solidFill>
                <a:effectLst/>
                <a:latin typeface="Georgia Pro Cond Semibold" panose="02040706050405020303" pitchFamily="18" charset="0"/>
                <a:ea typeface="Calibri" panose="020F0502020204030204" pitchFamily="34" charset="0"/>
              </a:rPr>
            </a:br>
            <a:br>
              <a:rPr lang="hu-HU" sz="3200" dirty="0">
                <a:solidFill>
                  <a:srgbClr val="000000"/>
                </a:solidFill>
                <a:effectLst/>
                <a:latin typeface="Georgia Pro Cond Semibold" panose="02040706050405020303" pitchFamily="18" charset="0"/>
                <a:ea typeface="Calibri" panose="020F0502020204030204" pitchFamily="34" charset="0"/>
              </a:rPr>
            </a:br>
            <a:r>
              <a:rPr lang="hu-HU" sz="3200" dirty="0">
                <a:solidFill>
                  <a:srgbClr val="000000"/>
                </a:solidFill>
                <a:effectLst/>
                <a:latin typeface="Georgia Pro Cond Semibold" panose="02040706050405020303" pitchFamily="18" charset="0"/>
                <a:ea typeface="Calibri" panose="020F0502020204030204" pitchFamily="34" charset="0"/>
              </a:rPr>
              <a:t>- </a:t>
            </a:r>
            <a:r>
              <a:rPr lang="en-US" sz="3200" dirty="0">
                <a:solidFill>
                  <a:srgbClr val="000000"/>
                </a:solidFill>
                <a:effectLst/>
                <a:latin typeface="Georgia Pro Cond Semibold" panose="02040706050405020303" pitchFamily="18" charset="0"/>
                <a:ea typeface="Calibri" panose="020F0502020204030204" pitchFamily="34" charset="0"/>
              </a:rPr>
              <a:t>tactical </a:t>
            </a:r>
            <a:br>
              <a:rPr lang="hu-HU" sz="3200" dirty="0">
                <a:solidFill>
                  <a:srgbClr val="000000"/>
                </a:solidFill>
                <a:effectLst/>
                <a:latin typeface="Georgia Pro Cond Semibold" panose="02040706050405020303" pitchFamily="18" charset="0"/>
                <a:ea typeface="Calibri" panose="020F0502020204030204" pitchFamily="34" charset="0"/>
              </a:rPr>
            </a:br>
            <a:r>
              <a:rPr lang="hu-HU" sz="3200" dirty="0">
                <a:solidFill>
                  <a:srgbClr val="000000"/>
                </a:solidFill>
                <a:effectLst/>
                <a:latin typeface="Georgia Pro Cond Semibold" panose="02040706050405020303" pitchFamily="18" charset="0"/>
                <a:ea typeface="Calibri" panose="020F0502020204030204" pitchFamily="34" charset="0"/>
              </a:rPr>
              <a:t>- </a:t>
            </a:r>
            <a:r>
              <a:rPr lang="hu-HU" sz="3200" dirty="0" err="1">
                <a:solidFill>
                  <a:srgbClr val="000000"/>
                </a:solidFill>
                <a:effectLst/>
                <a:latin typeface="Georgia Pro Cond Semibold" panose="02040706050405020303" pitchFamily="18" charset="0"/>
                <a:ea typeface="Calibri" panose="020F0502020204030204" pitchFamily="34" charset="0"/>
              </a:rPr>
              <a:t>operational</a:t>
            </a:r>
            <a:r>
              <a:rPr lang="hu-HU" sz="3200" dirty="0">
                <a:solidFill>
                  <a:srgbClr val="000000"/>
                </a:solidFill>
                <a:effectLst/>
                <a:latin typeface="Georgia Pro Cond Semibold" panose="02040706050405020303" pitchFamily="18" charset="0"/>
                <a:ea typeface="Calibri" panose="020F0502020204030204" pitchFamily="34" charset="0"/>
              </a:rPr>
              <a:t> </a:t>
            </a:r>
            <a:br>
              <a:rPr lang="hu-HU" sz="3200" dirty="0">
                <a:solidFill>
                  <a:srgbClr val="000000"/>
                </a:solidFill>
                <a:effectLst/>
                <a:latin typeface="Georgia Pro Cond Semibold" panose="02040706050405020303" pitchFamily="18" charset="0"/>
                <a:ea typeface="Calibri" panose="020F0502020204030204" pitchFamily="34" charset="0"/>
              </a:rPr>
            </a:br>
            <a:r>
              <a:rPr lang="hu-HU" sz="3200" dirty="0">
                <a:solidFill>
                  <a:srgbClr val="000000"/>
                </a:solidFill>
                <a:effectLst/>
                <a:latin typeface="Georgia Pro Cond Semibold" panose="02040706050405020303" pitchFamily="18" charset="0"/>
                <a:ea typeface="Calibri" panose="020F0502020204030204" pitchFamily="34" charset="0"/>
              </a:rPr>
              <a:t>- </a:t>
            </a:r>
            <a:r>
              <a:rPr lang="en-US" sz="3200" dirty="0">
                <a:solidFill>
                  <a:srgbClr val="000000"/>
                </a:solidFill>
                <a:effectLst/>
                <a:latin typeface="Georgia Pro Cond Semibold" panose="02040706050405020303" pitchFamily="18" charset="0"/>
                <a:ea typeface="Calibri" panose="020F0502020204030204" pitchFamily="34" charset="0"/>
              </a:rPr>
              <a:t>strategic </a:t>
            </a:r>
            <a:br>
              <a:rPr lang="hu-HU" sz="3200" dirty="0">
                <a:solidFill>
                  <a:srgbClr val="000000"/>
                </a:solidFill>
                <a:effectLst/>
                <a:latin typeface="Georgia Pro Cond Semibold" panose="02040706050405020303" pitchFamily="18" charset="0"/>
                <a:ea typeface="Calibri" panose="020F0502020204030204" pitchFamily="34" charset="0"/>
              </a:rPr>
            </a:br>
            <a:br>
              <a:rPr lang="hu-HU" sz="3200" dirty="0">
                <a:solidFill>
                  <a:srgbClr val="000000"/>
                </a:solidFill>
                <a:effectLst/>
                <a:latin typeface="Georgia Pro Cond Semibold" panose="02040706050405020303" pitchFamily="18" charset="0"/>
                <a:ea typeface="Calibri" panose="020F0502020204030204" pitchFamily="34" charset="0"/>
              </a:rPr>
            </a:br>
            <a:r>
              <a:rPr lang="en-US" sz="3200" dirty="0">
                <a:solidFill>
                  <a:srgbClr val="000000"/>
                </a:solidFill>
                <a:effectLst/>
                <a:latin typeface="Georgia Pro Cond Semibold" panose="02040706050405020303" pitchFamily="18" charset="0"/>
                <a:ea typeface="Calibri" panose="020F0502020204030204" pitchFamily="34" charset="0"/>
              </a:rPr>
              <a:t>AI based systems  </a:t>
            </a:r>
            <a:br>
              <a:rPr lang="hu-HU" sz="3200" dirty="0">
                <a:solidFill>
                  <a:srgbClr val="000000"/>
                </a:solidFill>
                <a:effectLst/>
                <a:latin typeface="Georgia Pro Cond Semibold" panose="02040706050405020303" pitchFamily="18" charset="0"/>
                <a:ea typeface="Calibri" panose="020F0502020204030204" pitchFamily="34" charset="0"/>
              </a:rPr>
            </a:br>
            <a:br>
              <a:rPr lang="hu-HU" sz="3200" dirty="0">
                <a:solidFill>
                  <a:srgbClr val="000000"/>
                </a:solidFill>
                <a:effectLst/>
                <a:latin typeface="Georgia Pro Cond Semibold" panose="02040706050405020303" pitchFamily="18" charset="0"/>
                <a:ea typeface="Calibri" panose="020F0502020204030204" pitchFamily="34" charset="0"/>
              </a:rPr>
            </a:br>
            <a:r>
              <a:rPr lang="en-US" sz="3200" dirty="0">
                <a:solidFill>
                  <a:srgbClr val="000000"/>
                </a:solidFill>
                <a:effectLst/>
                <a:latin typeface="Georgia" panose="02040502050405020303" pitchFamily="18" charset="0"/>
                <a:ea typeface="Calibri" panose="020F0502020204030204" pitchFamily="34" charset="0"/>
              </a:rPr>
              <a:t>At the </a:t>
            </a:r>
            <a:r>
              <a:rPr lang="en-US" sz="3200" b="1" i="1" dirty="0">
                <a:solidFill>
                  <a:srgbClr val="000000"/>
                </a:solidFill>
                <a:effectLst/>
                <a:latin typeface="Georgia" panose="02040502050405020303" pitchFamily="18" charset="0"/>
                <a:ea typeface="Calibri" panose="020F0502020204030204" pitchFamily="34" charset="0"/>
              </a:rPr>
              <a:t>strategic level</a:t>
            </a:r>
            <a:r>
              <a:rPr lang="en-US" sz="3200" dirty="0">
                <a:solidFill>
                  <a:srgbClr val="000000"/>
                </a:solidFill>
                <a:effectLst/>
                <a:latin typeface="Georgia" panose="02040502050405020303" pitchFamily="18" charset="0"/>
                <a:ea typeface="Calibri" panose="020F0502020204030204" pitchFamily="34" charset="0"/>
              </a:rPr>
              <a:t>, the use of AI can influence how the military leadership organizes its order, force grouping, war strategies, decisions on the scale and escalation of conflict, intelligence sharing and interpretation, the extension and nature of war, the consequences of using special means, etc. </a:t>
            </a:r>
            <a:endParaRPr lang="hu-HU" sz="3200" b="1" dirty="0">
              <a:solidFill>
                <a:srgbClr val="000000"/>
              </a:solidFill>
              <a:latin typeface="Georgia" panose="02040502050405020303" pitchFamily="18" charset="0"/>
              <a:cs typeface="Arial" panose="020B0604020202020204" pitchFamily="34"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1618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55625" y="645414"/>
            <a:ext cx="11080750" cy="3705225"/>
          </a:xfrm>
        </p:spPr>
        <p:txBody>
          <a:bodyPr>
            <a:noAutofit/>
          </a:bodyPr>
          <a:lstStyle/>
          <a:p>
            <a:pPr algn="l"/>
            <a:r>
              <a:rPr lang="en-US" sz="32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The primary reasons for using AI-based </a:t>
            </a:r>
            <a:r>
              <a:rPr lang="hu-HU" sz="32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military </a:t>
            </a:r>
            <a:r>
              <a:rPr lang="en-US" sz="32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systems are</a:t>
            </a:r>
            <a:r>
              <a:rPr lang="hu-HU" sz="32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a:t>
            </a:r>
            <a:br>
              <a:rPr lang="hu-HU" sz="32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br>
            <a:br>
              <a:rPr lang="hu-HU" sz="32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br>
            <a: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 </a:t>
            </a:r>
            <a:r>
              <a:rPr lang="en-US"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effective decision support, </a:t>
            </a:r>
            <a:b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br>
            <a: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 </a:t>
            </a:r>
            <a:r>
              <a:rPr lang="en-US"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handling large amounts of data, </a:t>
            </a:r>
            <a:b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br>
            <a: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 </a:t>
            </a:r>
            <a:r>
              <a:rPr lang="en-US"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situational awareness, </a:t>
            </a:r>
            <a:b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br>
            <a: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 </a:t>
            </a:r>
            <a:r>
              <a:rPr lang="en-US"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visualizing a changing scenario, </a:t>
            </a:r>
            <a:b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br>
            <a:r>
              <a:rPr lang="hu-HU"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 </a:t>
            </a:r>
            <a:r>
              <a:rPr lang="en-US" sz="2800" b="1" dirty="0">
                <a:solidFill>
                  <a:schemeClr val="tx1"/>
                </a:solidFill>
                <a:effectLst/>
                <a:latin typeface="Georgia Pro Cond Semibold" panose="02040706050405020303" pitchFamily="18" charset="0"/>
                <a:ea typeface="Batang" panose="02030600000101010101" pitchFamily="18" charset="-127"/>
                <a:cs typeface="Arial" panose="020B0604020202020204" pitchFamily="34" charset="0"/>
              </a:rPr>
              <a:t>and generating appropriate responses</a:t>
            </a:r>
            <a:r>
              <a:rPr lang="en-US" sz="2800" b="1" dirty="0">
                <a:solidFill>
                  <a:srgbClr val="000000"/>
                </a:solidFill>
                <a:effectLst/>
                <a:latin typeface="Georgia Pro Cond Semibold" panose="02040706050405020303" pitchFamily="18" charset="0"/>
                <a:ea typeface="Batang" panose="02030600000101010101" pitchFamily="18" charset="-127"/>
                <a:cs typeface="Arial" panose="020B0604020202020204" pitchFamily="34" charset="0"/>
              </a:rPr>
              <a:t>.</a:t>
            </a:r>
            <a:br>
              <a:rPr lang="en-US" sz="2800" b="1" dirty="0">
                <a:effectLst/>
                <a:latin typeface="Georgia" panose="02040502050405020303" pitchFamily="18" charset="0"/>
                <a:ea typeface="Calibri" panose="020F0502020204030204" pitchFamily="34" charset="0"/>
                <a:cs typeface="Arial" panose="020B0604020202020204" pitchFamily="34" charset="0"/>
              </a:rPr>
            </a:br>
            <a:endParaRPr lang="hu-HU" sz="2800" b="1" dirty="0">
              <a:solidFill>
                <a:srgbClr val="000000"/>
              </a:solidFill>
              <a:latin typeface="Georgia" panose="02040502050405020303" pitchFamily="18" charset="0"/>
              <a:cs typeface="Arial" panose="020B0604020202020204" pitchFamily="34"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47A385A8-0B99-41E8-845B-A5D96D62D433}"/>
              </a:ext>
            </a:extLst>
          </p:cNvPr>
          <p:cNvSpPr txBox="1"/>
          <p:nvPr/>
        </p:nvSpPr>
        <p:spPr>
          <a:xfrm>
            <a:off x="555625" y="4467522"/>
            <a:ext cx="10633075" cy="1200329"/>
          </a:xfrm>
          <a:prstGeom prst="rect">
            <a:avLst/>
          </a:prstGeom>
          <a:noFill/>
        </p:spPr>
        <p:txBody>
          <a:bodyPr wrap="square">
            <a:spAutoFit/>
          </a:bodyPr>
          <a:lstStyle/>
          <a:p>
            <a:pPr algn="ctr"/>
            <a:r>
              <a:rPr lang="en-US" sz="2400" dirty="0">
                <a:latin typeface="Georgia" panose="02040502050405020303" pitchFamily="18" charset="0"/>
                <a:ea typeface="Batang" panose="02030600000101010101" pitchFamily="18" charset="-127"/>
                <a:cs typeface="Arial" panose="020B0604020202020204" pitchFamily="34" charset="0"/>
              </a:rPr>
              <a:t>In the field of military application, AI C2 systems can provide critical support if time is limited or if the number of options is too large for one to analyze alternatives for action. </a:t>
            </a:r>
          </a:p>
        </p:txBody>
      </p:sp>
    </p:spTree>
    <p:extLst>
      <p:ext uri="{BB962C8B-B14F-4D97-AF65-F5344CB8AC3E}">
        <p14:creationId xmlns:p14="http://schemas.microsoft.com/office/powerpoint/2010/main" val="117062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6200" y="1289304"/>
            <a:ext cx="2752725" cy="4041648"/>
          </a:xfrm>
        </p:spPr>
        <p:txBody>
          <a:bodyPr>
            <a:noAutofit/>
          </a:bodyPr>
          <a:lstStyle/>
          <a:p>
            <a:pPr algn="l"/>
            <a:r>
              <a:rPr lang="en-US" sz="3000" b="1" dirty="0">
                <a:solidFill>
                  <a:srgbClr val="000000"/>
                </a:solidFill>
                <a:latin typeface="Times New Roman" panose="02020603050405020304" pitchFamily="18" charset="0"/>
                <a:ea typeface="Times New Roman" panose="02020603050405020304" pitchFamily="18" charset="0"/>
              </a:rPr>
              <a:t>Presumption of t</a:t>
            </a:r>
            <a:r>
              <a:rPr lang="en-US" sz="3000" b="1" dirty="0">
                <a:solidFill>
                  <a:srgbClr val="000000"/>
                </a:solidFill>
                <a:effectLst/>
                <a:latin typeface="Times New Roman" panose="02020603050405020304" pitchFamily="18" charset="0"/>
                <a:ea typeface="Times New Roman" panose="02020603050405020304" pitchFamily="18" charset="0"/>
              </a:rPr>
              <a:t>he applications of AI in Military</a:t>
            </a:r>
            <a:br>
              <a:rPr lang="en-US" sz="3600" b="1" dirty="0">
                <a:solidFill>
                  <a:srgbClr val="000000"/>
                </a:solidFill>
                <a:effectLst/>
                <a:latin typeface="Times New Roman" panose="02020603050405020304" pitchFamily="18" charset="0"/>
                <a:ea typeface="Times New Roman" panose="02020603050405020304" pitchFamily="18" charset="0"/>
              </a:rPr>
            </a:br>
            <a:r>
              <a:rPr lang="en-US" sz="3600" b="1" dirty="0">
                <a:solidFill>
                  <a:srgbClr val="000000"/>
                </a:solidFill>
                <a:effectLst/>
                <a:latin typeface="Times New Roman" panose="02020603050405020304" pitchFamily="18" charset="0"/>
                <a:ea typeface="Times New Roman" panose="02020603050405020304" pitchFamily="18" charset="0"/>
              </a:rPr>
              <a:t> </a:t>
            </a:r>
            <a:br>
              <a:rPr lang="hu-HU" sz="3600" b="1" dirty="0">
                <a:solidFill>
                  <a:srgbClr val="000000"/>
                </a:solidFill>
                <a:effectLst/>
                <a:latin typeface="Times New Roman" panose="02020603050405020304" pitchFamily="18" charset="0"/>
                <a:ea typeface="Times New Roman" panose="02020603050405020304" pitchFamily="18" charset="0"/>
              </a:rPr>
            </a:br>
            <a:r>
              <a:rPr lang="en-US" sz="1800" i="1" dirty="0">
                <a:solidFill>
                  <a:srgbClr val="000000"/>
                </a:solidFill>
                <a:effectLst/>
                <a:latin typeface="Times New Roman" panose="02020603050405020304" pitchFamily="18" charset="0"/>
                <a:ea typeface="Times New Roman" panose="02020603050405020304" pitchFamily="18" charset="0"/>
              </a:rPr>
              <a:t>(Source: NATO 190422-ST_Tech_Trends_Report_2020-2040 </a:t>
            </a:r>
            <a:br>
              <a:rPr lang="hu-HU" sz="1800" i="1" dirty="0">
                <a:solidFill>
                  <a:srgbClr val="000000"/>
                </a:solidFill>
                <a:effectLst/>
                <a:latin typeface="Times New Roman" panose="02020603050405020304" pitchFamily="18" charset="0"/>
                <a:ea typeface="Times New Roman" panose="02020603050405020304" pitchFamily="18" charset="0"/>
              </a:rPr>
            </a:br>
            <a:endParaRPr lang="hu-HU" sz="3600" dirty="0">
              <a:solidFill>
                <a:schemeClr val="tx1"/>
              </a:solidFill>
              <a:latin typeface="Georgia Pro Cond Semibold" panose="02040706050405020303" pitchFamily="18" charset="0"/>
            </a:endParaRPr>
          </a:p>
        </p:txBody>
      </p:sp>
      <p:sp>
        <p:nvSpPr>
          <p:cNvPr id="10" name="Zástupný symbol čísla snímky 9"/>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C3406-F48D-4E95-A466-B82D513622F0}"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7" name="Kép 4">
            <a:extLst>
              <a:ext uri="{FF2B5EF4-FFF2-40B4-BE49-F238E27FC236}">
                <a16:creationId xmlns:a16="http://schemas.microsoft.com/office/drawing/2014/main" id="{CC04E363-E681-419B-A815-D4FF03E8F249}"/>
              </a:ext>
            </a:extLst>
          </p:cNvPr>
          <p:cNvPicPr/>
          <p:nvPr/>
        </p:nvPicPr>
        <p:blipFill>
          <a:blip r:embed="rId3">
            <a:extLst>
              <a:ext uri="{28A0092B-C50C-407E-A947-70E740481C1C}">
                <a14:useLocalDpi xmlns:a14="http://schemas.microsoft.com/office/drawing/2010/main" val="0"/>
              </a:ext>
            </a:extLst>
          </a:blip>
          <a:stretch>
            <a:fillRect/>
          </a:stretch>
        </p:blipFill>
        <p:spPr>
          <a:xfrm>
            <a:off x="3009900" y="-33020"/>
            <a:ext cx="9182100" cy="6967220"/>
          </a:xfrm>
          <a:prstGeom prst="rect">
            <a:avLst/>
          </a:prstGeom>
        </p:spPr>
      </p:pic>
    </p:spTree>
    <p:extLst>
      <p:ext uri="{BB962C8B-B14F-4D97-AF65-F5344CB8AC3E}">
        <p14:creationId xmlns:p14="http://schemas.microsoft.com/office/powerpoint/2010/main" val="3717156315"/>
      </p:ext>
    </p:extLst>
  </p:cSld>
  <p:clrMapOvr>
    <a:masterClrMapping/>
  </p:clrMapOvr>
</p:sld>
</file>

<file path=ppt/theme/theme1.xml><?xml version="1.0" encoding="utf-8"?>
<a:theme xmlns:a="http://schemas.openxmlformats.org/drawingml/2006/main" name="Office-téma">
  <a:themeElements>
    <a:clrScheme name="1. egyéni séma">
      <a:dk1>
        <a:sysClr val="windowText" lastClr="000000"/>
      </a:dk1>
      <a:lt1>
        <a:sysClr val="window" lastClr="FFFFFF"/>
      </a:lt1>
      <a:dk2>
        <a:srgbClr val="C19A5E"/>
      </a:dk2>
      <a:lt2>
        <a:srgbClr val="F2F2F2"/>
      </a:lt2>
      <a:accent1>
        <a:srgbClr val="0C0C0C"/>
      </a:accent1>
      <a:accent2>
        <a:srgbClr val="F1C98B"/>
      </a:accent2>
      <a:accent3>
        <a:srgbClr val="9E8042"/>
      </a:accent3>
      <a:accent4>
        <a:srgbClr val="EEB563"/>
      </a:accent4>
      <a:accent5>
        <a:srgbClr val="D9332A"/>
      </a:accent5>
      <a:accent6>
        <a:srgbClr val="64AD80"/>
      </a:accent6>
      <a:hlink>
        <a:srgbClr val="0563C1"/>
      </a:hlink>
      <a:folHlink>
        <a:srgbClr val="954F72"/>
      </a:folHlink>
    </a:clrScheme>
    <a:fontScheme name="1. egyéni sém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mutató1" id="{CDED76E5-98E3-4581-BEAF-820A155584A4}" vid="{4544E563-C049-42F6-824C-8BFA254D6E29}"/>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NKE_prezentációs sablon_magyar</Template>
  <TotalTime>5338</TotalTime>
  <Words>1229</Words>
  <Application>Microsoft Office PowerPoint</Application>
  <PresentationFormat>Widescreen</PresentationFormat>
  <Paragraphs>123</Paragraphs>
  <Slides>23</Slides>
  <Notes>21</Notes>
  <HiddenSlides>2</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Calibri</vt:lpstr>
      <vt:lpstr>Georgia</vt:lpstr>
      <vt:lpstr>Georgia Pro Cond Semibold</vt:lpstr>
      <vt:lpstr>Source Sans Pro</vt:lpstr>
      <vt:lpstr>Times New Roman</vt:lpstr>
      <vt:lpstr>Times New Roman CE</vt:lpstr>
      <vt:lpstr>Trebuchet MS</vt:lpstr>
      <vt:lpstr>Verdana</vt:lpstr>
      <vt:lpstr>Wingdings</vt:lpstr>
      <vt:lpstr>Wingdings 3</vt:lpstr>
      <vt:lpstr>Office-téma</vt:lpstr>
      <vt:lpstr>Facet</vt:lpstr>
      <vt:lpstr>AI supporting the DIME-PEMSII-ASCOP framework </vt:lpstr>
      <vt:lpstr>Research objective:  Military OPLAN supported by AI  With regard to strategic and operational military planning, the use of AI is intended to play a crucial role in PMESII (Political, Military, Economic, Social, Infrastructure, Information) methodology and in the selection and evaluation of the expected impact of the developed Course of Actions (COAs).  The objective of the research is to explore and present these possibilities. </vt:lpstr>
      <vt:lpstr>PowerPoint Presentation</vt:lpstr>
      <vt:lpstr>AI and Big Data Advanced Analytics (BDAA)  in defense  - collection (sensors);  - communication;  - analysis;  - decision making  </vt:lpstr>
      <vt:lpstr>The relationship between AI, Machine Learning and Data Science  (Source: The_Dstl_Biscuit_Book_WEB,  </vt:lpstr>
      <vt:lpstr>Expectations for AI solutions in Military</vt:lpstr>
      <vt:lpstr> AI applications in Military fall into three categories:   - tactical  - operational  - strategic   AI based systems    At the strategic level, the use of AI can influence how the military leadership organizes its order, force grouping, war strategies, decisions on the scale and escalation of conflict, intelligence sharing and interpretation, the extension and nature of war, the consequences of using special means, etc. </vt:lpstr>
      <vt:lpstr>The primary reasons for using AI-based military systems are:  - effective decision support,  - handling large amounts of data,  - situational awareness,  - visualizing a changing scenario,  - and generating appropriate responses. </vt:lpstr>
      <vt:lpstr>Presumption of the applications of AI in Military   (Source: NATO 190422-ST_Tech_Trends_Report_2020-2040  </vt:lpstr>
      <vt:lpstr>The right image is an “adversarial example.” It has undergone subtle manipulations that go unnoticed to the human eye while making it a totally different sight to the digital eye of a  machine learning algorithm.</vt:lpstr>
      <vt:lpstr>EBO - effects that may - with different degrees of probability - be achieved through diplomatic, psychological, military, or economic actions  (DIME actions).   EBO’s system-wide view considers not just military effects, but also political, economic, social, information, and infrastructure effects  (PMESII effects) </vt:lpstr>
      <vt:lpstr>PowerPoint Presentation</vt:lpstr>
      <vt:lpstr> </vt:lpstr>
      <vt:lpstr>OPLAN</vt:lpstr>
      <vt:lpstr> </vt:lpstr>
      <vt:lpstr>PowerPoint Presentation</vt:lpstr>
      <vt:lpstr> </vt:lpstr>
      <vt:lpstr> Three levels of warfare:      - strategic  - operational  - tactical   military strategy is the highest level - as the ‘orchestration of war’ </vt:lpstr>
      <vt:lpstr> </vt:lpstr>
      <vt:lpstr> </vt:lpstr>
      <vt:lpstr> </vt:lpstr>
      <vt:lpstr>Conclusion  AI is opening up new perspectives in Military OPLAN  and  generally in defense technologies.   The outcome of the research has dual usage opportunity since the methodology and algorithms developed may be applicable in other governmental policy development like new healthcare policy, foreign trade contract, etc. </vt:lpstr>
      <vt:lpstr>  SZABADFÖLDI István   Thank you for your attention!  istvan.szabadfoldi@bancraft.eu  +36-30-864-8523  www.bancraft.eu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Albert Máté Tibor</dc:creator>
  <cp:lastModifiedBy>Istvan Szabadfoldi</cp:lastModifiedBy>
  <cp:revision>161</cp:revision>
  <dcterms:created xsi:type="dcterms:W3CDTF">2020-01-30T10:32:07Z</dcterms:created>
  <dcterms:modified xsi:type="dcterms:W3CDTF">2022-01-26T12:13:22Z</dcterms:modified>
</cp:coreProperties>
</file>