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6" r:id="rId2"/>
    <p:sldId id="288" r:id="rId3"/>
    <p:sldId id="289" r:id="rId4"/>
    <p:sldId id="290" r:id="rId5"/>
    <p:sldId id="275" r:id="rId6"/>
    <p:sldId id="284" r:id="rId7"/>
    <p:sldId id="291" r:id="rId8"/>
    <p:sldId id="293" r:id="rId9"/>
    <p:sldId id="295" r:id="rId10"/>
    <p:sldId id="297" r:id="rId11"/>
  </p:sldIdLst>
  <p:sldSz cx="9144000" cy="6858000" type="screen4x3"/>
  <p:notesSz cx="6881813" cy="100028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ko Kosi | Snaga Maribor" initials="BK|SM"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68252FB5-343A-4991-9B6C-42F1365C5E14}" type="datetimeFigureOut">
              <a:rPr lang="sl-SI" smtClean="0"/>
              <a:pPr/>
              <a:t>22.9.2016</a:t>
            </a:fld>
            <a:endParaRPr lang="sl-SI"/>
          </a:p>
        </p:txBody>
      </p:sp>
      <p:sp>
        <p:nvSpPr>
          <p:cNvPr id="4" name="Ograda noge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2AFB2A3E-E5A2-4B43-98CD-91A3AA6F6057}" type="slidenum">
              <a:rPr lang="sl-SI" smtClean="0"/>
              <a:pPr/>
              <a:t>‹#›</a:t>
            </a:fld>
            <a:endParaRPr lang="sl-SI"/>
          </a:p>
        </p:txBody>
      </p:sp>
    </p:spTree>
    <p:extLst>
      <p:ext uri="{BB962C8B-B14F-4D97-AF65-F5344CB8AC3E}">
        <p14:creationId xmlns:p14="http://schemas.microsoft.com/office/powerpoint/2010/main" val="147328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97313" y="0"/>
            <a:ext cx="2982912" cy="501650"/>
          </a:xfrm>
          <a:prstGeom prst="rect">
            <a:avLst/>
          </a:prstGeom>
        </p:spPr>
        <p:txBody>
          <a:bodyPr vert="horz" lIns="91440" tIns="45720" rIns="91440" bIns="45720" rtlCol="0"/>
          <a:lstStyle>
            <a:lvl1pPr algn="r">
              <a:defRPr sz="1200"/>
            </a:lvl1pPr>
          </a:lstStyle>
          <a:p>
            <a:fld id="{942533AE-A937-4F79-BD51-C14D2B07D85E}" type="datetimeFigureOut">
              <a:rPr lang="sl-SI" smtClean="0"/>
              <a:pPr/>
              <a:t>22.9.2016</a:t>
            </a:fld>
            <a:endParaRPr lang="sl-SI"/>
          </a:p>
        </p:txBody>
      </p:sp>
      <p:sp>
        <p:nvSpPr>
          <p:cNvPr id="4" name="Označba mesta stranske slike 3"/>
          <p:cNvSpPr>
            <a:spLocks noGrp="1" noRot="1" noChangeAspect="1"/>
          </p:cNvSpPr>
          <p:nvPr>
            <p:ph type="sldImg" idx="2"/>
          </p:nvPr>
        </p:nvSpPr>
        <p:spPr>
          <a:xfrm>
            <a:off x="1192213" y="1250950"/>
            <a:ext cx="4498975" cy="33750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8975" y="4813300"/>
            <a:ext cx="5505450" cy="3938588"/>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501188"/>
            <a:ext cx="2982913" cy="501650"/>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97313" y="9501188"/>
            <a:ext cx="2982912" cy="501650"/>
          </a:xfrm>
          <a:prstGeom prst="rect">
            <a:avLst/>
          </a:prstGeom>
        </p:spPr>
        <p:txBody>
          <a:bodyPr vert="horz" lIns="91440" tIns="45720" rIns="91440" bIns="45720" rtlCol="0" anchor="b"/>
          <a:lstStyle>
            <a:lvl1pPr algn="r">
              <a:defRPr sz="1200"/>
            </a:lvl1pPr>
          </a:lstStyle>
          <a:p>
            <a:fld id="{3CD2F6C2-8952-43B6-954E-EAFCDEBF9FE6}" type="slidenum">
              <a:rPr lang="sl-SI" smtClean="0"/>
              <a:pPr/>
              <a:t>‹#›</a:t>
            </a:fld>
            <a:endParaRPr lang="sl-SI"/>
          </a:p>
        </p:txBody>
      </p:sp>
    </p:spTree>
    <p:extLst>
      <p:ext uri="{BB962C8B-B14F-4D97-AF65-F5344CB8AC3E}">
        <p14:creationId xmlns:p14="http://schemas.microsoft.com/office/powerpoint/2010/main" val="113443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F5F90E00-4DBC-49D5-B18F-8283E5244126}" type="datetimeFigureOut">
              <a:rPr lang="sl-SI" smtClean="0"/>
              <a:pPr/>
              <a:t>22.9.2016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5F90E00-4DBC-49D5-B18F-8283E5244126}" type="datetimeFigureOut">
              <a:rPr lang="sl-SI" smtClean="0"/>
              <a:pPr/>
              <a:t>22.9.2016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5F90E00-4DBC-49D5-B18F-8283E5244126}" type="datetimeFigureOut">
              <a:rPr lang="sl-SI" smtClean="0"/>
              <a:pPr/>
              <a:t>22.9.2016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5F90E00-4DBC-49D5-B18F-8283E5244126}" type="datetimeFigureOut">
              <a:rPr lang="sl-SI" smtClean="0"/>
              <a:pPr/>
              <a:t>22.9.2016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F5F90E00-4DBC-49D5-B18F-8283E5244126}" type="datetimeFigureOut">
              <a:rPr lang="sl-SI" smtClean="0"/>
              <a:pPr/>
              <a:t>22.9.2016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F5F90E00-4DBC-49D5-B18F-8283E5244126}" type="datetimeFigureOut">
              <a:rPr lang="sl-SI" smtClean="0"/>
              <a:pPr/>
              <a:t>22.9.2016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F5F90E00-4DBC-49D5-B18F-8283E5244126}" type="datetimeFigureOut">
              <a:rPr lang="sl-SI" smtClean="0"/>
              <a:pPr/>
              <a:t>22.9.2016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F5F90E00-4DBC-49D5-B18F-8283E5244126}" type="datetimeFigureOut">
              <a:rPr lang="sl-SI" smtClean="0"/>
              <a:pPr/>
              <a:t>22.9.2016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5F90E00-4DBC-49D5-B18F-8283E5244126}" type="datetimeFigureOut">
              <a:rPr lang="sl-SI" smtClean="0"/>
              <a:pPr/>
              <a:t>22.9.2016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F5F90E00-4DBC-49D5-B18F-8283E5244126}" type="datetimeFigureOut">
              <a:rPr lang="sl-SI" smtClean="0"/>
              <a:pPr/>
              <a:t>22.9.2016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F5F90E00-4DBC-49D5-B18F-8283E5244126}" type="datetimeFigureOut">
              <a:rPr lang="sl-SI" smtClean="0"/>
              <a:pPr/>
              <a:t>22.9.2016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926F209-C59C-48BF-A116-2CB6C0966FB6}"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90E00-4DBC-49D5-B18F-8283E5244126}" type="datetimeFigureOut">
              <a:rPr lang="sl-SI" smtClean="0"/>
              <a:pPr/>
              <a:t>22.9.2016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6F209-C59C-48BF-A116-2CB6C0966FB6}"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7819" y="1628800"/>
            <a:ext cx="6192688" cy="2088232"/>
          </a:xfrm>
        </p:spPr>
        <p:txBody>
          <a:bodyPr>
            <a:normAutofit fontScale="90000"/>
          </a:bodyPr>
          <a:lstStyle/>
          <a:p>
            <a:pPr>
              <a:lnSpc>
                <a:spcPct val="150000"/>
              </a:lnSpc>
            </a:pPr>
            <a:r>
              <a:rPr lang="en-US" sz="1800" b="1" dirty="0">
                <a:latin typeface="Verdana" pitchFamily="34" charset="0"/>
                <a:ea typeface="Verdana" pitchFamily="34" charset="0"/>
                <a:cs typeface="Verdana" pitchFamily="34" charset="0"/>
              </a:rPr>
              <a:t>Republic </a:t>
            </a:r>
            <a:r>
              <a:rPr lang="en-US" sz="1800" b="1" dirty="0" smtClean="0">
                <a:latin typeface="Verdana" pitchFamily="34" charset="0"/>
                <a:ea typeface="Verdana" pitchFamily="34" charset="0"/>
                <a:cs typeface="Verdana" pitchFamily="34" charset="0"/>
              </a:rPr>
              <a:t>Slovenia</a:t>
            </a:r>
            <a:r>
              <a:rPr lang="en-US" sz="1800" b="1" dirty="0">
                <a:latin typeface="Verdana" pitchFamily="34" charset="0"/>
                <a:ea typeface="Verdana" pitchFamily="34" charset="0"/>
                <a:cs typeface="Verdana" pitchFamily="34" charset="0"/>
              </a:rPr>
              <a:t>, Municipality </a:t>
            </a:r>
            <a:r>
              <a:rPr lang="sl-SI" sz="1800" b="1" dirty="0" err="1" smtClean="0">
                <a:latin typeface="Verdana" pitchFamily="34" charset="0"/>
                <a:ea typeface="Verdana" pitchFamily="34" charset="0"/>
                <a:cs typeface="Verdana" pitchFamily="34" charset="0"/>
              </a:rPr>
              <a:t>of</a:t>
            </a:r>
            <a:r>
              <a:rPr lang="sl-SI" sz="1800" b="1" dirty="0" smtClean="0">
                <a:latin typeface="Verdana" pitchFamily="34" charset="0"/>
                <a:ea typeface="Verdana" pitchFamily="34" charset="0"/>
                <a:cs typeface="Verdana" pitchFamily="34" charset="0"/>
              </a:rPr>
              <a:t> </a:t>
            </a:r>
            <a:r>
              <a:rPr lang="en-US" sz="1800" b="1" dirty="0" smtClean="0">
                <a:latin typeface="Verdana" pitchFamily="34" charset="0"/>
                <a:ea typeface="Verdana" pitchFamily="34" charset="0"/>
                <a:cs typeface="Verdana" pitchFamily="34" charset="0"/>
              </a:rPr>
              <a:t>Maribor</a:t>
            </a:r>
            <a:r>
              <a:rPr lang="en-US" sz="1800" b="1" dirty="0">
                <a:latin typeface="Verdana" pitchFamily="34" charset="0"/>
                <a:ea typeface="Verdana" pitchFamily="34" charset="0"/>
                <a:cs typeface="Verdana" pitchFamily="34" charset="0"/>
              </a:rPr>
              <a:t/>
            </a:r>
            <a:br>
              <a:rPr lang="en-US" sz="1800" b="1" dirty="0">
                <a:latin typeface="Verdana" pitchFamily="34" charset="0"/>
                <a:ea typeface="Verdana" pitchFamily="34" charset="0"/>
                <a:cs typeface="Verdana" pitchFamily="34" charset="0"/>
              </a:rPr>
            </a:br>
            <a:r>
              <a:rPr lang="sl-SI" sz="2000" b="1" dirty="0">
                <a:latin typeface="Verdana" pitchFamily="34" charset="0"/>
                <a:ea typeface="Verdana" pitchFamily="34" charset="0"/>
                <a:cs typeface="Verdana" pitchFamily="34" charset="0"/>
              </a:rPr>
              <a:t>Project</a:t>
            </a:r>
            <a:r>
              <a:rPr lang="en-US" sz="2000" b="1" dirty="0">
                <a:latin typeface="Verdana" pitchFamily="34" charset="0"/>
                <a:ea typeface="Verdana" pitchFamily="34" charset="0"/>
                <a:cs typeface="Verdana" pitchFamily="34" charset="0"/>
              </a:rPr>
              <a:t> : </a:t>
            </a:r>
            <a:r>
              <a:rPr lang="sl-SI" sz="2000" b="1" dirty="0" err="1">
                <a:latin typeface="Verdana" pitchFamily="34" charset="0"/>
                <a:ea typeface="Verdana" pitchFamily="34" charset="0"/>
                <a:cs typeface="Verdana" pitchFamily="34" charset="0"/>
              </a:rPr>
              <a:t>w</a:t>
            </a:r>
            <a:r>
              <a:rPr lang="en-US" sz="2000" b="1" dirty="0" smtClean="0">
                <a:latin typeface="Verdana" pitchFamily="34" charset="0"/>
                <a:ea typeface="Verdana" pitchFamily="34" charset="0"/>
                <a:cs typeface="Verdana" pitchFamily="34" charset="0"/>
              </a:rPr>
              <a:t>cycle</a:t>
            </a:r>
            <a:r>
              <a:rPr lang="sl-SI" sz="2000" b="1" dirty="0">
                <a:latin typeface="Verdana" pitchFamily="34" charset="0"/>
                <a:ea typeface="Verdana" pitchFamily="34" charset="0"/>
                <a:cs typeface="Verdana" pitchFamily="34" charset="0"/>
              </a:rPr>
              <a:t/>
            </a:r>
            <a:br>
              <a:rPr lang="sl-SI" sz="2000" b="1" dirty="0">
                <a:latin typeface="Verdana" pitchFamily="34" charset="0"/>
                <a:ea typeface="Verdana" pitchFamily="34" charset="0"/>
                <a:cs typeface="Verdana" pitchFamily="34" charset="0"/>
              </a:rPr>
            </a:br>
            <a:r>
              <a:rPr lang="sl-SI" sz="2000" b="1" dirty="0">
                <a:latin typeface="Verdana" pitchFamily="34" charset="0"/>
                <a:ea typeface="Verdana" pitchFamily="34" charset="0"/>
                <a:cs typeface="Verdana" pitchFamily="34" charset="0"/>
              </a:rPr>
              <a:t/>
            </a:r>
            <a:br>
              <a:rPr lang="sl-SI" sz="2000" b="1" dirty="0">
                <a:latin typeface="Verdana" pitchFamily="34" charset="0"/>
                <a:ea typeface="Verdana" pitchFamily="34" charset="0"/>
                <a:cs typeface="Verdana" pitchFamily="34" charset="0"/>
              </a:rPr>
            </a:br>
            <a:r>
              <a:rPr lang="sl-SI" sz="2000" b="1" dirty="0">
                <a:latin typeface="Verdana" pitchFamily="34" charset="0"/>
                <a:ea typeface="Verdana" pitchFamily="34" charset="0"/>
                <a:cs typeface="Verdana" pitchFamily="34" charset="0"/>
              </a:rPr>
              <a:t/>
            </a:r>
            <a:br>
              <a:rPr lang="sl-SI" sz="2000" b="1" dirty="0">
                <a:latin typeface="Verdana" pitchFamily="34" charset="0"/>
                <a:ea typeface="Verdana" pitchFamily="34" charset="0"/>
                <a:cs typeface="Verdana" pitchFamily="34" charset="0"/>
              </a:rPr>
            </a:br>
            <a:r>
              <a:rPr lang="sl-SI" sz="1800" b="1" dirty="0" smtClean="0">
                <a:latin typeface="Verdana" pitchFamily="34" charset="0"/>
                <a:ea typeface="Verdana" pitchFamily="34" charset="0"/>
                <a:cs typeface="Verdana" pitchFamily="34" charset="0"/>
              </a:rPr>
              <a:t>Urban</a:t>
            </a:r>
            <a:r>
              <a:rPr lang="sl-SI" sz="2000" b="1" dirty="0" smtClean="0">
                <a:latin typeface="Verdana" pitchFamily="34" charset="0"/>
                <a:ea typeface="Verdana" pitchFamily="34" charset="0"/>
                <a:cs typeface="Verdana" pitchFamily="34" charset="0"/>
              </a:rPr>
              <a:t> </a:t>
            </a:r>
            <a:r>
              <a:rPr lang="en-US" sz="1800" b="1" dirty="0" smtClean="0">
                <a:latin typeface="Verdana" pitchFamily="34" charset="0"/>
                <a:ea typeface="Verdana" pitchFamily="34" charset="0"/>
                <a:cs typeface="Verdana" pitchFamily="34" charset="0"/>
              </a:rPr>
              <a:t>Circular </a:t>
            </a:r>
            <a:r>
              <a:rPr lang="en-US" sz="1800" b="1" dirty="0">
                <a:latin typeface="Verdana" pitchFamily="34" charset="0"/>
                <a:ea typeface="Verdana" pitchFamily="34" charset="0"/>
                <a:cs typeface="Verdana" pitchFamily="34" charset="0"/>
              </a:rPr>
              <a:t>Economy Center</a:t>
            </a:r>
            <a:endParaRPr lang="sl-SI" sz="2400" b="1" dirty="0">
              <a:latin typeface="Verdana" pitchFamily="34" charset="0"/>
              <a:ea typeface="Verdana" pitchFamily="34" charset="0"/>
              <a:cs typeface="Verdana" pitchFamily="34" charset="0"/>
            </a:endParaRPr>
          </a:p>
        </p:txBody>
      </p:sp>
      <p:sp>
        <p:nvSpPr>
          <p:cNvPr id="3" name="Podnaslov 2"/>
          <p:cNvSpPr>
            <a:spLocks noGrp="1"/>
          </p:cNvSpPr>
          <p:nvPr>
            <p:ph type="subTitle" idx="1"/>
          </p:nvPr>
        </p:nvSpPr>
        <p:spPr>
          <a:xfrm>
            <a:off x="683568" y="5373216"/>
            <a:ext cx="7848872" cy="1080120"/>
          </a:xfrm>
        </p:spPr>
        <p:txBody>
          <a:bodyPr>
            <a:normAutofit/>
          </a:bodyPr>
          <a:lstStyle/>
          <a:p>
            <a:pPr>
              <a:lnSpc>
                <a:spcPct val="150000"/>
              </a:lnSpc>
            </a:pPr>
            <a:r>
              <a:rPr lang="en-US" sz="1600" b="1" dirty="0" smtClean="0">
                <a:solidFill>
                  <a:schemeClr val="tx1"/>
                </a:solidFill>
                <a:latin typeface="Verdana" pitchFamily="34" charset="0"/>
                <a:ea typeface="Verdana" pitchFamily="34" charset="0"/>
                <a:cs typeface="Verdana" pitchFamily="34" charset="0"/>
              </a:rPr>
              <a:t>Cabinet of the Mayor</a:t>
            </a:r>
          </a:p>
          <a:p>
            <a:pPr>
              <a:lnSpc>
                <a:spcPct val="150000"/>
              </a:lnSpc>
            </a:pPr>
            <a:r>
              <a:rPr lang="sl-SI" sz="1600" b="1" dirty="0" smtClean="0">
                <a:solidFill>
                  <a:schemeClr val="tx1"/>
                </a:solidFill>
                <a:latin typeface="Verdana" pitchFamily="34" charset="0"/>
                <a:ea typeface="Verdana" pitchFamily="34" charset="0"/>
                <a:cs typeface="Verdana" pitchFamily="34" charset="0"/>
              </a:rPr>
              <a:t>Brussels, 12.10.2016</a:t>
            </a:r>
          </a:p>
          <a:p>
            <a:endParaRPr lang="sl-SI" sz="600" b="1" dirty="0" smtClean="0">
              <a:solidFill>
                <a:schemeClr val="tx1"/>
              </a:solidFill>
              <a:latin typeface="Verdana" pitchFamily="34" charset="0"/>
              <a:ea typeface="Verdana" pitchFamily="34" charset="0"/>
              <a:cs typeface="Verdana" pitchFamily="34" charset="0"/>
            </a:endParaRPr>
          </a:p>
          <a:p>
            <a:endParaRPr lang="sl-SI" sz="1400" b="1" dirty="0" smtClean="0">
              <a:solidFill>
                <a:schemeClr val="tx1"/>
              </a:solidFill>
              <a:latin typeface="Verdana" pitchFamily="34" charset="0"/>
              <a:ea typeface="Verdana" pitchFamily="34" charset="0"/>
              <a:cs typeface="Verdana" pitchFamily="34" charset="0"/>
            </a:endParaRPr>
          </a:p>
          <a:p>
            <a:endParaRPr lang="sl-SI" sz="1400" b="1" dirty="0">
              <a:solidFill>
                <a:schemeClr val="tx1"/>
              </a:solidFill>
              <a:latin typeface="Verdana" pitchFamily="34" charset="0"/>
              <a:ea typeface="Verdana" pitchFamily="34" charset="0"/>
              <a:cs typeface="Verdana" pitchFamily="34" charset="0"/>
            </a:endParaRPr>
          </a:p>
        </p:txBody>
      </p:sp>
      <p:pic>
        <p:nvPicPr>
          <p:cNvPr id="4" name="Slika 3"/>
          <p:cNvPicPr/>
          <p:nvPr/>
        </p:nvPicPr>
        <p:blipFill>
          <a:blip r:embed="rId2" cstate="print"/>
          <a:srcRect/>
          <a:stretch>
            <a:fillRect/>
          </a:stretch>
        </p:blipFill>
        <p:spPr bwMode="auto">
          <a:xfrm>
            <a:off x="1475656" y="4005064"/>
            <a:ext cx="6408712" cy="1008112"/>
          </a:xfrm>
          <a:prstGeom prst="rect">
            <a:avLst/>
          </a:prstGeom>
          <a:noFill/>
          <a:ln w="9525">
            <a:noFill/>
            <a:miter lim="800000"/>
            <a:headEnd/>
            <a:tailEnd/>
          </a:ln>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4392488" cy="115212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210" y="116632"/>
            <a:ext cx="24939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264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762905" y="1628800"/>
            <a:ext cx="7560840" cy="3168351"/>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2771800" y="5592663"/>
            <a:ext cx="3237570" cy="644649"/>
          </a:xfrm>
          <a:prstGeom prst="rect">
            <a:avLst/>
          </a:prstGeom>
          <a:noFill/>
          <a:ln w="9525">
            <a:noFill/>
            <a:miter lim="800000"/>
            <a:headEnd/>
            <a:tailEnd/>
          </a:ln>
        </p:spPr>
      </p:pic>
      <p:sp>
        <p:nvSpPr>
          <p:cNvPr id="7" name="PoljeZBesedilom 6"/>
          <p:cNvSpPr txBox="1"/>
          <p:nvPr/>
        </p:nvSpPr>
        <p:spPr>
          <a:xfrm>
            <a:off x="920051" y="4725144"/>
            <a:ext cx="1650124" cy="292388"/>
          </a:xfrm>
          <a:prstGeom prst="rect">
            <a:avLst/>
          </a:prstGeom>
          <a:noFill/>
        </p:spPr>
        <p:txBody>
          <a:bodyPr wrap="square" rtlCol="0">
            <a:spAutoFit/>
          </a:bodyPr>
          <a:lstStyle/>
          <a:p>
            <a:r>
              <a:rPr lang="sl-SI" sz="1300" b="1" dirty="0" smtClean="0"/>
              <a:t>M: </a:t>
            </a:r>
            <a:r>
              <a:rPr lang="sl-SI" sz="1300" dirty="0" smtClean="0">
                <a:solidFill>
                  <a:srgbClr val="292929"/>
                </a:solidFill>
              </a:rPr>
              <a:t>+386 </a:t>
            </a:r>
            <a:r>
              <a:rPr lang="sl-SI" sz="1300" dirty="0" smtClean="0">
                <a:solidFill>
                  <a:srgbClr val="292929"/>
                </a:solidFill>
              </a:rPr>
              <a:t>51 658 337</a:t>
            </a:r>
            <a:endParaRPr lang="sl-SI" sz="1300" dirty="0">
              <a:solidFill>
                <a:srgbClr val="292929"/>
              </a:solidFill>
            </a:endParaRPr>
          </a:p>
        </p:txBody>
      </p:sp>
      <p:pic>
        <p:nvPicPr>
          <p:cNvPr id="8" name="Picture 2"/>
          <p:cNvPicPr>
            <a:picLocks noChangeAspect="1" noChangeArrowheads="1"/>
          </p:cNvPicPr>
          <p:nvPr/>
        </p:nvPicPr>
        <p:blipFill>
          <a:blip r:embed="rId4" cstate="print"/>
          <a:srcRect/>
          <a:stretch>
            <a:fillRect/>
          </a:stretch>
        </p:blipFill>
        <p:spPr bwMode="auto">
          <a:xfrm>
            <a:off x="4644008" y="404664"/>
            <a:ext cx="2494746" cy="1247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2400" b="1" dirty="0">
                <a:solidFill>
                  <a:srgbClr val="0000CC"/>
                </a:solidFill>
                <a:latin typeface="Verdana" pitchFamily="34" charset="0"/>
                <a:ea typeface="Verdana" pitchFamily="34" charset="0"/>
                <a:cs typeface="Verdana" pitchFamily="34" charset="0"/>
              </a:rPr>
              <a:t>WHO AND WHERE WE </a:t>
            </a:r>
            <a:r>
              <a:rPr lang="sl-SI" sz="2400" b="1" dirty="0" smtClean="0">
                <a:solidFill>
                  <a:srgbClr val="0000CC"/>
                </a:solidFill>
                <a:latin typeface="Verdana" pitchFamily="34" charset="0"/>
                <a:ea typeface="Verdana" pitchFamily="34" charset="0"/>
                <a:cs typeface="Verdana" pitchFamily="34" charset="0"/>
              </a:rPr>
              <a:t>ARE </a:t>
            </a:r>
            <a:endParaRPr lang="sl-SI" sz="2400" b="1" dirty="0">
              <a:solidFill>
                <a:srgbClr val="0000CC"/>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4788024" y="4077072"/>
            <a:ext cx="3816424" cy="2376264"/>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788024" y="1268760"/>
            <a:ext cx="3838534" cy="252028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611560" y="4077072"/>
            <a:ext cx="3888432" cy="2376264"/>
          </a:xfrm>
          <a:prstGeom prst="rect">
            <a:avLst/>
          </a:prstGeom>
          <a:noFill/>
          <a:ln w="9525">
            <a:noFill/>
            <a:miter lim="800000"/>
            <a:headEnd/>
            <a:tailEnd/>
          </a:ln>
        </p:spPr>
      </p:pic>
      <p:pic>
        <p:nvPicPr>
          <p:cNvPr id="4" name="Picture 5"/>
          <p:cNvPicPr>
            <a:picLocks noChangeAspect="1" noChangeArrowheads="1"/>
          </p:cNvPicPr>
          <p:nvPr/>
        </p:nvPicPr>
        <p:blipFill>
          <a:blip r:embed="rId5" cstate="print"/>
          <a:srcRect/>
          <a:stretch>
            <a:fillRect/>
          </a:stretch>
        </p:blipFill>
        <p:spPr bwMode="auto">
          <a:xfrm>
            <a:off x="611560" y="1268760"/>
            <a:ext cx="3816424" cy="2571750"/>
          </a:xfrm>
          <a:prstGeom prst="rect">
            <a:avLst/>
          </a:prstGeom>
          <a:noFill/>
          <a:ln w="9525">
            <a:noFill/>
            <a:miter lim="800000"/>
            <a:headEnd/>
            <a:tailEnd/>
          </a:ln>
        </p:spPr>
      </p:pic>
      <p:sp>
        <p:nvSpPr>
          <p:cNvPr id="3" name="PoljeZBesedilom 2"/>
          <p:cNvSpPr txBox="1"/>
          <p:nvPr/>
        </p:nvSpPr>
        <p:spPr>
          <a:xfrm>
            <a:off x="1818298" y="1772816"/>
            <a:ext cx="1402948" cy="369332"/>
          </a:xfrm>
          <a:prstGeom prst="rect">
            <a:avLst/>
          </a:prstGeom>
          <a:noFill/>
        </p:spPr>
        <p:txBody>
          <a:bodyPr wrap="none" rtlCol="0">
            <a:spAutoFit/>
          </a:bodyPr>
          <a:lstStyle/>
          <a:p>
            <a:r>
              <a:rPr lang="sl-SI" dirty="0" smtClean="0">
                <a:solidFill>
                  <a:schemeClr val="bg1"/>
                </a:solidFill>
                <a:latin typeface="Arial Black" panose="020B0A04020102020204" pitchFamily="34" charset="0"/>
              </a:rPr>
              <a:t>MARIBOR</a:t>
            </a:r>
            <a:endParaRPr lang="sl-SI"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54674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04664"/>
            <a:ext cx="8229600" cy="792088"/>
          </a:xfrm>
        </p:spPr>
        <p:txBody>
          <a:bodyPr>
            <a:normAutofit/>
          </a:bodyPr>
          <a:lstStyle/>
          <a:p>
            <a:r>
              <a:rPr lang="sl-SI" sz="2400" b="1" dirty="0">
                <a:solidFill>
                  <a:srgbClr val="0000CC"/>
                </a:solidFill>
                <a:latin typeface="Verdana" pitchFamily="34" charset="0"/>
                <a:ea typeface="Verdana" pitchFamily="34" charset="0"/>
                <a:cs typeface="Verdana" pitchFamily="34" charset="0"/>
              </a:rPr>
              <a:t>PROJECT </a:t>
            </a:r>
            <a:r>
              <a:rPr lang="sl-SI" sz="2400" b="1" dirty="0" smtClean="0">
                <a:solidFill>
                  <a:srgbClr val="0000CC"/>
                </a:solidFill>
                <a:latin typeface="Verdana" pitchFamily="34" charset="0"/>
                <a:ea typeface="Verdana" pitchFamily="34" charset="0"/>
                <a:cs typeface="Verdana" pitchFamily="34" charset="0"/>
              </a:rPr>
              <a:t>WCYCLE </a:t>
            </a:r>
            <a:r>
              <a:rPr lang="sl-SI" sz="2400" b="1" dirty="0" smtClean="0">
                <a:solidFill>
                  <a:srgbClr val="0000CC"/>
                </a:solidFill>
                <a:latin typeface="Verdana" pitchFamily="34" charset="0"/>
                <a:ea typeface="Verdana" pitchFamily="34" charset="0"/>
                <a:cs typeface="Verdana" pitchFamily="34" charset="0"/>
              </a:rPr>
              <a:t> </a:t>
            </a:r>
            <a:endParaRPr lang="sl-SI" sz="2400" b="1" dirty="0">
              <a:solidFill>
                <a:srgbClr val="0000CC"/>
              </a:solidFill>
              <a:latin typeface="Verdana" pitchFamily="34" charset="0"/>
              <a:ea typeface="Verdana" pitchFamily="34" charset="0"/>
              <a:cs typeface="Verdana" pitchFamily="34" charset="0"/>
            </a:endParaRPr>
          </a:p>
        </p:txBody>
      </p:sp>
      <p:sp>
        <p:nvSpPr>
          <p:cNvPr id="7" name="Ograda vsebine 6"/>
          <p:cNvSpPr>
            <a:spLocks noGrp="1"/>
          </p:cNvSpPr>
          <p:nvPr>
            <p:ph idx="1"/>
          </p:nvPr>
        </p:nvSpPr>
        <p:spPr>
          <a:xfrm>
            <a:off x="539552" y="1412776"/>
            <a:ext cx="8208912" cy="5256584"/>
          </a:xfrm>
        </p:spPr>
        <p:txBody>
          <a:bodyPr>
            <a:normAutofit/>
          </a:bodyPr>
          <a:lstStyle/>
          <a:p>
            <a:pPr algn="just">
              <a:lnSpc>
                <a:spcPct val="120000"/>
              </a:lnSpc>
              <a:spcBef>
                <a:spcPts val="0"/>
              </a:spcBef>
              <a:buNone/>
            </a:pPr>
            <a:r>
              <a:rPr lang="sl-SI" sz="1800" b="1" dirty="0">
                <a:solidFill>
                  <a:srgbClr val="FF0000"/>
                </a:solidFill>
                <a:latin typeface="Verdana" pitchFamily="34" charset="0"/>
                <a:ea typeface="Verdana" pitchFamily="34" charset="0"/>
                <a:cs typeface="Verdana" pitchFamily="34" charset="0"/>
              </a:rPr>
              <a:t>WHAT IS THE WCYCLE PROJECT</a:t>
            </a:r>
          </a:p>
          <a:p>
            <a:pPr>
              <a:lnSpc>
                <a:spcPct val="120000"/>
              </a:lnSpc>
              <a:spcBef>
                <a:spcPts val="0"/>
              </a:spcBef>
              <a:buNone/>
            </a:pPr>
            <a:endParaRPr lang="sl-SI" sz="800" b="1" dirty="0" smtClean="0">
              <a:solidFill>
                <a:srgbClr val="002060"/>
              </a:solidFill>
              <a:latin typeface="Verdana" pitchFamily="34" charset="0"/>
              <a:ea typeface="Verdana" pitchFamily="34" charset="0"/>
              <a:cs typeface="Verdana" pitchFamily="34" charset="0"/>
            </a:endParaRPr>
          </a:p>
          <a:p>
            <a:pPr>
              <a:lnSpc>
                <a:spcPct val="120000"/>
              </a:lnSpc>
              <a:spcBef>
                <a:spcPts val="0"/>
              </a:spcBef>
            </a:pPr>
            <a:r>
              <a:rPr lang="sl-SI" sz="1700" b="1" dirty="0" err="1">
                <a:latin typeface="Verdana" pitchFamily="34" charset="0"/>
                <a:ea typeface="Verdana" pitchFamily="34" charset="0"/>
                <a:cs typeface="Verdana" pitchFamily="34" charset="0"/>
              </a:rPr>
              <a:t>Wcycle</a:t>
            </a:r>
            <a:r>
              <a:rPr lang="sl-SI" sz="1700" b="1" dirty="0">
                <a:latin typeface="Verdana" pitchFamily="34" charset="0"/>
                <a:ea typeface="Verdana" pitchFamily="34" charset="0"/>
                <a:cs typeface="Verdana" pitchFamily="34" charset="0"/>
              </a:rPr>
              <a:t> </a:t>
            </a:r>
            <a:r>
              <a:rPr lang="en-US" sz="1700" b="1" dirty="0">
                <a:latin typeface="Verdana" pitchFamily="34" charset="0"/>
                <a:ea typeface="Verdana" pitchFamily="34" charset="0"/>
                <a:cs typeface="Verdana" pitchFamily="34" charset="0"/>
              </a:rPr>
              <a:t>is a strategic development project of the Municipality of Maribor in the field of integrated management of all waste generated in the </a:t>
            </a:r>
            <a:r>
              <a:rPr lang="en-US" sz="1700" b="1" dirty="0" smtClean="0">
                <a:latin typeface="Verdana" pitchFamily="34" charset="0"/>
                <a:ea typeface="Verdana" pitchFamily="34" charset="0"/>
                <a:cs typeface="Verdana" pitchFamily="34" charset="0"/>
              </a:rPr>
              <a:t>region</a:t>
            </a:r>
            <a:r>
              <a:rPr lang="sl-SI" sz="1700" b="1" dirty="0" smtClean="0">
                <a:latin typeface="Verdana" pitchFamily="34" charset="0"/>
                <a:ea typeface="Verdana" pitchFamily="34" charset="0"/>
                <a:cs typeface="Verdana" pitchFamily="34" charset="0"/>
              </a:rPr>
              <a:t> on </a:t>
            </a:r>
            <a:r>
              <a:rPr lang="en-US" sz="1700" b="1" dirty="0" smtClean="0">
                <a:latin typeface="Verdana" pitchFamily="34" charset="0"/>
                <a:ea typeface="Verdana" pitchFamily="34" charset="0"/>
                <a:cs typeface="Verdana" pitchFamily="34" charset="0"/>
              </a:rPr>
              <a:t>the basis of circular economy policy</a:t>
            </a:r>
            <a:r>
              <a:rPr lang="sl-SI" sz="1700" b="1" dirty="0" smtClean="0">
                <a:latin typeface="Verdana" pitchFamily="34" charset="0"/>
                <a:ea typeface="Verdana" pitchFamily="34" charset="0"/>
                <a:cs typeface="Verdana" pitchFamily="34" charset="0"/>
              </a:rPr>
              <a:t>, </a:t>
            </a:r>
            <a:r>
              <a:rPr lang="en-US" sz="1700" b="1" dirty="0">
                <a:latin typeface="Verdana" pitchFamily="34" charset="0"/>
                <a:ea typeface="Verdana" pitchFamily="34" charset="0"/>
                <a:cs typeface="Verdana" pitchFamily="34" charset="0"/>
              </a:rPr>
              <a:t>energy and water management </a:t>
            </a:r>
            <a:r>
              <a:rPr lang="en-US" sz="1700" b="1" dirty="0" smtClean="0">
                <a:latin typeface="Verdana" pitchFamily="34" charset="0"/>
                <a:ea typeface="Verdana" pitchFamily="34" charset="0"/>
                <a:cs typeface="Verdana" pitchFamily="34" charset="0"/>
              </a:rPr>
              <a:t>and</a:t>
            </a:r>
            <a:r>
              <a:rPr lang="sl-SI" sz="1700" b="1" dirty="0" smtClean="0">
                <a:latin typeface="Verdana" pitchFamily="34" charset="0"/>
                <a:ea typeface="Verdana" pitchFamily="34" charset="0"/>
                <a:cs typeface="Verdana" pitchFamily="34" charset="0"/>
              </a:rPr>
              <a:t> </a:t>
            </a:r>
            <a:r>
              <a:rPr lang="en-US" sz="1700" b="1" dirty="0" smtClean="0">
                <a:latin typeface="Verdana" pitchFamily="34" charset="0"/>
                <a:ea typeface="Verdana" pitchFamily="34" charset="0"/>
                <a:cs typeface="Verdana" pitchFamily="34" charset="0"/>
              </a:rPr>
              <a:t>the </a:t>
            </a:r>
            <a:r>
              <a:rPr lang="en-US" sz="1700" b="1" dirty="0">
                <a:latin typeface="Verdana" pitchFamily="34" charset="0"/>
                <a:ea typeface="Verdana" pitchFamily="34" charset="0"/>
                <a:cs typeface="Verdana" pitchFamily="34" charset="0"/>
              </a:rPr>
              <a:t>use of processed waste as a new </a:t>
            </a:r>
            <a:r>
              <a:rPr lang="en-US" sz="1700" b="1" dirty="0" smtClean="0">
                <a:latin typeface="Verdana" pitchFamily="34" charset="0"/>
                <a:ea typeface="Verdana" pitchFamily="34" charset="0"/>
                <a:cs typeface="Verdana" pitchFamily="34" charset="0"/>
              </a:rPr>
              <a:t>resource</a:t>
            </a:r>
            <a:endParaRPr lang="sl-SI" sz="1700" b="1" dirty="0" smtClean="0">
              <a:latin typeface="Verdana" pitchFamily="34" charset="0"/>
              <a:ea typeface="Verdana" pitchFamily="34" charset="0"/>
              <a:cs typeface="Verdana" pitchFamily="34" charset="0"/>
            </a:endParaRPr>
          </a:p>
          <a:p>
            <a:pPr algn="just">
              <a:lnSpc>
                <a:spcPct val="120000"/>
              </a:lnSpc>
              <a:spcBef>
                <a:spcPts val="0"/>
              </a:spcBef>
            </a:pPr>
            <a:endParaRPr lang="sl-SI" sz="1600" b="1" dirty="0" smtClean="0">
              <a:latin typeface="Verdana" pitchFamily="34" charset="0"/>
              <a:ea typeface="Verdana" pitchFamily="34" charset="0"/>
              <a:cs typeface="Verdana" pitchFamily="34" charset="0"/>
            </a:endParaRPr>
          </a:p>
          <a:p>
            <a:pPr>
              <a:lnSpc>
                <a:spcPct val="120000"/>
              </a:lnSpc>
              <a:spcBef>
                <a:spcPts val="0"/>
              </a:spcBef>
              <a:buNone/>
            </a:pPr>
            <a:r>
              <a:rPr lang="sl-SI" sz="1800" b="1" dirty="0" smtClean="0">
                <a:solidFill>
                  <a:srgbClr val="FF0000"/>
                </a:solidFill>
                <a:latin typeface="Verdana" pitchFamily="34" charset="0"/>
                <a:ea typeface="Verdana" pitchFamily="34" charset="0"/>
                <a:cs typeface="Verdana" pitchFamily="34" charset="0"/>
              </a:rPr>
              <a:t>PROJECT APPROACH</a:t>
            </a:r>
          </a:p>
          <a:p>
            <a:pPr>
              <a:lnSpc>
                <a:spcPct val="120000"/>
              </a:lnSpc>
              <a:spcBef>
                <a:spcPts val="0"/>
              </a:spcBef>
              <a:buNone/>
            </a:pPr>
            <a:endParaRPr lang="sl-SI" sz="1700" b="1" dirty="0" smtClean="0">
              <a:latin typeface="Verdana" pitchFamily="34" charset="0"/>
              <a:ea typeface="Verdana" pitchFamily="34" charset="0"/>
              <a:cs typeface="Verdana" pitchFamily="34" charset="0"/>
            </a:endParaRPr>
          </a:p>
          <a:p>
            <a:pPr>
              <a:lnSpc>
                <a:spcPct val="120000"/>
              </a:lnSpc>
              <a:spcBef>
                <a:spcPts val="0"/>
              </a:spcBef>
            </a:pPr>
            <a:r>
              <a:rPr lang="en-US" sz="1700" b="1" dirty="0" smtClean="0">
                <a:latin typeface="Verdana" pitchFamily="34" charset="0"/>
                <a:ea typeface="Verdana" pitchFamily="34" charset="0"/>
                <a:cs typeface="Verdana" pitchFamily="34" charset="0"/>
              </a:rPr>
              <a:t>Defining the project‘s baseline</a:t>
            </a:r>
          </a:p>
          <a:p>
            <a:pPr>
              <a:lnSpc>
                <a:spcPct val="120000"/>
              </a:lnSpc>
              <a:spcBef>
                <a:spcPts val="0"/>
              </a:spcBef>
            </a:pPr>
            <a:r>
              <a:rPr lang="en-US" sz="1700" b="1" dirty="0" smtClean="0">
                <a:latin typeface="Verdana" pitchFamily="34" charset="0"/>
                <a:ea typeface="Verdana" pitchFamily="34" charset="0"/>
                <a:cs typeface="Verdana" pitchFamily="34" charset="0"/>
              </a:rPr>
              <a:t>Determining the project objectives</a:t>
            </a:r>
          </a:p>
          <a:p>
            <a:pPr>
              <a:lnSpc>
                <a:spcPct val="120000"/>
              </a:lnSpc>
              <a:spcBef>
                <a:spcPts val="0"/>
              </a:spcBef>
            </a:pPr>
            <a:r>
              <a:rPr lang="en-US" sz="1700" b="1" dirty="0" smtClean="0">
                <a:latin typeface="Verdana" pitchFamily="34" charset="0"/>
                <a:ea typeface="Verdana" pitchFamily="34" charset="0"/>
                <a:cs typeface="Verdana" pitchFamily="34" charset="0"/>
              </a:rPr>
              <a:t>Designing the organizational model</a:t>
            </a:r>
            <a:endParaRPr lang="en-US" sz="1800" b="1" dirty="0" smtClean="0">
              <a:latin typeface="Verdana" pitchFamily="34" charset="0"/>
              <a:ea typeface="Verdana" pitchFamily="34" charset="0"/>
              <a:cs typeface="Verdana" pitchFamily="34" charset="0"/>
            </a:endParaRPr>
          </a:p>
          <a:p>
            <a:pPr>
              <a:lnSpc>
                <a:spcPct val="120000"/>
              </a:lnSpc>
              <a:spcBef>
                <a:spcPts val="0"/>
              </a:spcBef>
            </a:pPr>
            <a:endParaRPr lang="sl-SI" sz="1800" b="1" dirty="0" smtClean="0">
              <a:latin typeface="Verdana" pitchFamily="34" charset="0"/>
              <a:ea typeface="Verdana" pitchFamily="34" charset="0"/>
              <a:cs typeface="Verdana" pitchFamily="34" charset="0"/>
            </a:endParaRPr>
          </a:p>
          <a:p>
            <a:pPr>
              <a:lnSpc>
                <a:spcPct val="120000"/>
              </a:lnSpc>
              <a:spcBef>
                <a:spcPts val="0"/>
              </a:spcBef>
            </a:pPr>
            <a:endParaRPr lang="sl-SI" sz="1000" b="1" dirty="0" smtClean="0">
              <a:latin typeface="Verdana" pitchFamily="34" charset="0"/>
              <a:ea typeface="Verdana" pitchFamily="34" charset="0"/>
              <a:cs typeface="Verdana" pitchFamily="34" charset="0"/>
            </a:endParaRPr>
          </a:p>
          <a:p>
            <a:pPr>
              <a:lnSpc>
                <a:spcPct val="120000"/>
              </a:lnSpc>
              <a:spcBef>
                <a:spcPts val="0"/>
              </a:spcBef>
              <a:buNone/>
            </a:pPr>
            <a:endParaRPr lang="sl-SI" sz="1800" b="1"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4362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32656"/>
            <a:ext cx="8229600" cy="720080"/>
          </a:xfrm>
        </p:spPr>
        <p:txBody>
          <a:bodyPr>
            <a:normAutofit fontScale="90000"/>
          </a:bodyPr>
          <a:lstStyle/>
          <a:p>
            <a:r>
              <a:rPr lang="sl-SI" sz="2700" b="1" dirty="0" smtClean="0">
                <a:solidFill>
                  <a:srgbClr val="002060"/>
                </a:solidFill>
                <a:latin typeface="Verdana" pitchFamily="34" charset="0"/>
                <a:ea typeface="Verdana" pitchFamily="34" charset="0"/>
                <a:cs typeface="Verdana" pitchFamily="34" charset="0"/>
              </a:rPr>
              <a:t/>
            </a:r>
            <a:br>
              <a:rPr lang="sl-SI" sz="2700" b="1" dirty="0" smtClean="0">
                <a:solidFill>
                  <a:srgbClr val="002060"/>
                </a:solidFill>
                <a:latin typeface="Verdana" pitchFamily="34" charset="0"/>
                <a:ea typeface="Verdana" pitchFamily="34" charset="0"/>
                <a:cs typeface="Verdana" pitchFamily="34" charset="0"/>
              </a:rPr>
            </a:br>
            <a:r>
              <a:rPr lang="sl-SI" sz="2700" b="1" dirty="0" smtClean="0">
                <a:solidFill>
                  <a:srgbClr val="0000CC"/>
                </a:solidFill>
                <a:latin typeface="Verdana" pitchFamily="34" charset="0"/>
                <a:ea typeface="Verdana" pitchFamily="34" charset="0"/>
                <a:cs typeface="Verdana" pitchFamily="34" charset="0"/>
              </a:rPr>
              <a:t>PROJEKT BASELINES </a:t>
            </a:r>
            <a:r>
              <a:rPr lang="sl-SI" sz="2400" b="1" dirty="0" smtClean="0">
                <a:solidFill>
                  <a:srgbClr val="002060"/>
                </a:solidFill>
                <a:latin typeface="Verdana" pitchFamily="34" charset="0"/>
                <a:ea typeface="Verdana" pitchFamily="34" charset="0"/>
                <a:cs typeface="Verdana" pitchFamily="34" charset="0"/>
              </a:rPr>
              <a:t/>
            </a:r>
            <a:br>
              <a:rPr lang="sl-SI" sz="2400" b="1" dirty="0" smtClean="0">
                <a:solidFill>
                  <a:srgbClr val="002060"/>
                </a:solidFill>
                <a:latin typeface="Verdana" pitchFamily="34" charset="0"/>
                <a:ea typeface="Verdana" pitchFamily="34" charset="0"/>
                <a:cs typeface="Verdana" pitchFamily="34" charset="0"/>
              </a:rPr>
            </a:br>
            <a:endParaRPr lang="sl-SI" sz="2400" b="1" dirty="0">
              <a:solidFill>
                <a:srgbClr val="002060"/>
              </a:solidFill>
              <a:latin typeface="Verdana" pitchFamily="34" charset="0"/>
              <a:ea typeface="Verdana" pitchFamily="34" charset="0"/>
              <a:cs typeface="Verdana" pitchFamily="34" charset="0"/>
            </a:endParaRPr>
          </a:p>
        </p:txBody>
      </p:sp>
      <p:sp>
        <p:nvSpPr>
          <p:cNvPr id="7" name="Ograda vsebine 6"/>
          <p:cNvSpPr>
            <a:spLocks noGrp="1"/>
          </p:cNvSpPr>
          <p:nvPr>
            <p:ph idx="1"/>
          </p:nvPr>
        </p:nvSpPr>
        <p:spPr>
          <a:xfrm>
            <a:off x="539552" y="1052736"/>
            <a:ext cx="8208912" cy="5544616"/>
          </a:xfrm>
        </p:spPr>
        <p:txBody>
          <a:bodyPr>
            <a:normAutofit fontScale="92500" lnSpcReduction="20000"/>
          </a:bodyPr>
          <a:lstStyle/>
          <a:p>
            <a:pPr>
              <a:lnSpc>
                <a:spcPct val="120000"/>
              </a:lnSpc>
              <a:spcBef>
                <a:spcPts val="0"/>
              </a:spcBef>
              <a:buNone/>
            </a:pPr>
            <a:endParaRPr lang="sl-SI" sz="1000" b="1" dirty="0" smtClean="0">
              <a:latin typeface="Verdana" pitchFamily="34" charset="0"/>
              <a:ea typeface="Verdana" pitchFamily="34" charset="0"/>
              <a:cs typeface="Verdana" pitchFamily="34" charset="0"/>
            </a:endParaRPr>
          </a:p>
          <a:p>
            <a:pPr algn="just">
              <a:lnSpc>
                <a:spcPct val="120000"/>
              </a:lnSpc>
              <a:spcBef>
                <a:spcPts val="0"/>
              </a:spcBef>
              <a:buNone/>
            </a:pPr>
            <a:r>
              <a:rPr lang="sl-SI" sz="1900" b="1" dirty="0" smtClean="0">
                <a:solidFill>
                  <a:srgbClr val="FF0000"/>
                </a:solidFill>
                <a:latin typeface="Verdana" pitchFamily="34" charset="0"/>
                <a:ea typeface="Verdana" pitchFamily="34" charset="0"/>
                <a:cs typeface="Verdana" pitchFamily="34" charset="0"/>
              </a:rPr>
              <a:t>BASIS FOR</a:t>
            </a:r>
            <a:r>
              <a:rPr lang="en-US" sz="1900" b="1" dirty="0" smtClean="0">
                <a:solidFill>
                  <a:srgbClr val="FF0000"/>
                </a:solidFill>
                <a:latin typeface="Verdana" pitchFamily="34" charset="0"/>
                <a:ea typeface="Verdana" pitchFamily="34" charset="0"/>
                <a:cs typeface="Verdana" pitchFamily="34" charset="0"/>
              </a:rPr>
              <a:t> </a:t>
            </a:r>
            <a:r>
              <a:rPr lang="en-US" sz="1900" b="1" dirty="0">
                <a:solidFill>
                  <a:srgbClr val="FF0000"/>
                </a:solidFill>
                <a:latin typeface="Verdana" pitchFamily="34" charset="0"/>
                <a:ea typeface="Verdana" pitchFamily="34" charset="0"/>
                <a:cs typeface="Verdana" pitchFamily="34" charset="0"/>
              </a:rPr>
              <a:t>THE PROJECT AND </a:t>
            </a:r>
            <a:r>
              <a:rPr lang="sl-SI" sz="1900" b="1" dirty="0" smtClean="0">
                <a:solidFill>
                  <a:srgbClr val="FF0000"/>
                </a:solidFill>
                <a:latin typeface="Verdana" pitchFamily="34" charset="0"/>
                <a:ea typeface="Verdana" pitchFamily="34" charset="0"/>
                <a:cs typeface="Verdana" pitchFamily="34" charset="0"/>
              </a:rPr>
              <a:t>THE </a:t>
            </a:r>
            <a:r>
              <a:rPr lang="en-US" sz="1900" b="1" dirty="0" smtClean="0">
                <a:solidFill>
                  <a:srgbClr val="FF0000"/>
                </a:solidFill>
                <a:latin typeface="Verdana" pitchFamily="34" charset="0"/>
                <a:ea typeface="Verdana" pitchFamily="34" charset="0"/>
                <a:cs typeface="Verdana" pitchFamily="34" charset="0"/>
              </a:rPr>
              <a:t>ORGANIZATIONAL</a:t>
            </a:r>
            <a:endParaRPr lang="sl-SI" sz="1900" b="1" dirty="0" smtClean="0">
              <a:solidFill>
                <a:srgbClr val="FF0000"/>
              </a:solidFill>
              <a:latin typeface="Verdana" pitchFamily="34" charset="0"/>
              <a:ea typeface="Verdana" pitchFamily="34" charset="0"/>
              <a:cs typeface="Verdana" pitchFamily="34" charset="0"/>
            </a:endParaRPr>
          </a:p>
          <a:p>
            <a:pPr>
              <a:lnSpc>
                <a:spcPct val="120000"/>
              </a:lnSpc>
              <a:spcBef>
                <a:spcPts val="0"/>
              </a:spcBef>
              <a:buNone/>
            </a:pPr>
            <a:r>
              <a:rPr lang="sl-SI" sz="1900" b="1" dirty="0" smtClean="0">
                <a:solidFill>
                  <a:srgbClr val="FF0000"/>
                </a:solidFill>
                <a:latin typeface="Verdana" pitchFamily="34" charset="0"/>
                <a:ea typeface="Verdana" pitchFamily="34" charset="0"/>
                <a:cs typeface="Verdana" pitchFamily="34" charset="0"/>
              </a:rPr>
              <a:t>M</a:t>
            </a:r>
            <a:r>
              <a:rPr lang="en-US" sz="1900" b="1" dirty="0" smtClean="0">
                <a:solidFill>
                  <a:srgbClr val="FF0000"/>
                </a:solidFill>
                <a:latin typeface="Verdana" pitchFamily="34" charset="0"/>
                <a:ea typeface="Verdana" pitchFamily="34" charset="0"/>
                <a:cs typeface="Verdana" pitchFamily="34" charset="0"/>
              </a:rPr>
              <a:t>ODEL</a:t>
            </a:r>
            <a:endParaRPr lang="sl-SI" sz="1900" b="1" dirty="0" smtClean="0">
              <a:solidFill>
                <a:srgbClr val="FF0000"/>
              </a:solidFill>
              <a:latin typeface="Verdana" pitchFamily="34" charset="0"/>
              <a:ea typeface="Verdana" pitchFamily="34" charset="0"/>
              <a:cs typeface="Verdana" pitchFamily="34" charset="0"/>
            </a:endParaRPr>
          </a:p>
          <a:p>
            <a:pPr>
              <a:lnSpc>
                <a:spcPct val="120000"/>
              </a:lnSpc>
              <a:spcBef>
                <a:spcPts val="0"/>
              </a:spcBef>
              <a:buNone/>
            </a:pPr>
            <a:endParaRPr lang="sl-SI" sz="900" b="1" dirty="0" smtClean="0">
              <a:solidFill>
                <a:srgbClr val="FF0000"/>
              </a:solidFill>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The city does not have a landfill site and do</a:t>
            </a:r>
            <a:r>
              <a:rPr lang="sl-SI" sz="1800" b="1" dirty="0">
                <a:latin typeface="Verdana" pitchFamily="34" charset="0"/>
                <a:ea typeface="Verdana" pitchFamily="34" charset="0"/>
                <a:cs typeface="Verdana" pitchFamily="34" charset="0"/>
              </a:rPr>
              <a:t>es</a:t>
            </a:r>
            <a:r>
              <a:rPr lang="en-US" sz="1800" b="1" dirty="0">
                <a:latin typeface="Verdana" pitchFamily="34" charset="0"/>
                <a:ea typeface="Verdana" pitchFamily="34" charset="0"/>
                <a:cs typeface="Verdana" pitchFamily="34" charset="0"/>
              </a:rPr>
              <a:t> not want to have</a:t>
            </a:r>
            <a:r>
              <a:rPr lang="sl-SI" sz="1800" b="1" dirty="0">
                <a:latin typeface="Verdana" pitchFamily="34" charset="0"/>
                <a:ea typeface="Verdana" pitchFamily="34" charset="0"/>
                <a:cs typeface="Verdana" pitchFamily="34" charset="0"/>
              </a:rPr>
              <a:t> one</a:t>
            </a:r>
            <a:r>
              <a:rPr lang="en-US" sz="1800" b="1" dirty="0">
                <a:latin typeface="Verdana" pitchFamily="34" charset="0"/>
                <a:ea typeface="Verdana" pitchFamily="34" charset="0"/>
                <a:cs typeface="Verdana" pitchFamily="34" charset="0"/>
              </a:rPr>
              <a:t>, also does not want to</a:t>
            </a:r>
            <a:r>
              <a:rPr lang="sl-SI" sz="1800" b="1" dirty="0">
                <a:latin typeface="Verdana" pitchFamily="34" charset="0"/>
                <a:ea typeface="Verdana" pitchFamily="34" charset="0"/>
                <a:cs typeface="Verdana" pitchFamily="34" charset="0"/>
              </a:rPr>
              <a:t> </a:t>
            </a:r>
            <a:r>
              <a:rPr lang="en-US" sz="1800" b="1" dirty="0">
                <a:latin typeface="Verdana" pitchFamily="34" charset="0"/>
                <a:ea typeface="Verdana" pitchFamily="34" charset="0"/>
                <a:cs typeface="Verdana" pitchFamily="34" charset="0"/>
              </a:rPr>
              <a:t>dispose waste of by incineration</a:t>
            </a:r>
            <a:endParaRPr lang="sl-SI" sz="1800" b="1" dirty="0">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In the process of recovery</a:t>
            </a:r>
            <a:r>
              <a:rPr lang="sl-SI" sz="1800" b="1" dirty="0">
                <a:latin typeface="Verdana" pitchFamily="34" charset="0"/>
                <a:ea typeface="Verdana" pitchFamily="34" charset="0"/>
                <a:cs typeface="Verdana" pitchFamily="34" charset="0"/>
              </a:rPr>
              <a:t> are to be</a:t>
            </a:r>
            <a:r>
              <a:rPr lang="en-US" sz="1800" b="1" dirty="0">
                <a:latin typeface="Verdana" pitchFamily="34" charset="0"/>
                <a:ea typeface="Verdana" pitchFamily="34" charset="0"/>
                <a:cs typeface="Verdana" pitchFamily="34" charset="0"/>
              </a:rPr>
              <a:t> include</a:t>
            </a:r>
            <a:r>
              <a:rPr lang="sl-SI" sz="1800" b="1" dirty="0">
                <a:latin typeface="Verdana" pitchFamily="34" charset="0"/>
                <a:ea typeface="Verdana" pitchFamily="34" charset="0"/>
                <a:cs typeface="Verdana" pitchFamily="34" charset="0"/>
              </a:rPr>
              <a:t>d</a:t>
            </a:r>
            <a:r>
              <a:rPr lang="en-US" sz="1800" b="1" dirty="0">
                <a:latin typeface="Verdana" pitchFamily="34" charset="0"/>
                <a:ea typeface="Verdana" pitchFamily="34" charset="0"/>
                <a:cs typeface="Verdana" pitchFamily="34" charset="0"/>
              </a:rPr>
              <a:t> all types of waste resulting from the population, utilities, construction, industry, agriculture and water management</a:t>
            </a:r>
            <a:endParaRPr lang="sl-SI" sz="1800" b="1" dirty="0">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The advantage of processing</a:t>
            </a:r>
            <a:r>
              <a:rPr lang="sl-SI" sz="1800" b="1" dirty="0">
                <a:latin typeface="Verdana" pitchFamily="34" charset="0"/>
                <a:ea typeface="Verdana" pitchFamily="34" charset="0"/>
                <a:cs typeface="Verdana" pitchFamily="34" charset="0"/>
              </a:rPr>
              <a:t> is</a:t>
            </a:r>
            <a:r>
              <a:rPr lang="en-US" sz="1800" b="1" dirty="0">
                <a:latin typeface="Verdana" pitchFamily="34" charset="0"/>
                <a:ea typeface="Verdana" pitchFamily="34" charset="0"/>
                <a:cs typeface="Verdana" pitchFamily="34" charset="0"/>
              </a:rPr>
              <a:t> the material recovery - recycling, followed by use</a:t>
            </a:r>
            <a:r>
              <a:rPr lang="sl-SI" sz="1800" b="1" dirty="0">
                <a:latin typeface="Verdana" pitchFamily="34" charset="0"/>
                <a:ea typeface="Verdana" pitchFamily="34" charset="0"/>
                <a:cs typeface="Verdana" pitchFamily="34" charset="0"/>
              </a:rPr>
              <a:t> in</a:t>
            </a:r>
            <a:r>
              <a:rPr lang="en-US" sz="1800" b="1" dirty="0">
                <a:latin typeface="Verdana" pitchFamily="34" charset="0"/>
                <a:ea typeface="Verdana" pitchFamily="34" charset="0"/>
                <a:cs typeface="Verdana" pitchFamily="34" charset="0"/>
              </a:rPr>
              <a:t> energy and, as a last</a:t>
            </a:r>
            <a:r>
              <a:rPr lang="sl-SI" sz="1800" b="1" dirty="0">
                <a:latin typeface="Verdana" pitchFamily="34" charset="0"/>
                <a:ea typeface="Verdana" pitchFamily="34" charset="0"/>
                <a:cs typeface="Verdana" pitchFamily="34" charset="0"/>
              </a:rPr>
              <a:t>,</a:t>
            </a:r>
            <a:r>
              <a:rPr lang="en-US" sz="1800" b="1" dirty="0">
                <a:latin typeface="Verdana" pitchFamily="34" charset="0"/>
                <a:ea typeface="Verdana" pitchFamily="34" charset="0"/>
                <a:cs typeface="Verdana" pitchFamily="34" charset="0"/>
              </a:rPr>
              <a:t> production of new composite</a:t>
            </a:r>
            <a:r>
              <a:rPr lang="sl-SI" sz="1800" b="1" dirty="0">
                <a:latin typeface="Verdana" pitchFamily="34" charset="0"/>
                <a:ea typeface="Verdana" pitchFamily="34" charset="0"/>
                <a:cs typeface="Verdana" pitchFamily="34" charset="0"/>
              </a:rPr>
              <a:t>s</a:t>
            </a:r>
          </a:p>
          <a:p>
            <a:pPr algn="just">
              <a:lnSpc>
                <a:spcPct val="120000"/>
              </a:lnSpc>
              <a:spcBef>
                <a:spcPts val="0"/>
              </a:spcBef>
            </a:pPr>
            <a:r>
              <a:rPr lang="en-US" sz="1800" b="1" dirty="0" smtClean="0">
                <a:latin typeface="Verdana" pitchFamily="34" charset="0"/>
                <a:ea typeface="Verdana" pitchFamily="34" charset="0"/>
                <a:cs typeface="Verdana" pitchFamily="34" charset="0"/>
              </a:rPr>
              <a:t>Recovery operator</a:t>
            </a:r>
            <a:r>
              <a:rPr lang="sl-SI" sz="1800" b="1" dirty="0" smtClean="0">
                <a:latin typeface="Verdana" pitchFamily="34" charset="0"/>
                <a:ea typeface="Verdana" pitchFamily="34" charset="0"/>
                <a:cs typeface="Verdana" pitchFamily="34" charset="0"/>
              </a:rPr>
              <a:t>s</a:t>
            </a:r>
            <a:r>
              <a:rPr lang="en-US" sz="1800" b="1" dirty="0" smtClean="0">
                <a:latin typeface="Verdana" pitchFamily="34" charset="0"/>
                <a:ea typeface="Verdana" pitchFamily="34" charset="0"/>
                <a:cs typeface="Verdana" pitchFamily="34" charset="0"/>
              </a:rPr>
              <a:t> for</a:t>
            </a:r>
            <a:r>
              <a:rPr lang="sl-SI" sz="1800" b="1" dirty="0" smtClean="0">
                <a:latin typeface="Verdana" pitchFamily="34" charset="0"/>
                <a:ea typeface="Verdana" pitchFamily="34" charset="0"/>
                <a:cs typeface="Verdana" pitchFamily="34" charset="0"/>
              </a:rPr>
              <a:t> </a:t>
            </a:r>
            <a:r>
              <a:rPr lang="en-US" sz="1800" b="1" dirty="0" smtClean="0">
                <a:latin typeface="Verdana" pitchFamily="34" charset="0"/>
                <a:ea typeface="Verdana" pitchFamily="34" charset="0"/>
                <a:cs typeface="Verdana" pitchFamily="34" charset="0"/>
              </a:rPr>
              <a:t>specific project</a:t>
            </a:r>
            <a:r>
              <a:rPr lang="sl-SI" sz="1800" b="1" dirty="0" smtClean="0">
                <a:latin typeface="Verdana" pitchFamily="34" charset="0"/>
                <a:ea typeface="Verdana" pitchFamily="34" charset="0"/>
                <a:cs typeface="Verdana" pitchFamily="34" charset="0"/>
              </a:rPr>
              <a:t> </a:t>
            </a:r>
            <a:r>
              <a:rPr lang="en-US" sz="1800" b="1" dirty="0" smtClean="0">
                <a:latin typeface="Verdana" pitchFamily="34" charset="0"/>
                <a:ea typeface="Verdana" pitchFamily="34" charset="0"/>
                <a:cs typeface="Verdana" pitchFamily="34" charset="0"/>
              </a:rPr>
              <a:t>pillars are the  companies owned by the municipality, which are already carrying out public services, the responsible for softer contents (sharing, repair, reuse, self-supply) is the municipality</a:t>
            </a:r>
          </a:p>
          <a:p>
            <a:pPr algn="just">
              <a:lnSpc>
                <a:spcPct val="120000"/>
              </a:lnSpc>
              <a:spcBef>
                <a:spcPts val="0"/>
              </a:spcBef>
              <a:buNone/>
            </a:pPr>
            <a:endParaRPr lang="en-US" sz="300" b="1" dirty="0" smtClean="0">
              <a:latin typeface="Verdana" pitchFamily="34" charset="0"/>
              <a:ea typeface="Verdana" pitchFamily="34" charset="0"/>
              <a:cs typeface="Verdana" pitchFamily="34" charset="0"/>
            </a:endParaRPr>
          </a:p>
          <a:p>
            <a:pPr algn="just">
              <a:lnSpc>
                <a:spcPct val="120000"/>
              </a:lnSpc>
              <a:spcBef>
                <a:spcPts val="0"/>
              </a:spcBef>
            </a:pPr>
            <a:r>
              <a:rPr lang="en-US" sz="1800" b="1" dirty="0" smtClean="0">
                <a:latin typeface="Verdana" pitchFamily="34" charset="0"/>
                <a:ea typeface="Verdana" pitchFamily="34" charset="0"/>
                <a:cs typeface="Verdana" pitchFamily="34" charset="0"/>
              </a:rPr>
              <a:t>New recovery capacities are planned preferentially planned in the areas of degraded municipal land with the aim for their sustainable management and revitalization</a:t>
            </a:r>
          </a:p>
        </p:txBody>
      </p:sp>
    </p:spTree>
    <p:extLst>
      <p:ext uri="{BB962C8B-B14F-4D97-AF65-F5344CB8AC3E}">
        <p14:creationId xmlns:p14="http://schemas.microsoft.com/office/powerpoint/2010/main" val="236787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04664"/>
            <a:ext cx="8229600" cy="792088"/>
          </a:xfrm>
        </p:spPr>
        <p:txBody>
          <a:bodyPr>
            <a:normAutofit/>
          </a:bodyPr>
          <a:lstStyle/>
          <a:p>
            <a:r>
              <a:rPr lang="sl-SI" sz="2400" b="1" dirty="0" smtClean="0">
                <a:solidFill>
                  <a:srgbClr val="0000CC"/>
                </a:solidFill>
                <a:latin typeface="Verdana" pitchFamily="34" charset="0"/>
                <a:ea typeface="Verdana" pitchFamily="34" charset="0"/>
                <a:cs typeface="Verdana" pitchFamily="34" charset="0"/>
              </a:rPr>
              <a:t>PROJECT OBJECTIVES</a:t>
            </a:r>
            <a:endParaRPr lang="sl-SI" sz="2400" b="1" dirty="0">
              <a:solidFill>
                <a:srgbClr val="0000CC"/>
              </a:solidFill>
              <a:latin typeface="Verdana" pitchFamily="34" charset="0"/>
              <a:ea typeface="Verdana" pitchFamily="34" charset="0"/>
              <a:cs typeface="Verdana" pitchFamily="34" charset="0"/>
            </a:endParaRPr>
          </a:p>
        </p:txBody>
      </p:sp>
      <p:sp>
        <p:nvSpPr>
          <p:cNvPr id="7" name="Ograda vsebine 6"/>
          <p:cNvSpPr>
            <a:spLocks noGrp="1"/>
          </p:cNvSpPr>
          <p:nvPr>
            <p:ph idx="1"/>
          </p:nvPr>
        </p:nvSpPr>
        <p:spPr>
          <a:xfrm>
            <a:off x="539552" y="1340768"/>
            <a:ext cx="8208912" cy="5256584"/>
          </a:xfrm>
        </p:spPr>
        <p:txBody>
          <a:bodyPr>
            <a:normAutofit fontScale="92500" lnSpcReduction="10000"/>
          </a:bodyPr>
          <a:lstStyle/>
          <a:p>
            <a:pPr>
              <a:lnSpc>
                <a:spcPct val="120000"/>
              </a:lnSpc>
              <a:spcBef>
                <a:spcPts val="0"/>
              </a:spcBef>
              <a:buNone/>
            </a:pPr>
            <a:r>
              <a:rPr lang="en-US" sz="1800" b="1" dirty="0">
                <a:solidFill>
                  <a:srgbClr val="FF0000"/>
                </a:solidFill>
                <a:latin typeface="Verdana" pitchFamily="34" charset="0"/>
                <a:ea typeface="Verdana" pitchFamily="34" charset="0"/>
                <a:cs typeface="Verdana" pitchFamily="34" charset="0"/>
              </a:rPr>
              <a:t>TRANSITION </a:t>
            </a:r>
            <a:r>
              <a:rPr lang="sl-SI" sz="1800" b="1" dirty="0" smtClean="0">
                <a:solidFill>
                  <a:srgbClr val="FF0000"/>
                </a:solidFill>
                <a:latin typeface="Verdana" pitchFamily="34" charset="0"/>
                <a:ea typeface="Verdana" pitchFamily="34" charset="0"/>
                <a:cs typeface="Verdana" pitchFamily="34" charset="0"/>
              </a:rPr>
              <a:t>IN</a:t>
            </a:r>
            <a:r>
              <a:rPr lang="en-US" sz="1800" b="1" dirty="0" smtClean="0">
                <a:solidFill>
                  <a:srgbClr val="FF0000"/>
                </a:solidFill>
                <a:latin typeface="Verdana" pitchFamily="34" charset="0"/>
                <a:ea typeface="Verdana" pitchFamily="34" charset="0"/>
                <a:cs typeface="Verdana" pitchFamily="34" charset="0"/>
              </a:rPr>
              <a:t>TO CIRCULAR ECONOMY</a:t>
            </a:r>
            <a:r>
              <a:rPr lang="sl-SI" sz="1800" b="1" dirty="0" smtClean="0">
                <a:solidFill>
                  <a:srgbClr val="FF0000"/>
                </a:solidFill>
                <a:latin typeface="Verdana" pitchFamily="34" charset="0"/>
                <a:ea typeface="Verdana" pitchFamily="34" charset="0"/>
                <a:cs typeface="Verdana" pitchFamily="34" charset="0"/>
              </a:rPr>
              <a:t> AND EU GOALS</a:t>
            </a:r>
            <a:endParaRPr lang="sl-SI" sz="1800" b="1" dirty="0">
              <a:solidFill>
                <a:srgbClr val="FF0000"/>
              </a:solidFill>
              <a:latin typeface="Verdana" pitchFamily="34" charset="0"/>
              <a:ea typeface="Verdana" pitchFamily="34" charset="0"/>
              <a:cs typeface="Verdana" pitchFamily="34" charset="0"/>
            </a:endParaRPr>
          </a:p>
          <a:p>
            <a:pPr>
              <a:lnSpc>
                <a:spcPct val="120000"/>
              </a:lnSpc>
              <a:spcBef>
                <a:spcPts val="0"/>
              </a:spcBef>
              <a:buNone/>
            </a:pPr>
            <a:endParaRPr lang="sl-SI" sz="800" b="1" dirty="0" smtClean="0">
              <a:solidFill>
                <a:srgbClr val="002060"/>
              </a:solidFill>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By 2030, recycle 70% of municipal waste and 80% of packaging waste</a:t>
            </a:r>
            <a:endParaRPr lang="sl-SI" sz="1800" b="1" dirty="0">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From 2025, prohibited the dumping of waste, which can be recycled</a:t>
            </a:r>
            <a:r>
              <a:rPr lang="sl-SI" sz="1800" b="1" dirty="0">
                <a:latin typeface="Verdana" pitchFamily="34" charset="0"/>
                <a:ea typeface="Verdana" pitchFamily="34" charset="0"/>
                <a:cs typeface="Verdana" pitchFamily="34" charset="0"/>
              </a:rPr>
              <a:t>,</a:t>
            </a:r>
            <a:r>
              <a:rPr lang="en-US" sz="1800" b="1" dirty="0">
                <a:latin typeface="Verdana" pitchFamily="34" charset="0"/>
                <a:ea typeface="Verdana" pitchFamily="34" charset="0"/>
                <a:cs typeface="Verdana" pitchFamily="34" charset="0"/>
              </a:rPr>
              <a:t> in landfills</a:t>
            </a:r>
            <a:endParaRPr lang="sl-SI" sz="1800" b="1" dirty="0">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By 2025, reducing marine waste and food waste by 30%</a:t>
            </a:r>
            <a:endParaRPr lang="sl-SI" sz="1800" b="1" dirty="0">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Improving the traceability of hazardous waste</a:t>
            </a:r>
            <a:endParaRPr lang="sl-SI" sz="1800" b="1" dirty="0">
              <a:latin typeface="Verdana" pitchFamily="34" charset="0"/>
              <a:ea typeface="Verdana" pitchFamily="34" charset="0"/>
              <a:cs typeface="Verdana" pitchFamily="34" charset="0"/>
            </a:endParaRPr>
          </a:p>
          <a:p>
            <a:pPr>
              <a:lnSpc>
                <a:spcPct val="120000"/>
              </a:lnSpc>
              <a:spcBef>
                <a:spcPts val="0"/>
              </a:spcBef>
            </a:pPr>
            <a:r>
              <a:rPr lang="en-US" sz="1800" b="1" dirty="0">
                <a:latin typeface="Verdana" pitchFamily="34" charset="0"/>
                <a:ea typeface="Verdana" pitchFamily="34" charset="0"/>
                <a:cs typeface="Verdana" pitchFamily="34" charset="0"/>
              </a:rPr>
              <a:t>By 2030, increasing the resources productivity by 15%</a:t>
            </a:r>
            <a:endParaRPr lang="sl-SI" sz="1800" b="1" dirty="0">
              <a:latin typeface="Verdana" pitchFamily="34" charset="0"/>
              <a:ea typeface="Verdana" pitchFamily="34" charset="0"/>
              <a:cs typeface="Verdana" pitchFamily="34" charset="0"/>
            </a:endParaRPr>
          </a:p>
          <a:p>
            <a:pPr>
              <a:lnSpc>
                <a:spcPct val="120000"/>
              </a:lnSpc>
              <a:spcBef>
                <a:spcPts val="0"/>
              </a:spcBef>
              <a:buNone/>
            </a:pPr>
            <a:endParaRPr lang="sl-SI" sz="1400" b="1" dirty="0" smtClean="0">
              <a:latin typeface="Verdana" pitchFamily="34" charset="0"/>
              <a:ea typeface="Verdana" pitchFamily="34" charset="0"/>
              <a:cs typeface="Verdana" pitchFamily="34" charset="0"/>
            </a:endParaRPr>
          </a:p>
          <a:p>
            <a:pPr>
              <a:lnSpc>
                <a:spcPct val="120000"/>
              </a:lnSpc>
              <a:spcBef>
                <a:spcPts val="0"/>
              </a:spcBef>
              <a:buNone/>
            </a:pPr>
            <a:r>
              <a:rPr lang="en-US" sz="1800" b="1" dirty="0" smtClean="0">
                <a:solidFill>
                  <a:srgbClr val="FF0000"/>
                </a:solidFill>
                <a:latin typeface="Verdana" pitchFamily="34" charset="0"/>
                <a:ea typeface="Verdana" pitchFamily="34" charset="0"/>
                <a:cs typeface="Verdana" pitchFamily="34" charset="0"/>
              </a:rPr>
              <a:t>STRATEGIC OBJECTIVES OF THE PROJECT</a:t>
            </a:r>
            <a:endParaRPr lang="en-US" sz="800" b="1" dirty="0" smtClean="0">
              <a:solidFill>
                <a:srgbClr val="FF0000"/>
              </a:solidFill>
              <a:latin typeface="Verdana" pitchFamily="34" charset="0"/>
              <a:ea typeface="Verdana" pitchFamily="34" charset="0"/>
              <a:cs typeface="Verdana" pitchFamily="34" charset="0"/>
            </a:endParaRPr>
          </a:p>
          <a:p>
            <a:pPr>
              <a:lnSpc>
                <a:spcPct val="120000"/>
              </a:lnSpc>
              <a:spcBef>
                <a:spcPts val="0"/>
              </a:spcBef>
            </a:pPr>
            <a:r>
              <a:rPr lang="en-US" sz="1800" b="1" dirty="0" smtClean="0">
                <a:latin typeface="Verdana" pitchFamily="34" charset="0"/>
                <a:ea typeface="Verdana" pitchFamily="34" charset="0"/>
                <a:cs typeface="Verdana" pitchFamily="34" charset="0"/>
              </a:rPr>
              <a:t>Reducing environmental burden </a:t>
            </a:r>
          </a:p>
          <a:p>
            <a:pPr>
              <a:lnSpc>
                <a:spcPct val="120000"/>
              </a:lnSpc>
              <a:spcBef>
                <a:spcPts val="0"/>
              </a:spcBef>
            </a:pPr>
            <a:r>
              <a:rPr lang="en-US" sz="1800" b="1" dirty="0" smtClean="0">
                <a:latin typeface="Verdana" pitchFamily="34" charset="0"/>
                <a:ea typeface="Verdana" pitchFamily="34" charset="0"/>
                <a:cs typeface="Verdana" pitchFamily="34" charset="0"/>
              </a:rPr>
              <a:t>Reducing the use of natural resources</a:t>
            </a:r>
          </a:p>
          <a:p>
            <a:pPr>
              <a:lnSpc>
                <a:spcPct val="120000"/>
              </a:lnSpc>
              <a:spcBef>
                <a:spcPts val="0"/>
              </a:spcBef>
            </a:pPr>
            <a:r>
              <a:rPr lang="en-US" sz="1800" b="1" dirty="0" smtClean="0">
                <a:latin typeface="Verdana" pitchFamily="34" charset="0"/>
                <a:ea typeface="Verdana" pitchFamily="34" charset="0"/>
                <a:cs typeface="Verdana" pitchFamily="34" charset="0"/>
              </a:rPr>
              <a:t>Increasing the use of recovered materials, energy and water </a:t>
            </a:r>
          </a:p>
          <a:p>
            <a:pPr>
              <a:lnSpc>
                <a:spcPct val="120000"/>
              </a:lnSpc>
              <a:spcBef>
                <a:spcPts val="0"/>
              </a:spcBef>
            </a:pPr>
            <a:r>
              <a:rPr lang="en-US" sz="1800" b="1" dirty="0" smtClean="0">
                <a:latin typeface="Verdana" pitchFamily="34" charset="0"/>
                <a:ea typeface="Verdana" pitchFamily="34" charset="0"/>
                <a:cs typeface="Verdana" pitchFamily="34" charset="0"/>
              </a:rPr>
              <a:t>Creating new mostly green jobs </a:t>
            </a:r>
          </a:p>
          <a:p>
            <a:pPr>
              <a:lnSpc>
                <a:spcPct val="120000"/>
              </a:lnSpc>
              <a:spcBef>
                <a:spcPts val="0"/>
              </a:spcBef>
            </a:pPr>
            <a:r>
              <a:rPr lang="en-US" sz="1800" b="1" dirty="0" smtClean="0">
                <a:latin typeface="Verdana" pitchFamily="34" charset="0"/>
                <a:ea typeface="Verdana" pitchFamily="34" charset="0"/>
                <a:cs typeface="Verdana" pitchFamily="34" charset="0"/>
              </a:rPr>
              <a:t>Creating added value and economic growth </a:t>
            </a:r>
          </a:p>
          <a:p>
            <a:pPr>
              <a:lnSpc>
                <a:spcPct val="120000"/>
              </a:lnSpc>
              <a:spcBef>
                <a:spcPts val="0"/>
              </a:spcBef>
            </a:pPr>
            <a:r>
              <a:rPr lang="en-US" sz="1800" b="1" dirty="0" smtClean="0">
                <a:latin typeface="Verdana" pitchFamily="34" charset="0"/>
                <a:ea typeface="Verdana" pitchFamily="34" charset="0"/>
                <a:cs typeface="Verdana" pitchFamily="34" charset="0"/>
              </a:rPr>
              <a:t>Use of new technologies, and our own research and development </a:t>
            </a:r>
            <a:endParaRPr lang="en-US" sz="1800" dirty="0" smtClean="0"/>
          </a:p>
          <a:p>
            <a:pPr>
              <a:lnSpc>
                <a:spcPct val="120000"/>
              </a:lnSpc>
              <a:spcBef>
                <a:spcPts val="0"/>
              </a:spcBef>
              <a:buNone/>
            </a:pPr>
            <a:endParaRPr lang="sl-SI" sz="18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2303748" y="116632"/>
            <a:ext cx="5256584" cy="6605774"/>
          </a:xfrm>
          <a:prstGeom prst="rect">
            <a:avLst/>
          </a:prstGeom>
        </p:spPr>
      </p:pic>
      <p:pic>
        <p:nvPicPr>
          <p:cNvPr id="7" name="Slika 6"/>
          <p:cNvPicPr>
            <a:picLocks noChangeAspect="1"/>
          </p:cNvPicPr>
          <p:nvPr/>
        </p:nvPicPr>
        <p:blipFill>
          <a:blip r:embed="rId3"/>
          <a:stretch>
            <a:fillRect/>
          </a:stretch>
        </p:blipFill>
        <p:spPr>
          <a:xfrm>
            <a:off x="539552" y="5892113"/>
            <a:ext cx="4104456" cy="8565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8640960" cy="6600070"/>
          </a:xfrm>
          <a:prstGeom prst="rect">
            <a:avLst/>
          </a:prstGeom>
        </p:spPr>
      </p:pic>
    </p:spTree>
    <p:extLst>
      <p:ext uri="{BB962C8B-B14F-4D97-AF65-F5344CB8AC3E}">
        <p14:creationId xmlns:p14="http://schemas.microsoft.com/office/powerpoint/2010/main" val="685880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88640"/>
            <a:ext cx="8229600" cy="720080"/>
          </a:xfrm>
        </p:spPr>
        <p:txBody>
          <a:bodyPr>
            <a:normAutofit/>
          </a:bodyPr>
          <a:lstStyle/>
          <a:p>
            <a:r>
              <a:rPr lang="sl-SI" sz="1800" b="1" dirty="0">
                <a:solidFill>
                  <a:srgbClr val="0000CC"/>
                </a:solidFill>
                <a:latin typeface="Verdana" pitchFamily="34" charset="0"/>
                <a:ea typeface="Verdana" pitchFamily="34" charset="0"/>
                <a:cs typeface="Verdana" pitchFamily="34" charset="0"/>
              </a:rPr>
              <a:t>PRESENTATION OF THE PHASE </a:t>
            </a:r>
            <a:r>
              <a:rPr lang="sl-SI" sz="1800" b="1" dirty="0" smtClean="0">
                <a:solidFill>
                  <a:srgbClr val="0000CC"/>
                </a:solidFill>
                <a:latin typeface="Verdana" pitchFamily="34" charset="0"/>
                <a:ea typeface="Verdana" pitchFamily="34" charset="0"/>
                <a:cs typeface="Verdana" pitchFamily="34" charset="0"/>
              </a:rPr>
              <a:t>A AND B LOCATIONS </a:t>
            </a:r>
            <a:endParaRPr lang="sl-SI" sz="1800" b="1" dirty="0">
              <a:solidFill>
                <a:srgbClr val="0000CC"/>
              </a:solidFill>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827584" y="980728"/>
            <a:ext cx="7277100" cy="20097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691680" y="2996952"/>
            <a:ext cx="5688632" cy="3739749"/>
          </a:xfrm>
          <a:prstGeom prst="rect">
            <a:avLst/>
          </a:prstGeom>
          <a:noFill/>
          <a:ln w="9525">
            <a:noFill/>
            <a:miter lim="800000"/>
            <a:headEnd/>
            <a:tailEnd/>
          </a:ln>
        </p:spPr>
      </p:pic>
    </p:spTree>
    <p:extLst>
      <p:ext uri="{BB962C8B-B14F-4D97-AF65-F5344CB8AC3E}">
        <p14:creationId xmlns:p14="http://schemas.microsoft.com/office/powerpoint/2010/main" val="933669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04664"/>
            <a:ext cx="8229600" cy="576064"/>
          </a:xfrm>
        </p:spPr>
        <p:txBody>
          <a:bodyPr>
            <a:normAutofit/>
          </a:bodyPr>
          <a:lstStyle/>
          <a:p>
            <a:r>
              <a:rPr lang="en-US" sz="2400" b="1" dirty="0">
                <a:solidFill>
                  <a:srgbClr val="0000CC"/>
                </a:solidFill>
                <a:latin typeface="Verdana" pitchFamily="34" charset="0"/>
                <a:ea typeface="Verdana" pitchFamily="34" charset="0"/>
                <a:cs typeface="Verdana" pitchFamily="34" charset="0"/>
              </a:rPr>
              <a:t>CONCLUSION</a:t>
            </a:r>
            <a:endParaRPr lang="sl-SI" sz="2400" b="1" dirty="0">
              <a:solidFill>
                <a:srgbClr val="0000CC"/>
              </a:solidFill>
              <a:latin typeface="Verdana" pitchFamily="34" charset="0"/>
              <a:ea typeface="Verdana" pitchFamily="34" charset="0"/>
              <a:cs typeface="Verdana" pitchFamily="34" charset="0"/>
            </a:endParaRPr>
          </a:p>
        </p:txBody>
      </p:sp>
      <p:sp>
        <p:nvSpPr>
          <p:cNvPr id="7" name="Ograda vsebine 6"/>
          <p:cNvSpPr>
            <a:spLocks noGrp="1"/>
          </p:cNvSpPr>
          <p:nvPr>
            <p:ph idx="1"/>
          </p:nvPr>
        </p:nvSpPr>
        <p:spPr>
          <a:xfrm>
            <a:off x="539552" y="1052736"/>
            <a:ext cx="8208912" cy="4824536"/>
          </a:xfrm>
        </p:spPr>
        <p:txBody>
          <a:bodyPr>
            <a:normAutofit/>
          </a:bodyPr>
          <a:lstStyle/>
          <a:p>
            <a:pPr>
              <a:lnSpc>
                <a:spcPct val="120000"/>
              </a:lnSpc>
              <a:spcBef>
                <a:spcPts val="0"/>
              </a:spcBef>
              <a:buNone/>
            </a:pPr>
            <a:endParaRPr lang="sl-SI" sz="400" b="1" dirty="0" smtClean="0">
              <a:latin typeface="Verdana" pitchFamily="34" charset="0"/>
              <a:ea typeface="Verdana" pitchFamily="34" charset="0"/>
              <a:cs typeface="Verdana" pitchFamily="34" charset="0"/>
            </a:endParaRPr>
          </a:p>
          <a:p>
            <a:pPr lvl="0" algn="just">
              <a:lnSpc>
                <a:spcPct val="120000"/>
              </a:lnSpc>
              <a:spcBef>
                <a:spcPts val="0"/>
              </a:spcBef>
            </a:pPr>
            <a:r>
              <a:rPr lang="en-US" sz="1700" b="1" dirty="0">
                <a:latin typeface="Verdana" pitchFamily="34" charset="0"/>
                <a:ea typeface="Verdana" pitchFamily="34" charset="0"/>
                <a:cs typeface="Verdana" pitchFamily="34" charset="0"/>
              </a:rPr>
              <a:t>Waste management due to new requirements of environmental legislation and the lack of appropriate solutions is becoming a major global </a:t>
            </a:r>
            <a:r>
              <a:rPr lang="en-US" sz="1700" b="1" dirty="0" smtClean="0">
                <a:latin typeface="Verdana" pitchFamily="34" charset="0"/>
                <a:ea typeface="Verdana" pitchFamily="34" charset="0"/>
                <a:cs typeface="Verdana" pitchFamily="34" charset="0"/>
              </a:rPr>
              <a:t>business</a:t>
            </a:r>
            <a:r>
              <a:rPr lang="sl-SI" sz="1700" b="1" dirty="0" smtClean="0">
                <a:latin typeface="Verdana" pitchFamily="34" charset="0"/>
                <a:ea typeface="Verdana" pitchFamily="34" charset="0"/>
                <a:cs typeface="Verdana" pitchFamily="34" charset="0"/>
              </a:rPr>
              <a:t> </a:t>
            </a:r>
            <a:r>
              <a:rPr lang="en-US" sz="1700" b="1" dirty="0" smtClean="0">
                <a:latin typeface="Verdana" pitchFamily="34" charset="0"/>
                <a:ea typeface="Verdana" pitchFamily="34" charset="0"/>
                <a:cs typeface="Verdana" pitchFamily="34" charset="0"/>
              </a:rPr>
              <a:t>op</a:t>
            </a:r>
            <a:r>
              <a:rPr lang="sl-SI" sz="1700" b="1" dirty="0" smtClean="0">
                <a:latin typeface="Verdana" pitchFamily="34" charset="0"/>
                <a:ea typeface="Verdana" pitchFamily="34" charset="0"/>
                <a:cs typeface="Verdana" pitchFamily="34" charset="0"/>
              </a:rPr>
              <a:t>portunity</a:t>
            </a:r>
          </a:p>
          <a:p>
            <a:pPr lvl="0" algn="just">
              <a:lnSpc>
                <a:spcPct val="120000"/>
              </a:lnSpc>
              <a:spcBef>
                <a:spcPts val="0"/>
              </a:spcBef>
              <a:buNone/>
            </a:pPr>
            <a:endParaRPr lang="sl-SI" sz="800" b="1" dirty="0" smtClean="0">
              <a:latin typeface="Verdana" pitchFamily="34" charset="0"/>
              <a:ea typeface="Verdana" pitchFamily="34" charset="0"/>
              <a:cs typeface="Verdana" pitchFamily="34" charset="0"/>
            </a:endParaRPr>
          </a:p>
          <a:p>
            <a:pPr lvl="0" algn="just">
              <a:lnSpc>
                <a:spcPct val="120000"/>
              </a:lnSpc>
              <a:spcBef>
                <a:spcPts val="0"/>
              </a:spcBef>
            </a:pPr>
            <a:r>
              <a:rPr lang="en-US" sz="1700" b="1" dirty="0">
                <a:latin typeface="Verdana" pitchFamily="34" charset="0"/>
                <a:ea typeface="Verdana" pitchFamily="34" charset="0"/>
                <a:cs typeface="Verdana" pitchFamily="34" charset="0"/>
              </a:rPr>
              <a:t>The city of Maribor is setting high goals in the area of processing waste from all sources of their generation, which it wishes to achieve through the construction and operation of the pilot plant for processing waste Wcycle </a:t>
            </a:r>
            <a:r>
              <a:rPr lang="sl-SI" sz="1700" b="1" dirty="0" smtClean="0">
                <a:latin typeface="Verdana" pitchFamily="34" charset="0"/>
                <a:ea typeface="Verdana" pitchFamily="34" charset="0"/>
                <a:cs typeface="Verdana" pitchFamily="34" charset="0"/>
              </a:rPr>
              <a:t>Maribor</a:t>
            </a:r>
          </a:p>
          <a:p>
            <a:pPr lvl="0" algn="just">
              <a:lnSpc>
                <a:spcPct val="120000"/>
              </a:lnSpc>
              <a:spcBef>
                <a:spcPts val="0"/>
              </a:spcBef>
              <a:buNone/>
            </a:pPr>
            <a:endParaRPr lang="sl-SI" sz="900" b="1" dirty="0" smtClean="0">
              <a:latin typeface="Verdana" pitchFamily="34" charset="0"/>
              <a:ea typeface="Verdana" pitchFamily="34" charset="0"/>
              <a:cs typeface="Verdana" pitchFamily="34" charset="0"/>
            </a:endParaRPr>
          </a:p>
          <a:p>
            <a:pPr lvl="0" algn="just">
              <a:lnSpc>
                <a:spcPct val="120000"/>
              </a:lnSpc>
              <a:spcBef>
                <a:spcPts val="0"/>
              </a:spcBef>
            </a:pPr>
            <a:r>
              <a:rPr lang="en-US" sz="1700" b="1" dirty="0" smtClean="0">
                <a:latin typeface="Verdana" pitchFamily="34" charset="0"/>
                <a:ea typeface="Verdana" pitchFamily="34" charset="0"/>
                <a:cs typeface="Verdana" pitchFamily="34" charset="0"/>
              </a:rPr>
              <a:t>Production </a:t>
            </a:r>
            <a:r>
              <a:rPr lang="en-US" sz="1700" b="1" dirty="0">
                <a:latin typeface="Verdana" pitchFamily="34" charset="0"/>
                <a:ea typeface="Verdana" pitchFamily="34" charset="0"/>
                <a:cs typeface="Verdana" pitchFamily="34" charset="0"/>
              </a:rPr>
              <a:t>operating companies for different service pillars</a:t>
            </a:r>
            <a:r>
              <a:rPr lang="sl-SI" sz="1700" b="1" dirty="0">
                <a:latin typeface="Verdana" pitchFamily="34" charset="0"/>
                <a:ea typeface="Verdana" pitchFamily="34" charset="0"/>
                <a:cs typeface="Verdana" pitchFamily="34" charset="0"/>
              </a:rPr>
              <a:t> </a:t>
            </a:r>
            <a:r>
              <a:rPr lang="en-US" sz="1700" b="1" dirty="0">
                <a:latin typeface="Verdana" pitchFamily="34" charset="0"/>
                <a:ea typeface="Verdana" pitchFamily="34" charset="0"/>
                <a:cs typeface="Verdana" pitchFamily="34" charset="0"/>
              </a:rPr>
              <a:t>are the companies mainly owned by the Municipality</a:t>
            </a:r>
            <a:r>
              <a:rPr lang="sl-SI" sz="1700" b="1" dirty="0" smtClean="0">
                <a:latin typeface="Verdana" pitchFamily="34" charset="0"/>
                <a:ea typeface="Verdana" pitchFamily="34" charset="0"/>
                <a:cs typeface="Verdana" pitchFamily="34" charset="0"/>
              </a:rPr>
              <a:t>, </a:t>
            </a:r>
            <a:r>
              <a:rPr lang="en-US" sz="1700" b="1" dirty="0">
                <a:latin typeface="Verdana" pitchFamily="34" charset="0"/>
                <a:ea typeface="Verdana" pitchFamily="34" charset="0"/>
                <a:cs typeface="Verdana" pitchFamily="34" charset="0"/>
              </a:rPr>
              <a:t>which </a:t>
            </a:r>
            <a:r>
              <a:rPr lang="en-US" sz="1700" b="1" dirty="0" smtClean="0">
                <a:latin typeface="Verdana" pitchFamily="34" charset="0"/>
                <a:ea typeface="Verdana" pitchFamily="34" charset="0"/>
                <a:cs typeface="Verdana" pitchFamily="34" charset="0"/>
              </a:rPr>
              <a:t>are</a:t>
            </a:r>
            <a:r>
              <a:rPr lang="sl-SI" sz="1700" b="1" dirty="0" smtClean="0">
                <a:latin typeface="Verdana" pitchFamily="34" charset="0"/>
                <a:ea typeface="Verdana" pitchFamily="34" charset="0"/>
                <a:cs typeface="Verdana" pitchFamily="34" charset="0"/>
              </a:rPr>
              <a:t> </a:t>
            </a:r>
            <a:r>
              <a:rPr lang="en-US" sz="1700" b="1" dirty="0" smtClean="0">
                <a:latin typeface="Verdana" pitchFamily="34" charset="0"/>
                <a:ea typeface="Verdana" pitchFamily="34" charset="0"/>
                <a:cs typeface="Verdana" pitchFamily="34" charset="0"/>
              </a:rPr>
              <a:t>the </a:t>
            </a:r>
            <a:r>
              <a:rPr lang="en-US" sz="1700" b="1" dirty="0">
                <a:latin typeface="Verdana" pitchFamily="34" charset="0"/>
                <a:ea typeface="Verdana" pitchFamily="34" charset="0"/>
                <a:cs typeface="Verdana" pitchFamily="34" charset="0"/>
              </a:rPr>
              <a:t>blood vessels of the city and which are obliged to carry out their public services for citizens and to provide the highest quality conditions of their residence and living in an urban area in general</a:t>
            </a:r>
            <a:endParaRPr lang="sl-SI" sz="1700" b="1" dirty="0" smtClean="0">
              <a:latin typeface="Verdana" pitchFamily="34" charset="0"/>
              <a:ea typeface="Verdana" pitchFamily="34" charset="0"/>
              <a:cs typeface="Verdana" pitchFamily="34" charset="0"/>
            </a:endParaRPr>
          </a:p>
          <a:p>
            <a:pPr lvl="0">
              <a:lnSpc>
                <a:spcPct val="120000"/>
              </a:lnSpc>
              <a:spcBef>
                <a:spcPts val="0"/>
              </a:spcBef>
              <a:buNone/>
            </a:pPr>
            <a:endParaRPr lang="sl-SI" sz="1200" b="1" dirty="0" smtClean="0">
              <a:latin typeface="Verdana" pitchFamily="34" charset="0"/>
              <a:ea typeface="Verdana" pitchFamily="34" charset="0"/>
              <a:cs typeface="Verdana" pitchFamily="34" charset="0"/>
            </a:endParaRPr>
          </a:p>
          <a:p>
            <a:pPr>
              <a:lnSpc>
                <a:spcPct val="120000"/>
              </a:lnSpc>
              <a:spcBef>
                <a:spcPts val="0"/>
              </a:spcBef>
              <a:buNone/>
            </a:pPr>
            <a:endParaRPr lang="sl-SI" sz="1800" b="1" dirty="0" smtClean="0">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1259633" y="5757672"/>
            <a:ext cx="2664296" cy="937609"/>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932040" y="5949280"/>
            <a:ext cx="3096344" cy="616529"/>
          </a:xfrm>
          <a:prstGeom prst="rect">
            <a:avLst/>
          </a:prstGeom>
          <a:noFill/>
          <a:ln w="9525">
            <a:noFill/>
            <a:miter lim="800000"/>
            <a:headEnd/>
            <a:tailEnd/>
          </a:ln>
        </p:spPr>
      </p:pic>
    </p:spTree>
    <p:extLst>
      <p:ext uri="{BB962C8B-B14F-4D97-AF65-F5344CB8AC3E}">
        <p14:creationId xmlns:p14="http://schemas.microsoft.com/office/powerpoint/2010/main" val="51687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489</Words>
  <Application>Microsoft Office PowerPoint</Application>
  <PresentationFormat>Diaprojekcija na zaslonu (4:3)</PresentationFormat>
  <Paragraphs>53</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Officeova tema</vt:lpstr>
      <vt:lpstr>Republic Slovenia, Municipality of Maribor Project : wcycle   Urban Circular Economy Center</vt:lpstr>
      <vt:lpstr>WHO AND WHERE WE ARE </vt:lpstr>
      <vt:lpstr>PROJECT WCYCLE  </vt:lpstr>
      <vt:lpstr> PROJEKT BASELINES  </vt:lpstr>
      <vt:lpstr>PROJECT OBJECTIVES</vt:lpstr>
      <vt:lpstr>PowerPointova predstavitev</vt:lpstr>
      <vt:lpstr>PowerPointova predstavitev</vt:lpstr>
      <vt:lpstr>PRESENTATION OF THE PHASE A AND B LOCATIONS </vt:lpstr>
      <vt:lpstr>CONCLUSION</vt:lpstr>
      <vt:lpstr>PowerPointova predstavitev</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Mestna občina Maribor Projekt : Wcycle</dc:title>
  <dc:creator>Mirko</dc:creator>
  <cp:lastModifiedBy>Igor Kos</cp:lastModifiedBy>
  <cp:revision>183</cp:revision>
  <dcterms:created xsi:type="dcterms:W3CDTF">2014-09-21T19:20:39Z</dcterms:created>
  <dcterms:modified xsi:type="dcterms:W3CDTF">2016-09-22T15:17:14Z</dcterms:modified>
</cp:coreProperties>
</file>