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81" r:id="rId2"/>
    <p:sldId id="482" r:id="rId3"/>
    <p:sldId id="510" r:id="rId4"/>
    <p:sldId id="511" r:id="rId5"/>
    <p:sldId id="513" r:id="rId6"/>
    <p:sldId id="505" r:id="rId7"/>
    <p:sldId id="503" r:id="rId8"/>
    <p:sldId id="501" r:id="rId9"/>
    <p:sldId id="517" r:id="rId10"/>
    <p:sldId id="500" r:id="rId11"/>
    <p:sldId id="498" r:id="rId12"/>
    <p:sldId id="499" r:id="rId13"/>
    <p:sldId id="514" r:id="rId14"/>
    <p:sldId id="496" r:id="rId15"/>
    <p:sldId id="512" r:id="rId16"/>
    <p:sldId id="495" r:id="rId17"/>
    <p:sldId id="493" r:id="rId18"/>
    <p:sldId id="484" r:id="rId1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FF0000"/>
    <a:srgbClr val="0066FF"/>
    <a:srgbClr val="00FF00"/>
    <a:srgbClr val="FF6600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6323" autoAdjust="0"/>
  </p:normalViewPr>
  <p:slideViewPr>
    <p:cSldViewPr>
      <p:cViewPr>
        <p:scale>
          <a:sx n="100" d="100"/>
          <a:sy n="100" d="100"/>
        </p:scale>
        <p:origin x="-102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E00FE8-B009-4B25-B4AA-BCAEB68CCB98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E14DF25C-9FF6-4A12-98A9-BDDDD482AF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93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781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We characterized the obtained structures</a:t>
            </a:r>
            <a:r>
              <a:rPr lang="sl-SI" baseline="0" smtClean="0"/>
              <a:t> using different methods.</a:t>
            </a:r>
            <a:endParaRPr lang="sl-SI" smtClean="0"/>
          </a:p>
          <a:p>
            <a:r>
              <a:rPr lang="sl-SI" smtClean="0"/>
              <a:t>High helical content.</a:t>
            </a:r>
            <a:endParaRPr lang="sl-SI" baseline="0" smtClean="0"/>
          </a:p>
          <a:p>
            <a:r>
              <a:rPr lang="sl-SI" baseline="0" smtClean="0"/>
              <a:t>Higher stability in comparison to individual building modules.</a:t>
            </a:r>
          </a:p>
          <a:p>
            <a:r>
              <a:rPr lang="sl-SI" baseline="0" smtClean="0"/>
              <a:t>We Published the invention of new topological type of modular designed protein fold.</a:t>
            </a:r>
          </a:p>
          <a:p>
            <a:r>
              <a:rPr lang="sl-SI" baseline="0" smtClean="0"/>
              <a:t>The paper has been featured in comments in Nature...and many others.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96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sl-SI" smtClean="0"/>
              <a:t>Further we developed the computational platform that  enables design of different polyhedra,</a:t>
            </a:r>
            <a:r>
              <a:rPr lang="sl-SI" baseline="0" smtClean="0"/>
              <a:t> computational simulations.</a:t>
            </a:r>
            <a:endParaRPr lang="sl-SI" smtClean="0"/>
          </a:p>
          <a:p>
            <a:pPr defTabSz="882305">
              <a:defRPr/>
            </a:pPr>
            <a:r>
              <a:rPr lang="sl-SI" smtClean="0"/>
              <a:t>The platform is roboust and flexible.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754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(brez razlaganja,</a:t>
            </a:r>
            <a:r>
              <a:rPr lang="sl-SI" baseline="0" smtClean="0"/>
              <a:t> samo hiter prikaz)</a:t>
            </a:r>
            <a:endParaRPr lang="sl-SI" smtClean="0"/>
          </a:p>
          <a:p>
            <a:r>
              <a:rPr lang="sl-SI" smtClean="0"/>
              <a:t>We designed different polyhedral structures.</a:t>
            </a:r>
          </a:p>
          <a:p>
            <a:r>
              <a:rPr lang="sl-SI" smtClean="0"/>
              <a:t>Produced</a:t>
            </a:r>
            <a:r>
              <a:rPr lang="sl-SI" baseline="0" smtClean="0"/>
              <a:t> them and characterized.</a:t>
            </a:r>
          </a:p>
          <a:p>
            <a:r>
              <a:rPr lang="sl-SI" baseline="0" smtClean="0"/>
              <a:t>Stability, folding kinetics, </a:t>
            </a:r>
          </a:p>
          <a:p>
            <a:r>
              <a:rPr lang="sl-SI" baseline="0" smtClean="0"/>
              <a:t>The structures with cavity, saxs (small angle Xray scattering) that contains the information about shape and size of particles.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86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0" smtClean="0"/>
              <a:t>Next step was to check</a:t>
            </a:r>
            <a:r>
              <a:rPr lang="sl-SI" b="0" baseline="0" smtClean="0"/>
              <a:t> if polyhedral structures can be formed in vivo.</a:t>
            </a:r>
          </a:p>
          <a:p>
            <a:r>
              <a:rPr lang="en-US"/>
              <a:t>We have demonstrated that despite non-natural folds </a:t>
            </a:r>
            <a:r>
              <a:rPr lang="sl-SI" smtClean="0"/>
              <a:t>these protein structures are</a:t>
            </a:r>
            <a:r>
              <a:rPr lang="en-US" smtClean="0"/>
              <a:t> </a:t>
            </a:r>
            <a:r>
              <a:rPr lang="en-US"/>
              <a:t>not perceived by mammalian cells as a foreign molecule and could be used safely. </a:t>
            </a:r>
            <a:endParaRPr lang="sl-SI" smtClean="0"/>
          </a:p>
          <a:p>
            <a:r>
              <a:rPr lang="en-US" i="1" smtClean="0"/>
              <a:t>In </a:t>
            </a:r>
            <a:r>
              <a:rPr lang="en-US" i="1"/>
              <a:t>vivo</a:t>
            </a:r>
            <a:r>
              <a:rPr lang="en-US"/>
              <a:t> folding of the designed protein origami, not just in bacteria but also in mammalian cells and even in mice represents a major advantage for </a:t>
            </a:r>
            <a:r>
              <a:rPr lang="sl-SI" smtClean="0"/>
              <a:t>biomedical</a:t>
            </a:r>
            <a:r>
              <a:rPr lang="en-US" smtClean="0"/>
              <a:t> applications</a:t>
            </a:r>
            <a:r>
              <a:rPr lang="sl-SI" smtClean="0"/>
              <a:t>.</a:t>
            </a:r>
          </a:p>
          <a:p>
            <a:r>
              <a:rPr lang="sl-SI" smtClean="0"/>
              <a:t>Not stimulate the</a:t>
            </a:r>
            <a:r>
              <a:rPr lang="sl-SI" baseline="0" smtClean="0"/>
              <a:t> immune system.</a:t>
            </a:r>
            <a:endParaRPr lang="sl-SI" smtClean="0"/>
          </a:p>
          <a:p>
            <a:r>
              <a:rPr lang="sl-SI" smtClean="0"/>
              <a:t>We</a:t>
            </a:r>
            <a:r>
              <a:rPr lang="sl-SI" baseline="0" smtClean="0"/>
              <a:t> showed that protein nanocages are biocompatible and suitable for biomedical applications.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713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sl-SI" smtClean="0"/>
              <a:t>Introduction of functionalities leads to development of smart materials.</a:t>
            </a:r>
          </a:p>
          <a:p>
            <a:pPr defTabSz="882305">
              <a:defRPr/>
            </a:pPr>
            <a:r>
              <a:rPr lang="sl-SI" smtClean="0"/>
              <a:t>There is a lot options how to functionalize the cages.</a:t>
            </a:r>
          </a:p>
          <a:p>
            <a:pPr defTabSz="882305">
              <a:defRPr/>
            </a:pPr>
            <a:r>
              <a:rPr lang="sl-SI" smtClean="0"/>
              <a:t>Currently we are studying</a:t>
            </a:r>
            <a:r>
              <a:rPr lang="sl-SI" baseline="0" smtClean="0"/>
              <a:t> the functionalization of these structures.</a:t>
            </a:r>
          </a:p>
          <a:p>
            <a:pPr defTabSz="882305">
              <a:defRPr/>
            </a:pPr>
            <a:r>
              <a:rPr lang="sl-SI" baseline="0" smtClean="0"/>
              <a:t>- opening/closing the cage by external conditions</a:t>
            </a:r>
            <a:endParaRPr lang="sl-SI" smtClean="0"/>
          </a:p>
          <a:p>
            <a:pPr marL="275720" indent="-275720">
              <a:lnSpc>
                <a:spcPct val="150000"/>
              </a:lnSpc>
              <a:buFontTx/>
              <a:buChar char="-"/>
            </a:pPr>
            <a:r>
              <a:rPr lang="sl-SI" b="0"/>
              <a:t>Ability to introduce functional residues, chemical groups and protein domains into selected positions</a:t>
            </a:r>
          </a:p>
          <a:p>
            <a:pPr marL="275720" indent="-275720">
              <a:lnSpc>
                <a:spcPct val="150000"/>
              </a:lnSpc>
              <a:buFontTx/>
              <a:buChar char="-"/>
            </a:pPr>
            <a:r>
              <a:rPr lang="sl-SI" b="0"/>
              <a:t>Tethering protein assemblies into nanomaterials with selected geometry and stoiciometry</a:t>
            </a:r>
          </a:p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818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As smart materials the self-assembling nanocages</a:t>
            </a:r>
            <a:r>
              <a:rPr lang="sl-SI" baseline="0" smtClean="0"/>
              <a:t> have promising medical and biotechnological potential.</a:t>
            </a:r>
          </a:p>
          <a:p>
            <a:r>
              <a:rPr lang="sl-SI" baseline="0" smtClean="0"/>
              <a:t>They can be used for tergeted delivery</a:t>
            </a:r>
          </a:p>
          <a:p>
            <a:r>
              <a:rPr lang="sl-SI" baseline="0" smtClean="0"/>
              <a:t>Or designed for vaccines</a:t>
            </a:r>
          </a:p>
          <a:p>
            <a:r>
              <a:rPr lang="sl-SI" baseline="0" smtClean="0"/>
              <a:t>We can encapsulate the enzymes</a:t>
            </a:r>
          </a:p>
          <a:p>
            <a:r>
              <a:rPr lang="sl-SI" baseline="0" smtClean="0"/>
              <a:t>Biocatalysis improvement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219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327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On-going projects from the field of bionanomaterials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955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73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75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39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75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Over the last 15 years the field of protein assembly has undergone unexpected and rapid developments, and various inovative strategies have been proposed.</a:t>
            </a:r>
          </a:p>
          <a:p>
            <a:r>
              <a:rPr lang="sl-SI" smtClean="0"/>
              <a:t>Researchers used different buildig blocks,</a:t>
            </a:r>
            <a:r>
              <a:rPr lang="sl-SI" baseline="0" smtClean="0"/>
              <a:t> from fusions of different natural protein domains to synthetic molecules.</a:t>
            </a:r>
          </a:p>
          <a:p>
            <a:r>
              <a:rPr lang="sl-SI" smtClean="0"/>
              <a:t>They have been constructed and fabricated a variety of self-assembled nanomaterials,</a:t>
            </a:r>
            <a:r>
              <a:rPr lang="sl-SI" baseline="0" smtClean="0"/>
              <a:t> nanotubes, nanofibers, ring-like structures, spherically shaped structures, layers and crystals.</a:t>
            </a:r>
          </a:p>
          <a:p>
            <a:r>
              <a:rPr lang="sl-SI" baseline="0" smtClean="0"/>
              <a:t>They have been introduced a wide range of applications, such as nanodevices, biocatalysis and drug delivery, as well as therapy and diagnosis.</a:t>
            </a:r>
            <a:endParaRPr lang="sl-SI" smtClean="0"/>
          </a:p>
          <a:p>
            <a:endParaRPr lang="sl-SI" baseline="0" smtClean="0"/>
          </a:p>
          <a:p>
            <a:endParaRPr lang="sl-SI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1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We contributed </a:t>
            </a:r>
            <a:r>
              <a:rPr lang="sl-SI" smtClean="0"/>
              <a:t>to this exciting field with </a:t>
            </a:r>
            <a:r>
              <a:rPr lang="sl-SI" smtClean="0"/>
              <a:t>an innovative strategy.</a:t>
            </a:r>
            <a:r>
              <a:rPr lang="sl-SI" baseline="0" smtClean="0"/>
              <a:t> </a:t>
            </a:r>
            <a:endParaRPr lang="sl-SI" smtClean="0"/>
          </a:p>
          <a:p>
            <a:r>
              <a:rPr lang="sl-SI" smtClean="0"/>
              <a:t>We developed the platforma for producing self-assembling structures</a:t>
            </a:r>
            <a:r>
              <a:rPr lang="sl-SI" baseline="0" smtClean="0"/>
              <a:t> from a single polypeptide chain chain.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1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sl-SI" altLang="sl-SI" smtClean="0">
                <a:latin typeface="Calibri" pitchFamily="34" charset="0"/>
                <a:sym typeface="Wingdings" pitchFamily="2" charset="2"/>
              </a:rPr>
              <a:t>First we had to constructed nano-cage</a:t>
            </a:r>
            <a:r>
              <a:rPr lang="sl-SI" altLang="sl-SI" baseline="0" smtClean="0">
                <a:latin typeface="Calibri" pitchFamily="34" charset="0"/>
                <a:sym typeface="Wingdings" pitchFamily="2" charset="2"/>
              </a:rPr>
              <a:t> we had to choose the building blocks.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sl-SI" altLang="sl-SI" baseline="0" smtClean="0">
                <a:latin typeface="Calibri" pitchFamily="34" charset="0"/>
                <a:sym typeface="Wingdings" pitchFamily="2" charset="2"/>
              </a:rPr>
              <a:t>The coiled coils are very attractive from this point of view.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sl-SI" altLang="sl-SI" baseline="0" smtClean="0">
                <a:latin typeface="Calibri" pitchFamily="34" charset="0"/>
                <a:sym typeface="Wingdings" pitchFamily="2" charset="2"/>
              </a:rPr>
              <a:t>We establish and tested a set of orthogonal pairs, which means that prticular peptide forms coiled-coil only with its designed partner.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sl-SI" altLang="sl-SI" baseline="0" smtClean="0">
                <a:latin typeface="Calibri" pitchFamily="34" charset="0"/>
                <a:sym typeface="Wingdings" pitchFamily="2" charset="2"/>
              </a:rPr>
              <a:t>And now the question arises: how to build the tetrahedron from these building blocks?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0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sl-SI" altLang="sl-SI" b="0">
                <a:latin typeface="Calibri" pitchFamily="34" charset="0"/>
                <a:sym typeface="Wingdings" pitchFamily="2" charset="2"/>
              </a:rPr>
              <a:t>We reasoned that the polypeptide self-assembly problem could be circumvented by </a:t>
            </a:r>
            <a:r>
              <a:rPr lang="sl-SI" altLang="sl-SI" b="0">
                <a:solidFill>
                  <a:srgbClr val="CC3399"/>
                </a:solidFill>
                <a:latin typeface="Calibri" pitchFamily="34" charset="0"/>
                <a:sym typeface="Wingdings" pitchFamily="2" charset="2"/>
              </a:rPr>
              <a:t>deconstructing</a:t>
            </a:r>
            <a:r>
              <a:rPr lang="sl-SI" altLang="sl-SI" b="0">
                <a:latin typeface="Calibri" pitchFamily="34" charset="0"/>
                <a:sym typeface="Wingdings" pitchFamily="2" charset="2"/>
              </a:rPr>
              <a:t> the designed structural assembly </a:t>
            </a:r>
            <a:r>
              <a:rPr lang="sl-SI" altLang="sl-SI" b="0">
                <a:solidFill>
                  <a:srgbClr val="CC3399"/>
                </a:solidFill>
                <a:latin typeface="Calibri" pitchFamily="34" charset="0"/>
                <a:sym typeface="Wingdings" pitchFamily="2" charset="2"/>
              </a:rPr>
              <a:t>into smaller independently-folded building elements</a:t>
            </a:r>
            <a:r>
              <a:rPr lang="sl-SI" altLang="sl-SI" b="0">
                <a:latin typeface="Calibri" pitchFamily="34" charset="0"/>
                <a:sym typeface="Wingdings" pitchFamily="2" charset="2"/>
              </a:rPr>
              <a:t> whose interactions with other building elements are well understood and predictable</a:t>
            </a:r>
          </a:p>
          <a:p>
            <a:r>
              <a:rPr lang="sl-SI" altLang="sl-SI" b="0" smtClean="0"/>
              <a:t>Using Mathematical modeling and graph theory we came to topological solution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b="0" smtClean="0"/>
              <a:t>We assumed that this</a:t>
            </a:r>
            <a:r>
              <a:rPr lang="sl-SI" b="0" baseline="0" smtClean="0"/>
              <a:t> type of structure posess many advantages:</a:t>
            </a:r>
            <a:endParaRPr lang="sl-SI" b="0" smtClean="0"/>
          </a:p>
          <a:p>
            <a:endParaRPr lang="sl-SI" altLang="sl-SI" smtClean="0"/>
          </a:p>
          <a:p>
            <a:pPr defTabSz="882305">
              <a:defRPr/>
            </a:pPr>
            <a:endParaRPr lang="sl-SI" baseline="0" smtClean="0"/>
          </a:p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107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sl-SI" altLang="sl-SI" smtClean="0">
                <a:latin typeface="Calibri" pitchFamily="34" charset="0"/>
                <a:sym typeface="Wingdings" pitchFamily="2" charset="2"/>
              </a:rPr>
              <a:t>Single </a:t>
            </a:r>
            <a:r>
              <a:rPr lang="sl-SI" altLang="sl-SI">
                <a:latin typeface="Calibri" pitchFamily="34" charset="0"/>
                <a:sym typeface="Wingdings" pitchFamily="2" charset="2"/>
              </a:rPr>
              <a:t>chain, concatenated modules</a:t>
            </a:r>
            <a:r>
              <a:rPr lang="sl-SI" altLang="sl-SI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sl-SI" altLang="sl-SI" smtClean="0">
              <a:latin typeface="Calibri" pitchFamily="34" charset="0"/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sl-SI" altLang="sl-SI" smtClean="0">
                <a:latin typeface="Calibri" pitchFamily="34" charset="0"/>
                <a:sym typeface="Wingdings" pitchFamily="2" charset="2"/>
              </a:rPr>
              <a:t>We produced and isolated pure polypeptide.</a:t>
            </a:r>
            <a:endParaRPr lang="sl-SI" altLang="sl-SI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DF25C-9FF6-4A12-98A9-BDDDD482AF0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0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3B89-4094-4C06-B866-C15361A3A1A3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055A-985D-46C9-BC80-7E5B4EAB6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9108-1954-4174-8BA8-2A9040C580BA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05238-ADC0-411F-BB72-52F53CAD5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3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2ABC-6EB5-4712-BBA1-E1B453BB9E29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453D-7276-4C6A-8BBE-46B40A718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29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4370-6A50-4610-B30F-7D93681FBD53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E2D7-D1F5-4017-99DC-CCE24B187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90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9FFFE-843F-49C1-ACF8-AC2FB936FE8A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863C-2062-4577-A9C7-5BFA8203E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7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F670-4C26-436A-BC83-2F1A6FD19890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2252-4526-4E83-B646-233578D01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73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4E82-E511-41FF-A019-1A21805D7279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B96D8-F1B7-488F-90D8-DD2D3233D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53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8279-24B5-47F2-863D-90494516DE27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F522-CCB1-4406-86B1-7BEA3D311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44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9060-24B7-4C2E-A473-95105CC173C6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02D8-E44F-4F3E-BE9B-09F39A1DB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76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D18A7-48FC-46AD-829A-9E0BFE5CAC17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87BF-D788-424F-80F8-7020E67E1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3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9B931-3B8D-4CF7-9BF5-19693D4B3FE7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473D-24E3-433C-BD42-CF09BEFF6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20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  <a:endParaRPr lang="en-US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  <a:endParaRPr lang="en-US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64EFD-FCF5-430E-8C11-0EEC3320EB1A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39D1D98-2AB5-4DA3-A8F9-3F2C229C2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www.google.si/url?sa=i&amp;rct=j&amp;q=&amp;esrc=s&amp;frm=1&amp;source=images&amp;cd=&amp;cad=rja&amp;uact=8&amp;docid=PVBF3Jih6GkJRM&amp;tbnid=2L56jVASLlXddM:&amp;ved=0CAcQjRw&amp;url=http://commons.wikimedia.org/wiki/File:PDB_1dn3_EBI.jpg&amp;ei=qDwnVJjhKMHtaOeAgaAG&amp;psig=AFQjCNEFAb_SFcm_kENqbx8iO-Z1liiMLQ&amp;ust=141194347322402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44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Characterization of structure </a:t>
            </a:r>
            <a:endParaRPr lang="sl-SI" sz="2400" b="1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2476" y="5660974"/>
            <a:ext cx="333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>
                <a:solidFill>
                  <a:srgbClr val="00B050"/>
                </a:solidFill>
              </a:rPr>
              <a:t>Visuatization by TEM and AFM</a:t>
            </a:r>
            <a:endParaRPr lang="sl-SI">
              <a:solidFill>
                <a:srgbClr val="00B050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85" y="3429000"/>
            <a:ext cx="3835260" cy="230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320" y="4399944"/>
            <a:ext cx="3909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Gradišar</a:t>
            </a:r>
            <a:r>
              <a:rPr lang="sl-SI">
                <a:solidFill>
                  <a:srgbClr val="0070C0"/>
                </a:solidFill>
              </a:rPr>
              <a:t> et al.,</a:t>
            </a:r>
            <a:r>
              <a:rPr lang="sl-SI" b="1" i="1">
                <a:solidFill>
                  <a:srgbClr val="0070C0"/>
                </a:solidFill>
              </a:rPr>
              <a:t>Nature Chemical Biology</a:t>
            </a:r>
            <a:r>
              <a:rPr lang="sl-SI">
                <a:solidFill>
                  <a:srgbClr val="0070C0"/>
                </a:solidFill>
              </a:rPr>
              <a:t>, 2013</a:t>
            </a:r>
          </a:p>
          <a:p>
            <a:endParaRPr lang="sl-SI">
              <a:solidFill>
                <a:srgbClr val="0070C0"/>
              </a:solidFill>
            </a:endParaRPr>
          </a:p>
          <a:p>
            <a:r>
              <a:rPr lang="sl-SI">
                <a:solidFill>
                  <a:srgbClr val="0070C0"/>
                </a:solidFill>
              </a:rPr>
              <a:t>Comments in Nature, Science, Nature Biotechnology, C&amp;E News…</a:t>
            </a: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12" name="Picture 8" descr="Picture9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2982" y="3429000"/>
            <a:ext cx="3091018" cy="260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3573016"/>
            <a:ext cx="3486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>
                <a:solidFill>
                  <a:srgbClr val="00B050"/>
                </a:solidFill>
              </a:rPr>
              <a:t>Confirmation of tetrahedral</a:t>
            </a:r>
          </a:p>
          <a:p>
            <a:pPr algn="ctr"/>
            <a:r>
              <a:rPr lang="sl-SI" sz="2000" b="1" smtClean="0">
                <a:solidFill>
                  <a:srgbClr val="00B050"/>
                </a:solidFill>
              </a:rPr>
              <a:t>nanostructure</a:t>
            </a:r>
            <a:endParaRPr lang="sl-SI" sz="2000" b="1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912" y="1022533"/>
            <a:ext cx="9020175" cy="2478475"/>
            <a:chOff x="61912" y="1022533"/>
            <a:chExt cx="9020175" cy="24784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" y="1022533"/>
              <a:ext cx="9020175" cy="247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599" y="1268760"/>
              <a:ext cx="2886901" cy="207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13859" y="899428"/>
            <a:ext cx="16979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mtClean="0">
                <a:solidFill>
                  <a:srgbClr val="00B050"/>
                </a:solidFill>
              </a:rPr>
              <a:t>Helical content</a:t>
            </a:r>
            <a:endParaRPr lang="sl-SI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0083" y="899428"/>
            <a:ext cx="19800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mtClean="0">
                <a:solidFill>
                  <a:srgbClr val="00B050"/>
                </a:solidFill>
              </a:rPr>
              <a:t>Chemical stability</a:t>
            </a:r>
            <a:endParaRPr lang="sl-SI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1011" y="899428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mtClean="0">
                <a:solidFill>
                  <a:srgbClr val="00B050"/>
                </a:solidFill>
              </a:rPr>
              <a:t>Size determination</a:t>
            </a:r>
            <a:endParaRPr lang="sl-SI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57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Coiled-Coil Protein Origami Design </a:t>
            </a:r>
            <a:r>
              <a:rPr lang="en-US" sz="2400" b="1" smtClean="0">
                <a:solidFill>
                  <a:srgbClr val="0070C0"/>
                </a:solidFill>
              </a:rPr>
              <a:t>platform</a:t>
            </a:r>
            <a:r>
              <a:rPr lang="sl-SI" sz="2400" b="1" smtClean="0">
                <a:solidFill>
                  <a:srgbClr val="0070C0"/>
                </a:solidFill>
              </a:rPr>
              <a:t>   (CoCoPOD)</a:t>
            </a:r>
            <a:endParaRPr lang="sl-SI" sz="2400" b="1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039" y="6381328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>
                <a:solidFill>
                  <a:srgbClr val="0070C0"/>
                </a:solidFill>
              </a:rPr>
              <a:t>https://</a:t>
            </a:r>
            <a:r>
              <a:rPr lang="sl-SI" smtClean="0">
                <a:solidFill>
                  <a:srgbClr val="0070C0"/>
                </a:solidFill>
              </a:rPr>
              <a:t>github.com/NIC-SBI/protein_origami</a:t>
            </a:r>
            <a:endParaRPr lang="sl-SI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6976"/>
            <a:ext cx="3893146" cy="500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01" y="1499735"/>
            <a:ext cx="4627799" cy="382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792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Next generation of self-assembling polyhedral cages</a:t>
            </a:r>
            <a:endParaRPr lang="sl-SI" sz="2400" b="1">
              <a:solidFill>
                <a:srgbClr val="0070C0"/>
              </a:solidFill>
            </a:endParaRPr>
          </a:p>
        </p:txBody>
      </p:sp>
      <p:pic>
        <p:nvPicPr>
          <p:cNvPr id="3" name="Picture 2" descr="Fig2-designed-variant-science-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829152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2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40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i="1" smtClean="0">
                <a:solidFill>
                  <a:srgbClr val="0070C0"/>
                </a:solidFill>
              </a:rPr>
              <a:t>In vivo </a:t>
            </a:r>
            <a:r>
              <a:rPr lang="sl-SI" sz="2400" b="1" smtClean="0">
                <a:solidFill>
                  <a:srgbClr val="0070C0"/>
                </a:solidFill>
              </a:rPr>
              <a:t>folding of nanocage – advantage for applications</a:t>
            </a:r>
            <a:endParaRPr lang="sl-SI" sz="2400" b="1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202242" cy="251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96842" y="5589240"/>
            <a:ext cx="5977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>
                <a:solidFill>
                  <a:srgbClr val="00B050"/>
                </a:solidFill>
              </a:rPr>
              <a:t>High biocompatibility – biomedical </a:t>
            </a:r>
            <a:r>
              <a:rPr lang="sl-SI" sz="2000" b="1" smtClean="0">
                <a:solidFill>
                  <a:srgbClr val="00B050"/>
                </a:solidFill>
              </a:rPr>
              <a:t>applications</a:t>
            </a:r>
            <a:endParaRPr lang="sl-SI" sz="2000" b="1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46" y="1278052"/>
            <a:ext cx="1215815" cy="25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26" y="1196752"/>
            <a:ext cx="1197881" cy="18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60" y="1268761"/>
            <a:ext cx="994629" cy="170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01008"/>
            <a:ext cx="2326776" cy="21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15" y="4723978"/>
            <a:ext cx="130964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87824" y="3555611"/>
            <a:ext cx="4320480" cy="1817605"/>
            <a:chOff x="2868587" y="3417112"/>
            <a:chExt cx="4516998" cy="1956104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587" y="3429000"/>
              <a:ext cx="3543013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219" y="3417112"/>
              <a:ext cx="1017366" cy="195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617984" y="3633136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/>
              <a:t>BMDM</a:t>
            </a:r>
            <a:endParaRPr lang="sl-SI" sz="1200"/>
          </a:p>
        </p:txBody>
      </p:sp>
    </p:spTree>
    <p:extLst>
      <p:ext uri="{BB962C8B-B14F-4D97-AF65-F5344CB8AC3E}">
        <p14:creationId xmlns:p14="http://schemas.microsoft.com/office/powerpoint/2010/main" val="12309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803" y="188640"/>
            <a:ext cx="899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Functionalization </a:t>
            </a:r>
            <a:r>
              <a:rPr lang="sl-SI" sz="2400" b="1">
                <a:solidFill>
                  <a:srgbClr val="0070C0"/>
                </a:solidFill>
              </a:rPr>
              <a:t>of designed polyhedra </a:t>
            </a:r>
            <a:r>
              <a:rPr lang="sl-SI" sz="2400" b="1" smtClean="0">
                <a:solidFill>
                  <a:srgbClr val="0070C0"/>
                </a:solidFill>
                <a:sym typeface="Symbol"/>
              </a:rPr>
              <a:t>  </a:t>
            </a:r>
            <a:r>
              <a:rPr lang="sl-SI" sz="2400" b="1" smtClean="0">
                <a:solidFill>
                  <a:srgbClr val="0070C0"/>
                </a:solidFill>
              </a:rPr>
              <a:t> smart materials</a:t>
            </a:r>
            <a:endParaRPr lang="sl-SI" sz="2400" b="1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226" y="1809926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s</a:t>
            </a:r>
            <a:r>
              <a:rPr lang="sl-SI" sz="2000" smtClean="0"/>
              <a:t>hape </a:t>
            </a:r>
            <a:r>
              <a:rPr lang="sl-SI" sz="2000" dirty="0" smtClean="0"/>
              <a:t>and size of the scaffold and cavity</a:t>
            </a:r>
            <a:endParaRPr lang="sl-SI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17562" y="2039539"/>
            <a:ext cx="2916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regulated</a:t>
            </a:r>
          </a:p>
          <a:p>
            <a:r>
              <a:rPr lang="sl-SI" sz="2000" dirty="0" smtClean="0"/>
              <a:t>assembly/disassembly</a:t>
            </a:r>
            <a:endParaRPr lang="sl-SI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49055" y="3909907"/>
            <a:ext cx="3947059" cy="2372935"/>
            <a:chOff x="4261853" y="4444087"/>
            <a:chExt cx="3947059" cy="2372935"/>
          </a:xfrm>
        </p:grpSpPr>
        <p:sp>
          <p:nvSpPr>
            <p:cNvPr id="12" name="TextBox 11"/>
            <p:cNvSpPr txBox="1"/>
            <p:nvPr/>
          </p:nvSpPr>
          <p:spPr>
            <a:xfrm>
              <a:off x="5688632" y="5022702"/>
              <a:ext cx="2520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000" dirty="0" smtClean="0"/>
                <a:t>engineered binding and functional sites outside and/or inside of the cavity</a:t>
              </a:r>
              <a:endParaRPr lang="sl-SI" sz="2000" dirty="0"/>
            </a:p>
          </p:txBody>
        </p:sp>
        <p:cxnSp>
          <p:nvCxnSpPr>
            <p:cNvPr id="13" name="Straight Connector 12"/>
            <p:cNvCxnSpPr>
              <a:stCxn id="52" idx="1"/>
            </p:cNvCxnSpPr>
            <p:nvPr/>
          </p:nvCxnSpPr>
          <p:spPr>
            <a:xfrm>
              <a:off x="5476950" y="4444087"/>
              <a:ext cx="715738" cy="6506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261853" y="6102822"/>
              <a:ext cx="1426779" cy="714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flipH="1">
            <a:off x="2027162" y="1332703"/>
            <a:ext cx="4510397" cy="4950139"/>
            <a:chOff x="2494019" y="836664"/>
            <a:chExt cx="4510397" cy="4950139"/>
          </a:xfrm>
        </p:grpSpPr>
        <p:sp>
          <p:nvSpPr>
            <p:cNvPr id="16" name="Freeform 15"/>
            <p:cNvSpPr/>
            <p:nvPr/>
          </p:nvSpPr>
          <p:spPr>
            <a:xfrm>
              <a:off x="6011333" y="3429000"/>
              <a:ext cx="761806" cy="338667"/>
            </a:xfrm>
            <a:custGeom>
              <a:avLst/>
              <a:gdLst>
                <a:gd name="connsiteX0" fmla="*/ 0 w 761806"/>
                <a:gd name="connsiteY0" fmla="*/ 0 h 338667"/>
                <a:gd name="connsiteX1" fmla="*/ 733778 w 761806"/>
                <a:gd name="connsiteY1" fmla="*/ 112889 h 338667"/>
                <a:gd name="connsiteX2" fmla="*/ 620889 w 761806"/>
                <a:gd name="connsiteY2" fmla="*/ 338667 h 33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806" h="338667">
                  <a:moveTo>
                    <a:pt x="0" y="0"/>
                  </a:moveTo>
                  <a:cubicBezTo>
                    <a:pt x="315148" y="28222"/>
                    <a:pt x="630297" y="56445"/>
                    <a:pt x="733778" y="112889"/>
                  </a:cubicBezTo>
                  <a:cubicBezTo>
                    <a:pt x="837260" y="169334"/>
                    <a:pt x="620889" y="338667"/>
                    <a:pt x="620889" y="338667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94019" y="3245556"/>
              <a:ext cx="920870" cy="310444"/>
            </a:xfrm>
            <a:custGeom>
              <a:avLst/>
              <a:gdLst>
                <a:gd name="connsiteX0" fmla="*/ 243537 w 920870"/>
                <a:gd name="connsiteY0" fmla="*/ 310444 h 310444"/>
                <a:gd name="connsiteX1" fmla="*/ 17759 w 920870"/>
                <a:gd name="connsiteY1" fmla="*/ 84666 h 310444"/>
                <a:gd name="connsiteX2" fmla="*/ 116537 w 920870"/>
                <a:gd name="connsiteY2" fmla="*/ 0 h 310444"/>
                <a:gd name="connsiteX3" fmla="*/ 920870 w 920870"/>
                <a:gd name="connsiteY3" fmla="*/ 42333 h 31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0870" h="310444">
                  <a:moveTo>
                    <a:pt x="243537" y="310444"/>
                  </a:moveTo>
                  <a:cubicBezTo>
                    <a:pt x="141231" y="223425"/>
                    <a:pt x="38926" y="136406"/>
                    <a:pt x="17759" y="84666"/>
                  </a:cubicBezTo>
                  <a:cubicBezTo>
                    <a:pt x="-3408" y="32926"/>
                    <a:pt x="-33981" y="7055"/>
                    <a:pt x="116537" y="0"/>
                  </a:cubicBezTo>
                  <a:lnTo>
                    <a:pt x="920870" y="42333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279444" y="3569973"/>
              <a:ext cx="278367" cy="98916"/>
            </a:xfrm>
            <a:custGeom>
              <a:avLst/>
              <a:gdLst>
                <a:gd name="connsiteX0" fmla="*/ 225778 w 278367"/>
                <a:gd name="connsiteY0" fmla="*/ 56582 h 98916"/>
                <a:gd name="connsiteX1" fmla="*/ 268112 w 278367"/>
                <a:gd name="connsiteY1" fmla="*/ 138 h 98916"/>
                <a:gd name="connsiteX2" fmla="*/ 56445 w 278367"/>
                <a:gd name="connsiteY2" fmla="*/ 42471 h 98916"/>
                <a:gd name="connsiteX3" fmla="*/ 0 w 278367"/>
                <a:gd name="connsiteY3" fmla="*/ 98916 h 9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367" h="98916">
                  <a:moveTo>
                    <a:pt x="225778" y="56582"/>
                  </a:moveTo>
                  <a:cubicBezTo>
                    <a:pt x="261056" y="29536"/>
                    <a:pt x="296334" y="2490"/>
                    <a:pt x="268112" y="138"/>
                  </a:cubicBezTo>
                  <a:cubicBezTo>
                    <a:pt x="239890" y="-2214"/>
                    <a:pt x="101130" y="26008"/>
                    <a:pt x="56445" y="42471"/>
                  </a:cubicBezTo>
                  <a:cubicBezTo>
                    <a:pt x="11760" y="58934"/>
                    <a:pt x="0" y="98916"/>
                    <a:pt x="0" y="98916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945304" y="3954359"/>
              <a:ext cx="132807" cy="123752"/>
            </a:xfrm>
            <a:custGeom>
              <a:avLst/>
              <a:gdLst>
                <a:gd name="connsiteX0" fmla="*/ 132807 w 132807"/>
                <a:gd name="connsiteY0" fmla="*/ 10863 h 123752"/>
                <a:gd name="connsiteX1" fmla="*/ 5807 w 132807"/>
                <a:gd name="connsiteY1" fmla="*/ 10863 h 123752"/>
                <a:gd name="connsiteX2" fmla="*/ 19918 w 132807"/>
                <a:gd name="connsiteY2" fmla="*/ 123752 h 12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07" h="123752">
                  <a:moveTo>
                    <a:pt x="132807" y="10863"/>
                  </a:moveTo>
                  <a:cubicBezTo>
                    <a:pt x="78714" y="1455"/>
                    <a:pt x="24622" y="-7952"/>
                    <a:pt x="5807" y="10863"/>
                  </a:cubicBezTo>
                  <a:cubicBezTo>
                    <a:pt x="-13008" y="29678"/>
                    <a:pt x="19918" y="123752"/>
                    <a:pt x="19918" y="123752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993444" y="5404556"/>
              <a:ext cx="437741" cy="382247"/>
            </a:xfrm>
            <a:custGeom>
              <a:avLst/>
              <a:gdLst>
                <a:gd name="connsiteX0" fmla="*/ 437445 w 437741"/>
                <a:gd name="connsiteY0" fmla="*/ 98777 h 382247"/>
                <a:gd name="connsiteX1" fmla="*/ 366889 w 437741"/>
                <a:gd name="connsiteY1" fmla="*/ 381000 h 382247"/>
                <a:gd name="connsiteX2" fmla="*/ 0 w 437741"/>
                <a:gd name="connsiteY2" fmla="*/ 0 h 38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741" h="382247">
                  <a:moveTo>
                    <a:pt x="437445" y="98777"/>
                  </a:moveTo>
                  <a:cubicBezTo>
                    <a:pt x="438620" y="248120"/>
                    <a:pt x="439796" y="397463"/>
                    <a:pt x="366889" y="381000"/>
                  </a:cubicBezTo>
                  <a:cubicBezTo>
                    <a:pt x="293982" y="364537"/>
                    <a:pt x="0" y="0"/>
                    <a:pt x="0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247314" y="5531556"/>
              <a:ext cx="423464" cy="240135"/>
            </a:xfrm>
            <a:custGeom>
              <a:avLst/>
              <a:gdLst>
                <a:gd name="connsiteX0" fmla="*/ 423464 w 423464"/>
                <a:gd name="connsiteY0" fmla="*/ 112888 h 240135"/>
                <a:gd name="connsiteX1" fmla="*/ 282353 w 423464"/>
                <a:gd name="connsiteY1" fmla="*/ 239888 h 240135"/>
                <a:gd name="connsiteX2" fmla="*/ 42464 w 423464"/>
                <a:gd name="connsiteY2" fmla="*/ 141111 h 240135"/>
                <a:gd name="connsiteX3" fmla="*/ 130 w 423464"/>
                <a:gd name="connsiteY3" fmla="*/ 0 h 24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464" h="240135">
                  <a:moveTo>
                    <a:pt x="423464" y="112888"/>
                  </a:moveTo>
                  <a:cubicBezTo>
                    <a:pt x="384658" y="174036"/>
                    <a:pt x="345853" y="235184"/>
                    <a:pt x="282353" y="239888"/>
                  </a:cubicBezTo>
                  <a:cubicBezTo>
                    <a:pt x="218853" y="244592"/>
                    <a:pt x="89501" y="181092"/>
                    <a:pt x="42464" y="141111"/>
                  </a:cubicBezTo>
                  <a:cubicBezTo>
                    <a:pt x="-4573" y="101130"/>
                    <a:pt x="130" y="0"/>
                    <a:pt x="130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56000" y="3668889"/>
              <a:ext cx="239889" cy="409222"/>
            </a:xfrm>
            <a:custGeom>
              <a:avLst/>
              <a:gdLst>
                <a:gd name="connsiteX0" fmla="*/ 239889 w 239889"/>
                <a:gd name="connsiteY0" fmla="*/ 409222 h 409222"/>
                <a:gd name="connsiteX1" fmla="*/ 183444 w 239889"/>
                <a:gd name="connsiteY1" fmla="*/ 141111 h 409222"/>
                <a:gd name="connsiteX2" fmla="*/ 0 w 239889"/>
                <a:gd name="connsiteY2" fmla="*/ 0 h 4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89" h="409222">
                  <a:moveTo>
                    <a:pt x="239889" y="409222"/>
                  </a:moveTo>
                  <a:cubicBezTo>
                    <a:pt x="231657" y="309268"/>
                    <a:pt x="223426" y="209315"/>
                    <a:pt x="183444" y="141111"/>
                  </a:cubicBezTo>
                  <a:cubicBezTo>
                    <a:pt x="143462" y="72907"/>
                    <a:pt x="0" y="0"/>
                    <a:pt x="0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723075" y="3128387"/>
              <a:ext cx="226147" cy="455835"/>
            </a:xfrm>
            <a:custGeom>
              <a:avLst/>
              <a:gdLst>
                <a:gd name="connsiteX0" fmla="*/ 183814 w 226147"/>
                <a:gd name="connsiteY0" fmla="*/ 60724 h 455835"/>
                <a:gd name="connsiteX1" fmla="*/ 369 w 226147"/>
                <a:gd name="connsiteY1" fmla="*/ 32502 h 455835"/>
                <a:gd name="connsiteX2" fmla="*/ 226147 w 226147"/>
                <a:gd name="connsiteY2" fmla="*/ 455835 h 45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147" h="455835">
                  <a:moveTo>
                    <a:pt x="183814" y="60724"/>
                  </a:moveTo>
                  <a:cubicBezTo>
                    <a:pt x="88563" y="13687"/>
                    <a:pt x="-6687" y="-33350"/>
                    <a:pt x="369" y="32502"/>
                  </a:cubicBezTo>
                  <a:cubicBezTo>
                    <a:pt x="7424" y="98354"/>
                    <a:pt x="226147" y="455835"/>
                    <a:pt x="226147" y="455835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11012859" flipH="1">
              <a:off x="3318515" y="3297395"/>
              <a:ext cx="2708302" cy="14111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21420000">
              <a:off x="2567652" y="2969488"/>
              <a:ext cx="242803" cy="289748"/>
            </a:xfrm>
            <a:custGeom>
              <a:avLst/>
              <a:gdLst>
                <a:gd name="connsiteX0" fmla="*/ 227617 w 227617"/>
                <a:gd name="connsiteY0" fmla="*/ 0 h 338667"/>
                <a:gd name="connsiteX1" fmla="*/ 1839 w 227617"/>
                <a:gd name="connsiteY1" fmla="*/ 141111 h 338667"/>
                <a:gd name="connsiteX2" fmla="*/ 114728 w 227617"/>
                <a:gd name="connsiteY2" fmla="*/ 338667 h 33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617" h="338667">
                  <a:moveTo>
                    <a:pt x="227617" y="0"/>
                  </a:moveTo>
                  <a:cubicBezTo>
                    <a:pt x="124135" y="42333"/>
                    <a:pt x="20654" y="84667"/>
                    <a:pt x="1839" y="141111"/>
                  </a:cubicBezTo>
                  <a:cubicBezTo>
                    <a:pt x="-16976" y="197555"/>
                    <a:pt x="114728" y="338667"/>
                    <a:pt x="114728" y="3386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697111" y="3640667"/>
              <a:ext cx="185374" cy="330811"/>
            </a:xfrm>
            <a:custGeom>
              <a:avLst/>
              <a:gdLst>
                <a:gd name="connsiteX0" fmla="*/ 0 w 185374"/>
                <a:gd name="connsiteY0" fmla="*/ 310444 h 330811"/>
                <a:gd name="connsiteX1" fmla="*/ 183445 w 185374"/>
                <a:gd name="connsiteY1" fmla="*/ 310444 h 330811"/>
                <a:gd name="connsiteX2" fmla="*/ 98778 w 185374"/>
                <a:gd name="connsiteY2" fmla="*/ 98777 h 330811"/>
                <a:gd name="connsiteX3" fmla="*/ 141111 w 185374"/>
                <a:gd name="connsiteY3" fmla="*/ 0 h 33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374" h="330811">
                  <a:moveTo>
                    <a:pt x="0" y="310444"/>
                  </a:moveTo>
                  <a:cubicBezTo>
                    <a:pt x="83491" y="328083"/>
                    <a:pt x="166982" y="345722"/>
                    <a:pt x="183445" y="310444"/>
                  </a:cubicBezTo>
                  <a:cubicBezTo>
                    <a:pt x="199908" y="275166"/>
                    <a:pt x="105834" y="150518"/>
                    <a:pt x="98778" y="98777"/>
                  </a:cubicBezTo>
                  <a:cubicBezTo>
                    <a:pt x="91722" y="47036"/>
                    <a:pt x="141111" y="0"/>
                    <a:pt x="141111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20000">
              <a:off x="4501444" y="974997"/>
              <a:ext cx="423334" cy="295003"/>
            </a:xfrm>
            <a:custGeom>
              <a:avLst/>
              <a:gdLst>
                <a:gd name="connsiteX0" fmla="*/ 0 w 423334"/>
                <a:gd name="connsiteY0" fmla="*/ 295003 h 295003"/>
                <a:gd name="connsiteX1" fmla="*/ 42334 w 423334"/>
                <a:gd name="connsiteY1" fmla="*/ 41003 h 295003"/>
                <a:gd name="connsiteX2" fmla="*/ 169334 w 423334"/>
                <a:gd name="connsiteY2" fmla="*/ 12781 h 295003"/>
                <a:gd name="connsiteX3" fmla="*/ 423334 w 423334"/>
                <a:gd name="connsiteY3" fmla="*/ 168003 h 29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334" h="295003">
                  <a:moveTo>
                    <a:pt x="0" y="295003"/>
                  </a:moveTo>
                  <a:cubicBezTo>
                    <a:pt x="7056" y="191521"/>
                    <a:pt x="14112" y="88040"/>
                    <a:pt x="42334" y="41003"/>
                  </a:cubicBezTo>
                  <a:cubicBezTo>
                    <a:pt x="70556" y="-6034"/>
                    <a:pt x="105834" y="-8386"/>
                    <a:pt x="169334" y="12781"/>
                  </a:cubicBezTo>
                  <a:cubicBezTo>
                    <a:pt x="232834" y="33948"/>
                    <a:pt x="423334" y="168003"/>
                    <a:pt x="423334" y="16800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025444" y="3231444"/>
              <a:ext cx="628861" cy="129264"/>
            </a:xfrm>
            <a:custGeom>
              <a:avLst/>
              <a:gdLst>
                <a:gd name="connsiteX0" fmla="*/ 592667 w 628861"/>
                <a:gd name="connsiteY0" fmla="*/ 0 h 129264"/>
                <a:gd name="connsiteX1" fmla="*/ 564445 w 628861"/>
                <a:gd name="connsiteY1" fmla="*/ 127000 h 129264"/>
                <a:gd name="connsiteX2" fmla="*/ 0 w 628861"/>
                <a:gd name="connsiteY2" fmla="*/ 84667 h 1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861" h="129264">
                  <a:moveTo>
                    <a:pt x="592667" y="0"/>
                  </a:moveTo>
                  <a:cubicBezTo>
                    <a:pt x="627945" y="56444"/>
                    <a:pt x="663223" y="112889"/>
                    <a:pt x="564445" y="127000"/>
                  </a:cubicBezTo>
                  <a:cubicBezTo>
                    <a:pt x="465667" y="141111"/>
                    <a:pt x="0" y="84667"/>
                    <a:pt x="0" y="846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039116" y="2963333"/>
              <a:ext cx="291106" cy="155223"/>
            </a:xfrm>
            <a:custGeom>
              <a:avLst/>
              <a:gdLst>
                <a:gd name="connsiteX0" fmla="*/ 291106 w 291106"/>
                <a:gd name="connsiteY0" fmla="*/ 155223 h 155223"/>
                <a:gd name="connsiteX1" fmla="*/ 8884 w 291106"/>
                <a:gd name="connsiteY1" fmla="*/ 127000 h 155223"/>
                <a:gd name="connsiteX2" fmla="*/ 65328 w 291106"/>
                <a:gd name="connsiteY2" fmla="*/ 0 h 155223"/>
                <a:gd name="connsiteX3" fmla="*/ 65328 w 291106"/>
                <a:gd name="connsiteY3" fmla="*/ 0 h 15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106" h="155223">
                  <a:moveTo>
                    <a:pt x="291106" y="155223"/>
                  </a:moveTo>
                  <a:cubicBezTo>
                    <a:pt x="168810" y="154046"/>
                    <a:pt x="46514" y="152870"/>
                    <a:pt x="8884" y="127000"/>
                  </a:cubicBezTo>
                  <a:cubicBezTo>
                    <a:pt x="-28746" y="101129"/>
                    <a:pt x="65328" y="0"/>
                    <a:pt x="65328" y="0"/>
                  </a:cubicBezTo>
                  <a:lnTo>
                    <a:pt x="65328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261556" y="1014625"/>
              <a:ext cx="424901" cy="537597"/>
            </a:xfrm>
            <a:custGeom>
              <a:avLst/>
              <a:gdLst>
                <a:gd name="connsiteX0" fmla="*/ 0 w 424901"/>
                <a:gd name="connsiteY0" fmla="*/ 537597 h 537597"/>
                <a:gd name="connsiteX1" fmla="*/ 70555 w 424901"/>
                <a:gd name="connsiteY1" fmla="*/ 325931 h 537597"/>
                <a:gd name="connsiteX2" fmla="*/ 70555 w 424901"/>
                <a:gd name="connsiteY2" fmla="*/ 86042 h 537597"/>
                <a:gd name="connsiteX3" fmla="*/ 197555 w 424901"/>
                <a:gd name="connsiteY3" fmla="*/ 1375 h 537597"/>
                <a:gd name="connsiteX4" fmla="*/ 409222 w 424901"/>
                <a:gd name="connsiteY4" fmla="*/ 142486 h 537597"/>
                <a:gd name="connsiteX5" fmla="*/ 409222 w 424901"/>
                <a:gd name="connsiteY5" fmla="*/ 297708 h 53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901" h="537597">
                  <a:moveTo>
                    <a:pt x="0" y="537597"/>
                  </a:moveTo>
                  <a:cubicBezTo>
                    <a:pt x="29398" y="469393"/>
                    <a:pt x="58796" y="401190"/>
                    <a:pt x="70555" y="325931"/>
                  </a:cubicBezTo>
                  <a:cubicBezTo>
                    <a:pt x="82314" y="250672"/>
                    <a:pt x="49388" y="140135"/>
                    <a:pt x="70555" y="86042"/>
                  </a:cubicBezTo>
                  <a:cubicBezTo>
                    <a:pt x="91722" y="31949"/>
                    <a:pt x="141111" y="-8032"/>
                    <a:pt x="197555" y="1375"/>
                  </a:cubicBezTo>
                  <a:cubicBezTo>
                    <a:pt x="253999" y="10782"/>
                    <a:pt x="373944" y="93097"/>
                    <a:pt x="409222" y="142486"/>
                  </a:cubicBezTo>
                  <a:cubicBezTo>
                    <a:pt x="444500" y="191875"/>
                    <a:pt x="409222" y="297708"/>
                    <a:pt x="409222" y="29770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907782" y="3668889"/>
              <a:ext cx="156218" cy="158286"/>
            </a:xfrm>
            <a:custGeom>
              <a:avLst/>
              <a:gdLst>
                <a:gd name="connsiteX0" fmla="*/ 113885 w 156218"/>
                <a:gd name="connsiteY0" fmla="*/ 0 h 158286"/>
                <a:gd name="connsiteX1" fmla="*/ 15107 w 156218"/>
                <a:gd name="connsiteY1" fmla="*/ 70555 h 158286"/>
                <a:gd name="connsiteX2" fmla="*/ 15107 w 156218"/>
                <a:gd name="connsiteY2" fmla="*/ 155222 h 158286"/>
                <a:gd name="connsiteX3" fmla="*/ 156218 w 156218"/>
                <a:gd name="connsiteY3" fmla="*/ 141111 h 15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8" h="158286">
                  <a:moveTo>
                    <a:pt x="113885" y="0"/>
                  </a:moveTo>
                  <a:cubicBezTo>
                    <a:pt x="72727" y="22342"/>
                    <a:pt x="31570" y="44685"/>
                    <a:pt x="15107" y="70555"/>
                  </a:cubicBezTo>
                  <a:cubicBezTo>
                    <a:pt x="-1356" y="96425"/>
                    <a:pt x="-8411" y="143463"/>
                    <a:pt x="15107" y="155222"/>
                  </a:cubicBezTo>
                  <a:cubicBezTo>
                    <a:pt x="38625" y="166981"/>
                    <a:pt x="156218" y="141111"/>
                    <a:pt x="156218" y="141111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251222" y="3231444"/>
              <a:ext cx="211873" cy="254000"/>
            </a:xfrm>
            <a:custGeom>
              <a:avLst/>
              <a:gdLst>
                <a:gd name="connsiteX0" fmla="*/ 0 w 211873"/>
                <a:gd name="connsiteY0" fmla="*/ 254000 h 254000"/>
                <a:gd name="connsiteX1" fmla="*/ 211667 w 211873"/>
                <a:gd name="connsiteY1" fmla="*/ 211667 h 254000"/>
                <a:gd name="connsiteX2" fmla="*/ 42334 w 211873"/>
                <a:gd name="connsiteY2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873" h="254000">
                  <a:moveTo>
                    <a:pt x="0" y="254000"/>
                  </a:moveTo>
                  <a:cubicBezTo>
                    <a:pt x="102305" y="254000"/>
                    <a:pt x="204611" y="254000"/>
                    <a:pt x="211667" y="211667"/>
                  </a:cubicBezTo>
                  <a:cubicBezTo>
                    <a:pt x="218723" y="169334"/>
                    <a:pt x="42334" y="0"/>
                    <a:pt x="42334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 rot="240000" flipH="1">
              <a:off x="3321336" y="3144995"/>
              <a:ext cx="2708302" cy="14111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18600000">
              <a:off x="2756360" y="2198129"/>
              <a:ext cx="1849805" cy="14111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 rot="7800000">
              <a:off x="2389977" y="2040087"/>
              <a:ext cx="2238265" cy="14111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 rot="2040000">
              <a:off x="2578235" y="3545598"/>
              <a:ext cx="1263442" cy="14111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 rot="12840000">
              <a:off x="2817994" y="3373445"/>
              <a:ext cx="862948" cy="14111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 rot="3060000">
              <a:off x="4421206" y="2120259"/>
              <a:ext cx="2708302" cy="14111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 rot="13860000">
              <a:off x="4343936" y="2244437"/>
              <a:ext cx="2462093" cy="14111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 rot="6300000">
              <a:off x="3124559" y="2413770"/>
              <a:ext cx="2462093" cy="14111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17100000">
              <a:off x="2938295" y="2368616"/>
              <a:ext cx="2462093" cy="14111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0320000">
              <a:off x="4061717" y="3744246"/>
              <a:ext cx="2238266" cy="14111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21120000">
              <a:off x="4044785" y="3586204"/>
              <a:ext cx="2238266" cy="14111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 rot="15120000">
              <a:off x="3256526" y="4725676"/>
              <a:ext cx="1528765" cy="14111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4320000">
              <a:off x="3437148" y="4708744"/>
              <a:ext cx="1528765" cy="14111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 rot="8160000">
              <a:off x="4296114" y="4633240"/>
              <a:ext cx="2708302" cy="14111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/>
            <p:cNvSpPr/>
            <p:nvPr/>
          </p:nvSpPr>
          <p:spPr>
            <a:xfrm rot="18960000">
              <a:off x="4180405" y="4503420"/>
              <a:ext cx="2708302" cy="14111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/>
            <p:cNvSpPr/>
            <p:nvPr/>
          </p:nvSpPr>
          <p:spPr>
            <a:xfrm rot="3360000">
              <a:off x="2485761" y="4320292"/>
              <a:ext cx="2034787" cy="14111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/>
            <p:cNvSpPr/>
            <p:nvPr/>
          </p:nvSpPr>
          <p:spPr>
            <a:xfrm rot="14160000">
              <a:off x="2230878" y="4397067"/>
              <a:ext cx="2238266" cy="14111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755291" y="1060456"/>
            <a:ext cx="291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tethered assemblies</a:t>
            </a:r>
            <a:endParaRPr lang="sl-SI" sz="20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230197" y="3045811"/>
            <a:ext cx="1887364" cy="3669079"/>
            <a:chOff x="4158430" y="2905882"/>
            <a:chExt cx="1887364" cy="3669079"/>
          </a:xfrm>
        </p:grpSpPr>
        <p:sp>
          <p:nvSpPr>
            <p:cNvPr id="52" name="Isosceles Triangle 51"/>
            <p:cNvSpPr/>
            <p:nvPr/>
          </p:nvSpPr>
          <p:spPr>
            <a:xfrm rot="5400000" flipH="1">
              <a:off x="5316321" y="3328536"/>
              <a:ext cx="1152128" cy="306819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3" name="Pie 52"/>
            <p:cNvSpPr/>
            <p:nvPr/>
          </p:nvSpPr>
          <p:spPr>
            <a:xfrm rot="18575185">
              <a:off x="4150234" y="5719061"/>
              <a:ext cx="864096" cy="847703"/>
            </a:xfrm>
            <a:prstGeom prst="pi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</p:grpSp>
      <p:pic>
        <p:nvPicPr>
          <p:cNvPr id="54" name="Picture 2" descr="https://encrypted-tbn2.gstatic.com/images?q=tbn:ANd9GcQLFf8WhQONe9GtBq9wAWewfe4AqP_hYhr1jObujUciHcaXjfi_Iw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t="33861" r="19802" b="37386"/>
          <a:stretch/>
        </p:blipFill>
        <p:spPr bwMode="auto">
          <a:xfrm rot="5400000">
            <a:off x="4013030" y="1009672"/>
            <a:ext cx="779526" cy="16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Bent Arrow 54"/>
          <p:cNvSpPr/>
          <p:nvPr/>
        </p:nvSpPr>
        <p:spPr>
          <a:xfrm rot="13528783" flipH="1">
            <a:off x="5645979" y="1809457"/>
            <a:ext cx="1211474" cy="1431992"/>
          </a:xfrm>
          <a:prstGeom prst="bentArrow">
            <a:avLst>
              <a:gd name="adj1" fmla="val 5027"/>
              <a:gd name="adj2" fmla="val 11707"/>
              <a:gd name="adj3" fmla="val 12868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Smart materials </a:t>
            </a:r>
            <a:r>
              <a:rPr lang="sl-SI" sz="2400" b="1">
                <a:solidFill>
                  <a:srgbClr val="0070C0"/>
                </a:solidFill>
                <a:sym typeface="Symbol"/>
              </a:rPr>
              <a:t></a:t>
            </a:r>
            <a:r>
              <a:rPr lang="sl-SI" sz="2400" b="1" smtClean="0">
                <a:solidFill>
                  <a:srgbClr val="0070C0"/>
                </a:solidFill>
              </a:rPr>
              <a:t> medical and biotechnological applications </a:t>
            </a:r>
            <a:endParaRPr lang="sl-SI" sz="2400" b="1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196752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400" b="1" dirty="0" err="1" smtClean="0">
                <a:solidFill>
                  <a:srgbClr val="00B050"/>
                </a:solidFill>
              </a:rPr>
              <a:t>Targeted</a:t>
            </a:r>
            <a:r>
              <a:rPr lang="sl-SI" sz="2400" b="1" dirty="0" smtClean="0">
                <a:solidFill>
                  <a:srgbClr val="00B050"/>
                </a:solidFill>
              </a:rPr>
              <a:t> </a:t>
            </a:r>
            <a:r>
              <a:rPr lang="sl-SI" sz="2400" b="1" dirty="0" err="1" smtClean="0">
                <a:solidFill>
                  <a:srgbClr val="00B050"/>
                </a:solidFill>
              </a:rPr>
              <a:t>delivery</a:t>
            </a:r>
            <a:r>
              <a:rPr lang="sl-SI" sz="2400" b="1" dirty="0" smtClean="0">
                <a:solidFill>
                  <a:srgbClr val="00B050"/>
                </a:solidFill>
              </a:rPr>
              <a:t> to </a:t>
            </a:r>
            <a:r>
              <a:rPr lang="sl-SI" sz="2400" b="1" dirty="0" err="1" smtClean="0">
                <a:solidFill>
                  <a:srgbClr val="00B050"/>
                </a:solidFill>
              </a:rPr>
              <a:t>selected</a:t>
            </a:r>
            <a:r>
              <a:rPr lang="sl-SI" sz="2400" b="1" dirty="0" smtClean="0">
                <a:solidFill>
                  <a:srgbClr val="00B050"/>
                </a:solidFill>
              </a:rPr>
              <a:t> </a:t>
            </a:r>
            <a:r>
              <a:rPr lang="sl-SI" sz="2400" b="1" dirty="0" err="1" smtClean="0">
                <a:solidFill>
                  <a:srgbClr val="00B050"/>
                </a:solidFill>
              </a:rPr>
              <a:t>tissue</a:t>
            </a:r>
            <a:endParaRPr lang="sl-SI" sz="2400" b="1" dirty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400" b="1" smtClean="0">
                <a:solidFill>
                  <a:srgbClr val="00B050"/>
                </a:solidFill>
              </a:rPr>
              <a:t>Designed </a:t>
            </a:r>
            <a:r>
              <a:rPr lang="sl-SI" sz="2400" b="1" dirty="0" err="1">
                <a:solidFill>
                  <a:srgbClr val="00B050"/>
                </a:solidFill>
              </a:rPr>
              <a:t>v</a:t>
            </a:r>
            <a:r>
              <a:rPr lang="sl-SI" sz="2400" b="1" dirty="0" err="1" smtClean="0">
                <a:solidFill>
                  <a:srgbClr val="00B050"/>
                </a:solidFill>
              </a:rPr>
              <a:t>accines</a:t>
            </a:r>
            <a:endParaRPr lang="sl-SI" sz="2400" b="1" dirty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400" b="1" dirty="0" err="1" smtClean="0">
                <a:solidFill>
                  <a:srgbClr val="00B050"/>
                </a:solidFill>
              </a:rPr>
              <a:t>Enzyme</a:t>
            </a:r>
            <a:r>
              <a:rPr lang="sl-SI" sz="2400" b="1" dirty="0" smtClean="0">
                <a:solidFill>
                  <a:srgbClr val="00B050"/>
                </a:solidFill>
              </a:rPr>
              <a:t> </a:t>
            </a:r>
            <a:r>
              <a:rPr lang="sl-SI" sz="2400" b="1" dirty="0" err="1" smtClean="0">
                <a:solidFill>
                  <a:srgbClr val="00B050"/>
                </a:solidFill>
              </a:rPr>
              <a:t>encapsulation</a:t>
            </a:r>
            <a:endParaRPr lang="sl-SI" sz="2400" b="1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400" b="1" dirty="0" err="1" smtClean="0">
                <a:solidFill>
                  <a:srgbClr val="00B050"/>
                </a:solidFill>
              </a:rPr>
              <a:t>Biocatalysis</a:t>
            </a:r>
            <a:endParaRPr lang="sl-SI" sz="2400" b="1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400" b="1" dirty="0" err="1" smtClean="0">
                <a:solidFill>
                  <a:srgbClr val="00B050"/>
                </a:solidFill>
              </a:rPr>
              <a:t>Smart</a:t>
            </a:r>
            <a:r>
              <a:rPr lang="sl-SI" sz="2400" b="1" dirty="0" smtClean="0">
                <a:solidFill>
                  <a:srgbClr val="00B050"/>
                </a:solidFill>
              </a:rPr>
              <a:t> </a:t>
            </a:r>
            <a:r>
              <a:rPr lang="sl-SI" sz="2400" b="1" dirty="0" err="1" smtClean="0">
                <a:solidFill>
                  <a:srgbClr val="00B050"/>
                </a:solidFill>
              </a:rPr>
              <a:t>functional</a:t>
            </a:r>
            <a:r>
              <a:rPr lang="sl-SI" sz="2400" b="1" dirty="0" smtClean="0">
                <a:solidFill>
                  <a:srgbClr val="00B050"/>
                </a:solidFill>
              </a:rPr>
              <a:t> </a:t>
            </a:r>
            <a:r>
              <a:rPr lang="sl-SI" sz="2400" b="1" dirty="0" err="1" smtClean="0">
                <a:solidFill>
                  <a:srgbClr val="00B050"/>
                </a:solidFill>
              </a:rPr>
              <a:t>materials</a:t>
            </a:r>
            <a:endParaRPr lang="sl-SI" sz="2400" b="1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400" b="1" dirty="0" err="1" smtClean="0">
                <a:solidFill>
                  <a:srgbClr val="00B050"/>
                </a:solidFill>
              </a:rPr>
              <a:t>Sensors</a:t>
            </a:r>
            <a:endParaRPr lang="sl-SI" sz="2400" b="1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400" b="1" dirty="0" err="1" smtClean="0">
                <a:solidFill>
                  <a:srgbClr val="00B050"/>
                </a:solidFill>
              </a:rPr>
              <a:t>Switches</a:t>
            </a:r>
            <a:endParaRPr lang="sl-SI" sz="2400" b="1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400" b="1" smtClean="0">
                <a:solidFill>
                  <a:srgbClr val="00B050"/>
                </a:solidFill>
              </a:rPr>
              <a:t>....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2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Conclusions </a:t>
            </a:r>
            <a:endParaRPr lang="sl-SI" sz="2400" b="1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27" y="1299270"/>
            <a:ext cx="864096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400" b="1" smtClean="0"/>
              <a:t>Polyhedral </a:t>
            </a:r>
            <a:r>
              <a:rPr lang="sl-SI" sz="2400" b="1"/>
              <a:t>protein nanostructures </a:t>
            </a:r>
            <a:r>
              <a:rPr lang="sl-SI" sz="2400" b="1" smtClean="0"/>
              <a:t>– advanced biomaterials with a great potential for apllications</a:t>
            </a:r>
            <a:endParaRPr lang="sl-SI" sz="2400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400" b="1" dirty="0" err="1" smtClean="0"/>
              <a:t>Production</a:t>
            </a:r>
            <a:r>
              <a:rPr lang="sl-SI" sz="2400" b="1" dirty="0" smtClean="0"/>
              <a:t> </a:t>
            </a:r>
            <a:r>
              <a:rPr lang="sl-SI" sz="2400" b="1" err="1" smtClean="0"/>
              <a:t>of</a:t>
            </a:r>
            <a:r>
              <a:rPr lang="sl-SI" sz="2400" b="1" smtClean="0"/>
              <a:t> is </a:t>
            </a:r>
            <a:r>
              <a:rPr lang="sl-SI" sz="2400" b="1" dirty="0" err="1" smtClean="0"/>
              <a:t>cost</a:t>
            </a:r>
            <a:r>
              <a:rPr lang="sl-SI" sz="2400" b="1" dirty="0" smtClean="0"/>
              <a:t>-</a:t>
            </a:r>
            <a:r>
              <a:rPr lang="sl-SI" sz="2400" b="1" dirty="0" err="1" smtClean="0"/>
              <a:t>effective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and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sustainable</a:t>
            </a:r>
            <a:endParaRPr lang="sl-SI" sz="24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400" b="1" dirty="0" err="1" smtClean="0"/>
              <a:t>Current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challenges</a:t>
            </a:r>
            <a:r>
              <a:rPr lang="sl-SI" sz="2400" b="1" dirty="0" smtClean="0"/>
              <a:t> are </a:t>
            </a:r>
            <a:r>
              <a:rPr lang="sl-SI" sz="2400" b="1" dirty="0" err="1" smtClean="0"/>
              <a:t>the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size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and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functionalization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of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designed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nanostructures</a:t>
            </a:r>
            <a:endParaRPr lang="sl-SI" sz="24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400" b="1" dirty="0" err="1" smtClean="0"/>
              <a:t>Great</a:t>
            </a:r>
            <a:r>
              <a:rPr lang="sl-SI" sz="2400" b="1" dirty="0" smtClean="0"/>
              <a:t> </a:t>
            </a:r>
            <a:r>
              <a:rPr lang="sl-SI" sz="2400" b="1" dirty="0" err="1"/>
              <a:t>expertise</a:t>
            </a:r>
            <a:r>
              <a:rPr lang="sl-SI" sz="2400" b="1" dirty="0"/>
              <a:t> </a:t>
            </a:r>
            <a:r>
              <a:rPr lang="sl-SI" sz="2400" b="1" dirty="0" err="1"/>
              <a:t>and</a:t>
            </a:r>
            <a:r>
              <a:rPr lang="sl-SI" sz="2400" b="1" dirty="0"/>
              <a:t> </a:t>
            </a:r>
            <a:r>
              <a:rPr lang="sl-SI" sz="2400" b="1" dirty="0" err="1" smtClean="0"/>
              <a:t>infrastructure</a:t>
            </a:r>
            <a:r>
              <a:rPr lang="sl-SI" sz="2400" b="1" dirty="0" smtClean="0"/>
              <a:t> at NIC</a:t>
            </a:r>
            <a:endParaRPr lang="sl-SI" sz="24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5432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32" y="1949649"/>
            <a:ext cx="1735366" cy="8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Projects</a:t>
            </a:r>
            <a:endParaRPr lang="sl-SI" sz="2400" b="1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27" y="1844824"/>
            <a:ext cx="871296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b="1" smtClean="0">
                <a:solidFill>
                  <a:srgbClr val="00B050"/>
                </a:solidFill>
              </a:rPr>
              <a:t>ERA SynBio   </a:t>
            </a:r>
            <a:r>
              <a:rPr lang="sl-SI" sz="1400" smtClean="0"/>
              <a:t>(2014-2017) </a:t>
            </a:r>
          </a:p>
          <a:p>
            <a:pPr>
              <a:lnSpc>
                <a:spcPct val="125000"/>
              </a:lnSpc>
            </a:pPr>
            <a:r>
              <a:rPr lang="sl-SI" b="1" i="1" smtClean="0"/>
              <a:t>BioMolecular Origami</a:t>
            </a:r>
            <a:r>
              <a:rPr lang="sl-SI" i="1" smtClean="0"/>
              <a:t>: establishing foundations in structural </a:t>
            </a:r>
          </a:p>
          <a:p>
            <a:pPr>
              <a:lnSpc>
                <a:spcPct val="125000"/>
              </a:lnSpc>
            </a:pPr>
            <a:r>
              <a:rPr lang="sl-SI" i="1" smtClean="0"/>
              <a:t>synthetic biology to engineer biomolcules for new routes to nanoscale objects and biomaterials</a:t>
            </a:r>
          </a:p>
          <a:p>
            <a:pPr>
              <a:lnSpc>
                <a:spcPct val="125000"/>
              </a:lnSpc>
            </a:pPr>
            <a:r>
              <a:rPr lang="sl-SI" smtClean="0"/>
              <a:t>Coordinator: prof. Jerala </a:t>
            </a:r>
            <a:r>
              <a:rPr lang="sl-SI"/>
              <a:t>NIC; </a:t>
            </a:r>
            <a:r>
              <a:rPr lang="sl-SI" smtClean="0"/>
              <a:t>Partners</a:t>
            </a:r>
            <a:r>
              <a:rPr lang="sl-SI"/>
              <a:t>: Oxford, Bristol, TUM, UW Seattle, </a:t>
            </a:r>
            <a:r>
              <a:rPr lang="sl-SI" smtClean="0"/>
              <a:t>UCLA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00" y="4221088"/>
            <a:ext cx="895634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sl-SI" b="1" smtClean="0">
                <a:solidFill>
                  <a:srgbClr val="00B050"/>
                </a:solidFill>
              </a:rPr>
              <a:t>M-Era.NET    </a:t>
            </a:r>
            <a:r>
              <a:rPr lang="sl-SI" sz="1400" smtClean="0"/>
              <a:t>(2016-2019) </a:t>
            </a:r>
          </a:p>
          <a:p>
            <a:pPr>
              <a:lnSpc>
                <a:spcPct val="125000"/>
              </a:lnSpc>
            </a:pPr>
            <a:r>
              <a:rPr lang="sl-SI" b="1" i="1" smtClean="0"/>
              <a:t>MediSURF</a:t>
            </a:r>
            <a:r>
              <a:rPr lang="sl-SI" i="1" smtClean="0"/>
              <a:t>: Designed nanostructured bioactive surfaces for precision medicines</a:t>
            </a:r>
          </a:p>
          <a:p>
            <a:pPr>
              <a:lnSpc>
                <a:spcPct val="125000"/>
              </a:lnSpc>
            </a:pPr>
            <a:r>
              <a:rPr lang="sl-SI"/>
              <a:t>Partners: Leiden, Eindhoven, Bilbao, NIC 	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127" y="1131860"/>
            <a:ext cx="2625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smtClean="0">
                <a:solidFill>
                  <a:srgbClr val="00B050"/>
                </a:solidFill>
              </a:rPr>
              <a:t>SRA (ARRS) projects 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14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Acknowledgement</a:t>
            </a:r>
            <a:endParaRPr lang="sl-SI" sz="2400" b="1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004" y="980728"/>
            <a:ext cx="4532075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Prof. Dr. Roman JERALA, </a:t>
            </a:r>
            <a:r>
              <a:rPr lang="sl-SI" sz="1200" smtClean="0"/>
              <a:t>Head of Department</a:t>
            </a:r>
          </a:p>
          <a:p>
            <a:pPr eaLnBrk="1" hangingPunct="1"/>
            <a:r>
              <a:rPr lang="sl-SI" altLang="sl-SI" smtClean="0"/>
              <a:t>Dr</a:t>
            </a:r>
            <a:r>
              <a:rPr lang="sl-SI" altLang="sl-SI"/>
              <a:t>. Ajasja Ljubetič</a:t>
            </a:r>
          </a:p>
          <a:p>
            <a:pPr eaLnBrk="1" hangingPunct="1"/>
            <a:r>
              <a:rPr lang="sl-SI" altLang="sl-SI"/>
              <a:t>Fabio Lapenta</a:t>
            </a:r>
          </a:p>
          <a:p>
            <a:pPr eaLnBrk="1" hangingPunct="1"/>
            <a:r>
              <a:rPr lang="sl-SI" altLang="sl-SI"/>
              <a:t>Dr. Igor Drobnak</a:t>
            </a:r>
          </a:p>
          <a:p>
            <a:pPr eaLnBrk="1" hangingPunct="1"/>
            <a:r>
              <a:rPr lang="sl-SI" altLang="sl-SI"/>
              <a:t>Jana Aupič</a:t>
            </a:r>
          </a:p>
          <a:p>
            <a:pPr eaLnBrk="1" hangingPunct="1"/>
            <a:r>
              <a:rPr lang="sl-SI" altLang="sl-SI"/>
              <a:t>Žiga Strmšek</a:t>
            </a:r>
          </a:p>
          <a:p>
            <a:pPr eaLnBrk="1" hangingPunct="1"/>
            <a:r>
              <a:rPr lang="sl-SI" altLang="sl-SI"/>
              <a:t>Dr. Andreja Majerle</a:t>
            </a:r>
          </a:p>
          <a:p>
            <a:pPr eaLnBrk="1" hangingPunct="1"/>
            <a:r>
              <a:rPr lang="sl-SI" altLang="sl-SI"/>
              <a:t>Nuša Krivec</a:t>
            </a:r>
          </a:p>
          <a:p>
            <a:pPr eaLnBrk="1" hangingPunct="1"/>
            <a:endParaRPr lang="sl-SI" altLang="sl-SI"/>
          </a:p>
          <a:p>
            <a:endParaRPr lang="sl-SI" sz="1200" smtClean="0"/>
          </a:p>
          <a:p>
            <a:pPr eaLnBrk="1" hangingPunct="1"/>
            <a:r>
              <a:rPr lang="sl-SI" altLang="sl-SI" smtClean="0"/>
              <a:t>Mammalian cells:  Dr</a:t>
            </a:r>
            <a:r>
              <a:rPr lang="sl-SI" altLang="sl-SI"/>
              <a:t>. Mojca Benčina</a:t>
            </a:r>
          </a:p>
          <a:p>
            <a:pPr eaLnBrk="1" hangingPunct="1"/>
            <a:r>
              <a:rPr lang="sl-SI" altLang="sl-SI" smtClean="0"/>
              <a:t>		 Dr</a:t>
            </a:r>
            <a:r>
              <a:rPr lang="sl-SI" altLang="sl-SI"/>
              <a:t>. Iva Hafner </a:t>
            </a:r>
            <a:r>
              <a:rPr lang="sl-SI" altLang="sl-SI" smtClean="0"/>
              <a:t>Bratkovič</a:t>
            </a:r>
          </a:p>
          <a:p>
            <a:pPr eaLnBrk="1" hangingPunct="1"/>
            <a:r>
              <a:rPr lang="sl-SI" altLang="sl-SI" smtClean="0"/>
              <a:t>Mice</a:t>
            </a:r>
            <a:r>
              <a:rPr lang="sl-SI" altLang="sl-SI"/>
              <a:t>:  </a:t>
            </a:r>
            <a:r>
              <a:rPr lang="sl-SI" altLang="sl-SI" smtClean="0"/>
              <a:t>		 Duško </a:t>
            </a:r>
            <a:r>
              <a:rPr lang="sl-SI" altLang="sl-SI"/>
              <a:t>Lainšček</a:t>
            </a:r>
            <a:endParaRPr lang="sl-SI" altLang="sl-SI" smtClean="0"/>
          </a:p>
          <a:p>
            <a:pPr eaLnBrk="1" hangingPunct="1"/>
            <a:endParaRPr lang="sl-SI" altLang="sl-SI" smtClean="0"/>
          </a:p>
          <a:p>
            <a:pPr eaLnBrk="1" hangingPunct="1"/>
            <a:r>
              <a:rPr lang="sl-SI" altLang="sl-SI" smtClean="0"/>
              <a:t>Ex-colleagues:    </a:t>
            </a:r>
            <a:r>
              <a:rPr lang="sl-SI" altLang="sl-SI"/>
              <a:t>	 </a:t>
            </a:r>
            <a:r>
              <a:rPr lang="sl-SI" altLang="sl-SI" smtClean="0"/>
              <a:t>Dr</a:t>
            </a:r>
            <a:r>
              <a:rPr lang="sl-SI" altLang="sl-SI"/>
              <a:t>. Vid Kočar</a:t>
            </a:r>
          </a:p>
          <a:p>
            <a:pPr eaLnBrk="1" hangingPunct="1"/>
            <a:r>
              <a:rPr lang="sl-SI" altLang="sl-SI" smtClean="0"/>
              <a:t>		 Dr</a:t>
            </a:r>
            <a:r>
              <a:rPr lang="sl-SI" altLang="sl-SI"/>
              <a:t>. Sabina Božič</a:t>
            </a:r>
          </a:p>
          <a:p>
            <a:pPr eaLnBrk="1" hangingPunct="1"/>
            <a:r>
              <a:rPr lang="sl-SI" altLang="sl-SI" smtClean="0"/>
              <a:t>		 Tibor </a:t>
            </a:r>
            <a:r>
              <a:rPr lang="sl-SI" altLang="sl-SI"/>
              <a:t>Doles</a:t>
            </a:r>
          </a:p>
          <a:p>
            <a:pPr eaLnBrk="1" hangingPunct="1"/>
            <a:r>
              <a:rPr lang="sl-SI" altLang="sl-SI" smtClean="0"/>
              <a:t>		 Karen Butina</a:t>
            </a:r>
            <a:endParaRPr lang="sl-SI" altLang="sl-SI"/>
          </a:p>
        </p:txBody>
      </p:sp>
      <p:sp>
        <p:nvSpPr>
          <p:cNvPr id="4" name="Rectangle 3"/>
          <p:cNvSpPr/>
          <p:nvPr/>
        </p:nvSpPr>
        <p:spPr>
          <a:xfrm>
            <a:off x="5793004" y="4293096"/>
            <a:ext cx="2716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mtClean="0"/>
              <a:t>Prof</a:t>
            </a:r>
            <a:r>
              <a:rPr lang="sl-SI"/>
              <a:t>. </a:t>
            </a:r>
            <a:r>
              <a:rPr lang="sl-SI" smtClean="0"/>
              <a:t>Dr.Tomaž </a:t>
            </a:r>
            <a:r>
              <a:rPr lang="sl-SI"/>
              <a:t>Pisanski</a:t>
            </a:r>
          </a:p>
          <a:p>
            <a:r>
              <a:rPr lang="sl-SI" smtClean="0"/>
              <a:t>Dr</a:t>
            </a:r>
            <a:r>
              <a:rPr lang="sl-SI"/>
              <a:t>. Nino Bašič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4" y="3559856"/>
            <a:ext cx="3007221" cy="62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539552" y="1556792"/>
            <a:ext cx="8064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sl-SI" sz="3200" b="1" smtClean="0">
                <a:solidFill>
                  <a:srgbClr val="0070C0"/>
                </a:solidFill>
              </a:rPr>
              <a:t>Self-assembling </a:t>
            </a:r>
            <a:r>
              <a:rPr lang="sl-SI" sz="3200" b="1">
                <a:solidFill>
                  <a:srgbClr val="0070C0"/>
                </a:solidFill>
              </a:rPr>
              <a:t>protein </a:t>
            </a:r>
            <a:r>
              <a:rPr lang="sl-SI" sz="3200" b="1" smtClean="0">
                <a:solidFill>
                  <a:srgbClr val="0070C0"/>
                </a:solidFill>
              </a:rPr>
              <a:t>nanostructures</a:t>
            </a:r>
          </a:p>
          <a:p>
            <a:pPr algn="ctr">
              <a:spcAft>
                <a:spcPts val="1800"/>
              </a:spcAft>
            </a:pPr>
            <a:r>
              <a:rPr lang="sl-SI" sz="2800" b="1" smtClean="0">
                <a:solidFill>
                  <a:srgbClr val="0070C0"/>
                </a:solidFill>
              </a:rPr>
              <a:t> </a:t>
            </a:r>
            <a:r>
              <a:rPr lang="sl-SI" sz="2800" b="1">
                <a:solidFill>
                  <a:srgbClr val="0070C0"/>
                </a:solidFill>
              </a:rPr>
              <a:t>as </a:t>
            </a:r>
            <a:r>
              <a:rPr lang="sl-SI" sz="2800" b="1" smtClean="0">
                <a:solidFill>
                  <a:srgbClr val="0070C0"/>
                </a:solidFill>
              </a:rPr>
              <a:t>the </a:t>
            </a:r>
            <a:r>
              <a:rPr lang="sl-SI" sz="2800" b="1">
                <a:solidFill>
                  <a:srgbClr val="0070C0"/>
                </a:solidFill>
              </a:rPr>
              <a:t>new platform </a:t>
            </a:r>
            <a:endParaRPr lang="sl-SI" sz="2800" b="1" smtClean="0">
              <a:solidFill>
                <a:srgbClr val="0070C0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sl-SI" sz="2800" b="1" smtClean="0">
                <a:solidFill>
                  <a:srgbClr val="0070C0"/>
                </a:solidFill>
              </a:rPr>
              <a:t>for </a:t>
            </a:r>
            <a:r>
              <a:rPr lang="sl-SI" sz="2800" b="1">
                <a:solidFill>
                  <a:srgbClr val="0070C0"/>
                </a:solidFill>
              </a:rPr>
              <a:t>designed biomimetic smart </a:t>
            </a:r>
            <a:r>
              <a:rPr lang="sl-SI" sz="2800" b="1" smtClean="0">
                <a:solidFill>
                  <a:srgbClr val="0070C0"/>
                </a:solidFill>
              </a:rPr>
              <a:t>materials</a:t>
            </a:r>
            <a:endParaRPr lang="sl-SI" sz="2800" b="1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7638" y="4725144"/>
            <a:ext cx="6314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l-SI" sz="2000" smtClean="0"/>
              <a:t>NIC, Department of synthetic biology and immunology </a:t>
            </a:r>
          </a:p>
          <a:p>
            <a:pPr algn="ctr">
              <a:spcAft>
                <a:spcPts val="1200"/>
              </a:spcAft>
            </a:pPr>
            <a:r>
              <a:rPr lang="sl-SI" sz="2000" smtClean="0"/>
              <a:t>EN-FIST, Centre of excellence</a:t>
            </a:r>
            <a:endParaRPr lang="sl-SI" sz="2000"/>
          </a:p>
          <a:p>
            <a:pPr algn="ctr">
              <a:spcAft>
                <a:spcPts val="1200"/>
              </a:spcAft>
            </a:pPr>
            <a:endParaRPr lang="sl-SI" sz="2000"/>
          </a:p>
        </p:txBody>
      </p:sp>
      <p:sp>
        <p:nvSpPr>
          <p:cNvPr id="4" name="TextBox 3"/>
          <p:cNvSpPr txBox="1"/>
          <p:nvPr/>
        </p:nvSpPr>
        <p:spPr>
          <a:xfrm>
            <a:off x="3132214" y="4189150"/>
            <a:ext cx="287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smtClean="0"/>
              <a:t>Dr. Helena GRADIŠAR</a:t>
            </a:r>
            <a:endParaRPr lang="sl-SI" sz="2000" b="1"/>
          </a:p>
        </p:txBody>
      </p:sp>
      <p:grpSp>
        <p:nvGrpSpPr>
          <p:cNvPr id="8" name="Group 7"/>
          <p:cNvGrpSpPr/>
          <p:nvPr/>
        </p:nvGrpSpPr>
        <p:grpSpPr>
          <a:xfrm>
            <a:off x="7092279" y="5897075"/>
            <a:ext cx="1800199" cy="932960"/>
            <a:chOff x="6731000" y="131763"/>
            <a:chExt cx="2177813" cy="1203755"/>
          </a:xfrm>
        </p:grpSpPr>
        <p:pic>
          <p:nvPicPr>
            <p:cNvPr id="9" name="Picture 1" descr="rum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0" y="131763"/>
              <a:ext cx="2160588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6738515" y="1017830"/>
              <a:ext cx="2170298" cy="317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latin typeface="Century Gothic" pitchFamily="34" charset="0"/>
                </a:rPr>
                <a:t>CENTRE OF EXCELLENCE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6779"/>
            <a:ext cx="7428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Department of synthetic biology and immunology</a:t>
            </a:r>
            <a:endParaRPr lang="sl-SI" sz="2400" b="1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384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7428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Department of synthetic biology and immunology</a:t>
            </a:r>
            <a:endParaRPr lang="sl-SI" sz="2400" b="1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44" y="1052736"/>
            <a:ext cx="8221255" cy="4924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2200" b="1" dirty="0" err="1" smtClean="0"/>
              <a:t>Synthetic</a:t>
            </a:r>
            <a:r>
              <a:rPr lang="sl-SI" sz="2200" b="1" dirty="0" smtClean="0"/>
              <a:t> biology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sl-SI" sz="2200" smtClean="0"/>
              <a:t>Designed protein nanostructures</a:t>
            </a:r>
            <a:endParaRPr lang="sl-SI" sz="22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sl-SI" sz="2200"/>
              <a:t>DNA-based biosynthetic </a:t>
            </a:r>
            <a:r>
              <a:rPr lang="sl-SI" sz="2200" smtClean="0"/>
              <a:t>scaffolds</a:t>
            </a:r>
            <a:endParaRPr lang="sl-SI" sz="220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sl-SI" sz="2200" smtClean="0"/>
              <a:t>Design </a:t>
            </a:r>
            <a:r>
              <a:rPr lang="sl-SI" sz="2200" dirty="0"/>
              <a:t>of cellular logic circuits in </a:t>
            </a:r>
            <a:r>
              <a:rPr lang="sl-SI" sz="2200" dirty="0" err="1"/>
              <a:t>mammalian</a:t>
            </a:r>
            <a:r>
              <a:rPr lang="sl-SI" sz="2200" dirty="0"/>
              <a:t> </a:t>
            </a:r>
            <a:r>
              <a:rPr lang="sl-SI" sz="2200" err="1" smtClean="0"/>
              <a:t>cells</a:t>
            </a:r>
            <a:r>
              <a:rPr lang="sl-SI" sz="2200" smtClean="0"/>
              <a:t>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sl-SI" sz="2200" smtClean="0"/>
              <a:t>Medical </a:t>
            </a:r>
            <a:r>
              <a:rPr lang="sl-SI" sz="2200" dirty="0" err="1" smtClean="0"/>
              <a:t>applications</a:t>
            </a:r>
            <a:r>
              <a:rPr lang="sl-SI" sz="2200" dirty="0" smtClean="0"/>
              <a:t> </a:t>
            </a:r>
            <a:r>
              <a:rPr lang="sl-SI" sz="2200" dirty="0" err="1" smtClean="0"/>
              <a:t>of</a:t>
            </a:r>
            <a:r>
              <a:rPr lang="sl-SI" sz="2200" dirty="0" smtClean="0"/>
              <a:t> </a:t>
            </a:r>
            <a:r>
              <a:rPr lang="sl-SI" sz="2200" dirty="0" err="1" smtClean="0"/>
              <a:t>synthetic</a:t>
            </a:r>
            <a:r>
              <a:rPr lang="sl-SI" sz="2200" dirty="0" smtClean="0"/>
              <a:t> </a:t>
            </a:r>
            <a:r>
              <a:rPr lang="sl-SI" sz="2200" dirty="0" err="1" smtClean="0"/>
              <a:t>biology</a:t>
            </a:r>
            <a:endParaRPr lang="sl-SI" sz="2200" dirty="0"/>
          </a:p>
          <a:p>
            <a:pPr>
              <a:spcAft>
                <a:spcPts val="600"/>
              </a:spcAft>
            </a:pPr>
            <a:endParaRPr lang="sl-SI" sz="2200" dirty="0" smtClean="0"/>
          </a:p>
          <a:p>
            <a:pPr>
              <a:spcAft>
                <a:spcPts val="600"/>
              </a:spcAft>
            </a:pPr>
            <a:r>
              <a:rPr lang="sl-SI" sz="2200" b="1" dirty="0" err="1"/>
              <a:t>Molecular</a:t>
            </a:r>
            <a:r>
              <a:rPr lang="sl-SI" sz="2200" b="1" dirty="0"/>
              <a:t> </a:t>
            </a:r>
            <a:r>
              <a:rPr lang="sl-SI" sz="2200" b="1" dirty="0" err="1"/>
              <a:t>mechanism</a:t>
            </a:r>
            <a:r>
              <a:rPr lang="sl-SI" sz="2200" b="1" dirty="0"/>
              <a:t> </a:t>
            </a:r>
            <a:r>
              <a:rPr lang="sl-SI" sz="2200" b="1" dirty="0" err="1"/>
              <a:t>of</a:t>
            </a:r>
            <a:r>
              <a:rPr lang="sl-SI" sz="2200" b="1" dirty="0"/>
              <a:t> </a:t>
            </a:r>
            <a:r>
              <a:rPr lang="sl-SI" sz="2200" b="1" dirty="0" err="1"/>
              <a:t>innate</a:t>
            </a:r>
            <a:r>
              <a:rPr lang="sl-SI" sz="2200" b="1" dirty="0"/>
              <a:t> </a:t>
            </a:r>
            <a:r>
              <a:rPr lang="sl-SI" sz="2200" b="1" dirty="0" err="1"/>
              <a:t>immunity</a:t>
            </a:r>
            <a:endParaRPr lang="sl-SI" sz="2200" b="1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sl-SI" sz="2200" dirty="0" err="1" smtClean="0"/>
              <a:t>Mechanism</a:t>
            </a:r>
            <a:r>
              <a:rPr lang="sl-SI" sz="2200" dirty="0" smtClean="0"/>
              <a:t> </a:t>
            </a:r>
            <a:r>
              <a:rPr lang="sl-SI" sz="2200" dirty="0" err="1" smtClean="0"/>
              <a:t>of</a:t>
            </a:r>
            <a:r>
              <a:rPr lang="sl-SI" sz="2200" dirty="0" smtClean="0"/>
              <a:t> </a:t>
            </a:r>
            <a:r>
              <a:rPr lang="sl-SI" sz="2200" dirty="0" err="1" smtClean="0"/>
              <a:t>signaling</a:t>
            </a:r>
            <a:r>
              <a:rPr lang="sl-SI" sz="2200" dirty="0" smtClean="0"/>
              <a:t> </a:t>
            </a:r>
            <a:r>
              <a:rPr lang="sl-SI" sz="2200" dirty="0" err="1"/>
              <a:t>of</a:t>
            </a:r>
            <a:r>
              <a:rPr lang="sl-SI" sz="2200" dirty="0"/>
              <a:t> </a:t>
            </a:r>
            <a:r>
              <a:rPr lang="sl-SI" sz="2200" dirty="0" err="1"/>
              <a:t>Toll</a:t>
            </a:r>
            <a:r>
              <a:rPr lang="sl-SI" sz="2200" dirty="0"/>
              <a:t>-like </a:t>
            </a:r>
            <a:r>
              <a:rPr lang="sl-SI" sz="2200" dirty="0" err="1" smtClean="0"/>
              <a:t>receptors</a:t>
            </a:r>
            <a:r>
              <a:rPr lang="sl-SI" sz="2200" dirty="0" smtClean="0"/>
              <a:t> </a:t>
            </a:r>
            <a:endParaRPr lang="sl-SI" sz="22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sl-SI" sz="2200" dirty="0" err="1"/>
              <a:t>Mechanism</a:t>
            </a:r>
            <a:r>
              <a:rPr lang="sl-SI" sz="2200" dirty="0"/>
              <a:t> </a:t>
            </a:r>
            <a:r>
              <a:rPr lang="sl-SI" sz="2200" dirty="0" err="1"/>
              <a:t>of</a:t>
            </a:r>
            <a:r>
              <a:rPr lang="sl-SI" sz="2200" dirty="0"/>
              <a:t> </a:t>
            </a:r>
            <a:r>
              <a:rPr lang="sl-SI" sz="2200" dirty="0" err="1"/>
              <a:t>activation</a:t>
            </a:r>
            <a:r>
              <a:rPr lang="sl-SI" sz="2200" dirty="0"/>
              <a:t> </a:t>
            </a:r>
            <a:r>
              <a:rPr lang="sl-SI" sz="2200" dirty="0" err="1"/>
              <a:t>of</a:t>
            </a:r>
            <a:r>
              <a:rPr lang="sl-SI" sz="2200" dirty="0"/>
              <a:t> </a:t>
            </a:r>
            <a:r>
              <a:rPr lang="sl-SI" sz="2200" err="1"/>
              <a:t>cytosolic</a:t>
            </a:r>
            <a:r>
              <a:rPr lang="sl-SI" sz="2200"/>
              <a:t> </a:t>
            </a:r>
            <a:r>
              <a:rPr lang="sl-SI" sz="2200" smtClean="0"/>
              <a:t>inflammasomes</a:t>
            </a:r>
            <a:endParaRPr lang="sl-SI" sz="2200" dirty="0" smtClean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sl-SI" sz="2200" dirty="0" smtClean="0"/>
              <a:t>MyD88 in </a:t>
            </a:r>
            <a:r>
              <a:rPr lang="sl-SI" sz="2200" dirty="0" err="1" smtClean="0"/>
              <a:t>cancer</a:t>
            </a:r>
            <a:r>
              <a:rPr lang="sl-SI" sz="2200" dirty="0" smtClean="0"/>
              <a:t> </a:t>
            </a:r>
            <a:r>
              <a:rPr lang="sl-SI" sz="2200" dirty="0" err="1" smtClean="0"/>
              <a:t>and</a:t>
            </a:r>
            <a:r>
              <a:rPr lang="sl-SI" sz="2200" dirty="0" smtClean="0"/>
              <a:t> </a:t>
            </a:r>
            <a:r>
              <a:rPr lang="sl-SI" sz="2200" dirty="0" err="1" smtClean="0"/>
              <a:t>autoimmunity</a:t>
            </a:r>
            <a:endParaRPr lang="sl-SI" sz="22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sl-SI" sz="2200" dirty="0" err="1"/>
              <a:t>Translational</a:t>
            </a:r>
            <a:r>
              <a:rPr lang="sl-SI" sz="2200" dirty="0"/>
              <a:t> medicine</a:t>
            </a:r>
            <a:r>
              <a:rPr lang="sl-SI" sz="2200"/>
              <a:t>: </a:t>
            </a:r>
            <a:r>
              <a:rPr lang="sl-SI" sz="2200" smtClean="0"/>
              <a:t>inhibitors</a:t>
            </a:r>
            <a:r>
              <a:rPr lang="sl-SI" sz="2200" dirty="0"/>
              <a:t>, </a:t>
            </a:r>
            <a:r>
              <a:rPr lang="sl-SI" sz="2200" dirty="0" err="1"/>
              <a:t>activators</a:t>
            </a:r>
            <a:r>
              <a:rPr lang="sl-SI" sz="2200" dirty="0"/>
              <a:t> </a:t>
            </a:r>
            <a:r>
              <a:rPr lang="sl-SI" sz="2200" dirty="0" err="1"/>
              <a:t>for</a:t>
            </a:r>
            <a:r>
              <a:rPr lang="sl-SI" sz="2200" dirty="0"/>
              <a:t> </a:t>
            </a:r>
            <a:r>
              <a:rPr lang="sl-SI" sz="2200" dirty="0" err="1"/>
              <a:t>vaccines</a:t>
            </a:r>
            <a:r>
              <a:rPr lang="sl-SI" sz="2200" dirty="0"/>
              <a:t> </a:t>
            </a:r>
            <a:r>
              <a:rPr lang="sl-SI" sz="2200" dirty="0" err="1"/>
              <a:t>and</a:t>
            </a:r>
            <a:r>
              <a:rPr lang="sl-SI" sz="2200" dirty="0"/>
              <a:t> </a:t>
            </a:r>
            <a:r>
              <a:rPr lang="sl-SI" sz="2200" err="1" smtClean="0"/>
              <a:t>cancer</a:t>
            </a:r>
            <a:r>
              <a:rPr lang="sl-SI" sz="2200" smtClean="0"/>
              <a:t> therapy</a:t>
            </a:r>
            <a:endParaRPr lang="sl-SI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6551712" y="1196752"/>
            <a:ext cx="2592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smtClean="0">
                <a:solidFill>
                  <a:srgbClr val="00B050"/>
                </a:solidFill>
              </a:rPr>
              <a:t>Nature Chemical Biology</a:t>
            </a:r>
          </a:p>
          <a:p>
            <a:r>
              <a:rPr lang="sl-SI" sz="1600" b="1" smtClean="0">
                <a:solidFill>
                  <a:srgbClr val="00B050"/>
                </a:solidFill>
              </a:rPr>
              <a:t>Nature Communications</a:t>
            </a:r>
          </a:p>
          <a:p>
            <a:r>
              <a:rPr lang="sl-SI" sz="1600" b="1" smtClean="0">
                <a:solidFill>
                  <a:srgbClr val="00B050"/>
                </a:solidFill>
              </a:rPr>
              <a:t>Nucleic Acid Research</a:t>
            </a:r>
          </a:p>
          <a:p>
            <a:r>
              <a:rPr lang="sl-SI" sz="1600" b="1" smtClean="0">
                <a:solidFill>
                  <a:srgbClr val="00B050"/>
                </a:solidFill>
              </a:rPr>
              <a:t>Molecular Therapy</a:t>
            </a:r>
          </a:p>
          <a:p>
            <a:endParaRPr lang="sl-SI" sz="1600" b="1" smtClean="0">
              <a:solidFill>
                <a:srgbClr val="00B050"/>
              </a:solidFill>
            </a:endParaRPr>
          </a:p>
          <a:p>
            <a:endParaRPr lang="sl-SI" sz="1600" b="1" smtClean="0">
              <a:solidFill>
                <a:srgbClr val="00B050"/>
              </a:solidFill>
            </a:endParaRPr>
          </a:p>
          <a:p>
            <a:endParaRPr lang="sl-SI" sz="1600" b="1">
              <a:solidFill>
                <a:srgbClr val="00B050"/>
              </a:solidFill>
            </a:endParaRPr>
          </a:p>
          <a:p>
            <a:endParaRPr lang="sl-SI" sz="1600" b="1" smtClean="0">
              <a:solidFill>
                <a:srgbClr val="00B050"/>
              </a:solidFill>
            </a:endParaRPr>
          </a:p>
          <a:p>
            <a:endParaRPr lang="sl-SI" sz="1600" b="1" smtClean="0">
              <a:solidFill>
                <a:srgbClr val="00B050"/>
              </a:solidFill>
            </a:endParaRPr>
          </a:p>
          <a:p>
            <a:r>
              <a:rPr lang="sl-SI" sz="1600" b="1" smtClean="0">
                <a:solidFill>
                  <a:srgbClr val="00B050"/>
                </a:solidFill>
              </a:rPr>
              <a:t>Nature Structural and</a:t>
            </a:r>
          </a:p>
          <a:p>
            <a:r>
              <a:rPr lang="sl-SI" sz="1600" b="1" smtClean="0">
                <a:solidFill>
                  <a:srgbClr val="00B050"/>
                </a:solidFill>
              </a:rPr>
              <a:t>     Molecular Biology</a:t>
            </a:r>
          </a:p>
          <a:p>
            <a:r>
              <a:rPr lang="sl-SI" sz="1600" b="1" smtClean="0">
                <a:solidFill>
                  <a:srgbClr val="00B050"/>
                </a:solidFill>
              </a:rPr>
              <a:t>Nature Medicine</a:t>
            </a:r>
          </a:p>
          <a:p>
            <a:r>
              <a:rPr lang="sl-SI" sz="1600" b="1" smtClean="0">
                <a:solidFill>
                  <a:srgbClr val="00B050"/>
                </a:solidFill>
              </a:rPr>
              <a:t>Blood</a:t>
            </a:r>
          </a:p>
          <a:p>
            <a:endParaRPr lang="sl-SI" sz="16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6646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Protein nanostructures – rapid development</a:t>
            </a:r>
            <a:endParaRPr lang="sl-SI" sz="2400" b="1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0010" y="4869160"/>
            <a:ext cx="2411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/>
              <a:t>Luo </a:t>
            </a:r>
            <a:r>
              <a:rPr lang="sl-SI" sz="1600" i="1"/>
              <a:t>et al</a:t>
            </a:r>
            <a:r>
              <a:rPr lang="sl-SI" sz="1600"/>
              <a:t>., Protein </a:t>
            </a:r>
            <a:r>
              <a:rPr lang="sl-SI" sz="1600" smtClean="0"/>
              <a:t>assembly: versatile approaches to construct highly ordered nanostructures,</a:t>
            </a:r>
            <a:r>
              <a:rPr lang="sl-SI" sz="1600" b="1" i="1"/>
              <a:t> </a:t>
            </a:r>
            <a:endParaRPr lang="sl-SI" sz="1600" b="1" i="1" smtClean="0"/>
          </a:p>
          <a:p>
            <a:r>
              <a:rPr lang="sl-SI" sz="1600" b="1" i="1" smtClean="0"/>
              <a:t>Chem </a:t>
            </a:r>
            <a:r>
              <a:rPr lang="sl-SI" sz="1600" b="1" i="1"/>
              <a:t>Reviews</a:t>
            </a:r>
            <a:r>
              <a:rPr lang="sl-SI" sz="1600"/>
              <a:t>, </a:t>
            </a:r>
            <a:r>
              <a:rPr lang="sl-SI" sz="1600" smtClean="0"/>
              <a:t>2016</a:t>
            </a:r>
            <a:endParaRPr lang="sl-SI" sz="16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6867"/>
            <a:ext cx="6720011" cy="614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7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640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Modular topological nano-cage – INNOVATIVE STRATEGY</a:t>
            </a:r>
            <a:endParaRPr lang="sl-SI" sz="2400" b="1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6867"/>
            <a:ext cx="6720011" cy="614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535576" y="1733673"/>
            <a:ext cx="7144869" cy="334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20010" y="4869160"/>
            <a:ext cx="2411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/>
              <a:t>Luo </a:t>
            </a:r>
            <a:r>
              <a:rPr lang="sl-SI" sz="1600" i="1"/>
              <a:t>et al</a:t>
            </a:r>
            <a:r>
              <a:rPr lang="sl-SI" sz="1600"/>
              <a:t>., Protein </a:t>
            </a:r>
            <a:r>
              <a:rPr lang="sl-SI" sz="1600" smtClean="0"/>
              <a:t>assembly: versatile approaches to construct highly ordered nanostructures,</a:t>
            </a:r>
            <a:r>
              <a:rPr lang="sl-SI" sz="1600" b="1" i="1"/>
              <a:t> </a:t>
            </a:r>
            <a:endParaRPr lang="sl-SI" sz="1600" b="1" i="1" smtClean="0"/>
          </a:p>
          <a:p>
            <a:r>
              <a:rPr lang="sl-SI" sz="1600" b="1" i="1" smtClean="0"/>
              <a:t>Chem </a:t>
            </a:r>
            <a:r>
              <a:rPr lang="sl-SI" sz="1600" b="1" i="1"/>
              <a:t>Reviews</a:t>
            </a:r>
            <a:r>
              <a:rPr lang="sl-SI" sz="1600"/>
              <a:t>, </a:t>
            </a:r>
            <a:r>
              <a:rPr lang="sl-SI" sz="1600" smtClean="0"/>
              <a:t>2016</a:t>
            </a:r>
            <a:endParaRPr lang="sl-SI" sz="1600"/>
          </a:p>
        </p:txBody>
      </p:sp>
    </p:spTree>
    <p:extLst>
      <p:ext uri="{BB962C8B-B14F-4D97-AF65-F5344CB8AC3E}">
        <p14:creationId xmlns:p14="http://schemas.microsoft.com/office/powerpoint/2010/main" val="5331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676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Programmable building blocks – Coiled-coils</a:t>
            </a:r>
            <a:endParaRPr lang="sl-SI" sz="2400" b="1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" y="4365104"/>
            <a:ext cx="2200285" cy="122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63" y="4438714"/>
            <a:ext cx="2160240" cy="115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829" y="1105079"/>
            <a:ext cx="185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>
                <a:solidFill>
                  <a:srgbClr val="0070C0"/>
                </a:solidFill>
              </a:rPr>
              <a:t>Parallel dimer</a:t>
            </a:r>
            <a:endParaRPr lang="sl-SI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7" y="1572878"/>
            <a:ext cx="9715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752" y="1105079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>
                <a:solidFill>
                  <a:srgbClr val="0070C0"/>
                </a:solidFill>
              </a:rPr>
              <a:t>Antiparallel dimer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74411"/>
            <a:ext cx="10001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1656539"/>
            <a:ext cx="2988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smtClean="0">
                <a:solidFill>
                  <a:srgbClr val="00B050"/>
                </a:solidFill>
              </a:rPr>
              <a:t>We establish a set of orthogonal coiled coil-</a:t>
            </a:r>
          </a:p>
          <a:p>
            <a:pPr>
              <a:lnSpc>
                <a:spcPct val="150000"/>
              </a:lnSpc>
            </a:pPr>
            <a:r>
              <a:rPr lang="sl-SI" sz="2000" smtClean="0">
                <a:solidFill>
                  <a:srgbClr val="00B050"/>
                </a:solidFill>
              </a:rPr>
              <a:t>forming peptide pairs.</a:t>
            </a:r>
            <a:endParaRPr lang="sl-SI" sz="2000">
              <a:solidFill>
                <a:srgbClr val="00B05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34" y="3356992"/>
            <a:ext cx="4022066" cy="183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260647"/>
            <a:ext cx="775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Design of tetrahedron- like cage from a single chain</a:t>
            </a:r>
            <a:endParaRPr lang="sl-SI" sz="2400" b="1">
              <a:solidFill>
                <a:srgbClr val="0070C0"/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232450" y="1124744"/>
            <a:ext cx="2456020" cy="1496763"/>
            <a:chOff x="551665" y="330693"/>
            <a:chExt cx="7410930" cy="4979149"/>
          </a:xfrm>
        </p:grpSpPr>
        <p:pic>
          <p:nvPicPr>
            <p:cNvPr id="5" name="Picture 2" descr="C:\Users\tibord\Desktop\TETRAEDER KONČNI 3D MODEL_modra.jpg"/>
            <p:cNvPicPr>
              <a:picLocks noChangeAspect="1" noChangeArrowheads="1"/>
            </p:cNvPicPr>
            <p:nvPr/>
          </p:nvPicPr>
          <p:blipFill>
            <a:blip r:embed="rId4" cstate="print"/>
            <a:srcRect l="21603" t="3546" r="19358" b="4221"/>
            <a:stretch>
              <a:fillRect/>
            </a:stretch>
          </p:blipFill>
          <p:spPr bwMode="auto">
            <a:xfrm>
              <a:off x="551665" y="612336"/>
              <a:ext cx="5356575" cy="4697506"/>
            </a:xfrm>
            <a:prstGeom prst="rect">
              <a:avLst/>
            </a:prstGeom>
            <a:noFill/>
          </p:spPr>
        </p:pic>
        <p:pic>
          <p:nvPicPr>
            <p:cNvPr id="6" name="Picture 3" descr="C:\Users\tibord\Desktop\vijačnice svetlomodre.jpg"/>
            <p:cNvPicPr>
              <a:picLocks noChangeAspect="1" noChangeArrowheads="1"/>
            </p:cNvPicPr>
            <p:nvPr/>
          </p:nvPicPr>
          <p:blipFill>
            <a:blip r:embed="rId5" cstate="print"/>
            <a:srcRect l="30677" t="1275" r="29806" b="10022"/>
            <a:stretch>
              <a:fillRect/>
            </a:stretch>
          </p:blipFill>
          <p:spPr bwMode="auto">
            <a:xfrm rot="414090">
              <a:off x="5525800" y="330693"/>
              <a:ext cx="2436795" cy="2936559"/>
            </a:xfrm>
            <a:prstGeom prst="rect">
              <a:avLst/>
            </a:prstGeom>
            <a:noFill/>
          </p:spPr>
        </p:pic>
        <p:sp>
          <p:nvSpPr>
            <p:cNvPr id="7" name="Right Arrow 6"/>
            <p:cNvSpPr/>
            <p:nvPr/>
          </p:nvSpPr>
          <p:spPr>
            <a:xfrm rot="19490844">
              <a:off x="5271011" y="1934313"/>
              <a:ext cx="535817" cy="3466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79388" y="2621507"/>
            <a:ext cx="3401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mtClean="0">
                <a:latin typeface="Calibri" panose="020F0502020204030204" pitchFamily="34" charset="0"/>
                <a:cs typeface="Calibri" panose="020F0502020204030204" pitchFamily="34" charset="0"/>
              </a:rPr>
              <a:t>Deconstruction of a polyhedron into </a:t>
            </a:r>
            <a:r>
              <a:rPr lang="sl-SI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rigid modules</a:t>
            </a:r>
            <a:endParaRPr lang="sl-SI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78945" y="1695569"/>
            <a:ext cx="504056" cy="108012"/>
          </a:xfrm>
          <a:prstGeom prst="rightArrow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32" y="1156413"/>
            <a:ext cx="2612556" cy="1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61279" y="2411159"/>
            <a:ext cx="2454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Toolbox</a:t>
            </a:r>
            <a:r>
              <a:rPr lang="sl-SI" smtClean="0">
                <a:latin typeface="Calibri" panose="020F0502020204030204" pitchFamily="34" charset="0"/>
                <a:cs typeface="Calibri" panose="020F0502020204030204" pitchFamily="34" charset="0"/>
              </a:rPr>
              <a:t> of designed coiled coil-forming modules</a:t>
            </a:r>
            <a:endParaRPr lang="sl-S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30" y="1306779"/>
            <a:ext cx="1531958" cy="127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5732259" y="1739957"/>
            <a:ext cx="504056" cy="108012"/>
          </a:xfrm>
          <a:prstGeom prst="rightArrow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 l="19294" t="7319" r="21963" b="7605"/>
          <a:stretch>
            <a:fillRect/>
          </a:stretch>
        </p:blipFill>
        <p:spPr bwMode="auto">
          <a:xfrm>
            <a:off x="7346157" y="2641937"/>
            <a:ext cx="1731235" cy="156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 rot="5400000">
            <a:off x="7998485" y="2024741"/>
            <a:ext cx="504056" cy="108012"/>
          </a:xfrm>
          <a:prstGeom prst="rightArrow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Rectangle 24"/>
          <p:cNvSpPr/>
          <p:nvPr/>
        </p:nvSpPr>
        <p:spPr>
          <a:xfrm>
            <a:off x="6052506" y="928019"/>
            <a:ext cx="2853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mtClean="0">
                <a:latin typeface="Calibri" panose="020F0502020204030204" pitchFamily="34" charset="0"/>
                <a:cs typeface="Calibri" panose="020F0502020204030204" pitchFamily="34" charset="0"/>
              </a:rPr>
              <a:t>Sequential </a:t>
            </a:r>
            <a:r>
              <a:rPr lang="sl-SI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sl-SI" smtClean="0">
                <a:latin typeface="Calibri" panose="020F0502020204030204" pitchFamily="34" charset="0"/>
                <a:cs typeface="Calibri" panose="020F0502020204030204" pitchFamily="34" charset="0"/>
              </a:rPr>
              <a:t> of modules</a:t>
            </a:r>
            <a:endParaRPr lang="sl-SI"/>
          </a:p>
        </p:txBody>
      </p:sp>
      <p:sp>
        <p:nvSpPr>
          <p:cNvPr id="28" name="Rectangle 27"/>
          <p:cNvSpPr/>
          <p:nvPr/>
        </p:nvSpPr>
        <p:spPr>
          <a:xfrm>
            <a:off x="7330889" y="4329019"/>
            <a:ext cx="1731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Self-assembling nanostructure</a:t>
            </a:r>
            <a:endParaRPr lang="sl-SI" sz="2000" b="1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967" y="3717032"/>
            <a:ext cx="659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b="1" smtClean="0">
                <a:solidFill>
                  <a:srgbClr val="00B050"/>
                </a:solidFill>
              </a:rPr>
              <a:t>Advantages: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smtClean="0">
                <a:solidFill>
                  <a:srgbClr val="00B050"/>
                </a:solidFill>
              </a:rPr>
              <a:t>precise </a:t>
            </a:r>
            <a:r>
              <a:rPr lang="sl-SI" sz="2000" b="1">
                <a:solidFill>
                  <a:srgbClr val="00B050"/>
                </a:solidFill>
              </a:rPr>
              <a:t>positioning of functional groups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smtClean="0">
                <a:solidFill>
                  <a:srgbClr val="00B050"/>
                </a:solidFill>
              </a:rPr>
              <a:t>cavity bounded by coiled-coils</a:t>
            </a:r>
            <a:endParaRPr lang="sl-SI" sz="2000" b="1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>
                <a:solidFill>
                  <a:srgbClr val="00B050"/>
                </a:solidFill>
              </a:rPr>
              <a:t>a</a:t>
            </a:r>
            <a:r>
              <a:rPr lang="sl-SI" sz="2000" b="1" smtClean="0">
                <a:solidFill>
                  <a:srgbClr val="00B050"/>
                </a:solidFill>
              </a:rPr>
              <a:t>djustable shape and size</a:t>
            </a:r>
          </a:p>
        </p:txBody>
      </p:sp>
    </p:spTree>
    <p:extLst>
      <p:ext uri="{BB962C8B-B14F-4D97-AF65-F5344CB8AC3E}">
        <p14:creationId xmlns:p14="http://schemas.microsoft.com/office/powerpoint/2010/main" val="31996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597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>
                <a:solidFill>
                  <a:srgbClr val="0070C0"/>
                </a:solidFill>
              </a:rPr>
              <a:t>Production and isolation of polypeptide</a:t>
            </a:r>
            <a:endParaRPr lang="sl-SI" sz="2400" b="1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721" y="1522909"/>
            <a:ext cx="8545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MKQLEKELKQLEKELQAIEKQLAQLQWKAQARKKKLAQLKKKLQA</a:t>
            </a:r>
            <a:r>
              <a:rPr lang="en-US" sz="1000" smtClean="0"/>
              <a:t>SGPG</a:t>
            </a:r>
            <a:r>
              <a:rPr lang="en-US" sz="1200" b="1" smtClean="0">
                <a:solidFill>
                  <a:schemeClr val="accent4">
                    <a:lumMod val="75000"/>
                  </a:schemeClr>
                </a:solidFill>
              </a:rPr>
              <a:t>SPEDEIQQLEEEIAQLEQKNAALKEKNQALKYG</a:t>
            </a:r>
            <a:r>
              <a:rPr lang="en-US" sz="1000" smtClean="0"/>
              <a:t>SGPG</a:t>
            </a:r>
            <a:r>
              <a:rPr lang="en-US" sz="1200" b="1" smtClean="0">
                <a:solidFill>
                  <a:srgbClr val="00B050"/>
                </a:solidFill>
              </a:rPr>
              <a:t>DIEQELERAKASIRRLEQEVNQERSRMAYLQTLLAK</a:t>
            </a:r>
            <a:r>
              <a:rPr lang="en-US" sz="1000" smtClean="0"/>
              <a:t>SGPG</a:t>
            </a:r>
            <a:r>
              <a:rPr lang="en-US" sz="1200" b="1" smtClean="0">
                <a:solidFill>
                  <a:schemeClr val="accent6">
                    <a:lumMod val="50000"/>
                  </a:schemeClr>
                </a:solidFill>
              </a:rPr>
              <a:t>QLEDKVEELLSKNYHLENEVARLKKLVG</a:t>
            </a:r>
            <a:r>
              <a:rPr lang="en-US" sz="1000" smtClean="0"/>
              <a:t>SGPG</a:t>
            </a:r>
            <a:r>
              <a:rPr lang="en-US" sz="1200" b="1" smtClean="0">
                <a:solidFill>
                  <a:srgbClr val="FF0000"/>
                </a:solidFill>
              </a:rPr>
              <a:t>MKQLEKELKQLEKELQAIEKQLAQLQWKAQARKKKLAQLKKKLQA</a:t>
            </a:r>
            <a:r>
              <a:rPr lang="en-US" sz="1000" smtClean="0"/>
              <a:t>SGPG</a:t>
            </a:r>
            <a:r>
              <a:rPr lang="en-US" sz="1200" b="1" smtClean="0">
                <a:solidFill>
                  <a:srgbClr val="FFC000"/>
                </a:solidFill>
              </a:rPr>
              <a:t>SPEDEIQALEEKNAQLKQEIAALEEKNQALKYG</a:t>
            </a:r>
            <a:r>
              <a:rPr lang="en-US" sz="1000" smtClean="0"/>
              <a:t>SGPG</a:t>
            </a:r>
            <a:r>
              <a:rPr lang="en-US" sz="1200" b="1" smtClean="0">
                <a:solidFill>
                  <a:srgbClr val="C00000"/>
                </a:solidFill>
              </a:rPr>
              <a:t>QLEDKVEELLSKNYHLENEVARLKKLVG</a:t>
            </a:r>
            <a:r>
              <a:rPr lang="en-US" sz="1000" smtClean="0"/>
              <a:t>SGPG</a:t>
            </a:r>
            <a:r>
              <a:rPr lang="en-US" sz="1200" b="1" smtClean="0">
                <a:solidFill>
                  <a:srgbClr val="CC0099"/>
                </a:solidFill>
              </a:rPr>
              <a:t>SPEDKIAQLKQKIQALKQENQQLEEENAALEYG</a:t>
            </a:r>
            <a:r>
              <a:rPr lang="en-US" sz="1000" smtClean="0"/>
              <a:t>SGPG</a:t>
            </a:r>
            <a:r>
              <a:rPr lang="en-US" sz="1200" b="1" smtClean="0">
                <a:solidFill>
                  <a:srgbClr val="0070C0"/>
                </a:solidFill>
              </a:rPr>
              <a:t>SPEDENAALEEKIAQLKQKNAALKEEIQALEYG</a:t>
            </a:r>
            <a:r>
              <a:rPr lang="en-US" sz="1000" smtClean="0"/>
              <a:t>SGPG</a:t>
            </a:r>
            <a:r>
              <a:rPr lang="en-US" sz="12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SPEDKIAQLKEENQQLEQKIQALKEENAALEYG</a:t>
            </a:r>
            <a:r>
              <a:rPr lang="en-US" sz="1000" smtClean="0"/>
              <a:t>SGPG</a:t>
            </a:r>
            <a:r>
              <a:rPr lang="en-US" sz="1200" b="1" smtClean="0">
                <a:solidFill>
                  <a:srgbClr val="00B050"/>
                </a:solidFill>
              </a:rPr>
              <a:t>DIEQELERAKASIRRLEQEVNQERSRMAYLQTLLAK</a:t>
            </a:r>
            <a:r>
              <a:rPr lang="en-US" sz="1000"/>
              <a:t>SGPG</a:t>
            </a:r>
            <a:r>
              <a:rPr lang="en-US" sz="1200" b="1" smtClean="0">
                <a:solidFill>
                  <a:srgbClr val="0000FF"/>
                </a:solidFill>
              </a:rPr>
              <a:t>SPEDKNAALKEEIQALEEENQALEEKIAQLKYG</a:t>
            </a:r>
            <a:r>
              <a:rPr lang="sl-SI" sz="1000" smtClean="0"/>
              <a:t>HHHHHHHH</a:t>
            </a:r>
            <a:endParaRPr lang="sl-SI" sz="1000"/>
          </a:p>
        </p:txBody>
      </p:sp>
      <p:sp>
        <p:nvSpPr>
          <p:cNvPr id="7" name="TextBox 6"/>
          <p:cNvSpPr txBox="1"/>
          <p:nvPr/>
        </p:nvSpPr>
        <p:spPr>
          <a:xfrm>
            <a:off x="130721" y="114510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Amino acid sequence</a:t>
            </a:r>
            <a:endParaRPr lang="sl-SI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41" y="3686743"/>
            <a:ext cx="1802661" cy="165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788005" y="3203684"/>
            <a:ext cx="77457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smtClean="0">
                <a:latin typeface="Arial" panose="020B0604020202020204" pitchFamily="34" charset="0"/>
                <a:cs typeface="Arial" panose="020B0604020202020204" pitchFamily="34" charset="0"/>
              </a:rPr>
              <a:t>Purity</a:t>
            </a:r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Slika 4" descr="petri dish agar pla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23" y="3830521"/>
            <a:ext cx="14001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grada vsebine 3" descr="MC900305267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08" y="4478593"/>
            <a:ext cx="930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819329" y="3203684"/>
            <a:ext cx="2159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smtClean="0">
                <a:latin typeface="Arial" panose="020B0604020202020204" pitchFamily="34" charset="0"/>
                <a:cs typeface="Arial" panose="020B0604020202020204" pitchFamily="34" charset="0"/>
              </a:rPr>
              <a:t>Production in </a:t>
            </a:r>
            <a:r>
              <a:rPr lang="sl-SI" altLang="sl-SI" i="1">
                <a:latin typeface="Arial" panose="020B0604020202020204" pitchFamily="34" charset="0"/>
                <a:cs typeface="Arial" panose="020B0604020202020204" pitchFamily="34" charset="0"/>
              </a:rPr>
              <a:t>E.coli</a:t>
            </a: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3483749" y="3203684"/>
            <a:ext cx="1618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altLang="sl-SI" smtClean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98972" y="3740719"/>
            <a:ext cx="1277284" cy="1776513"/>
            <a:chOff x="4959031" y="4347310"/>
            <a:chExt cx="1277284" cy="1776513"/>
          </a:xfrm>
        </p:grpSpPr>
        <p:pic>
          <p:nvPicPr>
            <p:cNvPr id="15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031" y="4347310"/>
              <a:ext cx="1235345" cy="177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5741734" y="4841086"/>
              <a:ext cx="494581" cy="274107"/>
            </a:xfrm>
            <a:prstGeom prst="ellipse">
              <a:avLst/>
            </a:prstGeom>
            <a:noFill/>
            <a:ln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4976520" y="4454596"/>
            <a:ext cx="504056" cy="108012"/>
          </a:xfrm>
          <a:prstGeom prst="rightArrow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ight Arrow 17"/>
          <p:cNvSpPr/>
          <p:nvPr/>
        </p:nvSpPr>
        <p:spPr>
          <a:xfrm>
            <a:off x="2658123" y="4424587"/>
            <a:ext cx="504056" cy="108012"/>
          </a:xfrm>
          <a:prstGeom prst="rightArrow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75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NANOMATERIALS_Bruxelles 29 03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-4_25_KI_ATOMI_pp_ang.pot [Združljivostni način]" id="{704DA46A-6C1C-4834-816A-509A91F145EF}" vid="{05409CE1-8947-49B4-AA06-C8FE5B574C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BIONANOMATERIALS_Bruxelles 29 03 2017</Template>
  <TotalTime>887</TotalTime>
  <Words>1103</Words>
  <Application>Microsoft Office PowerPoint</Application>
  <PresentationFormat>On-screen Show (4:3)</PresentationFormat>
  <Paragraphs>189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BIONANOMATERIALS_Bruxelles 29 03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Gradisar</dc:creator>
  <cp:lastModifiedBy>Helena Gradisar</cp:lastModifiedBy>
  <cp:revision>215</cp:revision>
  <cp:lastPrinted>2017-03-29T03:04:08Z</cp:lastPrinted>
  <dcterms:created xsi:type="dcterms:W3CDTF">2017-03-26T16:26:24Z</dcterms:created>
  <dcterms:modified xsi:type="dcterms:W3CDTF">2017-03-29T03:06:57Z</dcterms:modified>
</cp:coreProperties>
</file>