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263" r:id="rId6"/>
    <p:sldId id="267" r:id="rId7"/>
    <p:sldId id="268" r:id="rId8"/>
    <p:sldId id="264" r:id="rId9"/>
    <p:sldId id="269" r:id="rId10"/>
    <p:sldId id="272" r:id="rId11"/>
    <p:sldId id="270" r:id="rId12"/>
    <p:sldId id="273" r:id="rId13"/>
    <p:sldId id="271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88623" autoAdjust="0"/>
  </p:normalViewPr>
  <p:slideViewPr>
    <p:cSldViewPr snapToGrid="0" snapToObjects="1">
      <p:cViewPr varScale="1">
        <p:scale>
          <a:sx n="60" d="100"/>
          <a:sy n="60" d="100"/>
        </p:scale>
        <p:origin x="1196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790A-5009-4467-9FD2-8208DD7A9A45}" type="datetimeFigureOut">
              <a:rPr lang="fr-FR"/>
              <a:t>19/03/2018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BE028-9655-43E0-AF96-9CE0F42B2EE2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51554-2ACB-41BC-BB36-3277452EFCC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85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12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 </a:t>
            </a:r>
            <a:endParaRPr lang="en-GB" b="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57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33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92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46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36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u="sng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71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028-9655-43E0-AF96-9CE0F42B2EE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75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8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6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3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1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5E55-BC72-4049-8ACE-0701B9EF910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FF7F-09A9-B04C-AE80-06416E7D5B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5960" y="296528"/>
            <a:ext cx="6090828" cy="9946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CEF, TEN-T and Motorways of the Sea</a:t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Revisions : Maritime Regions are ready</a:t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Eleni Marianou</a:t>
            </a:r>
            <a:br>
              <a:rPr lang="en-GB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Secretary General of the CPMR </a:t>
            </a:r>
            <a:br>
              <a:rPr lang="fr-FR" sz="2400" dirty="0"/>
            </a:b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445" y="5978745"/>
            <a:ext cx="650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5" name="Image 4" descr="https://ec.europa.eu/inea/sites/inea/files/corridors_simplified_overlaps_web-s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49" y="2908545"/>
            <a:ext cx="2744861" cy="29763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6FA36E5-76CF-4793-86C7-E17BC3C2C150}"/>
              </a:ext>
            </a:extLst>
          </p:cNvPr>
          <p:cNvSpPr txBox="1"/>
          <p:nvPr/>
        </p:nvSpPr>
        <p:spPr>
          <a:xfrm>
            <a:off x="807383" y="6101855"/>
            <a:ext cx="5989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Transport &amp; Logistics Conference </a:t>
            </a:r>
          </a:p>
          <a:p>
            <a:pPr algn="ctr"/>
            <a:r>
              <a:rPr lang="en-US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22 March 2018 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044D1C-12D4-4D42-A146-7C55360CA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0" y="2910348"/>
            <a:ext cx="3865390" cy="26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7675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0" y="5445224"/>
            <a:ext cx="4842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www.cpmr.org</a:t>
            </a:r>
          </a:p>
          <a:p>
            <a:pPr algn="ctr" eaLnBrk="1" hangingPunct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9893" y="4764133"/>
            <a:ext cx="8574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   </a:t>
            </a:r>
            <a:r>
              <a:rPr lang="en-GB" sz="4800" b="1" dirty="0">
                <a:solidFill>
                  <a:srgbClr val="002060"/>
                </a:solidFill>
              </a:rPr>
              <a:t>Thank you!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6057" y="3320417"/>
            <a:ext cx="65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64" y="2734989"/>
            <a:ext cx="3543300" cy="1600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07" y="4717512"/>
            <a:ext cx="3638157" cy="1743075"/>
          </a:xfrm>
          <a:prstGeom prst="rect">
            <a:avLst/>
          </a:prstGeom>
        </p:spPr>
      </p:pic>
      <p:sp>
        <p:nvSpPr>
          <p:cNvPr id="5" name="AutoShape 2" descr="Résultat de recherche d'images pour &quot;CHANTIER PORTS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763" y="2734989"/>
            <a:ext cx="2857500" cy="1600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432AF6-40FF-4219-8BE8-C399F0F26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1266"/>
            <a:ext cx="9144000" cy="182140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50FF6E1-B846-4DDB-9851-594FA9AE7827}"/>
              </a:ext>
            </a:extLst>
          </p:cNvPr>
          <p:cNvSpPr txBox="1"/>
          <p:nvPr/>
        </p:nvSpPr>
        <p:spPr>
          <a:xfrm>
            <a:off x="5659982" y="1814804"/>
            <a:ext cx="375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AT YOUR DISPOSAL … </a:t>
            </a:r>
          </a:p>
        </p:txBody>
      </p:sp>
    </p:spTree>
    <p:extLst>
      <p:ext uri="{BB962C8B-B14F-4D97-AF65-F5344CB8AC3E}">
        <p14:creationId xmlns:p14="http://schemas.microsoft.com/office/powerpoint/2010/main" val="361937102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ED7B5-3499-4868-9E1E-D0D278F1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6778"/>
            <a:ext cx="5964865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CEF and TEN-T post-2020: how can the situation of the maritime peripheries be improved?</a:t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21419-1439-4491-9723-86A61403F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9" y="1871328"/>
            <a:ext cx="8229600" cy="4982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tx2"/>
                </a:solidFill>
              </a:rPr>
              <a:t>January to March 2018 </a:t>
            </a:r>
            <a:r>
              <a:rPr lang="en-US" sz="2400" dirty="0">
                <a:solidFill>
                  <a:schemeClr val="tx2"/>
                </a:solidFill>
              </a:rPr>
              <a:t>– CPMR raising the awareness of the Commission (Commissioner </a:t>
            </a:r>
            <a:r>
              <a:rPr lang="en-US" sz="2400" dirty="0" err="1">
                <a:solidFill>
                  <a:schemeClr val="tx2"/>
                </a:solidFill>
              </a:rPr>
              <a:t>Bulc</a:t>
            </a:r>
            <a:r>
              <a:rPr lang="en-US" sz="2400" dirty="0">
                <a:solidFill>
                  <a:schemeClr val="tx2"/>
                </a:solidFill>
              </a:rPr>
              <a:t>) and the Parliament (Chair of the Trans Committee) about CEF II </a:t>
            </a:r>
            <a:endParaRPr lang="en-US" sz="24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i="1" u="sng" dirty="0">
                <a:solidFill>
                  <a:schemeClr val="tx2"/>
                </a:solidFill>
              </a:rPr>
              <a:t>29 May 2018 : EC to publish CEF II regulation proposal (</a:t>
            </a:r>
            <a:r>
              <a:rPr lang="en-US" sz="2400" i="1" dirty="0">
                <a:solidFill>
                  <a:schemeClr val="accent1"/>
                </a:solidFill>
              </a:rPr>
              <a:t>and ERDF regulation, including territorial cooperation – ADRION - also to be screened as regards its level and modalities of support to transport infrastructure)</a:t>
            </a:r>
            <a:endParaRPr lang="en-US" sz="2400" b="1" i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tx2"/>
                </a:solidFill>
              </a:rPr>
              <a:t>21 June, Political Bureau, Estonia </a:t>
            </a:r>
            <a:r>
              <a:rPr lang="en-US" sz="2400" dirty="0">
                <a:solidFill>
                  <a:schemeClr val="tx2"/>
                </a:solidFill>
              </a:rPr>
              <a:t>:  CPMR to react to the proposal, followed by an intense campaign focused on the Parliament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Still lacking from the Commission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pPr lvl="1">
              <a:buFontTx/>
              <a:buChar char="-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real territorial impact assessment of CEF I – forgotten in the 14</a:t>
            </a:r>
            <a:r>
              <a:rPr lang="en-US" sz="20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February mid-term review of the CEF</a:t>
            </a:r>
          </a:p>
          <a:p>
            <a:pPr lvl="1">
              <a:buFontTx/>
              <a:buChar char="-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 clear view on how macroregional (EUSAIR) and sea basin strategies match with TEN-T policy and maps</a:t>
            </a:r>
          </a:p>
          <a:p>
            <a:pPr>
              <a:buFontTx/>
              <a:buChar char="-"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5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D1B81E-E502-415C-936D-450CC097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7" y="1328448"/>
            <a:ext cx="7767686" cy="465028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EADB139-6B04-498D-B8BD-79879AD4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744" y="0"/>
            <a:ext cx="7038754" cy="1143000"/>
          </a:xfrm>
        </p:spPr>
        <p:txBody>
          <a:bodyPr>
            <a:normAutofit fontScale="90000"/>
          </a:bodyPr>
          <a:lstStyle/>
          <a:p>
            <a:r>
              <a:rPr lang="en-GB" sz="3200" b="1" cap="small">
                <a:solidFill>
                  <a:schemeClr val="tx2"/>
                </a:solidFill>
              </a:rPr>
              <a:t>our key </a:t>
            </a:r>
            <a:r>
              <a:rPr lang="en-GB" sz="3200" b="1" cap="small" dirty="0">
                <a:solidFill>
                  <a:schemeClr val="tx2"/>
                </a:solidFill>
              </a:rPr>
              <a:t>messages  for forthcoming negotiations : yes to a strong </a:t>
            </a:r>
            <a:r>
              <a:rPr lang="en-GB" sz="3200" b="1" cap="small" dirty="0" err="1">
                <a:solidFill>
                  <a:schemeClr val="tx2"/>
                </a:solidFill>
              </a:rPr>
              <a:t>cef</a:t>
            </a:r>
            <a:r>
              <a:rPr lang="en-GB" sz="3200" b="1" cap="small" dirty="0">
                <a:solidFill>
                  <a:schemeClr val="tx2"/>
                </a:solidFill>
              </a:rPr>
              <a:t> budget, </a:t>
            </a:r>
            <a:br>
              <a:rPr lang="en-GB" sz="3200" b="1" cap="small" dirty="0">
                <a:solidFill>
                  <a:schemeClr val="tx2"/>
                </a:solidFill>
              </a:rPr>
            </a:br>
            <a:r>
              <a:rPr lang="en-GB" sz="3200" b="1" u="sng" cap="small" dirty="0">
                <a:solidFill>
                  <a:schemeClr val="accent1"/>
                </a:solidFill>
              </a:rPr>
              <a:t>but only if …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7E4C2-2CEA-4866-B0A1-47ED992DBD11}"/>
              </a:ext>
            </a:extLst>
          </p:cNvPr>
          <p:cNvSpPr/>
          <p:nvPr/>
        </p:nvSpPr>
        <p:spPr>
          <a:xfrm>
            <a:off x="37212" y="5978738"/>
            <a:ext cx="9106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Key priority for maritime Regions : </a:t>
            </a:r>
            <a:r>
              <a:rPr lang="en-US" sz="2000" b="1" u="sng" dirty="0">
                <a:solidFill>
                  <a:schemeClr val="tx2"/>
                </a:solidFill>
              </a:rPr>
              <a:t>ports must be treated as cross-border entities 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Funding rate must be upgraded from 20 % (CEF I) to 40 % (CEF II)</a:t>
            </a:r>
          </a:p>
        </p:txBody>
      </p:sp>
    </p:spTree>
    <p:extLst>
      <p:ext uri="{BB962C8B-B14F-4D97-AF65-F5344CB8AC3E}">
        <p14:creationId xmlns:p14="http://schemas.microsoft.com/office/powerpoint/2010/main" val="321384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5225" y="200484"/>
            <a:ext cx="7272779" cy="11430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June 2017 : CPMR’s proposed amendments </a:t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to Annex 1 of the CEF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accent1"/>
                </a:solidFill>
              </a:rPr>
              <a:t>(corridors)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091" y="1343483"/>
            <a:ext cx="8229600" cy="542496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300" b="1" dirty="0">
                <a:solidFill>
                  <a:schemeClr val="accent1">
                    <a:lumMod val="75000"/>
                  </a:schemeClr>
                </a:solidFill>
              </a:rPr>
              <a:t>14 amendments proposed by CPMR’s  Geographical Commissions on 6 corridors:</a:t>
            </a:r>
          </a:p>
          <a:p>
            <a:pPr marL="0" indent="0">
              <a:buNone/>
            </a:pP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fr-FR" sz="3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3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GB" sz="3300" b="1" dirty="0">
                <a:solidFill>
                  <a:schemeClr val="accent1">
                    <a:lumMod val="75000"/>
                  </a:schemeClr>
                </a:solidFill>
              </a:rPr>
              <a:t>4 of them impact 2 corridors </a:t>
            </a:r>
            <a:r>
              <a:rPr lang="en-GB" sz="3300" dirty="0">
                <a:solidFill>
                  <a:schemeClr val="accent1">
                    <a:lumMod val="75000"/>
                  </a:schemeClr>
                </a:solidFill>
              </a:rPr>
              <a:t>: With the benefit of its experience in sea basins, macro-regions and transnational cooperation, CPMR’s contribution is crucial : cross-cutting approach and proposals concerning inter-connections between the corridors</a:t>
            </a:r>
          </a:p>
          <a:p>
            <a:pPr marL="0" lvl="0" indent="0">
              <a:buNone/>
            </a:pPr>
            <a:endParaRPr lang="en-GB" sz="33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GB" sz="3300" b="1" dirty="0">
                <a:solidFill>
                  <a:schemeClr val="accent1">
                    <a:lumMod val="75000"/>
                  </a:schemeClr>
                </a:solidFill>
              </a:rPr>
              <a:t>Corridors’ amendments currently discussed between DG Move and Transport Ministries : still time to lobby for improved coverage of EUSAIR area and Western Balkans </a:t>
            </a:r>
          </a:p>
          <a:p>
            <a:pPr marL="0" lvl="0" indent="0" algn="ctr">
              <a:buNone/>
            </a:pPr>
            <a:r>
              <a:rPr lang="en-GB" sz="4200" b="1" u="sng" dirty="0">
                <a:solidFill>
                  <a:schemeClr val="accent1">
                    <a:lumMod val="75000"/>
                  </a:schemeClr>
                </a:solidFill>
              </a:rPr>
              <a:t>CPMR is at your disposal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12AFA9-F41A-449E-A080-884571D6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02" y="1626781"/>
            <a:ext cx="3530009" cy="30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9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F4661-9AFA-406C-BFE2-F8F851C5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5534"/>
            <a:ext cx="6674177" cy="1143000"/>
          </a:xfrm>
        </p:spPr>
        <p:txBody>
          <a:bodyPr>
            <a:noAutofit/>
          </a:bodyPr>
          <a:lstStyle/>
          <a:p>
            <a:r>
              <a:rPr lang="en-GB" sz="1800" dirty="0"/>
              <a:t> </a:t>
            </a:r>
            <a:r>
              <a:rPr lang="en-GB" sz="2800" b="1" dirty="0">
                <a:solidFill>
                  <a:schemeClr val="tx2"/>
                </a:solidFill>
              </a:rPr>
              <a:t>CPMR asks for a revision of TEN-T guidelines and maps before 2023 …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684D76-4E4D-496F-A175-2DAF8DD5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6115" y="1638091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2200" b="1" dirty="0">
                <a:solidFill>
                  <a:schemeClr val="accent1"/>
                </a:solidFill>
              </a:rPr>
              <a:t>Update criteria and maps of the core network – needed by Brexit and the necessity to better integrate EU </a:t>
            </a:r>
            <a:r>
              <a:rPr lang="en-US" sz="2200" b="1" dirty="0" err="1">
                <a:solidFill>
                  <a:schemeClr val="accent1"/>
                </a:solidFill>
              </a:rPr>
              <a:t>neighbours</a:t>
            </a:r>
            <a:endParaRPr lang="en-US" sz="2200" b="1" dirty="0">
              <a:solidFill>
                <a:schemeClr val="accent1"/>
              </a:solidFill>
            </a:endParaRP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Reword Article 21 – Motorways of the Sea - to the benefit of comprehensive ports, discriminated by current guidelines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Here again, the Parliament can support the move : 100 MEPs signed a Written Declaration, prepared by CPMR, recalling that TEN-T policy must improve territorial accessibility :</a:t>
            </a:r>
          </a:p>
          <a:p>
            <a:pPr lvl="1"/>
            <a:endParaRPr lang="en-US" sz="2200" b="1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br>
              <a:rPr lang="en-US" dirty="0"/>
            </a:br>
            <a:r>
              <a:rPr lang="fr-FR" dirty="0"/>
              <a:t> </a:t>
            </a:r>
            <a:endParaRPr lang="en-GB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087E04-0C27-47E9-9C4C-F27337608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31" y="4534293"/>
            <a:ext cx="7363954" cy="23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1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48567"/>
            <a:ext cx="6218391" cy="1143000"/>
          </a:xfrm>
        </p:spPr>
        <p:txBody>
          <a:bodyPr>
            <a:normAutofit fontScale="90000"/>
          </a:bodyPr>
          <a:lstStyle/>
          <a:p>
            <a:pPr lvl="1"/>
            <a:r>
              <a:rPr lang="fr-FR" sz="2400" b="1" u="sng" dirty="0">
                <a:solidFill>
                  <a:schemeClr val="tx2"/>
                </a:solidFill>
              </a:rPr>
              <a:t>How to </a:t>
            </a:r>
            <a:r>
              <a:rPr lang="fr-FR" sz="2400" b="1" u="sng" dirty="0" err="1">
                <a:solidFill>
                  <a:schemeClr val="tx2"/>
                </a:solidFill>
              </a:rPr>
              <a:t>get</a:t>
            </a:r>
            <a:r>
              <a:rPr lang="fr-FR" sz="2400" b="1" u="sng" dirty="0">
                <a:solidFill>
                  <a:schemeClr val="tx2"/>
                </a:solidFill>
              </a:rPr>
              <a:t> a </a:t>
            </a:r>
            <a:r>
              <a:rPr lang="fr-FR" sz="2400" b="1" u="sng" dirty="0" err="1">
                <a:solidFill>
                  <a:schemeClr val="tx2"/>
                </a:solidFill>
              </a:rPr>
              <a:t>better</a:t>
            </a:r>
            <a:r>
              <a:rPr lang="fr-FR" sz="2400" b="1" u="sng" dirty="0">
                <a:solidFill>
                  <a:schemeClr val="tx2"/>
                </a:solidFill>
              </a:rPr>
              <a:t> </a:t>
            </a:r>
            <a:r>
              <a:rPr lang="fr-FR" sz="2400" b="1" u="sng" dirty="0" err="1">
                <a:solidFill>
                  <a:schemeClr val="tx2"/>
                </a:solidFill>
              </a:rPr>
              <a:t>coverage</a:t>
            </a:r>
            <a:r>
              <a:rPr lang="fr-FR" sz="2400" b="1" u="sng" dirty="0">
                <a:solidFill>
                  <a:schemeClr val="tx2"/>
                </a:solidFill>
              </a:rPr>
              <a:t> of EUSAIR area by the CEF ? </a:t>
            </a:r>
            <a:br>
              <a:rPr lang="fr-FR" sz="2400" b="1" u="sng" dirty="0"/>
            </a:br>
            <a:r>
              <a:rPr lang="fr-FR" sz="2400" b="1" i="1" u="sng" dirty="0" err="1">
                <a:solidFill>
                  <a:schemeClr val="accent1"/>
                </a:solidFill>
              </a:rPr>
              <a:t>Current</a:t>
            </a:r>
            <a:r>
              <a:rPr lang="fr-FR" sz="2400" b="1" i="1" u="sng" dirty="0">
                <a:solidFill>
                  <a:schemeClr val="accent1"/>
                </a:solidFill>
              </a:rPr>
              <a:t> </a:t>
            </a:r>
            <a:r>
              <a:rPr lang="fr-FR" sz="2400" b="1" i="1" u="sng" dirty="0" err="1">
                <a:solidFill>
                  <a:schemeClr val="accent1"/>
                </a:solidFill>
              </a:rPr>
              <a:t>Core</a:t>
            </a:r>
            <a:r>
              <a:rPr lang="fr-FR" sz="2400" b="1" i="1" u="sng" dirty="0">
                <a:solidFill>
                  <a:schemeClr val="accent1"/>
                </a:solidFill>
              </a:rPr>
              <a:t> and </a:t>
            </a:r>
            <a:r>
              <a:rPr lang="fr-FR" sz="2400" b="1" i="1" u="sng" dirty="0" err="1">
                <a:solidFill>
                  <a:schemeClr val="accent1"/>
                </a:solidFill>
              </a:rPr>
              <a:t>Comprehensive</a:t>
            </a:r>
            <a:r>
              <a:rPr lang="fr-FR" sz="2400" b="1" i="1" u="sng" dirty="0">
                <a:solidFill>
                  <a:schemeClr val="accent1"/>
                </a:solidFill>
              </a:rPr>
              <a:t> </a:t>
            </a:r>
            <a:r>
              <a:rPr lang="fr-FR" sz="2400" b="1" i="1" u="sng" dirty="0" err="1">
                <a:solidFill>
                  <a:schemeClr val="accent1"/>
                </a:solidFill>
              </a:rPr>
              <a:t>Transeuropean</a:t>
            </a:r>
            <a:r>
              <a:rPr lang="fr-FR" sz="2400" b="1" i="1" u="sng" dirty="0">
                <a:solidFill>
                  <a:schemeClr val="accent1"/>
                </a:solidFill>
              </a:rPr>
              <a:t> Network</a:t>
            </a:r>
            <a:endParaRPr lang="en-GB" b="1" i="1" u="sng" dirty="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D5333D-DE6C-44AE-BFD1-AF87ACC9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09" y="1634218"/>
            <a:ext cx="3822192" cy="4600600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09ADB9F-99D1-4C14-9597-E96310EDD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780520"/>
            <a:ext cx="5332882" cy="43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2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69FFB-0A0A-4F65-9DFC-9E1F326B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28441" cy="1143000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Motorways of the Sea :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Looking forward to DIP 2 in Ljubljana</a:t>
            </a:r>
            <a:br>
              <a:rPr lang="en-GB" sz="28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TEN-T Days 27 April 2018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3D35884-9276-4AD8-958B-1BC99CDDAB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560638"/>
            <a:ext cx="3176833" cy="2556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D6EA5E1-3EB9-4AF3-91FD-72A877021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0149" y="1636800"/>
            <a:ext cx="5731876" cy="52130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chemeClr val="accent1"/>
                </a:solidFill>
              </a:rPr>
              <a:t>The Detailed Implementation Plan should :</a:t>
            </a:r>
          </a:p>
          <a:p>
            <a:pPr marL="0" indent="0">
              <a:buNone/>
            </a:pPr>
            <a:endParaRPr lang="en-US" sz="72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accent1"/>
                </a:solidFill>
              </a:rPr>
              <a:t>introduce a </a:t>
            </a:r>
            <a:r>
              <a:rPr lang="en-US" sz="7200" b="1" dirty="0">
                <a:solidFill>
                  <a:schemeClr val="tx2"/>
                </a:solidFill>
              </a:rPr>
              <a:t>territorial pillar </a:t>
            </a:r>
            <a:r>
              <a:rPr lang="en-US" sz="7200" dirty="0">
                <a:solidFill>
                  <a:schemeClr val="accent1"/>
                </a:solidFill>
              </a:rPr>
              <a:t>for a balanced coverage of all sea basins (including Adriatic-Ionian), with a development strategy for each sea basin and extension of the </a:t>
            </a:r>
            <a:r>
              <a:rPr lang="en-US" sz="7200" dirty="0" err="1">
                <a:solidFill>
                  <a:schemeClr val="accent1"/>
                </a:solidFill>
              </a:rPr>
              <a:t>MoS</a:t>
            </a:r>
            <a:r>
              <a:rPr lang="en-US" sz="7200" dirty="0">
                <a:solidFill>
                  <a:schemeClr val="accent1"/>
                </a:solidFill>
              </a:rPr>
              <a:t> to ports outside the EU;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accent1"/>
                </a:solidFill>
              </a:rPr>
              <a:t>introduce a </a:t>
            </a:r>
            <a:r>
              <a:rPr lang="en-US" sz="7200" b="1" dirty="0">
                <a:solidFill>
                  <a:schemeClr val="tx2"/>
                </a:solidFill>
              </a:rPr>
              <a:t>“modal shift” component  </a:t>
            </a:r>
            <a:r>
              <a:rPr lang="en-US" sz="7200" dirty="0">
                <a:solidFill>
                  <a:schemeClr val="accent1"/>
                </a:solidFill>
              </a:rPr>
              <a:t>to support the demand for maritime services.</a:t>
            </a:r>
          </a:p>
          <a:p>
            <a:pPr marL="0" indent="0">
              <a:buNone/>
            </a:pPr>
            <a:endParaRPr lang="en-US" sz="7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7200" b="1" dirty="0">
                <a:solidFill>
                  <a:schemeClr val="accent1"/>
                </a:solidFill>
              </a:rPr>
              <a:t>The forthcoming CEF arrangements on </a:t>
            </a:r>
            <a:r>
              <a:rPr lang="en-US" sz="7200" b="1" dirty="0" err="1">
                <a:solidFill>
                  <a:schemeClr val="accent1"/>
                </a:solidFill>
              </a:rPr>
              <a:t>MoS</a:t>
            </a:r>
            <a:r>
              <a:rPr lang="en-US" sz="7200" b="1" dirty="0">
                <a:solidFill>
                  <a:schemeClr val="accent1"/>
                </a:solidFill>
              </a:rPr>
              <a:t>  should:</a:t>
            </a:r>
          </a:p>
          <a:p>
            <a:pPr marL="0" indent="0">
              <a:buNone/>
            </a:pPr>
            <a:endParaRPr lang="en-US" sz="7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accent1"/>
                </a:solidFill>
              </a:rPr>
              <a:t>include provisions to ensure that projects aimed at serving </a:t>
            </a:r>
            <a:r>
              <a:rPr lang="en-US" sz="7200" b="1" dirty="0">
                <a:solidFill>
                  <a:schemeClr val="tx2"/>
                </a:solidFill>
              </a:rPr>
              <a:t>islands and peripheries </a:t>
            </a:r>
            <a:r>
              <a:rPr lang="en-US" sz="7200" dirty="0">
                <a:solidFill>
                  <a:schemeClr val="accent1"/>
                </a:solidFill>
              </a:rPr>
              <a:t>are prioritized, for example by means of specific calls for projects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7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accent1"/>
                </a:solidFill>
              </a:rPr>
              <a:t>be based on an amended interpretation of Article 21 of the TEN-T that would </a:t>
            </a:r>
            <a:r>
              <a:rPr lang="en-US" sz="7200" b="1" dirty="0">
                <a:solidFill>
                  <a:schemeClr val="tx2"/>
                </a:solidFill>
              </a:rPr>
              <a:t>make links eligible between two ports of the comprehensive network </a:t>
            </a:r>
            <a:r>
              <a:rPr lang="en-US" sz="7200" dirty="0">
                <a:solidFill>
                  <a:schemeClr val="accent1"/>
                </a:solidFill>
              </a:rPr>
              <a:t>as well as </a:t>
            </a:r>
            <a:r>
              <a:rPr lang="en-US" sz="7200" b="1" dirty="0">
                <a:solidFill>
                  <a:schemeClr val="tx2"/>
                </a:solidFill>
              </a:rPr>
              <a:t>between an EU and a non-EU port.  </a:t>
            </a:r>
          </a:p>
          <a:p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591D20-3E6F-408B-83F3-5A72D26BD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2239"/>
            <a:ext cx="3071543" cy="438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134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2315" y="376238"/>
            <a:ext cx="6632013" cy="140684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Source Sans Pro"/>
              </a:rPr>
              <a:t>MARITIME TRANSPORT DIMENSION </a:t>
            </a:r>
            <a:b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Source Sans Pro"/>
              </a:rPr>
            </a:b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Source Sans Pro"/>
              </a:rPr>
              <a:t>real opportunities for Adriatic Ports : </a:t>
            </a:r>
            <a:b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Source Sans Pro"/>
              </a:rPr>
            </a:b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Source Sans Pro"/>
              </a:rPr>
              <a:t>shorter maritime routes to the Centre of Europe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7475" y="2047031"/>
            <a:ext cx="8229600" cy="5179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b="1" u="sng" dirty="0">
                <a:solidFill>
                  <a:schemeClr val="accent1"/>
                </a:solidFill>
              </a:rPr>
              <a:t>A recent illustration : </a:t>
            </a:r>
            <a:r>
              <a:rPr lang="fr-FR" sz="2400" dirty="0">
                <a:solidFill>
                  <a:schemeClr val="accent1"/>
                </a:solidFill>
              </a:rPr>
              <a:t>« </a:t>
            </a:r>
            <a:r>
              <a:rPr lang="fr-FR" sz="2400" b="1" dirty="0">
                <a:solidFill>
                  <a:schemeClr val="accent1"/>
                </a:solidFill>
              </a:rPr>
              <a:t>Mercedes prend la route du sud »</a:t>
            </a:r>
          </a:p>
          <a:p>
            <a:pPr marL="0" lv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French </a:t>
            </a:r>
            <a:r>
              <a:rPr lang="fr-FR" sz="2400" b="1" dirty="0" err="1">
                <a:solidFill>
                  <a:schemeClr val="accent1"/>
                </a:solidFill>
              </a:rPr>
              <a:t>Press</a:t>
            </a:r>
            <a:r>
              <a:rPr lang="fr-FR" sz="2400" b="1" dirty="0">
                <a:solidFill>
                  <a:schemeClr val="accent1"/>
                </a:solidFill>
              </a:rPr>
              <a:t> Article 10 March 2016</a:t>
            </a:r>
          </a:p>
          <a:p>
            <a:pPr marL="0" lvl="0" indent="0"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1"/>
                </a:solidFill>
              </a:rPr>
              <a:t>Mitsui OSK Lines, a </a:t>
            </a:r>
            <a:r>
              <a:rPr lang="fr-FR" sz="2400" dirty="0" err="1">
                <a:solidFill>
                  <a:schemeClr val="accent1"/>
                </a:solidFill>
              </a:rPr>
              <a:t>Japonese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company</a:t>
            </a:r>
            <a:r>
              <a:rPr lang="fr-FR" sz="2400" dirty="0">
                <a:solidFill>
                  <a:schemeClr val="accent1"/>
                </a:solidFill>
              </a:rPr>
              <a:t>, </a:t>
            </a:r>
            <a:r>
              <a:rPr lang="fr-FR" sz="2400" dirty="0" err="1">
                <a:solidFill>
                  <a:schemeClr val="accent1"/>
                </a:solidFill>
              </a:rPr>
              <a:t>will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start</a:t>
            </a:r>
            <a:r>
              <a:rPr lang="fr-FR" sz="2400" dirty="0">
                <a:solidFill>
                  <a:schemeClr val="accent1"/>
                </a:solidFill>
              </a:rPr>
              <a:t> a new service to Asia </a:t>
            </a:r>
            <a:r>
              <a:rPr lang="fr-FR" sz="2400" dirty="0" err="1">
                <a:solidFill>
                  <a:schemeClr val="accent1"/>
                </a:solidFill>
              </a:rPr>
              <a:t>from</a:t>
            </a:r>
            <a:r>
              <a:rPr lang="fr-FR" sz="2400" dirty="0">
                <a:solidFill>
                  <a:schemeClr val="accent1"/>
                </a:solidFill>
              </a:rPr>
              <a:t>  </a:t>
            </a:r>
            <a:r>
              <a:rPr lang="fr-FR" sz="2400" b="1" dirty="0" err="1">
                <a:solidFill>
                  <a:schemeClr val="tx2"/>
                </a:solidFill>
              </a:rPr>
              <a:t>Koper</a:t>
            </a:r>
            <a:r>
              <a:rPr lang="fr-FR" sz="2400" b="1" dirty="0">
                <a:solidFill>
                  <a:schemeClr val="tx2"/>
                </a:solidFill>
              </a:rPr>
              <a:t> (</a:t>
            </a:r>
            <a:r>
              <a:rPr lang="fr-FR" sz="2400" b="1" dirty="0" err="1">
                <a:solidFill>
                  <a:schemeClr val="tx2"/>
                </a:solidFill>
              </a:rPr>
              <a:t>Slovenia</a:t>
            </a:r>
            <a:r>
              <a:rPr lang="fr-FR" sz="2400" b="1" dirty="0">
                <a:solidFill>
                  <a:schemeClr val="tx2"/>
                </a:solidFill>
              </a:rPr>
              <a:t>) </a:t>
            </a:r>
            <a:r>
              <a:rPr lang="fr-FR" sz="2400" dirty="0">
                <a:solidFill>
                  <a:schemeClr val="accent1"/>
                </a:solidFill>
              </a:rPr>
              <a:t>to  export cars </a:t>
            </a:r>
            <a:r>
              <a:rPr lang="fr-FR" sz="2400" dirty="0" err="1">
                <a:solidFill>
                  <a:schemeClr val="accent1"/>
                </a:solidFill>
              </a:rPr>
              <a:t>produced</a:t>
            </a:r>
            <a:r>
              <a:rPr lang="fr-FR" sz="2400" dirty="0">
                <a:solidFill>
                  <a:schemeClr val="accent1"/>
                </a:solidFill>
              </a:rPr>
              <a:t> in Germany by the Daimler group. Mercedes </a:t>
            </a:r>
            <a:r>
              <a:rPr lang="fr-FR" sz="2400" dirty="0" err="1">
                <a:solidFill>
                  <a:schemeClr val="accent1"/>
                </a:solidFill>
              </a:rPr>
              <a:t>was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previously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exporting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from</a:t>
            </a:r>
            <a:r>
              <a:rPr lang="fr-FR" sz="2400" dirty="0">
                <a:solidFill>
                  <a:schemeClr val="accent1"/>
                </a:solidFill>
              </a:rPr>
              <a:t> the port de Bremerhaven, but </a:t>
            </a:r>
            <a:r>
              <a:rPr lang="fr-FR" sz="2400" dirty="0" err="1">
                <a:solidFill>
                  <a:schemeClr val="accent1"/>
                </a:solidFill>
              </a:rPr>
              <a:t>wants</a:t>
            </a:r>
            <a:r>
              <a:rPr lang="fr-FR" sz="2400" dirty="0">
                <a:solidFill>
                  <a:schemeClr val="accent1"/>
                </a:solidFill>
              </a:rPr>
              <a:t> to </a:t>
            </a:r>
            <a:r>
              <a:rPr lang="fr-FR" sz="2400" dirty="0" err="1">
                <a:solidFill>
                  <a:schemeClr val="accent1"/>
                </a:solidFill>
              </a:rPr>
              <a:t>reduce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its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carbon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print</a:t>
            </a:r>
            <a:r>
              <a:rPr lang="fr-FR" sz="2400" dirty="0">
                <a:solidFill>
                  <a:schemeClr val="accent1"/>
                </a:solidFill>
              </a:rPr>
              <a:t> and the </a:t>
            </a:r>
            <a:r>
              <a:rPr lang="fr-FR" sz="2400" dirty="0" err="1">
                <a:solidFill>
                  <a:schemeClr val="accent1"/>
                </a:solidFill>
              </a:rPr>
              <a:t>length</a:t>
            </a:r>
            <a:r>
              <a:rPr lang="fr-FR" sz="2400" dirty="0">
                <a:solidFill>
                  <a:schemeClr val="accent1"/>
                </a:solidFill>
              </a:rPr>
              <a:t> of the maritime route. </a:t>
            </a:r>
          </a:p>
          <a:p>
            <a:pPr marL="0" indent="0">
              <a:buNone/>
            </a:pPr>
            <a:r>
              <a:rPr lang="fr-FR" sz="2400" dirty="0" err="1">
                <a:solidFill>
                  <a:schemeClr val="accent1"/>
                </a:solidFill>
              </a:rPr>
              <a:t>Historically</a:t>
            </a:r>
            <a:r>
              <a:rPr lang="fr-FR" sz="2400" dirty="0">
                <a:solidFill>
                  <a:schemeClr val="accent1"/>
                </a:solidFill>
              </a:rPr>
              <a:t>, </a:t>
            </a:r>
            <a:r>
              <a:rPr lang="fr-FR" sz="2400" dirty="0" err="1">
                <a:solidFill>
                  <a:schemeClr val="accent1"/>
                </a:solidFill>
              </a:rPr>
              <a:t>it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is</a:t>
            </a:r>
            <a:r>
              <a:rPr lang="fr-FR" sz="2400" dirty="0">
                <a:solidFill>
                  <a:schemeClr val="accent1"/>
                </a:solidFill>
              </a:rPr>
              <a:t> the first time </a:t>
            </a:r>
            <a:r>
              <a:rPr lang="fr-FR" sz="2400" dirty="0" err="1">
                <a:solidFill>
                  <a:schemeClr val="accent1"/>
                </a:solidFill>
              </a:rPr>
              <a:t>that</a:t>
            </a:r>
            <a:r>
              <a:rPr lang="fr-FR" sz="2400" dirty="0">
                <a:solidFill>
                  <a:schemeClr val="accent1"/>
                </a:solidFill>
              </a:rPr>
              <a:t> the Daimler group exports to Asia via the </a:t>
            </a:r>
            <a:r>
              <a:rPr lang="fr-FR" sz="2400" dirty="0" err="1">
                <a:solidFill>
                  <a:schemeClr val="accent1"/>
                </a:solidFill>
              </a:rPr>
              <a:t>Mediterranean</a:t>
            </a:r>
            <a:r>
              <a:rPr lang="fr-FR" sz="2400" dirty="0">
                <a:solidFill>
                  <a:schemeClr val="accent1"/>
                </a:solidFill>
              </a:rPr>
              <a:t> and not via the </a:t>
            </a:r>
            <a:r>
              <a:rPr lang="fr-FR" sz="2400" dirty="0" err="1">
                <a:solidFill>
                  <a:schemeClr val="accent1"/>
                </a:solidFill>
              </a:rPr>
              <a:t>North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Sea</a:t>
            </a:r>
            <a:r>
              <a:rPr lang="fr-FR" sz="2400" dirty="0">
                <a:solidFill>
                  <a:schemeClr val="accent1"/>
                </a:solidFill>
              </a:rPr>
              <a:t> . Four </a:t>
            </a:r>
            <a:r>
              <a:rPr lang="fr-FR" sz="2400" dirty="0" err="1">
                <a:solidFill>
                  <a:schemeClr val="accent1"/>
                </a:solidFill>
              </a:rPr>
              <a:t>departures</a:t>
            </a:r>
            <a:r>
              <a:rPr lang="fr-FR" sz="2400" dirty="0">
                <a:solidFill>
                  <a:schemeClr val="accent1"/>
                </a:solidFill>
              </a:rPr>
              <a:t> a </a:t>
            </a:r>
            <a:r>
              <a:rPr lang="fr-FR" sz="2400" dirty="0" err="1">
                <a:solidFill>
                  <a:schemeClr val="accent1"/>
                </a:solidFill>
              </a:rPr>
              <a:t>week</a:t>
            </a:r>
            <a:r>
              <a:rPr lang="fr-FR" sz="2400" dirty="0">
                <a:solidFill>
                  <a:schemeClr val="accent1"/>
                </a:solidFill>
              </a:rPr>
              <a:t> to Singapour, Hong-Kong and 3 </a:t>
            </a:r>
            <a:r>
              <a:rPr lang="fr-FR" sz="2400" dirty="0" err="1">
                <a:solidFill>
                  <a:schemeClr val="accent1"/>
                </a:solidFill>
              </a:rPr>
              <a:t>Chinese</a:t>
            </a:r>
            <a:r>
              <a:rPr lang="fr-FR" sz="2400" dirty="0">
                <a:solidFill>
                  <a:schemeClr val="accent1"/>
                </a:solidFill>
              </a:rPr>
              <a:t> ports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accent1"/>
                </a:solidFill>
              </a:rPr>
              <a:t> </a:t>
            </a:r>
          </a:p>
          <a:p>
            <a:endParaRPr lang="en-US" sz="16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6907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F72A32-F2A9-47DB-8462-34EFABA5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689" y="170943"/>
            <a:ext cx="6952268" cy="1143000"/>
          </a:xfrm>
        </p:spPr>
        <p:txBody>
          <a:bodyPr>
            <a:noAutofit/>
          </a:bodyPr>
          <a:lstStyle/>
          <a:p>
            <a:r>
              <a:rPr lang="en-GB" sz="3600" b="1" i="1" dirty="0">
                <a:solidFill>
                  <a:schemeClr val="tx2"/>
                </a:solidFill>
              </a:rPr>
              <a:t>Challenging</a:t>
            </a:r>
            <a:r>
              <a:rPr lang="en-GB" sz="3600" b="1" dirty="0">
                <a:solidFill>
                  <a:schemeClr val="tx2"/>
                </a:solidFill>
              </a:rPr>
              <a:t> (IMF)  </a:t>
            </a: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>or </a:t>
            </a:r>
            <a:r>
              <a:rPr lang="en-GB" sz="3600" b="1" i="1" dirty="0">
                <a:solidFill>
                  <a:schemeClr val="tx2"/>
                </a:solidFill>
              </a:rPr>
              <a:t>promising</a:t>
            </a:r>
            <a:r>
              <a:rPr lang="en-GB" sz="3600" b="1" dirty="0">
                <a:solidFill>
                  <a:schemeClr val="tx2"/>
                </a:solidFill>
              </a:rPr>
              <a:t> (SEETO) perspective 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1EB34D4-6352-42EF-9911-73FDF7DCFE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5440" y="1781666"/>
            <a:ext cx="3855562" cy="4100660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D546544E-5C7D-4F07-9F3D-13E4B4C147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5270" y="1569014"/>
            <a:ext cx="355570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 xsi:nil="true"/>
    <IconOverlay xmlns="http://schemas.microsoft.com/sharepoint/v4" xsi:nil="true"/>
    <URL xmlns="http://schemas.microsoft.com/sharepoint/v3">
      <Url xsi:nil="true"/>
      <Description xsi:nil="true"/>
    </URL>
    <_dlc_DocId xmlns="a14e11a3-9046-4123-8103-8cd204f7d94b">CRPMSG-4-222</_dlc_DocId>
    <_dlc_DocIdUrl xmlns="a14e11a3-9046-4123-8103-8cd204f7d94b">
      <Url>https://crpmbruxelles.sharepoint.com/sites/interne/_layouts/15/DocIdRedir.aspx?ID=CRPMSG-4-222</Url>
      <Description>CRPMSG-4-222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A32A3B3BE144E9F59E75543D5A29D" ma:contentTypeVersion="8" ma:contentTypeDescription="Crée un document." ma:contentTypeScope="" ma:versionID="21dac3d35a8b85cec5548e801cf96d6a">
  <xsd:schema xmlns:xsd="http://www.w3.org/2001/XMLSchema" xmlns:xs="http://www.w3.org/2001/XMLSchema" xmlns:p="http://schemas.microsoft.com/office/2006/metadata/properties" xmlns:ns1="http://schemas.microsoft.com/sharepoint/v3" xmlns:ns2="a14e11a3-9046-4123-8103-8cd204f7d94b" xmlns:ns3="http://schemas.microsoft.com/sharepoint/v3/fields" xmlns:ns4="http://schemas.microsoft.com/sharepoint/v4" xmlns:ns5="07512192-5fb3-4986-8c88-8dc3a6ce056e" targetNamespace="http://schemas.microsoft.com/office/2006/metadata/properties" ma:root="true" ma:fieldsID="e5a3e7ecc6c1e6f7575bd15db636bcea" ns1:_="" ns2:_="" ns3:_="" ns4:_="" ns5:_="">
    <xsd:import namespace="http://schemas.microsoft.com/sharepoint/v3"/>
    <xsd:import namespace="a14e11a3-9046-4123-8103-8cd204f7d94b"/>
    <xsd:import namespace="http://schemas.microsoft.com/sharepoint/v3/fields"/>
    <xsd:import namespace="http://schemas.microsoft.com/sharepoint/v4"/>
    <xsd:import namespace="07512192-5fb3-4986-8c88-8dc3a6ce05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_Status" minOccurs="0"/>
                <xsd:element ref="ns4:IconOverlay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e11a3-9046-4123-8103-8cd204f7d9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2" nillable="true" ma:displayName="État" ma:format="Dropdown" ma:internalName="_Status">
      <xsd:simpleType>
        <xsd:union memberTypes="dms:Text">
          <xsd:simpleType>
            <xsd:restriction base="dms:Choice">
              <xsd:enumeration value="Brouillon"/>
              <xsd:enumeration value="Validé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12192-5fb3-4986-8c88-8dc3a6ce05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État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7C3568-23AD-40A4-80EE-B8754B5D7BC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53F3BFD-738D-4E19-8D3A-711BE657B7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3DD1A-ADB1-44BC-9DD8-A5C1F4F0253E}">
  <ds:schemaRefs>
    <ds:schemaRef ds:uri="http://schemas.microsoft.com/sharepoint/v4"/>
    <ds:schemaRef ds:uri="http://purl.org/dc/terms/"/>
    <ds:schemaRef ds:uri="a14e11a3-9046-4123-8103-8cd204f7d94b"/>
    <ds:schemaRef ds:uri="http://schemas.microsoft.com/office/2006/documentManagement/types"/>
    <ds:schemaRef ds:uri="07512192-5fb3-4986-8c88-8dc3a6ce056e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sharepoint/v3/field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80CD7AC-1382-4BD3-A0FC-30C8B02D7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4e11a3-9046-4123-8103-8cd204f7d94b"/>
    <ds:schemaRef ds:uri="http://schemas.microsoft.com/sharepoint/v3/fields"/>
    <ds:schemaRef ds:uri="http://schemas.microsoft.com/sharepoint/v4"/>
    <ds:schemaRef ds:uri="07512192-5fb3-4986-8c88-8dc3a6ce05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567</Words>
  <Application>Microsoft Office PowerPoint</Application>
  <PresentationFormat>Affichage à l'écran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Source Sans Pro</vt:lpstr>
      <vt:lpstr>Trebuchet MS</vt:lpstr>
      <vt:lpstr>Wingdings</vt:lpstr>
      <vt:lpstr>Office Theme</vt:lpstr>
      <vt:lpstr>CEF, TEN-T and Motorways of the Sea Revisions : Maritime Regions are ready  Eleni Marianou Secretary General of the CPMR   </vt:lpstr>
      <vt:lpstr>CEF and TEN-T post-2020: how can the situation of the maritime peripheries be improved? </vt:lpstr>
      <vt:lpstr>our key messages  for forthcoming negotiations : yes to a strong cef budget,  but only if … </vt:lpstr>
      <vt:lpstr>June 2017 : CPMR’s proposed amendments  to Annex 1 of the CEF (corridors)</vt:lpstr>
      <vt:lpstr> CPMR asks for a revision of TEN-T guidelines and maps before 2023 …</vt:lpstr>
      <vt:lpstr>How to get a better coverage of EUSAIR area by the CEF ?  Current Core and Comprehensive Transeuropean Network</vt:lpstr>
      <vt:lpstr>Motorways of the Sea : Looking forward to DIP 2 in Ljubljana TEN-T Days 27 April 2018</vt:lpstr>
      <vt:lpstr>MARITIME TRANSPORT DIMENSION  real opportunities for Adriatic Ports :  shorter maritime routes to the Centre of Europe</vt:lpstr>
      <vt:lpstr>Challenging (IMF)   or promising (SEETO) perspective  ?</vt:lpstr>
      <vt:lpstr>Présentation PowerPoint</vt:lpstr>
    </vt:vector>
  </TitlesOfParts>
  <Company>IPL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Mathers</dc:creator>
  <cp:lastModifiedBy>Patrick Anvroin</cp:lastModifiedBy>
  <cp:revision>71</cp:revision>
  <dcterms:created xsi:type="dcterms:W3CDTF">2016-02-02T08:19:40Z</dcterms:created>
  <dcterms:modified xsi:type="dcterms:W3CDTF">2018-03-19T14:15:25Z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0x010100EAFA32A3B3BE144E9F59E75543D5A29D</vt:lpwstr>
  </property>
  <property fmtid="{D5CDD505-2E9C-101B-9397-08002B2CF9AE}" pid="3" name="_dlc_DocIdItemGuid">
    <vt:lpwstr>c08e111c-626c-48fe-905b-c182a6435014</vt:lpwstr>
  </property>
</Properties>
</file>