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1541" autoAdjust="0"/>
  </p:normalViewPr>
  <p:slideViewPr>
    <p:cSldViewPr snapToGrid="0">
      <p:cViewPr>
        <p:scale>
          <a:sx n="60" d="100"/>
          <a:sy n="60" d="100"/>
        </p:scale>
        <p:origin x="-1392"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p:cNvSpPr>
          <p:nvPr>
            <p:ph type="body"/>
          </p:nvPr>
        </p:nvSpPr>
        <p:spPr>
          <a:xfrm>
            <a:off x="756000" y="5078520"/>
            <a:ext cx="6047640" cy="4811040"/>
          </a:xfrm>
          <a:prstGeom prst="rect">
            <a:avLst/>
          </a:prstGeom>
        </p:spPr>
        <p:txBody>
          <a:bodyPr lIns="0" tIns="0" rIns="0" bIns="0"/>
          <a:lstStyle/>
          <a:p>
            <a:r>
              <a:rPr lang="el-GR" sz="2000">
                <a:latin typeface="Arial"/>
              </a:rPr>
              <a:t>Πατήστε για επεξεργασία της μορφής των σημειώσεων</a:t>
            </a:r>
            <a:endParaRPr/>
          </a:p>
        </p:txBody>
      </p:sp>
      <p:sp>
        <p:nvSpPr>
          <p:cNvPr id="83" name="PlaceHolder 2"/>
          <p:cNvSpPr>
            <a:spLocks noGrp="1"/>
          </p:cNvSpPr>
          <p:nvPr>
            <p:ph type="hdr"/>
          </p:nvPr>
        </p:nvSpPr>
        <p:spPr>
          <a:xfrm>
            <a:off x="0" y="0"/>
            <a:ext cx="3280680" cy="534240"/>
          </a:xfrm>
          <a:prstGeom prst="rect">
            <a:avLst/>
          </a:prstGeom>
        </p:spPr>
        <p:txBody>
          <a:bodyPr lIns="0" tIns="0" rIns="0" bIns="0"/>
          <a:lstStyle/>
          <a:p>
            <a:r>
              <a:rPr lang="el-GR" sz="1400">
                <a:latin typeface="Times New Roman"/>
              </a:rPr>
              <a:t>&lt;κεφαλίδα&gt;</a:t>
            </a:r>
            <a:endParaRPr/>
          </a:p>
        </p:txBody>
      </p:sp>
      <p:sp>
        <p:nvSpPr>
          <p:cNvPr id="84" name="PlaceHolder 3"/>
          <p:cNvSpPr>
            <a:spLocks noGrp="1"/>
          </p:cNvSpPr>
          <p:nvPr>
            <p:ph type="dt"/>
          </p:nvPr>
        </p:nvSpPr>
        <p:spPr>
          <a:xfrm>
            <a:off x="4278960" y="0"/>
            <a:ext cx="3280680" cy="534240"/>
          </a:xfrm>
          <a:prstGeom prst="rect">
            <a:avLst/>
          </a:prstGeom>
        </p:spPr>
        <p:txBody>
          <a:bodyPr lIns="0" tIns="0" rIns="0" bIns="0"/>
          <a:lstStyle/>
          <a:p>
            <a:pPr algn="r"/>
            <a:r>
              <a:rPr lang="el-GR" sz="1400">
                <a:latin typeface="Times New Roman"/>
              </a:rPr>
              <a:t>&lt;ημερομηνία/ώρα&gt;</a:t>
            </a:r>
            <a:endParaRPr/>
          </a:p>
        </p:txBody>
      </p:sp>
      <p:sp>
        <p:nvSpPr>
          <p:cNvPr id="85" name="PlaceHolder 4"/>
          <p:cNvSpPr>
            <a:spLocks noGrp="1"/>
          </p:cNvSpPr>
          <p:nvPr>
            <p:ph type="ftr"/>
          </p:nvPr>
        </p:nvSpPr>
        <p:spPr>
          <a:xfrm>
            <a:off x="0" y="10157400"/>
            <a:ext cx="3280680" cy="534240"/>
          </a:xfrm>
          <a:prstGeom prst="rect">
            <a:avLst/>
          </a:prstGeom>
        </p:spPr>
        <p:txBody>
          <a:bodyPr lIns="0" tIns="0" rIns="0" bIns="0" anchor="b"/>
          <a:lstStyle/>
          <a:p>
            <a:r>
              <a:rPr lang="el-GR" sz="1400">
                <a:latin typeface="Times New Roman"/>
              </a:rPr>
              <a:t>&lt;υποσέλιδο&gt;</a:t>
            </a:r>
            <a:endParaRPr/>
          </a:p>
        </p:txBody>
      </p:sp>
      <p:sp>
        <p:nvSpPr>
          <p:cNvPr id="86" name="PlaceHolder 5"/>
          <p:cNvSpPr>
            <a:spLocks noGrp="1"/>
          </p:cNvSpPr>
          <p:nvPr>
            <p:ph type="sldNum"/>
          </p:nvPr>
        </p:nvSpPr>
        <p:spPr>
          <a:xfrm>
            <a:off x="4278960" y="10157400"/>
            <a:ext cx="3280680" cy="534240"/>
          </a:xfrm>
          <a:prstGeom prst="rect">
            <a:avLst/>
          </a:prstGeom>
        </p:spPr>
        <p:txBody>
          <a:bodyPr lIns="0" tIns="0" rIns="0" bIns="0" anchor="b"/>
          <a:lstStyle/>
          <a:p>
            <a:pPr algn="r"/>
            <a:fld id="{1E9E548A-3BB6-4971-A879-D85554878629}" type="slidenum">
              <a:rPr lang="el-GR" sz="1400">
                <a:latin typeface="Times New Roman"/>
              </a:rPr>
              <a:pPr algn="r"/>
              <a:t>‹#›</a:t>
            </a:fld>
            <a:endParaRPr/>
          </a:p>
        </p:txBody>
      </p:sp>
    </p:spTree>
    <p:extLst>
      <p:ext uri="{BB962C8B-B14F-4D97-AF65-F5344CB8AC3E}">
        <p14:creationId xmlns:p14="http://schemas.microsoft.com/office/powerpoint/2010/main" xmlns="" val="190017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p:cNvSpPr>
          <p:nvPr>
            <p:ph type="body"/>
          </p:nvPr>
        </p:nvSpPr>
        <p:spPr>
          <a:xfrm>
            <a:off x="685800" y="4400640"/>
            <a:ext cx="5486040" cy="3600000"/>
          </a:xfrm>
          <a:prstGeom prst="rect">
            <a:avLst/>
          </a:prstGeom>
        </p:spPr>
        <p:txBody>
          <a:bodyPr/>
          <a:lstStyle/>
          <a:p>
            <a:endParaRPr/>
          </a:p>
        </p:txBody>
      </p:sp>
      <p:sp>
        <p:nvSpPr>
          <p:cNvPr id="123" name="TextShape 2"/>
          <p:cNvSpPr txBox="1"/>
          <p:nvPr/>
        </p:nvSpPr>
        <p:spPr>
          <a:xfrm>
            <a:off x="3884760" y="8685360"/>
            <a:ext cx="2971440" cy="458280"/>
          </a:xfrm>
          <a:prstGeom prst="rect">
            <a:avLst/>
          </a:prstGeom>
          <a:noFill/>
          <a:ln>
            <a:noFill/>
          </a:ln>
        </p:spPr>
        <p:txBody>
          <a:bodyPr anchor="b"/>
          <a:lstStyle/>
          <a:p>
            <a:pPr algn="r">
              <a:lnSpc>
                <a:spcPct val="100000"/>
              </a:lnSpc>
            </a:pPr>
            <a:fld id="{0F388930-9384-4924-A960-6289A7CCE8BD}" type="slidenum">
              <a:rPr lang="el-GR" sz="1200" strike="noStrike">
                <a:latin typeface="Times New Roman"/>
              </a:rPr>
              <a:pPr algn="r">
                <a:lnSpc>
                  <a:spcPct val="100000"/>
                </a:lnSpc>
              </a:pPr>
              <a:t>2</a:t>
            </a:fld>
            <a:endParaRPr/>
          </a:p>
        </p:txBody>
      </p:sp>
    </p:spTree>
    <p:extLst>
      <p:ext uri="{BB962C8B-B14F-4D97-AF65-F5344CB8AC3E}">
        <p14:creationId xmlns:p14="http://schemas.microsoft.com/office/powerpoint/2010/main" xmlns="" val="346046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p:cNvSpPr>
          <p:nvPr>
            <p:ph type="body"/>
          </p:nvPr>
        </p:nvSpPr>
        <p:spPr>
          <a:xfrm>
            <a:off x="685800" y="4400640"/>
            <a:ext cx="5486040" cy="3600000"/>
          </a:xfrm>
          <a:prstGeom prst="rect">
            <a:avLst/>
          </a:prstGeom>
        </p:spPr>
        <p:txBody>
          <a:bodyPr/>
          <a:lstStyle/>
          <a:p>
            <a:pPr algn="just">
              <a:lnSpc>
                <a:spcPct val="100000"/>
              </a:lnSpc>
            </a:pPr>
            <a:endParaRPr dirty="0"/>
          </a:p>
        </p:txBody>
      </p:sp>
      <p:sp>
        <p:nvSpPr>
          <p:cNvPr id="125" name="TextShape 2"/>
          <p:cNvSpPr txBox="1"/>
          <p:nvPr/>
        </p:nvSpPr>
        <p:spPr>
          <a:xfrm>
            <a:off x="3884760" y="8685360"/>
            <a:ext cx="2971440" cy="458280"/>
          </a:xfrm>
          <a:prstGeom prst="rect">
            <a:avLst/>
          </a:prstGeom>
          <a:noFill/>
          <a:ln>
            <a:noFill/>
          </a:ln>
        </p:spPr>
        <p:txBody>
          <a:bodyPr anchor="b"/>
          <a:lstStyle/>
          <a:p>
            <a:pPr algn="r">
              <a:lnSpc>
                <a:spcPct val="100000"/>
              </a:lnSpc>
            </a:pPr>
            <a:fld id="{11A67346-6881-4D76-96C4-A1F5DF3AD314}" type="slidenum">
              <a:rPr lang="el-GR" sz="1200" strike="noStrike">
                <a:latin typeface="Times New Roman"/>
              </a:rPr>
              <a:pPr algn="r">
                <a:lnSpc>
                  <a:spcPct val="100000"/>
                </a:lnSpc>
              </a:pPr>
              <a:t>3</a:t>
            </a:fld>
            <a:endParaRPr/>
          </a:p>
        </p:txBody>
      </p:sp>
    </p:spTree>
    <p:extLst>
      <p:ext uri="{BB962C8B-B14F-4D97-AF65-F5344CB8AC3E}">
        <p14:creationId xmlns:p14="http://schemas.microsoft.com/office/powerpoint/2010/main" xmlns="" val="316014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idx="10"/>
          </p:nvPr>
        </p:nvSpPr>
        <p:spPr/>
        <p:txBody>
          <a:bodyPr/>
          <a:lstStyle/>
          <a:p>
            <a:pPr algn="r"/>
            <a:fld id="{1E9E548A-3BB6-4971-A879-D85554878629}" type="slidenum">
              <a:rPr lang="el-GR" sz="1400" smtClean="0">
                <a:latin typeface="Times New Roman"/>
              </a:rPr>
              <a:pPr algn="r"/>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Slide">
    <p:spTree>
      <p:nvGrpSpPr>
        <p:cNvPr id="1" name=""/>
        <p:cNvGrpSpPr/>
        <p:nvPr/>
      </p:nvGrpSpPr>
      <p:grpSpPr>
        <a:xfrm>
          <a:off x="0" y="0"/>
          <a:ext cx="0" cy="0"/>
          <a:chOff x="0" y="0"/>
          <a:chExt cx="0" cy="0"/>
        </a:xfrm>
      </p:grpSpPr>
      <p:pic>
        <p:nvPicPr>
          <p:cNvPr id="2" name="Εικόνα 7">
            <a:extLst>
              <a:ext uri="{FF2B5EF4-FFF2-40B4-BE49-F238E27FC236}">
                <a16:creationId xmlns="" xmlns:a16="http://schemas.microsoft.com/office/drawing/2014/main" id="{48AAD213-4E4B-4EBD-910D-CA6D3A4D2AB0}"/>
              </a:ext>
            </a:extLst>
          </p:cNvPr>
          <p:cNvPicPr>
            <a:picLocks/>
          </p:cNvPicPr>
          <p:nvPr userDrawn="1"/>
        </p:nvPicPr>
        <p:blipFill rotWithShape="1">
          <a:blip r:embed="rId2" cstate="print"/>
          <a:srcRect l="48831" t="85556" r="45973" b="12200"/>
          <a:stretch/>
        </p:blipFill>
        <p:spPr>
          <a:xfrm>
            <a:off x="4086000" y="6606000"/>
            <a:ext cx="972000" cy="252000"/>
          </a:xfrm>
          <a:prstGeom prst="rect">
            <a:avLst/>
          </a:prstGeom>
        </p:spPr>
      </p:pic>
      <p:pic>
        <p:nvPicPr>
          <p:cNvPr id="3" name="Εικόνα 7">
            <a:extLst>
              <a:ext uri="{FF2B5EF4-FFF2-40B4-BE49-F238E27FC236}">
                <a16:creationId xmlns="" xmlns:a16="http://schemas.microsoft.com/office/drawing/2014/main" id="{212B31D9-EB86-413E-A2BF-36E56F04353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84341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2" name="Εικόνα 7">
            <a:extLst>
              <a:ext uri="{FF2B5EF4-FFF2-40B4-BE49-F238E27FC236}">
                <a16:creationId xmlns="" xmlns:a16="http://schemas.microsoft.com/office/drawing/2014/main" id="{48AAD213-4E4B-4EBD-910D-CA6D3A4D2AB0}"/>
              </a:ext>
            </a:extLst>
          </p:cNvPr>
          <p:cNvPicPr>
            <a:picLocks/>
          </p:cNvPicPr>
          <p:nvPr userDrawn="1"/>
        </p:nvPicPr>
        <p:blipFill rotWithShape="1">
          <a:blip r:embed="rId2" cstate="print"/>
          <a:srcRect l="48831" t="85556" r="45973" b="12200"/>
          <a:stretch/>
        </p:blipFill>
        <p:spPr>
          <a:xfrm>
            <a:off x="4086000" y="6606000"/>
            <a:ext cx="972000" cy="252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el-GR" sz="1200" strike="noStrike">
                <a:solidFill>
                  <a:srgbClr val="8B8B8B"/>
                </a:solidFill>
                <a:latin typeface="Calibri"/>
              </a:rPr>
              <a:t>16/9/2018</a:t>
            </a:r>
            <a:endParaRPr/>
          </a:p>
        </p:txBody>
      </p:sp>
      <p:sp>
        <p:nvSpPr>
          <p:cNvPr id="43" name="PlaceHolder 3"/>
          <p:cNvSpPr>
            <a:spLocks noGrp="1"/>
          </p:cNvSpPr>
          <p:nvPr>
            <p:ph type="sldNum"/>
          </p:nvPr>
        </p:nvSpPr>
        <p:spPr>
          <a:xfrm>
            <a:off x="6553080" y="6356520"/>
            <a:ext cx="2133360" cy="364680"/>
          </a:xfrm>
          <a:prstGeom prst="rect">
            <a:avLst/>
          </a:prstGeom>
        </p:spPr>
        <p:txBody>
          <a:bodyPr anchor="ctr"/>
          <a:lstStyle/>
          <a:p>
            <a:pPr algn="r">
              <a:lnSpc>
                <a:spcPct val="100000"/>
              </a:lnSpc>
            </a:pPr>
            <a:fld id="{D6E33DFF-018E-41FC-BCB4-7F654E8F039D}" type="slidenum">
              <a:rPr lang="el-GR" sz="1200" strike="noStrike">
                <a:solidFill>
                  <a:srgbClr val="8B8B8B"/>
                </a:solidFill>
                <a:latin typeface="Calibri"/>
              </a:rPr>
              <a:pPr algn="r">
                <a:lnSpc>
                  <a:spcPct val="100000"/>
                </a:lnSpc>
              </a:pPr>
              <a:t>‹#›</a:t>
            </a:fld>
            <a:endParaRPr/>
          </a:p>
        </p:txBody>
      </p:sp>
      <p:pic>
        <p:nvPicPr>
          <p:cNvPr id="44" name="Εικόνα 6"/>
          <p:cNvPicPr/>
          <p:nvPr userDrawn="1"/>
        </p:nvPicPr>
        <p:blipFill>
          <a:blip r:embed="rId4" cstate="print"/>
          <a:srcRect l="32517" t="18768" r="15968" b="68206"/>
          <a:stretch/>
        </p:blipFill>
        <p:spPr>
          <a:xfrm>
            <a:off x="0" y="0"/>
            <a:ext cx="9143640" cy="1340280"/>
          </a:xfrm>
          <a:prstGeom prst="rect">
            <a:avLst/>
          </a:prstGeom>
          <a:ln>
            <a:noFill/>
          </a:ln>
        </p:spPr>
      </p:pic>
      <p:pic>
        <p:nvPicPr>
          <p:cNvPr id="45" name="Εικόνα 7"/>
          <p:cNvPicPr/>
          <p:nvPr/>
        </p:nvPicPr>
        <p:blipFill>
          <a:blip r:embed="rId5" cstate="print"/>
          <a:srcRect l="-35709" t="-64737" r="-38568" b="12199"/>
          <a:stretch/>
        </p:blipFill>
        <p:spPr>
          <a:xfrm>
            <a:off x="4086000" y="6606000"/>
            <a:ext cx="971640" cy="251640"/>
          </a:xfrm>
          <a:prstGeom prst="rect">
            <a:avLst/>
          </a:prstGeom>
          <a:ln>
            <a:noFill/>
          </a:ln>
        </p:spPr>
      </p:pic>
      <p:pic>
        <p:nvPicPr>
          <p:cNvPr id="46" name="7 - Εικόνα"/>
          <p:cNvPicPr/>
          <p:nvPr/>
        </p:nvPicPr>
        <p:blipFill>
          <a:blip r:embed="rId6" cstate="print"/>
          <a:stretch/>
        </p:blipFill>
        <p:spPr>
          <a:xfrm>
            <a:off x="4153680" y="5708160"/>
            <a:ext cx="835920" cy="835920"/>
          </a:xfrm>
          <a:prstGeom prst="rect">
            <a:avLst/>
          </a:prstGeom>
          <a:ln>
            <a:noFill/>
          </a:ln>
        </p:spPr>
      </p:pic>
    </p:spTree>
  </p:cSld>
  <p:clrMap bg1="lt1" tx1="dk1" bg2="lt2" tx2="dk2" accent1="accent1" accent2="accent2" accent3="accent3" accent4="accent4" accent5="accent5" accent6="accent6" hlink="hlink" folHlink="folHlink"/>
  <p:sldLayoutIdLst>
    <p:sldLayoutId id="214748366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504000" y="2336400"/>
            <a:ext cx="8135640" cy="4069080"/>
          </a:xfrm>
          <a:prstGeom prst="rect">
            <a:avLst/>
          </a:prstGeom>
          <a:noFill/>
          <a:ln>
            <a:noFill/>
          </a:ln>
        </p:spPr>
        <p:txBody>
          <a:bodyPr/>
          <a:lstStyle/>
          <a:p>
            <a:pPr algn="ctr"/>
            <a:r>
              <a:rPr lang="en-US" sz="2800" cap="all" dirty="0" smtClean="0">
                <a:solidFill>
                  <a:srgbClr val="000000"/>
                </a:solidFill>
                <a:latin typeface="Calibri"/>
              </a:rPr>
              <a:t>How a local authority can improve </a:t>
            </a:r>
          </a:p>
          <a:p>
            <a:pPr algn="ctr"/>
            <a:r>
              <a:rPr lang="en-US" sz="2800" cap="all" dirty="0" smtClean="0">
                <a:solidFill>
                  <a:srgbClr val="000000"/>
                </a:solidFill>
                <a:latin typeface="Calibri"/>
              </a:rPr>
              <a:t>policies for circular economy</a:t>
            </a:r>
          </a:p>
          <a:p>
            <a:pPr algn="ctr"/>
            <a:r>
              <a:rPr lang="el-GR" cap="all" dirty="0" smtClean="0">
                <a:solidFill>
                  <a:srgbClr val="000000"/>
                </a:solidFill>
                <a:latin typeface="Calibri"/>
              </a:rPr>
              <a:t>The </a:t>
            </a:r>
            <a:r>
              <a:rPr lang="el-GR" cap="all" dirty="0" err="1">
                <a:solidFill>
                  <a:srgbClr val="000000"/>
                </a:solidFill>
                <a:latin typeface="Calibri"/>
              </a:rPr>
              <a:t>Strategic</a:t>
            </a:r>
            <a:r>
              <a:rPr lang="el-GR" cap="all" dirty="0">
                <a:solidFill>
                  <a:srgbClr val="000000"/>
                </a:solidFill>
                <a:latin typeface="Calibri"/>
              </a:rPr>
              <a:t> </a:t>
            </a:r>
            <a:r>
              <a:rPr lang="el-GR" cap="all" dirty="0" err="1">
                <a:solidFill>
                  <a:srgbClr val="000000"/>
                </a:solidFill>
                <a:latin typeface="Calibri"/>
              </a:rPr>
              <a:t>Plan</a:t>
            </a:r>
            <a:r>
              <a:rPr lang="el-GR" cap="all" dirty="0">
                <a:solidFill>
                  <a:srgbClr val="000000"/>
                </a:solidFill>
                <a:latin typeface="Calibri"/>
              </a:rPr>
              <a:t> for </a:t>
            </a:r>
            <a:r>
              <a:rPr lang="el-GR" cap="all" dirty="0" err="1">
                <a:solidFill>
                  <a:srgbClr val="000000"/>
                </a:solidFill>
                <a:latin typeface="Calibri"/>
              </a:rPr>
              <a:t>Circular</a:t>
            </a:r>
            <a:r>
              <a:rPr lang="el-GR" cap="all" dirty="0">
                <a:solidFill>
                  <a:srgbClr val="000000"/>
                </a:solidFill>
                <a:latin typeface="Calibri"/>
              </a:rPr>
              <a:t> </a:t>
            </a:r>
            <a:r>
              <a:rPr lang="el-GR" cap="all" dirty="0" err="1">
                <a:solidFill>
                  <a:srgbClr val="000000"/>
                </a:solidFill>
                <a:latin typeface="Calibri"/>
              </a:rPr>
              <a:t>Economy</a:t>
            </a:r>
            <a:r>
              <a:rPr lang="el-GR" cap="all" dirty="0">
                <a:solidFill>
                  <a:srgbClr val="000000"/>
                </a:solidFill>
                <a:latin typeface="Calibri"/>
              </a:rPr>
              <a:t> </a:t>
            </a:r>
            <a:endParaRPr lang="en-US" cap="all" dirty="0" smtClean="0">
              <a:solidFill>
                <a:srgbClr val="000000"/>
              </a:solidFill>
              <a:latin typeface="Calibri"/>
            </a:endParaRPr>
          </a:p>
          <a:p>
            <a:pPr algn="ctr"/>
            <a:r>
              <a:rPr lang="el-GR" cap="all" dirty="0" smtClean="0">
                <a:solidFill>
                  <a:srgbClr val="000000"/>
                </a:solidFill>
                <a:latin typeface="Calibri"/>
              </a:rPr>
              <a:t>in </a:t>
            </a:r>
            <a:r>
              <a:rPr lang="el-GR" cap="all" dirty="0">
                <a:solidFill>
                  <a:srgbClr val="000000"/>
                </a:solidFill>
                <a:latin typeface="Calibri"/>
              </a:rPr>
              <a:t>the </a:t>
            </a:r>
            <a:r>
              <a:rPr lang="el-GR" cap="all" dirty="0" err="1">
                <a:solidFill>
                  <a:srgbClr val="000000"/>
                </a:solidFill>
                <a:latin typeface="Calibri"/>
              </a:rPr>
              <a:t>Region</a:t>
            </a:r>
            <a:r>
              <a:rPr lang="el-GR" cap="all" dirty="0">
                <a:solidFill>
                  <a:srgbClr val="000000"/>
                </a:solidFill>
                <a:latin typeface="Calibri"/>
              </a:rPr>
              <a:t> of </a:t>
            </a:r>
            <a:r>
              <a:rPr lang="el-GR" cap="all" dirty="0" err="1">
                <a:solidFill>
                  <a:srgbClr val="000000"/>
                </a:solidFill>
                <a:latin typeface="Calibri"/>
              </a:rPr>
              <a:t>Central</a:t>
            </a:r>
            <a:r>
              <a:rPr lang="el-GR" cap="all" dirty="0">
                <a:solidFill>
                  <a:srgbClr val="000000"/>
                </a:solidFill>
                <a:latin typeface="Calibri"/>
              </a:rPr>
              <a:t> </a:t>
            </a:r>
            <a:r>
              <a:rPr lang="el-GR" cap="all" dirty="0" err="1">
                <a:solidFill>
                  <a:srgbClr val="000000"/>
                </a:solidFill>
                <a:latin typeface="Calibri"/>
              </a:rPr>
              <a:t>Macedonia</a:t>
            </a:r>
            <a:endParaRPr lang="el-GR" cap="all" dirty="0">
              <a:solidFill>
                <a:srgbClr val="000000"/>
              </a:solidFill>
              <a:latin typeface="Calibri"/>
            </a:endParaRPr>
          </a:p>
          <a:p>
            <a:pPr algn="ctr">
              <a:lnSpc>
                <a:spcPct val="100000"/>
              </a:lnSpc>
            </a:pPr>
            <a:endParaRPr dirty="0"/>
          </a:p>
          <a:p>
            <a:pPr algn="ctr">
              <a:lnSpc>
                <a:spcPct val="100000"/>
              </a:lnSpc>
            </a:pPr>
            <a:r>
              <a:rPr lang="el-GR" sz="2400" b="1" strike="noStrike" dirty="0" err="1">
                <a:solidFill>
                  <a:srgbClr val="000000"/>
                </a:solidFill>
                <a:latin typeface="Calibri"/>
              </a:rPr>
              <a:t>Apostolos</a:t>
            </a:r>
            <a:r>
              <a:rPr lang="el-GR" sz="2400" b="1" strike="noStrike" dirty="0">
                <a:solidFill>
                  <a:srgbClr val="000000"/>
                </a:solidFill>
                <a:latin typeface="Calibri"/>
              </a:rPr>
              <a:t> </a:t>
            </a:r>
            <a:r>
              <a:rPr lang="el-GR" sz="2400" b="1" strike="noStrike" dirty="0" err="1">
                <a:solidFill>
                  <a:srgbClr val="000000"/>
                </a:solidFill>
                <a:latin typeface="Calibri"/>
              </a:rPr>
              <a:t>Tzitzikostas</a:t>
            </a:r>
            <a:endParaRPr dirty="0"/>
          </a:p>
          <a:p>
            <a:pPr algn="ctr">
              <a:lnSpc>
                <a:spcPct val="100000"/>
              </a:lnSpc>
            </a:pPr>
            <a:r>
              <a:rPr lang="el-GR" sz="2000" strike="noStrike" dirty="0" err="1">
                <a:solidFill>
                  <a:srgbClr val="000000"/>
                </a:solidFill>
                <a:latin typeface="Calibri"/>
              </a:rPr>
              <a:t>Governor</a:t>
            </a:r>
            <a:r>
              <a:rPr lang="el-GR" sz="2000" strike="noStrike" dirty="0">
                <a:solidFill>
                  <a:srgbClr val="000000"/>
                </a:solidFill>
                <a:latin typeface="Calibri"/>
              </a:rPr>
              <a:t> of the </a:t>
            </a:r>
            <a:r>
              <a:rPr lang="el-GR" sz="2000" strike="noStrike" dirty="0" err="1">
                <a:solidFill>
                  <a:srgbClr val="000000"/>
                </a:solidFill>
                <a:latin typeface="Calibri"/>
              </a:rPr>
              <a:t>Region</a:t>
            </a:r>
            <a:r>
              <a:rPr lang="el-GR" sz="2000" strike="noStrike" dirty="0">
                <a:solidFill>
                  <a:srgbClr val="000000"/>
                </a:solidFill>
                <a:latin typeface="Calibri"/>
              </a:rPr>
              <a:t> </a:t>
            </a:r>
            <a:r>
              <a:rPr lang="el-GR" sz="2000" strike="noStrike" dirty="0" err="1">
                <a:solidFill>
                  <a:srgbClr val="000000"/>
                </a:solidFill>
                <a:latin typeface="Calibri"/>
              </a:rPr>
              <a:t>Central</a:t>
            </a:r>
            <a:r>
              <a:rPr lang="el-GR" sz="2000" strike="noStrike" dirty="0">
                <a:solidFill>
                  <a:srgbClr val="000000"/>
                </a:solidFill>
                <a:latin typeface="Calibri"/>
              </a:rPr>
              <a:t> </a:t>
            </a:r>
            <a:r>
              <a:rPr lang="el-GR" sz="2000" strike="noStrike" dirty="0" err="1">
                <a:solidFill>
                  <a:srgbClr val="000000"/>
                </a:solidFill>
                <a:latin typeface="Calibri"/>
              </a:rPr>
              <a:t>Macedonia</a:t>
            </a:r>
            <a:r>
              <a:rPr lang="el-GR" sz="2000" strike="noStrike" dirty="0">
                <a:solidFill>
                  <a:srgbClr val="000000"/>
                </a:solidFill>
                <a:latin typeface="Calibri"/>
              </a:rPr>
              <a:t>, </a:t>
            </a:r>
            <a:r>
              <a:rPr lang="el-GR" sz="2000" strike="noStrike" dirty="0" err="1">
                <a:solidFill>
                  <a:srgbClr val="000000"/>
                </a:solidFill>
                <a:latin typeface="Calibri"/>
              </a:rPr>
              <a:t>Greece</a:t>
            </a:r>
            <a:endParaRPr dirty="0"/>
          </a:p>
        </p:txBody>
      </p:sp>
      <p:pic>
        <p:nvPicPr>
          <p:cNvPr id="88" name="7 - Εικόνα"/>
          <p:cNvPicPr/>
          <p:nvPr/>
        </p:nvPicPr>
        <p:blipFill>
          <a:blip r:embed="rId2" cstate="print"/>
          <a:stretch/>
        </p:blipFill>
        <p:spPr>
          <a:xfrm>
            <a:off x="3743820" y="4894540"/>
            <a:ext cx="1656000" cy="1656000"/>
          </a:xfrm>
          <a:prstGeom prst="rect">
            <a:avLst/>
          </a:prstGeom>
          <a:ln>
            <a:noFill/>
          </a:ln>
        </p:spPr>
      </p:pic>
      <p:pic>
        <p:nvPicPr>
          <p:cNvPr id="4" name="Εικόνα 3"/>
          <p:cNvPicPr/>
          <p:nvPr/>
        </p:nvPicPr>
        <p:blipFill>
          <a:blip r:embed="rId3" cstate="print">
            <a:extLst>
              <a:ext uri="{28A0092B-C50C-407E-A947-70E740481C1C}">
                <a14:useLocalDpi xmlns:a14="http://schemas.microsoft.com/office/drawing/2010/main" xmlns="" val="0"/>
              </a:ext>
            </a:extLst>
          </a:blip>
          <a:stretch>
            <a:fillRect/>
          </a:stretch>
        </p:blipFill>
        <p:spPr>
          <a:xfrm>
            <a:off x="309080" y="5561210"/>
            <a:ext cx="1814830" cy="989330"/>
          </a:xfrm>
          <a:prstGeom prst="rect">
            <a:avLst/>
          </a:prstGeom>
        </p:spPr>
      </p:pic>
      <p:pic>
        <p:nvPicPr>
          <p:cNvPr id="5" name="Picture 2" descr="EU_FLAG_CMYK"/>
          <p:cNvPicPr/>
          <p:nvPr/>
        </p:nvPicPr>
        <p:blipFill>
          <a:blip r:embed="rId4" cstate="print"/>
          <a:srcRect/>
          <a:stretch>
            <a:fillRect/>
          </a:stretch>
        </p:blipFill>
        <p:spPr bwMode="auto">
          <a:xfrm>
            <a:off x="6509365" y="5561210"/>
            <a:ext cx="1988185" cy="82931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p:nvPr/>
        </p:nvPicPr>
        <p:blipFill>
          <a:blip r:embed="rId2" cstate="print">
            <a:extLst>
              <a:ext uri="{28A0092B-C50C-407E-A947-70E740481C1C}">
                <a14:useLocalDpi xmlns:a14="http://schemas.microsoft.com/office/drawing/2010/main" xmlns="" val="0"/>
              </a:ext>
            </a:extLst>
          </a:blip>
          <a:stretch>
            <a:fillRect/>
          </a:stretch>
        </p:blipFill>
        <p:spPr>
          <a:xfrm>
            <a:off x="309080" y="5561210"/>
            <a:ext cx="1814830" cy="989330"/>
          </a:xfrm>
          <a:prstGeom prst="rect">
            <a:avLst/>
          </a:prstGeom>
        </p:spPr>
      </p:pic>
      <p:pic>
        <p:nvPicPr>
          <p:cNvPr id="4" name="Picture 2" descr="EU_FLAG_CMYK"/>
          <p:cNvPicPr/>
          <p:nvPr/>
        </p:nvPicPr>
        <p:blipFill>
          <a:blip r:embed="rId3" cstate="print"/>
          <a:srcRect/>
          <a:stretch>
            <a:fillRect/>
          </a:stretch>
        </p:blipFill>
        <p:spPr bwMode="auto">
          <a:xfrm>
            <a:off x="6509365" y="5561210"/>
            <a:ext cx="1988185" cy="829310"/>
          </a:xfrm>
          <a:prstGeom prst="rect">
            <a:avLst/>
          </a:prstGeom>
          <a:noFill/>
          <a:ln w="9525">
            <a:noFill/>
            <a:miter lim="800000"/>
            <a:headEnd/>
            <a:tailEnd/>
          </a:ln>
        </p:spPr>
      </p:pic>
      <p:pic>
        <p:nvPicPr>
          <p:cNvPr id="7" name="6 - Εικόνα" descr="IMG_20180918_153019_434.jpg"/>
          <p:cNvPicPr>
            <a:picLocks noChangeAspect="1"/>
          </p:cNvPicPr>
          <p:nvPr/>
        </p:nvPicPr>
        <p:blipFill>
          <a:blip r:embed="rId4" cstate="print"/>
          <a:stretch>
            <a:fillRect/>
          </a:stretch>
        </p:blipFill>
        <p:spPr>
          <a:xfrm>
            <a:off x="3011714" y="1360714"/>
            <a:ext cx="3120572" cy="3120572"/>
          </a:xfrm>
          <a:prstGeom prst="rect">
            <a:avLst/>
          </a:prstGeom>
        </p:spPr>
      </p:pic>
      <p:sp>
        <p:nvSpPr>
          <p:cNvPr id="9" name="8 - Ορθογώνιο"/>
          <p:cNvSpPr/>
          <p:nvPr/>
        </p:nvSpPr>
        <p:spPr>
          <a:xfrm>
            <a:off x="936171" y="4540469"/>
            <a:ext cx="7271657" cy="923330"/>
          </a:xfrm>
          <a:prstGeom prst="rect">
            <a:avLst/>
          </a:prstGeom>
        </p:spPr>
        <p:txBody>
          <a:bodyPr wrap="square">
            <a:spAutoFit/>
          </a:bodyPr>
          <a:lstStyle/>
          <a:p>
            <a:pPr algn="ctr"/>
            <a:r>
              <a:rPr lang="en-US" dirty="0" smtClean="0">
                <a:solidFill>
                  <a:srgbClr val="000000"/>
                </a:solidFill>
                <a:latin typeface="Calibri"/>
              </a:rPr>
              <a:t>Somewhere in the horizon, somebody, one day </a:t>
            </a:r>
          </a:p>
          <a:p>
            <a:pPr algn="ctr"/>
            <a:r>
              <a:rPr lang="en-US" dirty="0" smtClean="0">
                <a:solidFill>
                  <a:srgbClr val="000000"/>
                </a:solidFill>
                <a:latin typeface="Calibri"/>
              </a:rPr>
              <a:t>imagined that he can find West Indies.</a:t>
            </a:r>
          </a:p>
          <a:p>
            <a:pPr algn="ctr"/>
            <a:r>
              <a:rPr lang="en-US" dirty="0" smtClean="0">
                <a:solidFill>
                  <a:srgbClr val="000000"/>
                </a:solidFill>
                <a:latin typeface="Calibri"/>
              </a:rPr>
              <a:t>And he dared, he explored and he made it</a:t>
            </a:r>
            <a:endParaRPr lang="en-US" sz="2000" cap="all" dirty="0" smtClean="0">
              <a:solidFill>
                <a:srgbClr val="000000"/>
              </a:solidFill>
              <a:latin typeface="Calibri"/>
            </a:endParaRPr>
          </a:p>
        </p:txBody>
      </p:sp>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p:nvPr/>
        </p:nvPicPr>
        <p:blipFill>
          <a:blip r:embed="rId2" cstate="print">
            <a:extLst>
              <a:ext uri="{28A0092B-C50C-407E-A947-70E740481C1C}">
                <a14:useLocalDpi xmlns:a14="http://schemas.microsoft.com/office/drawing/2010/main" xmlns="" val="0"/>
              </a:ext>
            </a:extLst>
          </a:blip>
          <a:stretch>
            <a:fillRect/>
          </a:stretch>
        </p:blipFill>
        <p:spPr>
          <a:xfrm>
            <a:off x="309080" y="5561210"/>
            <a:ext cx="1814830" cy="989330"/>
          </a:xfrm>
          <a:prstGeom prst="rect">
            <a:avLst/>
          </a:prstGeom>
        </p:spPr>
      </p:pic>
      <p:pic>
        <p:nvPicPr>
          <p:cNvPr id="4" name="Picture 2" descr="EU_FLAG_CMYK"/>
          <p:cNvPicPr/>
          <p:nvPr/>
        </p:nvPicPr>
        <p:blipFill>
          <a:blip r:embed="rId3" cstate="print"/>
          <a:srcRect/>
          <a:stretch>
            <a:fillRect/>
          </a:stretch>
        </p:blipFill>
        <p:spPr bwMode="auto">
          <a:xfrm>
            <a:off x="6509365" y="5561210"/>
            <a:ext cx="1988185" cy="829310"/>
          </a:xfrm>
          <a:prstGeom prst="rect">
            <a:avLst/>
          </a:prstGeom>
          <a:noFill/>
          <a:ln w="9525">
            <a:noFill/>
            <a:miter lim="800000"/>
            <a:headEnd/>
            <a:tailEnd/>
          </a:ln>
        </p:spPr>
      </p:pic>
      <p:sp>
        <p:nvSpPr>
          <p:cNvPr id="6" name="5 - Ορθογώνιο"/>
          <p:cNvSpPr/>
          <p:nvPr/>
        </p:nvSpPr>
        <p:spPr>
          <a:xfrm>
            <a:off x="936171" y="2598003"/>
            <a:ext cx="7271657" cy="2308324"/>
          </a:xfrm>
          <a:prstGeom prst="rect">
            <a:avLst/>
          </a:prstGeom>
        </p:spPr>
        <p:txBody>
          <a:bodyPr wrap="square">
            <a:spAutoFit/>
          </a:bodyPr>
          <a:lstStyle/>
          <a:p>
            <a:pPr algn="ctr"/>
            <a:r>
              <a:rPr lang="en-US" sz="2800" cap="all" dirty="0" smtClean="0">
                <a:solidFill>
                  <a:srgbClr val="000000"/>
                </a:solidFill>
                <a:latin typeface="Calibri"/>
              </a:rPr>
              <a:t>Region of Central Macedonia</a:t>
            </a:r>
          </a:p>
          <a:p>
            <a:pPr algn="ctr"/>
            <a:r>
              <a:rPr lang="en-US" sz="2400" cap="all" dirty="0" smtClean="0">
                <a:solidFill>
                  <a:srgbClr val="000000"/>
                </a:solidFill>
                <a:latin typeface="Calibri"/>
              </a:rPr>
              <a:t>Directorate of Innovation and Entrepreneurship</a:t>
            </a:r>
          </a:p>
          <a:p>
            <a:pPr algn="ctr"/>
            <a:r>
              <a:rPr lang="en-US" sz="2400" cap="all" dirty="0" smtClean="0">
                <a:solidFill>
                  <a:srgbClr val="000000"/>
                </a:solidFill>
                <a:latin typeface="Calibri"/>
              </a:rPr>
              <a:t>Thessaloniki, Greece</a:t>
            </a:r>
            <a:endParaRPr lang="en-US" sz="2400" dirty="0" smtClean="0">
              <a:solidFill>
                <a:srgbClr val="000000"/>
              </a:solidFill>
              <a:latin typeface="Calibri"/>
            </a:endParaRPr>
          </a:p>
          <a:p>
            <a:pPr algn="ctr"/>
            <a:r>
              <a:rPr lang="en-US" sz="2400" dirty="0" smtClean="0">
                <a:solidFill>
                  <a:srgbClr val="000000"/>
                </a:solidFill>
                <a:latin typeface="Calibri"/>
              </a:rPr>
              <a:t>d.innovation@pkm.gov.gr</a:t>
            </a:r>
            <a:r>
              <a:rPr lang="en-US" sz="2400" cap="all" dirty="0" smtClean="0">
                <a:solidFill>
                  <a:srgbClr val="000000"/>
                </a:solidFill>
                <a:latin typeface="Calibri"/>
              </a:rPr>
              <a:t> </a:t>
            </a:r>
          </a:p>
          <a:p>
            <a:pPr algn="ctr"/>
            <a:r>
              <a:rPr lang="en-US" sz="2400" dirty="0" smtClean="0">
                <a:solidFill>
                  <a:srgbClr val="000000"/>
                </a:solidFill>
                <a:latin typeface="Calibri"/>
              </a:rPr>
              <a:t>Tel</a:t>
            </a:r>
            <a:r>
              <a:rPr lang="en-US" sz="2400" cap="all" dirty="0" smtClean="0">
                <a:solidFill>
                  <a:srgbClr val="000000"/>
                </a:solidFill>
                <a:latin typeface="Calibri"/>
              </a:rPr>
              <a:t>. +302313 319790</a:t>
            </a:r>
          </a:p>
          <a:p>
            <a:pPr algn="ctr"/>
            <a:endParaRPr lang="en-US" sz="2000" cap="all" dirty="0" smtClean="0">
              <a:solidFill>
                <a:srgbClr val="000000"/>
              </a:solidFill>
              <a:latin typeface="Calibri"/>
            </a:endParaRPr>
          </a:p>
        </p:txBody>
      </p:sp>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457200" y="1484640"/>
            <a:ext cx="8229240" cy="502920"/>
          </a:xfrm>
          <a:prstGeom prst="rect">
            <a:avLst/>
          </a:prstGeom>
          <a:noFill/>
          <a:ln>
            <a:noFill/>
          </a:ln>
        </p:spPr>
        <p:txBody>
          <a:bodyPr anchor="ctr"/>
          <a:lstStyle/>
          <a:p>
            <a:pPr algn="ctr">
              <a:lnSpc>
                <a:spcPct val="100000"/>
              </a:lnSpc>
            </a:pPr>
            <a:r>
              <a:rPr lang="en-US" sz="2100" b="1" strike="noStrike" dirty="0">
                <a:solidFill>
                  <a:srgbClr val="000000"/>
                </a:solidFill>
                <a:latin typeface="Calibri"/>
              </a:rPr>
              <a:t>The Region of Central Macedonia</a:t>
            </a:r>
            <a:endParaRPr dirty="0"/>
          </a:p>
        </p:txBody>
      </p:sp>
      <p:pic>
        <p:nvPicPr>
          <p:cNvPr id="90" name="Picture 2"/>
          <p:cNvPicPr/>
          <p:nvPr/>
        </p:nvPicPr>
        <p:blipFill>
          <a:blip r:embed="rId3" cstate="print"/>
          <a:stretch/>
        </p:blipFill>
        <p:spPr>
          <a:xfrm>
            <a:off x="457200" y="2024280"/>
            <a:ext cx="2245320" cy="2290320"/>
          </a:xfrm>
          <a:prstGeom prst="rect">
            <a:avLst/>
          </a:prstGeom>
          <a:ln>
            <a:noFill/>
          </a:ln>
        </p:spPr>
      </p:pic>
      <p:sp>
        <p:nvSpPr>
          <p:cNvPr id="92" name="CustomShape 2"/>
          <p:cNvSpPr/>
          <p:nvPr/>
        </p:nvSpPr>
        <p:spPr>
          <a:xfrm>
            <a:off x="1920600" y="5935320"/>
            <a:ext cx="49320" cy="24840"/>
          </a:xfrm>
          <a:prstGeom prst="rect">
            <a:avLst/>
          </a:prstGeom>
          <a:noFill/>
          <a:ln>
            <a:noFill/>
          </a:ln>
        </p:spPr>
        <p:style>
          <a:lnRef idx="0">
            <a:scrgbClr r="0" g="0" b="0"/>
          </a:lnRef>
          <a:fillRef idx="0">
            <a:scrgbClr r="0" g="0" b="0"/>
          </a:fillRef>
          <a:effectRef idx="0">
            <a:scrgbClr r="0" g="0" b="0"/>
          </a:effectRef>
          <a:fontRef idx="minor"/>
        </p:style>
      </p:sp>
      <p:sp>
        <p:nvSpPr>
          <p:cNvPr id="93" name="CustomShape 3"/>
          <p:cNvSpPr/>
          <p:nvPr/>
        </p:nvSpPr>
        <p:spPr>
          <a:xfrm>
            <a:off x="1904400" y="5376240"/>
            <a:ext cx="82080" cy="41760"/>
          </a:xfrm>
          <a:prstGeom prst="rect">
            <a:avLst/>
          </a:prstGeom>
          <a:noFill/>
          <a:ln>
            <a:noFill/>
          </a:ln>
        </p:spPr>
        <p:style>
          <a:lnRef idx="0">
            <a:scrgbClr r="0" g="0" b="0"/>
          </a:lnRef>
          <a:fillRef idx="0">
            <a:scrgbClr r="0" g="0" b="0"/>
          </a:fillRef>
          <a:effectRef idx="0">
            <a:scrgbClr r="0" g="0" b="0"/>
          </a:effectRef>
          <a:fontRef idx="minor"/>
        </p:style>
      </p:sp>
      <p:sp>
        <p:nvSpPr>
          <p:cNvPr id="94" name="CustomShape 4"/>
          <p:cNvSpPr/>
          <p:nvPr/>
        </p:nvSpPr>
        <p:spPr>
          <a:xfrm>
            <a:off x="2843640" y="2144880"/>
            <a:ext cx="5583668" cy="3516120"/>
          </a:xfrm>
          <a:prstGeom prst="rect">
            <a:avLst/>
          </a:prstGeom>
          <a:noFill/>
          <a:ln>
            <a:noFill/>
          </a:ln>
        </p:spPr>
        <p:style>
          <a:lnRef idx="0">
            <a:scrgbClr r="0" g="0" b="0"/>
          </a:lnRef>
          <a:fillRef idx="0">
            <a:scrgbClr r="0" g="0" b="0"/>
          </a:fillRef>
          <a:effectRef idx="0">
            <a:scrgbClr r="0" g="0" b="0"/>
          </a:effectRef>
          <a:fontRef idx="minor"/>
        </p:style>
        <p:txBody>
          <a:bodyPr lIns="25560" tIns="25560" rIns="25560" bIns="25560"/>
          <a:lstStyle/>
          <a:p>
            <a:pPr marL="285750" indent="-285750" algn="just">
              <a:spcBef>
                <a:spcPts val="600"/>
              </a:spcBef>
              <a:spcAft>
                <a:spcPts val="600"/>
              </a:spcAft>
              <a:buClr>
                <a:schemeClr val="accent2">
                  <a:lumMod val="50000"/>
                </a:schemeClr>
              </a:buClr>
              <a:buFont typeface="Wingdings" panose="05000000000000000000" pitchFamily="2" charset="2"/>
              <a:buChar char="§"/>
            </a:pPr>
            <a:r>
              <a:rPr lang="el-GR" sz="1600" strike="noStrike" dirty="0">
                <a:solidFill>
                  <a:srgbClr val="000000"/>
                </a:solidFill>
                <a:latin typeface="Calibri" panose="020F0502020204030204" pitchFamily="34" charset="0"/>
                <a:cs typeface="Calibri" panose="020F0502020204030204" pitchFamily="34" charset="0"/>
              </a:rPr>
              <a:t>2</a:t>
            </a:r>
            <a:r>
              <a:rPr lang="el-GR" sz="1600" strike="noStrike" baseline="30000" dirty="0">
                <a:solidFill>
                  <a:srgbClr val="000000"/>
                </a:solidFill>
                <a:latin typeface="Calibri" panose="020F0502020204030204" pitchFamily="34" charset="0"/>
                <a:cs typeface="Calibri" panose="020F0502020204030204" pitchFamily="34" charset="0"/>
              </a:rPr>
              <a:t>nd</a:t>
            </a:r>
            <a:r>
              <a:rPr lang="el-GR" sz="1600" strike="noStrike" dirty="0">
                <a:solidFill>
                  <a:srgbClr val="000000"/>
                </a:solidFill>
                <a:latin typeface="Calibri" panose="020F0502020204030204" pitchFamily="34" charset="0"/>
                <a:cs typeface="Calibri" panose="020F0502020204030204" pitchFamily="34" charset="0"/>
              </a:rPr>
              <a:t> </a:t>
            </a:r>
            <a:r>
              <a:rPr lang="el-GR" sz="1600" strike="noStrike" dirty="0" err="1">
                <a:solidFill>
                  <a:srgbClr val="000000"/>
                </a:solidFill>
                <a:latin typeface="Calibri" panose="020F0502020204030204" pitchFamily="34" charset="0"/>
                <a:cs typeface="Calibri" panose="020F0502020204030204" pitchFamily="34" charset="0"/>
              </a:rPr>
              <a:t>largest</a:t>
            </a:r>
            <a:r>
              <a:rPr lang="el-GR" sz="1600" strike="noStrike" dirty="0">
                <a:solidFill>
                  <a:srgbClr val="000000"/>
                </a:solidFill>
                <a:latin typeface="Calibri" panose="020F0502020204030204" pitchFamily="34" charset="0"/>
                <a:cs typeface="Calibri" panose="020F0502020204030204" pitchFamily="34" charset="0"/>
              </a:rPr>
              <a:t> </a:t>
            </a:r>
            <a:r>
              <a:rPr lang="el-GR" sz="1600" strike="noStrike" dirty="0" err="1">
                <a:solidFill>
                  <a:srgbClr val="000000"/>
                </a:solidFill>
                <a:latin typeface="Calibri" panose="020F0502020204030204" pitchFamily="34" charset="0"/>
                <a:cs typeface="Calibri" panose="020F0502020204030204" pitchFamily="34" charset="0"/>
              </a:rPr>
              <a:t>region</a:t>
            </a:r>
            <a:r>
              <a:rPr lang="el-GR" sz="1600" strike="noStrike" dirty="0">
                <a:solidFill>
                  <a:srgbClr val="000000"/>
                </a:solidFill>
                <a:latin typeface="Calibri" panose="020F0502020204030204" pitchFamily="34" charset="0"/>
                <a:cs typeface="Calibri" panose="020F0502020204030204" pitchFamily="34" charset="0"/>
              </a:rPr>
              <a:t> in </a:t>
            </a:r>
            <a:r>
              <a:rPr lang="el-GR" sz="1600" strike="noStrike" dirty="0" err="1">
                <a:solidFill>
                  <a:srgbClr val="000000"/>
                </a:solidFill>
                <a:latin typeface="Calibri" panose="020F0502020204030204" pitchFamily="34" charset="0"/>
                <a:cs typeface="Calibri" panose="020F0502020204030204" pitchFamily="34" charset="0"/>
              </a:rPr>
              <a:t>Greece</a:t>
            </a:r>
            <a:endParaRPr sz="1600" dirty="0">
              <a:latin typeface="Calibri" panose="020F0502020204030204" pitchFamily="34" charset="0"/>
              <a:cs typeface="Calibri" panose="020F0502020204030204" pitchFamily="34" charset="0"/>
            </a:endParaRPr>
          </a:p>
          <a:p>
            <a:pPr marL="285750" indent="-285750" algn="just">
              <a:spcBef>
                <a:spcPts val="600"/>
              </a:spcBef>
              <a:spcAft>
                <a:spcPts val="600"/>
              </a:spcAft>
              <a:buClr>
                <a:schemeClr val="accent2">
                  <a:lumMod val="50000"/>
                </a:schemeClr>
              </a:buClr>
              <a:buFont typeface="Wingdings" panose="05000000000000000000" pitchFamily="2" charset="2"/>
              <a:buChar char="§"/>
            </a:pPr>
            <a:r>
              <a:rPr lang="el-GR" sz="1600" dirty="0">
                <a:latin typeface="Calibri" panose="020F0502020204030204" pitchFamily="34" charset="0"/>
                <a:cs typeface="Calibri" panose="020F0502020204030204" pitchFamily="34" charset="0"/>
              </a:rPr>
              <a:t>1,882,108</a:t>
            </a:r>
            <a:r>
              <a:rPr lang="en-US" sz="1600" dirty="0">
                <a:latin typeface="Calibri" panose="020F0502020204030204" pitchFamily="34" charset="0"/>
                <a:cs typeface="Calibri" panose="020F0502020204030204" pitchFamily="34" charset="0"/>
              </a:rPr>
              <a:t> people or </a:t>
            </a:r>
            <a:r>
              <a:rPr lang="el-GR" sz="1600" dirty="0">
                <a:solidFill>
                  <a:srgbClr val="000000"/>
                </a:solidFill>
                <a:latin typeface="Calibri" panose="020F0502020204030204" pitchFamily="34" charset="0"/>
                <a:cs typeface="Calibri" panose="020F0502020204030204" pitchFamily="34" charset="0"/>
              </a:rPr>
              <a:t>17.2 % of the </a:t>
            </a:r>
            <a:r>
              <a:rPr lang="el-GR" sz="1600" dirty="0" err="1">
                <a:solidFill>
                  <a:srgbClr val="000000"/>
                </a:solidFill>
                <a:latin typeface="Calibri" panose="020F0502020204030204" pitchFamily="34" charset="0"/>
                <a:cs typeface="Calibri" panose="020F0502020204030204" pitchFamily="34" charset="0"/>
              </a:rPr>
              <a:t>country's</a:t>
            </a:r>
            <a:r>
              <a:rPr lang="el-GR" sz="1600" dirty="0">
                <a:solidFill>
                  <a:srgbClr val="000000"/>
                </a:solidFill>
                <a:latin typeface="Calibri" panose="020F0502020204030204" pitchFamily="34" charset="0"/>
                <a:cs typeface="Calibri" panose="020F0502020204030204" pitchFamily="34" charset="0"/>
              </a:rPr>
              <a:t> </a:t>
            </a:r>
            <a:r>
              <a:rPr lang="el-GR" sz="1600" dirty="0" err="1">
                <a:solidFill>
                  <a:srgbClr val="000000"/>
                </a:solidFill>
                <a:latin typeface="Calibri" panose="020F0502020204030204" pitchFamily="34" charset="0"/>
                <a:cs typeface="Calibri" panose="020F0502020204030204" pitchFamily="34" charset="0"/>
              </a:rPr>
              <a:t>population</a:t>
            </a:r>
            <a:r>
              <a:rPr lang="en-US" sz="1600" dirty="0">
                <a:solidFill>
                  <a:srgbClr val="000000"/>
                </a:solidFill>
                <a:latin typeface="Calibri" panose="020F0502020204030204" pitchFamily="34" charset="0"/>
                <a:cs typeface="Calibri" panose="020F0502020204030204" pitchFamily="34" charset="0"/>
              </a:rPr>
              <a:t>. I</a:t>
            </a:r>
            <a:r>
              <a:rPr lang="en-US" sz="1600" dirty="0">
                <a:latin typeface="Calibri" panose="020F0502020204030204" pitchFamily="34" charset="0"/>
                <a:cs typeface="Calibri" panose="020F0502020204030204" pitchFamily="34" charset="0"/>
              </a:rPr>
              <a:t>t is the second most populous region in Greece after Attica.</a:t>
            </a:r>
            <a:endParaRPr lang="en-US" sz="1600" dirty="0">
              <a:solidFill>
                <a:srgbClr val="000000"/>
              </a:solidFill>
              <a:latin typeface="Calibri" panose="020F0502020204030204" pitchFamily="34" charset="0"/>
              <a:cs typeface="Calibri" panose="020F0502020204030204" pitchFamily="34" charset="0"/>
            </a:endParaRPr>
          </a:p>
          <a:p>
            <a:pPr marL="285750" indent="-285750" algn="just">
              <a:spcBef>
                <a:spcPts val="600"/>
              </a:spcBef>
              <a:spcAft>
                <a:spcPts val="600"/>
              </a:spcAft>
              <a:buClr>
                <a:schemeClr val="accent2">
                  <a:lumMod val="50000"/>
                </a:schemeClr>
              </a:buClr>
              <a:buFont typeface="Wingdings" panose="05000000000000000000" pitchFamily="2" charset="2"/>
              <a:buChar char="§"/>
            </a:pPr>
            <a:r>
              <a:rPr lang="el-GR" sz="1600" strike="noStrike" dirty="0" err="1">
                <a:solidFill>
                  <a:srgbClr val="632523"/>
                </a:solidFill>
                <a:latin typeface="Calibri" panose="020F0502020204030204" pitchFamily="34" charset="0"/>
                <a:cs typeface="Calibri" panose="020F0502020204030204" pitchFamily="34" charset="0"/>
              </a:rPr>
              <a:t>GDP</a:t>
            </a:r>
            <a:r>
              <a:rPr lang="el-GR" sz="1600" strike="noStrike" dirty="0">
                <a:solidFill>
                  <a:srgbClr val="632523"/>
                </a:solidFill>
                <a:latin typeface="Calibri" panose="020F0502020204030204" pitchFamily="34" charset="0"/>
                <a:cs typeface="Calibri" panose="020F0502020204030204" pitchFamily="34" charset="0"/>
              </a:rPr>
              <a:t> per </a:t>
            </a:r>
            <a:r>
              <a:rPr lang="el-GR" sz="1600" strike="noStrike" dirty="0" err="1">
                <a:solidFill>
                  <a:srgbClr val="632523"/>
                </a:solidFill>
                <a:latin typeface="Calibri" panose="020F0502020204030204" pitchFamily="34" charset="0"/>
                <a:cs typeface="Calibri" panose="020F0502020204030204" pitchFamily="34" charset="0"/>
              </a:rPr>
              <a:t>capita</a:t>
            </a:r>
            <a:r>
              <a:rPr lang="el-GR" sz="1600" strike="noStrike" dirty="0">
                <a:solidFill>
                  <a:srgbClr val="1F497D"/>
                </a:solidFill>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14,400 €</a:t>
            </a:r>
            <a:endParaRPr sz="1600" dirty="0">
              <a:latin typeface="Calibri" panose="020F0502020204030204" pitchFamily="34" charset="0"/>
              <a:cs typeface="Calibri" panose="020F0502020204030204" pitchFamily="34" charset="0"/>
            </a:endParaRPr>
          </a:p>
          <a:p>
            <a:pPr marL="285750" indent="-285750" algn="just">
              <a:spcBef>
                <a:spcPts val="600"/>
              </a:spcBef>
              <a:spcAft>
                <a:spcPts val="600"/>
              </a:spcAft>
              <a:buClr>
                <a:schemeClr val="accent2">
                  <a:lumMod val="50000"/>
                </a:schemeClr>
              </a:buClr>
              <a:buFont typeface="Wingdings" panose="05000000000000000000" pitchFamily="2" charset="2"/>
              <a:buChar char="§"/>
            </a:pPr>
            <a:r>
              <a:rPr lang="en-US" sz="1600" strike="noStrike" dirty="0">
                <a:solidFill>
                  <a:srgbClr val="000000"/>
                </a:solidFill>
                <a:latin typeface="Calibri" panose="020F0502020204030204" pitchFamily="34" charset="0"/>
                <a:cs typeface="Calibri" panose="020F0502020204030204" pitchFamily="34" charset="0"/>
              </a:rPr>
              <a:t>For</a:t>
            </a:r>
            <a:r>
              <a:rPr lang="el-GR" sz="1600" strike="noStrike" dirty="0">
                <a:solidFill>
                  <a:srgbClr val="000000"/>
                </a:solidFill>
                <a:latin typeface="Calibri" panose="020F0502020204030204" pitchFamily="34" charset="0"/>
                <a:cs typeface="Calibri" panose="020F0502020204030204" pitchFamily="34" charset="0"/>
              </a:rPr>
              <a:t> 2018 the </a:t>
            </a:r>
            <a:r>
              <a:rPr lang="el-GR" sz="1600" strike="noStrike" dirty="0" err="1">
                <a:solidFill>
                  <a:srgbClr val="000000"/>
                </a:solidFill>
                <a:latin typeface="Calibri" panose="020F0502020204030204" pitchFamily="34" charset="0"/>
                <a:cs typeface="Calibri" panose="020F0502020204030204" pitchFamily="34" charset="0"/>
              </a:rPr>
              <a:t>Region</a:t>
            </a:r>
            <a:r>
              <a:rPr lang="el-GR" sz="1600" strike="noStrike" dirty="0">
                <a:solidFill>
                  <a:srgbClr val="000000"/>
                </a:solidFill>
                <a:latin typeface="Calibri" panose="020F0502020204030204" pitchFamily="34" charset="0"/>
                <a:cs typeface="Calibri" panose="020F0502020204030204" pitchFamily="34" charset="0"/>
              </a:rPr>
              <a:t> of Central Macedonia </a:t>
            </a:r>
            <a:r>
              <a:rPr lang="el-GR" sz="1600" strike="noStrike" dirty="0" err="1">
                <a:solidFill>
                  <a:srgbClr val="000000"/>
                </a:solidFill>
                <a:latin typeface="Calibri" panose="020F0502020204030204" pitchFamily="34" charset="0"/>
                <a:cs typeface="Calibri" panose="020F0502020204030204" pitchFamily="34" charset="0"/>
              </a:rPr>
              <a:t>was</a:t>
            </a:r>
            <a:r>
              <a:rPr lang="el-GR" sz="1600" strike="noStrike" dirty="0">
                <a:solidFill>
                  <a:srgbClr val="000000"/>
                </a:solidFill>
                <a:latin typeface="Calibri" panose="020F0502020204030204" pitchFamily="34" charset="0"/>
                <a:cs typeface="Calibri" panose="020F0502020204030204" pitchFamily="34" charset="0"/>
              </a:rPr>
              <a:t> </a:t>
            </a:r>
            <a:r>
              <a:rPr lang="el-GR" sz="1600" strike="noStrike" dirty="0" err="1">
                <a:solidFill>
                  <a:srgbClr val="000000"/>
                </a:solidFill>
                <a:latin typeface="Calibri" panose="020F0502020204030204" pitchFamily="34" charset="0"/>
                <a:cs typeface="Calibri" panose="020F0502020204030204" pitchFamily="34" charset="0"/>
              </a:rPr>
              <a:t>granted</a:t>
            </a:r>
            <a:r>
              <a:rPr lang="el-GR" sz="1600" strike="noStrike" dirty="0">
                <a:solidFill>
                  <a:srgbClr val="000000"/>
                </a:solidFill>
                <a:latin typeface="Calibri" panose="020F0502020204030204" pitchFamily="34" charset="0"/>
                <a:cs typeface="Calibri" panose="020F0502020204030204" pitchFamily="34" charset="0"/>
              </a:rPr>
              <a:t> </a:t>
            </a:r>
            <a:r>
              <a:rPr lang="el-GR" sz="1600" strike="noStrike" dirty="0" err="1">
                <a:solidFill>
                  <a:srgbClr val="000000"/>
                </a:solidFill>
                <a:latin typeface="Calibri" panose="020F0502020204030204" pitchFamily="34" charset="0"/>
                <a:cs typeface="Calibri" panose="020F0502020204030204" pitchFamily="34" charset="0"/>
              </a:rPr>
              <a:t>with</a:t>
            </a:r>
            <a:r>
              <a:rPr lang="el-GR" sz="1600" strike="noStrike" dirty="0">
                <a:solidFill>
                  <a:srgbClr val="000000"/>
                </a:solidFill>
                <a:latin typeface="Calibri" panose="020F0502020204030204" pitchFamily="34" charset="0"/>
                <a:cs typeface="Calibri" panose="020F0502020204030204" pitchFamily="34" charset="0"/>
              </a:rPr>
              <a:t> “</a:t>
            </a:r>
            <a:r>
              <a:rPr lang="el-GR" sz="1600" strike="noStrike" dirty="0">
                <a:solidFill>
                  <a:srgbClr val="4F81BD"/>
                </a:solidFill>
                <a:latin typeface="Calibri" panose="020F0502020204030204" pitchFamily="34" charset="0"/>
                <a:cs typeface="Calibri" panose="020F0502020204030204" pitchFamily="34" charset="0"/>
              </a:rPr>
              <a:t>European </a:t>
            </a:r>
            <a:r>
              <a:rPr lang="el-GR" sz="1600" strike="noStrike" dirty="0" err="1">
                <a:solidFill>
                  <a:srgbClr val="4F81BD"/>
                </a:solidFill>
                <a:latin typeface="Calibri" panose="020F0502020204030204" pitchFamily="34" charset="0"/>
                <a:cs typeface="Calibri" panose="020F0502020204030204" pitchFamily="34" charset="0"/>
              </a:rPr>
              <a:t>Entrepreneurial</a:t>
            </a:r>
            <a:r>
              <a:rPr lang="el-GR" sz="1600" strike="noStrike" dirty="0">
                <a:solidFill>
                  <a:srgbClr val="4F81BD"/>
                </a:solidFill>
                <a:latin typeface="Calibri" panose="020F0502020204030204" pitchFamily="34" charset="0"/>
                <a:cs typeface="Calibri" panose="020F0502020204030204" pitchFamily="34" charset="0"/>
              </a:rPr>
              <a:t> </a:t>
            </a:r>
            <a:r>
              <a:rPr lang="el-GR" sz="1600" strike="noStrike" dirty="0" err="1">
                <a:solidFill>
                  <a:srgbClr val="4F81BD"/>
                </a:solidFill>
                <a:latin typeface="Calibri" panose="020F0502020204030204" pitchFamily="34" charset="0"/>
                <a:cs typeface="Calibri" panose="020F0502020204030204" pitchFamily="34" charset="0"/>
              </a:rPr>
              <a:t>Region</a:t>
            </a:r>
            <a:r>
              <a:rPr lang="el-GR" sz="1600" strike="noStrike" dirty="0">
                <a:solidFill>
                  <a:srgbClr val="000000"/>
                </a:solidFill>
                <a:latin typeface="Calibri" panose="020F0502020204030204" pitchFamily="34" charset="0"/>
                <a:cs typeface="Calibri" panose="020F0502020204030204" pitchFamily="34" charset="0"/>
              </a:rPr>
              <a:t>” </a:t>
            </a:r>
            <a:r>
              <a:rPr lang="el-GR" sz="1600" strike="noStrike" dirty="0" err="1">
                <a:solidFill>
                  <a:srgbClr val="000000"/>
                </a:solidFill>
                <a:latin typeface="Calibri" panose="020F0502020204030204" pitchFamily="34" charset="0"/>
                <a:cs typeface="Calibri" panose="020F0502020204030204" pitchFamily="34" charset="0"/>
              </a:rPr>
              <a:t>label</a:t>
            </a:r>
            <a:r>
              <a:rPr lang="el-GR" sz="1600" strike="noStrike" dirty="0">
                <a:solidFill>
                  <a:srgbClr val="000000"/>
                </a:solidFill>
                <a:latin typeface="Calibri" panose="020F0502020204030204" pitchFamily="34" charset="0"/>
                <a:cs typeface="Calibri" panose="020F0502020204030204" pitchFamily="34" charset="0"/>
              </a:rPr>
              <a:t> </a:t>
            </a:r>
            <a:r>
              <a:rPr lang="el-GR" sz="1600" strike="noStrike" dirty="0" err="1">
                <a:solidFill>
                  <a:srgbClr val="000000"/>
                </a:solidFill>
                <a:latin typeface="Calibri" panose="020F0502020204030204" pitchFamily="34" charset="0"/>
                <a:cs typeface="Calibri" panose="020F0502020204030204" pitchFamily="34" charset="0"/>
              </a:rPr>
              <a:t>by</a:t>
            </a:r>
            <a:r>
              <a:rPr lang="el-GR" sz="1600" strike="noStrike" dirty="0">
                <a:solidFill>
                  <a:srgbClr val="000000"/>
                </a:solidFill>
                <a:latin typeface="Calibri" panose="020F0502020204030204" pitchFamily="34" charset="0"/>
                <a:cs typeface="Calibri" panose="020F0502020204030204" pitchFamily="34" charset="0"/>
              </a:rPr>
              <a:t> European </a:t>
            </a:r>
            <a:r>
              <a:rPr lang="el-GR" sz="1600" strike="noStrike" dirty="0" smtClean="0">
                <a:solidFill>
                  <a:srgbClr val="000000"/>
                </a:solidFill>
                <a:latin typeface="Calibri" panose="020F0502020204030204" pitchFamily="34" charset="0"/>
                <a:cs typeface="Calibri" panose="020F0502020204030204" pitchFamily="34" charset="0"/>
              </a:rPr>
              <a:t>Commission </a:t>
            </a:r>
            <a:r>
              <a:rPr lang="el-GR" sz="1600" strike="noStrike" dirty="0">
                <a:solidFill>
                  <a:srgbClr val="000000"/>
                </a:solidFill>
                <a:latin typeface="Calibri" panose="020F0502020204030204" pitchFamily="34" charset="0"/>
                <a:cs typeface="Calibri" panose="020F0502020204030204" pitchFamily="34" charset="0"/>
              </a:rPr>
              <a:t>and the Committee of the </a:t>
            </a:r>
            <a:r>
              <a:rPr lang="el-GR" sz="1600" strike="noStrike" dirty="0" err="1">
                <a:solidFill>
                  <a:srgbClr val="000000"/>
                </a:solidFill>
                <a:latin typeface="Calibri" panose="020F0502020204030204" pitchFamily="34" charset="0"/>
                <a:cs typeface="Calibri" panose="020F0502020204030204" pitchFamily="34" charset="0"/>
              </a:rPr>
              <a:t>Regions</a:t>
            </a:r>
            <a:r>
              <a:rPr lang="el-GR" sz="1600" strike="noStrike" dirty="0">
                <a:solidFill>
                  <a:srgbClr val="000000"/>
                </a:solidFill>
                <a:latin typeface="Calibri" panose="020F0502020204030204" pitchFamily="34" charset="0"/>
                <a:cs typeface="Calibri" panose="020F0502020204030204" pitchFamily="34" charset="0"/>
              </a:rPr>
              <a:t> of EU</a:t>
            </a:r>
            <a:r>
              <a:rPr lang="en-US" sz="1600" strike="noStrike" dirty="0">
                <a:solidFill>
                  <a:srgbClr val="000000"/>
                </a:solidFill>
                <a:latin typeface="Calibri" panose="020F0502020204030204" pitchFamily="34" charset="0"/>
                <a:cs typeface="Calibri" panose="020F0502020204030204" pitchFamily="34" charset="0"/>
              </a:rPr>
              <a:t>.</a:t>
            </a:r>
            <a:endParaRPr sz="1600" dirty="0">
              <a:latin typeface="Calibri" panose="020F0502020204030204" pitchFamily="34" charset="0"/>
              <a:cs typeface="Calibri" panose="020F0502020204030204" pitchFamily="34" charset="0"/>
            </a:endParaRPr>
          </a:p>
          <a:p>
            <a:pPr>
              <a:lnSpc>
                <a:spcPct val="90000"/>
              </a:lnSpc>
            </a:pPr>
            <a:endParaRPr dirty="0"/>
          </a:p>
          <a:p>
            <a:pPr>
              <a:lnSpc>
                <a:spcPct val="90000"/>
              </a:lnSpc>
            </a:pPr>
            <a:endParaRPr dirty="0"/>
          </a:p>
          <a:p>
            <a:pPr algn="ctr">
              <a:lnSpc>
                <a:spcPct val="90000"/>
              </a:lnSpc>
            </a:pPr>
            <a:endParaRPr dirty="0"/>
          </a:p>
        </p:txBody>
      </p:sp>
      <p:pic>
        <p:nvPicPr>
          <p:cNvPr id="7" name="Εικόνα 6"/>
          <p:cNvPicPr/>
          <p:nvPr/>
        </p:nvPicPr>
        <p:blipFill>
          <a:blip r:embed="rId4" cstate="print">
            <a:extLst>
              <a:ext uri="{28A0092B-C50C-407E-A947-70E740481C1C}">
                <a14:useLocalDpi xmlns:a14="http://schemas.microsoft.com/office/drawing/2010/main" xmlns="" val="0"/>
              </a:ext>
            </a:extLst>
          </a:blip>
          <a:stretch>
            <a:fillRect/>
          </a:stretch>
        </p:blipFill>
        <p:spPr>
          <a:xfrm>
            <a:off x="309080" y="5561210"/>
            <a:ext cx="1814830" cy="989330"/>
          </a:xfrm>
          <a:prstGeom prst="rect">
            <a:avLst/>
          </a:prstGeom>
        </p:spPr>
      </p:pic>
      <p:pic>
        <p:nvPicPr>
          <p:cNvPr id="8" name="Picture 2" descr="EU_FLAG_CMYK"/>
          <p:cNvPicPr/>
          <p:nvPr/>
        </p:nvPicPr>
        <p:blipFill>
          <a:blip r:embed="rId5" cstate="print"/>
          <a:srcRect/>
          <a:stretch>
            <a:fillRect/>
          </a:stretch>
        </p:blipFill>
        <p:spPr bwMode="auto">
          <a:xfrm>
            <a:off x="6590047" y="5655339"/>
            <a:ext cx="1988185" cy="82931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2"/>
          <p:cNvSpPr txBox="1"/>
          <p:nvPr/>
        </p:nvSpPr>
        <p:spPr>
          <a:xfrm>
            <a:off x="457200" y="1556640"/>
            <a:ext cx="8229240" cy="729360"/>
          </a:xfrm>
          <a:prstGeom prst="rect">
            <a:avLst/>
          </a:prstGeom>
          <a:noFill/>
          <a:ln>
            <a:noFill/>
          </a:ln>
        </p:spPr>
        <p:txBody>
          <a:bodyPr/>
          <a:lstStyle/>
          <a:p>
            <a:pPr algn="ctr">
              <a:lnSpc>
                <a:spcPct val="100000"/>
              </a:lnSpc>
            </a:pPr>
            <a:r>
              <a:rPr lang="en-US" sz="2100" b="1" strike="noStrike" dirty="0">
                <a:solidFill>
                  <a:srgbClr val="000000"/>
                </a:solidFill>
                <a:latin typeface="Calibri"/>
              </a:rPr>
              <a:t>Region of Central Macedonia </a:t>
            </a:r>
            <a:endParaRPr lang="en-US" sz="2100" b="1" strike="noStrike" dirty="0" smtClean="0">
              <a:solidFill>
                <a:srgbClr val="000000"/>
              </a:solidFill>
              <a:latin typeface="Calibri"/>
            </a:endParaRPr>
          </a:p>
          <a:p>
            <a:pPr algn="ctr">
              <a:lnSpc>
                <a:spcPct val="100000"/>
              </a:lnSpc>
            </a:pPr>
            <a:r>
              <a:rPr lang="en-US" sz="2100" b="1" strike="noStrike" dirty="0" smtClean="0">
                <a:solidFill>
                  <a:srgbClr val="000000"/>
                </a:solidFill>
                <a:latin typeface="Calibri"/>
              </a:rPr>
              <a:t>Strategy for </a:t>
            </a:r>
            <a:r>
              <a:rPr lang="en-US" sz="2100" b="1" strike="noStrike" dirty="0">
                <a:solidFill>
                  <a:srgbClr val="000000"/>
                </a:solidFill>
                <a:latin typeface="Calibri"/>
              </a:rPr>
              <a:t>circular economy</a:t>
            </a:r>
            <a:endParaRPr dirty="0"/>
          </a:p>
          <a:p>
            <a:pPr>
              <a:lnSpc>
                <a:spcPct val="100000"/>
              </a:lnSpc>
            </a:pPr>
            <a:endParaRPr dirty="0"/>
          </a:p>
        </p:txBody>
      </p:sp>
      <p:sp>
        <p:nvSpPr>
          <p:cNvPr id="97" name="CustomShape 3"/>
          <p:cNvSpPr/>
          <p:nvPr/>
        </p:nvSpPr>
        <p:spPr>
          <a:xfrm>
            <a:off x="9612720" y="3219946"/>
            <a:ext cx="4090320" cy="2874240"/>
          </a:xfrm>
          <a:prstGeom prst="rect">
            <a:avLst/>
          </a:prstGeom>
          <a:noFill/>
          <a:ln>
            <a:noFill/>
          </a:ln>
        </p:spPr>
        <p:style>
          <a:lnRef idx="0">
            <a:scrgbClr r="0" g="0" b="0"/>
          </a:lnRef>
          <a:fillRef idx="0">
            <a:scrgbClr r="0" g="0" b="0"/>
          </a:fillRef>
          <a:effectRef idx="0">
            <a:scrgbClr r="0" g="0" b="0"/>
          </a:effectRef>
          <a:fontRef idx="minor"/>
        </p:style>
      </p:sp>
      <p:sp>
        <p:nvSpPr>
          <p:cNvPr id="104" name="CustomShape 10"/>
          <p:cNvSpPr/>
          <p:nvPr/>
        </p:nvSpPr>
        <p:spPr>
          <a:xfrm>
            <a:off x="457200" y="2017079"/>
            <a:ext cx="7429500" cy="29417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lgn="just">
              <a:spcBef>
                <a:spcPts val="600"/>
              </a:spcBef>
              <a:spcAft>
                <a:spcPts val="600"/>
              </a:spcAft>
              <a:buClr>
                <a:schemeClr val="accent2">
                  <a:lumMod val="50000"/>
                </a:schemeClr>
              </a:buClr>
              <a:buSzPct val="100000"/>
              <a:buFont typeface="Wingdings" panose="05000000000000000000" pitchFamily="2" charset="2"/>
              <a:buChar char="§"/>
            </a:pPr>
            <a:endParaRPr lang="en-US" dirty="0" smtClean="0">
              <a:solidFill>
                <a:srgbClr val="000000"/>
              </a:solidFill>
              <a:latin typeface="Calibri" panose="020F0502020204030204" pitchFamily="34" charset="0"/>
              <a:cs typeface="Calibri" panose="020F0502020204030204" pitchFamily="34" charset="0"/>
            </a:endParaRPr>
          </a:p>
          <a:p>
            <a:pPr marL="285750" indent="-285750" algn="just">
              <a:spcBef>
                <a:spcPts val="600"/>
              </a:spcBef>
              <a:spcAft>
                <a:spcPts val="600"/>
              </a:spcAft>
              <a:buClr>
                <a:schemeClr val="accent2">
                  <a:lumMod val="50000"/>
                </a:schemeClr>
              </a:buClr>
              <a:buSzPct val="100000"/>
              <a:buFont typeface="Wingdings" panose="05000000000000000000" pitchFamily="2" charset="2"/>
              <a:buChar char="§"/>
            </a:pPr>
            <a:r>
              <a:rPr lang="en-US" dirty="0" smtClean="0">
                <a:solidFill>
                  <a:srgbClr val="000000"/>
                </a:solidFill>
                <a:latin typeface="Calibri" panose="020F0502020204030204" pitchFamily="34" charset="0"/>
                <a:cs typeface="Calibri" panose="020F0502020204030204" pitchFamily="34" charset="0"/>
              </a:rPr>
              <a:t>I</a:t>
            </a:r>
            <a:r>
              <a:rPr lang="el-GR" dirty="0" err="1" smtClean="0">
                <a:solidFill>
                  <a:srgbClr val="000000"/>
                </a:solidFill>
                <a:latin typeface="Calibri" panose="020F0502020204030204" pitchFamily="34" charset="0"/>
                <a:cs typeface="Calibri" panose="020F0502020204030204" pitchFamily="34" charset="0"/>
              </a:rPr>
              <a:t>ntegration</a:t>
            </a:r>
            <a:r>
              <a:rPr lang="el-GR" dirty="0" smtClean="0">
                <a:solidFill>
                  <a:srgbClr val="000000"/>
                </a:solidFill>
                <a:latin typeface="Calibri" panose="020F0502020204030204" pitchFamily="34" charset="0"/>
                <a:cs typeface="Calibri" panose="020F0502020204030204" pitchFamily="34" charset="0"/>
              </a:rPr>
              <a:t> </a:t>
            </a:r>
            <a:r>
              <a:rPr lang="el-GR" dirty="0" err="1">
                <a:solidFill>
                  <a:srgbClr val="000000"/>
                </a:solidFill>
                <a:latin typeface="Calibri" panose="020F0502020204030204" pitchFamily="34" charset="0"/>
                <a:cs typeface="Calibri" panose="020F0502020204030204" pitchFamily="34" charset="0"/>
              </a:rPr>
              <a:t>of</a:t>
            </a:r>
            <a:r>
              <a:rPr lang="el-GR" dirty="0">
                <a:solidFill>
                  <a:srgbClr val="000000"/>
                </a:solidFill>
                <a:latin typeface="Calibri" panose="020F0502020204030204" pitchFamily="34" charset="0"/>
                <a:cs typeface="Calibri" panose="020F0502020204030204" pitchFamily="34" charset="0"/>
              </a:rPr>
              <a:t> </a:t>
            </a:r>
            <a:r>
              <a:rPr lang="el-GR" dirty="0" smtClean="0">
                <a:solidFill>
                  <a:srgbClr val="000000"/>
                </a:solidFill>
                <a:latin typeface="Calibri" panose="020F0502020204030204" pitchFamily="34" charset="0"/>
                <a:cs typeface="Calibri" panose="020F0502020204030204" pitchFamily="34" charset="0"/>
              </a:rPr>
              <a:t>C</a:t>
            </a:r>
            <a:r>
              <a:rPr lang="en-US" dirty="0" err="1" smtClean="0">
                <a:solidFill>
                  <a:srgbClr val="000000"/>
                </a:solidFill>
                <a:latin typeface="Calibri" panose="020F0502020204030204" pitchFamily="34" charset="0"/>
                <a:cs typeface="Calibri" panose="020F0502020204030204" pitchFamily="34" charset="0"/>
              </a:rPr>
              <a:t>ircular</a:t>
            </a:r>
            <a:r>
              <a:rPr lang="en-US" dirty="0" smtClean="0">
                <a:solidFill>
                  <a:srgbClr val="000000"/>
                </a:solidFill>
                <a:latin typeface="Calibri" panose="020F0502020204030204" pitchFamily="34" charset="0"/>
                <a:cs typeface="Calibri" panose="020F0502020204030204" pitchFamily="34" charset="0"/>
              </a:rPr>
              <a:t> Economy it the Region’s </a:t>
            </a:r>
            <a:r>
              <a:rPr lang="el-GR" dirty="0" smtClean="0">
                <a:solidFill>
                  <a:srgbClr val="000000"/>
                </a:solidFill>
                <a:latin typeface="Calibri" panose="020F0502020204030204" pitchFamily="34" charset="0"/>
                <a:cs typeface="Calibri" panose="020F0502020204030204" pitchFamily="34" charset="0"/>
              </a:rPr>
              <a:t>Development </a:t>
            </a:r>
            <a:r>
              <a:rPr lang="el-GR" dirty="0" err="1" smtClean="0">
                <a:solidFill>
                  <a:srgbClr val="000000"/>
                </a:solidFill>
                <a:latin typeface="Calibri" panose="020F0502020204030204" pitchFamily="34" charset="0"/>
                <a:cs typeface="Calibri" panose="020F0502020204030204" pitchFamily="34" charset="0"/>
              </a:rPr>
              <a:t>Plan</a:t>
            </a:r>
            <a:r>
              <a:rPr lang="en-US" dirty="0" smtClean="0">
                <a:solidFill>
                  <a:srgbClr val="000000"/>
                </a:solidFill>
                <a:latin typeface="Calibri" panose="020F0502020204030204" pitchFamily="34" charset="0"/>
                <a:cs typeface="Calibri" panose="020F0502020204030204" pitchFamily="34" charset="0"/>
              </a:rPr>
              <a:t>  </a:t>
            </a:r>
            <a:endParaRPr lang="en-US" dirty="0">
              <a:solidFill>
                <a:srgbClr val="000000"/>
              </a:solidFill>
              <a:latin typeface="Calibri" panose="020F0502020204030204" pitchFamily="34" charset="0"/>
              <a:cs typeface="Calibri" panose="020F0502020204030204" pitchFamily="34" charset="0"/>
            </a:endParaRPr>
          </a:p>
          <a:p>
            <a:pPr marL="285750" indent="-285750" algn="just">
              <a:spcBef>
                <a:spcPts val="600"/>
              </a:spcBef>
              <a:spcAft>
                <a:spcPts val="600"/>
              </a:spcAft>
              <a:buClr>
                <a:schemeClr val="accent2">
                  <a:lumMod val="50000"/>
                </a:schemeClr>
              </a:buClr>
              <a:buSzPct val="100000"/>
              <a:buFont typeface="Wingdings" panose="05000000000000000000" pitchFamily="2" charset="2"/>
              <a:buChar char="§"/>
            </a:pPr>
            <a:r>
              <a:rPr lang="en-US" dirty="0">
                <a:solidFill>
                  <a:srgbClr val="000000"/>
                </a:solidFill>
                <a:latin typeface="Calibri" panose="020F0502020204030204" pitchFamily="34" charset="0"/>
                <a:cs typeface="Calibri" panose="020F0502020204030204" pitchFamily="34" charset="0"/>
              </a:rPr>
              <a:t>RCM </a:t>
            </a:r>
            <a:r>
              <a:rPr lang="en-US" dirty="0" smtClean="0">
                <a:solidFill>
                  <a:srgbClr val="000000"/>
                </a:solidFill>
                <a:latin typeface="Calibri" panose="020F0502020204030204" pitchFamily="34" charset="0"/>
                <a:cs typeface="Calibri" panose="020F0502020204030204" pitchFamily="34" charset="0"/>
              </a:rPr>
              <a:t>Strategy for </a:t>
            </a:r>
            <a:r>
              <a:rPr lang="en-US" dirty="0">
                <a:solidFill>
                  <a:srgbClr val="000000"/>
                </a:solidFill>
                <a:latin typeface="Calibri" panose="020F0502020204030204" pitchFamily="34" charset="0"/>
                <a:cs typeface="Calibri" panose="020F0502020204030204" pitchFamily="34" charset="0"/>
              </a:rPr>
              <a:t>circular economy</a:t>
            </a:r>
          </a:p>
          <a:p>
            <a:pPr marL="646112" lvl="1" indent="-285750">
              <a:spcBef>
                <a:spcPts val="600"/>
              </a:spcBef>
              <a:spcAft>
                <a:spcPts val="600"/>
              </a:spcAft>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Bottom – Up Consultation through Regional meetings with all the local stakeholders </a:t>
            </a:r>
            <a:endParaRPr lang="en-US" sz="1600" dirty="0">
              <a:latin typeface="Calibri" panose="020F0502020204030204" pitchFamily="34" charset="0"/>
              <a:cs typeface="Calibri" panose="020F0502020204030204" pitchFamily="34" charset="0"/>
            </a:endParaRPr>
          </a:p>
          <a:p>
            <a:pPr marL="646112" lvl="1" indent="-285750">
              <a:spcBef>
                <a:spcPts val="600"/>
              </a:spcBef>
              <a:spcAft>
                <a:spcPts val="600"/>
              </a:spcAft>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Improvement of existing policy tools </a:t>
            </a:r>
            <a:endParaRPr lang="en-US" sz="1600" dirty="0">
              <a:latin typeface="Calibri" panose="020F0502020204030204" pitchFamily="34" charset="0"/>
              <a:cs typeface="Calibri" panose="020F0502020204030204" pitchFamily="34" charset="0"/>
            </a:endParaRPr>
          </a:p>
          <a:p>
            <a:pPr marL="646112" lvl="1" indent="-285750">
              <a:spcBef>
                <a:spcPts val="600"/>
              </a:spcBef>
              <a:spcAft>
                <a:spcPts val="600"/>
              </a:spcAft>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Redesigning of SME support tools</a:t>
            </a:r>
          </a:p>
          <a:p>
            <a:pPr marL="285750" indent="-285750" algn="just">
              <a:spcBef>
                <a:spcPts val="600"/>
              </a:spcBef>
              <a:spcAft>
                <a:spcPts val="600"/>
              </a:spcAft>
              <a:buClr>
                <a:schemeClr val="accent2">
                  <a:lumMod val="50000"/>
                </a:schemeClr>
              </a:buClr>
              <a:buSzPct val="100000"/>
              <a:buFont typeface="Wingdings" panose="05000000000000000000" pitchFamily="2" charset="2"/>
              <a:buChar char="§"/>
            </a:pPr>
            <a:r>
              <a:rPr lang="en-US" dirty="0">
                <a:solidFill>
                  <a:srgbClr val="000000"/>
                </a:solidFill>
                <a:latin typeface="Calibri" panose="020F0502020204030204" pitchFamily="34" charset="0"/>
                <a:cs typeface="Calibri" panose="020F0502020204030204" pitchFamily="34" charset="0"/>
              </a:rPr>
              <a:t>Based on EU good practices and EU policies for circular economy</a:t>
            </a:r>
          </a:p>
          <a:p>
            <a:pPr>
              <a:lnSpc>
                <a:spcPct val="100000"/>
              </a:lnSpc>
              <a:spcBef>
                <a:spcPts val="600"/>
              </a:spcBef>
              <a:spcAft>
                <a:spcPts val="600"/>
              </a:spcAft>
            </a:pPr>
            <a:endParaRPr lang="en-US" dirty="0"/>
          </a:p>
          <a:p>
            <a:pPr>
              <a:spcBef>
                <a:spcPts val="600"/>
              </a:spcBef>
              <a:spcAft>
                <a:spcPts val="600"/>
              </a:spcAft>
            </a:pPr>
            <a:endParaRPr lang="en-US" dirty="0"/>
          </a:p>
          <a:p>
            <a:pPr>
              <a:lnSpc>
                <a:spcPct val="100000"/>
              </a:lnSpc>
            </a:pPr>
            <a:endParaRPr dirty="0"/>
          </a:p>
        </p:txBody>
      </p:sp>
      <p:pic>
        <p:nvPicPr>
          <p:cNvPr id="5" name="Εικόνα 4"/>
          <p:cNvPicPr/>
          <p:nvPr/>
        </p:nvPicPr>
        <p:blipFill>
          <a:blip r:embed="rId3" cstate="print">
            <a:extLst>
              <a:ext uri="{28A0092B-C50C-407E-A947-70E740481C1C}">
                <a14:useLocalDpi xmlns:a14="http://schemas.microsoft.com/office/drawing/2010/main" xmlns="" val="0"/>
              </a:ext>
            </a:extLst>
          </a:blip>
          <a:stretch>
            <a:fillRect/>
          </a:stretch>
        </p:blipFill>
        <p:spPr>
          <a:xfrm>
            <a:off x="309080" y="5561210"/>
            <a:ext cx="1814830" cy="989330"/>
          </a:xfrm>
          <a:prstGeom prst="rect">
            <a:avLst/>
          </a:prstGeom>
        </p:spPr>
      </p:pic>
      <p:pic>
        <p:nvPicPr>
          <p:cNvPr id="6" name="Picture 2" descr="EU_FLAG_CMYK"/>
          <p:cNvPicPr/>
          <p:nvPr/>
        </p:nvPicPr>
        <p:blipFill>
          <a:blip r:embed="rId4" cstate="print"/>
          <a:srcRect/>
          <a:stretch>
            <a:fillRect/>
          </a:stretch>
        </p:blipFill>
        <p:spPr bwMode="auto">
          <a:xfrm>
            <a:off x="6509365" y="5561210"/>
            <a:ext cx="1988185" cy="82931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457380" y="1166220"/>
            <a:ext cx="8229240" cy="4525560"/>
          </a:xfrm>
          <a:prstGeom prst="rect">
            <a:avLst/>
          </a:prstGeom>
          <a:noFill/>
          <a:ln>
            <a:noFill/>
          </a:ln>
        </p:spPr>
        <p:txBody>
          <a:bodyPr/>
          <a:lstStyle/>
          <a:p>
            <a:pPr>
              <a:lnSpc>
                <a:spcPct val="100000"/>
              </a:lnSpc>
            </a:pPr>
            <a:endParaRPr dirty="0"/>
          </a:p>
          <a:p>
            <a:pPr algn="ctr"/>
            <a:r>
              <a:rPr lang="en-US" sz="2100" b="1" dirty="0">
                <a:solidFill>
                  <a:srgbClr val="000000"/>
                </a:solidFill>
                <a:latin typeface="Calibri"/>
              </a:rPr>
              <a:t>Region of Central Macedonia </a:t>
            </a:r>
            <a:r>
              <a:rPr lang="en-US" sz="2100" b="1" dirty="0" smtClean="0">
                <a:solidFill>
                  <a:srgbClr val="000000"/>
                </a:solidFill>
                <a:latin typeface="Calibri"/>
              </a:rPr>
              <a:t> </a:t>
            </a:r>
          </a:p>
          <a:p>
            <a:r>
              <a:rPr lang="en-US" sz="2100" b="1" dirty="0" smtClean="0">
                <a:solidFill>
                  <a:srgbClr val="000000"/>
                </a:solidFill>
                <a:latin typeface="Calibri"/>
              </a:rPr>
              <a:t>The  </a:t>
            </a:r>
            <a:r>
              <a:rPr lang="en-US" sz="2100" b="1" dirty="0">
                <a:solidFill>
                  <a:srgbClr val="000000"/>
                </a:solidFill>
                <a:latin typeface="Calibri"/>
              </a:rPr>
              <a:t>Strategic plan for promoting circular </a:t>
            </a:r>
            <a:r>
              <a:rPr lang="en-US" sz="2100" b="1" dirty="0" smtClean="0">
                <a:solidFill>
                  <a:srgbClr val="000000"/>
                </a:solidFill>
                <a:latin typeface="Calibri"/>
              </a:rPr>
              <a:t>economy. Main challenges.</a:t>
            </a:r>
          </a:p>
          <a:p>
            <a:pPr marL="285750" indent="-285750" algn="just">
              <a:lnSpc>
                <a:spcPct val="100000"/>
              </a:lnSpc>
              <a:spcBef>
                <a:spcPts val="600"/>
              </a:spcBef>
              <a:spcAft>
                <a:spcPts val="600"/>
              </a:spcAft>
              <a:buClr>
                <a:schemeClr val="accent2">
                  <a:lumMod val="50000"/>
                </a:schemeClr>
              </a:buClr>
              <a:buFont typeface="Wingdings" panose="05000000000000000000" pitchFamily="2" charset="2"/>
              <a:buChar char="§"/>
            </a:pPr>
            <a:r>
              <a:rPr lang="en-US" sz="1600" strike="noStrike" dirty="0" smtClean="0">
                <a:solidFill>
                  <a:srgbClr val="000000"/>
                </a:solidFill>
                <a:latin typeface="Calibri"/>
              </a:rPr>
              <a:t>Integration </a:t>
            </a:r>
            <a:r>
              <a:rPr lang="en-US" sz="1600" strike="noStrike" dirty="0">
                <a:solidFill>
                  <a:srgbClr val="000000"/>
                </a:solidFill>
                <a:latin typeface="Calibri"/>
              </a:rPr>
              <a:t>and  implementation of policies by public bodies in order to boost circular economy. </a:t>
            </a:r>
            <a:endParaRPr dirty="0"/>
          </a:p>
          <a:p>
            <a:pPr marL="285750" indent="-285750" algn="just">
              <a:lnSpc>
                <a:spcPct val="100000"/>
              </a:lnSpc>
              <a:spcBef>
                <a:spcPts val="600"/>
              </a:spcBef>
              <a:spcAft>
                <a:spcPts val="600"/>
              </a:spcAft>
              <a:buClr>
                <a:schemeClr val="accent2">
                  <a:lumMod val="50000"/>
                </a:schemeClr>
              </a:buClr>
              <a:buFont typeface="Wingdings" panose="05000000000000000000" pitchFamily="2" charset="2"/>
              <a:buChar char="§"/>
            </a:pPr>
            <a:r>
              <a:rPr lang="en-US" sz="1600" strike="noStrike" dirty="0">
                <a:solidFill>
                  <a:srgbClr val="000000"/>
                </a:solidFill>
                <a:latin typeface="Calibri"/>
              </a:rPr>
              <a:t>Improvement of investments based  in  Circular Economy by private entrepreneurships.</a:t>
            </a:r>
            <a:endParaRPr dirty="0"/>
          </a:p>
          <a:p>
            <a:pPr marL="285750" indent="-285750" algn="just">
              <a:lnSpc>
                <a:spcPct val="100000"/>
              </a:lnSpc>
              <a:spcBef>
                <a:spcPts val="600"/>
              </a:spcBef>
              <a:spcAft>
                <a:spcPts val="600"/>
              </a:spcAft>
              <a:buClr>
                <a:schemeClr val="accent2">
                  <a:lumMod val="50000"/>
                </a:schemeClr>
              </a:buClr>
              <a:buFont typeface="Wingdings" panose="05000000000000000000" pitchFamily="2" charset="2"/>
              <a:buChar char="§"/>
            </a:pPr>
            <a:r>
              <a:rPr lang="en-US" sz="1600" strike="noStrike" dirty="0">
                <a:solidFill>
                  <a:srgbClr val="000000"/>
                </a:solidFill>
                <a:latin typeface="Calibri"/>
              </a:rPr>
              <a:t>Training and awareness raising of the society for the implementation of actions based in Circular Economy.</a:t>
            </a:r>
            <a:endParaRPr dirty="0"/>
          </a:p>
        </p:txBody>
      </p:sp>
      <p:pic>
        <p:nvPicPr>
          <p:cNvPr id="3" name="Εικόνα 2"/>
          <p:cNvPicPr/>
          <p:nvPr/>
        </p:nvPicPr>
        <p:blipFill>
          <a:blip r:embed="rId2" cstate="print">
            <a:extLst>
              <a:ext uri="{28A0092B-C50C-407E-A947-70E740481C1C}">
                <a14:useLocalDpi xmlns:a14="http://schemas.microsoft.com/office/drawing/2010/main" xmlns="" val="0"/>
              </a:ext>
            </a:extLst>
          </a:blip>
          <a:stretch>
            <a:fillRect/>
          </a:stretch>
        </p:blipFill>
        <p:spPr>
          <a:xfrm>
            <a:off x="309080" y="5561210"/>
            <a:ext cx="1814830" cy="989330"/>
          </a:xfrm>
          <a:prstGeom prst="rect">
            <a:avLst/>
          </a:prstGeom>
        </p:spPr>
      </p:pic>
      <p:pic>
        <p:nvPicPr>
          <p:cNvPr id="4" name="Picture 2" descr="EU_FLAG_CMYK"/>
          <p:cNvPicPr/>
          <p:nvPr/>
        </p:nvPicPr>
        <p:blipFill>
          <a:blip r:embed="rId3" cstate="print"/>
          <a:srcRect/>
          <a:stretch>
            <a:fillRect/>
          </a:stretch>
        </p:blipFill>
        <p:spPr bwMode="auto">
          <a:xfrm>
            <a:off x="6509365" y="5561210"/>
            <a:ext cx="1988185" cy="82931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534600" y="1342750"/>
            <a:ext cx="8074800" cy="1006312"/>
          </a:xfrm>
          <a:prstGeom prst="rect">
            <a:avLst/>
          </a:prstGeom>
          <a:noFill/>
          <a:ln>
            <a:noFill/>
          </a:ln>
        </p:spPr>
        <p:txBody>
          <a:bodyPr/>
          <a:lstStyle/>
          <a:p>
            <a:pPr>
              <a:lnSpc>
                <a:spcPct val="100000"/>
              </a:lnSpc>
            </a:pPr>
            <a:endParaRPr dirty="0"/>
          </a:p>
          <a:p>
            <a:pPr algn="ctr">
              <a:lnSpc>
                <a:spcPct val="100000"/>
              </a:lnSpc>
            </a:pPr>
            <a:r>
              <a:rPr lang="en-US" sz="2100" b="1" dirty="0">
                <a:solidFill>
                  <a:srgbClr val="000000"/>
                </a:solidFill>
                <a:latin typeface="Calibri"/>
              </a:rPr>
              <a:t>Region of Central Macedonia </a:t>
            </a:r>
            <a:endParaRPr lang="en-US" sz="2100" b="1" dirty="0" smtClean="0">
              <a:solidFill>
                <a:srgbClr val="000000"/>
              </a:solidFill>
              <a:latin typeface="Calibri"/>
            </a:endParaRPr>
          </a:p>
          <a:p>
            <a:pPr algn="ctr">
              <a:lnSpc>
                <a:spcPct val="100000"/>
              </a:lnSpc>
            </a:pPr>
            <a:r>
              <a:rPr lang="en-US" sz="2100" b="1" dirty="0" smtClean="0">
                <a:solidFill>
                  <a:srgbClr val="000000"/>
                </a:solidFill>
                <a:latin typeface="Calibri"/>
              </a:rPr>
              <a:t>The </a:t>
            </a:r>
            <a:r>
              <a:rPr lang="en-US" sz="2100" b="1" dirty="0">
                <a:solidFill>
                  <a:srgbClr val="000000"/>
                </a:solidFill>
                <a:latin typeface="Calibri"/>
              </a:rPr>
              <a:t>Action plan </a:t>
            </a:r>
            <a:endParaRPr lang="en-US" sz="2100" b="1" dirty="0" smtClean="0">
              <a:solidFill>
                <a:srgbClr val="000000"/>
              </a:solidFill>
              <a:latin typeface="Calibri"/>
            </a:endParaRPr>
          </a:p>
          <a:p>
            <a:pPr>
              <a:lnSpc>
                <a:spcPct val="100000"/>
              </a:lnSpc>
            </a:pPr>
            <a:endParaRPr dirty="0"/>
          </a:p>
          <a:p>
            <a:pPr algn="just">
              <a:lnSpc>
                <a:spcPct val="100000"/>
              </a:lnSpc>
            </a:pPr>
            <a:r>
              <a:rPr lang="en-US" sz="1600" strike="noStrike" dirty="0">
                <a:solidFill>
                  <a:srgbClr val="000000"/>
                </a:solidFill>
                <a:latin typeface="Calibri"/>
              </a:rPr>
              <a:t>The action plan of the Region of Central Macedonia for Circular economy is composed of 3 main pillars:</a:t>
            </a:r>
            <a:endParaRPr dirty="0"/>
          </a:p>
        </p:txBody>
      </p:sp>
      <p:sp>
        <p:nvSpPr>
          <p:cNvPr id="110" name="CustomShape 2"/>
          <p:cNvSpPr/>
          <p:nvPr/>
        </p:nvSpPr>
        <p:spPr>
          <a:xfrm>
            <a:off x="611640" y="3213000"/>
            <a:ext cx="7848360" cy="759960"/>
          </a:xfrm>
          <a:prstGeom prst="roundRect">
            <a:avLst>
              <a:gd name="adj" fmla="val 14400"/>
            </a:avLst>
          </a:prstGeom>
          <a:ln>
            <a:round/>
          </a:ln>
        </p:spPr>
        <p:style>
          <a:lnRef idx="2">
            <a:schemeClr val="accent2"/>
          </a:lnRef>
          <a:fillRef idx="1">
            <a:schemeClr val="lt1"/>
          </a:fillRef>
          <a:effectRef idx="0">
            <a:schemeClr val="accent2"/>
          </a:effectRef>
          <a:fontRef idx="minor"/>
        </p:style>
        <p:txBody>
          <a:bodyPr lIns="76320" tIns="113400" rIns="76320" bIns="113400" anchor="ctr"/>
          <a:lstStyle/>
          <a:p>
            <a:pPr>
              <a:lnSpc>
                <a:spcPct val="90000"/>
              </a:lnSpc>
            </a:pPr>
            <a:r>
              <a:rPr lang="el-GR" strike="noStrike" dirty="0" err="1">
                <a:solidFill>
                  <a:srgbClr val="000000"/>
                </a:solidFill>
                <a:latin typeface="Calibri"/>
              </a:rPr>
              <a:t>Integration</a:t>
            </a:r>
            <a:r>
              <a:rPr lang="el-GR" strike="noStrike" dirty="0">
                <a:solidFill>
                  <a:srgbClr val="000000"/>
                </a:solidFill>
                <a:latin typeface="Calibri"/>
              </a:rPr>
              <a:t> of </a:t>
            </a:r>
            <a:r>
              <a:rPr lang="el-GR" strike="noStrike" dirty="0" err="1">
                <a:solidFill>
                  <a:srgbClr val="000000"/>
                </a:solidFill>
                <a:latin typeface="Calibri"/>
              </a:rPr>
              <a:t>circular</a:t>
            </a:r>
            <a:r>
              <a:rPr lang="el-GR" strike="noStrike" dirty="0">
                <a:solidFill>
                  <a:srgbClr val="000000"/>
                </a:solidFill>
                <a:latin typeface="Calibri"/>
              </a:rPr>
              <a:t> </a:t>
            </a:r>
            <a:r>
              <a:rPr lang="el-GR" strike="noStrike" dirty="0" err="1">
                <a:solidFill>
                  <a:srgbClr val="000000"/>
                </a:solidFill>
                <a:latin typeface="Calibri"/>
              </a:rPr>
              <a:t>economy</a:t>
            </a:r>
            <a:r>
              <a:rPr lang="el-GR" strike="noStrike" dirty="0">
                <a:solidFill>
                  <a:srgbClr val="000000"/>
                </a:solidFill>
                <a:latin typeface="Calibri"/>
              </a:rPr>
              <a:t> </a:t>
            </a:r>
            <a:r>
              <a:rPr lang="el-GR" strike="noStrike" dirty="0" err="1">
                <a:solidFill>
                  <a:srgbClr val="000000"/>
                </a:solidFill>
                <a:latin typeface="Calibri"/>
              </a:rPr>
              <a:t>actions</a:t>
            </a:r>
            <a:r>
              <a:rPr lang="el-GR" strike="noStrike" dirty="0">
                <a:solidFill>
                  <a:srgbClr val="000000"/>
                </a:solidFill>
                <a:latin typeface="Calibri"/>
              </a:rPr>
              <a:t> </a:t>
            </a:r>
            <a:r>
              <a:rPr lang="el-GR" strike="noStrike" dirty="0" err="1">
                <a:solidFill>
                  <a:srgbClr val="000000"/>
                </a:solidFill>
                <a:latin typeface="Calibri"/>
              </a:rPr>
              <a:t>at</a:t>
            </a:r>
            <a:r>
              <a:rPr lang="el-GR" strike="noStrike" dirty="0">
                <a:solidFill>
                  <a:srgbClr val="000000"/>
                </a:solidFill>
                <a:latin typeface="Calibri"/>
              </a:rPr>
              <a:t> the </a:t>
            </a:r>
            <a:r>
              <a:rPr lang="el-GR" strike="noStrike" dirty="0" smtClean="0">
                <a:solidFill>
                  <a:srgbClr val="000000"/>
                </a:solidFill>
                <a:latin typeface="Calibri"/>
              </a:rPr>
              <a:t>R</a:t>
            </a:r>
            <a:r>
              <a:rPr lang="en-US" strike="noStrike" dirty="0" err="1" smtClean="0">
                <a:solidFill>
                  <a:srgbClr val="000000"/>
                </a:solidFill>
                <a:latin typeface="Calibri"/>
              </a:rPr>
              <a:t>erional</a:t>
            </a:r>
            <a:r>
              <a:rPr lang="en-US" strike="noStrike" dirty="0" smtClean="0">
                <a:solidFill>
                  <a:srgbClr val="000000"/>
                </a:solidFill>
                <a:latin typeface="Calibri"/>
              </a:rPr>
              <a:t> Operationa</a:t>
            </a:r>
            <a:r>
              <a:rPr lang="en-US" dirty="0" smtClean="0">
                <a:solidFill>
                  <a:srgbClr val="000000"/>
                </a:solidFill>
                <a:latin typeface="Calibri"/>
              </a:rPr>
              <a:t>l </a:t>
            </a:r>
            <a:r>
              <a:rPr lang="en-US" dirty="0" err="1" smtClean="0">
                <a:solidFill>
                  <a:srgbClr val="000000"/>
                </a:solidFill>
                <a:latin typeface="Calibri"/>
              </a:rPr>
              <a:t>Programme</a:t>
            </a:r>
            <a:r>
              <a:rPr lang="en-US" dirty="0" smtClean="0">
                <a:solidFill>
                  <a:srgbClr val="000000"/>
                </a:solidFill>
                <a:latin typeface="Calibri"/>
              </a:rPr>
              <a:t> of Central Macedonia </a:t>
            </a:r>
            <a:r>
              <a:rPr lang="el-GR" strike="noStrike" dirty="0" smtClean="0">
                <a:solidFill>
                  <a:srgbClr val="000000"/>
                </a:solidFill>
                <a:latin typeface="Calibri"/>
              </a:rPr>
              <a:t>2014-2020</a:t>
            </a:r>
            <a:endParaRPr dirty="0"/>
          </a:p>
        </p:txBody>
      </p:sp>
      <p:sp>
        <p:nvSpPr>
          <p:cNvPr id="111" name="CustomShape 3"/>
          <p:cNvSpPr/>
          <p:nvPr/>
        </p:nvSpPr>
        <p:spPr>
          <a:xfrm>
            <a:off x="611640" y="4077000"/>
            <a:ext cx="7848360" cy="759960"/>
          </a:xfrm>
          <a:prstGeom prst="roundRect">
            <a:avLst>
              <a:gd name="adj" fmla="val 14400"/>
            </a:avLst>
          </a:prstGeom>
          <a:ln>
            <a:round/>
          </a:ln>
        </p:spPr>
        <p:style>
          <a:lnRef idx="2">
            <a:schemeClr val="accent2"/>
          </a:lnRef>
          <a:fillRef idx="1">
            <a:schemeClr val="lt1"/>
          </a:fillRef>
          <a:effectRef idx="0">
            <a:schemeClr val="accent2"/>
          </a:effectRef>
          <a:fontRef idx="minor"/>
        </p:style>
        <p:txBody>
          <a:bodyPr lIns="76320" tIns="113400" rIns="76320" bIns="113400" anchor="ctr"/>
          <a:lstStyle/>
          <a:p>
            <a:pPr>
              <a:lnSpc>
                <a:spcPct val="90000"/>
              </a:lnSpc>
            </a:pPr>
            <a:r>
              <a:rPr lang="el-GR" strike="noStrike" dirty="0" err="1">
                <a:solidFill>
                  <a:srgbClr val="000000"/>
                </a:solidFill>
                <a:latin typeface="Calibri"/>
              </a:rPr>
              <a:t>Integration</a:t>
            </a:r>
            <a:r>
              <a:rPr lang="el-GR" strike="noStrike" dirty="0">
                <a:solidFill>
                  <a:srgbClr val="000000"/>
                </a:solidFill>
                <a:latin typeface="Calibri"/>
              </a:rPr>
              <a:t> of “</a:t>
            </a:r>
            <a:r>
              <a:rPr lang="el-GR" strike="noStrike" dirty="0" err="1">
                <a:solidFill>
                  <a:srgbClr val="000000"/>
                </a:solidFill>
                <a:latin typeface="Calibri"/>
              </a:rPr>
              <a:t>circular</a:t>
            </a:r>
            <a:r>
              <a:rPr lang="el-GR" strike="noStrike" dirty="0">
                <a:solidFill>
                  <a:srgbClr val="000000"/>
                </a:solidFill>
                <a:latin typeface="Calibri"/>
              </a:rPr>
              <a:t> </a:t>
            </a:r>
            <a:r>
              <a:rPr lang="el-GR" strike="noStrike" dirty="0" err="1">
                <a:solidFill>
                  <a:srgbClr val="000000"/>
                </a:solidFill>
                <a:latin typeface="Calibri"/>
              </a:rPr>
              <a:t>economy</a:t>
            </a:r>
            <a:r>
              <a:rPr lang="el-GR" strike="noStrike" dirty="0">
                <a:solidFill>
                  <a:srgbClr val="000000"/>
                </a:solidFill>
                <a:latin typeface="Calibri"/>
              </a:rPr>
              <a:t>” </a:t>
            </a:r>
            <a:r>
              <a:rPr lang="el-GR" strike="noStrike" dirty="0" err="1">
                <a:solidFill>
                  <a:srgbClr val="000000"/>
                </a:solidFill>
                <a:latin typeface="Calibri"/>
              </a:rPr>
              <a:t>at</a:t>
            </a:r>
            <a:r>
              <a:rPr lang="el-GR" strike="noStrike" dirty="0">
                <a:solidFill>
                  <a:srgbClr val="000000"/>
                </a:solidFill>
                <a:latin typeface="Calibri"/>
              </a:rPr>
              <a:t> the </a:t>
            </a:r>
            <a:r>
              <a:rPr lang="el-GR" strike="noStrike" dirty="0" err="1">
                <a:solidFill>
                  <a:srgbClr val="000000"/>
                </a:solidFill>
                <a:latin typeface="Calibri"/>
              </a:rPr>
              <a:t>ROP</a:t>
            </a:r>
            <a:r>
              <a:rPr lang="el-GR" strike="noStrike" dirty="0">
                <a:solidFill>
                  <a:srgbClr val="000000"/>
                </a:solidFill>
                <a:latin typeface="Calibri"/>
              </a:rPr>
              <a:t> </a:t>
            </a:r>
            <a:r>
              <a:rPr lang="el-GR" strike="noStrike" dirty="0" err="1">
                <a:solidFill>
                  <a:srgbClr val="000000"/>
                </a:solidFill>
                <a:latin typeface="Calibri"/>
              </a:rPr>
              <a:t>RCM</a:t>
            </a:r>
            <a:r>
              <a:rPr lang="el-GR" strike="noStrike" dirty="0">
                <a:solidFill>
                  <a:srgbClr val="000000"/>
                </a:solidFill>
                <a:latin typeface="Calibri"/>
              </a:rPr>
              <a:t> in the </a:t>
            </a:r>
            <a:r>
              <a:rPr lang="el-GR" strike="noStrike" dirty="0" err="1">
                <a:solidFill>
                  <a:srgbClr val="000000"/>
                </a:solidFill>
                <a:latin typeface="Calibri"/>
              </a:rPr>
              <a:t>next</a:t>
            </a:r>
            <a:r>
              <a:rPr lang="el-GR" strike="noStrike" dirty="0">
                <a:solidFill>
                  <a:srgbClr val="000000"/>
                </a:solidFill>
                <a:latin typeface="Calibri"/>
              </a:rPr>
              <a:t> </a:t>
            </a:r>
            <a:r>
              <a:rPr lang="el-GR" strike="noStrike" dirty="0" err="1">
                <a:solidFill>
                  <a:srgbClr val="000000"/>
                </a:solidFill>
                <a:latin typeface="Calibri"/>
              </a:rPr>
              <a:t>programming</a:t>
            </a:r>
            <a:r>
              <a:rPr lang="el-GR" strike="noStrike" dirty="0">
                <a:solidFill>
                  <a:srgbClr val="000000"/>
                </a:solidFill>
                <a:latin typeface="Calibri"/>
              </a:rPr>
              <a:t> </a:t>
            </a:r>
            <a:r>
              <a:rPr lang="el-GR" strike="noStrike" dirty="0" err="1">
                <a:solidFill>
                  <a:srgbClr val="000000"/>
                </a:solidFill>
                <a:latin typeface="Calibri"/>
              </a:rPr>
              <a:t>period</a:t>
            </a:r>
            <a:r>
              <a:rPr lang="el-GR" strike="noStrike" dirty="0">
                <a:solidFill>
                  <a:srgbClr val="000000"/>
                </a:solidFill>
                <a:latin typeface="Calibri"/>
              </a:rPr>
              <a:t> (2021-2027)</a:t>
            </a:r>
            <a:endParaRPr dirty="0"/>
          </a:p>
        </p:txBody>
      </p:sp>
      <p:sp>
        <p:nvSpPr>
          <p:cNvPr id="112" name="CustomShape 4"/>
          <p:cNvSpPr/>
          <p:nvPr/>
        </p:nvSpPr>
        <p:spPr>
          <a:xfrm>
            <a:off x="611640" y="4973040"/>
            <a:ext cx="7848360" cy="759960"/>
          </a:xfrm>
          <a:prstGeom prst="roundRect">
            <a:avLst>
              <a:gd name="adj" fmla="val 14400"/>
            </a:avLst>
          </a:prstGeom>
          <a:ln>
            <a:round/>
          </a:ln>
        </p:spPr>
        <p:style>
          <a:lnRef idx="2">
            <a:schemeClr val="accent2"/>
          </a:lnRef>
          <a:fillRef idx="1">
            <a:schemeClr val="lt1"/>
          </a:fillRef>
          <a:effectRef idx="0">
            <a:schemeClr val="accent2"/>
          </a:effectRef>
          <a:fontRef idx="minor"/>
        </p:style>
        <p:txBody>
          <a:bodyPr lIns="76320" tIns="113400" rIns="76320" bIns="113400" anchor="ctr"/>
          <a:lstStyle/>
          <a:p>
            <a:pPr>
              <a:lnSpc>
                <a:spcPct val="90000"/>
              </a:lnSpc>
            </a:pPr>
            <a:r>
              <a:rPr lang="el-GR" strike="noStrike" dirty="0" err="1">
                <a:solidFill>
                  <a:srgbClr val="000000"/>
                </a:solidFill>
                <a:latin typeface="Calibri"/>
              </a:rPr>
              <a:t>Targeted</a:t>
            </a:r>
            <a:r>
              <a:rPr lang="el-GR" strike="noStrike" dirty="0">
                <a:solidFill>
                  <a:srgbClr val="000000"/>
                </a:solidFill>
                <a:latin typeface="Calibri"/>
              </a:rPr>
              <a:t> </a:t>
            </a:r>
            <a:r>
              <a:rPr lang="el-GR" strike="noStrike" dirty="0" err="1">
                <a:solidFill>
                  <a:srgbClr val="000000"/>
                </a:solidFill>
                <a:latin typeface="Calibri"/>
              </a:rPr>
              <a:t>strategic</a:t>
            </a:r>
            <a:r>
              <a:rPr lang="el-GR" strike="noStrike" dirty="0">
                <a:solidFill>
                  <a:srgbClr val="000000"/>
                </a:solidFill>
                <a:latin typeface="Calibri"/>
              </a:rPr>
              <a:t> </a:t>
            </a:r>
            <a:r>
              <a:rPr lang="el-GR" strike="noStrike" dirty="0" err="1">
                <a:solidFill>
                  <a:srgbClr val="000000"/>
                </a:solidFill>
                <a:latin typeface="Calibri"/>
              </a:rPr>
              <a:t>actions</a:t>
            </a:r>
            <a:r>
              <a:rPr lang="el-GR" strike="noStrike" dirty="0">
                <a:solidFill>
                  <a:srgbClr val="000000"/>
                </a:solidFill>
                <a:latin typeface="Calibri"/>
              </a:rPr>
              <a:t> of RIS3 </a:t>
            </a:r>
            <a:r>
              <a:rPr lang="el-GR" strike="noStrike" dirty="0" err="1">
                <a:solidFill>
                  <a:srgbClr val="000000"/>
                </a:solidFill>
                <a:latin typeface="Calibri"/>
              </a:rPr>
              <a:t>at</a:t>
            </a:r>
            <a:r>
              <a:rPr lang="el-GR" strike="noStrike" dirty="0">
                <a:solidFill>
                  <a:srgbClr val="000000"/>
                </a:solidFill>
                <a:latin typeface="Calibri"/>
              </a:rPr>
              <a:t> RCM </a:t>
            </a:r>
            <a:r>
              <a:rPr lang="el-GR" strike="noStrike" dirty="0" err="1">
                <a:solidFill>
                  <a:srgbClr val="000000"/>
                </a:solidFill>
                <a:latin typeface="Calibri"/>
              </a:rPr>
              <a:t>to</a:t>
            </a:r>
            <a:r>
              <a:rPr lang="el-GR" strike="noStrike" dirty="0">
                <a:solidFill>
                  <a:srgbClr val="000000"/>
                </a:solidFill>
                <a:latin typeface="Calibri"/>
              </a:rPr>
              <a:t> </a:t>
            </a:r>
            <a:r>
              <a:rPr lang="el-GR" strike="noStrike" dirty="0" err="1">
                <a:solidFill>
                  <a:srgbClr val="000000"/>
                </a:solidFill>
                <a:latin typeface="Calibri"/>
              </a:rPr>
              <a:t>enforce</a:t>
            </a:r>
            <a:r>
              <a:rPr lang="el-GR" strike="noStrike" dirty="0">
                <a:solidFill>
                  <a:srgbClr val="000000"/>
                </a:solidFill>
                <a:latin typeface="Calibri"/>
              </a:rPr>
              <a:t> </a:t>
            </a:r>
            <a:r>
              <a:rPr lang="el-GR" strike="noStrike" dirty="0" err="1">
                <a:solidFill>
                  <a:srgbClr val="000000"/>
                </a:solidFill>
                <a:latin typeface="Calibri"/>
              </a:rPr>
              <a:t>circular</a:t>
            </a:r>
            <a:r>
              <a:rPr lang="el-GR" strike="noStrike" dirty="0">
                <a:solidFill>
                  <a:srgbClr val="000000"/>
                </a:solidFill>
                <a:latin typeface="Calibri"/>
              </a:rPr>
              <a:t> </a:t>
            </a:r>
            <a:r>
              <a:rPr lang="el-GR" strike="noStrike" dirty="0" err="1">
                <a:solidFill>
                  <a:srgbClr val="000000"/>
                </a:solidFill>
                <a:latin typeface="Calibri"/>
              </a:rPr>
              <a:t>economy</a:t>
            </a:r>
            <a:r>
              <a:rPr lang="el-GR" strike="noStrike" dirty="0">
                <a:solidFill>
                  <a:srgbClr val="000000"/>
                </a:solidFill>
                <a:latin typeface="Calibri"/>
              </a:rPr>
              <a:t> </a:t>
            </a:r>
            <a:endParaRPr dirty="0"/>
          </a:p>
        </p:txBody>
      </p:sp>
      <p:pic>
        <p:nvPicPr>
          <p:cNvPr id="6" name="Εικόνα 5"/>
          <p:cNvPicPr/>
          <p:nvPr/>
        </p:nvPicPr>
        <p:blipFill>
          <a:blip r:embed="rId3" cstate="print">
            <a:extLst>
              <a:ext uri="{28A0092B-C50C-407E-A947-70E740481C1C}">
                <a14:useLocalDpi xmlns:a14="http://schemas.microsoft.com/office/drawing/2010/main" xmlns="" val="0"/>
              </a:ext>
            </a:extLst>
          </a:blip>
          <a:stretch>
            <a:fillRect/>
          </a:stretch>
        </p:blipFill>
        <p:spPr>
          <a:xfrm>
            <a:off x="309080" y="5803256"/>
            <a:ext cx="1814830" cy="989330"/>
          </a:xfrm>
          <a:prstGeom prst="rect">
            <a:avLst/>
          </a:prstGeom>
        </p:spPr>
      </p:pic>
      <p:pic>
        <p:nvPicPr>
          <p:cNvPr id="7" name="Picture 2" descr="EU_FLAG_CMYK"/>
          <p:cNvPicPr/>
          <p:nvPr/>
        </p:nvPicPr>
        <p:blipFill>
          <a:blip r:embed="rId4" cstate="print"/>
          <a:srcRect/>
          <a:stretch>
            <a:fillRect/>
          </a:stretch>
        </p:blipFill>
        <p:spPr bwMode="auto">
          <a:xfrm>
            <a:off x="6509365" y="5951173"/>
            <a:ext cx="1988185" cy="82931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457380" y="1239434"/>
            <a:ext cx="8229240" cy="4379131"/>
          </a:xfrm>
          <a:prstGeom prst="rect">
            <a:avLst/>
          </a:prstGeom>
          <a:noFill/>
          <a:ln>
            <a:noFill/>
          </a:ln>
        </p:spPr>
        <p:txBody>
          <a:bodyPr/>
          <a:lstStyle/>
          <a:p>
            <a:pPr>
              <a:lnSpc>
                <a:spcPct val="100000"/>
              </a:lnSpc>
            </a:pPr>
            <a:endParaRPr dirty="0"/>
          </a:p>
          <a:p>
            <a:pPr algn="ctr">
              <a:lnSpc>
                <a:spcPct val="100000"/>
              </a:lnSpc>
            </a:pPr>
            <a:r>
              <a:rPr lang="en-US" sz="2100" b="1" strike="noStrike" dirty="0">
                <a:solidFill>
                  <a:srgbClr val="632523"/>
                </a:solidFill>
                <a:latin typeface="Calibri"/>
              </a:rPr>
              <a:t>Integration of circular economy actions at the </a:t>
            </a:r>
            <a:r>
              <a:rPr lang="en-US" sz="2100" b="1" strike="noStrike" dirty="0" err="1">
                <a:solidFill>
                  <a:srgbClr val="632523"/>
                </a:solidFill>
                <a:latin typeface="Calibri"/>
              </a:rPr>
              <a:t>ROP</a:t>
            </a:r>
            <a:r>
              <a:rPr lang="en-US" sz="2100" b="1" strike="noStrike" dirty="0">
                <a:solidFill>
                  <a:srgbClr val="632523"/>
                </a:solidFill>
                <a:latin typeface="Calibri"/>
              </a:rPr>
              <a:t> 2014-2020</a:t>
            </a:r>
            <a:endParaRPr dirty="0"/>
          </a:p>
          <a:p>
            <a:pPr algn="just">
              <a:lnSpc>
                <a:spcPct val="100000"/>
              </a:lnSpc>
            </a:pPr>
            <a:endParaRPr lang="en-US" dirty="0"/>
          </a:p>
          <a:p>
            <a:pPr algn="just"/>
            <a:r>
              <a:rPr lang="en-US" sz="1600" dirty="0">
                <a:solidFill>
                  <a:srgbClr val="632523"/>
                </a:solidFill>
                <a:latin typeface="Calibri" panose="020F0502020204030204" pitchFamily="34" charset="0"/>
                <a:cs typeface="Calibri" panose="020F0502020204030204" pitchFamily="34" charset="0"/>
              </a:rPr>
              <a:t>Regional Operational </a:t>
            </a:r>
            <a:r>
              <a:rPr lang="en-US" sz="1600" dirty="0" err="1">
                <a:solidFill>
                  <a:srgbClr val="632523"/>
                </a:solidFill>
                <a:latin typeface="Calibri" panose="020F0502020204030204" pitchFamily="34" charset="0"/>
                <a:cs typeface="Calibri" panose="020F0502020204030204" pitchFamily="34" charset="0"/>
              </a:rPr>
              <a:t>Programme</a:t>
            </a:r>
            <a:r>
              <a:rPr lang="en-US" sz="1600" dirty="0">
                <a:solidFill>
                  <a:srgbClr val="000000"/>
                </a:solidFill>
                <a:latin typeface="Calibri" panose="020F0502020204030204" pitchFamily="34" charset="0"/>
                <a:cs typeface="Calibri" panose="020F0502020204030204" pitchFamily="34" charset="0"/>
              </a:rPr>
              <a:t>: The most important funding and development tool for the Region (approved 18.12.2014 – revision: 06.12.2017). Public Funds: 1,009 M€</a:t>
            </a:r>
            <a:endParaRPr lang="en-US" sz="1600" dirty="0">
              <a:latin typeface="Calibri" panose="020F0502020204030204" pitchFamily="34" charset="0"/>
              <a:cs typeface="Calibri" panose="020F0502020204030204" pitchFamily="34" charset="0"/>
            </a:endParaRPr>
          </a:p>
          <a:p>
            <a:pPr algn="just">
              <a:lnSpc>
                <a:spcPct val="100000"/>
              </a:lnSpc>
              <a:spcBef>
                <a:spcPts val="600"/>
              </a:spcBef>
              <a:spcAft>
                <a:spcPts val="600"/>
              </a:spcAft>
            </a:pPr>
            <a:r>
              <a:rPr lang="en-US" sz="1600" strike="noStrike" dirty="0">
                <a:solidFill>
                  <a:srgbClr val="000000"/>
                </a:solidFill>
                <a:latin typeface="Calibri" panose="020F0502020204030204" pitchFamily="34" charset="0"/>
                <a:cs typeface="Calibri" panose="020F0502020204030204" pitchFamily="34" charset="0"/>
              </a:rPr>
              <a:t>RCM proposed the introduction of measures and activities at ROP RCM 2014-2020 through which SMEs will finance investments for the transition to circular economy.</a:t>
            </a:r>
          </a:p>
          <a:p>
            <a:pPr algn="just">
              <a:lnSpc>
                <a:spcPct val="100000"/>
              </a:lnSpc>
              <a:spcBef>
                <a:spcPts val="600"/>
              </a:spcBef>
              <a:spcAft>
                <a:spcPts val="600"/>
              </a:spcAft>
            </a:pPr>
            <a:r>
              <a:rPr lang="en-US" sz="1600" strike="noStrike" dirty="0">
                <a:solidFill>
                  <a:srgbClr val="000000"/>
                </a:solidFill>
                <a:latin typeface="Calibri" panose="020F0502020204030204" pitchFamily="34" charset="0"/>
                <a:cs typeface="Calibri" panose="020F0502020204030204" pitchFamily="34" charset="0"/>
              </a:rPr>
              <a:t>Specifically, it is proposed to be implemented in three </a:t>
            </a:r>
            <a:r>
              <a:rPr lang="en-US" sz="1600" strike="noStrike" dirty="0" smtClean="0">
                <a:solidFill>
                  <a:srgbClr val="000000"/>
                </a:solidFill>
                <a:latin typeface="Calibri" panose="020F0502020204030204" pitchFamily="34" charset="0"/>
                <a:cs typeface="Calibri" panose="020F0502020204030204" pitchFamily="34" charset="0"/>
              </a:rPr>
              <a:t>ways: </a:t>
            </a:r>
            <a:endParaRPr lang="en-US" dirty="0">
              <a:latin typeface="Calibri" panose="020F0502020204030204" pitchFamily="34" charset="0"/>
              <a:cs typeface="Calibri" panose="020F0502020204030204" pitchFamily="34" charset="0"/>
            </a:endParaRPr>
          </a:p>
          <a:p>
            <a:pPr marL="742950" lvl="1" indent="-285750" algn="just">
              <a:spcBef>
                <a:spcPts val="600"/>
              </a:spcBef>
              <a:spcAft>
                <a:spcPts val="600"/>
              </a:spcAft>
              <a:buClr>
                <a:schemeClr val="accent2">
                  <a:lumMod val="50000"/>
                </a:schemeClr>
              </a:buClr>
              <a:buFont typeface="Wingdings" panose="05000000000000000000" pitchFamily="2" charset="2"/>
              <a:buChar char="§"/>
            </a:pPr>
            <a:r>
              <a:rPr lang="en-US" sz="1600" strike="noStrike" dirty="0">
                <a:solidFill>
                  <a:srgbClr val="000000"/>
                </a:solidFill>
                <a:latin typeface="Calibri" panose="020F0502020204030204" pitchFamily="34" charset="0"/>
                <a:cs typeface="Calibri" panose="020F0502020204030204" pitchFamily="34" charset="0"/>
              </a:rPr>
              <a:t>Introduction of the “</a:t>
            </a:r>
            <a:r>
              <a:rPr lang="en-US" sz="1600" strike="noStrike" dirty="0">
                <a:solidFill>
                  <a:srgbClr val="632523"/>
                </a:solidFill>
                <a:latin typeface="Calibri" panose="020F0502020204030204" pitchFamily="34" charset="0"/>
                <a:cs typeface="Calibri" panose="020F0502020204030204" pitchFamily="34" charset="0"/>
              </a:rPr>
              <a:t>circular economy</a:t>
            </a:r>
            <a:r>
              <a:rPr lang="en-US" sz="1600" strike="noStrike" dirty="0">
                <a:solidFill>
                  <a:srgbClr val="000000"/>
                </a:solidFill>
                <a:latin typeface="Calibri" panose="020F0502020204030204" pitchFamily="34" charset="0"/>
                <a:cs typeface="Calibri" panose="020F0502020204030204" pitchFamily="34" charset="0"/>
              </a:rPr>
              <a:t>" criterion in the evaluation  procedures from the </a:t>
            </a:r>
            <a:r>
              <a:rPr lang="en-US" sz="1600" strike="noStrike" dirty="0" err="1">
                <a:solidFill>
                  <a:srgbClr val="000000"/>
                </a:solidFill>
                <a:latin typeface="Calibri" panose="020F0502020204030204" pitchFamily="34" charset="0"/>
                <a:cs typeface="Calibri" panose="020F0502020204030204" pitchFamily="34" charset="0"/>
              </a:rPr>
              <a:t>ROP</a:t>
            </a:r>
            <a:r>
              <a:rPr lang="en-US" sz="1600" strike="noStrike" dirty="0">
                <a:solidFill>
                  <a:srgbClr val="000000"/>
                </a:solidFill>
                <a:latin typeface="Calibri" panose="020F0502020204030204" pitchFamily="34" charset="0"/>
                <a:cs typeface="Calibri" panose="020F0502020204030204" pitchFamily="34" charset="0"/>
              </a:rPr>
              <a:t> 2014-2020  to calls that concern funding of SMEs. </a:t>
            </a:r>
            <a:endParaRPr dirty="0">
              <a:latin typeface="Calibri" panose="020F0502020204030204" pitchFamily="34" charset="0"/>
              <a:cs typeface="Calibri" panose="020F0502020204030204" pitchFamily="34" charset="0"/>
            </a:endParaRPr>
          </a:p>
          <a:p>
            <a:pPr marL="742950" lvl="1" indent="-285750" algn="just">
              <a:spcBef>
                <a:spcPts val="600"/>
              </a:spcBef>
              <a:spcAft>
                <a:spcPts val="600"/>
              </a:spcAft>
              <a:buClr>
                <a:schemeClr val="accent2">
                  <a:lumMod val="50000"/>
                </a:schemeClr>
              </a:buClr>
              <a:buFont typeface="Wingdings" panose="05000000000000000000" pitchFamily="2" charset="2"/>
              <a:buChar char="§"/>
            </a:pPr>
            <a:r>
              <a:rPr lang="en-US" sz="1600" strike="noStrike" dirty="0">
                <a:solidFill>
                  <a:srgbClr val="000000"/>
                </a:solidFill>
                <a:latin typeface="Calibri" panose="020F0502020204030204" pitchFamily="34" charset="0"/>
                <a:cs typeface="Calibri" panose="020F0502020204030204" pitchFamily="34" charset="0"/>
              </a:rPr>
              <a:t>Creation of a </a:t>
            </a:r>
            <a:r>
              <a:rPr lang="en-US" sz="1600" strike="noStrike" dirty="0" smtClean="0">
                <a:solidFill>
                  <a:srgbClr val="632523"/>
                </a:solidFill>
                <a:latin typeface="Calibri" panose="020F0502020204030204" pitchFamily="34" charset="0"/>
                <a:cs typeface="Calibri" panose="020F0502020204030204" pitchFamily="34" charset="0"/>
              </a:rPr>
              <a:t>mechanism to </a:t>
            </a:r>
            <a:r>
              <a:rPr lang="en-US" sz="1600" strike="noStrike" dirty="0">
                <a:solidFill>
                  <a:srgbClr val="632523"/>
                </a:solidFill>
                <a:latin typeface="Calibri" panose="020F0502020204030204" pitchFamily="34" charset="0"/>
                <a:cs typeface="Calibri" panose="020F0502020204030204" pitchFamily="34" charset="0"/>
              </a:rPr>
              <a:t>promote the idea and good practices on the circular economy</a:t>
            </a:r>
            <a:r>
              <a:rPr lang="en-US" sz="1600" strike="noStrike" dirty="0">
                <a:solidFill>
                  <a:srgbClr val="000000"/>
                </a:solidFill>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742950" lvl="1" indent="-285750" algn="just">
              <a:spcBef>
                <a:spcPts val="600"/>
              </a:spcBef>
              <a:spcAft>
                <a:spcPts val="600"/>
              </a:spcAft>
              <a:buClr>
                <a:schemeClr val="accent2">
                  <a:lumMod val="50000"/>
                </a:schemeClr>
              </a:buClr>
              <a:buFont typeface="Wingdings" panose="05000000000000000000" pitchFamily="2" charset="2"/>
              <a:buChar char="§"/>
            </a:pPr>
            <a:r>
              <a:rPr lang="en-US" sz="1600" strike="noStrike" dirty="0">
                <a:solidFill>
                  <a:srgbClr val="632523"/>
                </a:solidFill>
                <a:latin typeface="Calibri" panose="020F0502020204030204" pitchFamily="34" charset="0"/>
                <a:cs typeface="Calibri" panose="020F0502020204030204" pitchFamily="34" charset="0"/>
              </a:rPr>
              <a:t>Innovation vouchers</a:t>
            </a:r>
            <a:r>
              <a:rPr lang="en-US" sz="1600" strike="noStrike" dirty="0">
                <a:solidFill>
                  <a:srgbClr val="000000"/>
                </a:solidFill>
                <a:latin typeface="Calibri" panose="020F0502020204030204" pitchFamily="34" charset="0"/>
                <a:cs typeface="Calibri" panose="020F0502020204030204" pitchFamily="34" charset="0"/>
              </a:rPr>
              <a:t> for SMEs for funding actions based in circular economy. </a:t>
            </a:r>
            <a:endParaRPr dirty="0">
              <a:latin typeface="Calibri" panose="020F0502020204030204" pitchFamily="34" charset="0"/>
              <a:cs typeface="Calibri" panose="020F0502020204030204" pitchFamily="34" charset="0"/>
            </a:endParaRPr>
          </a:p>
        </p:txBody>
      </p:sp>
      <p:pic>
        <p:nvPicPr>
          <p:cNvPr id="3" name="Εικόνα 2"/>
          <p:cNvPicPr/>
          <p:nvPr/>
        </p:nvPicPr>
        <p:blipFill>
          <a:blip r:embed="rId2" cstate="print">
            <a:extLst>
              <a:ext uri="{28A0092B-C50C-407E-A947-70E740481C1C}">
                <a14:useLocalDpi xmlns:a14="http://schemas.microsoft.com/office/drawing/2010/main" xmlns="" val="0"/>
              </a:ext>
            </a:extLst>
          </a:blip>
          <a:stretch>
            <a:fillRect/>
          </a:stretch>
        </p:blipFill>
        <p:spPr>
          <a:xfrm>
            <a:off x="309080" y="5561210"/>
            <a:ext cx="1814830" cy="989330"/>
          </a:xfrm>
          <a:prstGeom prst="rect">
            <a:avLst/>
          </a:prstGeom>
        </p:spPr>
      </p:pic>
      <p:pic>
        <p:nvPicPr>
          <p:cNvPr id="4" name="Picture 2" descr="EU_FLAG_CMYK"/>
          <p:cNvPicPr/>
          <p:nvPr/>
        </p:nvPicPr>
        <p:blipFill>
          <a:blip r:embed="rId3" cstate="print"/>
          <a:srcRect/>
          <a:stretch>
            <a:fillRect/>
          </a:stretch>
        </p:blipFill>
        <p:spPr bwMode="auto">
          <a:xfrm>
            <a:off x="6509365" y="5561210"/>
            <a:ext cx="1988185" cy="82931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457200" y="1751340"/>
            <a:ext cx="8229240" cy="3773160"/>
          </a:xfrm>
          <a:prstGeom prst="rect">
            <a:avLst/>
          </a:prstGeom>
          <a:noFill/>
          <a:ln>
            <a:noFill/>
          </a:ln>
        </p:spPr>
        <p:txBody>
          <a:bodyPr/>
          <a:lstStyle/>
          <a:p>
            <a:pPr algn="ctr">
              <a:lnSpc>
                <a:spcPct val="100000"/>
              </a:lnSpc>
            </a:pPr>
            <a:r>
              <a:rPr lang="en-US" sz="2100" b="1" strike="noStrike" dirty="0" smtClean="0">
                <a:solidFill>
                  <a:srgbClr val="632523"/>
                </a:solidFill>
                <a:latin typeface="Calibri"/>
              </a:rPr>
              <a:t>Integration </a:t>
            </a:r>
            <a:r>
              <a:rPr lang="en-US" sz="2100" b="1" strike="noStrike" dirty="0">
                <a:solidFill>
                  <a:srgbClr val="632523"/>
                </a:solidFill>
                <a:latin typeface="Calibri"/>
              </a:rPr>
              <a:t>of “circular economy” at the ROP </a:t>
            </a:r>
            <a:endParaRPr lang="en-US" sz="2100" b="1" strike="noStrike" dirty="0" smtClean="0">
              <a:solidFill>
                <a:srgbClr val="632523"/>
              </a:solidFill>
              <a:latin typeface="Calibri"/>
            </a:endParaRPr>
          </a:p>
          <a:p>
            <a:pPr algn="ctr">
              <a:lnSpc>
                <a:spcPct val="100000"/>
              </a:lnSpc>
            </a:pPr>
            <a:r>
              <a:rPr lang="en-US" sz="2100" b="1" strike="noStrike" dirty="0" smtClean="0">
                <a:solidFill>
                  <a:srgbClr val="632523"/>
                </a:solidFill>
                <a:latin typeface="Calibri"/>
              </a:rPr>
              <a:t>in </a:t>
            </a:r>
            <a:r>
              <a:rPr lang="en-US" sz="2100" b="1" strike="noStrike" dirty="0">
                <a:solidFill>
                  <a:srgbClr val="632523"/>
                </a:solidFill>
                <a:latin typeface="Calibri"/>
              </a:rPr>
              <a:t>the next programming period (2021-2027)</a:t>
            </a:r>
            <a:endParaRPr dirty="0"/>
          </a:p>
          <a:p>
            <a:pPr>
              <a:lnSpc>
                <a:spcPct val="100000"/>
              </a:lnSpc>
            </a:pPr>
            <a:endParaRPr dirty="0"/>
          </a:p>
          <a:p>
            <a:pPr marL="285750" indent="-285750" algn="just">
              <a:lnSpc>
                <a:spcPct val="100000"/>
              </a:lnSpc>
              <a:spcBef>
                <a:spcPts val="600"/>
              </a:spcBef>
              <a:spcAft>
                <a:spcPts val="600"/>
              </a:spcAft>
              <a:buClr>
                <a:schemeClr val="accent2">
                  <a:lumMod val="50000"/>
                </a:schemeClr>
              </a:buClr>
              <a:buSzPct val="100000"/>
              <a:buFont typeface="Wingdings" panose="05000000000000000000" pitchFamily="2" charset="2"/>
              <a:buChar char="§"/>
            </a:pPr>
            <a:r>
              <a:rPr lang="en-US" sz="1600" strike="noStrike" dirty="0">
                <a:solidFill>
                  <a:srgbClr val="000000"/>
                </a:solidFill>
                <a:latin typeface="Calibri" panose="020F0502020204030204" pitchFamily="34" charset="0"/>
                <a:cs typeface="Calibri" panose="020F0502020204030204" pitchFamily="34" charset="0"/>
              </a:rPr>
              <a:t>Promotion of the integration of the term “</a:t>
            </a:r>
            <a:r>
              <a:rPr lang="en-US" sz="1600" strike="noStrike" dirty="0">
                <a:solidFill>
                  <a:srgbClr val="632523"/>
                </a:solidFill>
                <a:latin typeface="Calibri" panose="020F0502020204030204" pitchFamily="34" charset="0"/>
                <a:cs typeface="Calibri" panose="020F0502020204030204" pitchFamily="34" charset="0"/>
              </a:rPr>
              <a:t>circular economy</a:t>
            </a:r>
            <a:r>
              <a:rPr lang="en-US" sz="1600" strike="noStrike" dirty="0">
                <a:solidFill>
                  <a:srgbClr val="000000"/>
                </a:solidFill>
                <a:latin typeface="Calibri" panose="020F0502020204030204" pitchFamily="34" charset="0"/>
                <a:cs typeface="Calibri" panose="020F0502020204030204" pitchFamily="34" charset="0"/>
              </a:rPr>
              <a:t>” into the next programming period </a:t>
            </a:r>
            <a:r>
              <a:rPr lang="en-US" sz="1600" strike="noStrike" dirty="0" err="1">
                <a:solidFill>
                  <a:srgbClr val="000000"/>
                </a:solidFill>
                <a:latin typeface="Calibri" panose="020F0502020204030204" pitchFamily="34" charset="0"/>
                <a:cs typeface="Calibri" panose="020F0502020204030204" pitchFamily="34" charset="0"/>
              </a:rPr>
              <a:t>NSRF</a:t>
            </a:r>
            <a:r>
              <a:rPr lang="en-US" sz="1600" strike="noStrike" dirty="0">
                <a:solidFill>
                  <a:srgbClr val="000000"/>
                </a:solidFill>
                <a:latin typeface="Calibri" panose="020F0502020204030204" pitchFamily="34" charset="0"/>
                <a:cs typeface="Calibri" panose="020F0502020204030204" pitchFamily="34" charset="0"/>
              </a:rPr>
              <a:t> 2021-2027. </a:t>
            </a:r>
            <a:r>
              <a:rPr lang="en-US" sz="1600" strike="noStrike" dirty="0">
                <a:solidFill>
                  <a:srgbClr val="632523"/>
                </a:solidFill>
                <a:latin typeface="Calibri" panose="020F0502020204030204" pitchFamily="34" charset="0"/>
                <a:cs typeface="Calibri" panose="020F0502020204030204" pitchFamily="34" charset="0"/>
              </a:rPr>
              <a:t>It is important that “circular economy” will be explicitly reflected at the Region's of Central Macedonia financial priority axes. </a:t>
            </a:r>
            <a:endParaRPr dirty="0">
              <a:latin typeface="Calibri" panose="020F0502020204030204" pitchFamily="34" charset="0"/>
              <a:cs typeface="Calibri" panose="020F0502020204030204" pitchFamily="34" charset="0"/>
            </a:endParaRPr>
          </a:p>
          <a:p>
            <a:pPr marL="285750" indent="-285750" algn="just">
              <a:lnSpc>
                <a:spcPct val="100000"/>
              </a:lnSpc>
              <a:spcBef>
                <a:spcPts val="600"/>
              </a:spcBef>
              <a:spcAft>
                <a:spcPts val="600"/>
              </a:spcAft>
              <a:buClr>
                <a:schemeClr val="accent2">
                  <a:lumMod val="50000"/>
                </a:schemeClr>
              </a:buClr>
              <a:buSzPct val="100000"/>
              <a:buFont typeface="Wingdings" panose="05000000000000000000" pitchFamily="2" charset="2"/>
              <a:buChar char="§"/>
            </a:pPr>
            <a:r>
              <a:rPr lang="en-US" sz="1600" strike="noStrike" dirty="0">
                <a:solidFill>
                  <a:srgbClr val="000000"/>
                </a:solidFill>
                <a:latin typeface="Calibri" panose="020F0502020204030204" pitchFamily="34" charset="0"/>
                <a:cs typeface="Calibri" panose="020F0502020204030204" pitchFamily="34" charset="0"/>
              </a:rPr>
              <a:t>A </a:t>
            </a:r>
            <a:r>
              <a:rPr lang="en-US" sz="1600" strike="noStrike" dirty="0">
                <a:solidFill>
                  <a:srgbClr val="632523"/>
                </a:solidFill>
                <a:latin typeface="Calibri" panose="020F0502020204030204" pitchFamily="34" charset="0"/>
                <a:cs typeface="Calibri" panose="020F0502020204030204" pitchFamily="34" charset="0"/>
              </a:rPr>
              <a:t>planning team is already active for the preparation of the Regional Operational </a:t>
            </a:r>
            <a:r>
              <a:rPr lang="en-US" sz="1600" strike="noStrike" dirty="0" err="1">
                <a:solidFill>
                  <a:srgbClr val="632523"/>
                </a:solidFill>
                <a:latin typeface="Calibri" panose="020F0502020204030204" pitchFamily="34" charset="0"/>
                <a:cs typeface="Calibri" panose="020F0502020204030204" pitchFamily="34" charset="0"/>
              </a:rPr>
              <a:t>Programme</a:t>
            </a:r>
            <a:r>
              <a:rPr lang="en-US" sz="1600" strike="noStrike" dirty="0">
                <a:solidFill>
                  <a:srgbClr val="632523"/>
                </a:solidFill>
                <a:latin typeface="Calibri" panose="020F0502020204030204" pitchFamily="34" charset="0"/>
                <a:cs typeface="Calibri" panose="020F0502020204030204" pitchFamily="34" charset="0"/>
              </a:rPr>
              <a:t> for the new </a:t>
            </a:r>
            <a:r>
              <a:rPr lang="en-US" sz="1600" strike="noStrike" dirty="0" err="1">
                <a:solidFill>
                  <a:srgbClr val="000000"/>
                </a:solidFill>
                <a:latin typeface="Calibri" panose="020F0502020204030204" pitchFamily="34" charset="0"/>
                <a:cs typeface="Calibri" panose="020F0502020204030204" pitchFamily="34" charset="0"/>
              </a:rPr>
              <a:t>NSRF</a:t>
            </a:r>
            <a:r>
              <a:rPr lang="en-US" sz="1600" strike="noStrike" dirty="0">
                <a:solidFill>
                  <a:srgbClr val="000000"/>
                </a:solidFill>
                <a:latin typeface="Calibri" panose="020F0502020204030204" pitchFamily="34" charset="0"/>
                <a:cs typeface="Calibri" panose="020F0502020204030204" pitchFamily="34" charset="0"/>
              </a:rPr>
              <a:t> 2021-2027 in Central Macedonia. It’s target is to include the concept and proposals for “circular economy” at the ROP, shaped according to Region’s stakeholders needs  and the dynamics of the entrepreneurial environment.</a:t>
            </a:r>
          </a:p>
        </p:txBody>
      </p:sp>
      <p:pic>
        <p:nvPicPr>
          <p:cNvPr id="3" name="Εικόνα 2"/>
          <p:cNvPicPr/>
          <p:nvPr/>
        </p:nvPicPr>
        <p:blipFill>
          <a:blip r:embed="rId2" cstate="print">
            <a:extLst>
              <a:ext uri="{28A0092B-C50C-407E-A947-70E740481C1C}">
                <a14:useLocalDpi xmlns:a14="http://schemas.microsoft.com/office/drawing/2010/main" xmlns="" val="0"/>
              </a:ext>
            </a:extLst>
          </a:blip>
          <a:stretch>
            <a:fillRect/>
          </a:stretch>
        </p:blipFill>
        <p:spPr>
          <a:xfrm>
            <a:off x="309080" y="5561210"/>
            <a:ext cx="1814830" cy="989330"/>
          </a:xfrm>
          <a:prstGeom prst="rect">
            <a:avLst/>
          </a:prstGeom>
        </p:spPr>
      </p:pic>
      <p:pic>
        <p:nvPicPr>
          <p:cNvPr id="4" name="Picture 2" descr="EU_FLAG_CMYK"/>
          <p:cNvPicPr/>
          <p:nvPr/>
        </p:nvPicPr>
        <p:blipFill>
          <a:blip r:embed="rId3" cstate="print"/>
          <a:srcRect/>
          <a:stretch>
            <a:fillRect/>
          </a:stretch>
        </p:blipFill>
        <p:spPr bwMode="auto">
          <a:xfrm>
            <a:off x="6509365" y="5561210"/>
            <a:ext cx="1988185" cy="82931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457200" y="1484640"/>
            <a:ext cx="8229240" cy="4525560"/>
          </a:xfrm>
          <a:prstGeom prst="rect">
            <a:avLst/>
          </a:prstGeom>
          <a:noFill/>
          <a:ln>
            <a:noFill/>
          </a:ln>
        </p:spPr>
        <p:txBody>
          <a:bodyPr/>
          <a:lstStyle/>
          <a:p>
            <a:pPr>
              <a:lnSpc>
                <a:spcPct val="100000"/>
              </a:lnSpc>
            </a:pPr>
            <a:endParaRPr dirty="0"/>
          </a:p>
          <a:p>
            <a:pPr algn="ctr">
              <a:lnSpc>
                <a:spcPct val="100000"/>
              </a:lnSpc>
            </a:pPr>
            <a:r>
              <a:rPr lang="en-US" sz="2100" b="1" strike="noStrike" dirty="0">
                <a:solidFill>
                  <a:srgbClr val="632523"/>
                </a:solidFill>
                <a:latin typeface="Calibri"/>
              </a:rPr>
              <a:t>Targeted strategic actions of RIS3 </a:t>
            </a:r>
            <a:r>
              <a:rPr lang="en-US" sz="2100" b="1" strike="noStrike" dirty="0" smtClean="0">
                <a:solidFill>
                  <a:srgbClr val="632523"/>
                </a:solidFill>
                <a:latin typeface="Calibri"/>
              </a:rPr>
              <a:t>to </a:t>
            </a:r>
            <a:r>
              <a:rPr lang="en-US" sz="2100" b="1" strike="noStrike" dirty="0">
                <a:solidFill>
                  <a:srgbClr val="632523"/>
                </a:solidFill>
                <a:latin typeface="Calibri"/>
              </a:rPr>
              <a:t>enforce circular economy </a:t>
            </a:r>
            <a:endParaRPr dirty="0"/>
          </a:p>
          <a:p>
            <a:pPr>
              <a:lnSpc>
                <a:spcPct val="100000"/>
              </a:lnSpc>
            </a:pPr>
            <a:endParaRPr dirty="0"/>
          </a:p>
          <a:p>
            <a:pPr marL="285750" indent="-285750" algn="just">
              <a:lnSpc>
                <a:spcPct val="100000"/>
              </a:lnSpc>
              <a:buClr>
                <a:schemeClr val="accent2">
                  <a:lumMod val="50000"/>
                </a:schemeClr>
              </a:buClr>
              <a:buSzPct val="100000"/>
              <a:buFont typeface="Wingdings" panose="05000000000000000000" pitchFamily="2" charset="2"/>
              <a:buChar char="§"/>
            </a:pPr>
            <a:r>
              <a:rPr lang="en-US" sz="1600" strike="noStrike" dirty="0">
                <a:solidFill>
                  <a:srgbClr val="000000"/>
                </a:solidFill>
                <a:latin typeface="Calibri" panose="020F0502020204030204" pitchFamily="34" charset="0"/>
                <a:cs typeface="Calibri" panose="020F0502020204030204" pitchFamily="34" charset="0"/>
              </a:rPr>
              <a:t>The </a:t>
            </a:r>
            <a:r>
              <a:rPr lang="en-US" sz="1600" b="1" strike="noStrike" dirty="0">
                <a:solidFill>
                  <a:srgbClr val="000000"/>
                </a:solidFill>
                <a:latin typeface="Calibri" panose="020F0502020204030204" pitchFamily="34" charset="0"/>
                <a:cs typeface="Calibri" panose="020F0502020204030204" pitchFamily="34" charset="0"/>
              </a:rPr>
              <a:t>RIS3 Strategy </a:t>
            </a:r>
            <a:r>
              <a:rPr lang="en-US" sz="1600" strike="noStrike" dirty="0">
                <a:solidFill>
                  <a:srgbClr val="000000"/>
                </a:solidFill>
                <a:latin typeface="Calibri" panose="020F0502020204030204" pitchFamily="34" charset="0"/>
                <a:cs typeface="Calibri" panose="020F0502020204030204" pitchFamily="34" charset="0"/>
              </a:rPr>
              <a:t>of the Region of Central Macedonia includes the idea of circular economy by identifying the need to </a:t>
            </a:r>
            <a:r>
              <a:rPr lang="en-US" sz="1600" strike="noStrike" dirty="0">
                <a:solidFill>
                  <a:srgbClr val="9BBB59"/>
                </a:solidFill>
                <a:latin typeface="Calibri" panose="020F0502020204030204" pitchFamily="34" charset="0"/>
                <a:cs typeface="Calibri" panose="020F0502020204030204" pitchFamily="34" charset="0"/>
              </a:rPr>
              <a:t>reduce environmental impact </a:t>
            </a:r>
            <a:r>
              <a:rPr lang="en-US" sz="1600" strike="noStrike" dirty="0">
                <a:solidFill>
                  <a:srgbClr val="000000"/>
                </a:solidFill>
                <a:latin typeface="Calibri" panose="020F0502020204030204" pitchFamily="34" charset="0"/>
                <a:cs typeface="Calibri" panose="020F0502020204030204" pitchFamily="34" charset="0"/>
              </a:rPr>
              <a:t>of specific </a:t>
            </a:r>
            <a:r>
              <a:rPr lang="en-US" sz="1600" strike="noStrike" dirty="0">
                <a:solidFill>
                  <a:srgbClr val="4F81BD"/>
                </a:solidFill>
                <a:latin typeface="Calibri" panose="020F0502020204030204" pitchFamily="34" charset="0"/>
                <a:cs typeface="Calibri" panose="020F0502020204030204" pitchFamily="34" charset="0"/>
              </a:rPr>
              <a:t>economic sectors </a:t>
            </a:r>
            <a:r>
              <a:rPr lang="en-US" sz="1600" strike="noStrike" dirty="0">
                <a:solidFill>
                  <a:srgbClr val="000000"/>
                </a:solidFill>
                <a:latin typeface="Calibri" panose="020F0502020204030204" pitchFamily="34" charset="0"/>
                <a:cs typeface="Calibri" panose="020F0502020204030204" pitchFamily="34" charset="0"/>
              </a:rPr>
              <a:t>and by using the terms "</a:t>
            </a:r>
            <a:r>
              <a:rPr lang="en-US" sz="1600" strike="noStrike" dirty="0">
                <a:solidFill>
                  <a:srgbClr val="632523"/>
                </a:solidFill>
                <a:latin typeface="Calibri" panose="020F0502020204030204" pitchFamily="34" charset="0"/>
                <a:cs typeface="Calibri" panose="020F0502020204030204" pitchFamily="34" charset="0"/>
              </a:rPr>
              <a:t>clean energy</a:t>
            </a:r>
            <a:r>
              <a:rPr lang="en-US" sz="1600" strike="noStrike" dirty="0">
                <a:solidFill>
                  <a:srgbClr val="000000"/>
                </a:solidFill>
                <a:latin typeface="Calibri" panose="020F0502020204030204" pitchFamily="34" charset="0"/>
                <a:cs typeface="Calibri" panose="020F0502020204030204" pitchFamily="34" charset="0"/>
              </a:rPr>
              <a:t>”, </a:t>
            </a:r>
            <a:r>
              <a:rPr lang="en-US" sz="1600" strike="noStrike" dirty="0">
                <a:solidFill>
                  <a:srgbClr val="632523"/>
                </a:solidFill>
                <a:latin typeface="Calibri" panose="020F0502020204030204" pitchFamily="34" charset="0"/>
                <a:cs typeface="Calibri" panose="020F0502020204030204" pitchFamily="34" charset="0"/>
              </a:rPr>
              <a:t>materials and packaging’ recycling and waste treatment</a:t>
            </a:r>
            <a:r>
              <a:rPr lang="en-US" sz="1600" strike="noStrike" dirty="0">
                <a:solidFill>
                  <a:srgbClr val="000000"/>
                </a:solidFill>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285750" indent="-285750" algn="just">
              <a:lnSpc>
                <a:spcPct val="100000"/>
              </a:lnSpc>
              <a:buClr>
                <a:schemeClr val="accent2">
                  <a:lumMod val="50000"/>
                </a:schemeClr>
              </a:buClr>
              <a:buSzPct val="100000"/>
              <a:buFont typeface="Wingdings" panose="05000000000000000000" pitchFamily="2" charset="2"/>
              <a:buChar char="§"/>
            </a:pPr>
            <a:endParaRPr dirty="0">
              <a:latin typeface="Calibri" panose="020F0502020204030204" pitchFamily="34" charset="0"/>
              <a:cs typeface="Calibri" panose="020F0502020204030204" pitchFamily="34" charset="0"/>
            </a:endParaRPr>
          </a:p>
          <a:p>
            <a:pPr marL="285750" indent="-285750" algn="just">
              <a:lnSpc>
                <a:spcPct val="100000"/>
              </a:lnSpc>
              <a:buClr>
                <a:schemeClr val="accent2">
                  <a:lumMod val="50000"/>
                </a:schemeClr>
              </a:buClr>
              <a:buSzPct val="100000"/>
              <a:buFont typeface="Wingdings" panose="05000000000000000000" pitchFamily="2" charset="2"/>
              <a:buChar char="§"/>
            </a:pPr>
            <a:r>
              <a:rPr lang="en-US" sz="1600" strike="noStrike" dirty="0">
                <a:solidFill>
                  <a:srgbClr val="000000"/>
                </a:solidFill>
                <a:latin typeface="Calibri" panose="020F0502020204030204" pitchFamily="34" charset="0"/>
                <a:cs typeface="Calibri" panose="020F0502020204030204" pitchFamily="34" charset="0"/>
              </a:rPr>
              <a:t>The </a:t>
            </a:r>
            <a:r>
              <a:rPr lang="en-US" sz="1600" strike="noStrike" dirty="0">
                <a:solidFill>
                  <a:srgbClr val="632523"/>
                </a:solidFill>
                <a:latin typeface="Calibri" panose="020F0502020204030204" pitchFamily="34" charset="0"/>
                <a:cs typeface="Calibri" panose="020F0502020204030204" pitchFamily="34" charset="0"/>
              </a:rPr>
              <a:t>Preliminary Action Plan </a:t>
            </a:r>
            <a:r>
              <a:rPr lang="en-US" sz="1600" strike="noStrike" dirty="0">
                <a:solidFill>
                  <a:srgbClr val="000000"/>
                </a:solidFill>
                <a:latin typeface="Calibri" panose="020F0502020204030204" pitchFamily="34" charset="0"/>
                <a:cs typeface="Calibri" panose="020F0502020204030204" pitchFamily="34" charset="0"/>
              </a:rPr>
              <a:t>concluded indicative relevant proposals for champions and horizontal support areas, which will be finalized after consultation </a:t>
            </a:r>
            <a:r>
              <a:rPr lang="en-US" sz="1600" strike="noStrike" dirty="0">
                <a:solidFill>
                  <a:srgbClr val="632523"/>
                </a:solidFill>
                <a:latin typeface="Calibri" panose="020F0502020204030204" pitchFamily="34" charset="0"/>
                <a:cs typeface="Calibri" panose="020F0502020204030204" pitchFamily="34" charset="0"/>
              </a:rPr>
              <a:t>between governance bodies and enterprises.  In this plan, one of the sectors that will be included as a unique sector in our RIS3 strategy, is Circular Economy.</a:t>
            </a:r>
            <a:endParaRPr dirty="0">
              <a:latin typeface="Calibri" panose="020F0502020204030204" pitchFamily="34" charset="0"/>
              <a:cs typeface="Calibri" panose="020F0502020204030204" pitchFamily="34" charset="0"/>
            </a:endParaRPr>
          </a:p>
        </p:txBody>
      </p:sp>
      <p:pic>
        <p:nvPicPr>
          <p:cNvPr id="3" name="Εικόνα 2"/>
          <p:cNvPicPr/>
          <p:nvPr/>
        </p:nvPicPr>
        <p:blipFill>
          <a:blip r:embed="rId2" cstate="print">
            <a:extLst>
              <a:ext uri="{28A0092B-C50C-407E-A947-70E740481C1C}">
                <a14:useLocalDpi xmlns:a14="http://schemas.microsoft.com/office/drawing/2010/main" xmlns="" val="0"/>
              </a:ext>
            </a:extLst>
          </a:blip>
          <a:stretch>
            <a:fillRect/>
          </a:stretch>
        </p:blipFill>
        <p:spPr>
          <a:xfrm>
            <a:off x="309080" y="5561210"/>
            <a:ext cx="1814830" cy="989330"/>
          </a:xfrm>
          <a:prstGeom prst="rect">
            <a:avLst/>
          </a:prstGeom>
        </p:spPr>
      </p:pic>
      <p:pic>
        <p:nvPicPr>
          <p:cNvPr id="4" name="Picture 2" descr="EU_FLAG_CMYK"/>
          <p:cNvPicPr/>
          <p:nvPr/>
        </p:nvPicPr>
        <p:blipFill>
          <a:blip r:embed="rId3" cstate="print"/>
          <a:srcRect/>
          <a:stretch>
            <a:fillRect/>
          </a:stretch>
        </p:blipFill>
        <p:spPr bwMode="auto">
          <a:xfrm>
            <a:off x="6509365" y="5561210"/>
            <a:ext cx="1988185" cy="82931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457200" y="1484640"/>
            <a:ext cx="8229240" cy="503640"/>
          </a:xfrm>
          <a:prstGeom prst="rect">
            <a:avLst/>
          </a:prstGeom>
          <a:noFill/>
          <a:ln>
            <a:noFill/>
          </a:ln>
        </p:spPr>
        <p:txBody>
          <a:bodyPr/>
          <a:lstStyle/>
          <a:p>
            <a:pPr>
              <a:lnSpc>
                <a:spcPct val="100000"/>
              </a:lnSpc>
            </a:pPr>
            <a:r>
              <a:rPr lang="en-US" sz="2100" b="1" strike="noStrike" dirty="0">
                <a:solidFill>
                  <a:srgbClr val="000000"/>
                </a:solidFill>
                <a:latin typeface="Calibri"/>
              </a:rPr>
              <a:t>Operational action – business plan for promoting circular economy </a:t>
            </a:r>
            <a:endParaRPr dirty="0"/>
          </a:p>
          <a:p>
            <a:pPr>
              <a:lnSpc>
                <a:spcPct val="100000"/>
              </a:lnSpc>
            </a:pPr>
            <a:endParaRPr dirty="0"/>
          </a:p>
        </p:txBody>
      </p:sp>
      <p:sp>
        <p:nvSpPr>
          <p:cNvPr id="117" name="CustomShape 2"/>
          <p:cNvSpPr/>
          <p:nvPr/>
        </p:nvSpPr>
        <p:spPr>
          <a:xfrm>
            <a:off x="458640" y="1989720"/>
            <a:ext cx="8000280" cy="782280"/>
          </a:xfrm>
          <a:prstGeom prst="roundRect">
            <a:avLst>
              <a:gd name="adj" fmla="val 12960"/>
            </a:avLst>
          </a:prstGeom>
          <a:gradFill>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76320" tIns="99360" rIns="76320" bIns="99000" anchor="ctr"/>
          <a:lstStyle/>
          <a:p>
            <a:pPr algn="ctr">
              <a:lnSpc>
                <a:spcPct val="90000"/>
              </a:lnSpc>
            </a:pPr>
            <a:r>
              <a:rPr lang="el-GR" sz="2000" strike="noStrike">
                <a:solidFill>
                  <a:srgbClr val="000000"/>
                </a:solidFill>
                <a:latin typeface="Calibri"/>
              </a:rPr>
              <a:t>Tools for Implementation &amp; Funding</a:t>
            </a:r>
            <a:endParaRPr/>
          </a:p>
        </p:txBody>
      </p:sp>
      <p:sp>
        <p:nvSpPr>
          <p:cNvPr id="118" name="CustomShape 3"/>
          <p:cNvSpPr/>
          <p:nvPr/>
        </p:nvSpPr>
        <p:spPr>
          <a:xfrm>
            <a:off x="458640" y="3088800"/>
            <a:ext cx="1881360" cy="2643480"/>
          </a:xfrm>
          <a:prstGeom prst="roundRect">
            <a:avLst>
              <a:gd name="adj" fmla="val 12960"/>
            </a:avLst>
          </a:prstGeom>
          <a:gradFill>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60840" tIns="115920" rIns="60840" bIns="115920" anchor="ctr"/>
          <a:lstStyle/>
          <a:p>
            <a:pPr algn="ctr">
              <a:lnSpc>
                <a:spcPct val="90000"/>
              </a:lnSpc>
            </a:pPr>
            <a:r>
              <a:rPr lang="el-GR" sz="1600" strike="noStrike">
                <a:solidFill>
                  <a:srgbClr val="000000"/>
                </a:solidFill>
                <a:latin typeface="Calibri"/>
              </a:rPr>
              <a:t>ERDF &amp; ESF funds from the Regional Operational Programmes 2014 – 2020 &amp; 2021 – 2027</a:t>
            </a:r>
            <a:endParaRPr/>
          </a:p>
        </p:txBody>
      </p:sp>
      <p:sp>
        <p:nvSpPr>
          <p:cNvPr id="119" name="CustomShape 4"/>
          <p:cNvSpPr/>
          <p:nvPr/>
        </p:nvSpPr>
        <p:spPr>
          <a:xfrm>
            <a:off x="2498040" y="3088800"/>
            <a:ext cx="1881360" cy="2643480"/>
          </a:xfrm>
          <a:prstGeom prst="roundRect">
            <a:avLst>
              <a:gd name="adj" fmla="val 12960"/>
            </a:avLst>
          </a:prstGeom>
          <a:gradFill>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60840" tIns="115920" rIns="60840" bIns="115920" anchor="ctr"/>
          <a:lstStyle/>
          <a:p>
            <a:pPr algn="ctr">
              <a:lnSpc>
                <a:spcPct val="90000"/>
              </a:lnSpc>
            </a:pPr>
            <a:r>
              <a:rPr lang="el-GR" sz="1600" strike="noStrike">
                <a:solidFill>
                  <a:srgbClr val="000000"/>
                </a:solidFill>
                <a:latin typeface="Calibri"/>
              </a:rPr>
              <a:t>ERDF &amp; ESF funds from the Sectoral Operational Programmes 2014 – 2020 &amp; 2021 - 2027</a:t>
            </a:r>
            <a:endParaRPr/>
          </a:p>
        </p:txBody>
      </p:sp>
      <p:sp>
        <p:nvSpPr>
          <p:cNvPr id="120" name="CustomShape 5"/>
          <p:cNvSpPr/>
          <p:nvPr/>
        </p:nvSpPr>
        <p:spPr>
          <a:xfrm>
            <a:off x="4537800" y="3088800"/>
            <a:ext cx="1881360" cy="2643480"/>
          </a:xfrm>
          <a:prstGeom prst="roundRect">
            <a:avLst>
              <a:gd name="adj" fmla="val 12960"/>
            </a:avLst>
          </a:prstGeom>
          <a:gradFill>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60840" tIns="115920" rIns="60840" bIns="115920" anchor="ctr"/>
          <a:lstStyle/>
          <a:p>
            <a:pPr algn="ctr">
              <a:lnSpc>
                <a:spcPct val="90000"/>
              </a:lnSpc>
            </a:pPr>
            <a:r>
              <a:rPr lang="el-GR" sz="1600" strike="noStrike">
                <a:solidFill>
                  <a:srgbClr val="000000"/>
                </a:solidFill>
                <a:latin typeface="Calibri"/>
              </a:rPr>
              <a:t>National Funds of RCM ' s budget</a:t>
            </a:r>
            <a:endParaRPr/>
          </a:p>
        </p:txBody>
      </p:sp>
      <p:sp>
        <p:nvSpPr>
          <p:cNvPr id="121" name="CustomShape 6"/>
          <p:cNvSpPr/>
          <p:nvPr/>
        </p:nvSpPr>
        <p:spPr>
          <a:xfrm>
            <a:off x="6577560" y="3088800"/>
            <a:ext cx="1971354" cy="2643480"/>
          </a:xfrm>
          <a:prstGeom prst="roundRect">
            <a:avLst>
              <a:gd name="adj" fmla="val 12960"/>
            </a:avLst>
          </a:prstGeom>
          <a:gradFill>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a:gra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60840" tIns="115920" rIns="60840" bIns="115920" anchor="ctr"/>
          <a:lstStyle/>
          <a:p>
            <a:pPr algn="ctr">
              <a:lnSpc>
                <a:spcPct val="90000"/>
              </a:lnSpc>
            </a:pPr>
            <a:r>
              <a:rPr lang="el-GR" sz="1600" strike="noStrike" dirty="0" err="1" smtClean="0">
                <a:solidFill>
                  <a:srgbClr val="000000"/>
                </a:solidFill>
                <a:latin typeface="Calibri"/>
              </a:rPr>
              <a:t>Private</a:t>
            </a:r>
            <a:r>
              <a:rPr lang="el-GR" sz="1600" strike="noStrike" dirty="0" smtClean="0">
                <a:solidFill>
                  <a:srgbClr val="000000"/>
                </a:solidFill>
                <a:latin typeface="Calibri"/>
              </a:rPr>
              <a:t> </a:t>
            </a:r>
            <a:r>
              <a:rPr lang="el-GR" sz="1600" strike="noStrike" dirty="0" err="1">
                <a:solidFill>
                  <a:srgbClr val="000000"/>
                </a:solidFill>
                <a:latin typeface="Calibri"/>
              </a:rPr>
              <a:t>funding</a:t>
            </a:r>
            <a:r>
              <a:rPr lang="el-GR" sz="1600" strike="noStrike" dirty="0">
                <a:solidFill>
                  <a:srgbClr val="000000"/>
                </a:solidFill>
                <a:latin typeface="Calibri"/>
              </a:rPr>
              <a:t> </a:t>
            </a:r>
            <a:r>
              <a:rPr lang="el-GR" sz="1600" strike="noStrike" dirty="0" err="1">
                <a:solidFill>
                  <a:srgbClr val="000000"/>
                </a:solidFill>
                <a:latin typeface="Calibri"/>
              </a:rPr>
              <a:t>for</a:t>
            </a:r>
            <a:r>
              <a:rPr lang="el-GR" sz="1600" strike="noStrike" dirty="0">
                <a:solidFill>
                  <a:srgbClr val="000000"/>
                </a:solidFill>
                <a:latin typeface="Calibri"/>
              </a:rPr>
              <a:t> </a:t>
            </a:r>
            <a:r>
              <a:rPr lang="el-GR" sz="1600" strike="noStrike" dirty="0" err="1">
                <a:solidFill>
                  <a:srgbClr val="000000"/>
                </a:solidFill>
                <a:latin typeface="Calibri"/>
              </a:rPr>
              <a:t>investments</a:t>
            </a:r>
            <a:r>
              <a:rPr lang="el-GR" sz="1600" strike="noStrike" dirty="0">
                <a:solidFill>
                  <a:srgbClr val="000000"/>
                </a:solidFill>
                <a:latin typeface="Calibri"/>
              </a:rPr>
              <a:t> </a:t>
            </a:r>
            <a:r>
              <a:rPr lang="el-GR" sz="1600" strike="noStrike" dirty="0" err="1">
                <a:solidFill>
                  <a:srgbClr val="000000"/>
                </a:solidFill>
                <a:latin typeface="Calibri"/>
              </a:rPr>
              <a:t>regarding</a:t>
            </a:r>
            <a:r>
              <a:rPr lang="el-GR" sz="1600" strike="noStrike" dirty="0">
                <a:solidFill>
                  <a:srgbClr val="000000"/>
                </a:solidFill>
                <a:latin typeface="Calibri"/>
              </a:rPr>
              <a:t> </a:t>
            </a:r>
            <a:r>
              <a:rPr lang="el-GR" sz="1600" strike="noStrike" dirty="0" err="1">
                <a:solidFill>
                  <a:srgbClr val="000000"/>
                </a:solidFill>
                <a:latin typeface="Calibri"/>
              </a:rPr>
              <a:t>the</a:t>
            </a:r>
            <a:r>
              <a:rPr lang="el-GR" sz="1600" strike="noStrike" dirty="0">
                <a:solidFill>
                  <a:srgbClr val="000000"/>
                </a:solidFill>
                <a:latin typeface="Calibri"/>
              </a:rPr>
              <a:t> </a:t>
            </a:r>
            <a:r>
              <a:rPr lang="el-GR" sz="1600" strike="noStrike" dirty="0" err="1">
                <a:solidFill>
                  <a:srgbClr val="000000"/>
                </a:solidFill>
                <a:latin typeface="Calibri"/>
              </a:rPr>
              <a:t>development</a:t>
            </a:r>
            <a:r>
              <a:rPr lang="el-GR" sz="1600" strike="noStrike" dirty="0">
                <a:solidFill>
                  <a:srgbClr val="000000"/>
                </a:solidFill>
                <a:latin typeface="Calibri"/>
              </a:rPr>
              <a:t> </a:t>
            </a:r>
            <a:r>
              <a:rPr lang="el-GR" sz="1600" strike="noStrike" dirty="0" err="1">
                <a:solidFill>
                  <a:srgbClr val="000000"/>
                </a:solidFill>
                <a:latin typeface="Calibri"/>
              </a:rPr>
              <a:t>of</a:t>
            </a:r>
            <a:r>
              <a:rPr lang="el-GR" sz="1600" strike="noStrike" dirty="0">
                <a:solidFill>
                  <a:srgbClr val="000000"/>
                </a:solidFill>
                <a:latin typeface="Calibri"/>
              </a:rPr>
              <a:t> </a:t>
            </a:r>
            <a:r>
              <a:rPr lang="el-GR" sz="1600" strike="noStrike" dirty="0" err="1">
                <a:solidFill>
                  <a:srgbClr val="000000"/>
                </a:solidFill>
                <a:latin typeface="Calibri"/>
              </a:rPr>
              <a:t>entrepreneurship</a:t>
            </a:r>
            <a:r>
              <a:rPr lang="el-GR" sz="1600" strike="noStrike" dirty="0">
                <a:solidFill>
                  <a:srgbClr val="000000"/>
                </a:solidFill>
                <a:latin typeface="Calibri"/>
              </a:rPr>
              <a:t> </a:t>
            </a:r>
            <a:r>
              <a:rPr lang="el-GR" sz="1600" strike="noStrike" dirty="0" err="1">
                <a:solidFill>
                  <a:srgbClr val="000000"/>
                </a:solidFill>
                <a:latin typeface="Calibri"/>
              </a:rPr>
              <a:t>in</a:t>
            </a:r>
            <a:r>
              <a:rPr lang="el-GR" sz="1600" strike="noStrike" dirty="0">
                <a:solidFill>
                  <a:srgbClr val="000000"/>
                </a:solidFill>
                <a:latin typeface="Calibri"/>
              </a:rPr>
              <a:t> </a:t>
            </a:r>
            <a:r>
              <a:rPr lang="el-GR" sz="1600" strike="noStrike" dirty="0" err="1">
                <a:solidFill>
                  <a:srgbClr val="000000"/>
                </a:solidFill>
                <a:latin typeface="Calibri"/>
              </a:rPr>
              <a:t>the</a:t>
            </a:r>
            <a:r>
              <a:rPr lang="el-GR" sz="1600" strike="noStrike" dirty="0">
                <a:solidFill>
                  <a:srgbClr val="000000"/>
                </a:solidFill>
                <a:latin typeface="Calibri"/>
              </a:rPr>
              <a:t> </a:t>
            </a:r>
            <a:r>
              <a:rPr lang="el-GR" sz="1600" strike="noStrike" dirty="0" err="1">
                <a:solidFill>
                  <a:srgbClr val="000000"/>
                </a:solidFill>
                <a:latin typeface="Calibri"/>
              </a:rPr>
              <a:t>sector</a:t>
            </a:r>
            <a:r>
              <a:rPr lang="el-GR" sz="1600" strike="noStrike" dirty="0">
                <a:solidFill>
                  <a:srgbClr val="000000"/>
                </a:solidFill>
                <a:latin typeface="Calibri"/>
              </a:rPr>
              <a:t> </a:t>
            </a:r>
            <a:r>
              <a:rPr lang="el-GR" sz="1600" strike="noStrike" dirty="0" err="1">
                <a:solidFill>
                  <a:srgbClr val="000000"/>
                </a:solidFill>
                <a:latin typeface="Calibri"/>
              </a:rPr>
              <a:t>of</a:t>
            </a:r>
            <a:r>
              <a:rPr lang="el-GR" sz="1600" strike="noStrike" dirty="0">
                <a:solidFill>
                  <a:srgbClr val="000000"/>
                </a:solidFill>
                <a:latin typeface="Calibri"/>
              </a:rPr>
              <a:t> </a:t>
            </a:r>
            <a:r>
              <a:rPr lang="el-GR" sz="1600" strike="noStrike" dirty="0" err="1">
                <a:solidFill>
                  <a:srgbClr val="000000"/>
                </a:solidFill>
                <a:latin typeface="Calibri"/>
              </a:rPr>
              <a:t>Circular</a:t>
            </a:r>
            <a:r>
              <a:rPr lang="el-GR" sz="1600" strike="noStrike" dirty="0">
                <a:solidFill>
                  <a:srgbClr val="000000"/>
                </a:solidFill>
                <a:latin typeface="Calibri"/>
              </a:rPr>
              <a:t> </a:t>
            </a:r>
            <a:r>
              <a:rPr lang="el-GR" sz="1600" strike="noStrike" dirty="0" err="1">
                <a:solidFill>
                  <a:srgbClr val="000000"/>
                </a:solidFill>
                <a:latin typeface="Calibri"/>
              </a:rPr>
              <a:t>Economy</a:t>
            </a:r>
            <a:endParaRPr dirty="0"/>
          </a:p>
        </p:txBody>
      </p:sp>
      <p:pic>
        <p:nvPicPr>
          <p:cNvPr id="8" name="Εικόνα 7"/>
          <p:cNvPicPr/>
          <p:nvPr/>
        </p:nvPicPr>
        <p:blipFill>
          <a:blip r:embed="rId2" cstate="print">
            <a:extLst>
              <a:ext uri="{28A0092B-C50C-407E-A947-70E740481C1C}">
                <a14:useLocalDpi xmlns:a14="http://schemas.microsoft.com/office/drawing/2010/main" xmlns="" val="0"/>
              </a:ext>
            </a:extLst>
          </a:blip>
          <a:stretch>
            <a:fillRect/>
          </a:stretch>
        </p:blipFill>
        <p:spPr>
          <a:xfrm>
            <a:off x="309080" y="5561210"/>
            <a:ext cx="1814830" cy="989330"/>
          </a:xfrm>
          <a:prstGeom prst="rect">
            <a:avLst/>
          </a:prstGeom>
        </p:spPr>
      </p:pic>
      <p:pic>
        <p:nvPicPr>
          <p:cNvPr id="9" name="Picture 2" descr="EU_FLAG_CMYK"/>
          <p:cNvPicPr/>
          <p:nvPr/>
        </p:nvPicPr>
        <p:blipFill>
          <a:blip r:embed="rId3" cstate="print"/>
          <a:srcRect/>
          <a:stretch>
            <a:fillRect/>
          </a:stretch>
        </p:blipFill>
        <p:spPr bwMode="auto">
          <a:xfrm>
            <a:off x="6509365" y="5561210"/>
            <a:ext cx="1988185" cy="82931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691</Words>
  <Application>Microsoft Office PowerPoint</Application>
  <PresentationFormat>Προβολή στην οθόνη (4:3)</PresentationFormat>
  <Paragraphs>74</Paragraphs>
  <Slides>11</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Company>CESE-CDR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Roelandt</dc:creator>
  <cp:lastModifiedBy>Κωνσταντίνος Μιχαηλίδης</cp:lastModifiedBy>
  <cp:revision>73</cp:revision>
  <dcterms:created xsi:type="dcterms:W3CDTF">2018-09-07T09:06:15Z</dcterms:created>
  <dcterms:modified xsi:type="dcterms:W3CDTF">2018-10-07T06:17:07Z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CESE-CDR</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9</vt:i4>
  </property>
</Properties>
</file>