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4"/>
  </p:notesMasterIdLst>
  <p:sldIdLst>
    <p:sldId id="256" r:id="rId2"/>
    <p:sldId id="318" r:id="rId3"/>
    <p:sldId id="317" r:id="rId4"/>
    <p:sldId id="316" r:id="rId5"/>
    <p:sldId id="297" r:id="rId6"/>
    <p:sldId id="309" r:id="rId7"/>
    <p:sldId id="308" r:id="rId8"/>
    <p:sldId id="279" r:id="rId9"/>
    <p:sldId id="300" r:id="rId10"/>
    <p:sldId id="304" r:id="rId11"/>
    <p:sldId id="303" r:id="rId12"/>
    <p:sldId id="310" r:id="rId13"/>
    <p:sldId id="311" r:id="rId14"/>
    <p:sldId id="312" r:id="rId15"/>
    <p:sldId id="313" r:id="rId16"/>
    <p:sldId id="314" r:id="rId17"/>
    <p:sldId id="315" r:id="rId18"/>
    <p:sldId id="288" r:id="rId19"/>
    <p:sldId id="278" r:id="rId20"/>
    <p:sldId id="307" r:id="rId21"/>
    <p:sldId id="292" r:id="rId22"/>
    <p:sldId id="261" r:id="rId23"/>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p:scale>
          <a:sx n="82" d="100"/>
          <a:sy n="82" d="100"/>
        </p:scale>
        <p:origin x="67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4FF201-1693-4817-98D4-2F3F56D47C00}"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GB"/>
        </a:p>
      </dgm:t>
    </dgm:pt>
    <dgm:pt modelId="{F9409AAC-B81C-461D-9C69-1BCE6932DA08}">
      <dgm:prSet custT="1"/>
      <dgm:spPr/>
      <dgm:t>
        <a:bodyPr/>
        <a:lstStyle/>
        <a:p>
          <a:pPr rtl="0"/>
          <a:r>
            <a:rPr lang="en-GB" sz="1500" b="1" i="0" dirty="0"/>
            <a:t>Improved </a:t>
          </a:r>
          <a:r>
            <a:rPr lang="en-GB" sz="1800" b="1" i="0" dirty="0">
              <a:solidFill>
                <a:srgbClr val="FFFF00"/>
              </a:solidFill>
              <a:effectLst>
                <a:outerShdw blurRad="38100" dist="38100" dir="2700000" algn="tl">
                  <a:srgbClr val="000000">
                    <a:alpha val="43137"/>
                  </a:srgbClr>
                </a:outerShdw>
              </a:effectLst>
            </a:rPr>
            <a:t>safety</a:t>
          </a:r>
          <a:endParaRPr lang="en-GB" sz="1800" b="1" dirty="0">
            <a:solidFill>
              <a:srgbClr val="FFFF00"/>
            </a:solidFill>
            <a:effectLst>
              <a:outerShdw blurRad="38100" dist="38100" dir="2700000" algn="tl">
                <a:srgbClr val="000000">
                  <a:alpha val="43137"/>
                </a:srgbClr>
              </a:outerShdw>
            </a:effectLst>
          </a:endParaRPr>
        </a:p>
      </dgm:t>
    </dgm:pt>
    <dgm:pt modelId="{59B6F416-7E58-4AAD-A014-9CD89DE9F683}" type="parTrans" cxnId="{1F131385-6E4E-48D1-9235-F3424A1C285F}">
      <dgm:prSet/>
      <dgm:spPr/>
      <dgm:t>
        <a:bodyPr/>
        <a:lstStyle/>
        <a:p>
          <a:endParaRPr lang="en-GB"/>
        </a:p>
      </dgm:t>
    </dgm:pt>
    <dgm:pt modelId="{F9106C38-E60C-443B-9451-AB63E11F6E39}" type="sibTrans" cxnId="{1F131385-6E4E-48D1-9235-F3424A1C285F}">
      <dgm:prSet/>
      <dgm:spPr/>
      <dgm:t>
        <a:bodyPr/>
        <a:lstStyle/>
        <a:p>
          <a:endParaRPr lang="en-GB"/>
        </a:p>
      </dgm:t>
    </dgm:pt>
    <dgm:pt modelId="{4CDB875F-4FC6-4964-A7A1-BC4169DE5DC7}">
      <dgm:prSet custT="1"/>
      <dgm:spPr/>
      <dgm:t>
        <a:bodyPr/>
        <a:lstStyle/>
        <a:p>
          <a:pPr rtl="0"/>
          <a:r>
            <a:rPr lang="en-GB" sz="1400" b="1" i="0" dirty="0">
              <a:solidFill>
                <a:srgbClr val="FFFF00"/>
              </a:solidFill>
              <a:effectLst>
                <a:outerShdw blurRad="38100" dist="38100" dir="2700000" algn="tl">
                  <a:srgbClr val="000000">
                    <a:alpha val="43137"/>
                  </a:srgbClr>
                </a:outerShdw>
              </a:effectLst>
            </a:rPr>
            <a:t>Europe wide interoperability </a:t>
          </a:r>
          <a:endParaRPr lang="en-GB" sz="1400" b="1" dirty="0">
            <a:solidFill>
              <a:srgbClr val="FFFF00"/>
            </a:solidFill>
            <a:effectLst>
              <a:outerShdw blurRad="38100" dist="38100" dir="2700000" algn="tl">
                <a:srgbClr val="000000">
                  <a:alpha val="43137"/>
                </a:srgbClr>
              </a:outerShdw>
            </a:effectLst>
          </a:endParaRPr>
        </a:p>
      </dgm:t>
    </dgm:pt>
    <dgm:pt modelId="{0BE7F5D2-295C-4348-9998-ADBFBF03045F}" type="parTrans" cxnId="{FD6F250F-144A-4816-9486-125DB6D15ABA}">
      <dgm:prSet/>
      <dgm:spPr/>
      <dgm:t>
        <a:bodyPr/>
        <a:lstStyle/>
        <a:p>
          <a:endParaRPr lang="en-GB"/>
        </a:p>
      </dgm:t>
    </dgm:pt>
    <dgm:pt modelId="{376A10E5-49FA-4459-A79F-1AA89BD21064}" type="sibTrans" cxnId="{FD6F250F-144A-4816-9486-125DB6D15ABA}">
      <dgm:prSet/>
      <dgm:spPr/>
      <dgm:t>
        <a:bodyPr/>
        <a:lstStyle/>
        <a:p>
          <a:endParaRPr lang="en-GB"/>
        </a:p>
      </dgm:t>
    </dgm:pt>
    <dgm:pt modelId="{EDABAA4C-D167-462A-8E72-A18F878F97C6}">
      <dgm:prSet custT="1"/>
      <dgm:spPr/>
      <dgm:t>
        <a:bodyPr/>
        <a:lstStyle/>
        <a:p>
          <a:pPr rtl="0"/>
          <a:r>
            <a:rPr lang="en-GB" sz="1100" b="0" i="0" dirty="0"/>
            <a:t>O</a:t>
          </a:r>
          <a:r>
            <a:rPr lang="pl-PL" sz="1100" b="0" i="0" dirty="0"/>
            <a:t>ne single </a:t>
          </a:r>
          <a:r>
            <a:rPr lang="en-GB" sz="1100" b="0" i="0" dirty="0"/>
            <a:t>truly </a:t>
          </a:r>
          <a:r>
            <a:rPr lang="pl-PL" sz="1100" b="0" i="0" dirty="0"/>
            <a:t>interoperable system</a:t>
          </a:r>
          <a:endParaRPr lang="en-GB" sz="1100" dirty="0"/>
        </a:p>
      </dgm:t>
    </dgm:pt>
    <dgm:pt modelId="{1E1D5DA9-1BE7-40F4-AEFD-170D40B0012C}" type="parTrans" cxnId="{43FAD0B0-7DF1-4AF5-8C13-1DE6A1F70BF9}">
      <dgm:prSet/>
      <dgm:spPr/>
      <dgm:t>
        <a:bodyPr/>
        <a:lstStyle/>
        <a:p>
          <a:endParaRPr lang="en-GB"/>
        </a:p>
      </dgm:t>
    </dgm:pt>
    <dgm:pt modelId="{BD9D69AC-99D9-47A6-9C83-97660548BEE7}" type="sibTrans" cxnId="{43FAD0B0-7DF1-4AF5-8C13-1DE6A1F70BF9}">
      <dgm:prSet/>
      <dgm:spPr/>
      <dgm:t>
        <a:bodyPr/>
        <a:lstStyle/>
        <a:p>
          <a:endParaRPr lang="en-GB"/>
        </a:p>
      </dgm:t>
    </dgm:pt>
    <dgm:pt modelId="{C927546E-C105-4964-A3B2-67C79663CEFF}">
      <dgm:prSet custT="1"/>
      <dgm:spPr/>
      <dgm:t>
        <a:bodyPr/>
        <a:lstStyle/>
        <a:p>
          <a:pPr rtl="0"/>
          <a:r>
            <a:rPr lang="en-GB" sz="1100" b="0" i="0" dirty="0"/>
            <a:t>Full compatibility </a:t>
          </a:r>
          <a:endParaRPr lang="en-GB" sz="1100" dirty="0"/>
        </a:p>
      </dgm:t>
    </dgm:pt>
    <dgm:pt modelId="{8C130060-2BC2-4DBB-9A7C-9B0EF4B54B57}" type="parTrans" cxnId="{493FF007-AC97-40EE-9D9F-F5E1A175DAFB}">
      <dgm:prSet/>
      <dgm:spPr/>
      <dgm:t>
        <a:bodyPr/>
        <a:lstStyle/>
        <a:p>
          <a:endParaRPr lang="en-GB"/>
        </a:p>
      </dgm:t>
    </dgm:pt>
    <dgm:pt modelId="{197BCECF-D0D8-47E5-B164-0D464369CA40}" type="sibTrans" cxnId="{493FF007-AC97-40EE-9D9F-F5E1A175DAFB}">
      <dgm:prSet/>
      <dgm:spPr/>
      <dgm:t>
        <a:bodyPr/>
        <a:lstStyle/>
        <a:p>
          <a:endParaRPr lang="en-GB"/>
        </a:p>
      </dgm:t>
    </dgm:pt>
    <dgm:pt modelId="{79788E8F-CC03-43F4-B975-BD625A58D690}">
      <dgm:prSet custT="1"/>
      <dgm:spPr/>
      <dgm:t>
        <a:bodyPr/>
        <a:lstStyle/>
        <a:p>
          <a:pPr rtl="0"/>
          <a:r>
            <a:rPr lang="en-GB" sz="1100" b="0" i="0" dirty="0"/>
            <a:t>Backwards and forwards</a:t>
          </a:r>
          <a:endParaRPr lang="en-GB" sz="1100" dirty="0"/>
        </a:p>
      </dgm:t>
    </dgm:pt>
    <dgm:pt modelId="{78C90736-8301-4A0B-A6C9-F50B94F27563}" type="parTrans" cxnId="{15967265-A31E-438D-B12E-15FAF06D0B2E}">
      <dgm:prSet/>
      <dgm:spPr/>
      <dgm:t>
        <a:bodyPr/>
        <a:lstStyle/>
        <a:p>
          <a:endParaRPr lang="en-GB"/>
        </a:p>
      </dgm:t>
    </dgm:pt>
    <dgm:pt modelId="{90E80B5E-897A-4432-BF13-D748552FF95F}" type="sibTrans" cxnId="{15967265-A31E-438D-B12E-15FAF06D0B2E}">
      <dgm:prSet/>
      <dgm:spPr/>
      <dgm:t>
        <a:bodyPr/>
        <a:lstStyle/>
        <a:p>
          <a:endParaRPr lang="en-GB"/>
        </a:p>
      </dgm:t>
    </dgm:pt>
    <dgm:pt modelId="{4ADCBEC4-8EA1-4401-AB4A-B7E5BB32B284}">
      <dgm:prSet custT="1"/>
      <dgm:spPr/>
      <dgm:t>
        <a:bodyPr/>
        <a:lstStyle/>
        <a:p>
          <a:pPr rtl="0"/>
          <a:r>
            <a:rPr lang="en-GB" sz="1100" b="0" i="0" dirty="0"/>
            <a:t>Track and train</a:t>
          </a:r>
          <a:endParaRPr lang="en-GB" sz="1100" dirty="0"/>
        </a:p>
      </dgm:t>
    </dgm:pt>
    <dgm:pt modelId="{7EBE147A-5774-42B0-BD28-92A62A10472C}" type="parTrans" cxnId="{3B856790-AA45-4CF9-99BA-11BEEF1A7AB6}">
      <dgm:prSet/>
      <dgm:spPr/>
      <dgm:t>
        <a:bodyPr/>
        <a:lstStyle/>
        <a:p>
          <a:endParaRPr lang="en-GB"/>
        </a:p>
      </dgm:t>
    </dgm:pt>
    <dgm:pt modelId="{C37C04DB-F1FB-4F50-99A3-EE3421631A0A}" type="sibTrans" cxnId="{3B856790-AA45-4CF9-99BA-11BEEF1A7AB6}">
      <dgm:prSet/>
      <dgm:spPr/>
      <dgm:t>
        <a:bodyPr/>
        <a:lstStyle/>
        <a:p>
          <a:endParaRPr lang="en-GB"/>
        </a:p>
      </dgm:t>
    </dgm:pt>
    <dgm:pt modelId="{981FA91D-3143-410F-8756-64C3708D2795}">
      <dgm:prSet custT="1"/>
      <dgm:spPr/>
      <dgm:t>
        <a:bodyPr/>
        <a:lstStyle/>
        <a:p>
          <a:pPr rtl="0"/>
          <a:r>
            <a:rPr lang="en-GB" sz="1100" b="0" i="0" dirty="0"/>
            <a:t>Whoever the supplier</a:t>
          </a:r>
          <a:endParaRPr lang="en-GB" sz="1100" dirty="0"/>
        </a:p>
      </dgm:t>
    </dgm:pt>
    <dgm:pt modelId="{AD17373C-DA6E-4089-BC87-AB2830A7EB31}" type="parTrans" cxnId="{1CE867E7-77FA-497E-9D90-44DBDC36653F}">
      <dgm:prSet/>
      <dgm:spPr/>
      <dgm:t>
        <a:bodyPr/>
        <a:lstStyle/>
        <a:p>
          <a:endParaRPr lang="en-GB"/>
        </a:p>
      </dgm:t>
    </dgm:pt>
    <dgm:pt modelId="{BEEF2565-A29A-460C-A76C-2FCC6F362C30}" type="sibTrans" cxnId="{1CE867E7-77FA-497E-9D90-44DBDC36653F}">
      <dgm:prSet/>
      <dgm:spPr/>
      <dgm:t>
        <a:bodyPr/>
        <a:lstStyle/>
        <a:p>
          <a:endParaRPr lang="en-GB"/>
        </a:p>
      </dgm:t>
    </dgm:pt>
    <dgm:pt modelId="{F7223B87-1EFD-4495-81FB-FD4822124DB1}">
      <dgm:prSet custT="1"/>
      <dgm:spPr/>
      <dgm:t>
        <a:bodyPr/>
        <a:lstStyle/>
        <a:p>
          <a:pPr rtl="0"/>
          <a:r>
            <a:rPr lang="en-GB" sz="1100" b="0" i="0" dirty="0"/>
            <a:t>Reducing the costs</a:t>
          </a:r>
          <a:endParaRPr lang="en-GB" sz="1100" dirty="0"/>
        </a:p>
      </dgm:t>
    </dgm:pt>
    <dgm:pt modelId="{7741951C-1FDA-4300-933E-19B34950EE03}" type="parTrans" cxnId="{6787B295-FC48-4A6C-89AC-0B28893C197D}">
      <dgm:prSet/>
      <dgm:spPr/>
      <dgm:t>
        <a:bodyPr/>
        <a:lstStyle/>
        <a:p>
          <a:endParaRPr lang="en-GB"/>
        </a:p>
      </dgm:t>
    </dgm:pt>
    <dgm:pt modelId="{2D129F2B-92E7-4997-A18C-683CAFD16730}" type="sibTrans" cxnId="{6787B295-FC48-4A6C-89AC-0B28893C197D}">
      <dgm:prSet/>
      <dgm:spPr/>
      <dgm:t>
        <a:bodyPr/>
        <a:lstStyle/>
        <a:p>
          <a:endParaRPr lang="en-GB"/>
        </a:p>
      </dgm:t>
    </dgm:pt>
    <dgm:pt modelId="{4ECC353B-0D92-4863-A032-98884BE0EDD9}">
      <dgm:prSet custT="1"/>
      <dgm:spPr/>
      <dgm:t>
        <a:bodyPr/>
        <a:lstStyle/>
        <a:p>
          <a:pPr rtl="0"/>
          <a:r>
            <a:rPr lang="en-GB" sz="1100" b="0" i="0" dirty="0"/>
            <a:t>Removing the borders</a:t>
          </a:r>
          <a:endParaRPr lang="en-GB" sz="1100" dirty="0"/>
        </a:p>
      </dgm:t>
    </dgm:pt>
    <dgm:pt modelId="{B5A97F36-9A5F-480F-9C08-44031371EE25}" type="parTrans" cxnId="{16D89953-27B4-4392-878A-777AC7F2C4FE}">
      <dgm:prSet/>
      <dgm:spPr/>
      <dgm:t>
        <a:bodyPr/>
        <a:lstStyle/>
        <a:p>
          <a:endParaRPr lang="en-GB"/>
        </a:p>
      </dgm:t>
    </dgm:pt>
    <dgm:pt modelId="{D00FDDB6-6118-4C66-94B6-D26CA1487C35}" type="sibTrans" cxnId="{16D89953-27B4-4392-878A-777AC7F2C4FE}">
      <dgm:prSet/>
      <dgm:spPr/>
      <dgm:t>
        <a:bodyPr/>
        <a:lstStyle/>
        <a:p>
          <a:endParaRPr lang="en-GB"/>
        </a:p>
      </dgm:t>
    </dgm:pt>
    <dgm:pt modelId="{4E0B5092-C6A7-4AF4-8F71-41031B3A42D1}">
      <dgm:prSet/>
      <dgm:spPr/>
      <dgm:t>
        <a:bodyPr/>
        <a:lstStyle/>
        <a:p>
          <a:pPr rtl="0"/>
          <a:r>
            <a:rPr lang="en-GB" b="1" i="0" dirty="0">
              <a:solidFill>
                <a:srgbClr val="FFFF00"/>
              </a:solidFill>
              <a:effectLst>
                <a:outerShdw blurRad="38100" dist="38100" dir="2700000" algn="tl">
                  <a:srgbClr val="000000">
                    <a:alpha val="43137"/>
                  </a:srgbClr>
                </a:outerShdw>
              </a:effectLst>
            </a:rPr>
            <a:t>Reducing system costs</a:t>
          </a:r>
          <a:endParaRPr lang="en-GB" b="1" dirty="0">
            <a:solidFill>
              <a:srgbClr val="FFFF00"/>
            </a:solidFill>
            <a:effectLst>
              <a:outerShdw blurRad="38100" dist="38100" dir="2700000" algn="tl">
                <a:srgbClr val="000000">
                  <a:alpha val="43137"/>
                </a:srgbClr>
              </a:outerShdw>
            </a:effectLst>
          </a:endParaRPr>
        </a:p>
      </dgm:t>
    </dgm:pt>
    <dgm:pt modelId="{CB9EA0EA-1F63-4743-92BA-A25A1612CD2D}" type="parTrans" cxnId="{C320CDBC-BB59-4DB9-B843-1336B9E7783A}">
      <dgm:prSet/>
      <dgm:spPr/>
      <dgm:t>
        <a:bodyPr/>
        <a:lstStyle/>
        <a:p>
          <a:endParaRPr lang="en-GB"/>
        </a:p>
      </dgm:t>
    </dgm:pt>
    <dgm:pt modelId="{42F3B697-4C6F-400A-876C-2740E9EB61B3}" type="sibTrans" cxnId="{C320CDBC-BB59-4DB9-B843-1336B9E7783A}">
      <dgm:prSet/>
      <dgm:spPr/>
      <dgm:t>
        <a:bodyPr/>
        <a:lstStyle/>
        <a:p>
          <a:endParaRPr lang="en-GB"/>
        </a:p>
      </dgm:t>
    </dgm:pt>
    <dgm:pt modelId="{3817C0BD-C6C1-4276-BCB0-35858DBE1057}">
      <dgm:prSet/>
      <dgm:spPr/>
      <dgm:t>
        <a:bodyPr/>
        <a:lstStyle/>
        <a:p>
          <a:pPr rtl="0"/>
          <a:r>
            <a:rPr lang="en-GB" b="1" i="0" dirty="0">
              <a:solidFill>
                <a:srgbClr val="FFFF00"/>
              </a:solidFill>
              <a:effectLst>
                <a:outerShdw blurRad="38100" dist="38100" dir="2700000" algn="tl">
                  <a:srgbClr val="000000">
                    <a:alpha val="43137"/>
                  </a:srgbClr>
                </a:outerShdw>
              </a:effectLst>
            </a:rPr>
            <a:t>Increased railway capacity</a:t>
          </a:r>
          <a:endParaRPr lang="en-GB" b="1" dirty="0">
            <a:solidFill>
              <a:srgbClr val="FFFF00"/>
            </a:solidFill>
            <a:effectLst>
              <a:outerShdw blurRad="38100" dist="38100" dir="2700000" algn="tl">
                <a:srgbClr val="000000">
                  <a:alpha val="43137"/>
                </a:srgbClr>
              </a:outerShdw>
            </a:effectLst>
          </a:endParaRPr>
        </a:p>
      </dgm:t>
    </dgm:pt>
    <dgm:pt modelId="{4DD541E3-EE7E-4186-A05B-3B8ED8D23A61}" type="parTrans" cxnId="{83E61EA1-48CD-4B98-849F-05AECA8C1D36}">
      <dgm:prSet/>
      <dgm:spPr/>
      <dgm:t>
        <a:bodyPr/>
        <a:lstStyle/>
        <a:p>
          <a:endParaRPr lang="en-GB"/>
        </a:p>
      </dgm:t>
    </dgm:pt>
    <dgm:pt modelId="{595EB07E-FA71-4287-94B7-CD3DF6C8C26A}" type="sibTrans" cxnId="{83E61EA1-48CD-4B98-849F-05AECA8C1D36}">
      <dgm:prSet/>
      <dgm:spPr/>
      <dgm:t>
        <a:bodyPr/>
        <a:lstStyle/>
        <a:p>
          <a:endParaRPr lang="en-GB"/>
        </a:p>
      </dgm:t>
    </dgm:pt>
    <dgm:pt modelId="{68989C65-24D5-4839-A93D-07A9EE43EE2A}">
      <dgm:prSet/>
      <dgm:spPr/>
      <dgm:t>
        <a:bodyPr/>
        <a:lstStyle/>
        <a:p>
          <a:pPr rtl="0"/>
          <a:r>
            <a:rPr lang="en-GB" b="1" i="0" dirty="0">
              <a:solidFill>
                <a:srgbClr val="FFFF00"/>
              </a:solidFill>
              <a:effectLst>
                <a:outerShdw blurRad="38100" dist="38100" dir="2700000" algn="tl">
                  <a:srgbClr val="000000">
                    <a:alpha val="43137"/>
                  </a:srgbClr>
                </a:outerShdw>
              </a:effectLst>
            </a:rPr>
            <a:t>Improve competitiveness with road</a:t>
          </a:r>
          <a:endParaRPr lang="en-GB" b="1" dirty="0">
            <a:solidFill>
              <a:srgbClr val="FFFF00"/>
            </a:solidFill>
            <a:effectLst>
              <a:outerShdw blurRad="38100" dist="38100" dir="2700000" algn="tl">
                <a:srgbClr val="000000">
                  <a:alpha val="43137"/>
                </a:srgbClr>
              </a:outerShdw>
            </a:effectLst>
          </a:endParaRPr>
        </a:p>
      </dgm:t>
    </dgm:pt>
    <dgm:pt modelId="{BB8E5404-4CEF-4412-A4FD-5CD7ACBBBEA8}" type="parTrans" cxnId="{1D3744C6-72DD-4408-9603-81337B4EEA00}">
      <dgm:prSet/>
      <dgm:spPr/>
      <dgm:t>
        <a:bodyPr/>
        <a:lstStyle/>
        <a:p>
          <a:endParaRPr lang="en-GB"/>
        </a:p>
      </dgm:t>
    </dgm:pt>
    <dgm:pt modelId="{A43CAD74-7BE4-490A-B6CB-B8F13E42F82A}" type="sibTrans" cxnId="{1D3744C6-72DD-4408-9603-81337B4EEA00}">
      <dgm:prSet/>
      <dgm:spPr/>
      <dgm:t>
        <a:bodyPr/>
        <a:lstStyle/>
        <a:p>
          <a:endParaRPr lang="en-GB"/>
        </a:p>
      </dgm:t>
    </dgm:pt>
    <dgm:pt modelId="{A44D4352-4364-4361-B4D6-E877669E5C4A}">
      <dgm:prSet/>
      <dgm:spPr/>
      <dgm:t>
        <a:bodyPr/>
        <a:lstStyle/>
        <a:p>
          <a:pPr rtl="0"/>
          <a:r>
            <a:rPr lang="en-GB" b="1" i="0" dirty="0">
              <a:solidFill>
                <a:srgbClr val="FFFF00"/>
              </a:solidFill>
              <a:effectLst>
                <a:outerShdw blurRad="38100" dist="38100" dir="2700000" algn="tl">
                  <a:srgbClr val="000000">
                    <a:alpha val="43137"/>
                  </a:srgbClr>
                </a:outerShdw>
              </a:effectLst>
            </a:rPr>
            <a:t>Increasing modal shift to rail</a:t>
          </a:r>
          <a:endParaRPr lang="en-GB" b="1" dirty="0">
            <a:solidFill>
              <a:srgbClr val="FFFF00"/>
            </a:solidFill>
            <a:effectLst>
              <a:outerShdw blurRad="38100" dist="38100" dir="2700000" algn="tl">
                <a:srgbClr val="000000">
                  <a:alpha val="43137"/>
                </a:srgbClr>
              </a:outerShdw>
            </a:effectLst>
          </a:endParaRPr>
        </a:p>
      </dgm:t>
    </dgm:pt>
    <dgm:pt modelId="{6CD12A80-8A42-42A3-9345-A26147CC280F}" type="parTrans" cxnId="{3B5DA7C0-E735-4AD0-A956-BA211DA31950}">
      <dgm:prSet/>
      <dgm:spPr/>
      <dgm:t>
        <a:bodyPr/>
        <a:lstStyle/>
        <a:p>
          <a:endParaRPr lang="en-GB"/>
        </a:p>
      </dgm:t>
    </dgm:pt>
    <dgm:pt modelId="{24DE8416-8D5D-4FE0-9200-F9F82DBB8E3A}" type="sibTrans" cxnId="{3B5DA7C0-E735-4AD0-A956-BA211DA31950}">
      <dgm:prSet/>
      <dgm:spPr/>
      <dgm:t>
        <a:bodyPr/>
        <a:lstStyle/>
        <a:p>
          <a:endParaRPr lang="en-GB"/>
        </a:p>
      </dgm:t>
    </dgm:pt>
    <dgm:pt modelId="{92965A1C-2555-42F1-93C3-9B81228EE752}">
      <dgm:prSet/>
      <dgm:spPr/>
      <dgm:t>
        <a:bodyPr/>
        <a:lstStyle/>
        <a:p>
          <a:pPr rtl="0"/>
          <a:r>
            <a:rPr lang="en-GB" b="1" i="0" dirty="0">
              <a:solidFill>
                <a:srgbClr val="FFFF00"/>
              </a:solidFill>
              <a:effectLst>
                <a:outerShdw blurRad="38100" dist="38100" dir="2700000" algn="tl">
                  <a:srgbClr val="000000">
                    <a:alpha val="43137"/>
                  </a:srgbClr>
                </a:outerShdw>
              </a:effectLst>
            </a:rPr>
            <a:t>Accelerate change</a:t>
          </a:r>
          <a:endParaRPr lang="en-GB" b="1" dirty="0">
            <a:solidFill>
              <a:srgbClr val="FFFF00"/>
            </a:solidFill>
            <a:effectLst>
              <a:outerShdw blurRad="38100" dist="38100" dir="2700000" algn="tl">
                <a:srgbClr val="000000">
                  <a:alpha val="43137"/>
                </a:srgbClr>
              </a:outerShdw>
            </a:effectLst>
          </a:endParaRPr>
        </a:p>
      </dgm:t>
    </dgm:pt>
    <dgm:pt modelId="{B1240731-7518-4C87-9C2B-5E16175B6072}" type="parTrans" cxnId="{BC238ACA-898A-4ECB-9DA0-6EB018DA99C6}">
      <dgm:prSet/>
      <dgm:spPr/>
      <dgm:t>
        <a:bodyPr/>
        <a:lstStyle/>
        <a:p>
          <a:endParaRPr lang="en-GB"/>
        </a:p>
      </dgm:t>
    </dgm:pt>
    <dgm:pt modelId="{FCFB78AA-9C59-497D-AC56-83C90D0E09C2}" type="sibTrans" cxnId="{BC238ACA-898A-4ECB-9DA0-6EB018DA99C6}">
      <dgm:prSet/>
      <dgm:spPr/>
      <dgm:t>
        <a:bodyPr/>
        <a:lstStyle/>
        <a:p>
          <a:endParaRPr lang="en-GB"/>
        </a:p>
      </dgm:t>
    </dgm:pt>
    <dgm:pt modelId="{03A62CAF-166E-49BA-A0F1-E1E2A356F4C6}" type="pres">
      <dgm:prSet presAssocID="{754FF201-1693-4817-98D4-2F3F56D47C00}" presName="CompostProcess" presStyleCnt="0">
        <dgm:presLayoutVars>
          <dgm:dir/>
          <dgm:resizeHandles val="exact"/>
        </dgm:presLayoutVars>
      </dgm:prSet>
      <dgm:spPr/>
    </dgm:pt>
    <dgm:pt modelId="{63B2C678-668A-44CD-B953-8E4088A62E59}" type="pres">
      <dgm:prSet presAssocID="{754FF201-1693-4817-98D4-2F3F56D47C00}" presName="arrow" presStyleLbl="bgShp" presStyleIdx="0" presStyleCnt="1"/>
      <dgm:spPr/>
    </dgm:pt>
    <dgm:pt modelId="{C877871B-2855-4160-ACF4-AAAC6DBBAD60}" type="pres">
      <dgm:prSet presAssocID="{754FF201-1693-4817-98D4-2F3F56D47C00}" presName="linearProcess" presStyleCnt="0"/>
      <dgm:spPr/>
    </dgm:pt>
    <dgm:pt modelId="{78AC2295-3D30-452F-9EB9-17ADEE504648}" type="pres">
      <dgm:prSet presAssocID="{F9409AAC-B81C-461D-9C69-1BCE6932DA08}" presName="textNode" presStyleLbl="node1" presStyleIdx="0" presStyleCnt="7">
        <dgm:presLayoutVars>
          <dgm:bulletEnabled val="1"/>
        </dgm:presLayoutVars>
      </dgm:prSet>
      <dgm:spPr/>
    </dgm:pt>
    <dgm:pt modelId="{39BC7E2A-A233-450A-9063-49184A1AF405}" type="pres">
      <dgm:prSet presAssocID="{F9106C38-E60C-443B-9451-AB63E11F6E39}" presName="sibTrans" presStyleCnt="0"/>
      <dgm:spPr/>
    </dgm:pt>
    <dgm:pt modelId="{E35A9BBE-A00B-442E-A4CA-C324CCD87372}" type="pres">
      <dgm:prSet presAssocID="{4CDB875F-4FC6-4964-A7A1-BC4169DE5DC7}" presName="textNode" presStyleLbl="node1" presStyleIdx="1" presStyleCnt="7" custScaleY="137883">
        <dgm:presLayoutVars>
          <dgm:bulletEnabled val="1"/>
        </dgm:presLayoutVars>
      </dgm:prSet>
      <dgm:spPr/>
    </dgm:pt>
    <dgm:pt modelId="{67578E36-D097-4456-9050-29BA189FC874}" type="pres">
      <dgm:prSet presAssocID="{376A10E5-49FA-4459-A79F-1AA89BD21064}" presName="sibTrans" presStyleCnt="0"/>
      <dgm:spPr/>
    </dgm:pt>
    <dgm:pt modelId="{4D795612-0A8E-4EB1-94C3-030A3AB0CED4}" type="pres">
      <dgm:prSet presAssocID="{4E0B5092-C6A7-4AF4-8F71-41031B3A42D1}" presName="textNode" presStyleLbl="node1" presStyleIdx="2" presStyleCnt="7">
        <dgm:presLayoutVars>
          <dgm:bulletEnabled val="1"/>
        </dgm:presLayoutVars>
      </dgm:prSet>
      <dgm:spPr/>
    </dgm:pt>
    <dgm:pt modelId="{003FA9E2-745D-4338-9364-CCF76BFE3C10}" type="pres">
      <dgm:prSet presAssocID="{42F3B697-4C6F-400A-876C-2740E9EB61B3}" presName="sibTrans" presStyleCnt="0"/>
      <dgm:spPr/>
    </dgm:pt>
    <dgm:pt modelId="{2231A83E-1921-4F16-9372-8854EBC6EBCA}" type="pres">
      <dgm:prSet presAssocID="{3817C0BD-C6C1-4276-BCB0-35858DBE1057}" presName="textNode" presStyleLbl="node1" presStyleIdx="3" presStyleCnt="7" custLinFactNeighborX="30871" custLinFactNeighborY="603">
        <dgm:presLayoutVars>
          <dgm:bulletEnabled val="1"/>
        </dgm:presLayoutVars>
      </dgm:prSet>
      <dgm:spPr/>
    </dgm:pt>
    <dgm:pt modelId="{4DCF0963-063E-4017-BDFC-89C4685FC0C8}" type="pres">
      <dgm:prSet presAssocID="{595EB07E-FA71-4287-94B7-CD3DF6C8C26A}" presName="sibTrans" presStyleCnt="0"/>
      <dgm:spPr/>
    </dgm:pt>
    <dgm:pt modelId="{C8F9FBA9-E4A8-42A4-9A94-E8DE9EDAB183}" type="pres">
      <dgm:prSet presAssocID="{68989C65-24D5-4839-A93D-07A9EE43EE2A}" presName="textNode" presStyleLbl="node1" presStyleIdx="4" presStyleCnt="7">
        <dgm:presLayoutVars>
          <dgm:bulletEnabled val="1"/>
        </dgm:presLayoutVars>
      </dgm:prSet>
      <dgm:spPr/>
    </dgm:pt>
    <dgm:pt modelId="{08E3380C-58B2-48FF-9924-1AF64D8A8D2E}" type="pres">
      <dgm:prSet presAssocID="{A43CAD74-7BE4-490A-B6CB-B8F13E42F82A}" presName="sibTrans" presStyleCnt="0"/>
      <dgm:spPr/>
    </dgm:pt>
    <dgm:pt modelId="{66B78E06-0B34-400B-AE16-56B8706954D8}" type="pres">
      <dgm:prSet presAssocID="{A44D4352-4364-4361-B4D6-E877669E5C4A}" presName="textNode" presStyleLbl="node1" presStyleIdx="5" presStyleCnt="7">
        <dgm:presLayoutVars>
          <dgm:bulletEnabled val="1"/>
        </dgm:presLayoutVars>
      </dgm:prSet>
      <dgm:spPr/>
    </dgm:pt>
    <dgm:pt modelId="{4A0FBB68-A11B-472D-99BE-BFA5729FE53A}" type="pres">
      <dgm:prSet presAssocID="{24DE8416-8D5D-4FE0-9200-F9F82DBB8E3A}" presName="sibTrans" presStyleCnt="0"/>
      <dgm:spPr/>
    </dgm:pt>
    <dgm:pt modelId="{213FB3CE-B77F-4680-9CF3-61258D6667C3}" type="pres">
      <dgm:prSet presAssocID="{92965A1C-2555-42F1-93C3-9B81228EE752}" presName="textNode" presStyleLbl="node1" presStyleIdx="6" presStyleCnt="7">
        <dgm:presLayoutVars>
          <dgm:bulletEnabled val="1"/>
        </dgm:presLayoutVars>
      </dgm:prSet>
      <dgm:spPr/>
    </dgm:pt>
  </dgm:ptLst>
  <dgm:cxnLst>
    <dgm:cxn modelId="{493FF007-AC97-40EE-9D9F-F5E1A175DAFB}" srcId="{4CDB875F-4FC6-4964-A7A1-BC4169DE5DC7}" destId="{C927546E-C105-4964-A3B2-67C79663CEFF}" srcOrd="1" destOrd="0" parTransId="{8C130060-2BC2-4DBB-9A7C-9B0EF4B54B57}" sibTransId="{197BCECF-D0D8-47E5-B164-0D464369CA40}"/>
    <dgm:cxn modelId="{FD6F250F-144A-4816-9486-125DB6D15ABA}" srcId="{754FF201-1693-4817-98D4-2F3F56D47C00}" destId="{4CDB875F-4FC6-4964-A7A1-BC4169DE5DC7}" srcOrd="1" destOrd="0" parTransId="{0BE7F5D2-295C-4348-9998-ADBFBF03045F}" sibTransId="{376A10E5-49FA-4459-A79F-1AA89BD21064}"/>
    <dgm:cxn modelId="{024CE010-57EC-430B-B8AC-38273113430C}" type="presOf" srcId="{4E0B5092-C6A7-4AF4-8F71-41031B3A42D1}" destId="{4D795612-0A8E-4EB1-94C3-030A3AB0CED4}" srcOrd="0" destOrd="0" presId="urn:microsoft.com/office/officeart/2005/8/layout/hProcess9"/>
    <dgm:cxn modelId="{4A5E0D17-93AA-4FDB-8736-D3B5899CB128}" type="presOf" srcId="{F9409AAC-B81C-461D-9C69-1BCE6932DA08}" destId="{78AC2295-3D30-452F-9EB9-17ADEE504648}" srcOrd="0" destOrd="0" presId="urn:microsoft.com/office/officeart/2005/8/layout/hProcess9"/>
    <dgm:cxn modelId="{0E09CC30-2D3C-4CF2-8D7E-623E27618B36}" type="presOf" srcId="{4CDB875F-4FC6-4964-A7A1-BC4169DE5DC7}" destId="{E35A9BBE-A00B-442E-A4CA-C324CCD87372}" srcOrd="0" destOrd="0" presId="urn:microsoft.com/office/officeart/2005/8/layout/hProcess9"/>
    <dgm:cxn modelId="{20A43532-DA2A-4A4A-B4F9-3C5AB59E8F62}" type="presOf" srcId="{F7223B87-1EFD-4495-81FB-FD4822124DB1}" destId="{E35A9BBE-A00B-442E-A4CA-C324CCD87372}" srcOrd="0" destOrd="6" presId="urn:microsoft.com/office/officeart/2005/8/layout/hProcess9"/>
    <dgm:cxn modelId="{15967265-A31E-438D-B12E-15FAF06D0B2E}" srcId="{C927546E-C105-4964-A3B2-67C79663CEFF}" destId="{79788E8F-CC03-43F4-B975-BD625A58D690}" srcOrd="0" destOrd="0" parTransId="{78C90736-8301-4A0B-A6C9-F50B94F27563}" sibTransId="{90E80B5E-897A-4432-BF13-D748552FF95F}"/>
    <dgm:cxn modelId="{DA32FC65-606E-4081-BC91-C8D39D409103}" type="presOf" srcId="{92965A1C-2555-42F1-93C3-9B81228EE752}" destId="{213FB3CE-B77F-4680-9CF3-61258D6667C3}" srcOrd="0" destOrd="0" presId="urn:microsoft.com/office/officeart/2005/8/layout/hProcess9"/>
    <dgm:cxn modelId="{16D89953-27B4-4392-878A-777AC7F2C4FE}" srcId="{4CDB875F-4FC6-4964-A7A1-BC4169DE5DC7}" destId="{4ECC353B-0D92-4863-A032-98884BE0EDD9}" srcOrd="3" destOrd="0" parTransId="{B5A97F36-9A5F-480F-9C08-44031371EE25}" sibTransId="{D00FDDB6-6118-4C66-94B6-D26CA1487C35}"/>
    <dgm:cxn modelId="{91D9D379-BF2A-45FB-B7CD-0F1D4D1C602A}" type="presOf" srcId="{754FF201-1693-4817-98D4-2F3F56D47C00}" destId="{03A62CAF-166E-49BA-A0F1-E1E2A356F4C6}" srcOrd="0" destOrd="0" presId="urn:microsoft.com/office/officeart/2005/8/layout/hProcess9"/>
    <dgm:cxn modelId="{1F131385-6E4E-48D1-9235-F3424A1C285F}" srcId="{754FF201-1693-4817-98D4-2F3F56D47C00}" destId="{F9409AAC-B81C-461D-9C69-1BCE6932DA08}" srcOrd="0" destOrd="0" parTransId="{59B6F416-7E58-4AAD-A014-9CD89DE9F683}" sibTransId="{F9106C38-E60C-443B-9451-AB63E11F6E39}"/>
    <dgm:cxn modelId="{10C1A489-3C7E-4847-B37C-51818321A757}" type="presOf" srcId="{A44D4352-4364-4361-B4D6-E877669E5C4A}" destId="{66B78E06-0B34-400B-AE16-56B8706954D8}" srcOrd="0" destOrd="0" presId="urn:microsoft.com/office/officeart/2005/8/layout/hProcess9"/>
    <dgm:cxn modelId="{3B856790-AA45-4CF9-99BA-11BEEF1A7AB6}" srcId="{C927546E-C105-4964-A3B2-67C79663CEFF}" destId="{4ADCBEC4-8EA1-4401-AB4A-B7E5BB32B284}" srcOrd="1" destOrd="0" parTransId="{7EBE147A-5774-42B0-BD28-92A62A10472C}" sibTransId="{C37C04DB-F1FB-4F50-99A3-EE3421631A0A}"/>
    <dgm:cxn modelId="{6787B295-FC48-4A6C-89AC-0B28893C197D}" srcId="{4CDB875F-4FC6-4964-A7A1-BC4169DE5DC7}" destId="{F7223B87-1EFD-4495-81FB-FD4822124DB1}" srcOrd="2" destOrd="0" parTransId="{7741951C-1FDA-4300-933E-19B34950EE03}" sibTransId="{2D129F2B-92E7-4997-A18C-683CAFD16730}"/>
    <dgm:cxn modelId="{83E61EA1-48CD-4B98-849F-05AECA8C1D36}" srcId="{754FF201-1693-4817-98D4-2F3F56D47C00}" destId="{3817C0BD-C6C1-4276-BCB0-35858DBE1057}" srcOrd="3" destOrd="0" parTransId="{4DD541E3-EE7E-4186-A05B-3B8ED8D23A61}" sibTransId="{595EB07E-FA71-4287-94B7-CD3DF6C8C26A}"/>
    <dgm:cxn modelId="{43FAD0B0-7DF1-4AF5-8C13-1DE6A1F70BF9}" srcId="{4CDB875F-4FC6-4964-A7A1-BC4169DE5DC7}" destId="{EDABAA4C-D167-462A-8E72-A18F878F97C6}" srcOrd="0" destOrd="0" parTransId="{1E1D5DA9-1BE7-40F4-AEFD-170D40B0012C}" sibTransId="{BD9D69AC-99D9-47A6-9C83-97660548BEE7}"/>
    <dgm:cxn modelId="{C320CDBC-BB59-4DB9-B843-1336B9E7783A}" srcId="{754FF201-1693-4817-98D4-2F3F56D47C00}" destId="{4E0B5092-C6A7-4AF4-8F71-41031B3A42D1}" srcOrd="2" destOrd="0" parTransId="{CB9EA0EA-1F63-4743-92BA-A25A1612CD2D}" sibTransId="{42F3B697-4C6F-400A-876C-2740E9EB61B3}"/>
    <dgm:cxn modelId="{108FD5BD-FFCF-4D7C-8F61-E5214E85FEC0}" type="presOf" srcId="{C927546E-C105-4964-A3B2-67C79663CEFF}" destId="{E35A9BBE-A00B-442E-A4CA-C324CCD87372}" srcOrd="0" destOrd="2" presId="urn:microsoft.com/office/officeart/2005/8/layout/hProcess9"/>
    <dgm:cxn modelId="{3B5DA7C0-E735-4AD0-A956-BA211DA31950}" srcId="{754FF201-1693-4817-98D4-2F3F56D47C00}" destId="{A44D4352-4364-4361-B4D6-E877669E5C4A}" srcOrd="5" destOrd="0" parTransId="{6CD12A80-8A42-42A3-9345-A26147CC280F}" sibTransId="{24DE8416-8D5D-4FE0-9200-F9F82DBB8E3A}"/>
    <dgm:cxn modelId="{8E8B9AC2-DC8D-4284-961B-37CB2A3936C0}" type="presOf" srcId="{68989C65-24D5-4839-A93D-07A9EE43EE2A}" destId="{C8F9FBA9-E4A8-42A4-9A94-E8DE9EDAB183}" srcOrd="0" destOrd="0" presId="urn:microsoft.com/office/officeart/2005/8/layout/hProcess9"/>
    <dgm:cxn modelId="{1D3744C6-72DD-4408-9603-81337B4EEA00}" srcId="{754FF201-1693-4817-98D4-2F3F56D47C00}" destId="{68989C65-24D5-4839-A93D-07A9EE43EE2A}" srcOrd="4" destOrd="0" parTransId="{BB8E5404-4CEF-4412-A4FD-5CD7ACBBBEA8}" sibTransId="{A43CAD74-7BE4-490A-B6CB-B8F13E42F82A}"/>
    <dgm:cxn modelId="{87BC85C6-4129-406D-A75D-05D649293632}" type="presOf" srcId="{4ECC353B-0D92-4863-A032-98884BE0EDD9}" destId="{E35A9BBE-A00B-442E-A4CA-C324CCD87372}" srcOrd="0" destOrd="7" presId="urn:microsoft.com/office/officeart/2005/8/layout/hProcess9"/>
    <dgm:cxn modelId="{BC238ACA-898A-4ECB-9DA0-6EB018DA99C6}" srcId="{754FF201-1693-4817-98D4-2F3F56D47C00}" destId="{92965A1C-2555-42F1-93C3-9B81228EE752}" srcOrd="6" destOrd="0" parTransId="{B1240731-7518-4C87-9C2B-5E16175B6072}" sibTransId="{FCFB78AA-9C59-497D-AC56-83C90D0E09C2}"/>
    <dgm:cxn modelId="{78AAC3D3-3A73-4175-BAF0-DDDEA1451F5E}" type="presOf" srcId="{3817C0BD-C6C1-4276-BCB0-35858DBE1057}" destId="{2231A83E-1921-4F16-9372-8854EBC6EBCA}" srcOrd="0" destOrd="0" presId="urn:microsoft.com/office/officeart/2005/8/layout/hProcess9"/>
    <dgm:cxn modelId="{7D561EE1-89CB-41A5-BC75-5570E0A8A5DF}" type="presOf" srcId="{EDABAA4C-D167-462A-8E72-A18F878F97C6}" destId="{E35A9BBE-A00B-442E-A4CA-C324CCD87372}" srcOrd="0" destOrd="1" presId="urn:microsoft.com/office/officeart/2005/8/layout/hProcess9"/>
    <dgm:cxn modelId="{8C9433E3-5A24-41BB-B7EE-B00A706E0E38}" type="presOf" srcId="{981FA91D-3143-410F-8756-64C3708D2795}" destId="{E35A9BBE-A00B-442E-A4CA-C324CCD87372}" srcOrd="0" destOrd="5" presId="urn:microsoft.com/office/officeart/2005/8/layout/hProcess9"/>
    <dgm:cxn modelId="{82339DE5-37A5-432F-BD50-4F3762DADEC8}" type="presOf" srcId="{4ADCBEC4-8EA1-4401-AB4A-B7E5BB32B284}" destId="{E35A9BBE-A00B-442E-A4CA-C324CCD87372}" srcOrd="0" destOrd="4" presId="urn:microsoft.com/office/officeart/2005/8/layout/hProcess9"/>
    <dgm:cxn modelId="{1CE867E7-77FA-497E-9D90-44DBDC36653F}" srcId="{C927546E-C105-4964-A3B2-67C79663CEFF}" destId="{981FA91D-3143-410F-8756-64C3708D2795}" srcOrd="2" destOrd="0" parTransId="{AD17373C-DA6E-4089-BC87-AB2830A7EB31}" sibTransId="{BEEF2565-A29A-460C-A76C-2FCC6F362C30}"/>
    <dgm:cxn modelId="{C490A7E9-0A60-4954-88C8-E9CD5BDB96DC}" type="presOf" srcId="{79788E8F-CC03-43F4-B975-BD625A58D690}" destId="{E35A9BBE-A00B-442E-A4CA-C324CCD87372}" srcOrd="0" destOrd="3" presId="urn:microsoft.com/office/officeart/2005/8/layout/hProcess9"/>
    <dgm:cxn modelId="{F0439F18-04E0-4BBF-AF3D-4C49CF5179AA}" type="presParOf" srcId="{03A62CAF-166E-49BA-A0F1-E1E2A356F4C6}" destId="{63B2C678-668A-44CD-B953-8E4088A62E59}" srcOrd="0" destOrd="0" presId="urn:microsoft.com/office/officeart/2005/8/layout/hProcess9"/>
    <dgm:cxn modelId="{22C407B2-CFD1-430C-BC23-FEDA02456F60}" type="presParOf" srcId="{03A62CAF-166E-49BA-A0F1-E1E2A356F4C6}" destId="{C877871B-2855-4160-ACF4-AAAC6DBBAD60}" srcOrd="1" destOrd="0" presId="urn:microsoft.com/office/officeart/2005/8/layout/hProcess9"/>
    <dgm:cxn modelId="{16F19320-CCDA-4DB7-BC3A-A9577CFC0EE6}" type="presParOf" srcId="{C877871B-2855-4160-ACF4-AAAC6DBBAD60}" destId="{78AC2295-3D30-452F-9EB9-17ADEE504648}" srcOrd="0" destOrd="0" presId="urn:microsoft.com/office/officeart/2005/8/layout/hProcess9"/>
    <dgm:cxn modelId="{B81043E7-F868-4D50-9E2D-DE26404C4633}" type="presParOf" srcId="{C877871B-2855-4160-ACF4-AAAC6DBBAD60}" destId="{39BC7E2A-A233-450A-9063-49184A1AF405}" srcOrd="1" destOrd="0" presId="urn:microsoft.com/office/officeart/2005/8/layout/hProcess9"/>
    <dgm:cxn modelId="{7996F69E-290D-4113-85C8-EA045762D68B}" type="presParOf" srcId="{C877871B-2855-4160-ACF4-AAAC6DBBAD60}" destId="{E35A9BBE-A00B-442E-A4CA-C324CCD87372}" srcOrd="2" destOrd="0" presId="urn:microsoft.com/office/officeart/2005/8/layout/hProcess9"/>
    <dgm:cxn modelId="{F928D0C7-80DB-4F72-9BA9-971D4AF213F6}" type="presParOf" srcId="{C877871B-2855-4160-ACF4-AAAC6DBBAD60}" destId="{67578E36-D097-4456-9050-29BA189FC874}" srcOrd="3" destOrd="0" presId="urn:microsoft.com/office/officeart/2005/8/layout/hProcess9"/>
    <dgm:cxn modelId="{DEFCF622-A340-42EF-959F-05F50BD858B8}" type="presParOf" srcId="{C877871B-2855-4160-ACF4-AAAC6DBBAD60}" destId="{4D795612-0A8E-4EB1-94C3-030A3AB0CED4}" srcOrd="4" destOrd="0" presId="urn:microsoft.com/office/officeart/2005/8/layout/hProcess9"/>
    <dgm:cxn modelId="{8E752E01-2363-4929-9A53-18FCFEF3200C}" type="presParOf" srcId="{C877871B-2855-4160-ACF4-AAAC6DBBAD60}" destId="{003FA9E2-745D-4338-9364-CCF76BFE3C10}" srcOrd="5" destOrd="0" presId="urn:microsoft.com/office/officeart/2005/8/layout/hProcess9"/>
    <dgm:cxn modelId="{E24566C2-C5CF-48BE-876F-BE49D060EAE2}" type="presParOf" srcId="{C877871B-2855-4160-ACF4-AAAC6DBBAD60}" destId="{2231A83E-1921-4F16-9372-8854EBC6EBCA}" srcOrd="6" destOrd="0" presId="urn:microsoft.com/office/officeart/2005/8/layout/hProcess9"/>
    <dgm:cxn modelId="{D825F4AB-7FDC-4720-88A7-DAFADE00624B}" type="presParOf" srcId="{C877871B-2855-4160-ACF4-AAAC6DBBAD60}" destId="{4DCF0963-063E-4017-BDFC-89C4685FC0C8}" srcOrd="7" destOrd="0" presId="urn:microsoft.com/office/officeart/2005/8/layout/hProcess9"/>
    <dgm:cxn modelId="{C7977556-A414-42A6-9418-7D65B0174471}" type="presParOf" srcId="{C877871B-2855-4160-ACF4-AAAC6DBBAD60}" destId="{C8F9FBA9-E4A8-42A4-9A94-E8DE9EDAB183}" srcOrd="8" destOrd="0" presId="urn:microsoft.com/office/officeart/2005/8/layout/hProcess9"/>
    <dgm:cxn modelId="{7A906C77-1729-430A-84C9-6A9157851E49}" type="presParOf" srcId="{C877871B-2855-4160-ACF4-AAAC6DBBAD60}" destId="{08E3380C-58B2-48FF-9924-1AF64D8A8D2E}" srcOrd="9" destOrd="0" presId="urn:microsoft.com/office/officeart/2005/8/layout/hProcess9"/>
    <dgm:cxn modelId="{0DD117E0-F940-48C0-B73C-C0F33D58923E}" type="presParOf" srcId="{C877871B-2855-4160-ACF4-AAAC6DBBAD60}" destId="{66B78E06-0B34-400B-AE16-56B8706954D8}" srcOrd="10" destOrd="0" presId="urn:microsoft.com/office/officeart/2005/8/layout/hProcess9"/>
    <dgm:cxn modelId="{A4052F24-0C64-4F3A-9D00-AF4352058F42}" type="presParOf" srcId="{C877871B-2855-4160-ACF4-AAAC6DBBAD60}" destId="{4A0FBB68-A11B-472D-99BE-BFA5729FE53A}" srcOrd="11" destOrd="0" presId="urn:microsoft.com/office/officeart/2005/8/layout/hProcess9"/>
    <dgm:cxn modelId="{6068974A-A5A7-4E72-ABA6-A58F5BA80846}" type="presParOf" srcId="{C877871B-2855-4160-ACF4-AAAC6DBBAD60}" destId="{213FB3CE-B77F-4680-9CF3-61258D6667C3}" srcOrd="12" destOrd="0" presId="urn:microsoft.com/office/officeart/2005/8/layout/hProcess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B2C678-668A-44CD-B953-8E4088A62E59}">
      <dsp:nvSpPr>
        <dsp:cNvPr id="0" name=""/>
        <dsp:cNvSpPr/>
      </dsp:nvSpPr>
      <dsp:spPr>
        <a:xfrm>
          <a:off x="863492" y="0"/>
          <a:ext cx="9786247" cy="521295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AC2295-3D30-452F-9EB9-17ADEE504648}">
      <dsp:nvSpPr>
        <dsp:cNvPr id="0" name=""/>
        <dsp:cNvSpPr/>
      </dsp:nvSpPr>
      <dsp:spPr>
        <a:xfrm>
          <a:off x="983" y="1563887"/>
          <a:ext cx="1576885" cy="20851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n-GB" sz="1500" b="1" i="0" kern="1200" dirty="0"/>
            <a:t>Improved </a:t>
          </a:r>
          <a:r>
            <a:rPr lang="en-GB" sz="1800" b="1" i="0" kern="1200" dirty="0">
              <a:solidFill>
                <a:srgbClr val="FFFF00"/>
              </a:solidFill>
              <a:effectLst>
                <a:outerShdw blurRad="38100" dist="38100" dir="2700000" algn="tl">
                  <a:srgbClr val="000000">
                    <a:alpha val="43137"/>
                  </a:srgbClr>
                </a:outerShdw>
              </a:effectLst>
            </a:rPr>
            <a:t>safety</a:t>
          </a:r>
          <a:endParaRPr lang="en-GB" sz="1800" b="1" kern="1200" dirty="0">
            <a:solidFill>
              <a:srgbClr val="FFFF00"/>
            </a:solidFill>
            <a:effectLst>
              <a:outerShdw blurRad="38100" dist="38100" dir="2700000" algn="tl">
                <a:srgbClr val="000000">
                  <a:alpha val="43137"/>
                </a:srgbClr>
              </a:outerShdw>
            </a:effectLst>
          </a:endParaRPr>
        </a:p>
      </dsp:txBody>
      <dsp:txXfrm>
        <a:off x="77960" y="1640864"/>
        <a:ext cx="1422931" cy="1931229"/>
      </dsp:txXfrm>
    </dsp:sp>
    <dsp:sp modelId="{E35A9BBE-A00B-442E-A4CA-C324CCD87372}">
      <dsp:nvSpPr>
        <dsp:cNvPr id="0" name=""/>
        <dsp:cNvSpPr/>
      </dsp:nvSpPr>
      <dsp:spPr>
        <a:xfrm>
          <a:off x="1656713" y="1168922"/>
          <a:ext cx="1576885" cy="28751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rtl="0">
            <a:lnSpc>
              <a:spcPct val="90000"/>
            </a:lnSpc>
            <a:spcBef>
              <a:spcPct val="0"/>
            </a:spcBef>
            <a:spcAft>
              <a:spcPct val="35000"/>
            </a:spcAft>
            <a:buNone/>
          </a:pPr>
          <a:r>
            <a:rPr lang="en-GB" sz="1400" b="1" i="0" kern="1200" dirty="0">
              <a:solidFill>
                <a:srgbClr val="FFFF00"/>
              </a:solidFill>
              <a:effectLst>
                <a:outerShdw blurRad="38100" dist="38100" dir="2700000" algn="tl">
                  <a:srgbClr val="000000">
                    <a:alpha val="43137"/>
                  </a:srgbClr>
                </a:outerShdw>
              </a:effectLst>
            </a:rPr>
            <a:t>Europe wide interoperability </a:t>
          </a:r>
          <a:endParaRPr lang="en-GB" sz="1400" b="1" kern="1200" dirty="0">
            <a:solidFill>
              <a:srgbClr val="FFFF00"/>
            </a:solidFill>
            <a:effectLst>
              <a:outerShdw blurRad="38100" dist="38100" dir="2700000" algn="tl">
                <a:srgbClr val="000000">
                  <a:alpha val="43137"/>
                </a:srgbClr>
              </a:outerShdw>
            </a:effectLst>
          </a:endParaRPr>
        </a:p>
        <a:p>
          <a:pPr marL="57150" lvl="1" indent="-57150" algn="l" defTabSz="488950" rtl="0">
            <a:lnSpc>
              <a:spcPct val="90000"/>
            </a:lnSpc>
            <a:spcBef>
              <a:spcPct val="0"/>
            </a:spcBef>
            <a:spcAft>
              <a:spcPct val="15000"/>
            </a:spcAft>
            <a:buChar char="•"/>
          </a:pPr>
          <a:r>
            <a:rPr lang="en-GB" sz="1100" b="0" i="0" kern="1200" dirty="0"/>
            <a:t>O</a:t>
          </a:r>
          <a:r>
            <a:rPr lang="pl-PL" sz="1100" b="0" i="0" kern="1200" dirty="0"/>
            <a:t>ne single </a:t>
          </a:r>
          <a:r>
            <a:rPr lang="en-GB" sz="1100" b="0" i="0" kern="1200" dirty="0"/>
            <a:t>truly </a:t>
          </a:r>
          <a:r>
            <a:rPr lang="pl-PL" sz="1100" b="0" i="0" kern="1200" dirty="0"/>
            <a:t>interoperable system</a:t>
          </a:r>
          <a:endParaRPr lang="en-GB" sz="1100" kern="1200" dirty="0"/>
        </a:p>
        <a:p>
          <a:pPr marL="57150" lvl="1" indent="-57150" algn="l" defTabSz="488950" rtl="0">
            <a:lnSpc>
              <a:spcPct val="90000"/>
            </a:lnSpc>
            <a:spcBef>
              <a:spcPct val="0"/>
            </a:spcBef>
            <a:spcAft>
              <a:spcPct val="15000"/>
            </a:spcAft>
            <a:buChar char="•"/>
          </a:pPr>
          <a:r>
            <a:rPr lang="en-GB" sz="1100" b="0" i="0" kern="1200" dirty="0"/>
            <a:t>Full compatibility </a:t>
          </a:r>
          <a:endParaRPr lang="en-GB" sz="1100" kern="1200" dirty="0"/>
        </a:p>
        <a:p>
          <a:pPr marL="114300" lvl="2" indent="-57150" algn="l" defTabSz="488950" rtl="0">
            <a:lnSpc>
              <a:spcPct val="90000"/>
            </a:lnSpc>
            <a:spcBef>
              <a:spcPct val="0"/>
            </a:spcBef>
            <a:spcAft>
              <a:spcPct val="15000"/>
            </a:spcAft>
            <a:buChar char="•"/>
          </a:pPr>
          <a:r>
            <a:rPr lang="en-GB" sz="1100" b="0" i="0" kern="1200" dirty="0"/>
            <a:t>Backwards and forwards</a:t>
          </a:r>
          <a:endParaRPr lang="en-GB" sz="1100" kern="1200" dirty="0"/>
        </a:p>
        <a:p>
          <a:pPr marL="114300" lvl="2" indent="-57150" algn="l" defTabSz="488950" rtl="0">
            <a:lnSpc>
              <a:spcPct val="90000"/>
            </a:lnSpc>
            <a:spcBef>
              <a:spcPct val="0"/>
            </a:spcBef>
            <a:spcAft>
              <a:spcPct val="15000"/>
            </a:spcAft>
            <a:buChar char="•"/>
          </a:pPr>
          <a:r>
            <a:rPr lang="en-GB" sz="1100" b="0" i="0" kern="1200" dirty="0"/>
            <a:t>Track and train</a:t>
          </a:r>
          <a:endParaRPr lang="en-GB" sz="1100" kern="1200" dirty="0"/>
        </a:p>
        <a:p>
          <a:pPr marL="114300" lvl="2" indent="-57150" algn="l" defTabSz="488950" rtl="0">
            <a:lnSpc>
              <a:spcPct val="90000"/>
            </a:lnSpc>
            <a:spcBef>
              <a:spcPct val="0"/>
            </a:spcBef>
            <a:spcAft>
              <a:spcPct val="15000"/>
            </a:spcAft>
            <a:buChar char="•"/>
          </a:pPr>
          <a:r>
            <a:rPr lang="en-GB" sz="1100" b="0" i="0" kern="1200" dirty="0"/>
            <a:t>Whoever the supplier</a:t>
          </a:r>
          <a:endParaRPr lang="en-GB" sz="1100" kern="1200" dirty="0"/>
        </a:p>
        <a:p>
          <a:pPr marL="57150" lvl="1" indent="-57150" algn="l" defTabSz="488950" rtl="0">
            <a:lnSpc>
              <a:spcPct val="90000"/>
            </a:lnSpc>
            <a:spcBef>
              <a:spcPct val="0"/>
            </a:spcBef>
            <a:spcAft>
              <a:spcPct val="15000"/>
            </a:spcAft>
            <a:buChar char="•"/>
          </a:pPr>
          <a:r>
            <a:rPr lang="en-GB" sz="1100" b="0" i="0" kern="1200" dirty="0"/>
            <a:t>Reducing the costs</a:t>
          </a:r>
          <a:endParaRPr lang="en-GB" sz="1100" kern="1200" dirty="0"/>
        </a:p>
        <a:p>
          <a:pPr marL="57150" lvl="1" indent="-57150" algn="l" defTabSz="488950" rtl="0">
            <a:lnSpc>
              <a:spcPct val="90000"/>
            </a:lnSpc>
            <a:spcBef>
              <a:spcPct val="0"/>
            </a:spcBef>
            <a:spcAft>
              <a:spcPct val="15000"/>
            </a:spcAft>
            <a:buChar char="•"/>
          </a:pPr>
          <a:r>
            <a:rPr lang="en-GB" sz="1100" b="0" i="0" kern="1200" dirty="0"/>
            <a:t>Removing the borders</a:t>
          </a:r>
          <a:endParaRPr lang="en-GB" sz="1100" kern="1200" dirty="0"/>
        </a:p>
      </dsp:txBody>
      <dsp:txXfrm>
        <a:off x="1733690" y="1245899"/>
        <a:ext cx="1422931" cy="2721159"/>
      </dsp:txXfrm>
    </dsp:sp>
    <dsp:sp modelId="{4D795612-0A8E-4EB1-94C3-030A3AB0CED4}">
      <dsp:nvSpPr>
        <dsp:cNvPr id="0" name=""/>
        <dsp:cNvSpPr/>
      </dsp:nvSpPr>
      <dsp:spPr>
        <a:xfrm>
          <a:off x="3312443" y="1563887"/>
          <a:ext cx="1576885" cy="20851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n-GB" sz="1500" b="1" i="0" kern="1200" dirty="0">
              <a:solidFill>
                <a:srgbClr val="FFFF00"/>
              </a:solidFill>
              <a:effectLst>
                <a:outerShdw blurRad="38100" dist="38100" dir="2700000" algn="tl">
                  <a:srgbClr val="000000">
                    <a:alpha val="43137"/>
                  </a:srgbClr>
                </a:outerShdw>
              </a:effectLst>
            </a:rPr>
            <a:t>Reducing system costs</a:t>
          </a:r>
          <a:endParaRPr lang="en-GB" sz="1500" b="1" kern="1200" dirty="0">
            <a:solidFill>
              <a:srgbClr val="FFFF00"/>
            </a:solidFill>
            <a:effectLst>
              <a:outerShdw blurRad="38100" dist="38100" dir="2700000" algn="tl">
                <a:srgbClr val="000000">
                  <a:alpha val="43137"/>
                </a:srgbClr>
              </a:outerShdw>
            </a:effectLst>
          </a:endParaRPr>
        </a:p>
      </dsp:txBody>
      <dsp:txXfrm>
        <a:off x="3389420" y="1640864"/>
        <a:ext cx="1422931" cy="1931229"/>
      </dsp:txXfrm>
    </dsp:sp>
    <dsp:sp modelId="{2231A83E-1921-4F16-9372-8854EBC6EBCA}">
      <dsp:nvSpPr>
        <dsp:cNvPr id="0" name=""/>
        <dsp:cNvSpPr/>
      </dsp:nvSpPr>
      <dsp:spPr>
        <a:xfrm>
          <a:off x="4992513" y="1576461"/>
          <a:ext cx="1576885" cy="20851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n-GB" sz="1500" b="1" i="0" kern="1200" dirty="0">
              <a:solidFill>
                <a:srgbClr val="FFFF00"/>
              </a:solidFill>
              <a:effectLst>
                <a:outerShdw blurRad="38100" dist="38100" dir="2700000" algn="tl">
                  <a:srgbClr val="000000">
                    <a:alpha val="43137"/>
                  </a:srgbClr>
                </a:outerShdw>
              </a:effectLst>
            </a:rPr>
            <a:t>Increased railway capacity</a:t>
          </a:r>
          <a:endParaRPr lang="en-GB" sz="1500" b="1" kern="1200" dirty="0">
            <a:solidFill>
              <a:srgbClr val="FFFF00"/>
            </a:solidFill>
            <a:effectLst>
              <a:outerShdw blurRad="38100" dist="38100" dir="2700000" algn="tl">
                <a:srgbClr val="000000">
                  <a:alpha val="43137"/>
                </a:srgbClr>
              </a:outerShdw>
            </a:effectLst>
          </a:endParaRPr>
        </a:p>
      </dsp:txBody>
      <dsp:txXfrm>
        <a:off x="5069490" y="1653438"/>
        <a:ext cx="1422931" cy="1931229"/>
      </dsp:txXfrm>
    </dsp:sp>
    <dsp:sp modelId="{C8F9FBA9-E4A8-42A4-9A94-E8DE9EDAB183}">
      <dsp:nvSpPr>
        <dsp:cNvPr id="0" name=""/>
        <dsp:cNvSpPr/>
      </dsp:nvSpPr>
      <dsp:spPr>
        <a:xfrm>
          <a:off x="6623903" y="1563887"/>
          <a:ext cx="1576885" cy="20851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n-GB" sz="1500" b="1" i="0" kern="1200" dirty="0">
              <a:solidFill>
                <a:srgbClr val="FFFF00"/>
              </a:solidFill>
              <a:effectLst>
                <a:outerShdw blurRad="38100" dist="38100" dir="2700000" algn="tl">
                  <a:srgbClr val="000000">
                    <a:alpha val="43137"/>
                  </a:srgbClr>
                </a:outerShdw>
              </a:effectLst>
            </a:rPr>
            <a:t>Improve competitiveness with road</a:t>
          </a:r>
          <a:endParaRPr lang="en-GB" sz="1500" b="1" kern="1200" dirty="0">
            <a:solidFill>
              <a:srgbClr val="FFFF00"/>
            </a:solidFill>
            <a:effectLst>
              <a:outerShdw blurRad="38100" dist="38100" dir="2700000" algn="tl">
                <a:srgbClr val="000000">
                  <a:alpha val="43137"/>
                </a:srgbClr>
              </a:outerShdw>
            </a:effectLst>
          </a:endParaRPr>
        </a:p>
      </dsp:txBody>
      <dsp:txXfrm>
        <a:off x="6700880" y="1640864"/>
        <a:ext cx="1422931" cy="1931229"/>
      </dsp:txXfrm>
    </dsp:sp>
    <dsp:sp modelId="{66B78E06-0B34-400B-AE16-56B8706954D8}">
      <dsp:nvSpPr>
        <dsp:cNvPr id="0" name=""/>
        <dsp:cNvSpPr/>
      </dsp:nvSpPr>
      <dsp:spPr>
        <a:xfrm>
          <a:off x="8279632" y="1563887"/>
          <a:ext cx="1576885" cy="20851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n-GB" sz="1500" b="1" i="0" kern="1200" dirty="0">
              <a:solidFill>
                <a:srgbClr val="FFFF00"/>
              </a:solidFill>
              <a:effectLst>
                <a:outerShdw blurRad="38100" dist="38100" dir="2700000" algn="tl">
                  <a:srgbClr val="000000">
                    <a:alpha val="43137"/>
                  </a:srgbClr>
                </a:outerShdw>
              </a:effectLst>
            </a:rPr>
            <a:t>Increasing modal shift to rail</a:t>
          </a:r>
          <a:endParaRPr lang="en-GB" sz="1500" b="1" kern="1200" dirty="0">
            <a:solidFill>
              <a:srgbClr val="FFFF00"/>
            </a:solidFill>
            <a:effectLst>
              <a:outerShdw blurRad="38100" dist="38100" dir="2700000" algn="tl">
                <a:srgbClr val="000000">
                  <a:alpha val="43137"/>
                </a:srgbClr>
              </a:outerShdw>
            </a:effectLst>
          </a:endParaRPr>
        </a:p>
      </dsp:txBody>
      <dsp:txXfrm>
        <a:off x="8356609" y="1640864"/>
        <a:ext cx="1422931" cy="1931229"/>
      </dsp:txXfrm>
    </dsp:sp>
    <dsp:sp modelId="{213FB3CE-B77F-4680-9CF3-61258D6667C3}">
      <dsp:nvSpPr>
        <dsp:cNvPr id="0" name=""/>
        <dsp:cNvSpPr/>
      </dsp:nvSpPr>
      <dsp:spPr>
        <a:xfrm>
          <a:off x="9935362" y="1563887"/>
          <a:ext cx="1576885" cy="20851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n-GB" sz="1500" b="1" i="0" kern="1200" dirty="0">
              <a:solidFill>
                <a:srgbClr val="FFFF00"/>
              </a:solidFill>
              <a:effectLst>
                <a:outerShdw blurRad="38100" dist="38100" dir="2700000" algn="tl">
                  <a:srgbClr val="000000">
                    <a:alpha val="43137"/>
                  </a:srgbClr>
                </a:outerShdw>
              </a:effectLst>
            </a:rPr>
            <a:t>Accelerate change</a:t>
          </a:r>
          <a:endParaRPr lang="en-GB" sz="1500" b="1" kern="1200" dirty="0">
            <a:solidFill>
              <a:srgbClr val="FFFF00"/>
            </a:solidFill>
            <a:effectLst>
              <a:outerShdw blurRad="38100" dist="38100" dir="2700000" algn="tl">
                <a:srgbClr val="000000">
                  <a:alpha val="43137"/>
                </a:srgbClr>
              </a:outerShdw>
            </a:effectLst>
          </a:endParaRPr>
        </a:p>
      </dsp:txBody>
      <dsp:txXfrm>
        <a:off x="10012339" y="1640864"/>
        <a:ext cx="1422931" cy="193122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8CF00942-4E72-413B-AF85-EF0FF5FB18CA}" type="datetimeFigureOut">
              <a:rPr lang="en-GB" smtClean="0"/>
              <a:t>21/03/2018</a:t>
            </a:fld>
            <a:endParaRPr lang="en-GB"/>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E23DBCC5-2A2B-4BFC-AD7E-614E72C3FFDA}" type="slidenum">
              <a:rPr lang="en-GB" smtClean="0"/>
              <a:t>‹#›</a:t>
            </a:fld>
            <a:endParaRPr lang="en-GB"/>
          </a:p>
        </p:txBody>
      </p:sp>
    </p:spTree>
    <p:extLst>
      <p:ext uri="{BB962C8B-B14F-4D97-AF65-F5344CB8AC3E}">
        <p14:creationId xmlns:p14="http://schemas.microsoft.com/office/powerpoint/2010/main" val="2743649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p>
        </p:txBody>
      </p:sp>
      <p:sp>
        <p:nvSpPr>
          <p:cNvPr id="4" name="Slide Number Placeholder 3"/>
          <p:cNvSpPr>
            <a:spLocks noGrp="1"/>
          </p:cNvSpPr>
          <p:nvPr>
            <p:ph type="sldNum" sz="quarter" idx="10"/>
          </p:nvPr>
        </p:nvSpPr>
        <p:spPr/>
        <p:txBody>
          <a:bodyPr/>
          <a:lstStyle/>
          <a:p>
            <a:fld id="{E23DBCC5-2A2B-4BFC-AD7E-614E72C3FFDA}" type="slidenum">
              <a:rPr lang="en-GB" smtClean="0"/>
              <a:t>3</a:t>
            </a:fld>
            <a:endParaRPr lang="en-GB"/>
          </a:p>
        </p:txBody>
      </p:sp>
    </p:spTree>
    <p:extLst>
      <p:ext uri="{BB962C8B-B14F-4D97-AF65-F5344CB8AC3E}">
        <p14:creationId xmlns:p14="http://schemas.microsoft.com/office/powerpoint/2010/main" val="2634357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1" i="0" u="none" strike="noStrike" dirty="0">
                <a:solidFill>
                  <a:srgbClr val="666666"/>
                </a:solidFill>
                <a:effectLst/>
                <a:latin typeface="&amp;quot"/>
              </a:rPr>
              <a:t>The ETCS or European Trains control system is an automatic train control system</a:t>
            </a:r>
            <a:r>
              <a:rPr lang="en-GB" b="0" i="0" u="none" strike="noStrike" dirty="0">
                <a:solidFill>
                  <a:srgbClr val="666666"/>
                </a:solidFill>
                <a:effectLst/>
                <a:latin typeface="&amp;quot"/>
              </a:rPr>
              <a:t> that operates with the aid of </a:t>
            </a:r>
            <a:r>
              <a:rPr lang="en-GB" b="0" i="0" u="none" strike="noStrike" dirty="0" err="1">
                <a:solidFill>
                  <a:srgbClr val="666666"/>
                </a:solidFill>
                <a:effectLst/>
                <a:latin typeface="&amp;quot"/>
              </a:rPr>
              <a:t>balises</a:t>
            </a:r>
            <a:r>
              <a:rPr lang="en-GB" b="0" i="0" u="none" strike="noStrike" dirty="0">
                <a:solidFill>
                  <a:srgbClr val="666666"/>
                </a:solidFill>
                <a:effectLst/>
                <a:latin typeface="&amp;quot"/>
              </a:rPr>
              <a:t> in the track and a computer system in the train cab. Both the rail infrastructure and the train must be equipped with the system.</a:t>
            </a:r>
          </a:p>
          <a:p>
            <a:pPr algn="l"/>
            <a:r>
              <a:rPr lang="en-GB" b="0" i="0" u="none" strike="noStrike" dirty="0">
                <a:solidFill>
                  <a:srgbClr val="666666"/>
                </a:solidFill>
                <a:effectLst/>
                <a:latin typeface="&amp;quot"/>
              </a:rPr>
              <a:t>The </a:t>
            </a:r>
            <a:r>
              <a:rPr lang="en-GB" b="0" i="0" u="none" strike="noStrike" dirty="0" err="1">
                <a:solidFill>
                  <a:srgbClr val="666666"/>
                </a:solidFill>
                <a:effectLst/>
                <a:latin typeface="&amp;quot"/>
              </a:rPr>
              <a:t>balises</a:t>
            </a:r>
            <a:r>
              <a:rPr lang="en-GB" b="0" i="0" u="none" strike="noStrike" dirty="0">
                <a:solidFill>
                  <a:srgbClr val="666666"/>
                </a:solidFill>
                <a:effectLst/>
                <a:latin typeface="&amp;quot"/>
              </a:rPr>
              <a:t> in the track detect the precise location of the train so that the maximum permitted speed can be calculated. They then send the necessary route information to the onboard computer in the train (for ETCS2 this takes place via GSM-R, see below).</a:t>
            </a:r>
            <a:br>
              <a:rPr lang="en-GB" b="0" i="0" u="none" strike="noStrike" dirty="0">
                <a:solidFill>
                  <a:srgbClr val="666666"/>
                </a:solidFill>
                <a:effectLst/>
                <a:latin typeface="&amp;quot"/>
              </a:rPr>
            </a:br>
            <a:r>
              <a:rPr lang="en-GB" b="0" i="0" u="none" strike="noStrike" dirty="0">
                <a:solidFill>
                  <a:srgbClr val="666666"/>
                </a:solidFill>
                <a:effectLst/>
                <a:latin typeface="&amp;quot"/>
              </a:rPr>
              <a:t>The onboard computer will then keep the train driver constantly informed of the maximum permitted speed of the train as well as all information from the trackside signals. This ensures that the driver can continually comply with the signals, even if his train is travelling too fast to see the signs and signals beside the track.</a:t>
            </a:r>
          </a:p>
          <a:p>
            <a:pPr algn="l"/>
            <a:r>
              <a:rPr lang="en-GB" b="0" i="0" u="none" strike="noStrike" dirty="0">
                <a:solidFill>
                  <a:srgbClr val="666666"/>
                </a:solidFill>
                <a:effectLst/>
                <a:latin typeface="&amp;quot"/>
              </a:rPr>
              <a:t>The ETCS system will also</a:t>
            </a:r>
            <a:r>
              <a:rPr lang="en-GB" b="1" i="0" u="none" strike="noStrike" dirty="0">
                <a:solidFill>
                  <a:srgbClr val="666666"/>
                </a:solidFill>
                <a:effectLst/>
                <a:latin typeface="&amp;quot"/>
              </a:rPr>
              <a:t> monitor</a:t>
            </a:r>
            <a:r>
              <a:rPr lang="en-GB" b="0" i="0" u="none" strike="noStrike" dirty="0">
                <a:solidFill>
                  <a:srgbClr val="666666"/>
                </a:solidFill>
                <a:effectLst/>
                <a:latin typeface="&amp;quot"/>
              </a:rPr>
              <a:t> the driver and</a:t>
            </a:r>
            <a:r>
              <a:rPr lang="en-GB" b="1" i="0" u="none" strike="noStrike" dirty="0">
                <a:solidFill>
                  <a:srgbClr val="666666"/>
                </a:solidFill>
                <a:effectLst/>
                <a:latin typeface="&amp;quot"/>
              </a:rPr>
              <a:t> correct</a:t>
            </a:r>
            <a:r>
              <a:rPr lang="en-GB" b="0" i="0" u="none" strike="noStrike" dirty="0">
                <a:solidFill>
                  <a:srgbClr val="666666"/>
                </a:solidFill>
                <a:effectLst/>
                <a:latin typeface="&amp;quot"/>
              </a:rPr>
              <a:t> him if necessary. If, for instance, there is a red signal two kilometres further along the track, the ETCS system will ask the driver to slow down. If the driver does not keep to the maximum speed limit, does not brake in time or drives through a red light, the system</a:t>
            </a:r>
            <a:r>
              <a:rPr lang="en-GB" b="1" i="0" u="none" strike="noStrike" dirty="0">
                <a:solidFill>
                  <a:srgbClr val="666666"/>
                </a:solidFill>
                <a:effectLst/>
                <a:latin typeface="&amp;quot"/>
              </a:rPr>
              <a:t> automatically </a:t>
            </a:r>
            <a:r>
              <a:rPr lang="en-GB" b="0" i="0" u="none" strike="noStrike" dirty="0">
                <a:solidFill>
                  <a:srgbClr val="666666"/>
                </a:solidFill>
                <a:effectLst/>
                <a:latin typeface="&amp;quot"/>
              </a:rPr>
              <a:t>corrects the speed of the train or activates the emergency brake.</a:t>
            </a:r>
          </a:p>
          <a:p>
            <a:endParaRPr lang="en-GB" dirty="0"/>
          </a:p>
        </p:txBody>
      </p:sp>
      <p:sp>
        <p:nvSpPr>
          <p:cNvPr id="4" name="Slide Number Placeholder 3"/>
          <p:cNvSpPr>
            <a:spLocks noGrp="1"/>
          </p:cNvSpPr>
          <p:nvPr>
            <p:ph type="sldNum" sz="quarter" idx="10"/>
          </p:nvPr>
        </p:nvSpPr>
        <p:spPr/>
        <p:txBody>
          <a:bodyPr/>
          <a:lstStyle/>
          <a:p>
            <a:fld id="{E23DBCC5-2A2B-4BFC-AD7E-614E72C3FFDA}" type="slidenum">
              <a:rPr lang="en-GB" smtClean="0"/>
              <a:t>10</a:t>
            </a:fld>
            <a:endParaRPr lang="en-GB"/>
          </a:p>
        </p:txBody>
      </p:sp>
    </p:spTree>
    <p:extLst>
      <p:ext uri="{BB962C8B-B14F-4D97-AF65-F5344CB8AC3E}">
        <p14:creationId xmlns:p14="http://schemas.microsoft.com/office/powerpoint/2010/main" val="3071905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a:t>MODAL SHIFT / A KEY ENABLER FOR DECARBONISATION</a:t>
            </a:r>
            <a:endParaRPr lang="en-GB" dirty="0"/>
          </a:p>
        </p:txBody>
      </p:sp>
      <p:sp>
        <p:nvSpPr>
          <p:cNvPr id="4" name="Slide Number Placeholder 3"/>
          <p:cNvSpPr>
            <a:spLocks noGrp="1"/>
          </p:cNvSpPr>
          <p:nvPr>
            <p:ph type="sldNum" sz="quarter" idx="10"/>
          </p:nvPr>
        </p:nvSpPr>
        <p:spPr/>
        <p:txBody>
          <a:bodyPr/>
          <a:lstStyle/>
          <a:p>
            <a:fld id="{E23DBCC5-2A2B-4BFC-AD7E-614E72C3FFDA}" type="slidenum">
              <a:rPr lang="en-GB" smtClean="0"/>
              <a:t>11</a:t>
            </a:fld>
            <a:endParaRPr lang="en-GB"/>
          </a:p>
        </p:txBody>
      </p:sp>
    </p:spTree>
    <p:extLst>
      <p:ext uri="{BB962C8B-B14F-4D97-AF65-F5344CB8AC3E}">
        <p14:creationId xmlns:p14="http://schemas.microsoft.com/office/powerpoint/2010/main" val="1081708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BE" dirty="0" err="1"/>
              <a:t>Only</a:t>
            </a:r>
            <a:r>
              <a:rPr lang="fr-BE" dirty="0"/>
              <a:t> 10 % of the CEF </a:t>
            </a:r>
            <a:r>
              <a:rPr lang="fr-BE" dirty="0" err="1"/>
              <a:t>funding</a:t>
            </a:r>
            <a:r>
              <a:rPr lang="fr-BE" dirty="0"/>
              <a:t> </a:t>
            </a:r>
            <a:r>
              <a:rPr lang="fr-BE" dirty="0" err="1"/>
              <a:t>dedicated</a:t>
            </a:r>
            <a:r>
              <a:rPr lang="fr-BE" dirty="0"/>
              <a:t> to the on-</a:t>
            </a:r>
            <a:r>
              <a:rPr lang="fr-BE" dirty="0" err="1"/>
              <a:t>board</a:t>
            </a:r>
            <a:r>
              <a:rPr lang="fr-BE" dirty="0"/>
              <a:t> </a:t>
            </a:r>
            <a:r>
              <a:rPr lang="fr-BE" dirty="0" err="1"/>
              <a:t>deployment</a:t>
            </a:r>
            <a:r>
              <a:rPr lang="fr-BE" dirty="0"/>
              <a:t> of ERTMS have </a:t>
            </a:r>
            <a:r>
              <a:rPr lang="fr-BE" dirty="0" err="1"/>
              <a:t>benefited</a:t>
            </a:r>
            <a:r>
              <a:rPr lang="fr-BE" dirty="0"/>
              <a:t> to rai new entrants – 25 </a:t>
            </a:r>
            <a:r>
              <a:rPr lang="fr-BE" dirty="0" err="1"/>
              <a:t>years</a:t>
            </a:r>
            <a:r>
              <a:rPr lang="fr-BE" dirty="0"/>
              <a:t> for 100 % </a:t>
            </a:r>
            <a:r>
              <a:rPr lang="fr-BE" dirty="0" err="1"/>
              <a:t>deploying</a:t>
            </a:r>
            <a:r>
              <a:rPr lang="fr-BE" dirty="0"/>
              <a:t> ERTMS on the </a:t>
            </a:r>
            <a:r>
              <a:rPr lang="fr-BE" dirty="0" err="1"/>
              <a:t>core</a:t>
            </a:r>
            <a:r>
              <a:rPr lang="fr-BE" dirty="0"/>
              <a:t> network corridors (</a:t>
            </a:r>
            <a:r>
              <a:rPr lang="fr-BE" dirty="0" err="1"/>
              <a:t>target</a:t>
            </a:r>
            <a:r>
              <a:rPr lang="fr-BE" dirty="0"/>
              <a:t> 2030). In </a:t>
            </a:r>
            <a:r>
              <a:rPr lang="fr-BE" dirty="0" err="1"/>
              <a:t>Belgium</a:t>
            </a:r>
            <a:r>
              <a:rPr lang="fr-BE" dirty="0"/>
              <a:t>, for exemple, </a:t>
            </a:r>
            <a:r>
              <a:rPr lang="en-GB" b="0" i="0" u="none" strike="noStrike" dirty="0">
                <a:solidFill>
                  <a:srgbClr val="666666"/>
                </a:solidFill>
                <a:effectLst/>
                <a:latin typeface="&amp;quot"/>
              </a:rPr>
              <a:t>ETCS has so far been </a:t>
            </a:r>
            <a:r>
              <a:rPr lang="en-GB" b="1" i="0" u="none" strike="noStrike" dirty="0">
                <a:solidFill>
                  <a:srgbClr val="666666"/>
                </a:solidFill>
                <a:effectLst/>
                <a:latin typeface="&amp;quot"/>
              </a:rPr>
              <a:t>installed on</a:t>
            </a:r>
            <a:r>
              <a:rPr lang="en-GB" b="0" i="0" u="none" strike="noStrike" dirty="0">
                <a:solidFill>
                  <a:srgbClr val="666666"/>
                </a:solidFill>
                <a:effectLst/>
                <a:latin typeface="&amp;quot"/>
              </a:rPr>
              <a:t>:</a:t>
            </a:r>
          </a:p>
          <a:p>
            <a:pPr algn="l">
              <a:buFont typeface="Arial" panose="020B0604020202020204" pitchFamily="34" charset="0"/>
              <a:buChar char="•"/>
            </a:pPr>
            <a:r>
              <a:rPr lang="en-GB" b="0" i="0" u="none" strike="noStrike" dirty="0">
                <a:solidFill>
                  <a:srgbClr val="666666"/>
                </a:solidFill>
                <a:effectLst/>
                <a:latin typeface="&amp;quot"/>
              </a:rPr>
              <a:t>the Brussels-North – Leuven line;</a:t>
            </a:r>
          </a:p>
          <a:p>
            <a:pPr algn="l">
              <a:buFont typeface="Arial" panose="020B0604020202020204" pitchFamily="34" charset="0"/>
              <a:buChar char="•"/>
            </a:pPr>
            <a:r>
              <a:rPr lang="en-GB" b="0" i="0" u="none" strike="noStrike" dirty="0">
                <a:solidFill>
                  <a:srgbClr val="666666"/>
                </a:solidFill>
                <a:effectLst/>
                <a:latin typeface="&amp;quot"/>
              </a:rPr>
              <a:t>the Schaerbeek – </a:t>
            </a:r>
            <a:r>
              <a:rPr lang="en-GB" b="0" i="0" u="none" strike="noStrike" dirty="0" err="1">
                <a:solidFill>
                  <a:srgbClr val="666666"/>
                </a:solidFill>
                <a:effectLst/>
                <a:latin typeface="&amp;quot"/>
              </a:rPr>
              <a:t>Mechelen</a:t>
            </a:r>
            <a:r>
              <a:rPr lang="en-GB" b="0" i="0" u="none" strike="noStrike" dirty="0">
                <a:solidFill>
                  <a:srgbClr val="666666"/>
                </a:solidFill>
                <a:effectLst/>
                <a:latin typeface="&amp;quot"/>
              </a:rPr>
              <a:t> line;</a:t>
            </a:r>
          </a:p>
          <a:p>
            <a:pPr algn="l">
              <a:buFont typeface="Arial" panose="020B0604020202020204" pitchFamily="34" charset="0"/>
              <a:buChar char="•"/>
            </a:pPr>
            <a:r>
              <a:rPr lang="en-GB" b="0" i="0" u="none" strike="noStrike" dirty="0">
                <a:solidFill>
                  <a:srgbClr val="666666"/>
                </a:solidFill>
                <a:effectLst/>
                <a:latin typeface="&amp;quot"/>
              </a:rPr>
              <a:t>the </a:t>
            </a:r>
            <a:r>
              <a:rPr lang="en-GB" b="0" i="0" u="none" strike="noStrike" dirty="0" err="1">
                <a:solidFill>
                  <a:srgbClr val="666666"/>
                </a:solidFill>
                <a:effectLst/>
                <a:latin typeface="&amp;quot"/>
              </a:rPr>
              <a:t>Diabolo</a:t>
            </a:r>
            <a:r>
              <a:rPr lang="en-GB" b="0" i="0" u="none" strike="noStrike" dirty="0">
                <a:solidFill>
                  <a:srgbClr val="666666"/>
                </a:solidFill>
                <a:effectLst/>
                <a:latin typeface="&amp;quot"/>
              </a:rPr>
              <a:t> rail link (to and from Brussels National Airport);</a:t>
            </a:r>
          </a:p>
          <a:p>
            <a:pPr algn="l">
              <a:buFont typeface="Arial" panose="020B0604020202020204" pitchFamily="34" charset="0"/>
              <a:buChar char="•"/>
            </a:pPr>
            <a:r>
              <a:rPr lang="en-GB" b="0" i="0" u="none" strike="noStrike" dirty="0">
                <a:solidFill>
                  <a:srgbClr val="666666"/>
                </a:solidFill>
                <a:effectLst/>
                <a:latin typeface="&amp;quot"/>
              </a:rPr>
              <a:t>the </a:t>
            </a:r>
            <a:r>
              <a:rPr lang="en-GB" b="0" i="0" u="none" strike="noStrike" dirty="0" err="1">
                <a:solidFill>
                  <a:srgbClr val="666666"/>
                </a:solidFill>
                <a:effectLst/>
                <a:latin typeface="&amp;quot"/>
              </a:rPr>
              <a:t>Mechelen</a:t>
            </a:r>
            <a:r>
              <a:rPr lang="en-GB" b="0" i="0" u="none" strike="noStrike" dirty="0">
                <a:solidFill>
                  <a:srgbClr val="666666"/>
                </a:solidFill>
                <a:effectLst/>
                <a:latin typeface="&amp;quot"/>
              </a:rPr>
              <a:t> – Leuven line, between </a:t>
            </a:r>
            <a:r>
              <a:rPr lang="en-GB" b="0" i="0" u="none" strike="noStrike" dirty="0" err="1">
                <a:solidFill>
                  <a:srgbClr val="666666"/>
                </a:solidFill>
                <a:effectLst/>
                <a:latin typeface="&amp;quot"/>
              </a:rPr>
              <a:t>Hever</a:t>
            </a:r>
            <a:r>
              <a:rPr lang="en-GB" b="0" i="0" u="none" strike="noStrike" dirty="0">
                <a:solidFill>
                  <a:srgbClr val="666666"/>
                </a:solidFill>
                <a:effectLst/>
                <a:latin typeface="&amp;quot"/>
              </a:rPr>
              <a:t> and </a:t>
            </a:r>
            <a:r>
              <a:rPr lang="en-GB" b="0" i="0" u="none" strike="noStrike" dirty="0" err="1">
                <a:solidFill>
                  <a:srgbClr val="666666"/>
                </a:solidFill>
                <a:effectLst/>
                <a:latin typeface="&amp;quot"/>
              </a:rPr>
              <a:t>Wijgmaal</a:t>
            </a:r>
            <a:r>
              <a:rPr lang="en-GB" b="0" i="0" u="none" strike="noStrike" dirty="0">
                <a:solidFill>
                  <a:srgbClr val="666666"/>
                </a:solidFill>
                <a:effectLst/>
                <a:latin typeface="&amp;quot"/>
              </a:rPr>
              <a:t>.</a:t>
            </a:r>
          </a:p>
          <a:p>
            <a:r>
              <a:rPr lang="en-GB" b="0" i="0" u="none" strike="noStrike" dirty="0">
                <a:solidFill>
                  <a:srgbClr val="000000"/>
                </a:solidFill>
                <a:effectLst/>
                <a:latin typeface="Open Sans"/>
              </a:rPr>
              <a:t>The lack of a business case for today's railway undertakings, who will face the costs, but very little of the benefits of ERTMS, should be addressed as a priority. </a:t>
            </a:r>
            <a:endParaRPr lang="fr-BE" dirty="0"/>
          </a:p>
          <a:p>
            <a:endParaRPr lang="en-GB" dirty="0"/>
          </a:p>
        </p:txBody>
      </p:sp>
      <p:sp>
        <p:nvSpPr>
          <p:cNvPr id="4" name="Slide Number Placeholder 3"/>
          <p:cNvSpPr>
            <a:spLocks noGrp="1"/>
          </p:cNvSpPr>
          <p:nvPr>
            <p:ph type="sldNum" sz="quarter" idx="10"/>
          </p:nvPr>
        </p:nvSpPr>
        <p:spPr/>
        <p:txBody>
          <a:bodyPr/>
          <a:lstStyle/>
          <a:p>
            <a:fld id="{E23DBCC5-2A2B-4BFC-AD7E-614E72C3FFDA}" type="slidenum">
              <a:rPr lang="en-GB" smtClean="0"/>
              <a:t>14</a:t>
            </a:fld>
            <a:endParaRPr lang="en-GB"/>
          </a:p>
        </p:txBody>
      </p:sp>
    </p:spTree>
    <p:extLst>
      <p:ext uri="{BB962C8B-B14F-4D97-AF65-F5344CB8AC3E}">
        <p14:creationId xmlns:p14="http://schemas.microsoft.com/office/powerpoint/2010/main" val="3808476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SimSun" panose="02010600030101010101" pitchFamily="2" charset="-122"/>
                <a:cs typeface="+mn-cs"/>
              </a:rPr>
              <a:t>“First international wagons, then national approach” (where the definition of “international” is based on the use of the wagon) has to taken into account to </a:t>
            </a:r>
            <a:r>
              <a:rPr kumimoji="0" lang="en-GB" sz="2800" b="0" i="0" u="none" strike="noStrike" kern="1200" cap="none" spc="0" normalizeH="0" baseline="0" noProof="0" dirty="0">
                <a:ln>
                  <a:noFill/>
                </a:ln>
                <a:solidFill>
                  <a:srgbClr val="222222"/>
                </a:solidFill>
                <a:effectLst/>
                <a:uLnTx/>
                <a:uFillTx/>
                <a:latin typeface="arial" panose="020B0604020202020204" pitchFamily="34" charset="0"/>
                <a:ea typeface="+mn-ea"/>
                <a:cs typeface="+mn-cs"/>
              </a:rPr>
              <a:t> define a phasing that does not endanger competitiveness</a:t>
            </a:r>
            <a:endParaRPr lang="en-GB" dirty="0"/>
          </a:p>
        </p:txBody>
      </p:sp>
      <p:sp>
        <p:nvSpPr>
          <p:cNvPr id="4" name="Slide Number Placeholder 3"/>
          <p:cNvSpPr>
            <a:spLocks noGrp="1"/>
          </p:cNvSpPr>
          <p:nvPr>
            <p:ph type="sldNum" sz="quarter" idx="10"/>
          </p:nvPr>
        </p:nvSpPr>
        <p:spPr/>
        <p:txBody>
          <a:bodyPr/>
          <a:lstStyle/>
          <a:p>
            <a:fld id="{E23DBCC5-2A2B-4BFC-AD7E-614E72C3FFDA}" type="slidenum">
              <a:rPr lang="en-GB" smtClean="0"/>
              <a:t>16</a:t>
            </a:fld>
            <a:endParaRPr lang="en-GB"/>
          </a:p>
        </p:txBody>
      </p:sp>
    </p:spTree>
    <p:extLst>
      <p:ext uri="{BB962C8B-B14F-4D97-AF65-F5344CB8AC3E}">
        <p14:creationId xmlns:p14="http://schemas.microsoft.com/office/powerpoint/2010/main" val="829269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23DBCC5-2A2B-4BFC-AD7E-614E72C3FFDA}" type="slidenum">
              <a:rPr lang="en-GB" smtClean="0"/>
              <a:t>17</a:t>
            </a:fld>
            <a:endParaRPr lang="en-GB"/>
          </a:p>
        </p:txBody>
      </p:sp>
    </p:spTree>
    <p:extLst>
      <p:ext uri="{BB962C8B-B14F-4D97-AF65-F5344CB8AC3E}">
        <p14:creationId xmlns:p14="http://schemas.microsoft.com/office/powerpoint/2010/main" val="4066328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65EA656-920C-4D47-B95F-853A8BC6704F}" type="datetimeFigureOut">
              <a:rPr lang="en-GB" smtClean="0"/>
              <a:t>21/03/2018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061FE6-07C7-498B-B0B8-30C6F266EB32}" type="slidenum">
              <a:rPr lang="en-GB" smtClean="0"/>
              <a:t>‹#›</a:t>
            </a:fld>
            <a:endParaRPr lang="en-GB"/>
          </a:p>
        </p:txBody>
      </p:sp>
    </p:spTree>
    <p:extLst>
      <p:ext uri="{BB962C8B-B14F-4D97-AF65-F5344CB8AC3E}">
        <p14:creationId xmlns:p14="http://schemas.microsoft.com/office/powerpoint/2010/main" val="4063644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5EA656-920C-4D47-B95F-853A8BC6704F}" type="datetimeFigureOut">
              <a:rPr lang="en-GB" smtClean="0"/>
              <a:t>21/03/2018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061FE6-07C7-498B-B0B8-30C6F266EB32}" type="slidenum">
              <a:rPr lang="en-GB" smtClean="0"/>
              <a:t>‹#›</a:t>
            </a:fld>
            <a:endParaRPr lang="en-GB"/>
          </a:p>
        </p:txBody>
      </p:sp>
    </p:spTree>
    <p:extLst>
      <p:ext uri="{BB962C8B-B14F-4D97-AF65-F5344CB8AC3E}">
        <p14:creationId xmlns:p14="http://schemas.microsoft.com/office/powerpoint/2010/main" val="3688071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5EA656-920C-4D47-B95F-853A8BC6704F}" type="datetimeFigureOut">
              <a:rPr lang="en-GB" smtClean="0"/>
              <a:t>21/03/2018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061FE6-07C7-498B-B0B8-30C6F266EB32}" type="slidenum">
              <a:rPr lang="en-GB" smtClean="0"/>
              <a:t>‹#›</a:t>
            </a:fld>
            <a:endParaRPr lang="en-GB"/>
          </a:p>
        </p:txBody>
      </p:sp>
    </p:spTree>
    <p:extLst>
      <p:ext uri="{BB962C8B-B14F-4D97-AF65-F5344CB8AC3E}">
        <p14:creationId xmlns:p14="http://schemas.microsoft.com/office/powerpoint/2010/main" val="6852841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15600" y="593367"/>
            <a:ext cx="11360800" cy="763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415600" y="1536633"/>
            <a:ext cx="5333200" cy="4555200"/>
          </a:xfrm>
          <a:prstGeom prst="rect">
            <a:avLst/>
          </a:prstGeom>
        </p:spPr>
        <p:txBody>
          <a:bodyPr lIns="91425" tIns="91425" rIns="91425" bIns="91425" anchor="t" anchorCtr="0"/>
          <a:lstStyle>
            <a:lvl1pPr lvl="0">
              <a:spcBef>
                <a:spcPts val="0"/>
              </a:spcBef>
              <a:buSzPct val="100000"/>
              <a:defRPr sz="1867"/>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23" name="Shape 23"/>
          <p:cNvSpPr txBox="1">
            <a:spLocks noGrp="1"/>
          </p:cNvSpPr>
          <p:nvPr>
            <p:ph type="body" idx="2"/>
          </p:nvPr>
        </p:nvSpPr>
        <p:spPr>
          <a:xfrm>
            <a:off x="6443200" y="1536633"/>
            <a:ext cx="5333200" cy="4555200"/>
          </a:xfrm>
          <a:prstGeom prst="rect">
            <a:avLst/>
          </a:prstGeom>
        </p:spPr>
        <p:txBody>
          <a:bodyPr lIns="91425" tIns="91425" rIns="91425" bIns="91425" anchor="t" anchorCtr="0"/>
          <a:lstStyle>
            <a:lvl1pPr lvl="0">
              <a:spcBef>
                <a:spcPts val="0"/>
              </a:spcBef>
              <a:buSzPct val="100000"/>
              <a:defRPr sz="1867"/>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24" name="Shape 24"/>
          <p:cNvSpPr txBox="1">
            <a:spLocks noGrp="1"/>
          </p:cNvSpPr>
          <p:nvPr>
            <p:ph type="sldNum" idx="12"/>
          </p:nvPr>
        </p:nvSpPr>
        <p:spPr>
          <a:xfrm>
            <a:off x="11296609" y="6217621"/>
            <a:ext cx="731600" cy="524800"/>
          </a:xfrm>
          <a:prstGeom prst="rect">
            <a:avLst/>
          </a:prstGeom>
        </p:spPr>
        <p:txBody>
          <a:bodyPr lIns="91425" tIns="91425" rIns="91425" bIns="91425" anchor="ctr" anchorCtr="0">
            <a:noAutofit/>
          </a:bodyPr>
          <a:lstStyle/>
          <a:p>
            <a:fld id="{00000000-1234-1234-1234-123412341234}" type="slidenum">
              <a:rPr lang="fr" smtClean="0"/>
              <a:pPr/>
              <a:t>‹#›</a:t>
            </a:fld>
            <a:endParaRPr lang="fr"/>
          </a:p>
        </p:txBody>
      </p:sp>
    </p:spTree>
    <p:extLst>
      <p:ext uri="{BB962C8B-B14F-4D97-AF65-F5344CB8AC3E}">
        <p14:creationId xmlns:p14="http://schemas.microsoft.com/office/powerpoint/2010/main" val="1459563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5EA656-920C-4D47-B95F-853A8BC6704F}" type="datetimeFigureOut">
              <a:rPr lang="en-GB" smtClean="0"/>
              <a:t>21/03/2018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061FE6-07C7-498B-B0B8-30C6F266EB32}" type="slidenum">
              <a:rPr lang="en-GB" smtClean="0"/>
              <a:t>‹#›</a:t>
            </a:fld>
            <a:endParaRPr lang="en-GB"/>
          </a:p>
        </p:txBody>
      </p:sp>
    </p:spTree>
    <p:extLst>
      <p:ext uri="{BB962C8B-B14F-4D97-AF65-F5344CB8AC3E}">
        <p14:creationId xmlns:p14="http://schemas.microsoft.com/office/powerpoint/2010/main" val="232626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5EA656-920C-4D47-B95F-853A8BC6704F}" type="datetimeFigureOut">
              <a:rPr lang="en-GB" smtClean="0"/>
              <a:t>21/03/2018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061FE6-07C7-498B-B0B8-30C6F266EB32}" type="slidenum">
              <a:rPr lang="en-GB" smtClean="0"/>
              <a:t>‹#›</a:t>
            </a:fld>
            <a:endParaRPr lang="en-GB"/>
          </a:p>
        </p:txBody>
      </p:sp>
    </p:spTree>
    <p:extLst>
      <p:ext uri="{BB962C8B-B14F-4D97-AF65-F5344CB8AC3E}">
        <p14:creationId xmlns:p14="http://schemas.microsoft.com/office/powerpoint/2010/main" val="2996328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65EA656-920C-4D47-B95F-853A8BC6704F}" type="datetimeFigureOut">
              <a:rPr lang="en-GB" smtClean="0"/>
              <a:t>21/03/2018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061FE6-07C7-498B-B0B8-30C6F266EB32}" type="slidenum">
              <a:rPr lang="en-GB" smtClean="0"/>
              <a:t>‹#›</a:t>
            </a:fld>
            <a:endParaRPr lang="en-GB"/>
          </a:p>
        </p:txBody>
      </p:sp>
    </p:spTree>
    <p:extLst>
      <p:ext uri="{BB962C8B-B14F-4D97-AF65-F5344CB8AC3E}">
        <p14:creationId xmlns:p14="http://schemas.microsoft.com/office/powerpoint/2010/main" val="256810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65EA656-920C-4D47-B95F-853A8BC6704F}" type="datetimeFigureOut">
              <a:rPr lang="en-GB" smtClean="0"/>
              <a:t>21/03/2018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8061FE6-07C7-498B-B0B8-30C6F266EB32}" type="slidenum">
              <a:rPr lang="en-GB" smtClean="0"/>
              <a:t>‹#›</a:t>
            </a:fld>
            <a:endParaRPr lang="en-GB"/>
          </a:p>
        </p:txBody>
      </p:sp>
    </p:spTree>
    <p:extLst>
      <p:ext uri="{BB962C8B-B14F-4D97-AF65-F5344CB8AC3E}">
        <p14:creationId xmlns:p14="http://schemas.microsoft.com/office/powerpoint/2010/main" val="1732484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65EA656-920C-4D47-B95F-853A8BC6704F}" type="datetimeFigureOut">
              <a:rPr lang="en-GB" smtClean="0"/>
              <a:t>21/03/2018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8061FE6-07C7-498B-B0B8-30C6F266EB32}" type="slidenum">
              <a:rPr lang="en-GB" smtClean="0"/>
              <a:t>‹#›</a:t>
            </a:fld>
            <a:endParaRPr lang="en-GB"/>
          </a:p>
        </p:txBody>
      </p:sp>
    </p:spTree>
    <p:extLst>
      <p:ext uri="{BB962C8B-B14F-4D97-AF65-F5344CB8AC3E}">
        <p14:creationId xmlns:p14="http://schemas.microsoft.com/office/powerpoint/2010/main" val="3916051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5EA656-920C-4D47-B95F-853A8BC6704F}" type="datetimeFigureOut">
              <a:rPr lang="en-GB" smtClean="0"/>
              <a:t>21/03/2018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8061FE6-07C7-498B-B0B8-30C6F266EB32}" type="slidenum">
              <a:rPr lang="en-GB" smtClean="0"/>
              <a:t>‹#›</a:t>
            </a:fld>
            <a:endParaRPr lang="en-GB"/>
          </a:p>
        </p:txBody>
      </p:sp>
    </p:spTree>
    <p:extLst>
      <p:ext uri="{BB962C8B-B14F-4D97-AF65-F5344CB8AC3E}">
        <p14:creationId xmlns:p14="http://schemas.microsoft.com/office/powerpoint/2010/main" val="3703641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65EA656-920C-4D47-B95F-853A8BC6704F}" type="datetimeFigureOut">
              <a:rPr lang="en-GB" smtClean="0"/>
              <a:t>21/03/2018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061FE6-07C7-498B-B0B8-30C6F266EB32}" type="slidenum">
              <a:rPr lang="en-GB" smtClean="0"/>
              <a:t>‹#›</a:t>
            </a:fld>
            <a:endParaRPr lang="en-GB"/>
          </a:p>
        </p:txBody>
      </p:sp>
    </p:spTree>
    <p:extLst>
      <p:ext uri="{BB962C8B-B14F-4D97-AF65-F5344CB8AC3E}">
        <p14:creationId xmlns:p14="http://schemas.microsoft.com/office/powerpoint/2010/main" val="1236929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65EA656-920C-4D47-B95F-853A8BC6704F}" type="datetimeFigureOut">
              <a:rPr lang="en-GB" smtClean="0"/>
              <a:t>21/03/2018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061FE6-07C7-498B-B0B8-30C6F266EB32}" type="slidenum">
              <a:rPr lang="en-GB" smtClean="0"/>
              <a:t>‹#›</a:t>
            </a:fld>
            <a:endParaRPr lang="en-GB"/>
          </a:p>
        </p:txBody>
      </p:sp>
    </p:spTree>
    <p:extLst>
      <p:ext uri="{BB962C8B-B14F-4D97-AF65-F5344CB8AC3E}">
        <p14:creationId xmlns:p14="http://schemas.microsoft.com/office/powerpoint/2010/main" val="3154465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5EA656-920C-4D47-B95F-853A8BC6704F}" type="datetimeFigureOut">
              <a:rPr lang="en-GB" smtClean="0"/>
              <a:t>21/03/2018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061FE6-07C7-498B-B0B8-30C6F266EB32}" type="slidenum">
              <a:rPr lang="en-GB" smtClean="0"/>
              <a:t>‹#›</a:t>
            </a:fld>
            <a:endParaRPr lang="en-GB"/>
          </a:p>
        </p:txBody>
      </p:sp>
    </p:spTree>
    <p:extLst>
      <p:ext uri="{BB962C8B-B14F-4D97-AF65-F5344CB8AC3E}">
        <p14:creationId xmlns:p14="http://schemas.microsoft.com/office/powerpoint/2010/main" val="2949409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9.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3.xml"/><Relationship Id="rId7" Type="http://schemas.openxmlformats.org/officeDocument/2006/relationships/slideLayout" Target="../slideLayouts/slideLayout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18" Type="http://schemas.openxmlformats.org/officeDocument/2006/relationships/image" Target="../media/image19.png"/><Relationship Id="rId26" Type="http://schemas.openxmlformats.org/officeDocument/2006/relationships/image" Target="../media/image27.png"/><Relationship Id="rId3" Type="http://schemas.openxmlformats.org/officeDocument/2006/relationships/image" Target="../media/image4.png"/><Relationship Id="rId21" Type="http://schemas.openxmlformats.org/officeDocument/2006/relationships/image" Target="../media/image22.pn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5" Type="http://schemas.openxmlformats.org/officeDocument/2006/relationships/image" Target="../media/image26.jpeg"/><Relationship Id="rId2" Type="http://schemas.openxmlformats.org/officeDocument/2006/relationships/image" Target="../media/image3.jpeg"/><Relationship Id="rId16" Type="http://schemas.openxmlformats.org/officeDocument/2006/relationships/image" Target="../media/image17.jpeg"/><Relationship Id="rId20" Type="http://schemas.openxmlformats.org/officeDocument/2006/relationships/image" Target="../media/image21.png"/><Relationship Id="rId29" Type="http://schemas.openxmlformats.org/officeDocument/2006/relationships/image" Target="../media/image30.png"/><Relationship Id="rId1" Type="http://schemas.openxmlformats.org/officeDocument/2006/relationships/slideLayout" Target="../slideLayouts/slideLayout7.xml"/><Relationship Id="rId6" Type="http://schemas.openxmlformats.org/officeDocument/2006/relationships/image" Target="../media/image7.gif"/><Relationship Id="rId11" Type="http://schemas.openxmlformats.org/officeDocument/2006/relationships/image" Target="../media/image12.png"/><Relationship Id="rId24" Type="http://schemas.openxmlformats.org/officeDocument/2006/relationships/image" Target="../media/image25.png"/><Relationship Id="rId32" Type="http://schemas.openxmlformats.org/officeDocument/2006/relationships/image" Target="../media/image33.png"/><Relationship Id="rId5" Type="http://schemas.openxmlformats.org/officeDocument/2006/relationships/image" Target="../media/image6.png"/><Relationship Id="rId15" Type="http://schemas.openxmlformats.org/officeDocument/2006/relationships/image" Target="../media/image16.png"/><Relationship Id="rId23" Type="http://schemas.openxmlformats.org/officeDocument/2006/relationships/image" Target="../media/image24.jpeg"/><Relationship Id="rId28" Type="http://schemas.openxmlformats.org/officeDocument/2006/relationships/image" Target="../media/image29.png"/><Relationship Id="rId10" Type="http://schemas.openxmlformats.org/officeDocument/2006/relationships/image" Target="../media/image11.png"/><Relationship Id="rId19" Type="http://schemas.openxmlformats.org/officeDocument/2006/relationships/image" Target="../media/image20.png"/><Relationship Id="rId31" Type="http://schemas.openxmlformats.org/officeDocument/2006/relationships/image" Target="../media/image32.png"/><Relationship Id="rId4" Type="http://schemas.openxmlformats.org/officeDocument/2006/relationships/image" Target="../media/image5.jpeg"/><Relationship Id="rId9" Type="http://schemas.openxmlformats.org/officeDocument/2006/relationships/image" Target="../media/image10.png"/><Relationship Id="rId14" Type="http://schemas.openxmlformats.org/officeDocument/2006/relationships/image" Target="../media/image15.png"/><Relationship Id="rId22" Type="http://schemas.openxmlformats.org/officeDocument/2006/relationships/image" Target="../media/image23.png"/><Relationship Id="rId27" Type="http://schemas.openxmlformats.org/officeDocument/2006/relationships/image" Target="../media/image28.png"/><Relationship Id="rId30" Type="http://schemas.openxmlformats.org/officeDocument/2006/relationships/image" Target="../media/image31.png"/></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0.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5.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9524" y="6324600"/>
            <a:ext cx="12182475" cy="533400"/>
          </a:xfrm>
          <a:prstGeom prst="rect">
            <a:avLst/>
          </a:prstGeom>
          <a:solidFill>
            <a:srgbClr val="00008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GB" altLang="en-US" sz="1800">
                <a:solidFill>
                  <a:srgbClr val="FFFFFF"/>
                </a:solidFill>
                <a:latin typeface="Calibri" panose="020F0502020204030204" pitchFamily="34" charset="0"/>
              </a:rPr>
              <a:t>                                                                                                                                            www.erfarail.eu</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 y="26634"/>
            <a:ext cx="12191999"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07118" y="-90487"/>
            <a:ext cx="2882900"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ctrTitle"/>
          </p:nvPr>
        </p:nvSpPr>
        <p:spPr>
          <a:xfrm>
            <a:off x="2476168" y="4474157"/>
            <a:ext cx="7772400" cy="1850443"/>
          </a:xfrm>
        </p:spPr>
        <p:txBody>
          <a:bodyPr>
            <a:noAutofit/>
          </a:bodyPr>
          <a:lstStyle/>
          <a:p>
            <a:pPr>
              <a:buClr>
                <a:srgbClr val="000000"/>
              </a:buClr>
            </a:pPr>
            <a:br>
              <a:rPr lang="it-CH" altLang="en-US" sz="4000" b="1" dirty="0">
                <a:solidFill>
                  <a:srgbClr val="002060"/>
                </a:solidFill>
                <a:latin typeface="Calibri" panose="020F0502020204030204" pitchFamily="34" charset="0"/>
                <a:ea typeface="Arial Unicode MS" pitchFamily="34" charset="-128"/>
              </a:rPr>
            </a:br>
            <a:br>
              <a:rPr lang="it-CH" altLang="en-US" sz="4000" b="1" dirty="0">
                <a:solidFill>
                  <a:srgbClr val="002060"/>
                </a:solidFill>
                <a:latin typeface="Calibri" panose="020F0502020204030204" pitchFamily="34" charset="0"/>
                <a:ea typeface="Arial Unicode MS" pitchFamily="34" charset="-128"/>
              </a:rPr>
            </a:br>
            <a:r>
              <a:rPr lang="it-CH" altLang="en-US" sz="4000" b="1" dirty="0">
                <a:solidFill>
                  <a:srgbClr val="002060"/>
                </a:solidFill>
                <a:latin typeface="Calibri" panose="020F0502020204030204" pitchFamily="34" charset="0"/>
                <a:ea typeface="Arial Unicode MS" pitchFamily="34" charset="-128"/>
              </a:rPr>
              <a:t> Future developments and investments in European Rail Freight</a:t>
            </a:r>
            <a:br>
              <a:rPr lang="it-CH" altLang="en-US" sz="4000" b="1" dirty="0">
                <a:solidFill>
                  <a:srgbClr val="002060"/>
                </a:solidFill>
                <a:latin typeface="Calibri" panose="020F0502020204030204" pitchFamily="34" charset="0"/>
                <a:ea typeface="Arial Unicode MS" pitchFamily="34" charset="-128"/>
              </a:rPr>
            </a:br>
            <a:br>
              <a:rPr lang="it-CH" altLang="en-US" sz="4000" b="1" dirty="0">
                <a:solidFill>
                  <a:srgbClr val="002060"/>
                </a:solidFill>
                <a:latin typeface="Calibri" panose="020F0502020204030204" pitchFamily="34" charset="0"/>
                <a:ea typeface="Arial Unicode MS" pitchFamily="34" charset="-128"/>
              </a:rPr>
            </a:br>
            <a:r>
              <a:rPr lang="it-CH" altLang="en-US" sz="3200" b="1" dirty="0">
                <a:solidFill>
                  <a:srgbClr val="002060"/>
                </a:solidFill>
                <a:latin typeface="Calibri" panose="020F0502020204030204" pitchFamily="34" charset="0"/>
                <a:ea typeface="Arial Unicode MS" pitchFamily="34" charset="-128"/>
              </a:rPr>
              <a:t>Transport and Logistics Conference</a:t>
            </a:r>
            <a:br>
              <a:rPr lang="it-CH" altLang="en-US" sz="4000" b="1" dirty="0">
                <a:solidFill>
                  <a:srgbClr val="002060"/>
                </a:solidFill>
                <a:latin typeface="Calibri" panose="020F0502020204030204" pitchFamily="34" charset="0"/>
                <a:ea typeface="Arial Unicode MS" pitchFamily="34" charset="-128"/>
              </a:rPr>
            </a:br>
            <a:r>
              <a:rPr lang="it-CH" altLang="en-US" sz="1600" b="1" dirty="0">
                <a:solidFill>
                  <a:srgbClr val="002060"/>
                </a:solidFill>
                <a:latin typeface="Calibri" panose="020F0502020204030204" pitchFamily="34" charset="0"/>
                <a:ea typeface="Arial Unicode MS" pitchFamily="34" charset="-128"/>
              </a:rPr>
              <a:t>Carole Coune</a:t>
            </a:r>
            <a:br>
              <a:rPr lang="it-CH" altLang="en-US" sz="1600" b="1" dirty="0">
                <a:solidFill>
                  <a:srgbClr val="002060"/>
                </a:solidFill>
                <a:latin typeface="Calibri" panose="020F0502020204030204" pitchFamily="34" charset="0"/>
                <a:ea typeface="Arial Unicode MS" pitchFamily="34" charset="-128"/>
              </a:rPr>
            </a:br>
            <a:r>
              <a:rPr lang="it-CH" altLang="en-US" sz="1600" b="1" dirty="0">
                <a:solidFill>
                  <a:srgbClr val="002060"/>
                </a:solidFill>
                <a:latin typeface="Calibri" panose="020F0502020204030204" pitchFamily="34" charset="0"/>
                <a:ea typeface="Arial Unicode MS" pitchFamily="34" charset="-128"/>
              </a:rPr>
              <a:t>Acting S.G.</a:t>
            </a:r>
            <a:br>
              <a:rPr lang="it-CH" altLang="en-US" sz="1600" b="1" dirty="0">
                <a:solidFill>
                  <a:srgbClr val="002060"/>
                </a:solidFill>
                <a:latin typeface="Calibri" panose="020F0502020204030204" pitchFamily="34" charset="0"/>
                <a:ea typeface="Arial Unicode MS" pitchFamily="34" charset="-128"/>
              </a:rPr>
            </a:br>
            <a:br>
              <a:rPr lang="it-CH" altLang="en-US" sz="1600" b="1" dirty="0">
                <a:solidFill>
                  <a:srgbClr val="002060"/>
                </a:solidFill>
                <a:latin typeface="Calibri" panose="020F0502020204030204" pitchFamily="34" charset="0"/>
                <a:ea typeface="Arial Unicode MS" pitchFamily="34" charset="-128"/>
              </a:rPr>
            </a:br>
            <a:r>
              <a:rPr lang="it-CH" altLang="en-US" sz="4000" b="1" dirty="0">
                <a:solidFill>
                  <a:srgbClr val="002060"/>
                </a:solidFill>
                <a:latin typeface="Calibri" panose="020F0502020204030204" pitchFamily="34" charset="0"/>
                <a:ea typeface="Arial Unicode MS" pitchFamily="34" charset="-128"/>
              </a:rPr>
              <a:t>  </a:t>
            </a:r>
            <a:endParaRPr lang="en-US" altLang="en-US" sz="4000" b="1" dirty="0">
              <a:solidFill>
                <a:srgbClr val="002060"/>
              </a:solidFill>
              <a:latin typeface="Calibri" panose="020F0502020204030204" pitchFamily="34" charset="0"/>
              <a:ea typeface="Arial Unicode MS" pitchFamily="34" charset="-128"/>
            </a:endParaRPr>
          </a:p>
        </p:txBody>
      </p:sp>
      <p:sp>
        <p:nvSpPr>
          <p:cNvPr id="3" name="Textfeld 2"/>
          <p:cNvSpPr txBox="1"/>
          <p:nvPr/>
        </p:nvSpPr>
        <p:spPr>
          <a:xfrm>
            <a:off x="486958" y="5783986"/>
            <a:ext cx="3527745" cy="369332"/>
          </a:xfrm>
          <a:prstGeom prst="rect">
            <a:avLst/>
          </a:prstGeom>
          <a:noFill/>
        </p:spPr>
        <p:txBody>
          <a:bodyPr wrap="square" rtlCol="0">
            <a:spAutoFit/>
          </a:bodyPr>
          <a:lstStyle/>
          <a:p>
            <a:r>
              <a:rPr lang="de-DE" b="1" dirty="0"/>
              <a:t>Brussels, 22th March 2018</a:t>
            </a:r>
          </a:p>
        </p:txBody>
      </p:sp>
    </p:spTree>
    <p:extLst>
      <p:ext uri="{BB962C8B-B14F-4D97-AF65-F5344CB8AC3E}">
        <p14:creationId xmlns:p14="http://schemas.microsoft.com/office/powerpoint/2010/main" val="3594406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10084" y="-90487"/>
            <a:ext cx="2779934" cy="108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olo 1"/>
          <p:cNvSpPr txBox="1">
            <a:spLocks/>
          </p:cNvSpPr>
          <p:nvPr/>
        </p:nvSpPr>
        <p:spPr>
          <a:xfrm>
            <a:off x="262086" y="239031"/>
            <a:ext cx="7552844" cy="42170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CH" altLang="en-US" sz="3600" b="0" i="0" u="none" strike="noStrike" kern="1200" cap="none" spc="0" normalizeH="0" baseline="0" noProof="0" dirty="0">
                <a:ln>
                  <a:noFill/>
                </a:ln>
                <a:solidFill>
                  <a:srgbClr val="002060"/>
                </a:solidFill>
                <a:effectLst/>
                <a:uLnTx/>
                <a:uFillTx/>
                <a:latin typeface="Calibri" panose="020F0502020204030204" pitchFamily="34" charset="0"/>
                <a:ea typeface="+mj-ea"/>
                <a:cs typeface="+mj-cs"/>
              </a:rPr>
              <a:t>The main future developments/investments</a:t>
            </a:r>
          </a:p>
        </p:txBody>
      </p:sp>
      <p:sp>
        <p:nvSpPr>
          <p:cNvPr id="6" name="Segnaposto contenuto 2"/>
          <p:cNvSpPr txBox="1">
            <a:spLocks/>
          </p:cNvSpPr>
          <p:nvPr/>
        </p:nvSpPr>
        <p:spPr>
          <a:xfrm>
            <a:off x="347146" y="1302583"/>
            <a:ext cx="11120351" cy="54171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None/>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it-CH" altLang="en-US" sz="3600" b="0"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rPr>
              <a:t>ERTMS</a:t>
            </a:r>
          </a:p>
          <a:p>
            <a:pPr marL="304800" marR="0" lvl="1" indent="0" algn="just" defTabSz="914400" rtl="0" eaLnBrk="1" fontAlgn="auto" latinLnBrk="0" hangingPunct="1">
              <a:lnSpc>
                <a:spcPct val="90000"/>
              </a:lnSpc>
              <a:spcBef>
                <a:spcPts val="500"/>
              </a:spcBef>
              <a:spcAft>
                <a:spcPts val="0"/>
              </a:spcAft>
              <a:buClr>
                <a:srgbClr val="002060"/>
              </a:buClr>
              <a:buSzTx/>
              <a:buNone/>
              <a:tabLst/>
              <a:defRPr/>
            </a:pPr>
            <a:endParaRPr lang="it-CH" altLang="en-US" sz="2800" dirty="0">
              <a:solidFill>
                <a:prstClr val="black"/>
              </a:solidFill>
              <a:latin typeface="Calibri" panose="020F0502020204030204" pitchFamily="34" charset="0"/>
            </a:endParaRPr>
          </a:p>
          <a:p>
            <a:pPr lvl="1" indent="-381000" algn="just">
              <a:buClr>
                <a:srgbClr val="002060"/>
              </a:buClr>
              <a:buFont typeface="Wingdings" panose="05000000000000000000" pitchFamily="2" charset="2"/>
              <a:buChar char="Ø"/>
              <a:defRPr/>
            </a:pPr>
            <a:r>
              <a:rPr lang="en-GB" altLang="en-US" sz="2800" dirty="0">
                <a:solidFill>
                  <a:prstClr val="black"/>
                </a:solidFill>
                <a:latin typeface="Calibri" panose="020F0502020204030204" pitchFamily="34" charset="0"/>
              </a:rPr>
              <a:t>Single harmonised Control, Command, Signalling and Communication  system that is fully interoperable across borders.</a:t>
            </a:r>
          </a:p>
          <a:p>
            <a:pPr lvl="1" indent="-381000" algn="just">
              <a:buClr>
                <a:srgbClr val="002060"/>
              </a:buClr>
              <a:buFont typeface="Wingdings" panose="05000000000000000000" pitchFamily="2" charset="2"/>
              <a:buChar char="Ø"/>
              <a:defRPr/>
            </a:pPr>
            <a:endParaRPr lang="en-GB" altLang="en-US" sz="2800" dirty="0">
              <a:solidFill>
                <a:prstClr val="black"/>
              </a:solidFill>
              <a:latin typeface="Calibri" panose="020F0502020204030204" pitchFamily="34" charset="0"/>
            </a:endParaRPr>
          </a:p>
          <a:p>
            <a:pPr lvl="1" indent="-381000" algn="just">
              <a:buClr>
                <a:srgbClr val="002060"/>
              </a:buClr>
              <a:buFont typeface="Wingdings" panose="05000000000000000000" pitchFamily="2" charset="2"/>
              <a:buChar char="Ø"/>
              <a:defRPr/>
            </a:pPr>
            <a:r>
              <a:rPr lang="en-GB" altLang="en-US" sz="2800" dirty="0">
                <a:solidFill>
                  <a:prstClr val="black"/>
                </a:solidFill>
                <a:latin typeface="Calibri" panose="020F0502020204030204" pitchFamily="34" charset="0"/>
              </a:rPr>
              <a:t>2 parts : The European Train Control System (ETCS), and the Global System for Mobile communications — Railways (GSM-R)</a:t>
            </a:r>
          </a:p>
          <a:p>
            <a:pPr lvl="1" indent="-381000" algn="just">
              <a:buClr>
                <a:srgbClr val="002060"/>
              </a:buClr>
              <a:buFont typeface="Wingdings" panose="05000000000000000000" pitchFamily="2" charset="2"/>
              <a:buChar char="Ø"/>
              <a:defRPr/>
            </a:pPr>
            <a:endParaRPr lang="fr-BE" altLang="en-US" sz="2800" dirty="0">
              <a:solidFill>
                <a:prstClr val="black"/>
              </a:solidFill>
              <a:latin typeface="Calibri" panose="020F0502020204030204" pitchFamily="34" charset="0"/>
            </a:endParaRPr>
          </a:p>
          <a:p>
            <a:pPr lvl="1" indent="-381000" algn="just">
              <a:buClr>
                <a:srgbClr val="002060"/>
              </a:buClr>
              <a:buFont typeface="Wingdings" panose="05000000000000000000" pitchFamily="2" charset="2"/>
              <a:buChar char="Ø"/>
              <a:defRPr/>
            </a:pPr>
            <a:r>
              <a:rPr lang="fr-BE" altLang="en-US" sz="2800" dirty="0">
                <a:solidFill>
                  <a:prstClr val="black"/>
                </a:solidFill>
                <a:latin typeface="Calibri" panose="020F0502020204030204" pitchFamily="34" charset="0"/>
              </a:rPr>
              <a:t>2</a:t>
            </a:r>
            <a:r>
              <a:rPr lang="en-GB" altLang="en-US" sz="2800" dirty="0">
                <a:solidFill>
                  <a:prstClr val="black"/>
                </a:solidFill>
                <a:latin typeface="Calibri" panose="020F0502020204030204" pitchFamily="34" charset="0"/>
              </a:rPr>
              <a:t> kind of investments : on infrastructure / on board</a:t>
            </a:r>
          </a:p>
          <a:p>
            <a:pPr lvl="1" indent="-381000" algn="just">
              <a:buClr>
                <a:srgbClr val="002060"/>
              </a:buClr>
              <a:buFont typeface="Wingdings" panose="05000000000000000000" pitchFamily="2" charset="2"/>
              <a:buChar char="Ø"/>
              <a:defRPr/>
            </a:pPr>
            <a:endParaRPr lang="fr-BE" altLang="en-US" sz="2800" dirty="0">
              <a:solidFill>
                <a:prstClr val="black"/>
              </a:solidFill>
              <a:latin typeface="Calibri" panose="020F0502020204030204" pitchFamily="34" charset="0"/>
            </a:endParaRPr>
          </a:p>
          <a:p>
            <a:pPr marL="76200" lvl="1" indent="0" algn="just">
              <a:lnSpc>
                <a:spcPct val="100000"/>
              </a:lnSpc>
              <a:spcBef>
                <a:spcPts val="0"/>
              </a:spcBef>
              <a:buClr>
                <a:srgbClr val="002060"/>
              </a:buClr>
              <a:buNone/>
              <a:defRPr/>
            </a:pPr>
            <a:r>
              <a:rPr lang="fr-BE" altLang="en-US" sz="2800" dirty="0">
                <a:solidFill>
                  <a:srgbClr val="FFFF00"/>
                </a:solidFill>
                <a:effectLst>
                  <a:outerShdw blurRad="38100" dist="38100" dir="2700000" algn="tl">
                    <a:srgbClr val="000000">
                      <a:alpha val="43137"/>
                    </a:srgbClr>
                  </a:outerShdw>
                </a:effectLst>
                <a:latin typeface="Calibri" panose="020F0502020204030204" pitchFamily="34" charset="0"/>
              </a:rPr>
              <a:t>A </a:t>
            </a:r>
            <a:r>
              <a:rPr lang="fr-BE" altLang="en-US" sz="2800" dirty="0" err="1">
                <a:solidFill>
                  <a:srgbClr val="FFFF00"/>
                </a:solidFill>
                <a:effectLst>
                  <a:outerShdw blurRad="38100" dist="38100" dir="2700000" algn="tl">
                    <a:srgbClr val="000000">
                      <a:alpha val="43137"/>
                    </a:srgbClr>
                  </a:outerShdw>
                </a:effectLst>
                <a:latin typeface="Calibri" panose="020F0502020204030204" pitchFamily="34" charset="0"/>
              </a:rPr>
              <a:t>necessity</a:t>
            </a:r>
            <a:r>
              <a:rPr lang="fr-BE" altLang="en-US" sz="2800" dirty="0">
                <a:solidFill>
                  <a:srgbClr val="FFFF00"/>
                </a:solidFill>
                <a:effectLst>
                  <a:outerShdw blurRad="38100" dist="38100" dir="2700000" algn="tl">
                    <a:srgbClr val="000000">
                      <a:alpha val="43137"/>
                    </a:srgbClr>
                  </a:outerShdw>
                </a:effectLst>
                <a:latin typeface="Calibri" panose="020F0502020204030204" pitchFamily="34" charset="0"/>
              </a:rPr>
              <a:t> for a </a:t>
            </a:r>
            <a:r>
              <a:rPr lang="fr-BE" altLang="en-US" sz="2800" dirty="0" err="1">
                <a:solidFill>
                  <a:srgbClr val="FFFF00"/>
                </a:solidFill>
                <a:effectLst>
                  <a:outerShdw blurRad="38100" dist="38100" dir="2700000" algn="tl">
                    <a:srgbClr val="000000">
                      <a:alpha val="43137"/>
                    </a:srgbClr>
                  </a:outerShdw>
                </a:effectLst>
                <a:latin typeface="Calibri" panose="020F0502020204030204" pitchFamily="34" charset="0"/>
              </a:rPr>
              <a:t>safe</a:t>
            </a:r>
            <a:r>
              <a:rPr lang="fr-BE" altLang="en-US" sz="2800" dirty="0">
                <a:solidFill>
                  <a:srgbClr val="FFFF00"/>
                </a:solidFill>
                <a:effectLst>
                  <a:outerShdw blurRad="38100" dist="38100" dir="2700000" algn="tl">
                    <a:srgbClr val="000000">
                      <a:alpha val="43137"/>
                    </a:srgbClr>
                  </a:outerShdw>
                </a:effectLst>
                <a:latin typeface="Calibri" panose="020F0502020204030204" pitchFamily="34" charset="0"/>
              </a:rPr>
              <a:t>, efficient and </a:t>
            </a:r>
            <a:r>
              <a:rPr lang="fr-BE" altLang="en-US" sz="2800" dirty="0" err="1">
                <a:solidFill>
                  <a:srgbClr val="FFFF00"/>
                </a:solidFill>
                <a:effectLst>
                  <a:outerShdw blurRad="38100" dist="38100" dir="2700000" algn="tl">
                    <a:srgbClr val="000000">
                      <a:alpha val="43137"/>
                    </a:srgbClr>
                  </a:outerShdw>
                </a:effectLst>
                <a:latin typeface="Calibri" panose="020F0502020204030204" pitchFamily="34" charset="0"/>
              </a:rPr>
              <a:t>competitive</a:t>
            </a:r>
            <a:r>
              <a:rPr lang="fr-BE" altLang="en-US" sz="2800" dirty="0">
                <a:solidFill>
                  <a:srgbClr val="FFFF00"/>
                </a:solidFill>
                <a:effectLst>
                  <a:outerShdw blurRad="38100" dist="38100" dir="2700000" algn="tl">
                    <a:srgbClr val="000000">
                      <a:alpha val="43137"/>
                    </a:srgbClr>
                  </a:outerShdw>
                </a:effectLst>
                <a:latin typeface="Calibri" panose="020F0502020204030204" pitchFamily="34" charset="0"/>
              </a:rPr>
              <a:t> single </a:t>
            </a:r>
            <a:r>
              <a:rPr lang="fr-BE" altLang="en-US" sz="2800" dirty="0" err="1">
                <a:solidFill>
                  <a:srgbClr val="FFFF00"/>
                </a:solidFill>
                <a:effectLst>
                  <a:outerShdw blurRad="38100" dist="38100" dir="2700000" algn="tl">
                    <a:srgbClr val="000000">
                      <a:alpha val="43137"/>
                    </a:srgbClr>
                  </a:outerShdw>
                </a:effectLst>
                <a:latin typeface="Calibri" panose="020F0502020204030204" pitchFamily="34" charset="0"/>
              </a:rPr>
              <a:t>european</a:t>
            </a:r>
            <a:r>
              <a:rPr lang="fr-BE" altLang="en-US" sz="2800" dirty="0">
                <a:solidFill>
                  <a:srgbClr val="FFFF00"/>
                </a:solidFill>
                <a:effectLst>
                  <a:outerShdw blurRad="38100" dist="38100" dir="2700000" algn="tl">
                    <a:srgbClr val="000000">
                      <a:alpha val="43137"/>
                    </a:srgbClr>
                  </a:outerShdw>
                </a:effectLst>
                <a:latin typeface="Calibri" panose="020F0502020204030204" pitchFamily="34" charset="0"/>
              </a:rPr>
              <a:t> rail </a:t>
            </a:r>
            <a:r>
              <a:rPr lang="fr-BE" altLang="en-US" sz="2800" dirty="0" err="1">
                <a:solidFill>
                  <a:srgbClr val="FFFF00"/>
                </a:solidFill>
                <a:effectLst>
                  <a:outerShdw blurRad="38100" dist="38100" dir="2700000" algn="tl">
                    <a:srgbClr val="000000">
                      <a:alpha val="43137"/>
                    </a:srgbClr>
                  </a:outerShdw>
                </a:effectLst>
                <a:latin typeface="Calibri" panose="020F0502020204030204" pitchFamily="34" charset="0"/>
              </a:rPr>
              <a:t>market</a:t>
            </a:r>
            <a:endParaRPr lang="fr-BE" altLang="en-US" sz="2800" dirty="0">
              <a:solidFill>
                <a:srgbClr val="FFFF00"/>
              </a:solidFill>
              <a:effectLst>
                <a:outerShdw blurRad="38100" dist="38100" dir="2700000" algn="tl">
                  <a:srgbClr val="000000">
                    <a:alpha val="43137"/>
                  </a:srgbClr>
                </a:outerShdw>
              </a:effectLst>
              <a:latin typeface="Calibri" panose="020F0502020204030204" pitchFamily="34" charset="0"/>
            </a:endParaRPr>
          </a:p>
          <a:p>
            <a:pPr marL="304800" lvl="1" indent="0" algn="just">
              <a:buClr>
                <a:srgbClr val="002060"/>
              </a:buClr>
              <a:buNone/>
              <a:defRPr/>
            </a:pPr>
            <a:endParaRPr lang="en-GB" altLang="en-US" sz="2800" dirty="0">
              <a:solidFill>
                <a:srgbClr val="FFFF00"/>
              </a:solidFill>
              <a:effectLst>
                <a:outerShdw blurRad="38100" dist="38100" dir="2700000" algn="tl">
                  <a:srgbClr val="000000">
                    <a:alpha val="43137"/>
                  </a:srgbClr>
                </a:outerShdw>
              </a:effectLst>
              <a:latin typeface="Calibri" panose="020F0502020204030204" pitchFamily="34" charset="0"/>
            </a:endParaRPr>
          </a:p>
          <a:p>
            <a:pPr lvl="1" indent="-381000" algn="just">
              <a:buClr>
                <a:srgbClr val="002060"/>
              </a:buClr>
              <a:buFont typeface="Wingdings" panose="05000000000000000000" pitchFamily="2" charset="2"/>
              <a:buChar char="Ø"/>
              <a:defRPr/>
            </a:pPr>
            <a:endPar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IT"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783741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descr="Image result for football goal icon"/>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GB" sz="2400" dirty="0"/>
          </a:p>
        </p:txBody>
      </p:sp>
      <p:pic>
        <p:nvPicPr>
          <p:cNvPr id="9" name="Picture 7"/>
          <p:cNvPicPr>
            <a:picLocks noChangeAspect="1" noChangeArrowheads="1"/>
          </p:cNvPicPr>
          <p:nvPr/>
        </p:nvPicPr>
        <p:blipFill>
          <a:blip r:embed="rId3">
            <a:extLst>
              <a:ext uri="{28A0092B-C50C-407E-A947-70E740481C1C}">
                <a14:useLocalDpi xmlns:a14="http://schemas.microsoft.com/office/drawing/2010/main" val="0"/>
              </a:ext>
            </a:extLst>
          </a:blip>
          <a:srcRect b="26303"/>
          <a:stretch>
            <a:fillRect/>
          </a:stretch>
        </p:blipFill>
        <p:spPr bwMode="auto">
          <a:xfrm>
            <a:off x="9045931" y="176187"/>
            <a:ext cx="2882900"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p:cNvSpPr>
            <a:spLocks noGrp="1"/>
          </p:cNvSpPr>
          <p:nvPr>
            <p:ph type="title"/>
          </p:nvPr>
        </p:nvSpPr>
        <p:spPr>
          <a:xfrm>
            <a:off x="410633" y="1347511"/>
            <a:ext cx="11360800" cy="763600"/>
          </a:xfrm>
        </p:spPr>
        <p:txBody>
          <a:bodyPr>
            <a:normAutofit fontScale="90000"/>
          </a:bodyPr>
          <a:lstStyle/>
          <a:p>
            <a:r>
              <a:rPr lang="en-GB" dirty="0"/>
              <a:t>Aim for the ERTMS goals!</a:t>
            </a:r>
          </a:p>
        </p:txBody>
      </p:sp>
      <p:graphicFrame>
        <p:nvGraphicFramePr>
          <p:cNvPr id="17" name="Diagram 16"/>
          <p:cNvGraphicFramePr/>
          <p:nvPr>
            <p:extLst>
              <p:ext uri="{D42A27DB-BD31-4B8C-83A1-F6EECF244321}">
                <p14:modId xmlns:p14="http://schemas.microsoft.com/office/powerpoint/2010/main" val="2229442546"/>
              </p:ext>
            </p:extLst>
          </p:nvPr>
        </p:nvGraphicFramePr>
        <p:xfrm>
          <a:off x="410633" y="1296962"/>
          <a:ext cx="11513232" cy="52129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60092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0084" y="-90487"/>
            <a:ext cx="2779934" cy="108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olo 1"/>
          <p:cNvSpPr txBox="1">
            <a:spLocks/>
          </p:cNvSpPr>
          <p:nvPr/>
        </p:nvSpPr>
        <p:spPr>
          <a:xfrm>
            <a:off x="262086" y="239031"/>
            <a:ext cx="7552844" cy="42170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CH" altLang="en-US" sz="3600" b="0" i="0" u="none" strike="noStrike" kern="1200" cap="none" spc="0" normalizeH="0" baseline="0" noProof="0" dirty="0">
                <a:ln>
                  <a:noFill/>
                </a:ln>
                <a:solidFill>
                  <a:srgbClr val="002060"/>
                </a:solidFill>
                <a:effectLst/>
                <a:uLnTx/>
                <a:uFillTx/>
                <a:latin typeface="Calibri" panose="020F0502020204030204" pitchFamily="34" charset="0"/>
                <a:ea typeface="+mj-ea"/>
                <a:cs typeface="+mj-cs"/>
              </a:rPr>
              <a:t>The main future developments/investments</a:t>
            </a:r>
          </a:p>
        </p:txBody>
      </p:sp>
      <p:sp>
        <p:nvSpPr>
          <p:cNvPr id="6" name="Segnaposto contenuto 2"/>
          <p:cNvSpPr txBox="1">
            <a:spLocks/>
          </p:cNvSpPr>
          <p:nvPr/>
        </p:nvSpPr>
        <p:spPr>
          <a:xfrm>
            <a:off x="347146" y="1302583"/>
            <a:ext cx="11120351" cy="54171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685800" marR="0" lvl="1" indent="-381000" algn="just" defTabSz="914400" rtl="0" eaLnBrk="1" fontAlgn="auto" latinLnBrk="0" hangingPunct="1">
              <a:lnSpc>
                <a:spcPct val="90000"/>
              </a:lnSpc>
              <a:spcBef>
                <a:spcPts val="500"/>
              </a:spcBef>
              <a:spcAft>
                <a:spcPts val="0"/>
              </a:spcAft>
              <a:buClr>
                <a:srgbClr val="002060"/>
              </a:buClr>
              <a:buSzTx/>
              <a:buFont typeface="Wingdings" panose="05000000000000000000" pitchFamily="2" charset="2"/>
              <a:buChar char="Ø"/>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Improving quality and performance </a:t>
            </a: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sym typeface="Wingdings" panose="05000000000000000000" pitchFamily="2" charset="2"/>
              </a:rPr>
              <a:t>  </a:t>
            </a:r>
            <a:r>
              <a:rPr kumimoji="0" lang="it-CH" altLang="en-US" sz="2800" b="0"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sym typeface="Wingdings" panose="05000000000000000000" pitchFamily="2" charset="2"/>
              </a:rPr>
              <a:t>Interoperability</a:t>
            </a:r>
            <a:endParaRPr kumimoji="0" lang="it-CH" altLang="en-US" sz="2800" b="0"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rPr>
              <a:t>ERTMS </a:t>
            </a: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rPr>
              <a:t>why is ERFA, the voice of new entrants, supporting ERTMS ?</a:t>
            </a:r>
            <a:endParaRPr kumimoji="0" lang="it-IT"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572984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0084" y="-90487"/>
            <a:ext cx="2779934" cy="108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olo 1"/>
          <p:cNvSpPr txBox="1">
            <a:spLocks/>
          </p:cNvSpPr>
          <p:nvPr/>
        </p:nvSpPr>
        <p:spPr>
          <a:xfrm>
            <a:off x="262086" y="239031"/>
            <a:ext cx="7552844" cy="42170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CH" altLang="en-US" sz="3600" b="0" i="0" u="none" strike="noStrike" kern="1200" cap="none" spc="0" normalizeH="0" baseline="0" noProof="0" dirty="0">
                <a:ln>
                  <a:noFill/>
                </a:ln>
                <a:solidFill>
                  <a:srgbClr val="002060"/>
                </a:solidFill>
                <a:effectLst/>
                <a:uLnTx/>
                <a:uFillTx/>
                <a:latin typeface="Calibri" panose="020F0502020204030204" pitchFamily="34" charset="0"/>
                <a:ea typeface="+mj-ea"/>
                <a:cs typeface="+mj-cs"/>
              </a:rPr>
              <a:t>The main future developments/investments</a:t>
            </a:r>
          </a:p>
        </p:txBody>
      </p:sp>
      <p:sp>
        <p:nvSpPr>
          <p:cNvPr id="6" name="Segnaposto contenuto 2"/>
          <p:cNvSpPr txBox="1">
            <a:spLocks/>
          </p:cNvSpPr>
          <p:nvPr/>
        </p:nvSpPr>
        <p:spPr>
          <a:xfrm>
            <a:off x="347146" y="1302583"/>
            <a:ext cx="11120351" cy="54171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685800" marR="0" lvl="1" indent="-381000" algn="just" defTabSz="914400" rtl="0" eaLnBrk="1" fontAlgn="auto" latinLnBrk="0" hangingPunct="1">
              <a:lnSpc>
                <a:spcPct val="90000"/>
              </a:lnSpc>
              <a:spcBef>
                <a:spcPts val="500"/>
              </a:spcBef>
              <a:spcAft>
                <a:spcPts val="0"/>
              </a:spcAft>
              <a:buClr>
                <a:srgbClr val="002060"/>
              </a:buClr>
              <a:buSzTx/>
              <a:buFont typeface="Wingdings" panose="05000000000000000000" pitchFamily="2" charset="2"/>
              <a:buChar char="Ø"/>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Improving quality and performance </a:t>
            </a: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sym typeface="Wingdings" panose="05000000000000000000" pitchFamily="2" charset="2"/>
              </a:rPr>
              <a:t>  </a:t>
            </a:r>
            <a:r>
              <a:rPr kumimoji="0" lang="it-CH" altLang="en-US" sz="2800" b="0"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sym typeface="Wingdings" panose="05000000000000000000" pitchFamily="2" charset="2"/>
              </a:rPr>
              <a:t>Interoperability</a:t>
            </a:r>
            <a:endParaRPr kumimoji="0" lang="it-CH" altLang="en-US" sz="2800" b="0"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rPr>
              <a:t>ERTMS </a:t>
            </a: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rPr>
              <a:t>	why is ERFA, the voice of new entrants, supporting ERTMS ?</a:t>
            </a: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lang="it-CH" altLang="en-US" sz="2000" b="1" dirty="0">
                <a:solidFill>
                  <a:srgbClr val="C00000"/>
                </a:solidFill>
                <a:effectLst>
                  <a:outerShdw blurRad="38100" dist="38100" dir="2700000" algn="tl">
                    <a:srgbClr val="000000">
                      <a:alpha val="43137"/>
                    </a:srgbClr>
                  </a:outerShdw>
                </a:effectLst>
                <a:latin typeface="Calibri" panose="020F0502020204030204" pitchFamily="34" charset="0"/>
              </a:rPr>
              <a:t>ERFA members are operating crossborder freight trains with high quality and efficiency aims, using their access rights on the single european rail area.</a:t>
            </a: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304800" lvl="1" indent="0" algn="just">
              <a:buClr>
                <a:srgbClr val="002060"/>
              </a:buClr>
              <a:buNone/>
              <a:defRPr/>
            </a:pPr>
            <a:r>
              <a:rPr lang="en-GB" sz="1800" dirty="0">
                <a:solidFill>
                  <a:prstClr val="black"/>
                </a:solidFill>
              </a:rPr>
              <a:t>Trains equipped with ERTMS systems and components manufactured by any qualified ERTMS supplier are able to run on tracks equipped with ERTMS of any other supplier. This enables the easy and seamless coordination of domestic and international train services and it also encourages competition</a:t>
            </a:r>
            <a:endParaRPr kumimoji="0" lang="it-IT"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526934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10084" y="-90487"/>
            <a:ext cx="2779934" cy="108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olo 1"/>
          <p:cNvSpPr txBox="1">
            <a:spLocks/>
          </p:cNvSpPr>
          <p:nvPr/>
        </p:nvSpPr>
        <p:spPr>
          <a:xfrm>
            <a:off x="262086" y="239031"/>
            <a:ext cx="7552844" cy="42170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CH" altLang="en-US" sz="3600" b="0" i="0" u="none" strike="noStrike" kern="1200" cap="none" spc="0" normalizeH="0" baseline="0" noProof="0" dirty="0">
                <a:ln>
                  <a:noFill/>
                </a:ln>
                <a:solidFill>
                  <a:srgbClr val="002060"/>
                </a:solidFill>
                <a:effectLst/>
                <a:uLnTx/>
                <a:uFillTx/>
                <a:latin typeface="Calibri" panose="020F0502020204030204" pitchFamily="34" charset="0"/>
                <a:ea typeface="+mj-ea"/>
                <a:cs typeface="+mj-cs"/>
              </a:rPr>
              <a:t>The main future developments/investments</a:t>
            </a:r>
          </a:p>
        </p:txBody>
      </p:sp>
      <p:sp>
        <p:nvSpPr>
          <p:cNvPr id="6" name="Segnaposto contenuto 2"/>
          <p:cNvSpPr txBox="1">
            <a:spLocks/>
          </p:cNvSpPr>
          <p:nvPr/>
        </p:nvSpPr>
        <p:spPr>
          <a:xfrm>
            <a:off x="347146" y="1302583"/>
            <a:ext cx="11120351" cy="54171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685800" marR="0" lvl="1" indent="-381000" algn="just" defTabSz="914400" rtl="0" eaLnBrk="1" fontAlgn="auto" latinLnBrk="0" hangingPunct="1">
              <a:lnSpc>
                <a:spcPct val="90000"/>
              </a:lnSpc>
              <a:spcBef>
                <a:spcPts val="500"/>
              </a:spcBef>
              <a:spcAft>
                <a:spcPts val="0"/>
              </a:spcAft>
              <a:buClr>
                <a:srgbClr val="002060"/>
              </a:buClr>
              <a:buSzTx/>
              <a:buFont typeface="Wingdings" panose="05000000000000000000" pitchFamily="2" charset="2"/>
              <a:buChar char="Ø"/>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Improving quality and performance </a:t>
            </a: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sym typeface="Wingdings" panose="05000000000000000000" pitchFamily="2" charset="2"/>
              </a:rPr>
              <a:t>  </a:t>
            </a:r>
            <a:r>
              <a:rPr kumimoji="0" lang="it-CH" altLang="en-US" sz="2800" b="0"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sym typeface="Wingdings" panose="05000000000000000000" pitchFamily="2" charset="2"/>
              </a:rPr>
              <a:t>Interoperability</a:t>
            </a:r>
            <a:endParaRPr kumimoji="0" lang="it-CH" altLang="en-US" sz="2800" b="0"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rPr>
              <a:t>ERTMS </a:t>
            </a: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rPr>
              <a:t>	why is ERFA, the voice of new entrants, supporting ERTMS, financed by IM/MS and RU supported by EU funds ?  </a:t>
            </a: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lang="it-CH" altLang="en-US" sz="2800" b="1" dirty="0">
              <a:solidFill>
                <a:srgbClr val="C00000"/>
              </a:solidFill>
              <a:effectLst>
                <a:outerShdw blurRad="38100" dist="38100" dir="2700000" algn="tl">
                  <a:srgbClr val="000000">
                    <a:alpha val="43137"/>
                  </a:srgbClr>
                </a:outerShdw>
              </a:effectLst>
              <a:latin typeface="Calibri" panose="020F0502020204030204" pitchFamily="34" charset="0"/>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lang="it-CH" altLang="en-US" sz="2800" b="1" dirty="0">
                <a:solidFill>
                  <a:srgbClr val="FFFF00"/>
                </a:solidFill>
                <a:effectLst>
                  <a:outerShdw blurRad="38100" dist="38100" dir="2700000" algn="tl">
                    <a:srgbClr val="000000">
                      <a:alpha val="43137"/>
                    </a:srgbClr>
                  </a:outerShdw>
                </a:effectLst>
                <a:latin typeface="Calibri" panose="020F0502020204030204" pitchFamily="34" charset="0"/>
              </a:rPr>
              <a:t>Confident that the </a:t>
            </a:r>
            <a:r>
              <a:rPr kumimoji="0" lang="it-CH" altLang="en-US" sz="28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rPr>
              <a:t>condition to succeed will be met before 2030: </a:t>
            </a: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lang="it-CH" altLang="en-US" sz="2800" b="1" dirty="0">
              <a:solidFill>
                <a:srgbClr val="FFFF00"/>
              </a:solidFill>
              <a:effectLst>
                <a:outerShdw blurRad="38100" dist="38100" dir="2700000" algn="tl">
                  <a:srgbClr val="000000">
                    <a:alpha val="43137"/>
                  </a:srgbClr>
                </a:outerShdw>
              </a:effectLst>
              <a:latin typeface="Calibri" panose="020F0502020204030204" pitchFamily="34" charset="0"/>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rPr>
              <a:t>the benefits  for infrastructure,   </a:t>
            </a:r>
            <a:r>
              <a:rPr kumimoji="0" lang="it-CH" altLang="en-US" sz="28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sym typeface="Wingdings" panose="05000000000000000000" pitchFamily="2" charset="2"/>
              </a:rPr>
              <a:t>   RU’s costs for deploying ERTMS</a:t>
            </a:r>
            <a:endParaRPr kumimoji="0" lang="it-CH" altLang="en-US" sz="28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rPr>
              <a:t>maintenance, capacity </a:t>
            </a: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rPr>
              <a:t>and performance </a:t>
            </a:r>
          </a:p>
        </p:txBody>
      </p:sp>
    </p:spTree>
    <p:extLst>
      <p:ext uri="{BB962C8B-B14F-4D97-AF65-F5344CB8AC3E}">
        <p14:creationId xmlns:p14="http://schemas.microsoft.com/office/powerpoint/2010/main" val="645972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0084" y="-90487"/>
            <a:ext cx="2779934" cy="108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olo 1"/>
          <p:cNvSpPr txBox="1">
            <a:spLocks/>
          </p:cNvSpPr>
          <p:nvPr/>
        </p:nvSpPr>
        <p:spPr>
          <a:xfrm>
            <a:off x="262086" y="239031"/>
            <a:ext cx="7552844" cy="42170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CH" altLang="en-US" sz="3600" b="0" i="0" u="none" strike="noStrike" kern="1200" cap="none" spc="0" normalizeH="0" baseline="0" noProof="0" dirty="0">
                <a:ln>
                  <a:noFill/>
                </a:ln>
                <a:solidFill>
                  <a:srgbClr val="002060"/>
                </a:solidFill>
                <a:effectLst/>
                <a:uLnTx/>
                <a:uFillTx/>
                <a:latin typeface="Calibri" panose="020F0502020204030204" pitchFamily="34" charset="0"/>
                <a:ea typeface="+mj-ea"/>
                <a:cs typeface="+mj-cs"/>
              </a:rPr>
              <a:t>The main future developments/investments</a:t>
            </a:r>
          </a:p>
        </p:txBody>
      </p:sp>
      <p:sp>
        <p:nvSpPr>
          <p:cNvPr id="6" name="Segnaposto contenuto 2"/>
          <p:cNvSpPr txBox="1">
            <a:spLocks/>
          </p:cNvSpPr>
          <p:nvPr/>
        </p:nvSpPr>
        <p:spPr>
          <a:xfrm>
            <a:off x="347146" y="1302583"/>
            <a:ext cx="11120351" cy="54171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685800" marR="0" lvl="1" indent="-381000" algn="just" defTabSz="914400" rtl="0" eaLnBrk="1" fontAlgn="auto" latinLnBrk="0" hangingPunct="1">
              <a:lnSpc>
                <a:spcPct val="90000"/>
              </a:lnSpc>
              <a:spcBef>
                <a:spcPts val="500"/>
              </a:spcBef>
              <a:spcAft>
                <a:spcPts val="0"/>
              </a:spcAft>
              <a:buClr>
                <a:srgbClr val="002060"/>
              </a:buClr>
              <a:buSzTx/>
              <a:buFont typeface="Wingdings" panose="05000000000000000000" pitchFamily="2" charset="2"/>
              <a:buChar char="Ø"/>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Improving quality and performance </a:t>
            </a: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sym typeface="Wingdings" panose="05000000000000000000" pitchFamily="2" charset="2"/>
              </a:rPr>
              <a:t>  </a:t>
            </a:r>
            <a:r>
              <a:rPr kumimoji="0" lang="it-CH" altLang="en-US" sz="2800" b="0"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sym typeface="Wingdings" panose="05000000000000000000" pitchFamily="2" charset="2"/>
              </a:rPr>
              <a:t>Interoperability</a:t>
            </a:r>
            <a:endParaRPr kumimoji="0" lang="it-CH" altLang="en-US" sz="2800" b="0"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rPr>
              <a:t>ERTMS / Noise reduction/Languages</a:t>
            </a:r>
            <a:r>
              <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sym typeface="Wingdings" panose="05000000000000000000" pitchFamily="2" charset="2"/>
              </a:rPr>
              <a:t>Dig.O.D.</a:t>
            </a:r>
            <a:endPar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IT"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736129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10084" y="-90487"/>
            <a:ext cx="2779934" cy="108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olo 1"/>
          <p:cNvSpPr txBox="1">
            <a:spLocks/>
          </p:cNvSpPr>
          <p:nvPr/>
        </p:nvSpPr>
        <p:spPr>
          <a:xfrm>
            <a:off x="262086" y="239031"/>
            <a:ext cx="7552844" cy="42170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CH" altLang="en-US" sz="3600" b="0" i="0" u="none" strike="noStrike" kern="1200" cap="none" spc="0" normalizeH="0" baseline="0" noProof="0" dirty="0">
                <a:ln>
                  <a:noFill/>
                </a:ln>
                <a:solidFill>
                  <a:srgbClr val="002060"/>
                </a:solidFill>
                <a:effectLst/>
                <a:uLnTx/>
                <a:uFillTx/>
                <a:latin typeface="Calibri" panose="020F0502020204030204" pitchFamily="34" charset="0"/>
                <a:ea typeface="+mj-ea"/>
                <a:cs typeface="+mj-cs"/>
              </a:rPr>
              <a:t>The main future developments/investments</a:t>
            </a:r>
          </a:p>
        </p:txBody>
      </p:sp>
      <p:sp>
        <p:nvSpPr>
          <p:cNvPr id="6" name="Segnaposto contenuto 2"/>
          <p:cNvSpPr txBox="1">
            <a:spLocks/>
          </p:cNvSpPr>
          <p:nvPr/>
        </p:nvSpPr>
        <p:spPr>
          <a:xfrm>
            <a:off x="347146" y="1302583"/>
            <a:ext cx="11120351" cy="54171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762000" lvl="1" indent="-457200" algn="just">
              <a:buClr>
                <a:srgbClr val="002060"/>
              </a:buClr>
              <a:buFont typeface="Wingdings" panose="05000000000000000000" pitchFamily="2" charset="2"/>
              <a:buChar char="Ø"/>
              <a:defRPr/>
            </a:pPr>
            <a:r>
              <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rPr>
              <a:t> Noise reduction</a:t>
            </a:r>
            <a:endParaRPr lang="it-CH" altLang="en-US" sz="2800" b="1" dirty="0">
              <a:solidFill>
                <a:srgbClr val="C00000"/>
              </a:solidFill>
              <a:effectLst>
                <a:outerShdw blurRad="38100" dist="38100" dir="2700000" algn="tl">
                  <a:srgbClr val="000000">
                    <a:alpha val="43137"/>
                  </a:srgbClr>
                </a:outerShdw>
              </a:effectLst>
              <a:latin typeface="Calibri" panose="020F0502020204030204" pitchFamily="34" charset="0"/>
            </a:endParaRPr>
          </a:p>
          <a:p>
            <a:pPr marL="762000" lvl="1" indent="-457200" algn="just">
              <a:buClr>
                <a:srgbClr val="002060"/>
              </a:buClr>
              <a:buFont typeface="Wingdings" panose="05000000000000000000" pitchFamily="2" charset="2"/>
              <a:buChar char="Ø"/>
              <a:defRPr/>
            </a:pPr>
            <a:endPar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304800" lvl="1" indent="0" algn="just">
              <a:buClr>
                <a:srgbClr val="002060"/>
              </a:buClr>
              <a:buNone/>
              <a:defRPr/>
            </a:pPr>
            <a:r>
              <a:rPr lang="it-CH" altLang="en-US" sz="2800" b="1" noProof="0" dirty="0">
                <a:solidFill>
                  <a:srgbClr val="C00000"/>
                </a:solidFill>
                <a:effectLst>
                  <a:outerShdw blurRad="38100" dist="38100" dir="2700000" algn="tl">
                    <a:srgbClr val="000000">
                      <a:alpha val="43137"/>
                    </a:srgbClr>
                  </a:outerShdw>
                </a:effectLst>
                <a:latin typeface="Calibri" panose="020F0502020204030204" pitchFamily="34" charset="0"/>
              </a:rPr>
              <a:t>UIP wagon keepers (50 % tons-km in Europe)+ ERFA members + others</a:t>
            </a:r>
          </a:p>
          <a:p>
            <a:pPr marL="304800" lvl="1" indent="0" algn="just">
              <a:buClr>
                <a:srgbClr val="002060"/>
              </a:buClr>
              <a:buNone/>
              <a:defRPr/>
            </a:pPr>
            <a:endParaRPr kumimoji="0" lang="it-CH" altLang="en-US" sz="2800" b="1" i="0" u="none" strike="noStrike" kern="1200" cap="none" spc="0" normalizeH="0" baseline="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762000" lvl="1" indent="-457200" algn="just">
              <a:buClr>
                <a:srgbClr val="002060"/>
              </a:buClr>
              <a:buFont typeface="Wingdings" panose="05000000000000000000" pitchFamily="2" charset="2"/>
              <a:buChar char="è"/>
              <a:defRPr/>
            </a:pPr>
            <a:r>
              <a:rPr kumimoji="0" lang="it-CH" altLang="en-US" sz="2800" b="1" i="0" u="none" strike="noStrike" kern="1200" cap="none" spc="0" normalizeH="0" baseline="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sym typeface="Wingdings" panose="05000000000000000000" pitchFamily="2" charset="2"/>
              </a:rPr>
              <a:t>about 0, 5 billion wagons to retrofit in Eu</a:t>
            </a:r>
            <a:r>
              <a:rPr lang="it-CH" altLang="en-US" sz="2800" b="1" dirty="0">
                <a:solidFill>
                  <a:srgbClr val="C000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rope ?</a:t>
            </a:r>
          </a:p>
          <a:p>
            <a:pPr marL="762000" lvl="1" indent="-457200" algn="just">
              <a:buClr>
                <a:srgbClr val="002060"/>
              </a:buClr>
              <a:buFont typeface="Wingdings" panose="05000000000000000000" pitchFamily="2" charset="2"/>
              <a:buChar char="è"/>
              <a:defRPr/>
            </a:pPr>
            <a:endParaRPr lang="it-CH" altLang="en-US" sz="2800" b="1" dirty="0">
              <a:solidFill>
                <a:srgbClr val="C000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endParaRPr>
          </a:p>
          <a:p>
            <a:pPr marL="762000" lvl="1" indent="-457200" algn="just">
              <a:buClr>
                <a:srgbClr val="002060"/>
              </a:buClr>
              <a:buFont typeface="Wingdings" panose="05000000000000000000" pitchFamily="2" charset="2"/>
              <a:buChar char="è"/>
              <a:defRPr/>
            </a:pPr>
            <a:r>
              <a:rPr lang="it-CH" altLang="en-US" sz="2800" b="1" dirty="0">
                <a:solidFill>
                  <a:srgbClr val="C000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Target : 2026 ? 2028 ? With exemptions ? </a:t>
            </a:r>
          </a:p>
          <a:p>
            <a:pPr marL="762000" lvl="1" indent="-457200" algn="just">
              <a:buClr>
                <a:srgbClr val="002060"/>
              </a:buClr>
              <a:buFont typeface="Wingdings" panose="05000000000000000000" pitchFamily="2" charset="2"/>
              <a:buChar char="è"/>
              <a:defRPr/>
            </a:pPr>
            <a:endPar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sym typeface="Wingdings" panose="05000000000000000000" pitchFamily="2" charset="2"/>
            </a:endParaRPr>
          </a:p>
          <a:p>
            <a:pPr marL="762000" lvl="1" indent="-457200" algn="just">
              <a:buClr>
                <a:srgbClr val="002060"/>
              </a:buClr>
              <a:buFont typeface="Wingdings" panose="05000000000000000000" pitchFamily="2" charset="2"/>
              <a:buChar char="è"/>
              <a:defRPr/>
            </a:pPr>
            <a:r>
              <a:rPr lang="it-CH" altLang="en-US" sz="2800" b="1" dirty="0">
                <a:solidFill>
                  <a:srgbClr val="C000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Our position : </a:t>
            </a:r>
            <a:r>
              <a:rPr lang="en-US" sz="2800" dirty="0">
                <a:latin typeface="Calibri" panose="020F0502020204030204" pitchFamily="34" charset="0"/>
                <a:ea typeface="SimSun" panose="02010600030101010101" pitchFamily="2" charset="-122"/>
              </a:rPr>
              <a:t>“First international wagons, then national approach” (where the definition of “international” is based on the use of the wagon)</a:t>
            </a:r>
            <a:endPar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762000" lvl="1" indent="-457200" algn="just">
              <a:buClr>
                <a:srgbClr val="002060"/>
              </a:buClr>
              <a:buFont typeface="Wingdings" panose="05000000000000000000" pitchFamily="2" charset="2"/>
              <a:buChar char="Ø"/>
              <a:defRPr/>
            </a:pPr>
            <a:endParaRPr lang="it-CH" altLang="en-US" sz="2800" b="1" dirty="0">
              <a:solidFill>
                <a:srgbClr val="C00000"/>
              </a:solidFill>
              <a:effectLst>
                <a:outerShdw blurRad="38100" dist="38100" dir="2700000" algn="tl">
                  <a:srgbClr val="000000">
                    <a:alpha val="43137"/>
                  </a:srgbClr>
                </a:outerShdw>
              </a:effectLst>
              <a:latin typeface="Calibri" panose="020F0502020204030204" pitchFamily="34" charset="0"/>
            </a:endParaRPr>
          </a:p>
          <a:p>
            <a:pPr marL="762000" lvl="1" indent="-457200" algn="just">
              <a:buClr>
                <a:srgbClr val="002060"/>
              </a:buClr>
              <a:buFont typeface="Wingdings" panose="05000000000000000000" pitchFamily="2" charset="2"/>
              <a:buChar char="Ø"/>
              <a:defRPr/>
            </a:pPr>
            <a:endPar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304800" lvl="1" indent="0" algn="just">
              <a:buClr>
                <a:srgbClr val="002060"/>
              </a:buClr>
              <a:buNone/>
              <a:defRPr/>
            </a:pPr>
            <a:endParaRPr lang="it-CH" altLang="en-US" sz="2800" b="1" dirty="0">
              <a:solidFill>
                <a:srgbClr val="C00000"/>
              </a:solidFill>
              <a:effectLst>
                <a:outerShdw blurRad="38100" dist="38100" dir="2700000" algn="tl">
                  <a:srgbClr val="000000">
                    <a:alpha val="43137"/>
                  </a:srgbClr>
                </a:outerShdw>
              </a:effectLst>
              <a:latin typeface="Calibri" panose="020F0502020204030204" pitchFamily="34" charset="0"/>
            </a:endParaRPr>
          </a:p>
          <a:p>
            <a:pPr marL="304800" lvl="1" indent="0" algn="just">
              <a:buClr>
                <a:srgbClr val="002060"/>
              </a:buClr>
              <a:buNone/>
              <a:defRPr/>
            </a:pPr>
            <a:endPar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IT"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246526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10084" y="-90487"/>
            <a:ext cx="2779934" cy="108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olo 1"/>
          <p:cNvSpPr txBox="1">
            <a:spLocks/>
          </p:cNvSpPr>
          <p:nvPr/>
        </p:nvSpPr>
        <p:spPr>
          <a:xfrm>
            <a:off x="262086" y="239031"/>
            <a:ext cx="7552844" cy="42170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CH" altLang="en-US" sz="3600" b="0" i="0" u="none" strike="noStrike" kern="1200" cap="none" spc="0" normalizeH="0" baseline="0" noProof="0" dirty="0">
                <a:ln>
                  <a:noFill/>
                </a:ln>
                <a:solidFill>
                  <a:srgbClr val="002060"/>
                </a:solidFill>
                <a:effectLst/>
                <a:uLnTx/>
                <a:uFillTx/>
                <a:latin typeface="Calibri" panose="020F0502020204030204" pitchFamily="34" charset="0"/>
                <a:ea typeface="+mj-ea"/>
                <a:cs typeface="+mj-cs"/>
              </a:rPr>
              <a:t>The main future developments/investments</a:t>
            </a:r>
          </a:p>
        </p:txBody>
      </p:sp>
      <p:sp>
        <p:nvSpPr>
          <p:cNvPr id="6" name="Segnaposto contenuto 2"/>
          <p:cNvSpPr txBox="1">
            <a:spLocks/>
          </p:cNvSpPr>
          <p:nvPr/>
        </p:nvSpPr>
        <p:spPr>
          <a:xfrm>
            <a:off x="347146" y="1302583"/>
            <a:ext cx="11120351" cy="54171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685800" marR="0" lvl="1" indent="-381000" algn="just" defTabSz="914400" rtl="0" eaLnBrk="1" fontAlgn="auto" latinLnBrk="0" hangingPunct="1">
              <a:lnSpc>
                <a:spcPct val="90000"/>
              </a:lnSpc>
              <a:spcBef>
                <a:spcPts val="500"/>
              </a:spcBef>
              <a:spcAft>
                <a:spcPts val="0"/>
              </a:spcAft>
              <a:buClr>
                <a:srgbClr val="002060"/>
              </a:buClr>
              <a:buSzTx/>
              <a:buFont typeface="Wingdings" panose="05000000000000000000" pitchFamily="2" charset="2"/>
              <a:buChar char="Ø"/>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Improving quality and performance </a:t>
            </a: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sym typeface="Wingdings" panose="05000000000000000000" pitchFamily="2" charset="2"/>
              </a:rPr>
              <a:t>  </a:t>
            </a:r>
            <a:r>
              <a:rPr kumimoji="0" lang="it-CH" altLang="en-US" sz="2800" b="0"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sym typeface="Wingdings" panose="05000000000000000000" pitchFamily="2" charset="2"/>
              </a:rPr>
              <a:t>Interoperability</a:t>
            </a:r>
            <a:endParaRPr kumimoji="0" lang="it-CH" altLang="en-US" sz="2800" b="0"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rPr>
              <a:t>ERTMS / Noise reduction/</a:t>
            </a: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rPr>
              <a:t>Languages</a:t>
            </a:r>
            <a:r>
              <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sym typeface="Wingdings" panose="05000000000000000000" pitchFamily="2" charset="2"/>
              </a:rPr>
              <a:t>DigitalisationOpen data</a:t>
            </a:r>
            <a:endPar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IT"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303349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5667" y="468018"/>
            <a:ext cx="9039828" cy="1015663"/>
          </a:xfrm>
          <a:prstGeom prst="rect">
            <a:avLst/>
          </a:prstGeom>
        </p:spPr>
        <p:txBody>
          <a:bodyPr wrap="square">
            <a:spAutoFit/>
          </a:bodyPr>
          <a:lstStyle/>
          <a:p>
            <a:r>
              <a:rPr lang="en-GB" sz="2000" b="1" dirty="0">
                <a:solidFill>
                  <a:srgbClr val="002060"/>
                </a:solidFill>
                <a:latin typeface="Calibri" panose="020F0502020204030204" pitchFamily="34" charset="0"/>
              </a:rPr>
              <a:t>DIGITALISATION : ETRMS is the backbone of digitalisation</a:t>
            </a:r>
          </a:p>
          <a:p>
            <a:r>
              <a:rPr lang="en-US" sz="2000" b="1" dirty="0">
                <a:solidFill>
                  <a:srgbClr val="002060"/>
                </a:solidFill>
                <a:latin typeface="Calibri" panose="020F0502020204030204" pitchFamily="34" charset="0"/>
              </a:rPr>
              <a:t> </a:t>
            </a:r>
          </a:p>
          <a:p>
            <a:endParaRPr lang="en-GB" sz="2000" b="1" dirty="0">
              <a:solidFill>
                <a:srgbClr val="002060"/>
              </a:solidFill>
              <a:latin typeface="Calibri" panose="020F0502020204030204" pitchFamily="34" charset="0"/>
            </a:endParaRPr>
          </a:p>
        </p:txBody>
      </p:sp>
      <p:sp>
        <p:nvSpPr>
          <p:cNvPr id="11" name="Content Placeholder 2"/>
          <p:cNvSpPr txBox="1">
            <a:spLocks/>
          </p:cNvSpPr>
          <p:nvPr/>
        </p:nvSpPr>
        <p:spPr bwMode="auto">
          <a:xfrm>
            <a:off x="1525755" y="1059872"/>
            <a:ext cx="8365426" cy="10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5" tIns="91425" rIns="91425" bIns="91425"/>
          <a:lstStyle>
            <a:lvl1pPr marL="384175" lvl="0" indent="-384175" algn="l" rtl="0" eaLnBrk="0" fontAlgn="base" hangingPunct="0">
              <a:spcBef>
                <a:spcPts val="0"/>
              </a:spcBef>
              <a:spcAft>
                <a:spcPct val="0"/>
              </a:spcAft>
              <a:buFont typeface="Wingdings" pitchFamily="2" charset="2"/>
              <a:buChar char="n"/>
              <a:defRPr sz="2400" b="1">
                <a:solidFill>
                  <a:schemeClr val="folHlink"/>
                </a:solidFill>
                <a:latin typeface="+mn-lt"/>
                <a:ea typeface="+mn-ea"/>
                <a:cs typeface="+mn-cs"/>
              </a:defRPr>
            </a:lvl1pPr>
            <a:lvl2pPr marL="715963" lvl="1" indent="-314325" algn="l" rtl="0" eaLnBrk="0" fontAlgn="base" hangingPunct="0">
              <a:lnSpc>
                <a:spcPct val="90000"/>
              </a:lnSpc>
              <a:spcBef>
                <a:spcPts val="0"/>
              </a:spcBef>
              <a:spcAft>
                <a:spcPct val="0"/>
              </a:spcAft>
              <a:buFont typeface="Verdana" pitchFamily="34" charset="0"/>
              <a:buChar char="»"/>
              <a:defRPr sz="2200" b="1">
                <a:solidFill>
                  <a:schemeClr val="bg2"/>
                </a:solidFill>
                <a:latin typeface="+mn-lt"/>
              </a:defRPr>
            </a:lvl2pPr>
            <a:lvl3pPr marL="962025" lvl="2" indent="-228600" algn="l" rtl="0" eaLnBrk="0" fontAlgn="base" hangingPunct="0">
              <a:spcBef>
                <a:spcPts val="0"/>
              </a:spcBef>
              <a:spcAft>
                <a:spcPct val="0"/>
              </a:spcAft>
              <a:buChar char="•"/>
              <a:defRPr b="1">
                <a:solidFill>
                  <a:srgbClr val="4BBBBF"/>
                </a:solidFill>
                <a:latin typeface="+mn-lt"/>
              </a:defRPr>
            </a:lvl3pPr>
            <a:lvl4pPr marL="1231900" lvl="3" indent="-227013" algn="l" rtl="0" eaLnBrk="0" fontAlgn="base" hangingPunct="0">
              <a:lnSpc>
                <a:spcPct val="90000"/>
              </a:lnSpc>
              <a:spcBef>
                <a:spcPts val="0"/>
              </a:spcBef>
              <a:spcAft>
                <a:spcPct val="0"/>
              </a:spcAft>
              <a:buChar char="–"/>
              <a:defRPr sz="2400">
                <a:solidFill>
                  <a:schemeClr val="bg1"/>
                </a:solidFill>
                <a:latin typeface="+mn-lt"/>
              </a:defRPr>
            </a:lvl4pPr>
            <a:lvl5pPr marL="1616075" lvl="4" indent="-193675" algn="l" rtl="0" eaLnBrk="0" fontAlgn="base" hangingPunct="0">
              <a:lnSpc>
                <a:spcPct val="90000"/>
              </a:lnSpc>
              <a:spcBef>
                <a:spcPts val="0"/>
              </a:spcBef>
              <a:spcAft>
                <a:spcPct val="0"/>
              </a:spcAft>
              <a:buChar char="»"/>
              <a:defRPr sz="2400">
                <a:solidFill>
                  <a:schemeClr val="bg1"/>
                </a:solidFill>
                <a:latin typeface="+mn-lt"/>
              </a:defRPr>
            </a:lvl5pPr>
            <a:lvl6pPr marL="2073275" lvl="5" indent="-193675" algn="l" rtl="0" fontAlgn="base">
              <a:lnSpc>
                <a:spcPct val="90000"/>
              </a:lnSpc>
              <a:spcBef>
                <a:spcPts val="0"/>
              </a:spcBef>
              <a:spcAft>
                <a:spcPct val="0"/>
              </a:spcAft>
              <a:buChar char="»"/>
              <a:defRPr sz="2400">
                <a:solidFill>
                  <a:schemeClr val="bg1"/>
                </a:solidFill>
                <a:latin typeface="+mn-lt"/>
              </a:defRPr>
            </a:lvl6pPr>
            <a:lvl7pPr marL="2530475" lvl="6" indent="-193675" algn="l" rtl="0" fontAlgn="base">
              <a:lnSpc>
                <a:spcPct val="90000"/>
              </a:lnSpc>
              <a:spcBef>
                <a:spcPts val="0"/>
              </a:spcBef>
              <a:spcAft>
                <a:spcPct val="0"/>
              </a:spcAft>
              <a:buChar char="»"/>
              <a:defRPr sz="2400">
                <a:solidFill>
                  <a:schemeClr val="bg1"/>
                </a:solidFill>
                <a:latin typeface="+mn-lt"/>
              </a:defRPr>
            </a:lvl7pPr>
            <a:lvl8pPr marL="2987675" lvl="7" indent="-193675" algn="l" rtl="0" fontAlgn="base">
              <a:lnSpc>
                <a:spcPct val="90000"/>
              </a:lnSpc>
              <a:spcBef>
                <a:spcPts val="0"/>
              </a:spcBef>
              <a:spcAft>
                <a:spcPct val="0"/>
              </a:spcAft>
              <a:buChar char="»"/>
              <a:defRPr sz="2400">
                <a:solidFill>
                  <a:schemeClr val="bg1"/>
                </a:solidFill>
                <a:latin typeface="+mn-lt"/>
              </a:defRPr>
            </a:lvl8pPr>
            <a:lvl9pPr marL="3444875" lvl="8" indent="-193675" algn="l" rtl="0" fontAlgn="base">
              <a:lnSpc>
                <a:spcPct val="90000"/>
              </a:lnSpc>
              <a:spcBef>
                <a:spcPts val="0"/>
              </a:spcBef>
              <a:spcAft>
                <a:spcPct val="0"/>
              </a:spcAft>
              <a:buChar char="»"/>
              <a:defRPr sz="2400">
                <a:solidFill>
                  <a:schemeClr val="bg1"/>
                </a:solidFill>
                <a:latin typeface="+mn-lt"/>
              </a:defRPr>
            </a:lvl9pPr>
          </a:lstStyle>
          <a:p>
            <a:pPr marL="0" indent="0">
              <a:buNone/>
              <a:defRPr/>
            </a:pPr>
            <a:r>
              <a:rPr lang="en-US" sz="1800" kern="0" dirty="0" err="1">
                <a:solidFill>
                  <a:schemeClr val="tx1"/>
                </a:solidFill>
              </a:rPr>
              <a:t>Digitalisation</a:t>
            </a:r>
            <a:r>
              <a:rPr lang="en-US" sz="1800" kern="0" dirty="0">
                <a:solidFill>
                  <a:schemeClr val="tx1"/>
                </a:solidFill>
              </a:rPr>
              <a:t> – Asset Intelligence  =&gt; which improvements ?</a:t>
            </a:r>
            <a:endParaRPr lang="en-US" sz="1600" b="0" kern="0" dirty="0">
              <a:solidFill>
                <a:schemeClr val="tx1"/>
              </a:solidFill>
            </a:endParaRPr>
          </a:p>
        </p:txBody>
      </p:sp>
      <p:sp>
        <p:nvSpPr>
          <p:cNvPr id="12" name="Inhaltsplatzhalter 6"/>
          <p:cNvSpPr txBox="1">
            <a:spLocks/>
          </p:cNvSpPr>
          <p:nvPr>
            <p:custDataLst>
              <p:tags r:id="rId1"/>
            </p:custDataLst>
          </p:nvPr>
        </p:nvSpPr>
        <p:spPr bwMode="gray">
          <a:xfrm>
            <a:off x="777319" y="2437136"/>
            <a:ext cx="2505075" cy="2190750"/>
          </a:xfrm>
          <a:prstGeom prst="rect">
            <a:avLst/>
          </a:prstGeom>
          <a:ln>
            <a:solidFill>
              <a:srgbClr val="878C96"/>
            </a:solidFill>
          </a:ln>
        </p:spPr>
        <p:txBody>
          <a:bodyPr/>
          <a:lstStyle>
            <a:lvl1pPr marL="0" indent="0" algn="l" defTabSz="914400" rtl="0" eaLnBrk="1" latinLnBrk="0" hangingPunct="1">
              <a:spcBef>
                <a:spcPct val="20000"/>
              </a:spcBef>
              <a:buFontTx/>
              <a:buNone/>
              <a:defRPr sz="1400" kern="1200">
                <a:solidFill>
                  <a:schemeClr val="tx1"/>
                </a:solidFill>
                <a:latin typeface="+mn-lt"/>
                <a:ea typeface="+mn-ea"/>
                <a:cs typeface="+mn-cs"/>
              </a:defRPr>
            </a:lvl1pPr>
            <a:lvl2pPr marL="180000" indent="-180000" algn="l" defTabSz="914400" rtl="0" eaLnBrk="1" latinLnBrk="0" hangingPunct="1">
              <a:spcBef>
                <a:spcPts val="600"/>
              </a:spcBef>
              <a:buClr>
                <a:srgbClr val="FF0000"/>
              </a:buClr>
              <a:buSzPct val="85000"/>
              <a:buFont typeface="Wingdings" pitchFamily="2" charset="2"/>
              <a:buChar char="n"/>
              <a:defRPr sz="1400" kern="1200">
                <a:solidFill>
                  <a:schemeClr val="tx1"/>
                </a:solidFill>
                <a:latin typeface="+mn-lt"/>
                <a:ea typeface="+mn-ea"/>
                <a:cs typeface="+mn-cs"/>
              </a:defRPr>
            </a:lvl2pPr>
            <a:lvl3pPr marL="360000" indent="-180000" algn="l" defTabSz="914400" rtl="0" eaLnBrk="1" latinLnBrk="0" hangingPunct="1">
              <a:spcBef>
                <a:spcPts val="300"/>
              </a:spcBef>
              <a:buClr>
                <a:srgbClr val="FF0000"/>
              </a:buClr>
              <a:buFont typeface="DB Office" pitchFamily="34" charset="0"/>
              <a:buChar char="–"/>
              <a:defRPr sz="1400" kern="1200">
                <a:solidFill>
                  <a:schemeClr val="tx1"/>
                </a:solidFill>
                <a:latin typeface="+mn-lt"/>
                <a:ea typeface="+mn-ea"/>
                <a:cs typeface="+mn-cs"/>
              </a:defRPr>
            </a:lvl3pPr>
            <a:lvl4pPr marL="540000" indent="-180000" algn="l" defTabSz="914400" rtl="0" eaLnBrk="1" latinLnBrk="0" hangingPunct="1">
              <a:spcBef>
                <a:spcPts val="300"/>
              </a:spcBef>
              <a:buClr>
                <a:srgbClr val="FF0000"/>
              </a:buClr>
              <a:buSzPct val="100000"/>
              <a:buFont typeface="Wingdings" pitchFamily="2" charset="2"/>
              <a:buChar char=""/>
              <a:defRPr sz="1400" kern="1200">
                <a:solidFill>
                  <a:schemeClr val="tx1"/>
                </a:solidFill>
                <a:latin typeface="+mn-lt"/>
                <a:ea typeface="+mn-ea"/>
                <a:cs typeface="+mn-cs"/>
              </a:defRPr>
            </a:lvl4pPr>
            <a:lvl5pPr marL="720000" indent="-180000" algn="l" defTabSz="914400" rtl="0" eaLnBrk="1" latinLnBrk="0" hangingPunct="1">
              <a:spcBef>
                <a:spcPts val="300"/>
              </a:spcBef>
              <a:buClr>
                <a:srgbClr val="FF0000"/>
              </a:buClr>
              <a:buSzPct val="100000"/>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buClr>
                <a:srgbClr val="C00000"/>
              </a:buClr>
              <a:defRPr/>
            </a:pPr>
            <a:r>
              <a:rPr lang="en-US" sz="1200" dirty="0">
                <a:solidFill>
                  <a:srgbClr val="000000"/>
                </a:solidFill>
              </a:rPr>
              <a:t>Improved estimated time of arrival</a:t>
            </a:r>
          </a:p>
          <a:p>
            <a:pPr lvl="1">
              <a:buClr>
                <a:srgbClr val="C00000"/>
              </a:buClr>
              <a:defRPr/>
            </a:pPr>
            <a:r>
              <a:rPr lang="en-US" sz="1200" dirty="0">
                <a:solidFill>
                  <a:srgbClr val="000000"/>
                </a:solidFill>
              </a:rPr>
              <a:t>Real time fleet management</a:t>
            </a:r>
          </a:p>
          <a:p>
            <a:pPr lvl="1">
              <a:buClr>
                <a:srgbClr val="C00000"/>
              </a:buClr>
              <a:defRPr/>
            </a:pPr>
            <a:r>
              <a:rPr lang="en-US" sz="1200" dirty="0">
                <a:solidFill>
                  <a:srgbClr val="000000"/>
                </a:solidFill>
              </a:rPr>
              <a:t>Real time shock detection</a:t>
            </a:r>
          </a:p>
          <a:p>
            <a:pPr lvl="1">
              <a:buClr>
                <a:srgbClr val="C00000"/>
              </a:buClr>
              <a:defRPr/>
            </a:pPr>
            <a:r>
              <a:rPr lang="en-US" sz="1200" dirty="0">
                <a:solidFill>
                  <a:srgbClr val="000000"/>
                </a:solidFill>
              </a:rPr>
              <a:t>Reduced turnover time</a:t>
            </a:r>
          </a:p>
          <a:p>
            <a:pPr lvl="1">
              <a:buClr>
                <a:srgbClr val="C00000"/>
              </a:buClr>
              <a:defRPr/>
            </a:pPr>
            <a:r>
              <a:rPr lang="en-US" sz="1200" dirty="0">
                <a:solidFill>
                  <a:srgbClr val="000000"/>
                </a:solidFill>
              </a:rPr>
              <a:t>Reduced manual </a:t>
            </a:r>
            <a:r>
              <a:rPr lang="en-US" sz="1200" dirty="0" err="1">
                <a:solidFill>
                  <a:srgbClr val="000000"/>
                </a:solidFill>
              </a:rPr>
              <a:t>wk</a:t>
            </a:r>
            <a:endParaRPr lang="en-US" sz="1200" dirty="0">
              <a:solidFill>
                <a:srgbClr val="000000"/>
              </a:solidFill>
            </a:endParaRPr>
          </a:p>
          <a:p>
            <a:pPr lvl="1">
              <a:buClr>
                <a:srgbClr val="C00000"/>
              </a:buClr>
              <a:defRPr/>
            </a:pPr>
            <a:r>
              <a:rPr lang="en-US" sz="1200" dirty="0">
                <a:solidFill>
                  <a:srgbClr val="000000"/>
                </a:solidFill>
              </a:rPr>
              <a:t>Better forecast of fleet utilization</a:t>
            </a:r>
          </a:p>
          <a:p>
            <a:pPr marL="0" lvl="1" indent="0">
              <a:buClr>
                <a:srgbClr val="C00000"/>
              </a:buClr>
              <a:buNone/>
              <a:defRPr/>
            </a:pPr>
            <a:endParaRPr lang="en-US" dirty="0">
              <a:solidFill>
                <a:srgbClr val="000000"/>
              </a:solidFill>
            </a:endParaRPr>
          </a:p>
        </p:txBody>
      </p:sp>
      <p:sp>
        <p:nvSpPr>
          <p:cNvPr id="13" name="Inhaltsplatzhalter 6"/>
          <p:cNvSpPr txBox="1">
            <a:spLocks/>
          </p:cNvSpPr>
          <p:nvPr>
            <p:custDataLst>
              <p:tags r:id="rId2"/>
            </p:custDataLst>
          </p:nvPr>
        </p:nvSpPr>
        <p:spPr bwMode="gray">
          <a:xfrm>
            <a:off x="4015010" y="2359188"/>
            <a:ext cx="2690813" cy="2179638"/>
          </a:xfrm>
          <a:prstGeom prst="rect">
            <a:avLst/>
          </a:prstGeom>
          <a:ln>
            <a:solidFill>
              <a:srgbClr val="878C96"/>
            </a:solidFill>
          </a:ln>
          <a:extLst/>
        </p:spPr>
        <p:txBody>
          <a:bodyPr/>
          <a:lstStyle>
            <a:defPPr>
              <a:defRPr lang="de-DE"/>
            </a:defPPr>
            <a:lvl1pPr marL="0" indent="0" algn="l" defTabSz="914400" eaLnBrk="1" latinLnBrk="0" hangingPunct="1">
              <a:spcBef>
                <a:spcPct val="20000"/>
              </a:spcBef>
              <a:buFontTx/>
              <a:buNone/>
              <a:defRPr sz="1400">
                <a:latin typeface="+mn-lt"/>
              </a:defRPr>
            </a:lvl1pPr>
            <a:lvl2pPr marL="180000" lvl="1" indent="-180000" algn="l" defTabSz="914400" eaLnBrk="1" latinLnBrk="0" hangingPunct="1">
              <a:spcBef>
                <a:spcPts val="600"/>
              </a:spcBef>
              <a:buClr>
                <a:srgbClr val="FF0000"/>
              </a:buClr>
              <a:buSzPct val="85000"/>
              <a:buFont typeface="Wingdings" pitchFamily="2" charset="2"/>
              <a:buChar char="n"/>
              <a:defRPr sz="1400"/>
            </a:lvl2pPr>
            <a:lvl3pPr marL="465137" lvl="2" indent="-285750" algn="l" defTabSz="914400" eaLnBrk="1" latinLnBrk="0" hangingPunct="1">
              <a:spcBef>
                <a:spcPts val="600"/>
              </a:spcBef>
              <a:buClr>
                <a:srgbClr val="FF0000"/>
              </a:buClr>
              <a:buSzPct val="85000"/>
              <a:buFont typeface="Symbol" panose="05050102010706020507" pitchFamily="18" charset="2"/>
              <a:buChar char="-"/>
              <a:defRPr sz="1400"/>
            </a:lvl3pPr>
            <a:lvl4pPr marL="540000" indent="-180000" algn="l" defTabSz="914400" eaLnBrk="1" latinLnBrk="0" hangingPunct="1">
              <a:spcBef>
                <a:spcPts val="300"/>
              </a:spcBef>
              <a:buClr>
                <a:srgbClr val="FF0000"/>
              </a:buClr>
              <a:buSzPct val="100000"/>
              <a:buFont typeface="Wingdings" pitchFamily="2" charset="2"/>
              <a:buChar char=""/>
              <a:defRPr sz="1400">
                <a:latin typeface="+mn-lt"/>
              </a:defRPr>
            </a:lvl4pPr>
            <a:lvl5pPr marL="720000" indent="-180000" algn="l" defTabSz="914400" eaLnBrk="1" latinLnBrk="0" hangingPunct="1">
              <a:spcBef>
                <a:spcPts val="300"/>
              </a:spcBef>
              <a:buClr>
                <a:srgbClr val="FF0000"/>
              </a:buClr>
              <a:buSzPct val="100000"/>
              <a:buFont typeface="Wingdings" pitchFamily="2" charset="2"/>
              <a:buChar char=""/>
              <a:defRPr sz="1400">
                <a:latin typeface="+mn-lt"/>
              </a:defRPr>
            </a:lvl5pPr>
            <a:lvl6pPr marL="2514600" indent="-228600">
              <a:spcBef>
                <a:spcPct val="20000"/>
              </a:spcBef>
              <a:buFont typeface="Arial" pitchFamily="34" charset="0"/>
              <a:buChar char="•"/>
              <a:defRPr sz="2000">
                <a:latin typeface="+mn-lt"/>
              </a:defRPr>
            </a:lvl6pPr>
            <a:lvl7pPr marL="2971800" indent="-228600">
              <a:spcBef>
                <a:spcPct val="20000"/>
              </a:spcBef>
              <a:buFont typeface="Arial" pitchFamily="34" charset="0"/>
              <a:buChar char="•"/>
              <a:defRPr sz="2000">
                <a:latin typeface="+mn-lt"/>
              </a:defRPr>
            </a:lvl7pPr>
            <a:lvl8pPr marL="3429000" indent="-228600">
              <a:spcBef>
                <a:spcPct val="20000"/>
              </a:spcBef>
              <a:buFont typeface="Arial" pitchFamily="34" charset="0"/>
              <a:buChar char="•"/>
              <a:defRPr sz="2000">
                <a:latin typeface="+mn-lt"/>
              </a:defRPr>
            </a:lvl8pPr>
            <a:lvl9pPr marL="3886200" indent="-228600">
              <a:spcBef>
                <a:spcPct val="20000"/>
              </a:spcBef>
              <a:buFont typeface="Arial" pitchFamily="34" charset="0"/>
              <a:buChar char="•"/>
              <a:defRPr sz="2000">
                <a:latin typeface="+mn-lt"/>
              </a:defRPr>
            </a:lvl9pPr>
          </a:lstStyle>
          <a:p>
            <a:pPr lvl="1">
              <a:buClr>
                <a:srgbClr val="C00000"/>
              </a:buClr>
              <a:defRPr/>
            </a:pPr>
            <a:r>
              <a:rPr lang="en-US" altLang="de-DE" sz="1200" kern="0" dirty="0">
                <a:solidFill>
                  <a:srgbClr val="000000"/>
                </a:solidFill>
                <a:latin typeface="Arial"/>
              </a:rPr>
              <a:t>New services for customers</a:t>
            </a:r>
          </a:p>
          <a:p>
            <a:pPr lvl="2">
              <a:buClr>
                <a:srgbClr val="7A898D"/>
              </a:buClr>
              <a:buFont typeface="Wingdings" panose="05000000000000000000" pitchFamily="2" charset="2"/>
              <a:buChar char="§"/>
              <a:defRPr/>
            </a:pPr>
            <a:r>
              <a:rPr lang="en-US" altLang="de-DE" sz="1200" dirty="0">
                <a:solidFill>
                  <a:srgbClr val="000000"/>
                </a:solidFill>
                <a:latin typeface="Arial"/>
              </a:rPr>
              <a:t>Real time tracing of transports</a:t>
            </a:r>
          </a:p>
          <a:p>
            <a:pPr lvl="2">
              <a:buClr>
                <a:srgbClr val="7A898D"/>
              </a:buClr>
              <a:buFont typeface="Wingdings" panose="05000000000000000000" pitchFamily="2" charset="2"/>
              <a:buChar char="§"/>
              <a:defRPr/>
            </a:pPr>
            <a:r>
              <a:rPr lang="en-US" altLang="de-DE" sz="1200" dirty="0">
                <a:solidFill>
                  <a:srgbClr val="000000"/>
                </a:solidFill>
                <a:latin typeface="Arial"/>
              </a:rPr>
              <a:t>Event messages tailored for the customer’s needs</a:t>
            </a:r>
          </a:p>
          <a:p>
            <a:pPr lvl="1">
              <a:buClr>
                <a:srgbClr val="C00000"/>
              </a:buClr>
              <a:defRPr/>
            </a:pPr>
            <a:r>
              <a:rPr lang="en-US" sz="1200" kern="0" dirty="0">
                <a:solidFill>
                  <a:srgbClr val="000000"/>
                </a:solidFill>
                <a:latin typeface="Arial"/>
              </a:rPr>
              <a:t>Monitoring of the good’s quality in real time</a:t>
            </a:r>
          </a:p>
          <a:p>
            <a:pPr lvl="2">
              <a:buClr>
                <a:srgbClr val="7A898D"/>
              </a:buClr>
              <a:buFont typeface="Wingdings" panose="05000000000000000000" pitchFamily="2" charset="2"/>
              <a:buChar char="§"/>
              <a:defRPr/>
            </a:pPr>
            <a:r>
              <a:rPr lang="en-US" sz="1200" dirty="0">
                <a:solidFill>
                  <a:srgbClr val="000000"/>
                </a:solidFill>
                <a:latin typeface="Arial"/>
              </a:rPr>
              <a:t>Specific thresholds, e.g. Temperature </a:t>
            </a:r>
          </a:p>
          <a:p>
            <a:pPr lvl="2">
              <a:buClr>
                <a:srgbClr val="7A898D"/>
              </a:buClr>
              <a:buFont typeface="Wingdings" panose="05000000000000000000" pitchFamily="2" charset="2"/>
              <a:buChar char="§"/>
              <a:defRPr/>
            </a:pPr>
            <a:r>
              <a:rPr lang="en-US" sz="1200" dirty="0">
                <a:solidFill>
                  <a:srgbClr val="000000"/>
                </a:solidFill>
                <a:latin typeface="Arial"/>
              </a:rPr>
              <a:t>Triggered actions</a:t>
            </a:r>
          </a:p>
        </p:txBody>
      </p:sp>
      <p:sp>
        <p:nvSpPr>
          <p:cNvPr id="14" name="Inhaltsplatzhalter 6"/>
          <p:cNvSpPr txBox="1">
            <a:spLocks/>
          </p:cNvSpPr>
          <p:nvPr>
            <p:custDataLst>
              <p:tags r:id="rId3"/>
            </p:custDataLst>
          </p:nvPr>
        </p:nvSpPr>
        <p:spPr bwMode="gray">
          <a:xfrm>
            <a:off x="7454860" y="2360019"/>
            <a:ext cx="2593975" cy="2147887"/>
          </a:xfrm>
          <a:prstGeom prst="rect">
            <a:avLst/>
          </a:prstGeom>
          <a:noFill/>
          <a:ln w="9525">
            <a:solidFill>
              <a:srgbClr val="878C96"/>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Wingdings" panose="05000000000000000000" pitchFamily="2" charset="2"/>
              <a:buChar char="n"/>
              <a:defRPr sz="2400" b="1">
                <a:solidFill>
                  <a:schemeClr val="folHlink"/>
                </a:solidFill>
                <a:latin typeface="Verdana" panose="020B0604030504040204" pitchFamily="34" charset="0"/>
              </a:defRPr>
            </a:lvl1pPr>
            <a:lvl2pPr marL="179388" indent="-179388">
              <a:lnSpc>
                <a:spcPct val="90000"/>
              </a:lnSpc>
              <a:spcBef>
                <a:spcPct val="25000"/>
              </a:spcBef>
              <a:buFont typeface="Verdana" panose="020B0604030504040204" pitchFamily="34" charset="0"/>
              <a:buChar char="»"/>
              <a:defRPr sz="2200" b="1">
                <a:solidFill>
                  <a:schemeClr val="bg2"/>
                </a:solidFill>
                <a:latin typeface="Verdana" panose="020B0604030504040204" pitchFamily="34" charset="0"/>
              </a:defRPr>
            </a:lvl2pPr>
            <a:lvl3pPr marL="463550" indent="-285750">
              <a:spcBef>
                <a:spcPct val="20000"/>
              </a:spcBef>
              <a:buChar char="•"/>
              <a:defRPr b="1">
                <a:solidFill>
                  <a:srgbClr val="4BBBBF"/>
                </a:solidFill>
                <a:latin typeface="Verdana" panose="020B0604030504040204" pitchFamily="34" charset="0"/>
              </a:defRPr>
            </a:lvl3pPr>
            <a:lvl4pPr marL="539750" indent="-179388">
              <a:lnSpc>
                <a:spcPct val="90000"/>
              </a:lnSpc>
              <a:spcBef>
                <a:spcPct val="25000"/>
              </a:spcBef>
              <a:buChar char="–"/>
              <a:defRPr sz="2400">
                <a:solidFill>
                  <a:schemeClr val="bg1"/>
                </a:solidFill>
                <a:latin typeface="Verdana" panose="020B0604030504040204" pitchFamily="34" charset="0"/>
              </a:defRPr>
            </a:lvl4pPr>
            <a:lvl5pPr marL="719138" indent="-179388">
              <a:lnSpc>
                <a:spcPct val="90000"/>
              </a:lnSpc>
              <a:spcBef>
                <a:spcPct val="25000"/>
              </a:spcBef>
              <a:buChar char="»"/>
              <a:defRPr sz="2400">
                <a:solidFill>
                  <a:schemeClr val="bg1"/>
                </a:solidFill>
                <a:latin typeface="Verdana" panose="020B0604030504040204" pitchFamily="34" charset="0"/>
              </a:defRPr>
            </a:lvl5pPr>
            <a:lvl6pPr marL="1176338" indent="-179388" eaLnBrk="0" fontAlgn="base" hangingPunct="0">
              <a:lnSpc>
                <a:spcPct val="90000"/>
              </a:lnSpc>
              <a:spcBef>
                <a:spcPct val="25000"/>
              </a:spcBef>
              <a:spcAft>
                <a:spcPct val="0"/>
              </a:spcAft>
              <a:buChar char="»"/>
              <a:defRPr sz="2400">
                <a:solidFill>
                  <a:schemeClr val="bg1"/>
                </a:solidFill>
                <a:latin typeface="Verdana" panose="020B0604030504040204" pitchFamily="34" charset="0"/>
              </a:defRPr>
            </a:lvl6pPr>
            <a:lvl7pPr marL="1633538" indent="-179388" eaLnBrk="0" fontAlgn="base" hangingPunct="0">
              <a:lnSpc>
                <a:spcPct val="90000"/>
              </a:lnSpc>
              <a:spcBef>
                <a:spcPct val="25000"/>
              </a:spcBef>
              <a:spcAft>
                <a:spcPct val="0"/>
              </a:spcAft>
              <a:buChar char="»"/>
              <a:defRPr sz="2400">
                <a:solidFill>
                  <a:schemeClr val="bg1"/>
                </a:solidFill>
                <a:latin typeface="Verdana" panose="020B0604030504040204" pitchFamily="34" charset="0"/>
              </a:defRPr>
            </a:lvl7pPr>
            <a:lvl8pPr marL="2090738" indent="-179388" eaLnBrk="0" fontAlgn="base" hangingPunct="0">
              <a:lnSpc>
                <a:spcPct val="90000"/>
              </a:lnSpc>
              <a:spcBef>
                <a:spcPct val="25000"/>
              </a:spcBef>
              <a:spcAft>
                <a:spcPct val="0"/>
              </a:spcAft>
              <a:buChar char="»"/>
              <a:defRPr sz="2400">
                <a:solidFill>
                  <a:schemeClr val="bg1"/>
                </a:solidFill>
                <a:latin typeface="Verdana" panose="020B0604030504040204" pitchFamily="34" charset="0"/>
              </a:defRPr>
            </a:lvl8pPr>
            <a:lvl9pPr marL="2547938" indent="-179388" eaLnBrk="0" fontAlgn="base" hangingPunct="0">
              <a:lnSpc>
                <a:spcPct val="90000"/>
              </a:lnSpc>
              <a:spcBef>
                <a:spcPct val="25000"/>
              </a:spcBef>
              <a:spcAft>
                <a:spcPct val="0"/>
              </a:spcAft>
              <a:buChar char="»"/>
              <a:defRPr sz="2400">
                <a:solidFill>
                  <a:schemeClr val="bg1"/>
                </a:solidFill>
                <a:latin typeface="Verdana" panose="020B0604030504040204" pitchFamily="34" charset="0"/>
              </a:defRPr>
            </a:lvl9pPr>
          </a:lstStyle>
          <a:p>
            <a:pPr lvl="1">
              <a:lnSpc>
                <a:spcPct val="100000"/>
              </a:lnSpc>
              <a:spcBef>
                <a:spcPts val="600"/>
              </a:spcBef>
              <a:buClr>
                <a:srgbClr val="C00000"/>
              </a:buClr>
              <a:buSzPct val="85000"/>
              <a:buFont typeface="Wingdings" panose="05000000000000000000" pitchFamily="2" charset="2"/>
              <a:buChar char="n"/>
            </a:pPr>
            <a:r>
              <a:rPr lang="en-US" altLang="de-DE" sz="1200" b="0">
                <a:solidFill>
                  <a:srgbClr val="000000"/>
                </a:solidFill>
              </a:rPr>
              <a:t>Higher reliability</a:t>
            </a:r>
          </a:p>
          <a:p>
            <a:pPr lvl="2" eaLnBrk="1" hangingPunct="1">
              <a:spcBef>
                <a:spcPct val="0"/>
              </a:spcBef>
              <a:buClr>
                <a:srgbClr val="7A898D"/>
              </a:buClr>
              <a:buSzPct val="85000"/>
              <a:buFont typeface="Wingdings" panose="05000000000000000000" pitchFamily="2" charset="2"/>
              <a:buChar char="§"/>
            </a:pPr>
            <a:r>
              <a:rPr lang="en-US" altLang="de-DE" sz="1200" b="0">
                <a:solidFill>
                  <a:srgbClr val="000000"/>
                </a:solidFill>
              </a:rPr>
              <a:t>Better understanding of damages</a:t>
            </a:r>
          </a:p>
          <a:p>
            <a:pPr lvl="2" eaLnBrk="1" hangingPunct="1">
              <a:spcBef>
                <a:spcPct val="0"/>
              </a:spcBef>
              <a:buClr>
                <a:srgbClr val="7A898D"/>
              </a:buClr>
              <a:buSzPct val="85000"/>
              <a:buFont typeface="Wingdings" panose="05000000000000000000" pitchFamily="2" charset="2"/>
              <a:buChar char="§"/>
            </a:pPr>
            <a:r>
              <a:rPr lang="en-US" altLang="de-DE" sz="1200" b="0">
                <a:solidFill>
                  <a:srgbClr val="000000"/>
                </a:solidFill>
              </a:rPr>
              <a:t>Early recognition of damages </a:t>
            </a:r>
          </a:p>
          <a:p>
            <a:pPr lvl="2" eaLnBrk="1" hangingPunct="1">
              <a:spcBef>
                <a:spcPct val="0"/>
              </a:spcBef>
              <a:buClr>
                <a:srgbClr val="7A898D"/>
              </a:buClr>
              <a:buSzPct val="85000"/>
              <a:buFont typeface="Wingdings" panose="05000000000000000000" pitchFamily="2" charset="2"/>
              <a:buChar char="§"/>
            </a:pPr>
            <a:r>
              <a:rPr lang="en-US" altLang="de-DE" sz="1200" b="0">
                <a:solidFill>
                  <a:srgbClr val="000000"/>
                </a:solidFill>
              </a:rPr>
              <a:t>Reduction of damages</a:t>
            </a:r>
          </a:p>
          <a:p>
            <a:pPr lvl="1">
              <a:lnSpc>
                <a:spcPct val="100000"/>
              </a:lnSpc>
              <a:spcBef>
                <a:spcPts val="600"/>
              </a:spcBef>
              <a:buClr>
                <a:srgbClr val="C00000"/>
              </a:buClr>
              <a:buSzPct val="85000"/>
              <a:buFont typeface="Wingdings" panose="05000000000000000000" pitchFamily="2" charset="2"/>
              <a:buChar char="n"/>
            </a:pPr>
            <a:r>
              <a:rPr lang="en-US" altLang="de-DE" sz="1200" b="0">
                <a:solidFill>
                  <a:srgbClr val="000000"/>
                </a:solidFill>
              </a:rPr>
              <a:t>Improved processes at workshops </a:t>
            </a:r>
          </a:p>
          <a:p>
            <a:pPr lvl="1">
              <a:lnSpc>
                <a:spcPct val="100000"/>
              </a:lnSpc>
              <a:spcBef>
                <a:spcPts val="600"/>
              </a:spcBef>
              <a:buClr>
                <a:srgbClr val="C00000"/>
              </a:buClr>
              <a:buSzPct val="85000"/>
              <a:buFont typeface="Wingdings" panose="05000000000000000000" pitchFamily="2" charset="2"/>
              <a:buChar char="n"/>
            </a:pPr>
            <a:r>
              <a:rPr lang="en-US" altLang="de-DE" sz="1200" b="0">
                <a:solidFill>
                  <a:srgbClr val="000000"/>
                </a:solidFill>
              </a:rPr>
              <a:t>Pro-active handling</a:t>
            </a:r>
          </a:p>
        </p:txBody>
      </p:sp>
      <p:sp>
        <p:nvSpPr>
          <p:cNvPr id="15" name="Inhaltsplatzhalter 6"/>
          <p:cNvSpPr txBox="1">
            <a:spLocks/>
          </p:cNvSpPr>
          <p:nvPr>
            <p:custDataLst>
              <p:tags r:id="rId4"/>
            </p:custDataLst>
          </p:nvPr>
        </p:nvSpPr>
        <p:spPr bwMode="gray">
          <a:xfrm>
            <a:off x="777926" y="2041174"/>
            <a:ext cx="2512124" cy="395962"/>
          </a:xfrm>
          <a:prstGeom prst="rect">
            <a:avLst/>
          </a:prstGeom>
          <a:solidFill>
            <a:srgbClr val="C00000"/>
          </a:solidFill>
          <a:ln w="9525">
            <a:solidFill>
              <a:srgbClr val="C00000"/>
            </a:solidFill>
            <a:miter lim="800000"/>
            <a:headEnd/>
            <a:tailEnd/>
          </a:ln>
          <a:effectLst>
            <a:glow rad="63500">
              <a:srgbClr val="C8CDD2">
                <a:satMod val="175000"/>
                <a:alpha val="40000"/>
              </a:srgbClr>
            </a:glow>
          </a:effectLst>
        </p:spPr>
        <p:txBody>
          <a:bodyPr lIns="90000" tIns="90000" rIns="90000" bIns="90000" anchor="ct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gn="ctr">
              <a:defRPr/>
            </a:pPr>
            <a:r>
              <a:rPr lang="en-US" altLang="de-DE" sz="1200" b="1" kern="0" dirty="0">
                <a:solidFill>
                  <a:srgbClr val="FFFFFF"/>
                </a:solidFill>
                <a:latin typeface="Arial"/>
              </a:rPr>
              <a:t>Improved productivity</a:t>
            </a:r>
          </a:p>
        </p:txBody>
      </p:sp>
      <p:sp>
        <p:nvSpPr>
          <p:cNvPr id="16" name="Inhaltsplatzhalter 6"/>
          <p:cNvSpPr txBox="1">
            <a:spLocks/>
          </p:cNvSpPr>
          <p:nvPr>
            <p:custDataLst>
              <p:tags r:id="rId5"/>
            </p:custDataLst>
          </p:nvPr>
        </p:nvSpPr>
        <p:spPr bwMode="gray">
          <a:xfrm>
            <a:off x="4022666" y="2016621"/>
            <a:ext cx="2691315" cy="360362"/>
          </a:xfrm>
          <a:prstGeom prst="rect">
            <a:avLst/>
          </a:prstGeom>
          <a:solidFill>
            <a:srgbClr val="0070C0"/>
          </a:solidFill>
          <a:ln w="9525">
            <a:solidFill>
              <a:srgbClr val="0070C0"/>
            </a:solidFill>
            <a:miter lim="800000"/>
            <a:headEnd/>
            <a:tailEnd/>
          </a:ln>
          <a:effectLst>
            <a:glow rad="63500">
              <a:srgbClr val="C8CDD2">
                <a:satMod val="175000"/>
                <a:alpha val="40000"/>
              </a:srgbClr>
            </a:glow>
          </a:effectLst>
        </p:spPr>
        <p:txBody>
          <a:bodyPr lIns="90000" tIns="90000" rIns="90000" bIns="90000" anchor="ct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gn="ctr">
              <a:defRPr/>
            </a:pPr>
            <a:r>
              <a:rPr lang="en-US" altLang="de-DE" sz="1200" b="1" kern="0" dirty="0">
                <a:solidFill>
                  <a:srgbClr val="FFFFFF"/>
                </a:solidFill>
                <a:latin typeface="Arial"/>
              </a:rPr>
              <a:t>Customer benefit</a:t>
            </a:r>
          </a:p>
        </p:txBody>
      </p:sp>
      <p:sp>
        <p:nvSpPr>
          <p:cNvPr id="17" name="Inhaltsplatzhalter 6"/>
          <p:cNvSpPr txBox="1">
            <a:spLocks/>
          </p:cNvSpPr>
          <p:nvPr>
            <p:custDataLst>
              <p:tags r:id="rId6"/>
            </p:custDataLst>
          </p:nvPr>
        </p:nvSpPr>
        <p:spPr bwMode="gray">
          <a:xfrm>
            <a:off x="7454755" y="1990561"/>
            <a:ext cx="2594080" cy="386422"/>
          </a:xfrm>
          <a:prstGeom prst="rect">
            <a:avLst/>
          </a:prstGeom>
          <a:solidFill>
            <a:srgbClr val="FFFFFF">
              <a:lumMod val="65000"/>
            </a:srgbClr>
          </a:solidFill>
          <a:ln w="9525">
            <a:solidFill>
              <a:srgbClr val="FFFFFF">
                <a:lumMod val="65000"/>
              </a:srgbClr>
            </a:solidFill>
            <a:miter lim="800000"/>
            <a:headEnd/>
            <a:tailEnd/>
          </a:ln>
          <a:effectLst>
            <a:glow rad="63500">
              <a:srgbClr val="C8CDD2">
                <a:satMod val="175000"/>
                <a:alpha val="40000"/>
              </a:srgbClr>
            </a:glow>
          </a:effectLst>
        </p:spPr>
        <p:txBody>
          <a:bodyPr lIns="90000" tIns="90000" rIns="90000" bIns="90000" anchor="ct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gn="ctr">
              <a:defRPr/>
            </a:pPr>
            <a:r>
              <a:rPr lang="en-US" altLang="de-DE" sz="1200" b="1" kern="0" dirty="0">
                <a:solidFill>
                  <a:srgbClr val="FFFFFF"/>
                </a:solidFill>
                <a:latin typeface="Arial"/>
              </a:rPr>
              <a:t>Optimized maintenance</a:t>
            </a:r>
          </a:p>
        </p:txBody>
      </p:sp>
      <p:pic>
        <p:nvPicPr>
          <p:cNvPr id="19"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49043" y="-72355"/>
            <a:ext cx="2779934" cy="108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4404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2047" y="438539"/>
            <a:ext cx="8804671" cy="5539978"/>
          </a:xfrm>
          <a:prstGeom prst="rect">
            <a:avLst/>
          </a:prstGeom>
        </p:spPr>
        <p:txBody>
          <a:bodyPr wrap="square">
            <a:spAutoFit/>
          </a:bodyPr>
          <a:lstStyle/>
          <a:p>
            <a:endParaRPr lang="en-GB" sz="2000" b="1" dirty="0">
              <a:solidFill>
                <a:srgbClr val="002060"/>
              </a:solidFill>
              <a:latin typeface="Calibri" panose="020F0502020204030204" pitchFamily="34" charset="0"/>
            </a:endParaRPr>
          </a:p>
          <a:p>
            <a:r>
              <a:rPr lang="fr-BE" sz="2000" b="1" dirty="0">
                <a:solidFill>
                  <a:srgbClr val="002060"/>
                </a:solidFill>
                <a:latin typeface="Calibri" panose="020F0502020204030204" pitchFamily="34" charset="0"/>
              </a:rPr>
              <a:t>OPEN DATA :  </a:t>
            </a:r>
            <a:r>
              <a:rPr lang="fr-BE" sz="2000" b="1" dirty="0" err="1">
                <a:solidFill>
                  <a:srgbClr val="002060"/>
                </a:solidFill>
                <a:latin typeface="Calibri" panose="020F0502020204030204" pitchFamily="34" charset="0"/>
              </a:rPr>
              <a:t>common</a:t>
            </a:r>
            <a:r>
              <a:rPr lang="fr-BE" sz="2000" b="1" dirty="0">
                <a:solidFill>
                  <a:srgbClr val="002060"/>
                </a:solidFill>
                <a:latin typeface="Calibri" panose="020F0502020204030204" pitchFamily="34" charset="0"/>
              </a:rPr>
              <a:t> </a:t>
            </a:r>
            <a:r>
              <a:rPr lang="fr-BE" sz="2000" b="1" dirty="0" err="1">
                <a:solidFill>
                  <a:srgbClr val="002060"/>
                </a:solidFill>
                <a:latin typeface="Calibri" panose="020F0502020204030204" pitchFamily="34" charset="0"/>
              </a:rPr>
              <a:t>understanding</a:t>
            </a:r>
            <a:r>
              <a:rPr lang="fr-BE" sz="2000" b="1" dirty="0">
                <a:solidFill>
                  <a:srgbClr val="002060"/>
                </a:solidFill>
                <a:latin typeface="Calibri" panose="020F0502020204030204" pitchFamily="34" charset="0"/>
              </a:rPr>
              <a:t> </a:t>
            </a:r>
          </a:p>
          <a:p>
            <a:endParaRPr lang="fr-BE" sz="2000" b="1" dirty="0">
              <a:solidFill>
                <a:srgbClr val="002060"/>
              </a:solidFill>
              <a:latin typeface="Calibri" panose="020F0502020204030204" pitchFamily="34" charset="0"/>
            </a:endParaRPr>
          </a:p>
          <a:p>
            <a:r>
              <a:rPr lang="fr-BE" sz="2000" b="1" dirty="0">
                <a:solidFill>
                  <a:srgbClr val="002060"/>
                </a:solidFill>
                <a:latin typeface="Calibri" panose="020F0502020204030204" pitchFamily="34" charset="0"/>
              </a:rPr>
              <a:t>=&gt; A single </a:t>
            </a:r>
            <a:r>
              <a:rPr lang="fr-BE" sz="2000" b="1" dirty="0" err="1">
                <a:solidFill>
                  <a:srgbClr val="002060"/>
                </a:solidFill>
                <a:latin typeface="Calibri" panose="020F0502020204030204" pitchFamily="34" charset="0"/>
              </a:rPr>
              <a:t>european</a:t>
            </a:r>
            <a:r>
              <a:rPr lang="fr-BE" sz="2000" b="1" dirty="0">
                <a:solidFill>
                  <a:srgbClr val="002060"/>
                </a:solidFill>
                <a:latin typeface="Calibri" panose="020F0502020204030204" pitchFamily="34" charset="0"/>
              </a:rPr>
              <a:t> </a:t>
            </a:r>
            <a:r>
              <a:rPr lang="fr-BE" sz="2000" b="1" dirty="0" err="1">
                <a:solidFill>
                  <a:srgbClr val="002060"/>
                </a:solidFill>
                <a:latin typeface="Calibri" panose="020F0502020204030204" pitchFamily="34" charset="0"/>
              </a:rPr>
              <a:t>language</a:t>
            </a:r>
            <a:r>
              <a:rPr lang="fr-BE" sz="2000" b="1" dirty="0">
                <a:solidFill>
                  <a:srgbClr val="002060"/>
                </a:solidFill>
                <a:latin typeface="Calibri" panose="020F0502020204030204" pitchFamily="34" charset="0"/>
              </a:rPr>
              <a:t> ? </a:t>
            </a:r>
            <a:endParaRPr lang="en-GB" sz="2000" b="1" dirty="0">
              <a:solidFill>
                <a:srgbClr val="002060"/>
              </a:solidFill>
              <a:latin typeface="Calibri" panose="020F0502020204030204" pitchFamily="34" charset="0"/>
            </a:endParaRPr>
          </a:p>
          <a:p>
            <a:endParaRPr lang="en-GB" sz="2000" b="1" dirty="0">
              <a:solidFill>
                <a:srgbClr val="002060"/>
              </a:solidFill>
              <a:latin typeface="Calibri" panose="020F0502020204030204" pitchFamily="34" charset="0"/>
            </a:endParaRPr>
          </a:p>
          <a:p>
            <a:endParaRPr lang="en-GB" sz="2000" b="1" dirty="0">
              <a:solidFill>
                <a:srgbClr val="002060"/>
              </a:solidFill>
              <a:latin typeface="Calibri" panose="020F0502020204030204" pitchFamily="34" charset="0"/>
            </a:endParaRPr>
          </a:p>
          <a:p>
            <a:r>
              <a:rPr lang="en-GB" sz="2000" b="1" dirty="0">
                <a:solidFill>
                  <a:srgbClr val="002060"/>
                </a:solidFill>
                <a:latin typeface="Calibri" panose="020F0502020204030204" pitchFamily="34" charset="0"/>
              </a:rPr>
              <a:t>DRIVER LANGUAGE</a:t>
            </a:r>
          </a:p>
          <a:p>
            <a:endParaRPr lang="fr-BE" sz="2000" dirty="0">
              <a:solidFill>
                <a:srgbClr val="002060"/>
              </a:solidFill>
              <a:latin typeface="Calibri" panose="020F0502020204030204" pitchFamily="34" charset="0"/>
            </a:endParaRPr>
          </a:p>
          <a:p>
            <a:pPr marL="342900" indent="-342900">
              <a:buFont typeface="Wingdings" panose="05000000000000000000" pitchFamily="2" charset="2"/>
              <a:buChar char="Ø"/>
            </a:pPr>
            <a:r>
              <a:rPr lang="fr-BE" sz="2000" dirty="0">
                <a:solidFill>
                  <a:srgbClr val="002060"/>
                </a:solidFill>
                <a:latin typeface="Calibri" panose="020F0502020204030204" pitchFamily="34" charset="0"/>
              </a:rPr>
              <a:t>L</a:t>
            </a:r>
            <a:r>
              <a:rPr lang="en-GB" sz="2000" dirty="0" err="1">
                <a:solidFill>
                  <a:srgbClr val="002060"/>
                </a:solidFill>
                <a:latin typeface="Calibri" panose="020F0502020204030204" pitchFamily="34" charset="0"/>
              </a:rPr>
              <a:t>anguage</a:t>
            </a:r>
            <a:r>
              <a:rPr lang="en-GB" sz="2000" dirty="0">
                <a:solidFill>
                  <a:srgbClr val="002060"/>
                </a:solidFill>
                <a:latin typeface="Calibri" panose="020F0502020204030204" pitchFamily="34" charset="0"/>
              </a:rPr>
              <a:t> requirements are costly for the rail business</a:t>
            </a:r>
          </a:p>
          <a:p>
            <a:pPr marL="342900" indent="-342900">
              <a:buFont typeface="Wingdings" panose="05000000000000000000" pitchFamily="2" charset="2"/>
              <a:buChar char="Ø"/>
            </a:pPr>
            <a:r>
              <a:rPr lang="fr-BE" sz="2000" dirty="0" err="1">
                <a:solidFill>
                  <a:srgbClr val="002060"/>
                </a:solidFill>
                <a:latin typeface="Calibri" panose="020F0502020204030204" pitchFamily="34" charset="0"/>
              </a:rPr>
              <a:t>They</a:t>
            </a:r>
            <a:r>
              <a:rPr lang="fr-BE" sz="2000" dirty="0">
                <a:solidFill>
                  <a:srgbClr val="002060"/>
                </a:solidFill>
                <a:latin typeface="Calibri" panose="020F0502020204030204" pitchFamily="34" charset="0"/>
              </a:rPr>
              <a:t> </a:t>
            </a:r>
            <a:r>
              <a:rPr lang="fr-BE" sz="2000" dirty="0" err="1">
                <a:solidFill>
                  <a:srgbClr val="002060"/>
                </a:solidFill>
                <a:latin typeface="Calibri" panose="020F0502020204030204" pitchFamily="34" charset="0"/>
              </a:rPr>
              <a:t>remove</a:t>
            </a:r>
            <a:r>
              <a:rPr lang="fr-BE" sz="2000" dirty="0">
                <a:solidFill>
                  <a:srgbClr val="002060"/>
                </a:solidFill>
                <a:latin typeface="Calibri" panose="020F0502020204030204" pitchFamily="34" charset="0"/>
              </a:rPr>
              <a:t> the </a:t>
            </a:r>
            <a:r>
              <a:rPr lang="fr-BE" sz="2000" dirty="0" err="1">
                <a:solidFill>
                  <a:srgbClr val="002060"/>
                </a:solidFill>
                <a:latin typeface="Calibri" panose="020F0502020204030204" pitchFamily="34" charset="0"/>
              </a:rPr>
              <a:t>economic</a:t>
            </a:r>
            <a:r>
              <a:rPr lang="fr-BE" sz="2000" dirty="0">
                <a:solidFill>
                  <a:srgbClr val="002060"/>
                </a:solidFill>
                <a:latin typeface="Calibri" panose="020F0502020204030204" pitchFamily="34" charset="0"/>
              </a:rPr>
              <a:t> </a:t>
            </a:r>
            <a:r>
              <a:rPr lang="fr-BE" sz="2000" dirty="0" err="1">
                <a:solidFill>
                  <a:srgbClr val="002060"/>
                </a:solidFill>
                <a:latin typeface="Calibri" panose="020F0502020204030204" pitchFamily="34" charset="0"/>
              </a:rPr>
              <a:t>incentives</a:t>
            </a:r>
            <a:r>
              <a:rPr lang="fr-BE" sz="2000" dirty="0">
                <a:solidFill>
                  <a:srgbClr val="002060"/>
                </a:solidFill>
                <a:latin typeface="Calibri" panose="020F0502020204030204" pitchFamily="34" charset="0"/>
              </a:rPr>
              <a:t> for </a:t>
            </a:r>
            <a:r>
              <a:rPr lang="fr-BE" sz="2000" dirty="0" err="1">
                <a:solidFill>
                  <a:srgbClr val="002060"/>
                </a:solidFill>
                <a:latin typeface="Calibri" panose="020F0502020204030204" pitchFamily="34" charset="0"/>
              </a:rPr>
              <a:t>transporting</a:t>
            </a:r>
            <a:r>
              <a:rPr lang="fr-BE" sz="2000" dirty="0">
                <a:solidFill>
                  <a:srgbClr val="002060"/>
                </a:solidFill>
                <a:latin typeface="Calibri" panose="020F0502020204030204" pitchFamily="34" charset="0"/>
              </a:rPr>
              <a:t> </a:t>
            </a:r>
          </a:p>
          <a:p>
            <a:r>
              <a:rPr lang="fr-BE" sz="2000" dirty="0">
                <a:solidFill>
                  <a:srgbClr val="002060"/>
                </a:solidFill>
                <a:latin typeface="Calibri" panose="020F0502020204030204" pitchFamily="34" charset="0"/>
              </a:rPr>
              <a:t>      </a:t>
            </a:r>
            <a:r>
              <a:rPr lang="fr-BE" sz="2000" dirty="0" err="1">
                <a:solidFill>
                  <a:srgbClr val="002060"/>
                </a:solidFill>
                <a:latin typeface="Calibri" panose="020F0502020204030204" pitchFamily="34" charset="0"/>
              </a:rPr>
              <a:t>goods</a:t>
            </a:r>
            <a:r>
              <a:rPr lang="fr-BE" sz="2000" dirty="0">
                <a:solidFill>
                  <a:srgbClr val="002060"/>
                </a:solidFill>
                <a:latin typeface="Calibri" panose="020F0502020204030204" pitchFamily="34" charset="0"/>
              </a:rPr>
              <a:t> on rail over longer distances</a:t>
            </a:r>
          </a:p>
          <a:p>
            <a:endParaRPr lang="fr-BE" sz="2000" dirty="0">
              <a:solidFill>
                <a:srgbClr val="002060"/>
              </a:solidFill>
              <a:latin typeface="Calibri" panose="020F0502020204030204" pitchFamily="34" charset="0"/>
            </a:endParaRPr>
          </a:p>
          <a:p>
            <a:endParaRPr lang="fr-BE" sz="2000" dirty="0">
              <a:solidFill>
                <a:srgbClr val="002060"/>
              </a:solidFill>
              <a:latin typeface="Calibri" panose="020F0502020204030204" pitchFamily="34" charset="0"/>
            </a:endParaRPr>
          </a:p>
          <a:p>
            <a:r>
              <a:rPr lang="fr-BE" sz="2000" dirty="0">
                <a:solidFill>
                  <a:srgbClr val="002060"/>
                </a:solidFill>
                <a:latin typeface="Calibri" panose="020F0502020204030204" pitchFamily="34" charset="0"/>
              </a:rPr>
              <a:t>ERFA  P</a:t>
            </a:r>
            <a:r>
              <a:rPr lang="en-GB" sz="2000" dirty="0" err="1">
                <a:solidFill>
                  <a:srgbClr val="002060"/>
                </a:solidFill>
                <a:latin typeface="Calibri" panose="020F0502020204030204" pitchFamily="34" charset="0"/>
              </a:rPr>
              <a:t>romotes</a:t>
            </a:r>
            <a:r>
              <a:rPr lang="en-GB" sz="2000" dirty="0">
                <a:solidFill>
                  <a:srgbClr val="002060"/>
                </a:solidFill>
                <a:latin typeface="Calibri" panose="020F0502020204030204" pitchFamily="34" charset="0"/>
              </a:rPr>
              <a:t> </a:t>
            </a:r>
            <a:r>
              <a:rPr lang="en-GB" sz="2000" b="1" dirty="0">
                <a:solidFill>
                  <a:srgbClr val="002060"/>
                </a:solidFill>
                <a:latin typeface="Calibri" panose="020F0502020204030204" pitchFamily="34" charset="0"/>
              </a:rPr>
              <a:t>ONE SINGLE OPERATIONAL LANGUAGE </a:t>
            </a:r>
            <a:r>
              <a:rPr lang="en-GB" sz="2000" dirty="0">
                <a:solidFill>
                  <a:srgbClr val="002060"/>
                </a:solidFill>
                <a:latin typeface="Calibri" panose="020F0502020204030204" pitchFamily="34" charset="0"/>
              </a:rPr>
              <a:t>for rail</a:t>
            </a:r>
          </a:p>
          <a:p>
            <a:endParaRPr lang="en-GB" sz="2000" dirty="0">
              <a:solidFill>
                <a:srgbClr val="002060"/>
              </a:solidFill>
              <a:latin typeface="Calibri" panose="020F0502020204030204" pitchFamily="34" charset="0"/>
            </a:endParaRPr>
          </a:p>
          <a:p>
            <a:r>
              <a:rPr lang="en-GB" dirty="0">
                <a:latin typeface="Calibri" panose="020F0502020204030204" pitchFamily="34" charset="0"/>
              </a:rPr>
              <a:t>One Single operational language will allow rail to compete with other modes of transport! </a:t>
            </a:r>
          </a:p>
          <a:p>
            <a:endParaRPr lang="en-GB" dirty="0">
              <a:latin typeface="Calibri" panose="020F0502020204030204" pitchFamily="34" charset="0"/>
            </a:endParaRPr>
          </a:p>
          <a:p>
            <a:pPr marL="742950" lvl="1" indent="-285750">
              <a:buFont typeface="Wingdings" panose="05000000000000000000" pitchFamily="2" charset="2"/>
              <a:buChar char="à"/>
            </a:pPr>
            <a:endParaRPr lang="en-GB" dirty="0">
              <a:latin typeface="Calibri" panose="020F0502020204030204" pitchFamily="34" charset="0"/>
            </a:endParaRPr>
          </a:p>
        </p:txBody>
      </p:sp>
      <p:sp>
        <p:nvSpPr>
          <p:cNvPr id="2" name="Rectangle 1"/>
          <p:cNvSpPr/>
          <p:nvPr/>
        </p:nvSpPr>
        <p:spPr>
          <a:xfrm>
            <a:off x="266218" y="4431807"/>
            <a:ext cx="11007524" cy="253916"/>
          </a:xfrm>
          <a:prstGeom prst="rect">
            <a:avLst/>
          </a:prstGeom>
        </p:spPr>
        <p:txBody>
          <a:bodyPr wrap="square">
            <a:spAutoFit/>
          </a:bodyPr>
          <a:lstStyle/>
          <a:p>
            <a:endParaRPr lang="en-GB" sz="1050" dirty="0">
              <a:latin typeface="Calibri" panose="020F0502020204030204" pitchFamily="34" charset="0"/>
            </a:endParaRPr>
          </a:p>
        </p:txBody>
      </p:sp>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7880" y="-175548"/>
            <a:ext cx="2779934" cy="108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5129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219555" y="165679"/>
            <a:ext cx="8031310" cy="7286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altLang="en-US" dirty="0">
                <a:solidFill>
                  <a:srgbClr val="002060"/>
                </a:solidFill>
                <a:latin typeface="Calibri" panose="020F0502020204030204" pitchFamily="34" charset="0"/>
              </a:rPr>
              <a:t>Who we are ?</a:t>
            </a:r>
            <a:r>
              <a:rPr kumimoji="0" lang="en-US" altLang="en-US" sz="4400" b="0" i="0" u="none" strike="noStrike" kern="1200" cap="none" spc="0" normalizeH="0" baseline="0" noProof="0" dirty="0">
                <a:ln>
                  <a:noFill/>
                </a:ln>
                <a:solidFill>
                  <a:srgbClr val="002060"/>
                </a:solidFill>
                <a:effectLst/>
                <a:uLnTx/>
                <a:uFillTx/>
                <a:latin typeface="Calibri" panose="020F0502020204030204" pitchFamily="34" charset="0"/>
                <a:ea typeface="+mj-ea"/>
                <a:cs typeface="+mj-cs"/>
              </a:rPr>
              <a:t>    </a:t>
            </a:r>
            <a:br>
              <a:rPr kumimoji="0" lang="it-IT" altLang="en-US" sz="4400" b="0" i="0" u="none" strike="noStrike" kern="1200" cap="none" spc="0" normalizeH="0" baseline="0" noProof="0" dirty="0">
                <a:ln>
                  <a:noFill/>
                </a:ln>
                <a:solidFill>
                  <a:srgbClr val="002060"/>
                </a:solidFill>
                <a:effectLst/>
                <a:uLnTx/>
                <a:uFillTx/>
                <a:latin typeface="Calibri" panose="020F0502020204030204" pitchFamily="34" charset="0"/>
                <a:ea typeface="+mj-ea"/>
                <a:cs typeface="+mj-cs"/>
              </a:rPr>
            </a:br>
            <a:endParaRPr kumimoji="0" lang="it-IT" altLang="en-US" sz="4400" b="0" i="0" u="none" strike="noStrike" kern="1200" cap="none" spc="0" normalizeH="0" baseline="0" noProof="0" dirty="0">
              <a:ln>
                <a:noFill/>
              </a:ln>
              <a:solidFill>
                <a:srgbClr val="002060"/>
              </a:solidFill>
              <a:effectLst/>
              <a:uLnTx/>
              <a:uFillTx/>
              <a:latin typeface="Calibri" panose="020F0502020204030204" pitchFamily="34" charset="0"/>
              <a:ea typeface="+mj-ea"/>
              <a:cs typeface="+mj-cs"/>
            </a:endParaRPr>
          </a:p>
        </p:txBody>
      </p:sp>
      <p:sp>
        <p:nvSpPr>
          <p:cNvPr id="10" name="CasellaDiTesto 5"/>
          <p:cNvSpPr txBox="1">
            <a:spLocks noChangeArrowheads="1"/>
          </p:cNvSpPr>
          <p:nvPr/>
        </p:nvSpPr>
        <p:spPr bwMode="auto">
          <a:xfrm>
            <a:off x="9525397" y="6000603"/>
            <a:ext cx="1584325" cy="368300"/>
          </a:xfrm>
          <a:prstGeom prst="rect">
            <a:avLst/>
          </a:prstGeom>
          <a:solidFill>
            <a:schemeClr val="accent4"/>
          </a:solidFill>
          <a:ln w="9525">
            <a:noFill/>
            <a:miter lim="800000"/>
            <a:headEnd/>
            <a:tailEnd/>
          </a:ln>
        </p:spPr>
        <p:txBody>
          <a:bodyPr>
            <a:spAutoFit/>
          </a:bodyPr>
          <a:lstStyle>
            <a:lvl1pPr>
              <a:spcAft>
                <a:spcPct val="30000"/>
              </a:spcAft>
              <a:buClr>
                <a:srgbClr val="002060"/>
              </a:buClr>
              <a:buFont typeface="Wingdings" panose="05000000000000000000" pitchFamily="2" charset="2"/>
              <a:buChar char="è"/>
              <a:defRPr sz="2000" b="1">
                <a:solidFill>
                  <a:schemeClr val="tx1"/>
                </a:solidFill>
                <a:latin typeface="Arial" panose="020B0604020202020204" pitchFamily="34" charset="0"/>
                <a:cs typeface="Arial" panose="020B0604020202020204" pitchFamily="34" charset="0"/>
              </a:defRPr>
            </a:lvl1pPr>
            <a:lvl2pPr marL="742950" indent="-285750">
              <a:spcAft>
                <a:spcPct val="30000"/>
              </a:spcAft>
              <a:buClr>
                <a:srgbClr val="002060"/>
              </a:buClr>
              <a:buSzPct val="90000"/>
              <a:buFont typeface="Wingdings" panose="05000000000000000000" pitchFamily="2" charset="2"/>
              <a:buChar char="è"/>
              <a:defRPr sz="2000">
                <a:solidFill>
                  <a:schemeClr val="tx1"/>
                </a:solidFill>
                <a:latin typeface="Arial" panose="020B0604020202020204" pitchFamily="34" charset="0"/>
                <a:cs typeface="Arial" panose="020B0604020202020204" pitchFamily="34" charset="0"/>
              </a:defRPr>
            </a:lvl2pPr>
            <a:lvl3pPr marL="1143000" indent="-228600">
              <a:spcAft>
                <a:spcPct val="30000"/>
              </a:spcAft>
              <a:buChar char="•"/>
              <a:defRPr sz="1900">
                <a:solidFill>
                  <a:schemeClr val="tx1"/>
                </a:solidFill>
                <a:latin typeface="Arial" panose="020B0604020202020204" pitchFamily="34" charset="0"/>
                <a:cs typeface="Arial" panose="020B0604020202020204" pitchFamily="34" charset="0"/>
              </a:defRPr>
            </a:lvl3pPr>
            <a:lvl4pPr marL="1600200" indent="-228600">
              <a:spcAft>
                <a:spcPct val="30000"/>
              </a:spcAft>
              <a:buChar char="–"/>
              <a:defRPr sz="1900">
                <a:solidFill>
                  <a:schemeClr val="tx1"/>
                </a:solidFill>
                <a:latin typeface="Arial" panose="020B0604020202020204" pitchFamily="34" charset="0"/>
                <a:cs typeface="Arial" panose="020B0604020202020204" pitchFamily="34" charset="0"/>
              </a:defRPr>
            </a:lvl4pPr>
            <a:lvl5pPr marL="2057400" indent="-228600">
              <a:spcAft>
                <a:spcPct val="30000"/>
              </a:spcAft>
              <a:buChar char="»"/>
              <a:defRPr sz="19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30000"/>
              </a:spcAft>
              <a:buChar char="»"/>
              <a:defRPr sz="19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30000"/>
              </a:spcAft>
              <a:buChar char="»"/>
              <a:defRPr sz="19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30000"/>
              </a:spcAft>
              <a:buChar char="»"/>
              <a:defRPr sz="19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30000"/>
              </a:spcAft>
              <a:buChar char="»"/>
              <a:defRPr sz="19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auto" latinLnBrk="0" hangingPunct="1">
              <a:lnSpc>
                <a:spcPct val="100000"/>
              </a:lnSpc>
              <a:spcBef>
                <a:spcPts val="0"/>
              </a:spcBef>
              <a:spcAft>
                <a:spcPct val="0"/>
              </a:spcAft>
              <a:buClrTx/>
              <a:buSzTx/>
              <a:buFontTx/>
              <a:buNone/>
              <a:tabLst/>
              <a:defRPr/>
            </a:pPr>
            <a:r>
              <a:rPr kumimoji="0" lang="it-CH" alt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30 members</a:t>
            </a:r>
            <a:endParaRPr kumimoji="0" lang="it-IT" alt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Picture 7" descr="C:\Users\User\Documents\Administration\Members' contacts\Akiem_logo-simple_print_CMJN.JPG">
            <a:extLst>
              <a:ext uri="{FF2B5EF4-FFF2-40B4-BE49-F238E27FC236}">
                <a16:creationId xmlns:a16="http://schemas.microsoft.com/office/drawing/2014/main" id="{BC1F1E59-B3BE-4ECD-ACCA-02AAB7880C90}"/>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3604" y="2147213"/>
            <a:ext cx="657225" cy="219075"/>
          </a:xfrm>
          <a:prstGeom prst="rect">
            <a:avLst/>
          </a:prstGeom>
          <a:noFill/>
          <a:ln>
            <a:noFill/>
          </a:ln>
        </p:spPr>
      </p:pic>
      <p:pic>
        <p:nvPicPr>
          <p:cNvPr id="9" name="Picture 8">
            <a:extLst>
              <a:ext uri="{FF2B5EF4-FFF2-40B4-BE49-F238E27FC236}">
                <a16:creationId xmlns:a16="http://schemas.microsoft.com/office/drawing/2014/main" id="{662C39AD-0260-4974-B17E-78D14037048F}"/>
              </a:ext>
            </a:extLst>
          </p:cNvPr>
          <p:cNvPicPr/>
          <p:nvPr/>
        </p:nvPicPr>
        <p:blipFill>
          <a:blip r:embed="rId3">
            <a:extLst>
              <a:ext uri="{28A0092B-C50C-407E-A947-70E740481C1C}">
                <a14:useLocalDpi xmlns:a14="http://schemas.microsoft.com/office/drawing/2010/main" val="0"/>
              </a:ext>
            </a:extLst>
          </a:blip>
          <a:stretch>
            <a:fillRect/>
          </a:stretch>
        </p:blipFill>
        <p:spPr>
          <a:xfrm>
            <a:off x="5968047" y="4415758"/>
            <a:ext cx="560705" cy="219075"/>
          </a:xfrm>
          <a:prstGeom prst="rect">
            <a:avLst/>
          </a:prstGeom>
        </p:spPr>
      </p:pic>
      <p:pic>
        <p:nvPicPr>
          <p:cNvPr id="11" name="Picture 10" descr="Résultat de recherche d'images pour &quot;bertschi logo&quot;">
            <a:extLst>
              <a:ext uri="{FF2B5EF4-FFF2-40B4-BE49-F238E27FC236}">
                <a16:creationId xmlns:a16="http://schemas.microsoft.com/office/drawing/2014/main" id="{E49B1353-62DF-418F-8374-89FDE432715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17415" y="4037371"/>
            <a:ext cx="809625" cy="228600"/>
          </a:xfrm>
          <a:prstGeom prst="rect">
            <a:avLst/>
          </a:prstGeom>
          <a:noFill/>
          <a:ln>
            <a:noFill/>
          </a:ln>
        </p:spPr>
      </p:pic>
      <p:pic>
        <p:nvPicPr>
          <p:cNvPr id="12" name="Picture 11">
            <a:extLst>
              <a:ext uri="{FF2B5EF4-FFF2-40B4-BE49-F238E27FC236}">
                <a16:creationId xmlns:a16="http://schemas.microsoft.com/office/drawing/2014/main" id="{6D45E26A-904D-44C5-BF4C-D392E4DE2AC4}"/>
              </a:ext>
            </a:extLst>
          </p:cNvPr>
          <p:cNvPicPr/>
          <p:nvPr/>
        </p:nvPicPr>
        <p:blipFill>
          <a:blip r:embed="rId5">
            <a:extLst>
              <a:ext uri="{28A0092B-C50C-407E-A947-70E740481C1C}">
                <a14:useLocalDpi xmlns:a14="http://schemas.microsoft.com/office/drawing/2010/main" val="0"/>
              </a:ext>
            </a:extLst>
          </a:blip>
          <a:stretch>
            <a:fillRect/>
          </a:stretch>
        </p:blipFill>
        <p:spPr>
          <a:xfrm>
            <a:off x="5177952" y="2256751"/>
            <a:ext cx="781050" cy="284480"/>
          </a:xfrm>
          <a:prstGeom prst="rect">
            <a:avLst/>
          </a:prstGeom>
        </p:spPr>
      </p:pic>
      <p:pic>
        <p:nvPicPr>
          <p:cNvPr id="13" name="Picture 12" descr="http://brc-bg.com/im2/logo.gif">
            <a:extLst>
              <a:ext uri="{FF2B5EF4-FFF2-40B4-BE49-F238E27FC236}">
                <a16:creationId xmlns:a16="http://schemas.microsoft.com/office/drawing/2014/main" id="{5771B875-75FB-40DB-BF37-78A29831576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86425" y="3248025"/>
            <a:ext cx="819150" cy="361950"/>
          </a:xfrm>
          <a:prstGeom prst="rect">
            <a:avLst/>
          </a:prstGeom>
          <a:noFill/>
          <a:ln>
            <a:noFill/>
          </a:ln>
        </p:spPr>
      </p:pic>
      <p:pic>
        <p:nvPicPr>
          <p:cNvPr id="14" name="Picture 13">
            <a:extLst>
              <a:ext uri="{FF2B5EF4-FFF2-40B4-BE49-F238E27FC236}">
                <a16:creationId xmlns:a16="http://schemas.microsoft.com/office/drawing/2014/main" id="{AC6B4A81-ADEA-4F72-A71E-64B2867123B8}"/>
              </a:ext>
            </a:extLst>
          </p:cNvPr>
          <p:cNvPicPr/>
          <p:nvPr/>
        </p:nvPicPr>
        <p:blipFill>
          <a:blip r:embed="rId7">
            <a:extLst>
              <a:ext uri="{28A0092B-C50C-407E-A947-70E740481C1C}">
                <a14:useLocalDpi xmlns:a14="http://schemas.microsoft.com/office/drawing/2010/main" val="0"/>
              </a:ext>
            </a:extLst>
          </a:blip>
          <a:stretch>
            <a:fillRect/>
          </a:stretch>
        </p:blipFill>
        <p:spPr>
          <a:xfrm>
            <a:off x="2633909" y="2183562"/>
            <a:ext cx="819150" cy="314325"/>
          </a:xfrm>
          <a:prstGeom prst="rect">
            <a:avLst/>
          </a:prstGeom>
        </p:spPr>
      </p:pic>
      <p:pic>
        <p:nvPicPr>
          <p:cNvPr id="15" name="Picture 14" descr="Résultat de recherche d'images pour &quot;duisport rail logo&quot;">
            <a:extLst>
              <a:ext uri="{FF2B5EF4-FFF2-40B4-BE49-F238E27FC236}">
                <a16:creationId xmlns:a16="http://schemas.microsoft.com/office/drawing/2014/main" id="{C3C92DF2-CC96-42F9-955A-8D6CBDEB8957}"/>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488788" y="1142895"/>
            <a:ext cx="542925" cy="352425"/>
          </a:xfrm>
          <a:prstGeom prst="rect">
            <a:avLst/>
          </a:prstGeom>
          <a:noFill/>
          <a:ln>
            <a:noFill/>
          </a:ln>
        </p:spPr>
      </p:pic>
      <p:pic>
        <p:nvPicPr>
          <p:cNvPr id="16" name="Picture 15">
            <a:extLst>
              <a:ext uri="{FF2B5EF4-FFF2-40B4-BE49-F238E27FC236}">
                <a16:creationId xmlns:a16="http://schemas.microsoft.com/office/drawing/2014/main" id="{23E4DE22-3FD7-4A2A-8FCC-787475548CF2}"/>
              </a:ext>
            </a:extLst>
          </p:cNvPr>
          <p:cNvPicPr/>
          <p:nvPr/>
        </p:nvPicPr>
        <p:blipFill>
          <a:blip r:embed="rId9">
            <a:extLst>
              <a:ext uri="{28A0092B-C50C-407E-A947-70E740481C1C}">
                <a14:useLocalDpi xmlns:a14="http://schemas.microsoft.com/office/drawing/2010/main" val="0"/>
              </a:ext>
            </a:extLst>
          </a:blip>
          <a:stretch>
            <a:fillRect/>
          </a:stretch>
        </p:blipFill>
        <p:spPr>
          <a:xfrm>
            <a:off x="3284685" y="2918413"/>
            <a:ext cx="504825" cy="342900"/>
          </a:xfrm>
          <a:prstGeom prst="rect">
            <a:avLst/>
          </a:prstGeom>
        </p:spPr>
      </p:pic>
      <p:pic>
        <p:nvPicPr>
          <p:cNvPr id="17" name="Picture 16">
            <a:extLst>
              <a:ext uri="{FF2B5EF4-FFF2-40B4-BE49-F238E27FC236}">
                <a16:creationId xmlns:a16="http://schemas.microsoft.com/office/drawing/2014/main" id="{9A5C1ADF-1A6D-4605-AD7D-BE544A688E35}"/>
              </a:ext>
            </a:extLst>
          </p:cNvPr>
          <p:cNvPicPr/>
          <p:nvPr/>
        </p:nvPicPr>
        <p:blipFill rotWithShape="1">
          <a:blip r:embed="rId10">
            <a:extLst>
              <a:ext uri="{28A0092B-C50C-407E-A947-70E740481C1C}">
                <a14:useLocalDpi xmlns:a14="http://schemas.microsoft.com/office/drawing/2010/main" val="0"/>
              </a:ext>
            </a:extLst>
          </a:blip>
          <a:srcRect t="16000" b="12000"/>
          <a:stretch/>
        </p:blipFill>
        <p:spPr bwMode="auto">
          <a:xfrm>
            <a:off x="7165971" y="3865921"/>
            <a:ext cx="560705" cy="342900"/>
          </a:xfrm>
          <a:prstGeom prst="rect">
            <a:avLst/>
          </a:prstGeom>
          <a:ln>
            <a:noFill/>
          </a:ln>
          <a:extLst>
            <a:ext uri="{53640926-AAD7-44D8-BBD7-CCE9431645EC}">
              <a14:shadowObscured xmlns:a14="http://schemas.microsoft.com/office/drawing/2010/main"/>
            </a:ext>
          </a:extLst>
        </p:spPr>
      </p:pic>
      <p:pic>
        <p:nvPicPr>
          <p:cNvPr id="18" name="Picture 17">
            <a:extLst>
              <a:ext uri="{FF2B5EF4-FFF2-40B4-BE49-F238E27FC236}">
                <a16:creationId xmlns:a16="http://schemas.microsoft.com/office/drawing/2014/main" id="{11DA3CAC-2239-40E3-9AAB-8CEF21DA1E10}"/>
              </a:ext>
            </a:extLst>
          </p:cNvPr>
          <p:cNvPicPr/>
          <p:nvPr/>
        </p:nvPicPr>
        <p:blipFill>
          <a:blip r:embed="rId11">
            <a:extLst>
              <a:ext uri="{28A0092B-C50C-407E-A947-70E740481C1C}">
                <a14:useLocalDpi xmlns:a14="http://schemas.microsoft.com/office/drawing/2010/main" val="0"/>
              </a:ext>
            </a:extLst>
          </a:blip>
          <a:stretch>
            <a:fillRect/>
          </a:stretch>
        </p:blipFill>
        <p:spPr>
          <a:xfrm>
            <a:off x="4953000" y="6046640"/>
            <a:ext cx="733425" cy="276225"/>
          </a:xfrm>
          <a:prstGeom prst="rect">
            <a:avLst/>
          </a:prstGeom>
        </p:spPr>
      </p:pic>
      <p:pic>
        <p:nvPicPr>
          <p:cNvPr id="19" name="Picture 18" descr="Résultat de recherche d'images pour &quot;freightliner logo rail&quot;">
            <a:extLst>
              <a:ext uri="{FF2B5EF4-FFF2-40B4-BE49-F238E27FC236}">
                <a16:creationId xmlns:a16="http://schemas.microsoft.com/office/drawing/2014/main" id="{35A44CE0-3CA3-462D-A8B1-014DD0F6AB93}"/>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920094" y="5325241"/>
            <a:ext cx="676275" cy="219075"/>
          </a:xfrm>
          <a:prstGeom prst="rect">
            <a:avLst/>
          </a:prstGeom>
          <a:noFill/>
          <a:ln>
            <a:noFill/>
          </a:ln>
        </p:spPr>
      </p:pic>
      <p:pic>
        <p:nvPicPr>
          <p:cNvPr id="20" name="Picture 19">
            <a:extLst>
              <a:ext uri="{FF2B5EF4-FFF2-40B4-BE49-F238E27FC236}">
                <a16:creationId xmlns:a16="http://schemas.microsoft.com/office/drawing/2014/main" id="{4659A338-990B-4B04-ABB4-AB15B55ABDFD}"/>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153275" y="2926354"/>
            <a:ext cx="628650" cy="428625"/>
          </a:xfrm>
          <a:prstGeom prst="rect">
            <a:avLst/>
          </a:prstGeom>
          <a:noFill/>
          <a:ln w="9525">
            <a:noFill/>
            <a:miter lim="800000"/>
            <a:headEnd/>
            <a:tailEnd/>
          </a:ln>
          <a:effectLst/>
        </p:spPr>
      </p:pic>
      <p:pic>
        <p:nvPicPr>
          <p:cNvPr id="52" name="Picture 51" descr="Résultat de recherche d'images pour &quot;hectorrail logo&quot;">
            <a:extLst>
              <a:ext uri="{FF2B5EF4-FFF2-40B4-BE49-F238E27FC236}">
                <a16:creationId xmlns:a16="http://schemas.microsoft.com/office/drawing/2014/main" id="{805B38A1-A5A0-4AAA-9175-04B4BF037E76}"/>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410075" y="3296920"/>
            <a:ext cx="628650" cy="264160"/>
          </a:xfrm>
          <a:prstGeom prst="rect">
            <a:avLst/>
          </a:prstGeom>
          <a:noFill/>
          <a:ln>
            <a:noFill/>
          </a:ln>
        </p:spPr>
      </p:pic>
      <p:pic>
        <p:nvPicPr>
          <p:cNvPr id="53" name="Picture 52">
            <a:extLst>
              <a:ext uri="{FF2B5EF4-FFF2-40B4-BE49-F238E27FC236}">
                <a16:creationId xmlns:a16="http://schemas.microsoft.com/office/drawing/2014/main" id="{F41E3A1C-C4B8-48A4-BD1C-350DBED2914A}"/>
              </a:ext>
            </a:extLst>
          </p:cNvPr>
          <p:cNvPicPr/>
          <p:nvPr/>
        </p:nvPicPr>
        <p:blipFill rotWithShape="1">
          <a:blip r:embed="rId15">
            <a:extLst>
              <a:ext uri="{28A0092B-C50C-407E-A947-70E740481C1C}">
                <a14:useLocalDpi xmlns:a14="http://schemas.microsoft.com/office/drawing/2010/main" val="0"/>
              </a:ext>
            </a:extLst>
          </a:blip>
          <a:srcRect l="8617" t="23936" r="15278" b="20213"/>
          <a:stretch/>
        </p:blipFill>
        <p:spPr bwMode="auto">
          <a:xfrm>
            <a:off x="1928688" y="4628841"/>
            <a:ext cx="742950" cy="266700"/>
          </a:xfrm>
          <a:prstGeom prst="rect">
            <a:avLst/>
          </a:prstGeom>
          <a:noFill/>
          <a:ln>
            <a:noFill/>
          </a:ln>
          <a:effectLst/>
          <a:extLst>
            <a:ext uri="{53640926-AAD7-44D8-BBD7-CCE9431645EC}">
              <a14:shadowObscured xmlns:a14="http://schemas.microsoft.com/office/drawing/2010/main"/>
            </a:ext>
          </a:extLst>
        </p:spPr>
      </p:pic>
      <p:pic>
        <p:nvPicPr>
          <p:cNvPr id="54" name="Picture 53" descr="Résultat de recherche d'images pour &quot;logo hupac&quot;">
            <a:extLst>
              <a:ext uri="{FF2B5EF4-FFF2-40B4-BE49-F238E27FC236}">
                <a16:creationId xmlns:a16="http://schemas.microsoft.com/office/drawing/2014/main" id="{23B6FB9B-199E-4297-88E0-B6F0407419F3}"/>
              </a:ext>
            </a:extLst>
          </p:cNvPr>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528638" y="1642410"/>
            <a:ext cx="800100" cy="302147"/>
          </a:xfrm>
          <a:prstGeom prst="rect">
            <a:avLst/>
          </a:prstGeom>
          <a:noFill/>
          <a:ln>
            <a:noFill/>
          </a:ln>
        </p:spPr>
      </p:pic>
      <p:pic>
        <p:nvPicPr>
          <p:cNvPr id="55" name="Picture 54">
            <a:extLst>
              <a:ext uri="{FF2B5EF4-FFF2-40B4-BE49-F238E27FC236}">
                <a16:creationId xmlns:a16="http://schemas.microsoft.com/office/drawing/2014/main" id="{6DC6FB8B-8E4A-4FED-8443-4C6DD07FE493}"/>
              </a:ext>
            </a:extLst>
          </p:cNvPr>
          <p:cNvPicPr/>
          <p:nvPr/>
        </p:nvPicPr>
        <p:blipFill>
          <a:blip r:embed="rId17">
            <a:extLst>
              <a:ext uri="{28A0092B-C50C-407E-A947-70E740481C1C}">
                <a14:useLocalDpi xmlns:a14="http://schemas.microsoft.com/office/drawing/2010/main" val="0"/>
              </a:ext>
            </a:extLst>
          </a:blip>
          <a:stretch>
            <a:fillRect/>
          </a:stretch>
        </p:blipFill>
        <p:spPr>
          <a:xfrm>
            <a:off x="901071" y="3777122"/>
            <a:ext cx="600075" cy="352425"/>
          </a:xfrm>
          <a:prstGeom prst="rect">
            <a:avLst/>
          </a:prstGeom>
        </p:spPr>
      </p:pic>
      <p:pic>
        <p:nvPicPr>
          <p:cNvPr id="56" name="Picture 55" descr="C:\Users\User\Documents\Administration\Members' contacts\IGTL-logo.png">
            <a:extLst>
              <a:ext uri="{FF2B5EF4-FFF2-40B4-BE49-F238E27FC236}">
                <a16:creationId xmlns:a16="http://schemas.microsoft.com/office/drawing/2014/main" id="{8526A50F-DB34-4597-9161-9367AD9C0190}"/>
              </a:ext>
            </a:extLst>
          </p:cNvPr>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844487" y="891022"/>
            <a:ext cx="476250" cy="409575"/>
          </a:xfrm>
          <a:prstGeom prst="rect">
            <a:avLst/>
          </a:prstGeom>
          <a:noFill/>
          <a:ln>
            <a:noFill/>
          </a:ln>
        </p:spPr>
      </p:pic>
      <p:pic>
        <p:nvPicPr>
          <p:cNvPr id="57" name="Picture 56">
            <a:extLst>
              <a:ext uri="{FF2B5EF4-FFF2-40B4-BE49-F238E27FC236}">
                <a16:creationId xmlns:a16="http://schemas.microsoft.com/office/drawing/2014/main" id="{5B88D5F9-CC2E-4020-94A5-7C67B9773CE1}"/>
              </a:ext>
            </a:extLst>
          </p:cNvPr>
          <p:cNvPicPr/>
          <p:nvPr/>
        </p:nvPicPr>
        <p:blipFill>
          <a:blip r:embed="rId19">
            <a:extLst>
              <a:ext uri="{28A0092B-C50C-407E-A947-70E740481C1C}">
                <a14:useLocalDpi xmlns:a14="http://schemas.microsoft.com/office/drawing/2010/main" val="0"/>
              </a:ext>
            </a:extLst>
          </a:blip>
          <a:stretch>
            <a:fillRect/>
          </a:stretch>
        </p:blipFill>
        <p:spPr>
          <a:xfrm>
            <a:off x="4120254" y="2119560"/>
            <a:ext cx="609600" cy="333375"/>
          </a:xfrm>
          <a:prstGeom prst="rect">
            <a:avLst/>
          </a:prstGeom>
        </p:spPr>
      </p:pic>
      <p:pic>
        <p:nvPicPr>
          <p:cNvPr id="58" name="Picture 57" descr="Résultat de recherche d'images pour &quot;LTE logistics and transport logo&quot;">
            <a:extLst>
              <a:ext uri="{FF2B5EF4-FFF2-40B4-BE49-F238E27FC236}">
                <a16:creationId xmlns:a16="http://schemas.microsoft.com/office/drawing/2014/main" id="{16033BDF-31B9-4F9D-AA93-DE8CF35F3DE1}"/>
              </a:ext>
            </a:extLst>
          </p:cNvPr>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679499" y="2413103"/>
            <a:ext cx="542925" cy="361950"/>
          </a:xfrm>
          <a:prstGeom prst="rect">
            <a:avLst/>
          </a:prstGeom>
          <a:noFill/>
          <a:ln>
            <a:noFill/>
          </a:ln>
        </p:spPr>
      </p:pic>
      <p:pic>
        <p:nvPicPr>
          <p:cNvPr id="59" name="Picture 58">
            <a:extLst>
              <a:ext uri="{FF2B5EF4-FFF2-40B4-BE49-F238E27FC236}">
                <a16:creationId xmlns:a16="http://schemas.microsoft.com/office/drawing/2014/main" id="{9F95E7E1-25B6-4170-A019-95A073342FFB}"/>
              </a:ext>
            </a:extLst>
          </p:cNvPr>
          <p:cNvPicPr/>
          <p:nvPr/>
        </p:nvPicPr>
        <p:blipFill>
          <a:blip r:embed="rId21">
            <a:extLst>
              <a:ext uri="{28A0092B-C50C-407E-A947-70E740481C1C}">
                <a14:useLocalDpi xmlns:a14="http://schemas.microsoft.com/office/drawing/2010/main" val="0"/>
              </a:ext>
            </a:extLst>
          </a:blip>
          <a:srcRect/>
          <a:stretch>
            <a:fillRect/>
          </a:stretch>
        </p:blipFill>
        <p:spPr bwMode="auto">
          <a:xfrm>
            <a:off x="2606557" y="4149551"/>
            <a:ext cx="447675" cy="436245"/>
          </a:xfrm>
          <a:prstGeom prst="rect">
            <a:avLst/>
          </a:prstGeom>
          <a:noFill/>
          <a:ln>
            <a:noFill/>
          </a:ln>
        </p:spPr>
      </p:pic>
      <p:pic>
        <p:nvPicPr>
          <p:cNvPr id="60" name="Picture 59">
            <a:extLst>
              <a:ext uri="{FF2B5EF4-FFF2-40B4-BE49-F238E27FC236}">
                <a16:creationId xmlns:a16="http://schemas.microsoft.com/office/drawing/2014/main" id="{48DD7EE5-3DC5-4B36-966B-069C18A7BB5E}"/>
              </a:ext>
            </a:extLst>
          </p:cNvPr>
          <p:cNvPicPr/>
          <p:nvPr/>
        </p:nvPicPr>
        <p:blipFill>
          <a:blip r:embed="rId22">
            <a:extLst>
              <a:ext uri="{28A0092B-C50C-407E-A947-70E740481C1C}">
                <a14:useLocalDpi xmlns:a14="http://schemas.microsoft.com/office/drawing/2010/main" val="0"/>
              </a:ext>
            </a:extLst>
          </a:blip>
          <a:stretch>
            <a:fillRect/>
          </a:stretch>
        </p:blipFill>
        <p:spPr>
          <a:xfrm>
            <a:off x="7511182" y="4721364"/>
            <a:ext cx="723900" cy="428625"/>
          </a:xfrm>
          <a:prstGeom prst="rect">
            <a:avLst/>
          </a:prstGeom>
        </p:spPr>
      </p:pic>
      <p:pic>
        <p:nvPicPr>
          <p:cNvPr id="61" name="Picture 60" descr="Netzwerk Europäischer Eisenbahnen    e.V.">
            <a:extLst>
              <a:ext uri="{FF2B5EF4-FFF2-40B4-BE49-F238E27FC236}">
                <a16:creationId xmlns:a16="http://schemas.microsoft.com/office/drawing/2014/main" id="{A6634001-B5B5-4309-A56E-5A77F6694044}"/>
              </a:ext>
            </a:extLst>
          </p:cNvPr>
          <p:cNvPicPr/>
          <p:nvPr/>
        </p:nvPicPr>
        <p:blipFill>
          <a:blip r:embed="rId23">
            <a:extLst>
              <a:ext uri="{28A0092B-C50C-407E-A947-70E740481C1C}">
                <a14:useLocalDpi xmlns:a14="http://schemas.microsoft.com/office/drawing/2010/main" val="0"/>
              </a:ext>
            </a:extLst>
          </a:blip>
          <a:srcRect/>
          <a:stretch>
            <a:fillRect/>
          </a:stretch>
        </p:blipFill>
        <p:spPr bwMode="auto">
          <a:xfrm>
            <a:off x="3438759" y="3982863"/>
            <a:ext cx="685800" cy="333375"/>
          </a:xfrm>
          <a:prstGeom prst="rect">
            <a:avLst/>
          </a:prstGeom>
          <a:noFill/>
          <a:ln>
            <a:noFill/>
          </a:ln>
        </p:spPr>
      </p:pic>
      <p:pic>
        <p:nvPicPr>
          <p:cNvPr id="62" name="Picture 61">
            <a:extLst>
              <a:ext uri="{FF2B5EF4-FFF2-40B4-BE49-F238E27FC236}">
                <a16:creationId xmlns:a16="http://schemas.microsoft.com/office/drawing/2014/main" id="{FB5A6A91-94F1-4F0E-ABD2-5D941747D573}"/>
              </a:ext>
            </a:extLst>
          </p:cNvPr>
          <p:cNvPicPr/>
          <p:nvPr/>
        </p:nvPicPr>
        <p:blipFill>
          <a:blip r:embed="rId24">
            <a:extLst>
              <a:ext uri="{28A0092B-C50C-407E-A947-70E740481C1C}">
                <a14:useLocalDpi xmlns:a14="http://schemas.microsoft.com/office/drawing/2010/main" val="0"/>
              </a:ext>
            </a:extLst>
          </a:blip>
          <a:stretch>
            <a:fillRect/>
          </a:stretch>
        </p:blipFill>
        <p:spPr>
          <a:xfrm>
            <a:off x="2908447" y="5538324"/>
            <a:ext cx="628650" cy="295275"/>
          </a:xfrm>
          <a:prstGeom prst="rect">
            <a:avLst/>
          </a:prstGeom>
        </p:spPr>
      </p:pic>
      <p:pic>
        <p:nvPicPr>
          <p:cNvPr id="63" name="Picture 62" descr="C:\Users\User\Documents\Administration\Members' contacts\01_P&amp;O_Ferrymasters_Stacked_Blk_300dpi.jpg">
            <a:extLst>
              <a:ext uri="{FF2B5EF4-FFF2-40B4-BE49-F238E27FC236}">
                <a16:creationId xmlns:a16="http://schemas.microsoft.com/office/drawing/2014/main" id="{74AF63C3-3794-4FD8-8F45-253608E921D4}"/>
              </a:ext>
            </a:extLst>
          </p:cNvPr>
          <p:cNvPicPr/>
          <p:nvPr/>
        </p:nvPicPr>
        <p:blipFill rotWithShape="1">
          <a:blip r:embed="rId25" cstate="print">
            <a:extLst>
              <a:ext uri="{28A0092B-C50C-407E-A947-70E740481C1C}">
                <a14:useLocalDpi xmlns:a14="http://schemas.microsoft.com/office/drawing/2010/main" val="0"/>
              </a:ext>
            </a:extLst>
          </a:blip>
          <a:srcRect l="11706" r="9469" b="16062"/>
          <a:stretch/>
        </p:blipFill>
        <p:spPr bwMode="auto">
          <a:xfrm>
            <a:off x="860474" y="4980189"/>
            <a:ext cx="723900" cy="352425"/>
          </a:xfrm>
          <a:prstGeom prst="rect">
            <a:avLst/>
          </a:prstGeom>
          <a:noFill/>
          <a:ln>
            <a:noFill/>
          </a:ln>
          <a:extLst>
            <a:ext uri="{53640926-AAD7-44D8-BBD7-CCE9431645EC}">
              <a14:shadowObscured xmlns:a14="http://schemas.microsoft.com/office/drawing/2010/main"/>
            </a:ext>
          </a:extLst>
        </p:spPr>
      </p:pic>
      <p:pic>
        <p:nvPicPr>
          <p:cNvPr id="64" name="Picture 63">
            <a:extLst>
              <a:ext uri="{FF2B5EF4-FFF2-40B4-BE49-F238E27FC236}">
                <a16:creationId xmlns:a16="http://schemas.microsoft.com/office/drawing/2014/main" id="{A6701821-E2CE-439C-AAA3-95250EA0D6C9}"/>
              </a:ext>
            </a:extLst>
          </p:cNvPr>
          <p:cNvPicPr/>
          <p:nvPr/>
        </p:nvPicPr>
        <p:blipFill rotWithShape="1">
          <a:blip r:embed="rId26">
            <a:extLst>
              <a:ext uri="{28A0092B-C50C-407E-A947-70E740481C1C}">
                <a14:useLocalDpi xmlns:a14="http://schemas.microsoft.com/office/drawing/2010/main" val="0"/>
              </a:ext>
            </a:extLst>
          </a:blip>
          <a:srcRect t="8764" b="12365"/>
          <a:stretch/>
        </p:blipFill>
        <p:spPr bwMode="auto">
          <a:xfrm>
            <a:off x="4042455" y="5111184"/>
            <a:ext cx="638175" cy="427140"/>
          </a:xfrm>
          <a:prstGeom prst="rect">
            <a:avLst/>
          </a:prstGeom>
          <a:ln>
            <a:noFill/>
          </a:ln>
          <a:extLst>
            <a:ext uri="{53640926-AAD7-44D8-BBD7-CCE9431645EC}">
              <a14:shadowObscured xmlns:a14="http://schemas.microsoft.com/office/drawing/2010/main"/>
            </a:ext>
          </a:extLst>
        </p:spPr>
      </p:pic>
      <p:pic>
        <p:nvPicPr>
          <p:cNvPr id="65" name="Picture 64">
            <a:extLst>
              <a:ext uri="{FF2B5EF4-FFF2-40B4-BE49-F238E27FC236}">
                <a16:creationId xmlns:a16="http://schemas.microsoft.com/office/drawing/2014/main" id="{2428995D-B839-41C1-850F-063A2B45B058}"/>
              </a:ext>
            </a:extLst>
          </p:cNvPr>
          <p:cNvPicPr/>
          <p:nvPr/>
        </p:nvPicPr>
        <p:blipFill>
          <a:blip r:embed="rId27">
            <a:extLst>
              <a:ext uri="{28A0092B-C50C-407E-A947-70E740481C1C}">
                <a14:useLocalDpi xmlns:a14="http://schemas.microsoft.com/office/drawing/2010/main" val="0"/>
              </a:ext>
            </a:extLst>
          </a:blip>
          <a:stretch>
            <a:fillRect/>
          </a:stretch>
        </p:blipFill>
        <p:spPr>
          <a:xfrm>
            <a:off x="1908889" y="3009019"/>
            <a:ext cx="790575" cy="295275"/>
          </a:xfrm>
          <a:prstGeom prst="rect">
            <a:avLst/>
          </a:prstGeom>
        </p:spPr>
      </p:pic>
      <p:pic>
        <p:nvPicPr>
          <p:cNvPr id="66" name="Picture 65">
            <a:extLst>
              <a:ext uri="{FF2B5EF4-FFF2-40B4-BE49-F238E27FC236}">
                <a16:creationId xmlns:a16="http://schemas.microsoft.com/office/drawing/2014/main" id="{327256E1-58FC-4581-B7B0-D49778486DC8}"/>
              </a:ext>
            </a:extLst>
          </p:cNvPr>
          <p:cNvPicPr/>
          <p:nvPr/>
        </p:nvPicPr>
        <p:blipFill>
          <a:blip r:embed="rId28">
            <a:extLst>
              <a:ext uri="{28A0092B-C50C-407E-A947-70E740481C1C}">
                <a14:useLocalDpi xmlns:a14="http://schemas.microsoft.com/office/drawing/2010/main" val="0"/>
              </a:ext>
            </a:extLst>
          </a:blip>
          <a:stretch>
            <a:fillRect/>
          </a:stretch>
        </p:blipFill>
        <p:spPr>
          <a:xfrm>
            <a:off x="7190791" y="5884542"/>
            <a:ext cx="600075" cy="257175"/>
          </a:xfrm>
          <a:prstGeom prst="rect">
            <a:avLst/>
          </a:prstGeom>
        </p:spPr>
      </p:pic>
      <p:pic>
        <p:nvPicPr>
          <p:cNvPr id="67" name="Picture 66">
            <a:extLst>
              <a:ext uri="{FF2B5EF4-FFF2-40B4-BE49-F238E27FC236}">
                <a16:creationId xmlns:a16="http://schemas.microsoft.com/office/drawing/2014/main" id="{E7208C34-6456-4E23-9D72-39B18981384C}"/>
              </a:ext>
            </a:extLst>
          </p:cNvPr>
          <p:cNvPicPr/>
          <p:nvPr/>
        </p:nvPicPr>
        <p:blipFill>
          <a:blip r:embed="rId29">
            <a:extLst>
              <a:ext uri="{28A0092B-C50C-407E-A947-70E740481C1C}">
                <a14:useLocalDpi xmlns:a14="http://schemas.microsoft.com/office/drawing/2010/main" val="0"/>
              </a:ext>
            </a:extLst>
          </a:blip>
          <a:stretch>
            <a:fillRect/>
          </a:stretch>
        </p:blipFill>
        <p:spPr>
          <a:xfrm>
            <a:off x="6701557" y="795484"/>
            <a:ext cx="809625" cy="485775"/>
          </a:xfrm>
          <a:prstGeom prst="rect">
            <a:avLst/>
          </a:prstGeom>
        </p:spPr>
      </p:pic>
      <p:pic>
        <p:nvPicPr>
          <p:cNvPr id="68" name="Picture 67">
            <a:extLst>
              <a:ext uri="{FF2B5EF4-FFF2-40B4-BE49-F238E27FC236}">
                <a16:creationId xmlns:a16="http://schemas.microsoft.com/office/drawing/2014/main" id="{1C32D4D7-EA68-4E2B-94C0-B81CDA8C1C43}"/>
              </a:ext>
            </a:extLst>
          </p:cNvPr>
          <p:cNvPicPr/>
          <p:nvPr/>
        </p:nvPicPr>
        <p:blipFill>
          <a:blip r:embed="rId30">
            <a:extLst>
              <a:ext uri="{28A0092B-C50C-407E-A947-70E740481C1C}">
                <a14:useLocalDpi xmlns:a14="http://schemas.microsoft.com/office/drawing/2010/main" val="0"/>
              </a:ext>
            </a:extLst>
          </a:blip>
          <a:stretch>
            <a:fillRect/>
          </a:stretch>
        </p:blipFill>
        <p:spPr>
          <a:xfrm>
            <a:off x="2424583" y="3548522"/>
            <a:ext cx="619125" cy="457200"/>
          </a:xfrm>
          <a:prstGeom prst="rect">
            <a:avLst/>
          </a:prstGeom>
        </p:spPr>
      </p:pic>
      <p:pic>
        <p:nvPicPr>
          <p:cNvPr id="69" name="Picture 68">
            <a:extLst>
              <a:ext uri="{FF2B5EF4-FFF2-40B4-BE49-F238E27FC236}">
                <a16:creationId xmlns:a16="http://schemas.microsoft.com/office/drawing/2014/main" id="{BDC06E9C-43BC-4871-A548-5472C47101D3}"/>
              </a:ext>
            </a:extLst>
          </p:cNvPr>
          <p:cNvPicPr/>
          <p:nvPr/>
        </p:nvPicPr>
        <p:blipFill>
          <a:blip r:embed="rId31">
            <a:extLst>
              <a:ext uri="{28A0092B-C50C-407E-A947-70E740481C1C}">
                <a14:useLocalDpi xmlns:a14="http://schemas.microsoft.com/office/drawing/2010/main" val="0"/>
              </a:ext>
            </a:extLst>
          </a:blip>
          <a:stretch>
            <a:fillRect/>
          </a:stretch>
        </p:blipFill>
        <p:spPr>
          <a:xfrm>
            <a:off x="1509156" y="5685961"/>
            <a:ext cx="799465" cy="409575"/>
          </a:xfrm>
          <a:prstGeom prst="rect">
            <a:avLst/>
          </a:prstGeom>
        </p:spPr>
      </p:pic>
      <p:pic>
        <p:nvPicPr>
          <p:cNvPr id="70" name="Picture 69">
            <a:extLst>
              <a:ext uri="{FF2B5EF4-FFF2-40B4-BE49-F238E27FC236}">
                <a16:creationId xmlns:a16="http://schemas.microsoft.com/office/drawing/2014/main" id="{986D8140-0690-4933-A047-6C067C2FA95E}"/>
              </a:ext>
            </a:extLst>
          </p:cNvPr>
          <p:cNvPicPr/>
          <p:nvPr/>
        </p:nvPicPr>
        <p:blipFill>
          <a:blip r:embed="rId32">
            <a:extLst>
              <a:ext uri="{28A0092B-C50C-407E-A947-70E740481C1C}">
                <a14:useLocalDpi xmlns:a14="http://schemas.microsoft.com/office/drawing/2010/main" val="0"/>
              </a:ext>
            </a:extLst>
          </a:blip>
          <a:srcRect/>
          <a:stretch>
            <a:fillRect/>
          </a:stretch>
        </p:blipFill>
        <p:spPr bwMode="auto">
          <a:xfrm>
            <a:off x="8273916" y="894342"/>
            <a:ext cx="3436002" cy="3378892"/>
          </a:xfrm>
          <a:prstGeom prst="rect">
            <a:avLst/>
          </a:prstGeom>
          <a:noFill/>
          <a:ln>
            <a:noFill/>
          </a:ln>
        </p:spPr>
      </p:pic>
    </p:spTree>
    <p:extLst>
      <p:ext uri="{BB962C8B-B14F-4D97-AF65-F5344CB8AC3E}">
        <p14:creationId xmlns:p14="http://schemas.microsoft.com/office/powerpoint/2010/main" val="2734329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0084" y="-90487"/>
            <a:ext cx="2779934" cy="108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olo 1"/>
          <p:cNvSpPr txBox="1">
            <a:spLocks/>
          </p:cNvSpPr>
          <p:nvPr/>
        </p:nvSpPr>
        <p:spPr>
          <a:xfrm>
            <a:off x="262086" y="239031"/>
            <a:ext cx="7552844" cy="42170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CH" altLang="en-US" sz="3600" b="0" i="0" u="none" strike="noStrike" kern="1200" cap="none" spc="0" normalizeH="0" baseline="0" noProof="0" dirty="0">
                <a:ln>
                  <a:noFill/>
                </a:ln>
                <a:solidFill>
                  <a:srgbClr val="002060"/>
                </a:solidFill>
                <a:effectLst/>
                <a:uLnTx/>
                <a:uFillTx/>
                <a:latin typeface="Calibri" panose="020F0502020204030204" pitchFamily="34" charset="0"/>
                <a:ea typeface="+mj-ea"/>
                <a:cs typeface="+mj-cs"/>
              </a:rPr>
              <a:t>The main future developments</a:t>
            </a:r>
            <a:r>
              <a:rPr kumimoji="0" lang="it-CH" altLang="en-US" sz="3600" b="0" i="0" u="none" strike="noStrike" kern="1200" cap="none" spc="0" normalizeH="0" baseline="0" noProof="0">
                <a:ln>
                  <a:noFill/>
                </a:ln>
                <a:solidFill>
                  <a:srgbClr val="002060"/>
                </a:solidFill>
                <a:effectLst/>
                <a:uLnTx/>
                <a:uFillTx/>
                <a:latin typeface="Calibri" panose="020F0502020204030204" pitchFamily="34" charset="0"/>
                <a:ea typeface="+mj-ea"/>
                <a:cs typeface="+mj-cs"/>
              </a:rPr>
              <a:t>/investments</a:t>
            </a:r>
            <a:endParaRPr kumimoji="0" lang="it-CH" altLang="en-US" sz="3600" b="0" i="0" u="none" strike="noStrike" kern="1200" cap="none" spc="0" normalizeH="0" baseline="0" noProof="0" dirty="0">
              <a:ln>
                <a:noFill/>
              </a:ln>
              <a:solidFill>
                <a:srgbClr val="002060"/>
              </a:solidFill>
              <a:effectLst/>
              <a:uLnTx/>
              <a:uFillTx/>
              <a:latin typeface="Calibri" panose="020F0502020204030204" pitchFamily="34" charset="0"/>
              <a:ea typeface="+mj-ea"/>
              <a:cs typeface="+mj-cs"/>
            </a:endParaRPr>
          </a:p>
        </p:txBody>
      </p:sp>
      <p:sp>
        <p:nvSpPr>
          <p:cNvPr id="6" name="Segnaposto contenuto 2"/>
          <p:cNvSpPr txBox="1">
            <a:spLocks/>
          </p:cNvSpPr>
          <p:nvPr/>
        </p:nvSpPr>
        <p:spPr>
          <a:xfrm>
            <a:off x="347146" y="1302583"/>
            <a:ext cx="11120351" cy="54171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indent="-152400" algn="just">
              <a:spcBef>
                <a:spcPts val="500"/>
              </a:spcBef>
              <a:buClr>
                <a:srgbClr val="002060"/>
              </a:buClr>
              <a:buNone/>
              <a:defRPr/>
            </a:pPr>
            <a:endParaRPr kumimoji="0" lang="it-IT" altLang="en-US" sz="2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
        <p:nvSpPr>
          <p:cNvPr id="3" name="Rectangle 2">
            <a:extLst>
              <a:ext uri="{FF2B5EF4-FFF2-40B4-BE49-F238E27FC236}">
                <a16:creationId xmlns:a16="http://schemas.microsoft.com/office/drawing/2014/main" id="{02849595-A2BD-4AC6-9F49-6CF4F0A4E743}"/>
              </a:ext>
            </a:extLst>
          </p:cNvPr>
          <p:cNvSpPr/>
          <p:nvPr/>
        </p:nvSpPr>
        <p:spPr>
          <a:xfrm>
            <a:off x="-83976" y="2118049"/>
            <a:ext cx="8959455" cy="4247317"/>
          </a:xfrm>
          <a:prstGeom prst="rect">
            <a:avLst/>
          </a:prstGeom>
        </p:spPr>
        <p:txBody>
          <a:bodyPr wrap="square">
            <a:spAutoFit/>
          </a:bodyPr>
          <a:lstStyle/>
          <a:p>
            <a:pPr lvl="0" algn="ctr"/>
            <a:endParaRPr lang="fr-BE" b="1" dirty="0">
              <a:solidFill>
                <a:prstClr val="black"/>
              </a:solidFill>
            </a:endParaRPr>
          </a:p>
          <a:p>
            <a:pPr marL="285750" lvl="0" indent="-285750" algn="ctr">
              <a:buFont typeface="Wingdings" panose="05000000000000000000" pitchFamily="2" charset="2"/>
              <a:buChar char="Ø"/>
            </a:pPr>
            <a:r>
              <a:rPr lang="fr-BE" sz="2800" b="1" dirty="0">
                <a:solidFill>
                  <a:prstClr val="black"/>
                </a:solidFill>
              </a:rPr>
              <a:t>     R</a:t>
            </a:r>
            <a:r>
              <a:rPr lang="en-GB" sz="2800" b="1" dirty="0" err="1">
                <a:solidFill>
                  <a:prstClr val="black"/>
                </a:solidFill>
              </a:rPr>
              <a:t>emoving</a:t>
            </a:r>
            <a:r>
              <a:rPr lang="en-GB" sz="2800" b="1" dirty="0">
                <a:solidFill>
                  <a:prstClr val="black"/>
                </a:solidFill>
              </a:rPr>
              <a:t> competitive distortions</a:t>
            </a:r>
          </a:p>
          <a:p>
            <a:pPr marL="285750" lvl="0" indent="-285750" algn="ctr">
              <a:buFont typeface="Wingdings" panose="05000000000000000000" pitchFamily="2" charset="2"/>
              <a:buChar char="Ø"/>
            </a:pPr>
            <a:endParaRPr lang="fr-BE" sz="2800" b="1" dirty="0">
              <a:solidFill>
                <a:prstClr val="black"/>
              </a:solidFill>
            </a:endParaRPr>
          </a:p>
          <a:p>
            <a:pPr marL="285750" lvl="0" indent="-285750" algn="ctr">
              <a:buFont typeface="Wingdings" panose="05000000000000000000" pitchFamily="2" charset="2"/>
              <a:buChar char="Ø"/>
            </a:pPr>
            <a:endParaRPr lang="fr-BE" sz="2800" b="1" dirty="0">
              <a:solidFill>
                <a:prstClr val="black"/>
              </a:solidFill>
            </a:endParaRPr>
          </a:p>
          <a:p>
            <a:pPr lvl="0" algn="ctr"/>
            <a:r>
              <a:rPr lang="fr-BE" sz="2800" b="1" dirty="0">
                <a:solidFill>
                  <a:srgbClr val="C00000"/>
                </a:solidFill>
                <a:effectLst>
                  <a:outerShdw blurRad="38100" dist="38100" dir="2700000" algn="tl">
                    <a:srgbClr val="000000">
                      <a:alpha val="43137"/>
                    </a:srgbClr>
                  </a:outerShdw>
                </a:effectLst>
              </a:rPr>
              <a:t>C</a:t>
            </a:r>
            <a:r>
              <a:rPr lang="en-GB" sz="2800" b="1" dirty="0">
                <a:solidFill>
                  <a:srgbClr val="C00000"/>
                </a:solidFill>
                <a:effectLst>
                  <a:outerShdw blurRad="38100" dist="38100" dir="2700000" algn="tl">
                    <a:srgbClr val="000000">
                      <a:alpha val="43137"/>
                    </a:srgbClr>
                  </a:outerShdw>
                </a:effectLst>
              </a:rPr>
              <a:t>OMPETITION AND COOPERATION</a:t>
            </a:r>
          </a:p>
          <a:p>
            <a:pPr marL="285750" lvl="0" indent="-285750" algn="ctr">
              <a:buFont typeface="Wingdings" panose="05000000000000000000" pitchFamily="2" charset="2"/>
              <a:buChar char="Ø"/>
            </a:pPr>
            <a:endParaRPr lang="fr-BE" sz="2800" b="1" dirty="0">
              <a:solidFill>
                <a:prstClr val="black"/>
              </a:solidFill>
            </a:endParaRPr>
          </a:p>
          <a:p>
            <a:pPr marL="285750" lvl="0" indent="-285750" algn="ctr">
              <a:buFont typeface="Wingdings" panose="05000000000000000000" pitchFamily="2" charset="2"/>
              <a:buChar char="Ø"/>
            </a:pPr>
            <a:endParaRPr lang="fr-BE" sz="2800" b="1" dirty="0">
              <a:solidFill>
                <a:prstClr val="black"/>
              </a:solidFill>
            </a:endParaRPr>
          </a:p>
          <a:p>
            <a:pPr marL="285750" lvl="0" indent="-285750" algn="ctr">
              <a:buFont typeface="Wingdings" panose="05000000000000000000" pitchFamily="2" charset="2"/>
              <a:buChar char="Ø"/>
            </a:pPr>
            <a:endParaRPr lang="fr-BE" sz="2800" b="1" dirty="0">
              <a:solidFill>
                <a:prstClr val="black"/>
              </a:solidFill>
            </a:endParaRPr>
          </a:p>
          <a:p>
            <a:pPr marL="285750" lvl="0" indent="-285750" algn="ctr">
              <a:buFont typeface="Wingdings" panose="05000000000000000000" pitchFamily="2" charset="2"/>
              <a:buChar char="Ø"/>
            </a:pPr>
            <a:endParaRPr lang="fr-BE" sz="2800" b="1" dirty="0">
              <a:solidFill>
                <a:prstClr val="black"/>
              </a:solidFill>
            </a:endParaRPr>
          </a:p>
          <a:p>
            <a:pPr marL="285750" lvl="0" indent="-285750" algn="ctr">
              <a:buFont typeface="Wingdings" panose="05000000000000000000" pitchFamily="2" charset="2"/>
              <a:buChar char="Ø"/>
            </a:pPr>
            <a:endParaRPr lang="en-GB" sz="2800" b="1" dirty="0">
              <a:solidFill>
                <a:prstClr val="black"/>
              </a:solidFill>
            </a:endParaRPr>
          </a:p>
        </p:txBody>
      </p:sp>
    </p:spTree>
    <p:extLst>
      <p:ext uri="{BB962C8B-B14F-4D97-AF65-F5344CB8AC3E}">
        <p14:creationId xmlns:p14="http://schemas.microsoft.com/office/powerpoint/2010/main" val="3155914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2046" y="246046"/>
            <a:ext cx="6613451" cy="646331"/>
          </a:xfrm>
          <a:prstGeom prst="rect">
            <a:avLst/>
          </a:prstGeom>
        </p:spPr>
        <p:txBody>
          <a:bodyPr wrap="square">
            <a:spAutoFit/>
          </a:bodyPr>
          <a:lstStyle/>
          <a:p>
            <a:endParaRPr lang="en-GB" dirty="0">
              <a:latin typeface="Calibri" panose="020F0502020204030204" pitchFamily="34" charset="0"/>
            </a:endParaRPr>
          </a:p>
          <a:p>
            <a:pPr marL="742950" lvl="1" indent="-285750">
              <a:buFont typeface="Wingdings" panose="05000000000000000000" pitchFamily="2" charset="2"/>
              <a:buChar char="à"/>
            </a:pPr>
            <a:endParaRPr lang="en-GB" dirty="0">
              <a:latin typeface="Calibri" panose="020F0502020204030204" pitchFamily="34" charset="0"/>
            </a:endParaRPr>
          </a:p>
        </p:txBody>
      </p:sp>
      <p:sp>
        <p:nvSpPr>
          <p:cNvPr id="2" name="Rectangle 1"/>
          <p:cNvSpPr/>
          <p:nvPr/>
        </p:nvSpPr>
        <p:spPr>
          <a:xfrm>
            <a:off x="162046" y="1143000"/>
            <a:ext cx="11111697" cy="5601533"/>
          </a:xfrm>
          <a:prstGeom prst="rect">
            <a:avLst/>
          </a:prstGeom>
        </p:spPr>
        <p:txBody>
          <a:bodyPr wrap="square">
            <a:spAutoFit/>
          </a:bodyPr>
          <a:lstStyle/>
          <a:p>
            <a:r>
              <a:rPr lang="en-GB" sz="2000" b="1" dirty="0">
                <a:solidFill>
                  <a:srgbClr val="002060"/>
                </a:solidFill>
                <a:effectLst>
                  <a:outerShdw blurRad="38100" dist="38100" dir="2700000" algn="tl">
                    <a:srgbClr val="000000">
                      <a:alpha val="43137"/>
                    </a:srgbClr>
                  </a:outerShdw>
                </a:effectLst>
                <a:latin typeface="Calibri" panose="020F0502020204030204" pitchFamily="34" charset="0"/>
              </a:rPr>
              <a:t>COMPETITION ISSUES</a:t>
            </a:r>
          </a:p>
          <a:p>
            <a:endParaRPr lang="fr-BE" sz="2000" b="1" dirty="0">
              <a:solidFill>
                <a:srgbClr val="002060"/>
              </a:solidFill>
              <a:latin typeface="Calibri" panose="020F0502020204030204" pitchFamily="34" charset="0"/>
            </a:endParaRPr>
          </a:p>
          <a:p>
            <a:endParaRPr lang="fr-BE" sz="2000" b="1" dirty="0">
              <a:solidFill>
                <a:srgbClr val="002060"/>
              </a:solidFill>
              <a:latin typeface="Calibri" panose="020F0502020204030204" pitchFamily="34" charset="0"/>
            </a:endParaRPr>
          </a:p>
          <a:p>
            <a:pPr lvl="0"/>
            <a:r>
              <a:rPr lang="en-GB" sz="2000" dirty="0">
                <a:latin typeface="Calibri" panose="020F0502020204030204" pitchFamily="34" charset="0"/>
                <a:sym typeface="Wingdings" panose="05000000000000000000" pitchFamily="2" charset="2"/>
              </a:rPr>
              <a:t>ERFA strongly welcomes the decision by the European Commission (end 2017) to fine the Lithuanian incumbent rail company 28 million Euros for an unprecedented case of anti-competitive </a:t>
            </a:r>
            <a:r>
              <a:rPr lang="en-GB" sz="2000" dirty="0" err="1">
                <a:latin typeface="Calibri" panose="020F0502020204030204" pitchFamily="34" charset="0"/>
                <a:sym typeface="Wingdings" panose="05000000000000000000" pitchFamily="2" charset="2"/>
              </a:rPr>
              <a:t>behavior</a:t>
            </a:r>
            <a:r>
              <a:rPr lang="en-GB" sz="2000" dirty="0">
                <a:latin typeface="Calibri" panose="020F0502020204030204" pitchFamily="34" charset="0"/>
                <a:sym typeface="Wingdings" panose="05000000000000000000" pitchFamily="2" charset="2"/>
              </a:rPr>
              <a:t> that took place in 2008: dismantling public rail infrastructure in order to penalise a rail customer! </a:t>
            </a:r>
            <a:endParaRPr lang="fr-BE" sz="2000" dirty="0">
              <a:latin typeface="Calibri" panose="020F0502020204030204" pitchFamily="34" charset="0"/>
              <a:sym typeface="Wingdings" panose="05000000000000000000" pitchFamily="2" charset="2"/>
            </a:endParaRPr>
          </a:p>
          <a:p>
            <a:endParaRPr lang="fr-BE" sz="2000" dirty="0">
              <a:latin typeface="Calibri" panose="020F0502020204030204" pitchFamily="34" charset="0"/>
            </a:endParaRPr>
          </a:p>
          <a:p>
            <a:r>
              <a:rPr lang="fr-BE" b="1" dirty="0">
                <a:solidFill>
                  <a:srgbClr val="C000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The </a:t>
            </a:r>
            <a:r>
              <a:rPr lang="fr-BE" b="1" dirty="0" err="1">
                <a:solidFill>
                  <a:srgbClr val="C000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competition</a:t>
            </a:r>
            <a:r>
              <a:rPr lang="fr-BE" b="1" dirty="0">
                <a:solidFill>
                  <a:srgbClr val="C000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 </a:t>
            </a:r>
            <a:r>
              <a:rPr lang="fr-BE" b="1" dirty="0" err="1">
                <a:solidFill>
                  <a:srgbClr val="C000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rules</a:t>
            </a:r>
            <a:r>
              <a:rPr lang="fr-BE" b="1" dirty="0">
                <a:solidFill>
                  <a:srgbClr val="C000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 has to </a:t>
            </a:r>
            <a:r>
              <a:rPr lang="fr-BE" b="1" dirty="0" err="1">
                <a:solidFill>
                  <a:srgbClr val="C000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be</a:t>
            </a:r>
            <a:r>
              <a:rPr lang="fr-BE" b="1" dirty="0">
                <a:solidFill>
                  <a:srgbClr val="C000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 </a:t>
            </a:r>
            <a:r>
              <a:rPr lang="fr-BE" b="1" dirty="0" err="1">
                <a:solidFill>
                  <a:srgbClr val="C000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enforced</a:t>
            </a:r>
            <a:r>
              <a:rPr lang="fr-BE" b="1" dirty="0">
                <a:solidFill>
                  <a:srgbClr val="C000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 </a:t>
            </a:r>
            <a:r>
              <a:rPr lang="fr-BE" b="1" dirty="0" err="1">
                <a:solidFill>
                  <a:srgbClr val="C000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everywhere</a:t>
            </a:r>
            <a:r>
              <a:rPr lang="fr-BE" b="1" dirty="0">
                <a:solidFill>
                  <a:srgbClr val="C000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 in Europe.</a:t>
            </a:r>
          </a:p>
          <a:p>
            <a:endParaRPr lang="fr-BE" dirty="0">
              <a:latin typeface="Calibri" panose="020F0502020204030204" pitchFamily="34" charset="0"/>
              <a:sym typeface="Wingdings" panose="05000000000000000000" pitchFamily="2" charset="2"/>
            </a:endParaRPr>
          </a:p>
          <a:p>
            <a:r>
              <a:rPr lang="fr-BE" sz="2000" b="1" dirty="0">
                <a:solidFill>
                  <a:schemeClr val="accent5">
                    <a:lumMod val="50000"/>
                  </a:schemeClr>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C</a:t>
            </a:r>
            <a:r>
              <a:rPr lang="en-GB" sz="2000" b="1" dirty="0">
                <a:solidFill>
                  <a:schemeClr val="accent5">
                    <a:lumMod val="50000"/>
                  </a:schemeClr>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OOPERATION ISSUES</a:t>
            </a:r>
          </a:p>
          <a:p>
            <a:endParaRPr lang="fr-BE" sz="2000" b="1" dirty="0">
              <a:solidFill>
                <a:schemeClr val="accent5">
                  <a:lumMod val="50000"/>
                </a:schemeClr>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endParaRPr>
          </a:p>
          <a:p>
            <a:endParaRPr lang="fr-BE" sz="2000" b="1" dirty="0">
              <a:solidFill>
                <a:schemeClr val="accent5">
                  <a:lumMod val="50000"/>
                </a:schemeClr>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endParaRPr>
          </a:p>
          <a:p>
            <a:r>
              <a:rPr lang="fr-BE" sz="2000" b="1" dirty="0">
                <a:solidFill>
                  <a:schemeClr val="accent5">
                    <a:lumMod val="50000"/>
                  </a:schemeClr>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O</a:t>
            </a:r>
            <a:r>
              <a:rPr lang="en-GB" sz="2000" b="1" dirty="0">
                <a:solidFill>
                  <a:schemeClr val="accent5">
                    <a:lumMod val="50000"/>
                  </a:schemeClr>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pen dialogue between ALL RUs , IMs and </a:t>
            </a:r>
            <a:r>
              <a:rPr lang="en-GB" sz="2000" b="1" dirty="0">
                <a:solidFill>
                  <a:srgbClr val="C000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EU decision-makers </a:t>
            </a:r>
            <a:r>
              <a:rPr lang="en-GB" sz="2000" b="1" dirty="0">
                <a:solidFill>
                  <a:schemeClr val="accent5">
                    <a:lumMod val="50000"/>
                  </a:schemeClr>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=&gt; handbook for contingency management </a:t>
            </a:r>
          </a:p>
          <a:p>
            <a:r>
              <a:rPr lang="fr-BE" sz="2000" b="1" dirty="0">
                <a:solidFill>
                  <a:schemeClr val="accent5">
                    <a:lumMod val="50000"/>
                  </a:schemeClr>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	</a:t>
            </a:r>
            <a:r>
              <a:rPr lang="en-GB" sz="3200" b="1" dirty="0">
                <a:solidFill>
                  <a:srgbClr val="FFFF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First step to effective cooperation between IM/RU</a:t>
            </a:r>
          </a:p>
          <a:p>
            <a:endParaRPr lang="en-GB" sz="3200" dirty="0">
              <a:solidFill>
                <a:srgbClr val="FFFF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endParaRPr>
          </a:p>
          <a:p>
            <a:r>
              <a:rPr lang="en-GB" dirty="0">
                <a:latin typeface="Calibri" panose="020F0502020204030204" pitchFamily="34" charset="0"/>
                <a:sym typeface="Wingdings" panose="05000000000000000000" pitchFamily="2" charset="2"/>
              </a:rPr>
              <a:t> </a:t>
            </a:r>
          </a:p>
        </p:txBody>
      </p:sp>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7880" y="-175548"/>
            <a:ext cx="2779934" cy="108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miley Face 2">
            <a:extLst>
              <a:ext uri="{FF2B5EF4-FFF2-40B4-BE49-F238E27FC236}">
                <a16:creationId xmlns:a16="http://schemas.microsoft.com/office/drawing/2014/main" id="{8266BDA1-3B64-42D9-BD95-B7487AC4FC71}"/>
              </a:ext>
            </a:extLst>
          </p:cNvPr>
          <p:cNvSpPr/>
          <p:nvPr/>
        </p:nvSpPr>
        <p:spPr>
          <a:xfrm>
            <a:off x="10151706" y="4945224"/>
            <a:ext cx="1878248" cy="1922107"/>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180129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1240971" y="1866123"/>
            <a:ext cx="8333021" cy="433873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de-CH" altLang="en-US" sz="6600" dirty="0">
              <a:solidFill>
                <a:srgbClr val="002060"/>
              </a:solidFill>
              <a:latin typeface="Calibri" panose="020F0502020204030204" pitchFamily="34" charset="0"/>
            </a:endParaRPr>
          </a:p>
          <a:p>
            <a:pPr algn="ctr"/>
            <a:r>
              <a:rPr lang="de-CH" altLang="en-US" sz="3200" dirty="0">
                <a:solidFill>
                  <a:srgbClr val="002060"/>
                </a:solidFill>
                <a:latin typeface="Calibri" panose="020F0502020204030204" pitchFamily="34" charset="0"/>
              </a:rPr>
              <a:t>Modal shift : a key-enabler for decarbonisation</a:t>
            </a:r>
          </a:p>
          <a:p>
            <a:pPr algn="ctr"/>
            <a:endParaRPr lang="de-CH" altLang="en-US" sz="3200" dirty="0">
              <a:solidFill>
                <a:srgbClr val="002060"/>
              </a:solidFill>
              <a:latin typeface="Calibri" panose="020F0502020204030204" pitchFamily="34" charset="0"/>
            </a:endParaRPr>
          </a:p>
          <a:p>
            <a:pPr algn="ctr"/>
            <a:endParaRPr lang="de-CH" altLang="en-US" sz="3200" dirty="0">
              <a:solidFill>
                <a:srgbClr val="002060"/>
              </a:solidFill>
              <a:latin typeface="Calibri" panose="020F0502020204030204" pitchFamily="34" charset="0"/>
            </a:endParaRPr>
          </a:p>
          <a:p>
            <a:pPr algn="ctr"/>
            <a:r>
              <a:rPr lang="de-CH" altLang="en-US" sz="6600" dirty="0">
                <a:solidFill>
                  <a:srgbClr val="002060"/>
                </a:solidFill>
                <a:latin typeface="Calibri" panose="020F0502020204030204" pitchFamily="34" charset="0"/>
              </a:rPr>
              <a:t>THANK YOU</a:t>
            </a:r>
            <a:endParaRPr lang="it-CH" altLang="en-US" sz="6600" dirty="0">
              <a:solidFill>
                <a:srgbClr val="002060"/>
              </a:solidFill>
              <a:latin typeface="Calibri" panose="020F0502020204030204" pitchFamily="34" charset="0"/>
            </a:endParaRPr>
          </a:p>
        </p:txBody>
      </p:sp>
      <p:pic>
        <p:nvPicPr>
          <p:cNvPr id="5" name="Picture 4"/>
          <p:cNvPicPr>
            <a:picLocks noChangeAspect="1"/>
          </p:cNvPicPr>
          <p:nvPr/>
        </p:nvPicPr>
        <p:blipFill>
          <a:blip r:embed="rId2">
            <a:extLst>
              <a:ext uri="{BEBA8EAE-BF5A-486C-A8C5-ECC9F3942E4B}">
                <a14:imgProps xmlns:a14="http://schemas.microsoft.com/office/drawing/2010/main">
                  <a14:imgLayer r:embed="rId3">
                    <a14:imgEffect>
                      <a14:backgroundRemoval t="8293" b="98537" l="1357" r="96973">
                        <a14:foregroundMark x1="1253" y1="97073" x2="1253" y2="97073"/>
                        <a14:foregroundMark x1="20564" y1="99024" x2="20564" y2="99024"/>
                        <a14:foregroundMark x1="29749" y1="94146" x2="29749" y2="94146"/>
                        <a14:foregroundMark x1="47912" y1="94634" x2="47912" y2="94634"/>
                        <a14:foregroundMark x1="62526" y1="94146" x2="62526" y2="94146"/>
                        <a14:foregroundMark x1="67015" y1="68780" x2="67015" y2="68780"/>
                        <a14:foregroundMark x1="79749" y1="69268" x2="79749" y2="69268"/>
                        <a14:foregroundMark x1="91232" y1="68780" x2="91232" y2="68780"/>
                        <a14:foregroundMark x1="81628" y1="95122" x2="81628" y2="95122"/>
                        <a14:foregroundMark x1="85908" y1="90732" x2="85908" y2="90732"/>
                        <a14:foregroundMark x1="60438" y1="94634" x2="60438" y2="94634"/>
                        <a14:foregroundMark x1="9395" y1="96098" x2="9395" y2="96098"/>
                        <a14:foregroundMark x1="35804" y1="96098" x2="35804" y2="96098"/>
                        <a14:foregroundMark x1="49582" y1="92195" x2="49582" y2="92195"/>
                        <a14:foregroundMark x1="41754" y1="92195" x2="41754" y2="92195"/>
                        <a14:foregroundMark x1="27766" y1="94146" x2="27766" y2="94146"/>
                        <a14:foregroundMark x1="72860" y1="95122" x2="72860" y2="95122"/>
                        <a14:foregroundMark x1="15136" y1="92683" x2="15136" y2="92683"/>
                        <a14:foregroundMark x1="33716" y1="94146" x2="33716" y2="94146"/>
                        <a14:foregroundMark x1="39875" y1="95122" x2="39875" y2="95122"/>
                        <a14:foregroundMark x1="96973" y1="68780" x2="96973" y2="68780"/>
                        <a14:backgroundMark x1="11273" y1="52683" x2="11273" y2="52683"/>
                        <a14:backgroundMark x1="19937" y1="40976" x2="20251" y2="40976"/>
                        <a14:backgroundMark x1="30689" y1="42439" x2="30689" y2="44390"/>
                        <a14:backgroundMark x1="24948" y1="67317" x2="24948" y2="67317"/>
                        <a14:backgroundMark x1="12109" y1="77561" x2="12109" y2="77561"/>
                        <a14:backgroundMark x1="6681" y1="70732" x2="6576" y2="72683"/>
                        <a14:backgroundMark x1="7724" y1="32683" x2="7724" y2="32683"/>
                        <a14:backgroundMark x1="13361" y1="36098" x2="13361" y2="36098"/>
                        <a14:backgroundMark x1="17850" y1="24390" x2="17328" y2="26341"/>
                        <a14:backgroundMark x1="6785" y1="20000" x2="6785" y2="20000"/>
                        <a14:backgroundMark x1="23278" y1="31220" x2="23278" y2="31220"/>
                        <a14:backgroundMark x1="30271" y1="47805" x2="30271" y2="47805"/>
                        <a14:backgroundMark x1="34447" y1="34634" x2="34447" y2="34634"/>
                        <a14:backgroundMark x1="37474" y1="69268" x2="37265" y2="69756"/>
                        <a14:backgroundMark x1="23591" y1="75610" x2="23591" y2="79024"/>
                        <a14:backgroundMark x1="9395" y1="76585" x2="9395" y2="76585"/>
                        <a14:backgroundMark x1="17954" y1="69756" x2="17954" y2="69756"/>
                        <a14:backgroundMark x1="31942" y1="68780" x2="31942" y2="68780"/>
                        <a14:backgroundMark x1="36430" y1="83415" x2="36430" y2="83415"/>
                        <a14:backgroundMark x1="29541" y1="82439" x2="29123" y2="82439"/>
                      </a14:backgroundRemoval>
                    </a14:imgEffect>
                  </a14:imgLayer>
                </a14:imgProps>
              </a:ext>
              <a:ext uri="{28A0092B-C50C-407E-A947-70E740481C1C}">
                <a14:useLocalDpi xmlns:a14="http://schemas.microsoft.com/office/drawing/2010/main" val="0"/>
              </a:ext>
            </a:extLst>
          </a:blip>
          <a:srcRect/>
          <a:stretch>
            <a:fillRect/>
          </a:stretch>
        </p:blipFill>
        <p:spPr bwMode="auto">
          <a:xfrm>
            <a:off x="0" y="-101119"/>
            <a:ext cx="12929192"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8140" y="-101119"/>
            <a:ext cx="2882900"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1184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33367" y="-90487"/>
            <a:ext cx="2588548" cy="1006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9"/>
          <p:cNvSpPr>
            <a:spLocks noGrp="1"/>
          </p:cNvSpPr>
          <p:nvPr>
            <p:ph type="title"/>
          </p:nvPr>
        </p:nvSpPr>
        <p:spPr>
          <a:xfrm>
            <a:off x="72350" y="-302563"/>
            <a:ext cx="10515600" cy="1325563"/>
          </a:xfrm>
        </p:spPr>
        <p:txBody>
          <a:bodyPr>
            <a:normAutofit/>
          </a:bodyPr>
          <a:lstStyle/>
          <a:p>
            <a:r>
              <a:rPr lang="fr-BE" dirty="0">
                <a:solidFill>
                  <a:srgbClr val="002060"/>
                </a:solidFill>
                <a:latin typeface="+mn-lt"/>
              </a:rPr>
              <a:t>WHO DO WE REPRESENT? Our </a:t>
            </a:r>
            <a:r>
              <a:rPr lang="fr-BE" dirty="0" err="1">
                <a:solidFill>
                  <a:srgbClr val="002060"/>
                </a:solidFill>
                <a:latin typeface="+mn-lt"/>
              </a:rPr>
              <a:t>role</a:t>
            </a:r>
            <a:r>
              <a:rPr lang="fr-BE" dirty="0">
                <a:solidFill>
                  <a:srgbClr val="002060"/>
                </a:solidFill>
                <a:latin typeface="+mn-lt"/>
              </a:rPr>
              <a:t> ?</a:t>
            </a:r>
            <a:endParaRPr lang="en-GB" dirty="0">
              <a:solidFill>
                <a:srgbClr val="002060"/>
              </a:solidFill>
              <a:latin typeface="+mn-lt"/>
            </a:endParaRPr>
          </a:p>
        </p:txBody>
      </p:sp>
      <p:sp>
        <p:nvSpPr>
          <p:cNvPr id="12" name="TextBox 11"/>
          <p:cNvSpPr txBox="1"/>
          <p:nvPr/>
        </p:nvSpPr>
        <p:spPr>
          <a:xfrm>
            <a:off x="72350" y="1023000"/>
            <a:ext cx="11151910" cy="7663636"/>
          </a:xfrm>
          <a:prstGeom prst="rect">
            <a:avLst/>
          </a:prstGeom>
          <a:noFill/>
        </p:spPr>
        <p:txBody>
          <a:bodyPr wrap="square" rtlCol="0">
            <a:spAutoFit/>
          </a:bodyPr>
          <a:lstStyle/>
          <a:p>
            <a:r>
              <a:rPr lang="en-GB" dirty="0"/>
              <a:t>Freight railway undertakings (34 % market share)</a:t>
            </a:r>
          </a:p>
          <a:p>
            <a:endParaRPr lang="en-GB" dirty="0"/>
          </a:p>
          <a:p>
            <a:r>
              <a:rPr lang="en-GB" dirty="0"/>
              <a:t>Wagon keepers, </a:t>
            </a:r>
          </a:p>
          <a:p>
            <a:endParaRPr lang="en-GB" dirty="0"/>
          </a:p>
          <a:p>
            <a:r>
              <a:rPr lang="en-GB" dirty="0"/>
              <a:t>Freight forwarders, </a:t>
            </a:r>
          </a:p>
          <a:p>
            <a:endParaRPr lang="en-GB" dirty="0"/>
          </a:p>
          <a:p>
            <a:r>
              <a:rPr lang="fr-BE" dirty="0"/>
              <a:t>N</a:t>
            </a:r>
            <a:r>
              <a:rPr lang="en-GB" dirty="0" err="1"/>
              <a:t>ational</a:t>
            </a:r>
            <a:r>
              <a:rPr lang="en-GB" dirty="0"/>
              <a:t> associations</a:t>
            </a:r>
          </a:p>
          <a:p>
            <a:endParaRPr lang="fr-BE" dirty="0"/>
          </a:p>
          <a:p>
            <a:r>
              <a:rPr lang="fr-BE" sz="3200" dirty="0">
                <a:solidFill>
                  <a:schemeClr val="accent5">
                    <a:lumMod val="75000"/>
                  </a:schemeClr>
                </a:solidFill>
              </a:rPr>
              <a:t>S</a:t>
            </a:r>
            <a:r>
              <a:rPr lang="en-GB" sz="3200" dirty="0" err="1">
                <a:solidFill>
                  <a:schemeClr val="accent5">
                    <a:lumMod val="75000"/>
                  </a:schemeClr>
                </a:solidFill>
              </a:rPr>
              <a:t>upport</a:t>
            </a:r>
            <a:r>
              <a:rPr lang="en-GB" sz="3200" dirty="0">
                <a:solidFill>
                  <a:schemeClr val="accent5">
                    <a:lumMod val="75000"/>
                  </a:schemeClr>
                </a:solidFill>
              </a:rPr>
              <a:t> for a truly competitive rail sector.</a:t>
            </a:r>
            <a:r>
              <a:rPr lang="en-GB" sz="3200" dirty="0"/>
              <a:t> </a:t>
            </a:r>
            <a:r>
              <a:rPr lang="en-GB" dirty="0"/>
              <a:t>The rail incumbents have an interest to protect their market share and a kind of status quo.</a:t>
            </a:r>
          </a:p>
          <a:p>
            <a:r>
              <a:rPr lang="fr-BE" dirty="0"/>
              <a:t>O</a:t>
            </a:r>
            <a:r>
              <a:rPr lang="en-GB" dirty="0" err="1"/>
              <a:t>ur</a:t>
            </a:r>
            <a:r>
              <a:rPr lang="en-GB" dirty="0"/>
              <a:t> members are united in a shared interest to expand their businesses and generate more demand for rail services</a:t>
            </a:r>
          </a:p>
          <a:p>
            <a:endParaRPr lang="fr-BE" dirty="0"/>
          </a:p>
          <a:p>
            <a:r>
              <a:rPr lang="fr-BE" dirty="0"/>
              <a:t>					</a:t>
            </a:r>
            <a:r>
              <a:rPr lang="fr-BE" sz="2800" dirty="0">
                <a:solidFill>
                  <a:srgbClr val="FFFF00"/>
                </a:solidFill>
                <a:effectLst>
                  <a:outerShdw blurRad="38100" dist="38100" dir="2700000" algn="tl">
                    <a:srgbClr val="000000">
                      <a:alpha val="43137"/>
                    </a:srgbClr>
                  </a:outerShdw>
                </a:effectLst>
              </a:rPr>
              <a:t>Modal shift</a:t>
            </a:r>
            <a:endParaRPr lang="en-GB" sz="2800" dirty="0">
              <a:solidFill>
                <a:srgbClr val="FFFF00"/>
              </a:solidFill>
              <a:effectLst>
                <a:outerShdw blurRad="38100" dist="38100" dir="2700000" algn="tl">
                  <a:srgbClr val="000000">
                    <a:alpha val="43137"/>
                  </a:srgbClr>
                </a:outerShdw>
              </a:effectLst>
            </a:endParaRPr>
          </a:p>
          <a:p>
            <a:pPr algn="ctr"/>
            <a:endParaRPr lang="en-GB" dirty="0"/>
          </a:p>
          <a:p>
            <a:pPr algn="ctr"/>
            <a:endParaRPr lang="en-GB" dirty="0"/>
          </a:p>
          <a:p>
            <a:pPr algn="ctr"/>
            <a:endParaRPr lang="en-GB" b="1" dirty="0"/>
          </a:p>
          <a:p>
            <a:pPr marL="285750" indent="-285750" algn="ctr">
              <a:buFont typeface="Arial" panose="020B0604020202020204" pitchFamily="34" charset="0"/>
              <a:buChar char="•"/>
            </a:pPr>
            <a:r>
              <a:rPr lang="en-GB" b="1" dirty="0"/>
              <a:t>Reducing rail’s costs</a:t>
            </a:r>
          </a:p>
          <a:p>
            <a:pPr marL="285750" indent="-285750" algn="ctr">
              <a:buFont typeface="Arial" panose="020B0604020202020204" pitchFamily="34" charset="0"/>
              <a:buChar char="•"/>
            </a:pPr>
            <a:r>
              <a:rPr lang="en-GB" b="1" dirty="0"/>
              <a:t>Improving quality and performance</a:t>
            </a:r>
          </a:p>
          <a:p>
            <a:pPr marL="285750" indent="-285750" algn="ctr">
              <a:buFont typeface="Arial" panose="020B0604020202020204" pitchFamily="34" charset="0"/>
              <a:buChar char="•"/>
            </a:pPr>
            <a:r>
              <a:rPr lang="fr-BE" b="1" dirty="0"/>
              <a:t>R</a:t>
            </a:r>
            <a:r>
              <a:rPr lang="en-GB" b="1" dirty="0" err="1"/>
              <a:t>emoving</a:t>
            </a:r>
            <a:r>
              <a:rPr lang="en-GB" b="1" dirty="0"/>
              <a:t> access barriers and competitive distortions</a:t>
            </a:r>
          </a:p>
          <a:p>
            <a:pPr algn="ctr"/>
            <a:endParaRPr lang="en-GB" dirty="0"/>
          </a:p>
          <a:p>
            <a:endParaRPr lang="en-GB" dirty="0"/>
          </a:p>
          <a:p>
            <a:endParaRPr lang="en-GB" dirty="0"/>
          </a:p>
          <a:p>
            <a:pPr lvl="1"/>
            <a:endParaRPr lang="en-GB" dirty="0"/>
          </a:p>
          <a:p>
            <a:r>
              <a:rPr lang="en-GB" dirty="0"/>
              <a:t>	</a:t>
            </a:r>
          </a:p>
          <a:p>
            <a:r>
              <a:rPr lang="en-GB" dirty="0"/>
              <a:t>	</a:t>
            </a:r>
          </a:p>
          <a:p>
            <a:endParaRPr lang="en-GB" dirty="0"/>
          </a:p>
        </p:txBody>
      </p:sp>
      <p:sp>
        <p:nvSpPr>
          <p:cNvPr id="9" name="Arrow: Down 8"/>
          <p:cNvSpPr/>
          <p:nvPr/>
        </p:nvSpPr>
        <p:spPr>
          <a:xfrm>
            <a:off x="5209502" y="5015662"/>
            <a:ext cx="446568" cy="648291"/>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539125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0084" y="-90487"/>
            <a:ext cx="2779934" cy="108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olo 1"/>
          <p:cNvSpPr txBox="1">
            <a:spLocks/>
          </p:cNvSpPr>
          <p:nvPr/>
        </p:nvSpPr>
        <p:spPr>
          <a:xfrm>
            <a:off x="71021" y="239031"/>
            <a:ext cx="7679185" cy="204253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CH" altLang="en-US" sz="3600" dirty="0">
                <a:solidFill>
                  <a:srgbClr val="002060"/>
                </a:solidFill>
                <a:latin typeface="Calibri" panose="020F0502020204030204" pitchFamily="34" charset="0"/>
              </a:rPr>
              <a:t>The main future developments/investments in rail freight will take place in the field of these 3 challenges</a:t>
            </a:r>
          </a:p>
        </p:txBody>
      </p:sp>
      <p:sp>
        <p:nvSpPr>
          <p:cNvPr id="6" name="Segnaposto contenuto 2"/>
          <p:cNvSpPr txBox="1">
            <a:spLocks/>
          </p:cNvSpPr>
          <p:nvPr/>
        </p:nvSpPr>
        <p:spPr>
          <a:xfrm>
            <a:off x="347146" y="1302583"/>
            <a:ext cx="11120351" cy="54171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800" lvl="1" indent="0" algn="just">
              <a:buClr>
                <a:srgbClr val="002060"/>
              </a:buClr>
              <a:buNone/>
            </a:pPr>
            <a:endParaRPr lang="en-GB" sz="1800" dirty="0">
              <a:latin typeface="Calibri" panose="020F0502020204030204" pitchFamily="34" charset="0"/>
            </a:endParaRPr>
          </a:p>
          <a:p>
            <a:pPr marL="304800" lvl="1" indent="0" algn="just">
              <a:buClr>
                <a:srgbClr val="002060"/>
              </a:buClr>
              <a:buNone/>
            </a:pPr>
            <a:endParaRPr lang="it-CH" altLang="en-US" sz="1800" dirty="0">
              <a:latin typeface="Calibri" panose="020F0502020204030204" pitchFamily="34" charset="0"/>
            </a:endParaRPr>
          </a:p>
          <a:p>
            <a:pPr marL="304800" lvl="1" indent="0" algn="just">
              <a:buClr>
                <a:srgbClr val="002060"/>
              </a:buClr>
              <a:buNone/>
            </a:pPr>
            <a:endParaRPr lang="it-IT" altLang="en-US" sz="1800" dirty="0">
              <a:latin typeface="Calibri" panose="020F0502020204030204" pitchFamily="34" charset="0"/>
            </a:endParaRPr>
          </a:p>
          <a:p>
            <a:pPr marL="304800" lvl="1" indent="0" algn="just">
              <a:buClr>
                <a:srgbClr val="002060"/>
              </a:buClr>
              <a:buNone/>
            </a:pPr>
            <a:endParaRPr lang="it-IT" altLang="en-US" sz="1800" dirty="0">
              <a:latin typeface="Calibri" panose="020F0502020204030204" pitchFamily="34" charset="0"/>
            </a:endParaRPr>
          </a:p>
          <a:p>
            <a:pPr marL="304800" lvl="1" indent="0" algn="just">
              <a:buClr>
                <a:srgbClr val="002060"/>
              </a:buClr>
              <a:buNone/>
            </a:pPr>
            <a:endParaRPr lang="it-IT" altLang="en-US" sz="4800" dirty="0">
              <a:latin typeface="Calibri" panose="020F0502020204030204" pitchFamily="34" charset="0"/>
            </a:endParaRPr>
          </a:p>
          <a:p>
            <a:pPr marL="285750" lvl="0" indent="-285750" algn="ctr">
              <a:lnSpc>
                <a:spcPct val="100000"/>
              </a:lnSpc>
              <a:spcBef>
                <a:spcPts val="0"/>
              </a:spcBef>
            </a:pPr>
            <a:r>
              <a:rPr lang="en-GB" sz="1800" b="1" dirty="0">
                <a:solidFill>
                  <a:prstClr val="black"/>
                </a:solidFill>
              </a:rPr>
              <a:t>Reducing rail’s costs</a:t>
            </a:r>
          </a:p>
          <a:p>
            <a:pPr marL="285750" lvl="0" indent="-285750" algn="ctr">
              <a:lnSpc>
                <a:spcPct val="100000"/>
              </a:lnSpc>
              <a:spcBef>
                <a:spcPts val="0"/>
              </a:spcBef>
            </a:pPr>
            <a:r>
              <a:rPr lang="en-GB" sz="1800" b="1" dirty="0">
                <a:solidFill>
                  <a:prstClr val="black"/>
                </a:solidFill>
              </a:rPr>
              <a:t>Improving quality and performance</a:t>
            </a:r>
          </a:p>
          <a:p>
            <a:pPr marL="285750" lvl="0" indent="-285750" algn="ctr">
              <a:lnSpc>
                <a:spcPct val="100000"/>
              </a:lnSpc>
              <a:spcBef>
                <a:spcPts val="0"/>
              </a:spcBef>
            </a:pPr>
            <a:r>
              <a:rPr lang="fr-BE" sz="1800" b="1" dirty="0">
                <a:solidFill>
                  <a:prstClr val="black"/>
                </a:solidFill>
              </a:rPr>
              <a:t>R</a:t>
            </a:r>
            <a:r>
              <a:rPr lang="en-GB" sz="1800" b="1" dirty="0" err="1">
                <a:solidFill>
                  <a:prstClr val="black"/>
                </a:solidFill>
              </a:rPr>
              <a:t>emoving</a:t>
            </a:r>
            <a:r>
              <a:rPr lang="en-GB" sz="1800" b="1" dirty="0">
                <a:solidFill>
                  <a:prstClr val="black"/>
                </a:solidFill>
              </a:rPr>
              <a:t> competitive distortions</a:t>
            </a:r>
          </a:p>
          <a:p>
            <a:pPr marL="285750" lvl="0" indent="-285750" algn="ctr">
              <a:lnSpc>
                <a:spcPct val="100000"/>
              </a:lnSpc>
              <a:spcBef>
                <a:spcPts val="0"/>
              </a:spcBef>
            </a:pPr>
            <a:endParaRPr lang="fr-BE" sz="1800" b="1" dirty="0">
              <a:solidFill>
                <a:prstClr val="black"/>
              </a:solidFill>
            </a:endParaRPr>
          </a:p>
          <a:p>
            <a:pPr marL="285750" lvl="0" indent="-285750" algn="ctr">
              <a:lnSpc>
                <a:spcPct val="100000"/>
              </a:lnSpc>
              <a:spcBef>
                <a:spcPts val="0"/>
              </a:spcBef>
            </a:pPr>
            <a:endParaRPr lang="fr-BE" sz="1800" b="1" dirty="0">
              <a:solidFill>
                <a:prstClr val="black"/>
              </a:solidFill>
            </a:endParaRPr>
          </a:p>
          <a:p>
            <a:pPr marL="285750" lvl="0" indent="-285750" algn="ctr">
              <a:lnSpc>
                <a:spcPct val="100000"/>
              </a:lnSpc>
              <a:spcBef>
                <a:spcPts val="0"/>
              </a:spcBef>
            </a:pPr>
            <a:endParaRPr lang="fr-BE" sz="1800" b="1" dirty="0">
              <a:solidFill>
                <a:prstClr val="black"/>
              </a:solidFill>
            </a:endParaRPr>
          </a:p>
          <a:p>
            <a:pPr marL="285750" lvl="0" indent="-285750" algn="ctr">
              <a:lnSpc>
                <a:spcPct val="100000"/>
              </a:lnSpc>
              <a:spcBef>
                <a:spcPts val="0"/>
              </a:spcBef>
            </a:pPr>
            <a:endParaRPr lang="fr-BE" sz="1800" b="1" dirty="0">
              <a:solidFill>
                <a:prstClr val="black"/>
              </a:solidFill>
            </a:endParaRPr>
          </a:p>
          <a:p>
            <a:pPr marL="0" lvl="0" indent="0" algn="ctr">
              <a:lnSpc>
                <a:spcPct val="100000"/>
              </a:lnSpc>
              <a:spcBef>
                <a:spcPts val="0"/>
              </a:spcBef>
              <a:buNone/>
            </a:pPr>
            <a:r>
              <a:rPr lang="fr-BE" sz="6000" b="1" dirty="0">
                <a:solidFill>
                  <a:srgbClr val="FFFF00"/>
                </a:solidFill>
                <a:effectLst>
                  <a:outerShdw blurRad="38100" dist="38100" dir="2700000" algn="tl">
                    <a:srgbClr val="000000">
                      <a:alpha val="43137"/>
                    </a:srgbClr>
                  </a:outerShdw>
                </a:effectLst>
              </a:rPr>
              <a:t>COMPETITIVENESS</a:t>
            </a:r>
            <a:endParaRPr lang="en-GB" sz="6000" b="1" dirty="0">
              <a:solidFill>
                <a:srgbClr val="FFFF00"/>
              </a:solidFill>
              <a:effectLst>
                <a:outerShdw blurRad="38100" dist="38100" dir="2700000" algn="tl">
                  <a:srgbClr val="000000">
                    <a:alpha val="43137"/>
                  </a:srgbClr>
                </a:outerShdw>
              </a:effectLst>
            </a:endParaRPr>
          </a:p>
          <a:p>
            <a:pPr marL="304800" lvl="1" indent="0" algn="just">
              <a:buClr>
                <a:srgbClr val="002060"/>
              </a:buClr>
              <a:buNone/>
            </a:pPr>
            <a:endParaRPr lang="it-IT" altLang="en-US" sz="4800" dirty="0">
              <a:latin typeface="Calibri" panose="020F0502020204030204" pitchFamily="34" charset="0"/>
            </a:endParaRPr>
          </a:p>
        </p:txBody>
      </p:sp>
    </p:spTree>
    <p:extLst>
      <p:ext uri="{BB962C8B-B14F-4D97-AF65-F5344CB8AC3E}">
        <p14:creationId xmlns:p14="http://schemas.microsoft.com/office/powerpoint/2010/main" val="1179012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0084" y="-90487"/>
            <a:ext cx="2779934" cy="108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olo 1"/>
          <p:cNvSpPr txBox="1">
            <a:spLocks/>
          </p:cNvSpPr>
          <p:nvPr/>
        </p:nvSpPr>
        <p:spPr>
          <a:xfrm>
            <a:off x="262086" y="239031"/>
            <a:ext cx="7552844" cy="42170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CH" altLang="en-US" sz="3600" dirty="0">
                <a:solidFill>
                  <a:srgbClr val="002060"/>
                </a:solidFill>
                <a:latin typeface="Calibri" panose="020F0502020204030204" pitchFamily="34" charset="0"/>
              </a:rPr>
              <a:t>The main future developments/investments</a:t>
            </a:r>
          </a:p>
        </p:txBody>
      </p:sp>
      <p:sp>
        <p:nvSpPr>
          <p:cNvPr id="6" name="Segnaposto contenuto 2"/>
          <p:cNvSpPr txBox="1">
            <a:spLocks/>
          </p:cNvSpPr>
          <p:nvPr/>
        </p:nvSpPr>
        <p:spPr>
          <a:xfrm>
            <a:off x="347146" y="1302583"/>
            <a:ext cx="11120351" cy="54171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800" lvl="1" indent="0" algn="just">
              <a:buClr>
                <a:srgbClr val="002060"/>
              </a:buClr>
              <a:buNone/>
            </a:pPr>
            <a:endParaRPr lang="en-GB" sz="1800" dirty="0">
              <a:latin typeface="Calibri" panose="020F0502020204030204" pitchFamily="34" charset="0"/>
            </a:endParaRPr>
          </a:p>
          <a:p>
            <a:pPr marL="304800" lvl="1" indent="0" algn="just">
              <a:buClr>
                <a:srgbClr val="002060"/>
              </a:buClr>
              <a:buNone/>
            </a:pPr>
            <a:endParaRPr lang="it-CH" altLang="en-US" sz="1800" dirty="0">
              <a:latin typeface="Calibri" panose="020F0502020204030204" pitchFamily="34" charset="0"/>
            </a:endParaRPr>
          </a:p>
          <a:p>
            <a:pPr lvl="1" indent="-381000" algn="just">
              <a:buClr>
                <a:srgbClr val="002060"/>
              </a:buClr>
              <a:buFont typeface="Wingdings" panose="05000000000000000000" pitchFamily="2" charset="2"/>
              <a:buChar char="Ø"/>
            </a:pPr>
            <a:r>
              <a:rPr lang="it-CH" altLang="en-US" sz="2800" dirty="0">
                <a:latin typeface="Calibri" panose="020F0502020204030204" pitchFamily="34" charset="0"/>
              </a:rPr>
              <a:t>Reducing rail costs  </a:t>
            </a:r>
            <a:r>
              <a:rPr lang="it-CH" altLang="en-US" sz="2800" dirty="0">
                <a:latin typeface="Calibri" panose="020F0502020204030204" pitchFamily="34" charset="0"/>
                <a:sym typeface="Wingdings" panose="05000000000000000000" pitchFamily="2" charset="2"/>
              </a:rPr>
              <a:t> </a:t>
            </a:r>
            <a:r>
              <a:rPr lang="it-CH" altLang="en-US" sz="2800" dirty="0">
                <a:latin typeface="Calibri" panose="020F0502020204030204" pitchFamily="34" charset="0"/>
              </a:rPr>
              <a:t>  </a:t>
            </a:r>
            <a:r>
              <a:rPr lang="it-CH" altLang="en-US" sz="2800" b="1" dirty="0">
                <a:solidFill>
                  <a:srgbClr val="FFFF00"/>
                </a:solidFill>
                <a:effectLst>
                  <a:outerShdw blurRad="38100" dist="38100" dir="2700000" algn="tl">
                    <a:srgbClr val="000000">
                      <a:alpha val="43137"/>
                    </a:srgbClr>
                  </a:outerShdw>
                </a:effectLst>
                <a:latin typeface="Calibri" panose="020F0502020204030204" pitchFamily="34" charset="0"/>
              </a:rPr>
              <a:t>T</a:t>
            </a:r>
            <a:r>
              <a:rPr lang="it-CH" altLang="en-US" sz="2800" b="1" dirty="0">
                <a:solidFill>
                  <a:srgbClr val="FFFF00"/>
                </a:solidFill>
                <a:effectLst>
                  <a:outerShdw blurRad="38100" dist="38100" dir="2700000" algn="tl">
                    <a:srgbClr val="000000">
                      <a:alpha val="43137"/>
                    </a:srgbClr>
                  </a:outerShdw>
                </a:effectLst>
              </a:rPr>
              <a:t>rack access charges</a:t>
            </a:r>
          </a:p>
          <a:p>
            <a:pPr lvl="1" indent="-381000" algn="just">
              <a:buClr>
                <a:srgbClr val="002060"/>
              </a:buClr>
              <a:buFont typeface="Wingdings" panose="05000000000000000000" pitchFamily="2" charset="2"/>
              <a:buChar char="Ø"/>
            </a:pPr>
            <a:endParaRPr lang="it-CH" altLang="en-US" sz="2800" b="1" dirty="0">
              <a:solidFill>
                <a:srgbClr val="C00000"/>
              </a:solidFill>
              <a:effectLst>
                <a:outerShdw blurRad="38100" dist="38100" dir="2700000" algn="tl">
                  <a:srgbClr val="000000">
                    <a:alpha val="43137"/>
                  </a:srgbClr>
                </a:outerShdw>
              </a:effectLst>
              <a:latin typeface="Calibri" panose="020F0502020204030204" pitchFamily="34" charset="0"/>
            </a:endParaRPr>
          </a:p>
          <a:p>
            <a:pPr marL="304800" lvl="1" indent="0" algn="just">
              <a:buClr>
                <a:srgbClr val="002060"/>
              </a:buClr>
              <a:buNone/>
            </a:pPr>
            <a:r>
              <a:rPr lang="it-CH" altLang="en-US" sz="2800" b="1" dirty="0">
                <a:solidFill>
                  <a:srgbClr val="C00000"/>
                </a:solidFill>
                <a:effectLst>
                  <a:outerShdw blurRad="38100" dist="38100" dir="2700000" algn="tl">
                    <a:srgbClr val="000000">
                      <a:alpha val="43137"/>
                    </a:srgbClr>
                  </a:outerShdw>
                </a:effectLst>
                <a:latin typeface="Calibri" panose="020F0502020204030204" pitchFamily="34" charset="0"/>
              </a:rPr>
              <a:t>			Internal challenge</a:t>
            </a:r>
            <a:endParaRPr lang="it-CH" altLang="en-US" sz="2800" dirty="0">
              <a:latin typeface="Calibri" panose="020F0502020204030204" pitchFamily="34" charset="0"/>
            </a:endParaRPr>
          </a:p>
          <a:p>
            <a:pPr marL="304800" lvl="1" indent="0" algn="just">
              <a:buClr>
                <a:srgbClr val="002060"/>
              </a:buClr>
              <a:buNone/>
            </a:pPr>
            <a:endParaRPr lang="it-CH" altLang="en-US" sz="2800" dirty="0">
              <a:latin typeface="Calibri" panose="020F0502020204030204" pitchFamily="34" charset="0"/>
            </a:endParaRPr>
          </a:p>
          <a:p>
            <a:pPr marL="304800" lvl="1" indent="0" algn="just">
              <a:buClr>
                <a:srgbClr val="002060"/>
              </a:buClr>
              <a:buNone/>
            </a:pPr>
            <a:r>
              <a:rPr lang="it-CH" altLang="en-US" sz="2800" dirty="0">
                <a:latin typeface="Calibri" panose="020F0502020204030204" pitchFamily="34" charset="0"/>
              </a:rPr>
              <a:t>			- Rail freight operators needs : transparent rules and according to the EU framework, in all the member states  </a:t>
            </a:r>
          </a:p>
          <a:p>
            <a:pPr marL="304800" lvl="1" indent="0" algn="just">
              <a:buClr>
                <a:srgbClr val="002060"/>
              </a:buClr>
              <a:buNone/>
            </a:pPr>
            <a:endParaRPr lang="it-CH" altLang="en-US" sz="2800" dirty="0">
              <a:latin typeface="Calibri" panose="020F0502020204030204" pitchFamily="34" charset="0"/>
            </a:endParaRPr>
          </a:p>
          <a:p>
            <a:pPr marL="304800" lvl="1" indent="0" algn="just">
              <a:buClr>
                <a:srgbClr val="002060"/>
              </a:buClr>
              <a:buNone/>
            </a:pPr>
            <a:endParaRPr lang="it-IT" altLang="en-US" sz="1800" dirty="0">
              <a:latin typeface="Calibri" panose="020F0502020204030204" pitchFamily="34" charset="0"/>
            </a:endParaRPr>
          </a:p>
        </p:txBody>
      </p:sp>
    </p:spTree>
    <p:extLst>
      <p:ext uri="{BB962C8B-B14F-4D97-AF65-F5344CB8AC3E}">
        <p14:creationId xmlns:p14="http://schemas.microsoft.com/office/powerpoint/2010/main" val="3518426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8428" y="-207445"/>
            <a:ext cx="2779934" cy="108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0" y="214115"/>
            <a:ext cx="11392306" cy="667875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BE" sz="36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rPr>
              <a:t>WHY ? </a:t>
            </a:r>
            <a:r>
              <a:rPr lang="fr-BE" sz="3600" b="1" dirty="0" err="1">
                <a:solidFill>
                  <a:srgbClr val="002060"/>
                </a:solidFill>
                <a:latin typeface="Calibri" panose="020F0502020204030204" pitchFamily="34" charset="0"/>
              </a:rPr>
              <a:t>Enforcement</a:t>
            </a:r>
            <a:r>
              <a:rPr lang="fr-BE" sz="3600" b="1" dirty="0">
                <a:solidFill>
                  <a:srgbClr val="002060"/>
                </a:solidFill>
                <a:latin typeface="Calibri" panose="020F0502020204030204" pitchFamily="34" charset="0"/>
              </a:rPr>
              <a:t> and </a:t>
            </a:r>
            <a:r>
              <a:rPr lang="fr-BE" sz="3600" b="1" dirty="0" err="1">
                <a:solidFill>
                  <a:srgbClr val="002060"/>
                </a:solidFill>
                <a:latin typeface="Calibri" panose="020F0502020204030204" pitchFamily="34" charset="0"/>
              </a:rPr>
              <a:t>transparency</a:t>
            </a:r>
            <a:endParaRPr kumimoji="0" lang="en-GB" sz="36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BE" sz="20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BE" sz="20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BE" sz="20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BE" sz="20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BE" sz="20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BE" sz="20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BE"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BE"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BE"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BE"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The </a:t>
            </a:r>
            <a:r>
              <a:rPr kumimoji="0" lang="fr-BE"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level</a:t>
            </a:r>
            <a:r>
              <a:rPr kumimoji="0" lang="fr-BE"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of </a:t>
            </a:r>
            <a:r>
              <a:rPr kumimoji="0" lang="fr-BE"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rail’s</a:t>
            </a:r>
            <a:r>
              <a:rPr kumimoji="0" lang="fr-BE"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r-BE"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track</a:t>
            </a:r>
            <a:r>
              <a:rPr kumimoji="0" lang="fr-BE"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r-BE"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access</a:t>
            </a:r>
            <a:r>
              <a:rPr kumimoji="0" lang="fr-BE"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charges </a:t>
            </a:r>
            <a:r>
              <a:rPr kumimoji="0" lang="fr-BE"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is</a:t>
            </a:r>
            <a:r>
              <a:rPr kumimoji="0" lang="fr-BE"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r-BE"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critical</a:t>
            </a:r>
            <a:r>
              <a:rPr kumimoji="0" lang="fr-BE"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to </a:t>
            </a:r>
            <a:r>
              <a:rPr kumimoji="0" lang="fr-BE"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rail’s</a:t>
            </a:r>
            <a:r>
              <a:rPr kumimoji="0" lang="fr-BE"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r-BE"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competitiveness</a:t>
            </a:r>
            <a:r>
              <a:rPr kumimoji="0" lang="fr-BE"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and can </a:t>
            </a:r>
            <a:r>
              <a:rPr kumimoji="0" lang="fr-BE"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be</a:t>
            </a:r>
            <a:r>
              <a:rPr kumimoji="0" lang="fr-BE"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 real </a:t>
            </a:r>
            <a:r>
              <a:rPr kumimoji="0" lang="fr-BE"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barrier</a:t>
            </a:r>
            <a:r>
              <a:rPr kumimoji="0" lang="fr-BE"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to modal shift!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BE"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E</a:t>
            </a:r>
            <a:r>
              <a:rPr kumimoji="0" lang="en-GB" sz="1800" b="0"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U rules exist to improve TRANSPARENCY, CONSISTENCY and EFFICIENCY of Access Charges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r-BE"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BUT</a:t>
            </a: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Enforcement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Transparency of what RUs are paying for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ERFA aims to </a:t>
            </a:r>
            <a:r>
              <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Improve visibility and enforcement of EU rules by IM and Member States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
        <p:nvSpPr>
          <p:cNvPr id="5" name="Rectangle 4"/>
          <p:cNvSpPr/>
          <p:nvPr/>
        </p:nvSpPr>
        <p:spPr>
          <a:xfrm>
            <a:off x="122556" y="1130974"/>
            <a:ext cx="11147194" cy="16257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Flowchart: Connector 5"/>
          <p:cNvSpPr/>
          <p:nvPr/>
        </p:nvSpPr>
        <p:spPr>
          <a:xfrm>
            <a:off x="492370" y="1130974"/>
            <a:ext cx="1617784" cy="1625722"/>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600" b="0" i="0" u="none" strike="noStrike" kern="1200" cap="none" spc="0" normalizeH="0" baseline="0" noProof="0" dirty="0" err="1">
                <a:ln>
                  <a:noFill/>
                </a:ln>
                <a:solidFill>
                  <a:prstClr val="black"/>
                </a:solidFill>
                <a:effectLst/>
                <a:uLnTx/>
                <a:uFillTx/>
                <a:latin typeface="Calibri" panose="020F0502020204030204"/>
                <a:ea typeface="+mn-ea"/>
                <a:cs typeface="+mn-cs"/>
              </a:rPr>
              <a:t>TACs</a:t>
            </a:r>
            <a:r>
              <a:rPr kumimoji="0" lang="fr-BE" sz="1600" b="0" i="0" u="none" strike="noStrike" kern="1200" cap="none" spc="0" normalizeH="0" baseline="0" noProof="0" dirty="0">
                <a:ln>
                  <a:noFill/>
                </a:ln>
                <a:solidFill>
                  <a:prstClr val="black"/>
                </a:solidFill>
                <a:effectLst/>
                <a:uLnTx/>
                <a:uFillTx/>
                <a:latin typeface="Calibri" panose="020F0502020204030204"/>
                <a:ea typeface="+mn-ea"/>
                <a:cs typeface="+mn-cs"/>
              </a:rPr>
              <a:t> = 20-35% of RU </a:t>
            </a:r>
            <a:r>
              <a:rPr kumimoji="0" lang="fr-BE" sz="1600" b="0" i="0" u="none" strike="noStrike" kern="1200" cap="none" spc="0" normalizeH="0" baseline="0" noProof="0" dirty="0" err="1">
                <a:ln>
                  <a:noFill/>
                </a:ln>
                <a:solidFill>
                  <a:prstClr val="black"/>
                </a:solidFill>
                <a:effectLst/>
                <a:uLnTx/>
                <a:uFillTx/>
                <a:latin typeface="Calibri" panose="020F0502020204030204"/>
                <a:ea typeface="+mn-ea"/>
                <a:cs typeface="+mn-cs"/>
              </a:rPr>
              <a:t>costs</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Plus Sign 6"/>
          <p:cNvSpPr/>
          <p:nvPr/>
        </p:nvSpPr>
        <p:spPr>
          <a:xfrm>
            <a:off x="2053004" y="1293900"/>
            <a:ext cx="914400" cy="914400"/>
          </a:xfrm>
          <a:prstGeom prst="mathPlu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lowchart: Connector 8"/>
          <p:cNvSpPr/>
          <p:nvPr/>
        </p:nvSpPr>
        <p:spPr>
          <a:xfrm>
            <a:off x="2910254" y="1130974"/>
            <a:ext cx="1617784" cy="1625722"/>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600" b="0" i="0" u="none" strike="noStrike" kern="1200" cap="none" spc="0" normalizeH="0" baseline="0" noProof="0" dirty="0">
                <a:ln>
                  <a:noFill/>
                </a:ln>
                <a:solidFill>
                  <a:prstClr val="black"/>
                </a:solidFill>
                <a:effectLst/>
                <a:uLnTx/>
                <a:uFillTx/>
                <a:latin typeface="Calibri" panose="020F0502020204030204"/>
                <a:ea typeface="+mn-ea"/>
                <a:cs typeface="+mn-cs"/>
              </a:rPr>
              <a:t> TAC </a:t>
            </a:r>
            <a:r>
              <a:rPr kumimoji="0" lang="fr-BE" sz="1600" b="0" i="0" u="none" strike="noStrike" kern="1200" cap="none" spc="0" normalizeH="0" baseline="0" noProof="0" dirty="0" err="1">
                <a:ln>
                  <a:noFill/>
                </a:ln>
                <a:solidFill>
                  <a:prstClr val="black"/>
                </a:solidFill>
                <a:effectLst/>
                <a:uLnTx/>
                <a:uFillTx/>
                <a:latin typeface="Calibri" panose="020F0502020204030204"/>
                <a:ea typeface="+mn-ea"/>
                <a:cs typeface="+mn-cs"/>
              </a:rPr>
              <a:t>increase</a:t>
            </a:r>
            <a:r>
              <a:rPr kumimoji="0" lang="fr-BE" sz="1600" b="0" i="0" u="none" strike="noStrike" kern="1200" cap="none" spc="0" normalizeH="0" baseline="0" noProof="0" dirty="0">
                <a:ln>
                  <a:noFill/>
                </a:ln>
                <a:solidFill>
                  <a:prstClr val="black"/>
                </a:solidFill>
                <a:effectLst/>
                <a:uLnTx/>
                <a:uFillTx/>
                <a:latin typeface="Calibri" panose="020F0502020204030204"/>
                <a:ea typeface="+mn-ea"/>
                <a:cs typeface="+mn-cs"/>
              </a:rPr>
              <a:t> WITHOUT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600" b="0" i="0" u="none" strike="noStrike" kern="1200" cap="none" spc="0" normalizeH="0" baseline="0" noProof="0" dirty="0" err="1">
                <a:ln>
                  <a:noFill/>
                </a:ln>
                <a:solidFill>
                  <a:prstClr val="black"/>
                </a:solidFill>
                <a:effectLst/>
                <a:uLnTx/>
                <a:uFillTx/>
                <a:latin typeface="Calibri" panose="020F0502020204030204"/>
                <a:ea typeface="+mn-ea"/>
                <a:cs typeface="+mn-cs"/>
              </a:rPr>
              <a:t>improvt</a:t>
            </a:r>
            <a:r>
              <a:rPr kumimoji="0" lang="fr-BE" sz="1600" b="0" i="0" u="none" strike="noStrike" kern="1200" cap="none" spc="0" normalizeH="0" baseline="0" noProof="0" dirty="0">
                <a:ln>
                  <a:noFill/>
                </a:ln>
                <a:solidFill>
                  <a:prstClr val="black"/>
                </a:solidFill>
                <a:effectLst/>
                <a:uLnTx/>
                <a:uFillTx/>
                <a:latin typeface="Calibri" panose="020F0502020204030204"/>
                <a:ea typeface="+mn-ea"/>
                <a:cs typeface="+mn-cs"/>
              </a:rPr>
              <a:t> of </a:t>
            </a:r>
            <a:r>
              <a:rPr kumimoji="0" lang="fr-BE" sz="1600" b="0" i="0" u="none" strike="noStrike" kern="1200" cap="none" spc="0" normalizeH="0" baseline="0" noProof="0" dirty="0" err="1">
                <a:ln>
                  <a:noFill/>
                </a:ln>
                <a:solidFill>
                  <a:prstClr val="black"/>
                </a:solidFill>
                <a:effectLst/>
                <a:uLnTx/>
                <a:uFillTx/>
                <a:latin typeface="Calibri" panose="020F0502020204030204"/>
                <a:ea typeface="+mn-ea"/>
                <a:cs typeface="+mn-cs"/>
              </a:rPr>
              <a:t>quality</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Plus Sign 9"/>
          <p:cNvSpPr/>
          <p:nvPr/>
        </p:nvSpPr>
        <p:spPr>
          <a:xfrm>
            <a:off x="4470888" y="1305554"/>
            <a:ext cx="914400" cy="914400"/>
          </a:xfrm>
          <a:prstGeom prst="mathPlu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lowchart: Connector 10"/>
          <p:cNvSpPr/>
          <p:nvPr/>
        </p:nvSpPr>
        <p:spPr>
          <a:xfrm>
            <a:off x="5396536" y="1130973"/>
            <a:ext cx="1617784" cy="1625722"/>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600" b="0" i="0" u="none" strike="noStrike" kern="1200" cap="none" spc="0" normalizeH="0" baseline="0" noProof="0" dirty="0">
                <a:ln>
                  <a:noFill/>
                </a:ln>
                <a:solidFill>
                  <a:prstClr val="black"/>
                </a:solidFill>
                <a:effectLst/>
                <a:uLnTx/>
                <a:uFillTx/>
                <a:latin typeface="Calibri" panose="020F0502020204030204"/>
                <a:ea typeface="+mn-ea"/>
                <a:cs typeface="+mn-cs"/>
              </a:rPr>
              <a:t>Road </a:t>
            </a:r>
            <a:r>
              <a:rPr kumimoji="0" lang="fr-BE" sz="1600" b="0" i="0" u="none" strike="noStrike" kern="1200" cap="none" spc="0" normalizeH="0" baseline="0" noProof="0" dirty="0" err="1">
                <a:ln>
                  <a:noFill/>
                </a:ln>
                <a:solidFill>
                  <a:prstClr val="black"/>
                </a:solidFill>
                <a:effectLst/>
                <a:uLnTx/>
                <a:uFillTx/>
                <a:latin typeface="Calibri" panose="020F0502020204030204"/>
                <a:ea typeface="+mn-ea"/>
                <a:cs typeface="+mn-cs"/>
              </a:rPr>
              <a:t>does</a:t>
            </a:r>
            <a:r>
              <a:rPr kumimoji="0" lang="fr-BE" sz="1600" b="0" i="0" u="none" strike="noStrike" kern="1200" cap="none" spc="0" normalizeH="0" baseline="0" noProof="0" dirty="0">
                <a:ln>
                  <a:noFill/>
                </a:ln>
                <a:solidFill>
                  <a:prstClr val="black"/>
                </a:solidFill>
                <a:effectLst/>
                <a:uLnTx/>
                <a:uFillTx/>
                <a:latin typeface="Calibri" panose="020F0502020204030204"/>
                <a:ea typeface="+mn-ea"/>
                <a:cs typeface="+mn-cs"/>
              </a:rPr>
              <a:t> not </a:t>
            </a:r>
            <a:r>
              <a:rPr kumimoji="0" lang="fr-BE" sz="1600" b="0" i="0" u="none" strike="noStrike" kern="1200" cap="none" spc="0" normalizeH="0" baseline="0" noProof="0" dirty="0" err="1">
                <a:ln>
                  <a:noFill/>
                </a:ln>
                <a:solidFill>
                  <a:prstClr val="black"/>
                </a:solidFill>
                <a:effectLst/>
                <a:uLnTx/>
                <a:uFillTx/>
                <a:latin typeface="Calibri" panose="020F0502020204030204"/>
                <a:ea typeface="+mn-ea"/>
                <a:cs typeface="+mn-cs"/>
              </a:rPr>
              <a:t>pay</a:t>
            </a:r>
            <a:r>
              <a:rPr kumimoji="0" lang="fr-BE" sz="1600" b="0" i="0" u="none" strike="noStrike" kern="1200" cap="none" spc="0" normalizeH="0" baseline="0" noProof="0" dirty="0">
                <a:ln>
                  <a:noFill/>
                </a:ln>
                <a:solidFill>
                  <a:prstClr val="black"/>
                </a:solidFill>
                <a:effectLst/>
                <a:uLnTx/>
                <a:uFillTx/>
                <a:latin typeface="Calibri" panose="020F0502020204030204"/>
                <a:ea typeface="+mn-ea"/>
                <a:cs typeface="+mn-cs"/>
              </a:rPr>
              <a:t> a </a:t>
            </a:r>
            <a:r>
              <a:rPr kumimoji="0" lang="fr-BE" sz="1600" b="0" i="0" u="none" strike="noStrike" kern="1200" cap="none" spc="0" normalizeH="0" baseline="0" noProof="0" dirty="0" err="1">
                <a:ln>
                  <a:noFill/>
                </a:ln>
                <a:solidFill>
                  <a:prstClr val="black"/>
                </a:solidFill>
                <a:effectLst/>
                <a:uLnTx/>
                <a:uFillTx/>
                <a:latin typeface="Calibri" panose="020F0502020204030204"/>
                <a:ea typeface="+mn-ea"/>
                <a:cs typeface="+mn-cs"/>
              </a:rPr>
              <a:t>similar</a:t>
            </a:r>
            <a:r>
              <a:rPr kumimoji="0" lang="fr-BE" sz="1600" b="0" i="0" u="none" strike="noStrike" kern="1200" cap="none" spc="0" normalizeH="0" baseline="0" noProof="0" dirty="0">
                <a:ln>
                  <a:noFill/>
                </a:ln>
                <a:solidFill>
                  <a:prstClr val="black"/>
                </a:solidFill>
                <a:effectLst/>
                <a:uLnTx/>
                <a:uFillTx/>
                <a:latin typeface="Calibri" panose="020F0502020204030204"/>
                <a:ea typeface="+mn-ea"/>
                <a:cs typeface="+mn-cs"/>
              </a:rPr>
              <a:t> per km </a:t>
            </a:r>
            <a:r>
              <a:rPr kumimoji="0" lang="fr-BE" sz="1600" b="0" i="0" u="none" strike="noStrike" kern="1200" cap="none" spc="0" normalizeH="0" baseline="0" noProof="0" dirty="0" err="1">
                <a:ln>
                  <a:noFill/>
                </a:ln>
                <a:solidFill>
                  <a:prstClr val="black"/>
                </a:solidFill>
                <a:effectLst/>
                <a:uLnTx/>
                <a:uFillTx/>
                <a:latin typeface="Calibri" panose="020F0502020204030204"/>
                <a:ea typeface="+mn-ea"/>
                <a:cs typeface="+mn-cs"/>
              </a:rPr>
              <a:t>toll</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Equals 11"/>
          <p:cNvSpPr/>
          <p:nvPr/>
        </p:nvSpPr>
        <p:spPr>
          <a:xfrm>
            <a:off x="7064619" y="1304123"/>
            <a:ext cx="914400" cy="914400"/>
          </a:xfrm>
          <a:prstGeom prst="mathEqual">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5945" y="1397372"/>
            <a:ext cx="1104900" cy="1038225"/>
          </a:xfrm>
          <a:prstGeom prst="rect">
            <a:avLst/>
          </a:prstGeom>
        </p:spPr>
      </p:pic>
      <p:sp>
        <p:nvSpPr>
          <p:cNvPr id="16" name="Rectangle 15"/>
          <p:cNvSpPr/>
          <p:nvPr/>
        </p:nvSpPr>
        <p:spPr>
          <a:xfrm>
            <a:off x="8169519" y="1293900"/>
            <a:ext cx="1836127" cy="101847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i="0" u="none" strike="noStrike" kern="1200" cap="none" spc="0" normalizeH="0" baseline="0" noProof="0" dirty="0">
                <a:ln>
                  <a:noFill/>
                </a:ln>
                <a:solidFill>
                  <a:prstClr val="black"/>
                </a:solidFill>
                <a:effectLst/>
                <a:uLnTx/>
                <a:uFillTx/>
                <a:latin typeface="Calibri" panose="020F0502020204030204"/>
                <a:ea typeface="+mn-ea"/>
                <a:cs typeface="+mn-cs"/>
              </a:rPr>
              <a:t>Rail </a:t>
            </a:r>
            <a:r>
              <a:rPr kumimoji="0" lang="fr-BE" sz="1800" b="0" i="0" u="none" strike="noStrike" kern="1200" cap="none" spc="0" normalizeH="0" baseline="0" noProof="0" dirty="0" err="1">
                <a:ln>
                  <a:noFill/>
                </a:ln>
                <a:solidFill>
                  <a:prstClr val="black"/>
                </a:solidFill>
                <a:effectLst/>
                <a:uLnTx/>
                <a:uFillTx/>
                <a:latin typeface="Calibri" panose="020F0502020204030204"/>
                <a:ea typeface="+mn-ea"/>
                <a:cs typeface="+mn-cs"/>
              </a:rPr>
              <a:t>competitiveness</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Arrow: Down 12">
            <a:extLst>
              <a:ext uri="{FF2B5EF4-FFF2-40B4-BE49-F238E27FC236}">
                <a16:creationId xmlns:a16="http://schemas.microsoft.com/office/drawing/2014/main" id="{1D593A84-B171-4F6A-8822-4E63A12D84BD}"/>
              </a:ext>
            </a:extLst>
          </p:cNvPr>
          <p:cNvSpPr/>
          <p:nvPr/>
        </p:nvSpPr>
        <p:spPr>
          <a:xfrm>
            <a:off x="3541541" y="2876351"/>
            <a:ext cx="355210" cy="5951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Arrow: Down 13">
            <a:extLst>
              <a:ext uri="{FF2B5EF4-FFF2-40B4-BE49-F238E27FC236}">
                <a16:creationId xmlns:a16="http://schemas.microsoft.com/office/drawing/2014/main" id="{AB54AD4E-E95D-4AD4-995A-E871B099AFA0}"/>
              </a:ext>
            </a:extLst>
          </p:cNvPr>
          <p:cNvSpPr/>
          <p:nvPr/>
        </p:nvSpPr>
        <p:spPr>
          <a:xfrm>
            <a:off x="1123657" y="2884999"/>
            <a:ext cx="355210" cy="5865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7172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0084" y="-90487"/>
            <a:ext cx="2779934" cy="108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olo 1"/>
          <p:cNvSpPr txBox="1">
            <a:spLocks/>
          </p:cNvSpPr>
          <p:nvPr/>
        </p:nvSpPr>
        <p:spPr>
          <a:xfrm>
            <a:off x="262086" y="239031"/>
            <a:ext cx="7552844" cy="42170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CH" altLang="en-US" sz="3600" b="0" i="0" u="none" strike="noStrike" kern="1200" cap="none" spc="0" normalizeH="0" baseline="0" noProof="0" dirty="0">
                <a:ln>
                  <a:noFill/>
                </a:ln>
                <a:solidFill>
                  <a:srgbClr val="002060"/>
                </a:solidFill>
                <a:effectLst/>
                <a:uLnTx/>
                <a:uFillTx/>
                <a:latin typeface="Calibri" panose="020F0502020204030204" pitchFamily="34" charset="0"/>
                <a:ea typeface="+mj-ea"/>
                <a:cs typeface="+mj-cs"/>
              </a:rPr>
              <a:t>The main future developments/investments</a:t>
            </a:r>
          </a:p>
        </p:txBody>
      </p:sp>
      <p:sp>
        <p:nvSpPr>
          <p:cNvPr id="6" name="Segnaposto contenuto 2"/>
          <p:cNvSpPr txBox="1">
            <a:spLocks/>
          </p:cNvSpPr>
          <p:nvPr/>
        </p:nvSpPr>
        <p:spPr>
          <a:xfrm>
            <a:off x="347146" y="1302583"/>
            <a:ext cx="11120351" cy="54171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685800" marR="0" lvl="1" indent="-381000" algn="just" defTabSz="914400" rtl="0" eaLnBrk="1" fontAlgn="auto" latinLnBrk="0" hangingPunct="1">
              <a:lnSpc>
                <a:spcPct val="90000"/>
              </a:lnSpc>
              <a:spcBef>
                <a:spcPts val="500"/>
              </a:spcBef>
              <a:spcAft>
                <a:spcPts val="0"/>
              </a:spcAft>
              <a:buClr>
                <a:srgbClr val="002060"/>
              </a:buClr>
              <a:buSzTx/>
              <a:buFont typeface="Wingdings" panose="05000000000000000000" pitchFamily="2" charset="2"/>
              <a:buChar char="Ø"/>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Reducing rail costs  </a:t>
            </a: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sym typeface="Wingdings" panose="05000000000000000000" pitchFamily="2" charset="2"/>
              </a:rPr>
              <a:t> </a:t>
            </a: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it-CH" altLang="en-US" sz="28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rPr>
              <a:t>T</a:t>
            </a:r>
            <a:r>
              <a:rPr kumimoji="0" lang="it-CH" altLang="en-US" sz="28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a:ea typeface="+mn-ea"/>
                <a:cs typeface="+mn-cs"/>
              </a:rPr>
              <a:t>rack access charges</a:t>
            </a:r>
          </a:p>
          <a:p>
            <a:pPr marL="685800" marR="0" lvl="1" indent="-381000" algn="just" defTabSz="914400" rtl="0" eaLnBrk="1" fontAlgn="auto" latinLnBrk="0" hangingPunct="1">
              <a:lnSpc>
                <a:spcPct val="90000"/>
              </a:lnSpc>
              <a:spcBef>
                <a:spcPts val="500"/>
              </a:spcBef>
              <a:spcAft>
                <a:spcPts val="0"/>
              </a:spcAft>
              <a:buClr>
                <a:srgbClr val="002060"/>
              </a:buClr>
              <a:buSzTx/>
              <a:buFont typeface="Wingdings" panose="05000000000000000000" pitchFamily="2" charset="2"/>
              <a:buChar char="Ø"/>
              <a:tabLst/>
              <a:defRPr/>
            </a:pPr>
            <a:endPar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rPr>
              <a:t>			External challenge</a:t>
            </a:r>
            <a:endPar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 Rail freight operators needs : track access charges competitive with road</a:t>
            </a: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IT"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654046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8428" y="-207445"/>
            <a:ext cx="2779934" cy="108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0" y="214115"/>
            <a:ext cx="11392306" cy="2708434"/>
          </a:xfrm>
          <a:prstGeom prst="rect">
            <a:avLst/>
          </a:prstGeom>
        </p:spPr>
        <p:txBody>
          <a:bodyPr wrap="square">
            <a:spAutoFit/>
          </a:bodyPr>
          <a:lstStyle/>
          <a:p>
            <a:r>
              <a:rPr lang="fr-BE" sz="3200" b="1" dirty="0">
                <a:solidFill>
                  <a:srgbClr val="002060"/>
                </a:solidFill>
                <a:latin typeface="Calibri" panose="020F0502020204030204" pitchFamily="34" charset="0"/>
              </a:rPr>
              <a:t>WHY ? USER PAYS PRINCIPLE NOT CONSISTENT </a:t>
            </a:r>
          </a:p>
          <a:p>
            <a:endParaRPr lang="fr-BE" sz="2000" b="1" dirty="0">
              <a:solidFill>
                <a:srgbClr val="002060"/>
              </a:solidFill>
              <a:latin typeface="Calibri" panose="020F0502020204030204" pitchFamily="34" charset="0"/>
            </a:endParaRPr>
          </a:p>
          <a:p>
            <a:endParaRPr lang="fr-BE" sz="2000" b="1" dirty="0">
              <a:solidFill>
                <a:srgbClr val="002060"/>
              </a:solidFill>
              <a:latin typeface="Calibri" panose="020F0502020204030204" pitchFamily="34" charset="0"/>
            </a:endParaRPr>
          </a:p>
          <a:p>
            <a:endParaRPr lang="fr-BE" sz="2000" b="1" dirty="0">
              <a:solidFill>
                <a:srgbClr val="002060"/>
              </a:solidFill>
              <a:latin typeface="Calibri" panose="020F0502020204030204" pitchFamily="34" charset="0"/>
            </a:endParaRPr>
          </a:p>
          <a:p>
            <a:endParaRPr lang="fr-BE" sz="2000" b="1" dirty="0">
              <a:solidFill>
                <a:srgbClr val="002060"/>
              </a:solidFill>
              <a:latin typeface="Calibri" panose="020F0502020204030204" pitchFamily="34" charset="0"/>
            </a:endParaRPr>
          </a:p>
          <a:p>
            <a:endParaRPr lang="en-GB" sz="2000" b="1" dirty="0">
              <a:solidFill>
                <a:srgbClr val="002060"/>
              </a:solidFill>
              <a:latin typeface="Calibri" panose="020F0502020204030204" pitchFamily="34" charset="0"/>
            </a:endParaRPr>
          </a:p>
          <a:p>
            <a:pPr marL="285750" indent="-285750">
              <a:buFont typeface="Wingdings" panose="05000000000000000000" pitchFamily="2" charset="2"/>
              <a:buChar char="à"/>
            </a:pPr>
            <a:endParaRPr lang="en-GB" sz="2000" dirty="0">
              <a:solidFill>
                <a:srgbClr val="002060"/>
              </a:solidFill>
              <a:latin typeface="Calibri" panose="020F0502020204030204" pitchFamily="34" charset="0"/>
            </a:endParaRPr>
          </a:p>
          <a:p>
            <a:endParaRPr lang="en-GB" b="1" dirty="0">
              <a:latin typeface="Calibri" panose="020F0502020204030204" pitchFamily="34" charset="0"/>
            </a:endParaRPr>
          </a:p>
        </p:txBody>
      </p:sp>
      <p:sp>
        <p:nvSpPr>
          <p:cNvPr id="5" name="Rectangle 4"/>
          <p:cNvSpPr/>
          <p:nvPr/>
        </p:nvSpPr>
        <p:spPr>
          <a:xfrm>
            <a:off x="219807" y="873300"/>
            <a:ext cx="11078307" cy="1755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Flowchart: Connector 5"/>
          <p:cNvSpPr/>
          <p:nvPr/>
        </p:nvSpPr>
        <p:spPr>
          <a:xfrm>
            <a:off x="492370" y="873300"/>
            <a:ext cx="1617784" cy="17556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600" dirty="0" err="1">
                <a:solidFill>
                  <a:schemeClr val="tx1"/>
                </a:solidFill>
              </a:rPr>
              <a:t>TACs</a:t>
            </a:r>
            <a:r>
              <a:rPr lang="fr-BE" sz="1600" dirty="0">
                <a:solidFill>
                  <a:schemeClr val="tx1"/>
                </a:solidFill>
              </a:rPr>
              <a:t> = 20-35% of RU </a:t>
            </a:r>
            <a:r>
              <a:rPr lang="fr-BE" sz="1600" dirty="0" err="1">
                <a:solidFill>
                  <a:schemeClr val="tx1"/>
                </a:solidFill>
              </a:rPr>
              <a:t>costs</a:t>
            </a:r>
            <a:endParaRPr lang="en-GB" sz="1600" dirty="0">
              <a:solidFill>
                <a:schemeClr val="tx1"/>
              </a:solidFill>
            </a:endParaRPr>
          </a:p>
        </p:txBody>
      </p:sp>
      <p:sp>
        <p:nvSpPr>
          <p:cNvPr id="7" name="Plus Sign 6"/>
          <p:cNvSpPr/>
          <p:nvPr/>
        </p:nvSpPr>
        <p:spPr>
          <a:xfrm>
            <a:off x="2053004" y="1293900"/>
            <a:ext cx="914400" cy="914400"/>
          </a:xfrm>
          <a:prstGeom prst="mathPlu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lowchart: Connector 8"/>
          <p:cNvSpPr/>
          <p:nvPr/>
        </p:nvSpPr>
        <p:spPr>
          <a:xfrm>
            <a:off x="2910254" y="873300"/>
            <a:ext cx="1617784" cy="17556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600" dirty="0">
                <a:solidFill>
                  <a:schemeClr val="tx1"/>
                </a:solidFill>
              </a:rPr>
              <a:t> TAC </a:t>
            </a:r>
            <a:r>
              <a:rPr lang="fr-BE" sz="1600" dirty="0" err="1">
                <a:solidFill>
                  <a:schemeClr val="tx1"/>
                </a:solidFill>
              </a:rPr>
              <a:t>increase</a:t>
            </a:r>
            <a:r>
              <a:rPr lang="fr-BE" sz="1600" dirty="0">
                <a:solidFill>
                  <a:schemeClr val="tx1"/>
                </a:solidFill>
              </a:rPr>
              <a:t> WITHOUT</a:t>
            </a:r>
          </a:p>
          <a:p>
            <a:pPr algn="ctr"/>
            <a:r>
              <a:rPr lang="fr-BE" sz="1600" dirty="0" err="1">
                <a:solidFill>
                  <a:schemeClr val="tx1"/>
                </a:solidFill>
              </a:rPr>
              <a:t>inprovt</a:t>
            </a:r>
            <a:r>
              <a:rPr lang="fr-BE" sz="1600" dirty="0">
                <a:solidFill>
                  <a:schemeClr val="tx1"/>
                </a:solidFill>
              </a:rPr>
              <a:t> of </a:t>
            </a:r>
            <a:r>
              <a:rPr lang="fr-BE" sz="1600" dirty="0" err="1">
                <a:solidFill>
                  <a:schemeClr val="tx1"/>
                </a:solidFill>
              </a:rPr>
              <a:t>quality</a:t>
            </a:r>
            <a:endParaRPr lang="en-GB" sz="1600" dirty="0">
              <a:solidFill>
                <a:schemeClr val="tx1"/>
              </a:solidFill>
            </a:endParaRPr>
          </a:p>
        </p:txBody>
      </p:sp>
      <p:sp>
        <p:nvSpPr>
          <p:cNvPr id="10" name="Plus Sign 9"/>
          <p:cNvSpPr/>
          <p:nvPr/>
        </p:nvSpPr>
        <p:spPr>
          <a:xfrm>
            <a:off x="4470888" y="1305554"/>
            <a:ext cx="914400" cy="914400"/>
          </a:xfrm>
          <a:prstGeom prst="mathPlu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lowchart: Connector 10"/>
          <p:cNvSpPr/>
          <p:nvPr/>
        </p:nvSpPr>
        <p:spPr>
          <a:xfrm>
            <a:off x="5328138" y="883523"/>
            <a:ext cx="1617784" cy="1755600"/>
          </a:xfrm>
          <a:prstGeom prst="flowChartConnector">
            <a:avLst/>
          </a:prstGeom>
          <a:solidFill>
            <a:schemeClr val="bg1"/>
          </a:solidFill>
          <a:scene3d>
            <a:camera prst="orthographicFront"/>
            <a:lightRig rig="threePt" dir="t"/>
          </a:scene3d>
          <a:sp3d>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600" dirty="0">
                <a:solidFill>
                  <a:schemeClr val="tx1"/>
                </a:solidFill>
              </a:rPr>
              <a:t>Road </a:t>
            </a:r>
            <a:r>
              <a:rPr lang="fr-BE" sz="1600" dirty="0" err="1">
                <a:solidFill>
                  <a:schemeClr val="tx1"/>
                </a:solidFill>
              </a:rPr>
              <a:t>does</a:t>
            </a:r>
            <a:r>
              <a:rPr lang="fr-BE" sz="1600" dirty="0">
                <a:solidFill>
                  <a:schemeClr val="tx1"/>
                </a:solidFill>
              </a:rPr>
              <a:t> not </a:t>
            </a:r>
            <a:r>
              <a:rPr lang="fr-BE" sz="1600" dirty="0" err="1">
                <a:solidFill>
                  <a:schemeClr val="tx1"/>
                </a:solidFill>
              </a:rPr>
              <a:t>pay</a:t>
            </a:r>
            <a:r>
              <a:rPr lang="fr-BE" sz="1600" dirty="0">
                <a:solidFill>
                  <a:schemeClr val="tx1"/>
                </a:solidFill>
              </a:rPr>
              <a:t> a </a:t>
            </a:r>
            <a:r>
              <a:rPr lang="fr-BE" sz="1600" dirty="0" err="1">
                <a:solidFill>
                  <a:schemeClr val="tx1"/>
                </a:solidFill>
              </a:rPr>
              <a:t>similar</a:t>
            </a:r>
            <a:r>
              <a:rPr lang="fr-BE" sz="1600" dirty="0">
                <a:solidFill>
                  <a:schemeClr val="tx1"/>
                </a:solidFill>
              </a:rPr>
              <a:t> per km </a:t>
            </a:r>
            <a:r>
              <a:rPr lang="fr-BE" sz="1600" dirty="0" err="1">
                <a:solidFill>
                  <a:schemeClr val="tx1"/>
                </a:solidFill>
              </a:rPr>
              <a:t>toll</a:t>
            </a:r>
            <a:endParaRPr lang="en-GB" sz="1600" dirty="0">
              <a:solidFill>
                <a:schemeClr val="tx1"/>
              </a:solidFill>
            </a:endParaRPr>
          </a:p>
        </p:txBody>
      </p:sp>
      <p:sp>
        <p:nvSpPr>
          <p:cNvPr id="12" name="Equals 11"/>
          <p:cNvSpPr/>
          <p:nvPr/>
        </p:nvSpPr>
        <p:spPr>
          <a:xfrm>
            <a:off x="7064619" y="1304123"/>
            <a:ext cx="914400" cy="914400"/>
          </a:xfrm>
          <a:prstGeom prst="mathEqual">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5945" y="1397372"/>
            <a:ext cx="1104900" cy="1038225"/>
          </a:xfrm>
          <a:prstGeom prst="rect">
            <a:avLst/>
          </a:prstGeom>
        </p:spPr>
      </p:pic>
      <p:sp>
        <p:nvSpPr>
          <p:cNvPr id="16" name="Rectangle 15"/>
          <p:cNvSpPr/>
          <p:nvPr/>
        </p:nvSpPr>
        <p:spPr>
          <a:xfrm>
            <a:off x="8169519" y="1293900"/>
            <a:ext cx="1836127" cy="101847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dirty="0">
                <a:solidFill>
                  <a:schemeClr val="tx1"/>
                </a:solidFill>
              </a:rPr>
              <a:t>Rail </a:t>
            </a:r>
            <a:r>
              <a:rPr lang="fr-BE" dirty="0" err="1">
                <a:solidFill>
                  <a:schemeClr val="tx1"/>
                </a:solidFill>
              </a:rPr>
              <a:t>competitiveness</a:t>
            </a:r>
            <a:endParaRPr lang="en-GB" dirty="0">
              <a:solidFill>
                <a:schemeClr val="tx1"/>
              </a:solidFill>
            </a:endParaRPr>
          </a:p>
        </p:txBody>
      </p:sp>
      <p:graphicFrame>
        <p:nvGraphicFramePr>
          <p:cNvPr id="24" name="Table 23">
            <a:extLst>
              <a:ext uri="{FF2B5EF4-FFF2-40B4-BE49-F238E27FC236}">
                <a16:creationId xmlns:a16="http://schemas.microsoft.com/office/drawing/2014/main" id="{ADA97191-F64B-47E6-B168-A5DFC7BF79EC}"/>
              </a:ext>
            </a:extLst>
          </p:cNvPr>
          <p:cNvGraphicFramePr>
            <a:graphicFrameLocks noGrp="1"/>
          </p:cNvGraphicFramePr>
          <p:nvPr>
            <p:extLst>
              <p:ext uri="{D42A27DB-BD31-4B8C-83A1-F6EECF244321}">
                <p14:modId xmlns:p14="http://schemas.microsoft.com/office/powerpoint/2010/main" val="3198747661"/>
              </p:ext>
            </p:extLst>
          </p:nvPr>
        </p:nvGraphicFramePr>
        <p:xfrm>
          <a:off x="219807" y="2836450"/>
          <a:ext cx="9524268" cy="3976602"/>
        </p:xfrm>
        <a:graphic>
          <a:graphicData uri="http://schemas.openxmlformats.org/drawingml/2006/table">
            <a:tbl>
              <a:tblPr firstRow="1" bandRow="1">
                <a:tableStyleId>{5C22544A-7EE6-4342-B048-85BDC9FD1C3A}</a:tableStyleId>
              </a:tblPr>
              <a:tblGrid>
                <a:gridCol w="1793184">
                  <a:extLst>
                    <a:ext uri="{9D8B030D-6E8A-4147-A177-3AD203B41FA5}">
                      <a16:colId xmlns:a16="http://schemas.microsoft.com/office/drawing/2014/main" val="199341001"/>
                    </a:ext>
                  </a:extLst>
                </a:gridCol>
                <a:gridCol w="3516272">
                  <a:extLst>
                    <a:ext uri="{9D8B030D-6E8A-4147-A177-3AD203B41FA5}">
                      <a16:colId xmlns:a16="http://schemas.microsoft.com/office/drawing/2014/main" val="2797353928"/>
                    </a:ext>
                  </a:extLst>
                </a:gridCol>
                <a:gridCol w="4214812">
                  <a:extLst>
                    <a:ext uri="{9D8B030D-6E8A-4147-A177-3AD203B41FA5}">
                      <a16:colId xmlns:a16="http://schemas.microsoft.com/office/drawing/2014/main" val="2706754934"/>
                    </a:ext>
                  </a:extLst>
                </a:gridCol>
              </a:tblGrid>
              <a:tr h="848391">
                <a:tc>
                  <a:txBody>
                    <a:bodyPr/>
                    <a:lstStyle/>
                    <a:p>
                      <a:endParaRPr lang="en-GB" dirty="0"/>
                    </a:p>
                  </a:txBody>
                  <a:tcPr>
                    <a:solidFill>
                      <a:schemeClr val="bg1"/>
                    </a:solidFill>
                  </a:tcPr>
                </a:tc>
                <a:tc>
                  <a:txBody>
                    <a:bodyPr/>
                    <a:lstStyle/>
                    <a:p>
                      <a:endParaRPr lang="fr-BE" dirty="0"/>
                    </a:p>
                    <a:p>
                      <a:endParaRPr lang="fr-BE" dirty="0"/>
                    </a:p>
                    <a:p>
                      <a:endParaRPr lang="fr-BE" dirty="0"/>
                    </a:p>
                  </a:txBody>
                  <a:tcPr>
                    <a:noFill/>
                  </a:tcPr>
                </a:tc>
                <a:tc>
                  <a:txBody>
                    <a:bodyPr/>
                    <a:lstStyle/>
                    <a:p>
                      <a:endParaRPr lang="en-GB" dirty="0"/>
                    </a:p>
                  </a:txBody>
                  <a:tcPr>
                    <a:noFill/>
                  </a:tcPr>
                </a:tc>
                <a:extLst>
                  <a:ext uri="{0D108BD9-81ED-4DB2-BD59-A6C34878D82A}">
                    <a16:rowId xmlns:a16="http://schemas.microsoft.com/office/drawing/2014/main" val="349207358"/>
                  </a:ext>
                </a:extLst>
              </a:tr>
              <a:tr h="593874">
                <a:tc>
                  <a:txBody>
                    <a:bodyPr/>
                    <a:lstStyle/>
                    <a:p>
                      <a:r>
                        <a:rPr lang="fr-BE" b="1" dirty="0"/>
                        <a:t>User pays </a:t>
                      </a:r>
                      <a:r>
                        <a:rPr lang="fr-BE" b="1" dirty="0" err="1"/>
                        <a:t>principle</a:t>
                      </a:r>
                      <a:endParaRPr lang="en-GB" b="1"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813932257"/>
                  </a:ext>
                </a:extLst>
              </a:tr>
              <a:tr h="2422122">
                <a:tc>
                  <a:txBody>
                    <a:bodyPr/>
                    <a:lstStyle/>
                    <a:p>
                      <a:endParaRPr lang="en-GB" dirty="0"/>
                    </a:p>
                  </a:txBody>
                  <a:tcPr/>
                </a:tc>
                <a:tc>
                  <a:txBody>
                    <a:bodyPr/>
                    <a:lstStyle/>
                    <a:p>
                      <a:pPr lvl="0"/>
                      <a:r>
                        <a:rPr lang="en-US" sz="1800" b="1" kern="1200" dirty="0">
                          <a:solidFill>
                            <a:schemeClr val="dk1"/>
                          </a:solidFill>
                          <a:effectLst/>
                          <a:latin typeface="+mn-lt"/>
                          <a:ea typeface="+mn-ea"/>
                          <a:cs typeface="+mn-cs"/>
                        </a:rPr>
                        <a:t>Trains pay for every single kilometer</a:t>
                      </a:r>
                      <a:r>
                        <a:rPr lang="en-US" sz="1800" kern="1200" dirty="0">
                          <a:solidFill>
                            <a:schemeClr val="dk1"/>
                          </a:solidFill>
                          <a:effectLst/>
                          <a:latin typeface="+mn-lt"/>
                          <a:ea typeface="+mn-ea"/>
                          <a:cs typeface="+mn-cs"/>
                        </a:rPr>
                        <a:t> of track, in line with the distance-based principle. </a:t>
                      </a:r>
                      <a:endParaRPr lang="en-GB"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 </a:t>
                      </a:r>
                      <a:endParaRPr lang="en-GB" sz="1800" kern="1200" dirty="0">
                        <a:solidFill>
                          <a:schemeClr val="dk1"/>
                        </a:solidFill>
                        <a:effectLst/>
                        <a:latin typeface="+mn-lt"/>
                        <a:ea typeface="+mn-ea"/>
                        <a:cs typeface="+mn-cs"/>
                      </a:endParaRPr>
                    </a:p>
                    <a:p>
                      <a:pPr lvl="0"/>
                      <a:r>
                        <a:rPr lang="en-US" sz="1800" b="1" kern="1200" dirty="0">
                          <a:solidFill>
                            <a:schemeClr val="dk1"/>
                          </a:solidFill>
                          <a:effectLst/>
                          <a:latin typeface="+mn-lt"/>
                          <a:ea typeface="+mn-ea"/>
                          <a:cs typeface="+mn-cs"/>
                        </a:rPr>
                        <a:t>100% of the European rail network</a:t>
                      </a:r>
                      <a:r>
                        <a:rPr lang="en-US" sz="1800" kern="1200" dirty="0">
                          <a:solidFill>
                            <a:schemeClr val="dk1"/>
                          </a:solidFill>
                          <a:effectLst/>
                          <a:latin typeface="+mn-lt"/>
                          <a:ea typeface="+mn-ea"/>
                          <a:cs typeface="+mn-cs"/>
                        </a:rPr>
                        <a:t> is tolled.  </a:t>
                      </a:r>
                      <a:endParaRPr lang="en-GB"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 </a:t>
                      </a:r>
                      <a:endParaRPr lang="en-GB"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Covers </a:t>
                      </a:r>
                      <a:r>
                        <a:rPr lang="en-US" sz="1800" b="1" kern="1200" dirty="0">
                          <a:solidFill>
                            <a:schemeClr val="dk1"/>
                          </a:solidFill>
                          <a:effectLst/>
                          <a:latin typeface="+mn-lt"/>
                          <a:ea typeface="+mn-ea"/>
                          <a:cs typeface="+mn-cs"/>
                        </a:rPr>
                        <a:t>60% infrastructure costs</a:t>
                      </a:r>
                      <a:endParaRPr lang="en-GB" dirty="0"/>
                    </a:p>
                  </a:txBody>
                  <a:tcPr/>
                </a:tc>
                <a:tc>
                  <a:txBody>
                    <a:bodyPr/>
                    <a:lstStyle/>
                    <a:p>
                      <a:pPr lvl="0"/>
                      <a:r>
                        <a:rPr lang="en-US" sz="1800" kern="1200" dirty="0">
                          <a:solidFill>
                            <a:schemeClr val="dk1"/>
                          </a:solidFill>
                          <a:effectLst/>
                          <a:latin typeface="+mn-lt"/>
                          <a:ea typeface="+mn-ea"/>
                          <a:cs typeface="+mn-cs"/>
                        </a:rPr>
                        <a:t>Trucks’ charges are limited and fragmented: depending on Member States </a:t>
                      </a:r>
                      <a:endParaRPr lang="en-GB"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 </a:t>
                      </a:r>
                      <a:endParaRPr lang="en-GB" sz="1800" kern="1200" dirty="0">
                        <a:solidFill>
                          <a:schemeClr val="dk1"/>
                        </a:solidFill>
                        <a:effectLst/>
                        <a:latin typeface="+mn-lt"/>
                        <a:ea typeface="+mn-ea"/>
                        <a:cs typeface="+mn-cs"/>
                      </a:endParaRPr>
                    </a:p>
                    <a:p>
                      <a:pPr lvl="0"/>
                      <a:r>
                        <a:rPr lang="en-US" sz="1800" b="1" kern="1200" dirty="0">
                          <a:solidFill>
                            <a:schemeClr val="dk1"/>
                          </a:solidFill>
                          <a:effectLst/>
                          <a:latin typeface="+mn-lt"/>
                          <a:ea typeface="+mn-ea"/>
                          <a:cs typeface="+mn-cs"/>
                        </a:rPr>
                        <a:t>20% of motorways and main roads</a:t>
                      </a:r>
                      <a:r>
                        <a:rPr lang="en-US" sz="1800" kern="1200" dirty="0">
                          <a:solidFill>
                            <a:schemeClr val="dk1"/>
                          </a:solidFill>
                          <a:effectLst/>
                          <a:latin typeface="+mn-lt"/>
                          <a:ea typeface="+mn-ea"/>
                          <a:cs typeface="+mn-cs"/>
                        </a:rPr>
                        <a:t> in Europe are tolled. </a:t>
                      </a:r>
                      <a:endParaRPr lang="en-GB"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 </a:t>
                      </a:r>
                      <a:endParaRPr lang="en-GB"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Covers </a:t>
                      </a:r>
                      <a:r>
                        <a:rPr lang="en-US" sz="1800" b="1" kern="1200" dirty="0">
                          <a:solidFill>
                            <a:schemeClr val="dk1"/>
                          </a:solidFill>
                          <a:effectLst/>
                          <a:latin typeface="+mn-lt"/>
                          <a:ea typeface="+mn-ea"/>
                          <a:cs typeface="+mn-cs"/>
                        </a:rPr>
                        <a:t>20% of road infrastructure costs</a:t>
                      </a:r>
                    </a:p>
                  </a:txBody>
                  <a:tcPr/>
                </a:tc>
                <a:extLst>
                  <a:ext uri="{0D108BD9-81ED-4DB2-BD59-A6C34878D82A}">
                    <a16:rowId xmlns:a16="http://schemas.microsoft.com/office/drawing/2014/main" val="2551364644"/>
                  </a:ext>
                </a:extLst>
              </a:tr>
            </a:tbl>
          </a:graphicData>
        </a:graphic>
      </p:graphicFrame>
      <p:pic>
        <p:nvPicPr>
          <p:cNvPr id="26" name="Picture 25" descr="Résultat de recherche d'images pour &quot;icon train&quot;">
            <a:extLst>
              <a:ext uri="{FF2B5EF4-FFF2-40B4-BE49-F238E27FC236}">
                <a16:creationId xmlns:a16="http://schemas.microsoft.com/office/drawing/2014/main" id="{014B8610-7FAC-4922-A004-4A6968B5C2A9}"/>
              </a:ext>
            </a:extLst>
          </p:cNvPr>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b="18390"/>
          <a:stretch/>
        </p:blipFill>
        <p:spPr bwMode="auto">
          <a:xfrm>
            <a:off x="4056550" y="2949947"/>
            <a:ext cx="828675" cy="676275"/>
          </a:xfrm>
          <a:prstGeom prst="rect">
            <a:avLst/>
          </a:prstGeom>
          <a:noFill/>
          <a:ln>
            <a:noFill/>
          </a:ln>
          <a:extLst>
            <a:ext uri="{53640926-AAD7-44D8-BBD7-CCE9431645EC}">
              <a14:shadowObscured xmlns:a14="http://schemas.microsoft.com/office/drawing/2010/main"/>
            </a:ext>
          </a:extLst>
        </p:spPr>
      </p:pic>
      <p:pic>
        <p:nvPicPr>
          <p:cNvPr id="27" name="Picture 26" descr="Résultat de recherche d'images pour &quot;icon truck&quot;">
            <a:extLst>
              <a:ext uri="{FF2B5EF4-FFF2-40B4-BE49-F238E27FC236}">
                <a16:creationId xmlns:a16="http://schemas.microsoft.com/office/drawing/2014/main" id="{1E4CF013-85B7-407C-B0D0-58780B652FB0}"/>
              </a:ext>
            </a:extLst>
          </p:cNvPr>
          <p:cNvPicPr/>
          <p:nvPr/>
        </p:nvPicPr>
        <p:blipFill>
          <a:blip r:embed="rId5"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93244" y="2949947"/>
            <a:ext cx="676275" cy="676275"/>
          </a:xfrm>
          <a:prstGeom prst="rect">
            <a:avLst/>
          </a:prstGeom>
          <a:noFill/>
          <a:ln>
            <a:noFill/>
          </a:ln>
        </p:spPr>
      </p:pic>
      <p:pic>
        <p:nvPicPr>
          <p:cNvPr id="28" name="Picture 27" descr="Résultat de recherche d'images pour &quot;icon tick&quot;">
            <a:extLst>
              <a:ext uri="{FF2B5EF4-FFF2-40B4-BE49-F238E27FC236}">
                <a16:creationId xmlns:a16="http://schemas.microsoft.com/office/drawing/2014/main" id="{610E3798-8AFB-4571-8023-6B2CCAA907F7}"/>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263900" y="3798802"/>
            <a:ext cx="298450" cy="341630"/>
          </a:xfrm>
          <a:prstGeom prst="rect">
            <a:avLst/>
          </a:prstGeom>
          <a:noFill/>
          <a:ln>
            <a:noFill/>
          </a:ln>
        </p:spPr>
      </p:pic>
      <p:pic>
        <p:nvPicPr>
          <p:cNvPr id="30" name="Picture 29" descr="Résultat de recherche d'images pour &quot;icon no&quot;">
            <a:extLst>
              <a:ext uri="{FF2B5EF4-FFF2-40B4-BE49-F238E27FC236}">
                <a16:creationId xmlns:a16="http://schemas.microsoft.com/office/drawing/2014/main" id="{2CACCFC6-894B-4567-BE57-A2099E6B6C1E}"/>
              </a:ext>
            </a:extLst>
          </p:cNvPr>
          <p:cNvPicPr/>
          <p:nvPr/>
        </p:nvPicPr>
        <p:blipFill>
          <a:blip r:embed="rId7" cstate="print">
            <a:extLst>
              <a:ext uri="{BEBA8EAE-BF5A-486C-A8C5-ECC9F3942E4B}">
                <a14:imgProps xmlns:a14="http://schemas.microsoft.com/office/drawing/2010/main">
                  <a14:imgLayer r:embed="rId8">
                    <a14:imgEffect>
                      <a14:backgroundRemoval t="10000" b="90000" l="10000" r="90000"/>
                    </a14:imgEffect>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7678981" y="3823549"/>
            <a:ext cx="304800" cy="304800"/>
          </a:xfrm>
          <a:prstGeom prst="rect">
            <a:avLst/>
          </a:prstGeom>
          <a:noFill/>
          <a:ln>
            <a:noFill/>
          </a:ln>
        </p:spPr>
      </p:pic>
      <p:sp>
        <p:nvSpPr>
          <p:cNvPr id="31" name="Arrow: Down 30">
            <a:extLst>
              <a:ext uri="{FF2B5EF4-FFF2-40B4-BE49-F238E27FC236}">
                <a16:creationId xmlns:a16="http://schemas.microsoft.com/office/drawing/2014/main" id="{E1D081C0-2431-477E-BB24-1726119F80E8}"/>
              </a:ext>
            </a:extLst>
          </p:cNvPr>
          <p:cNvSpPr/>
          <p:nvPr/>
        </p:nvSpPr>
        <p:spPr>
          <a:xfrm>
            <a:off x="5918688" y="2649346"/>
            <a:ext cx="355210" cy="7143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CDD7AAE0-9E79-4A49-A342-A1C3788371B9}"/>
              </a:ext>
            </a:extLst>
          </p:cNvPr>
          <p:cNvSpPr txBox="1"/>
          <p:nvPr/>
        </p:nvSpPr>
        <p:spPr>
          <a:xfrm>
            <a:off x="10195560" y="4455419"/>
            <a:ext cx="1802801" cy="2308324"/>
          </a:xfrm>
          <a:prstGeom prst="rect">
            <a:avLst/>
          </a:prstGeom>
          <a:noFill/>
        </p:spPr>
        <p:txBody>
          <a:bodyPr wrap="square" rtlCol="0">
            <a:spAutoFit/>
          </a:bodyPr>
          <a:lstStyle/>
          <a:p>
            <a:r>
              <a:rPr lang="fr-BE" b="1" dirty="0"/>
              <a:t>Can the </a:t>
            </a:r>
            <a:r>
              <a:rPr lang="fr-BE" b="1" dirty="0" err="1"/>
              <a:t>revision</a:t>
            </a:r>
            <a:r>
              <a:rPr lang="fr-BE" b="1" dirty="0"/>
              <a:t> of the  EU road </a:t>
            </a:r>
            <a:r>
              <a:rPr lang="fr-BE" b="1" dirty="0" err="1"/>
              <a:t>charging</a:t>
            </a:r>
            <a:r>
              <a:rPr lang="fr-BE" b="1" dirty="0"/>
              <a:t> </a:t>
            </a:r>
            <a:r>
              <a:rPr lang="fr-BE" b="1" dirty="0" err="1"/>
              <a:t>legislation</a:t>
            </a:r>
            <a:r>
              <a:rPr lang="fr-BE" b="1" dirty="0"/>
              <a:t> help? Is </a:t>
            </a:r>
            <a:r>
              <a:rPr lang="fr-BE" b="1" dirty="0" err="1"/>
              <a:t>there</a:t>
            </a:r>
            <a:r>
              <a:rPr lang="fr-BE" b="1" dirty="0"/>
              <a:t> </a:t>
            </a:r>
            <a:r>
              <a:rPr lang="fr-BE" b="1" dirty="0" err="1"/>
              <a:t>political</a:t>
            </a:r>
            <a:r>
              <a:rPr lang="fr-BE" b="1" dirty="0"/>
              <a:t> support to restore a balance ?</a:t>
            </a:r>
            <a:endParaRPr lang="en-GB" b="1" dirty="0"/>
          </a:p>
        </p:txBody>
      </p:sp>
      <p:sp>
        <p:nvSpPr>
          <p:cNvPr id="33" name="Arrow: Right 32">
            <a:extLst>
              <a:ext uri="{FF2B5EF4-FFF2-40B4-BE49-F238E27FC236}">
                <a16:creationId xmlns:a16="http://schemas.microsoft.com/office/drawing/2014/main" id="{B1858C88-0B28-440C-9875-6CEF0A4FACB8}"/>
              </a:ext>
            </a:extLst>
          </p:cNvPr>
          <p:cNvSpPr/>
          <p:nvPr/>
        </p:nvSpPr>
        <p:spPr>
          <a:xfrm>
            <a:off x="9217152" y="553308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0791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0084" y="-90487"/>
            <a:ext cx="2779934" cy="108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olo 1"/>
          <p:cNvSpPr txBox="1">
            <a:spLocks/>
          </p:cNvSpPr>
          <p:nvPr/>
        </p:nvSpPr>
        <p:spPr>
          <a:xfrm>
            <a:off x="262086" y="239031"/>
            <a:ext cx="7552844" cy="42170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CH" altLang="en-US" sz="3600" b="0" i="0" u="none" strike="noStrike" kern="1200" cap="none" spc="0" normalizeH="0" baseline="0" noProof="0" dirty="0">
                <a:ln>
                  <a:noFill/>
                </a:ln>
                <a:solidFill>
                  <a:srgbClr val="002060"/>
                </a:solidFill>
                <a:effectLst/>
                <a:uLnTx/>
                <a:uFillTx/>
                <a:latin typeface="Calibri" panose="020F0502020204030204" pitchFamily="34" charset="0"/>
                <a:ea typeface="+mj-ea"/>
                <a:cs typeface="+mj-cs"/>
              </a:rPr>
              <a:t>The main future developments/investments</a:t>
            </a:r>
          </a:p>
        </p:txBody>
      </p:sp>
      <p:sp>
        <p:nvSpPr>
          <p:cNvPr id="6" name="Segnaposto contenuto 2"/>
          <p:cNvSpPr txBox="1">
            <a:spLocks/>
          </p:cNvSpPr>
          <p:nvPr/>
        </p:nvSpPr>
        <p:spPr>
          <a:xfrm>
            <a:off x="347146" y="1302583"/>
            <a:ext cx="11120351" cy="54171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CH"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685800" marR="0" lvl="1" indent="-381000" algn="just" defTabSz="914400" rtl="0" eaLnBrk="1" fontAlgn="auto" latinLnBrk="0" hangingPunct="1">
              <a:lnSpc>
                <a:spcPct val="90000"/>
              </a:lnSpc>
              <a:spcBef>
                <a:spcPts val="500"/>
              </a:spcBef>
              <a:spcAft>
                <a:spcPts val="0"/>
              </a:spcAft>
              <a:buClr>
                <a:srgbClr val="002060"/>
              </a:buClr>
              <a:buSzTx/>
              <a:buFont typeface="Wingdings" panose="05000000000000000000" pitchFamily="2" charset="2"/>
              <a:buChar char="Ø"/>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Improving quality and performance </a:t>
            </a: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sym typeface="Wingdings" panose="05000000000000000000" pitchFamily="2" charset="2"/>
              </a:rPr>
              <a:t>  </a:t>
            </a:r>
            <a:r>
              <a:rPr kumimoji="0" lang="it-CH" altLang="en-US" sz="2800" b="0" i="0"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sym typeface="Wingdings" panose="05000000000000000000" pitchFamily="2" charset="2"/>
              </a:rPr>
              <a:t>Interoperability</a:t>
            </a:r>
            <a:endParaRPr kumimoji="0" lang="it-CH" altLang="en-US" sz="2800" b="0" i="0"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None/>
              <a:tabLst/>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304800" marR="0" lvl="1" indent="0" algn="just" defTabSz="914400" rtl="0" eaLnBrk="1" fontAlgn="auto" latinLnBrk="0" hangingPunct="1">
              <a:lnSpc>
                <a:spcPct val="90000"/>
              </a:lnSpc>
              <a:spcBef>
                <a:spcPts val="500"/>
              </a:spcBef>
              <a:spcAft>
                <a:spcPts val="0"/>
              </a:spcAft>
              <a:buClr>
                <a:srgbClr val="002060"/>
              </a:buClr>
              <a:buSzTx/>
              <a:buNone/>
              <a:tabLst/>
              <a:defRPr/>
            </a:pPr>
            <a:endParaRPr lang="it-CH" altLang="en-US" sz="2800" dirty="0">
              <a:solidFill>
                <a:prstClr val="black"/>
              </a:solidFill>
              <a:latin typeface="Calibri" panose="020F0502020204030204" pitchFamily="34" charset="0"/>
            </a:endParaRPr>
          </a:p>
          <a:p>
            <a:pPr marL="304800" marR="0" lvl="1" indent="0" algn="just" defTabSz="914400" rtl="0" eaLnBrk="1" fontAlgn="auto" latinLnBrk="0" hangingPunct="1">
              <a:lnSpc>
                <a:spcPct val="90000"/>
              </a:lnSpc>
              <a:spcBef>
                <a:spcPts val="500"/>
              </a:spcBef>
              <a:spcAft>
                <a:spcPts val="0"/>
              </a:spcAft>
              <a:buClr>
                <a:srgbClr val="002060"/>
              </a:buClr>
              <a:buSzTx/>
              <a:buNone/>
              <a:tabLst/>
              <a:defRPr/>
            </a:pPr>
            <a:endPar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304800" lvl="1" indent="0" algn="just">
              <a:buClr>
                <a:srgbClr val="002060"/>
              </a:buClr>
              <a:buNone/>
              <a:defRPr/>
            </a:pPr>
            <a:r>
              <a:rPr kumimoji="0" lang="it-CH" alt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rPr>
              <a:t>ERTMS / Noise reduction/Languages</a:t>
            </a:r>
            <a:r>
              <a:rPr lang="it-CH" altLang="en-US" sz="2800" b="1" dirty="0">
                <a:solidFill>
                  <a:srgbClr val="C00000"/>
                </a:solidFill>
                <a:effectLst>
                  <a:outerShdw blurRad="38100" dist="38100" dir="2700000" algn="tl">
                    <a:srgbClr val="000000">
                      <a:alpha val="43137"/>
                    </a:srgbClr>
                  </a:outerShdw>
                </a:effectLst>
                <a:latin typeface="Calibri" panose="020F0502020204030204" pitchFamily="34" charset="0"/>
                <a:sym typeface="Wingdings" panose="05000000000000000000" pitchFamily="2" charset="2"/>
              </a:rPr>
              <a:t> Dig.O.D.</a:t>
            </a:r>
            <a:endParaRPr kumimoji="0" lang="it-CH" altLang="en-US"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304800" marR="0" lvl="1" indent="0" algn="just" defTabSz="914400" rtl="0" eaLnBrk="1" fontAlgn="auto" latinLnBrk="0" hangingPunct="1">
              <a:lnSpc>
                <a:spcPct val="90000"/>
              </a:lnSpc>
              <a:spcBef>
                <a:spcPts val="500"/>
              </a:spcBef>
              <a:spcAft>
                <a:spcPts val="0"/>
              </a:spcAft>
              <a:buClr>
                <a:srgbClr val="002060"/>
              </a:buClr>
              <a:buSzTx/>
              <a:buFont typeface="Arial" panose="020B0604020202020204" pitchFamily="34" charset="0"/>
              <a:buNone/>
              <a:tabLst/>
              <a:defRPr/>
            </a:pPr>
            <a:endParaRPr kumimoji="0" lang="it-IT"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7830768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eKhsD27NOkqha_RWknmqt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eKhsD27NOkqha_RWknmqt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eKhsD27NOkqha_RWknmqt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srHBfxIQzkOuIBBRqS1Ks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srHBfxIQzkOuIBBRqS1Ks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srHBfxIQzkOuIBBRqS1Ksg"/>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Strategy day introductory presentation ppt</Template>
  <TotalTime>0</TotalTime>
  <Words>1044</Words>
  <Application>Microsoft Office PowerPoint</Application>
  <PresentationFormat>Widescreen</PresentationFormat>
  <Paragraphs>295</Paragraphs>
  <Slides>22</Slides>
  <Notes>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22</vt:i4>
      </vt:variant>
    </vt:vector>
  </HeadingPairs>
  <TitlesOfParts>
    <vt:vector size="33" baseType="lpstr">
      <vt:lpstr>SimSun</vt:lpstr>
      <vt:lpstr>&amp;quot</vt:lpstr>
      <vt:lpstr>Arial</vt:lpstr>
      <vt:lpstr>Arial</vt:lpstr>
      <vt:lpstr>Arial Unicode MS</vt:lpstr>
      <vt:lpstr>Calibri</vt:lpstr>
      <vt:lpstr>Calibri Light</vt:lpstr>
      <vt:lpstr>Open Sans</vt:lpstr>
      <vt:lpstr>Verdana</vt:lpstr>
      <vt:lpstr>Wingdings</vt:lpstr>
      <vt:lpstr>Office Theme</vt:lpstr>
      <vt:lpstr>   Future developments and investments in European Rail Freight  Transport and Logistics Conference Carole Coune Acting S.G.    </vt:lpstr>
      <vt:lpstr>PowerPoint Presentation</vt:lpstr>
      <vt:lpstr>WHO DO WE REPRESENT? Our role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Aim for the ERTMS goals!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2017-03-03T13:51:03Z</dcterms:created>
  <dcterms:modified xsi:type="dcterms:W3CDTF">2018-03-21T10:38:17Z</dcterms:modified>
</cp:coreProperties>
</file>