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85" r:id="rId2"/>
    <p:sldId id="283" r:id="rId3"/>
    <p:sldId id="271" r:id="rId4"/>
    <p:sldId id="286" r:id="rId5"/>
    <p:sldId id="287" r:id="rId6"/>
    <p:sldId id="288" r:id="rId7"/>
    <p:sldId id="284" r:id="rId8"/>
    <p:sldId id="259" r:id="rId9"/>
    <p:sldId id="273" r:id="rId10"/>
    <p:sldId id="269" r:id="rId11"/>
    <p:sldId id="276" r:id="rId12"/>
    <p:sldId id="280" r:id="rId13"/>
    <p:sldId id="281" r:id="rId14"/>
    <p:sldId id="289" r:id="rId15"/>
    <p:sldId id="282" r:id="rId16"/>
    <p:sldId id="277" r:id="rId17"/>
    <p:sldId id="267" r:id="rId18"/>
  </p:sldIdLst>
  <p:sldSz cx="12192000" cy="6858000"/>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0" autoAdjust="0"/>
    <p:restoredTop sz="89894" autoAdjust="0"/>
  </p:normalViewPr>
  <p:slideViewPr>
    <p:cSldViewPr snapToGrid="0">
      <p:cViewPr varScale="1">
        <p:scale>
          <a:sx n="103" d="100"/>
          <a:sy n="103" d="100"/>
        </p:scale>
        <p:origin x="62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D0BA0-0FBF-490D-86D7-B8A11B4DBDE0}" type="doc">
      <dgm:prSet loTypeId="urn:microsoft.com/office/officeart/2005/8/layout/venn1" loCatId="relationship" qsTypeId="urn:microsoft.com/office/officeart/2005/8/quickstyle/3d3" qsCatId="3D" csTypeId="urn:microsoft.com/office/officeart/2005/8/colors/colorful4" csCatId="colorful" phldr="1"/>
      <dgm:spPr/>
      <dgm:t>
        <a:bodyPr/>
        <a:lstStyle/>
        <a:p>
          <a:endParaRPr lang="sl-SI"/>
        </a:p>
      </dgm:t>
    </dgm:pt>
    <dgm:pt modelId="{CB4A8C63-1066-4C00-B1F7-7E42242E2547}">
      <dgm:prSet custT="1"/>
      <dgm:spPr/>
      <dgm:t>
        <a:bodyPr/>
        <a:lstStyle/>
        <a:p>
          <a:r>
            <a:rPr lang="sl-SI" sz="2400" dirty="0"/>
            <a:t>- </a:t>
          </a:r>
          <a:r>
            <a:rPr lang="sl-SI" sz="2400" dirty="0" err="1"/>
            <a:t>Sustainable</a:t>
          </a:r>
          <a:r>
            <a:rPr lang="sl-SI" sz="2400" dirty="0"/>
            <a:t> business </a:t>
          </a:r>
          <a:r>
            <a:rPr lang="sl-SI" sz="2400" dirty="0" err="1"/>
            <a:t>case</a:t>
          </a:r>
          <a:r>
            <a:rPr lang="sl-SI" sz="2400" dirty="0"/>
            <a:t> </a:t>
          </a:r>
        </a:p>
      </dgm:t>
    </dgm:pt>
    <dgm:pt modelId="{CBC595C6-882C-4363-A9D2-F92618B2B66F}" type="parTrans" cxnId="{E9CA8D38-1BD2-4EEA-A589-BF3B1A693089}">
      <dgm:prSet/>
      <dgm:spPr/>
      <dgm:t>
        <a:bodyPr/>
        <a:lstStyle/>
        <a:p>
          <a:endParaRPr lang="sl-SI" sz="1400"/>
        </a:p>
      </dgm:t>
    </dgm:pt>
    <dgm:pt modelId="{6B7BAA7C-62D5-4B4B-B703-879CC5F72723}" type="sibTrans" cxnId="{E9CA8D38-1BD2-4EEA-A589-BF3B1A693089}">
      <dgm:prSet/>
      <dgm:spPr/>
      <dgm:t>
        <a:bodyPr/>
        <a:lstStyle/>
        <a:p>
          <a:endParaRPr lang="sl-SI" sz="1400"/>
        </a:p>
      </dgm:t>
    </dgm:pt>
    <dgm:pt modelId="{3A2148B6-0C39-43B7-8941-AC10270584F8}">
      <dgm:prSet custT="1"/>
      <dgm:spPr/>
      <dgm:t>
        <a:bodyPr/>
        <a:lstStyle/>
        <a:p>
          <a:r>
            <a:rPr lang="sl-SI" sz="2400" dirty="0"/>
            <a:t>- </a:t>
          </a:r>
          <a:r>
            <a:rPr lang="sl-SI" sz="2400" dirty="0" err="1"/>
            <a:t>Existing</a:t>
          </a:r>
          <a:r>
            <a:rPr lang="sl-SI" sz="2400" dirty="0"/>
            <a:t> </a:t>
          </a:r>
          <a:r>
            <a:rPr lang="sl-SI" sz="2400" dirty="0" err="1"/>
            <a:t>infrastructure</a:t>
          </a:r>
          <a:r>
            <a:rPr lang="sl-SI" sz="2400" dirty="0"/>
            <a:t> </a:t>
          </a:r>
        </a:p>
      </dgm:t>
    </dgm:pt>
    <dgm:pt modelId="{9C3BAF60-ECCF-41FE-8F54-1DB482E737A7}" type="parTrans" cxnId="{56F2A27F-87DC-40CD-AD2E-FD97B7337885}">
      <dgm:prSet/>
      <dgm:spPr/>
      <dgm:t>
        <a:bodyPr/>
        <a:lstStyle/>
        <a:p>
          <a:endParaRPr lang="sl-SI" sz="1400"/>
        </a:p>
      </dgm:t>
    </dgm:pt>
    <dgm:pt modelId="{BB5786B7-B585-4B35-8CF8-B1DD189FAD06}" type="sibTrans" cxnId="{56F2A27F-87DC-40CD-AD2E-FD97B7337885}">
      <dgm:prSet/>
      <dgm:spPr/>
      <dgm:t>
        <a:bodyPr/>
        <a:lstStyle/>
        <a:p>
          <a:endParaRPr lang="sl-SI" sz="1400"/>
        </a:p>
      </dgm:t>
    </dgm:pt>
    <dgm:pt modelId="{92653B95-144F-464F-AD78-ED5432483438}">
      <dgm:prSet custT="1"/>
      <dgm:spPr/>
      <dgm:t>
        <a:bodyPr/>
        <a:lstStyle/>
        <a:p>
          <a:r>
            <a:rPr lang="sl-SI" sz="2400" dirty="0"/>
            <a:t>- </a:t>
          </a:r>
          <a:r>
            <a:rPr lang="sl-SI" sz="2400" dirty="0" err="1"/>
            <a:t>Integrated</a:t>
          </a:r>
          <a:r>
            <a:rPr lang="sl-SI" sz="2400" dirty="0"/>
            <a:t> </a:t>
          </a:r>
          <a:r>
            <a:rPr lang="sl-SI" sz="2400" dirty="0" err="1"/>
            <a:t>and</a:t>
          </a:r>
          <a:r>
            <a:rPr lang="sl-SI" sz="2400" dirty="0"/>
            <a:t> </a:t>
          </a:r>
          <a:r>
            <a:rPr lang="sl-SI" sz="2400" dirty="0" err="1"/>
            <a:t>replicable</a:t>
          </a:r>
          <a:r>
            <a:rPr lang="sl-SI" sz="2400" dirty="0"/>
            <a:t> </a:t>
          </a:r>
          <a:r>
            <a:rPr lang="sl-SI" sz="2400" dirty="0" err="1"/>
            <a:t>concept</a:t>
          </a:r>
          <a:r>
            <a:rPr lang="sl-SI" sz="2400" dirty="0"/>
            <a:t> </a:t>
          </a:r>
        </a:p>
      </dgm:t>
    </dgm:pt>
    <dgm:pt modelId="{5B64DFC4-E118-4627-9BA3-0CB17B9F5B12}" type="parTrans" cxnId="{9AD714E5-6619-4FAB-A05F-DB6D085BA877}">
      <dgm:prSet/>
      <dgm:spPr/>
      <dgm:t>
        <a:bodyPr/>
        <a:lstStyle/>
        <a:p>
          <a:endParaRPr lang="sl-SI" sz="1400"/>
        </a:p>
      </dgm:t>
    </dgm:pt>
    <dgm:pt modelId="{50401E6B-BFA3-4DA1-BF5F-F639C15228CE}" type="sibTrans" cxnId="{9AD714E5-6619-4FAB-A05F-DB6D085BA877}">
      <dgm:prSet/>
      <dgm:spPr/>
      <dgm:t>
        <a:bodyPr/>
        <a:lstStyle/>
        <a:p>
          <a:endParaRPr lang="sl-SI" sz="1400"/>
        </a:p>
      </dgm:t>
    </dgm:pt>
    <dgm:pt modelId="{2CA60841-4F3E-462B-A696-4557D6B9F987}">
      <dgm:prSet custT="1"/>
      <dgm:spPr/>
      <dgm:t>
        <a:bodyPr/>
        <a:lstStyle/>
        <a:p>
          <a:r>
            <a:rPr lang="sl-SI" sz="2400" dirty="0"/>
            <a:t>- </a:t>
          </a:r>
          <a:r>
            <a:rPr lang="sl-SI" sz="2400" dirty="0" err="1"/>
            <a:t>Substantial</a:t>
          </a:r>
          <a:r>
            <a:rPr lang="sl-SI" sz="2400" dirty="0"/>
            <a:t> </a:t>
          </a:r>
          <a:r>
            <a:rPr lang="sl-SI" sz="2400" dirty="0" err="1"/>
            <a:t>knowledge</a:t>
          </a:r>
          <a:r>
            <a:rPr lang="sl-SI" sz="2400" dirty="0"/>
            <a:t> </a:t>
          </a:r>
          <a:r>
            <a:rPr lang="sl-SI" sz="2400" dirty="0" err="1"/>
            <a:t>and</a:t>
          </a:r>
          <a:r>
            <a:rPr lang="sl-SI" sz="2400" dirty="0"/>
            <a:t> </a:t>
          </a:r>
          <a:r>
            <a:rPr lang="sl-SI" sz="2400" dirty="0" err="1"/>
            <a:t>experience</a:t>
          </a:r>
          <a:r>
            <a:rPr lang="sl-SI" sz="2400" dirty="0"/>
            <a:t> on </a:t>
          </a:r>
          <a:r>
            <a:rPr lang="sl-SI" sz="2400" dirty="0" err="1"/>
            <a:t>both</a:t>
          </a:r>
          <a:r>
            <a:rPr lang="sl-SI" sz="2400" dirty="0"/>
            <a:t> </a:t>
          </a:r>
          <a:r>
            <a:rPr lang="sl-SI" sz="2400" dirty="0" err="1"/>
            <a:t>the</a:t>
          </a:r>
          <a:r>
            <a:rPr lang="sl-SI" sz="2400" dirty="0"/>
            <a:t> </a:t>
          </a:r>
          <a:r>
            <a:rPr lang="sl-SI" sz="2400" dirty="0" err="1"/>
            <a:t>local</a:t>
          </a:r>
          <a:r>
            <a:rPr lang="sl-SI" sz="2400" dirty="0"/>
            <a:t> </a:t>
          </a:r>
          <a:r>
            <a:rPr lang="sl-SI" sz="2400" dirty="0" err="1"/>
            <a:t>and</a:t>
          </a:r>
          <a:r>
            <a:rPr lang="sl-SI" sz="2400" dirty="0"/>
            <a:t> </a:t>
          </a:r>
          <a:r>
            <a:rPr lang="sl-SI" sz="2400" dirty="0" err="1"/>
            <a:t>regional</a:t>
          </a:r>
          <a:r>
            <a:rPr lang="sl-SI" sz="2400" dirty="0"/>
            <a:t> </a:t>
          </a:r>
          <a:r>
            <a:rPr lang="sl-SI" sz="2400" dirty="0" err="1"/>
            <a:t>level</a:t>
          </a:r>
          <a:r>
            <a:rPr lang="sl-SI" sz="2400" dirty="0"/>
            <a:t> </a:t>
          </a:r>
        </a:p>
      </dgm:t>
    </dgm:pt>
    <dgm:pt modelId="{1A17E940-9DA3-4113-838F-A66D68675776}" type="parTrans" cxnId="{B1AFA13B-486C-49C5-BD42-09C5FFC5A67F}">
      <dgm:prSet/>
      <dgm:spPr/>
      <dgm:t>
        <a:bodyPr/>
        <a:lstStyle/>
        <a:p>
          <a:endParaRPr lang="sl-SI" sz="1400"/>
        </a:p>
      </dgm:t>
    </dgm:pt>
    <dgm:pt modelId="{7A4E52FF-8851-4B4A-9AC9-1B9E3FFCCFCA}" type="sibTrans" cxnId="{B1AFA13B-486C-49C5-BD42-09C5FFC5A67F}">
      <dgm:prSet/>
      <dgm:spPr/>
      <dgm:t>
        <a:bodyPr/>
        <a:lstStyle/>
        <a:p>
          <a:endParaRPr lang="sl-SI" sz="1400"/>
        </a:p>
      </dgm:t>
    </dgm:pt>
    <dgm:pt modelId="{1226A7BE-14CB-4A8A-BD69-8068C234066A}">
      <dgm:prSet custT="1"/>
      <dgm:spPr/>
      <dgm:t>
        <a:bodyPr/>
        <a:lstStyle/>
        <a:p>
          <a:r>
            <a:rPr lang="sl-SI" sz="2400" dirty="0"/>
            <a:t>- </a:t>
          </a:r>
          <a:r>
            <a:rPr lang="sl-SI" sz="2400" dirty="0" err="1"/>
            <a:t>Public</a:t>
          </a:r>
          <a:r>
            <a:rPr lang="sl-SI" sz="2400" dirty="0"/>
            <a:t> </a:t>
          </a:r>
          <a:r>
            <a:rPr lang="sl-SI" sz="2400" dirty="0" err="1"/>
            <a:t>support</a:t>
          </a:r>
          <a:r>
            <a:rPr lang="sl-SI" sz="2400" dirty="0"/>
            <a:t>  </a:t>
          </a:r>
        </a:p>
      </dgm:t>
    </dgm:pt>
    <dgm:pt modelId="{110DE0A4-349B-4585-8774-91BEB78D45C0}" type="parTrans" cxnId="{11DBFD2D-547E-4409-A90F-EB089EA9D181}">
      <dgm:prSet/>
      <dgm:spPr/>
      <dgm:t>
        <a:bodyPr/>
        <a:lstStyle/>
        <a:p>
          <a:endParaRPr lang="sl-SI" sz="1400"/>
        </a:p>
      </dgm:t>
    </dgm:pt>
    <dgm:pt modelId="{BBA2A13F-0BF1-427C-8591-C504625C4409}" type="sibTrans" cxnId="{11DBFD2D-547E-4409-A90F-EB089EA9D181}">
      <dgm:prSet/>
      <dgm:spPr/>
      <dgm:t>
        <a:bodyPr/>
        <a:lstStyle/>
        <a:p>
          <a:endParaRPr lang="sl-SI" sz="1400"/>
        </a:p>
      </dgm:t>
    </dgm:pt>
    <dgm:pt modelId="{60074B6A-F862-4CDB-AA53-A9029C3E7857}" type="pres">
      <dgm:prSet presAssocID="{B3CD0BA0-0FBF-490D-86D7-B8A11B4DBDE0}" presName="compositeShape" presStyleCnt="0">
        <dgm:presLayoutVars>
          <dgm:chMax val="7"/>
          <dgm:dir/>
          <dgm:resizeHandles val="exact"/>
        </dgm:presLayoutVars>
      </dgm:prSet>
      <dgm:spPr/>
    </dgm:pt>
    <dgm:pt modelId="{A8817D64-682D-4CE4-A983-50E1808AB229}" type="pres">
      <dgm:prSet presAssocID="{CB4A8C63-1066-4C00-B1F7-7E42242E2547}" presName="circ1" presStyleLbl="vennNode1" presStyleIdx="0" presStyleCnt="5" custLinFactNeighborX="7674" custLinFactNeighborY="-14046"/>
      <dgm:spPr/>
    </dgm:pt>
    <dgm:pt modelId="{4897CB4A-69FB-4998-BDB1-F7EB4E912093}" type="pres">
      <dgm:prSet presAssocID="{CB4A8C63-1066-4C00-B1F7-7E42242E2547}" presName="circ1Tx" presStyleLbl="revTx" presStyleIdx="0" presStyleCnt="0">
        <dgm:presLayoutVars>
          <dgm:chMax val="0"/>
          <dgm:chPref val="0"/>
          <dgm:bulletEnabled val="1"/>
        </dgm:presLayoutVars>
      </dgm:prSet>
      <dgm:spPr/>
    </dgm:pt>
    <dgm:pt modelId="{37950CC4-1CB3-4F46-97C1-94BFACCEAA48}" type="pres">
      <dgm:prSet presAssocID="{3A2148B6-0C39-43B7-8941-AC10270584F8}" presName="circ2" presStyleLbl="vennNode1" presStyleIdx="1" presStyleCnt="5" custLinFactNeighborX="7674" custLinFactNeighborY="-14046"/>
      <dgm:spPr/>
    </dgm:pt>
    <dgm:pt modelId="{88FF0962-6E09-4D3C-B848-940F74ABA957}" type="pres">
      <dgm:prSet presAssocID="{3A2148B6-0C39-43B7-8941-AC10270584F8}" presName="circ2Tx" presStyleLbl="revTx" presStyleIdx="0" presStyleCnt="0">
        <dgm:presLayoutVars>
          <dgm:chMax val="0"/>
          <dgm:chPref val="0"/>
          <dgm:bulletEnabled val="1"/>
        </dgm:presLayoutVars>
      </dgm:prSet>
      <dgm:spPr/>
    </dgm:pt>
    <dgm:pt modelId="{02D46B82-6D2D-4268-A786-72FEEA5E5351}" type="pres">
      <dgm:prSet presAssocID="{92653B95-144F-464F-AD78-ED5432483438}" presName="circ3" presStyleLbl="vennNode1" presStyleIdx="2" presStyleCnt="5" custLinFactNeighborX="7674" custLinFactNeighborY="-14046"/>
      <dgm:spPr/>
    </dgm:pt>
    <dgm:pt modelId="{60836DAE-3BF4-4F7E-8CE6-3DF4B916E12C}" type="pres">
      <dgm:prSet presAssocID="{92653B95-144F-464F-AD78-ED5432483438}" presName="circ3Tx" presStyleLbl="revTx" presStyleIdx="0" presStyleCnt="0" custScaleX="166028" custLinFactNeighborX="21866" custLinFactNeighborY="-7104">
        <dgm:presLayoutVars>
          <dgm:chMax val="0"/>
          <dgm:chPref val="0"/>
          <dgm:bulletEnabled val="1"/>
        </dgm:presLayoutVars>
      </dgm:prSet>
      <dgm:spPr/>
    </dgm:pt>
    <dgm:pt modelId="{16CC2BEE-BD0E-41EF-AC61-B8BE6C1EBED6}" type="pres">
      <dgm:prSet presAssocID="{2CA60841-4F3E-462B-A696-4557D6B9F987}" presName="circ4" presStyleLbl="vennNode1" presStyleIdx="3" presStyleCnt="5" custLinFactNeighborX="7674" custLinFactNeighborY="-14046"/>
      <dgm:spPr/>
    </dgm:pt>
    <dgm:pt modelId="{57B2FAFF-E7DF-4C88-BD63-13A4884346B5}" type="pres">
      <dgm:prSet presAssocID="{2CA60841-4F3E-462B-A696-4557D6B9F987}" presName="circ4Tx" presStyleLbl="revTx" presStyleIdx="0" presStyleCnt="0" custScaleX="170870" custLinFactNeighborX="-29742" custLinFactNeighborY="0">
        <dgm:presLayoutVars>
          <dgm:chMax val="0"/>
          <dgm:chPref val="0"/>
          <dgm:bulletEnabled val="1"/>
        </dgm:presLayoutVars>
      </dgm:prSet>
      <dgm:spPr/>
    </dgm:pt>
    <dgm:pt modelId="{51CB1E9C-5A62-410A-B2F4-9AA7F59A11EB}" type="pres">
      <dgm:prSet presAssocID="{1226A7BE-14CB-4A8A-BD69-8068C234066A}" presName="circ5" presStyleLbl="vennNode1" presStyleIdx="4" presStyleCnt="5" custLinFactNeighborX="7674" custLinFactNeighborY="-14046"/>
      <dgm:spPr/>
    </dgm:pt>
    <dgm:pt modelId="{ADFC4CD0-2AAE-4341-8FC6-CD6139F4224E}" type="pres">
      <dgm:prSet presAssocID="{1226A7BE-14CB-4A8A-BD69-8068C234066A}" presName="circ5Tx" presStyleLbl="revTx" presStyleIdx="0" presStyleCnt="0">
        <dgm:presLayoutVars>
          <dgm:chMax val="0"/>
          <dgm:chPref val="0"/>
          <dgm:bulletEnabled val="1"/>
        </dgm:presLayoutVars>
      </dgm:prSet>
      <dgm:spPr/>
    </dgm:pt>
  </dgm:ptLst>
  <dgm:cxnLst>
    <dgm:cxn modelId="{38F66A2B-0397-429D-A07B-A5020E7482C0}" type="presOf" srcId="{1226A7BE-14CB-4A8A-BD69-8068C234066A}" destId="{ADFC4CD0-2AAE-4341-8FC6-CD6139F4224E}" srcOrd="0" destOrd="0" presId="urn:microsoft.com/office/officeart/2005/8/layout/venn1"/>
    <dgm:cxn modelId="{11DBFD2D-547E-4409-A90F-EB089EA9D181}" srcId="{B3CD0BA0-0FBF-490D-86D7-B8A11B4DBDE0}" destId="{1226A7BE-14CB-4A8A-BD69-8068C234066A}" srcOrd="4" destOrd="0" parTransId="{110DE0A4-349B-4585-8774-91BEB78D45C0}" sibTransId="{BBA2A13F-0BF1-427C-8591-C504625C4409}"/>
    <dgm:cxn modelId="{CB053932-A611-418D-AE7D-C2936AF59FF7}" type="presOf" srcId="{3A2148B6-0C39-43B7-8941-AC10270584F8}" destId="{88FF0962-6E09-4D3C-B848-940F74ABA957}" srcOrd="0" destOrd="0" presId="urn:microsoft.com/office/officeart/2005/8/layout/venn1"/>
    <dgm:cxn modelId="{E9CA8D38-1BD2-4EEA-A589-BF3B1A693089}" srcId="{B3CD0BA0-0FBF-490D-86D7-B8A11B4DBDE0}" destId="{CB4A8C63-1066-4C00-B1F7-7E42242E2547}" srcOrd="0" destOrd="0" parTransId="{CBC595C6-882C-4363-A9D2-F92618B2B66F}" sibTransId="{6B7BAA7C-62D5-4B4B-B703-879CC5F72723}"/>
    <dgm:cxn modelId="{B1AFA13B-486C-49C5-BD42-09C5FFC5A67F}" srcId="{B3CD0BA0-0FBF-490D-86D7-B8A11B4DBDE0}" destId="{2CA60841-4F3E-462B-A696-4557D6B9F987}" srcOrd="3" destOrd="0" parTransId="{1A17E940-9DA3-4113-838F-A66D68675776}" sibTransId="{7A4E52FF-8851-4B4A-9AC9-1B9E3FFCCFCA}"/>
    <dgm:cxn modelId="{335E663F-C2B5-41CA-921F-B90D132B5C38}" type="presOf" srcId="{B3CD0BA0-0FBF-490D-86D7-B8A11B4DBDE0}" destId="{60074B6A-F862-4CDB-AA53-A9029C3E7857}" srcOrd="0" destOrd="0" presId="urn:microsoft.com/office/officeart/2005/8/layout/venn1"/>
    <dgm:cxn modelId="{56F2A27F-87DC-40CD-AD2E-FD97B7337885}" srcId="{B3CD0BA0-0FBF-490D-86D7-B8A11B4DBDE0}" destId="{3A2148B6-0C39-43B7-8941-AC10270584F8}" srcOrd="1" destOrd="0" parTransId="{9C3BAF60-ECCF-41FE-8F54-1DB482E737A7}" sibTransId="{BB5786B7-B585-4B35-8CF8-B1DD189FAD06}"/>
    <dgm:cxn modelId="{EFD63B82-3FF2-4BFB-B025-0B6B5EB8F26F}" type="presOf" srcId="{92653B95-144F-464F-AD78-ED5432483438}" destId="{60836DAE-3BF4-4F7E-8CE6-3DF4B916E12C}" srcOrd="0" destOrd="0" presId="urn:microsoft.com/office/officeart/2005/8/layout/venn1"/>
    <dgm:cxn modelId="{61FDE491-8080-45D6-94D1-3FF207794F66}" type="presOf" srcId="{CB4A8C63-1066-4C00-B1F7-7E42242E2547}" destId="{4897CB4A-69FB-4998-BDB1-F7EB4E912093}" srcOrd="0" destOrd="0" presId="urn:microsoft.com/office/officeart/2005/8/layout/venn1"/>
    <dgm:cxn modelId="{F7C1DFBC-8225-4CBB-A84A-BBAEC66DDCFF}" type="presOf" srcId="{2CA60841-4F3E-462B-A696-4557D6B9F987}" destId="{57B2FAFF-E7DF-4C88-BD63-13A4884346B5}" srcOrd="0" destOrd="0" presId="urn:microsoft.com/office/officeart/2005/8/layout/venn1"/>
    <dgm:cxn modelId="{9AD714E5-6619-4FAB-A05F-DB6D085BA877}" srcId="{B3CD0BA0-0FBF-490D-86D7-B8A11B4DBDE0}" destId="{92653B95-144F-464F-AD78-ED5432483438}" srcOrd="2" destOrd="0" parTransId="{5B64DFC4-E118-4627-9BA3-0CB17B9F5B12}" sibTransId="{50401E6B-BFA3-4DA1-BF5F-F639C15228CE}"/>
    <dgm:cxn modelId="{49885477-4751-49E4-ACAB-F590D7F30F37}" type="presParOf" srcId="{60074B6A-F862-4CDB-AA53-A9029C3E7857}" destId="{A8817D64-682D-4CE4-A983-50E1808AB229}" srcOrd="0" destOrd="0" presId="urn:microsoft.com/office/officeart/2005/8/layout/venn1"/>
    <dgm:cxn modelId="{BFA7750A-1C72-49A2-B133-8EE87D1937FA}" type="presParOf" srcId="{60074B6A-F862-4CDB-AA53-A9029C3E7857}" destId="{4897CB4A-69FB-4998-BDB1-F7EB4E912093}" srcOrd="1" destOrd="0" presId="urn:microsoft.com/office/officeart/2005/8/layout/venn1"/>
    <dgm:cxn modelId="{9612AC33-CDC6-410C-A7A3-0F120C037A58}" type="presParOf" srcId="{60074B6A-F862-4CDB-AA53-A9029C3E7857}" destId="{37950CC4-1CB3-4F46-97C1-94BFACCEAA48}" srcOrd="2" destOrd="0" presId="urn:microsoft.com/office/officeart/2005/8/layout/venn1"/>
    <dgm:cxn modelId="{EA99EF43-1D5F-4D2C-897E-7E9A587356FF}" type="presParOf" srcId="{60074B6A-F862-4CDB-AA53-A9029C3E7857}" destId="{88FF0962-6E09-4D3C-B848-940F74ABA957}" srcOrd="3" destOrd="0" presId="urn:microsoft.com/office/officeart/2005/8/layout/venn1"/>
    <dgm:cxn modelId="{D682D9E1-721A-4FC9-8894-64868F61D069}" type="presParOf" srcId="{60074B6A-F862-4CDB-AA53-A9029C3E7857}" destId="{02D46B82-6D2D-4268-A786-72FEEA5E5351}" srcOrd="4" destOrd="0" presId="urn:microsoft.com/office/officeart/2005/8/layout/venn1"/>
    <dgm:cxn modelId="{43F3234E-04BF-4514-B4B4-B474301D13B7}" type="presParOf" srcId="{60074B6A-F862-4CDB-AA53-A9029C3E7857}" destId="{60836DAE-3BF4-4F7E-8CE6-3DF4B916E12C}" srcOrd="5" destOrd="0" presId="urn:microsoft.com/office/officeart/2005/8/layout/venn1"/>
    <dgm:cxn modelId="{643A1E8A-B208-43F0-8B6B-00363C0F262C}" type="presParOf" srcId="{60074B6A-F862-4CDB-AA53-A9029C3E7857}" destId="{16CC2BEE-BD0E-41EF-AC61-B8BE6C1EBED6}" srcOrd="6" destOrd="0" presId="urn:microsoft.com/office/officeart/2005/8/layout/venn1"/>
    <dgm:cxn modelId="{7C38872F-2EAF-4DC8-A67E-F4E36238977A}" type="presParOf" srcId="{60074B6A-F862-4CDB-AA53-A9029C3E7857}" destId="{57B2FAFF-E7DF-4C88-BD63-13A4884346B5}" srcOrd="7" destOrd="0" presId="urn:microsoft.com/office/officeart/2005/8/layout/venn1"/>
    <dgm:cxn modelId="{9EF1A535-3440-42D7-9737-78B3829ABBE6}" type="presParOf" srcId="{60074B6A-F862-4CDB-AA53-A9029C3E7857}" destId="{51CB1E9C-5A62-410A-B2F4-9AA7F59A11EB}" srcOrd="8" destOrd="0" presId="urn:microsoft.com/office/officeart/2005/8/layout/venn1"/>
    <dgm:cxn modelId="{62A9D7EB-12A2-4CF2-B0D5-F74D815DF62D}" type="presParOf" srcId="{60074B6A-F862-4CDB-AA53-A9029C3E7857}" destId="{ADFC4CD0-2AAE-4341-8FC6-CD6139F4224E}"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17D64-682D-4CE4-A983-50E1808AB229}">
      <dsp:nvSpPr>
        <dsp:cNvPr id="0" name=""/>
        <dsp:cNvSpPr/>
      </dsp:nvSpPr>
      <dsp:spPr>
        <a:xfrm>
          <a:off x="5179214" y="1593359"/>
          <a:ext cx="2364645" cy="2364645"/>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897CB4A-69FB-4998-BDB1-F7EB4E912093}">
      <dsp:nvSpPr>
        <dsp:cNvPr id="0" name=""/>
        <dsp:cNvSpPr/>
      </dsp:nvSpPr>
      <dsp:spPr>
        <a:xfrm>
          <a:off x="4808580" y="0"/>
          <a:ext cx="2742989" cy="1587690"/>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sl-SI" sz="2400" kern="1200" dirty="0"/>
            <a:t>- </a:t>
          </a:r>
          <a:r>
            <a:rPr lang="sl-SI" sz="2400" kern="1200" dirty="0" err="1"/>
            <a:t>Sustainable</a:t>
          </a:r>
          <a:r>
            <a:rPr lang="sl-SI" sz="2400" kern="1200" dirty="0"/>
            <a:t> business </a:t>
          </a:r>
          <a:r>
            <a:rPr lang="sl-SI" sz="2400" kern="1200" dirty="0" err="1"/>
            <a:t>case</a:t>
          </a:r>
          <a:r>
            <a:rPr lang="sl-SI" sz="2400" kern="1200" dirty="0"/>
            <a:t> </a:t>
          </a:r>
        </a:p>
      </dsp:txBody>
      <dsp:txXfrm>
        <a:off x="4808580" y="0"/>
        <a:ext cx="2742989" cy="1587690"/>
      </dsp:txXfrm>
    </dsp:sp>
    <dsp:sp modelId="{37950CC4-1CB3-4F46-97C1-94BFACCEAA48}">
      <dsp:nvSpPr>
        <dsp:cNvPr id="0" name=""/>
        <dsp:cNvSpPr/>
      </dsp:nvSpPr>
      <dsp:spPr>
        <a:xfrm>
          <a:off x="6078726" y="2246677"/>
          <a:ext cx="2364645" cy="2364645"/>
        </a:xfrm>
        <a:prstGeom prst="ellipse">
          <a:avLst/>
        </a:prstGeom>
        <a:solidFill>
          <a:schemeClr val="accent4">
            <a:alpha val="50000"/>
            <a:hueOff val="2450223"/>
            <a:satOff val="-10194"/>
            <a:lumOff val="240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8FF0962-6E09-4D3C-B848-940F74ABA957}">
      <dsp:nvSpPr>
        <dsp:cNvPr id="0" name=""/>
        <dsp:cNvSpPr/>
      </dsp:nvSpPr>
      <dsp:spPr>
        <a:xfrm>
          <a:off x="8450135" y="2094400"/>
          <a:ext cx="2459231" cy="1722813"/>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sl-SI" sz="2400" kern="1200" dirty="0"/>
            <a:t>- </a:t>
          </a:r>
          <a:r>
            <a:rPr lang="sl-SI" sz="2400" kern="1200" dirty="0" err="1"/>
            <a:t>Existing</a:t>
          </a:r>
          <a:r>
            <a:rPr lang="sl-SI" sz="2400" kern="1200" dirty="0"/>
            <a:t> </a:t>
          </a:r>
          <a:r>
            <a:rPr lang="sl-SI" sz="2400" kern="1200" dirty="0" err="1"/>
            <a:t>infrastructure</a:t>
          </a:r>
          <a:r>
            <a:rPr lang="sl-SI" sz="2400" kern="1200" dirty="0"/>
            <a:t> </a:t>
          </a:r>
        </a:p>
      </dsp:txBody>
      <dsp:txXfrm>
        <a:off x="8450135" y="2094400"/>
        <a:ext cx="2459231" cy="1722813"/>
      </dsp:txXfrm>
    </dsp:sp>
    <dsp:sp modelId="{02D46B82-6D2D-4268-A786-72FEEA5E5351}">
      <dsp:nvSpPr>
        <dsp:cNvPr id="0" name=""/>
        <dsp:cNvSpPr/>
      </dsp:nvSpPr>
      <dsp:spPr>
        <a:xfrm>
          <a:off x="5735379" y="3304687"/>
          <a:ext cx="2364645" cy="2364645"/>
        </a:xfrm>
        <a:prstGeom prst="ellipse">
          <a:avLst/>
        </a:prstGeom>
        <a:solidFill>
          <a:schemeClr val="accent4">
            <a:alpha val="50000"/>
            <a:hueOff val="4900445"/>
            <a:satOff val="-20388"/>
            <a:lumOff val="480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60836DAE-3BF4-4F7E-8CE6-3DF4B916E12C}">
      <dsp:nvSpPr>
        <dsp:cNvPr id="0" name=""/>
        <dsp:cNvSpPr/>
      </dsp:nvSpPr>
      <dsp:spPr>
        <a:xfrm>
          <a:off x="7797636" y="4910928"/>
          <a:ext cx="4083013" cy="1722813"/>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sl-SI" sz="2400" kern="1200" dirty="0"/>
            <a:t>- </a:t>
          </a:r>
          <a:r>
            <a:rPr lang="sl-SI" sz="2400" kern="1200" dirty="0" err="1"/>
            <a:t>Integrated</a:t>
          </a:r>
          <a:r>
            <a:rPr lang="sl-SI" sz="2400" kern="1200" dirty="0"/>
            <a:t> </a:t>
          </a:r>
          <a:r>
            <a:rPr lang="sl-SI" sz="2400" kern="1200" dirty="0" err="1"/>
            <a:t>and</a:t>
          </a:r>
          <a:r>
            <a:rPr lang="sl-SI" sz="2400" kern="1200" dirty="0"/>
            <a:t> </a:t>
          </a:r>
          <a:r>
            <a:rPr lang="sl-SI" sz="2400" kern="1200" dirty="0" err="1"/>
            <a:t>replicable</a:t>
          </a:r>
          <a:r>
            <a:rPr lang="sl-SI" sz="2400" kern="1200" dirty="0"/>
            <a:t> </a:t>
          </a:r>
          <a:r>
            <a:rPr lang="sl-SI" sz="2400" kern="1200" dirty="0" err="1"/>
            <a:t>concept</a:t>
          </a:r>
          <a:r>
            <a:rPr lang="sl-SI" sz="2400" kern="1200" dirty="0"/>
            <a:t> </a:t>
          </a:r>
        </a:p>
      </dsp:txBody>
      <dsp:txXfrm>
        <a:off x="7797636" y="4910928"/>
        <a:ext cx="4083013" cy="1722813"/>
      </dsp:txXfrm>
    </dsp:sp>
    <dsp:sp modelId="{16CC2BEE-BD0E-41EF-AC61-B8BE6C1EBED6}">
      <dsp:nvSpPr>
        <dsp:cNvPr id="0" name=""/>
        <dsp:cNvSpPr/>
      </dsp:nvSpPr>
      <dsp:spPr>
        <a:xfrm>
          <a:off x="4623050" y="3304687"/>
          <a:ext cx="2364645" cy="2364645"/>
        </a:xfrm>
        <a:prstGeom prst="ellipse">
          <a:avLst/>
        </a:prstGeom>
        <a:solidFill>
          <a:schemeClr val="accent4">
            <a:alpha val="50000"/>
            <a:hueOff val="7350668"/>
            <a:satOff val="-30583"/>
            <a:lumOff val="720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7B2FAFF-E7DF-4C88-BD63-13A4884346B5}">
      <dsp:nvSpPr>
        <dsp:cNvPr id="0" name=""/>
        <dsp:cNvSpPr/>
      </dsp:nvSpPr>
      <dsp:spPr>
        <a:xfrm>
          <a:off x="226273" y="5033317"/>
          <a:ext cx="4202089" cy="1722813"/>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sl-SI" sz="2400" kern="1200" dirty="0"/>
            <a:t>- </a:t>
          </a:r>
          <a:r>
            <a:rPr lang="sl-SI" sz="2400" kern="1200" dirty="0" err="1"/>
            <a:t>Substantial</a:t>
          </a:r>
          <a:r>
            <a:rPr lang="sl-SI" sz="2400" kern="1200" dirty="0"/>
            <a:t> </a:t>
          </a:r>
          <a:r>
            <a:rPr lang="sl-SI" sz="2400" kern="1200" dirty="0" err="1"/>
            <a:t>knowledge</a:t>
          </a:r>
          <a:r>
            <a:rPr lang="sl-SI" sz="2400" kern="1200" dirty="0"/>
            <a:t> </a:t>
          </a:r>
          <a:r>
            <a:rPr lang="sl-SI" sz="2400" kern="1200" dirty="0" err="1"/>
            <a:t>and</a:t>
          </a:r>
          <a:r>
            <a:rPr lang="sl-SI" sz="2400" kern="1200" dirty="0"/>
            <a:t> </a:t>
          </a:r>
          <a:r>
            <a:rPr lang="sl-SI" sz="2400" kern="1200" dirty="0" err="1"/>
            <a:t>experience</a:t>
          </a:r>
          <a:r>
            <a:rPr lang="sl-SI" sz="2400" kern="1200" dirty="0"/>
            <a:t> on </a:t>
          </a:r>
          <a:r>
            <a:rPr lang="sl-SI" sz="2400" kern="1200" dirty="0" err="1"/>
            <a:t>both</a:t>
          </a:r>
          <a:r>
            <a:rPr lang="sl-SI" sz="2400" kern="1200" dirty="0"/>
            <a:t> </a:t>
          </a:r>
          <a:r>
            <a:rPr lang="sl-SI" sz="2400" kern="1200" dirty="0" err="1"/>
            <a:t>the</a:t>
          </a:r>
          <a:r>
            <a:rPr lang="sl-SI" sz="2400" kern="1200" dirty="0"/>
            <a:t> </a:t>
          </a:r>
          <a:r>
            <a:rPr lang="sl-SI" sz="2400" kern="1200" dirty="0" err="1"/>
            <a:t>local</a:t>
          </a:r>
          <a:r>
            <a:rPr lang="sl-SI" sz="2400" kern="1200" dirty="0"/>
            <a:t> </a:t>
          </a:r>
          <a:r>
            <a:rPr lang="sl-SI" sz="2400" kern="1200" dirty="0" err="1"/>
            <a:t>and</a:t>
          </a:r>
          <a:r>
            <a:rPr lang="sl-SI" sz="2400" kern="1200" dirty="0"/>
            <a:t> </a:t>
          </a:r>
          <a:r>
            <a:rPr lang="sl-SI" sz="2400" kern="1200" dirty="0" err="1"/>
            <a:t>regional</a:t>
          </a:r>
          <a:r>
            <a:rPr lang="sl-SI" sz="2400" kern="1200" dirty="0"/>
            <a:t> </a:t>
          </a:r>
          <a:r>
            <a:rPr lang="sl-SI" sz="2400" kern="1200" dirty="0" err="1"/>
            <a:t>level</a:t>
          </a:r>
          <a:r>
            <a:rPr lang="sl-SI" sz="2400" kern="1200" dirty="0"/>
            <a:t> </a:t>
          </a:r>
        </a:p>
      </dsp:txBody>
      <dsp:txXfrm>
        <a:off x="226273" y="5033317"/>
        <a:ext cx="4202089" cy="1722813"/>
      </dsp:txXfrm>
    </dsp:sp>
    <dsp:sp modelId="{51CB1E9C-5A62-410A-B2F4-9AA7F59A11EB}">
      <dsp:nvSpPr>
        <dsp:cNvPr id="0" name=""/>
        <dsp:cNvSpPr/>
      </dsp:nvSpPr>
      <dsp:spPr>
        <a:xfrm>
          <a:off x="4279703" y="2246677"/>
          <a:ext cx="2364645" cy="2364645"/>
        </a:xfrm>
        <a:prstGeom prst="ellipse">
          <a:avLst/>
        </a:prstGeom>
        <a:solidFill>
          <a:schemeClr val="accent4">
            <a:alpha val="50000"/>
            <a:hueOff val="9800891"/>
            <a:satOff val="-40777"/>
            <a:lumOff val="96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ADFC4CD0-2AAE-4341-8FC6-CD6139F4224E}">
      <dsp:nvSpPr>
        <dsp:cNvPr id="0" name=""/>
        <dsp:cNvSpPr/>
      </dsp:nvSpPr>
      <dsp:spPr>
        <a:xfrm>
          <a:off x="1450783" y="2094400"/>
          <a:ext cx="2459231" cy="1722813"/>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sl-SI" sz="2400" kern="1200" dirty="0"/>
            <a:t>- </a:t>
          </a:r>
          <a:r>
            <a:rPr lang="sl-SI" sz="2400" kern="1200" dirty="0" err="1"/>
            <a:t>Public</a:t>
          </a:r>
          <a:r>
            <a:rPr lang="sl-SI" sz="2400" kern="1200" dirty="0"/>
            <a:t> </a:t>
          </a:r>
          <a:r>
            <a:rPr lang="sl-SI" sz="2400" kern="1200" dirty="0" err="1"/>
            <a:t>support</a:t>
          </a:r>
          <a:r>
            <a:rPr lang="sl-SI" sz="2400" kern="1200" dirty="0"/>
            <a:t>  </a:t>
          </a:r>
        </a:p>
      </dsp:txBody>
      <dsp:txXfrm>
        <a:off x="1450783" y="2094400"/>
        <a:ext cx="2459231" cy="172281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B70A52A-558F-4614-9234-AB6BF75CD09B}" type="datetimeFigureOut">
              <a:rPr lang="sl-SI" smtClean="0"/>
              <a:t>21.3.2018</a:t>
            </a:fld>
            <a:endParaRPr lang="sl-SI"/>
          </a:p>
        </p:txBody>
      </p:sp>
      <p:sp>
        <p:nvSpPr>
          <p:cNvPr id="4" name="Ograda no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7CB920D-CDA0-41A0-9A8D-D5C88B843195}" type="slidenum">
              <a:rPr lang="sl-SI" smtClean="0"/>
              <a:t>‹#›</a:t>
            </a:fld>
            <a:endParaRPr lang="sl-SI"/>
          </a:p>
        </p:txBody>
      </p:sp>
    </p:spTree>
    <p:extLst>
      <p:ext uri="{BB962C8B-B14F-4D97-AF65-F5344CB8AC3E}">
        <p14:creationId xmlns:p14="http://schemas.microsoft.com/office/powerpoint/2010/main" val="1329401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EA66102-42BA-4D9E-ACAC-20D4D43EB626}" type="datetimeFigureOut">
              <a:rPr lang="sl-SI" smtClean="0"/>
              <a:t>21.3.2018</a:t>
            </a:fld>
            <a:endParaRPr lang="sl-SI"/>
          </a:p>
        </p:txBody>
      </p:sp>
      <p:sp>
        <p:nvSpPr>
          <p:cNvPr id="4" name="Označba mesta stranske slik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DF3B557-A784-4A3B-9F42-E8EDE2E64E6D}" type="slidenum">
              <a:rPr lang="sl-SI" smtClean="0"/>
              <a:t>‹#›</a:t>
            </a:fld>
            <a:endParaRPr lang="sl-SI"/>
          </a:p>
        </p:txBody>
      </p:sp>
    </p:spTree>
    <p:extLst>
      <p:ext uri="{BB962C8B-B14F-4D97-AF65-F5344CB8AC3E}">
        <p14:creationId xmlns:p14="http://schemas.microsoft.com/office/powerpoint/2010/main" val="141322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a:t>
            </a:fld>
            <a:endParaRPr lang="sl-SI"/>
          </a:p>
        </p:txBody>
      </p:sp>
    </p:spTree>
    <p:extLst>
      <p:ext uri="{BB962C8B-B14F-4D97-AF65-F5344CB8AC3E}">
        <p14:creationId xmlns:p14="http://schemas.microsoft.com/office/powerpoint/2010/main" val="279921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13</a:t>
            </a:fld>
            <a:endParaRPr lang="sl-SI"/>
          </a:p>
        </p:txBody>
      </p:sp>
    </p:spTree>
    <p:extLst>
      <p:ext uri="{BB962C8B-B14F-4D97-AF65-F5344CB8AC3E}">
        <p14:creationId xmlns:p14="http://schemas.microsoft.com/office/powerpoint/2010/main" val="2276183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15</a:t>
            </a:fld>
            <a:endParaRPr lang="sl-SI"/>
          </a:p>
        </p:txBody>
      </p:sp>
    </p:spTree>
    <p:extLst>
      <p:ext uri="{BB962C8B-B14F-4D97-AF65-F5344CB8AC3E}">
        <p14:creationId xmlns:p14="http://schemas.microsoft.com/office/powerpoint/2010/main" val="43390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16</a:t>
            </a:fld>
            <a:endParaRPr lang="sl-SI"/>
          </a:p>
        </p:txBody>
      </p:sp>
    </p:spTree>
    <p:extLst>
      <p:ext uri="{BB962C8B-B14F-4D97-AF65-F5344CB8AC3E}">
        <p14:creationId xmlns:p14="http://schemas.microsoft.com/office/powerpoint/2010/main" val="250202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17</a:t>
            </a:fld>
            <a:endParaRPr lang="sl-SI"/>
          </a:p>
        </p:txBody>
      </p:sp>
    </p:spTree>
    <p:extLst>
      <p:ext uri="{BB962C8B-B14F-4D97-AF65-F5344CB8AC3E}">
        <p14:creationId xmlns:p14="http://schemas.microsoft.com/office/powerpoint/2010/main" val="249597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2</a:t>
            </a:fld>
            <a:endParaRPr lang="sl-SI"/>
          </a:p>
        </p:txBody>
      </p:sp>
    </p:spTree>
    <p:extLst>
      <p:ext uri="{BB962C8B-B14F-4D97-AF65-F5344CB8AC3E}">
        <p14:creationId xmlns:p14="http://schemas.microsoft.com/office/powerpoint/2010/main" val="184072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3</a:t>
            </a:fld>
            <a:endParaRPr lang="sl-SI"/>
          </a:p>
        </p:txBody>
      </p:sp>
    </p:spTree>
    <p:extLst>
      <p:ext uri="{BB962C8B-B14F-4D97-AF65-F5344CB8AC3E}">
        <p14:creationId xmlns:p14="http://schemas.microsoft.com/office/powerpoint/2010/main" val="316036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7</a:t>
            </a:fld>
            <a:endParaRPr lang="sl-SI"/>
          </a:p>
        </p:txBody>
      </p:sp>
    </p:spTree>
    <p:extLst>
      <p:ext uri="{BB962C8B-B14F-4D97-AF65-F5344CB8AC3E}">
        <p14:creationId xmlns:p14="http://schemas.microsoft.com/office/powerpoint/2010/main" val="267681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8</a:t>
            </a:fld>
            <a:endParaRPr lang="sl-SI"/>
          </a:p>
        </p:txBody>
      </p:sp>
    </p:spTree>
    <p:extLst>
      <p:ext uri="{BB962C8B-B14F-4D97-AF65-F5344CB8AC3E}">
        <p14:creationId xmlns:p14="http://schemas.microsoft.com/office/powerpoint/2010/main" val="413409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9</a:t>
            </a:fld>
            <a:endParaRPr lang="sl-SI"/>
          </a:p>
        </p:txBody>
      </p:sp>
    </p:spTree>
    <p:extLst>
      <p:ext uri="{BB962C8B-B14F-4D97-AF65-F5344CB8AC3E}">
        <p14:creationId xmlns:p14="http://schemas.microsoft.com/office/powerpoint/2010/main" val="341515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10</a:t>
            </a:fld>
            <a:endParaRPr lang="sl-SI"/>
          </a:p>
        </p:txBody>
      </p:sp>
    </p:spTree>
    <p:extLst>
      <p:ext uri="{BB962C8B-B14F-4D97-AF65-F5344CB8AC3E}">
        <p14:creationId xmlns:p14="http://schemas.microsoft.com/office/powerpoint/2010/main" val="182346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11</a:t>
            </a:fld>
            <a:endParaRPr lang="sl-SI"/>
          </a:p>
        </p:txBody>
      </p:sp>
    </p:spTree>
    <p:extLst>
      <p:ext uri="{BB962C8B-B14F-4D97-AF65-F5344CB8AC3E}">
        <p14:creationId xmlns:p14="http://schemas.microsoft.com/office/powerpoint/2010/main" val="390958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CDF3B557-A784-4A3B-9F42-E8EDE2E64E6D}" type="slidenum">
              <a:rPr lang="sl-SI" smtClean="0"/>
              <a:t>12</a:t>
            </a:fld>
            <a:endParaRPr lang="sl-SI"/>
          </a:p>
        </p:txBody>
      </p:sp>
    </p:spTree>
    <p:extLst>
      <p:ext uri="{BB962C8B-B14F-4D97-AF65-F5344CB8AC3E}">
        <p14:creationId xmlns:p14="http://schemas.microsoft.com/office/powerpoint/2010/main" val="359895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E8993A-3E8B-4C75-9075-67A3059B9962}"/>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872E653C-648A-4B53-820C-1E65F5551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0EF1791-FBB9-46C8-A4A6-3DCC3BB53943}"/>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5" name="Označba mesta noge 4">
            <a:extLst>
              <a:ext uri="{FF2B5EF4-FFF2-40B4-BE49-F238E27FC236}">
                <a16:creationId xmlns:a16="http://schemas.microsoft.com/office/drawing/2014/main" id="{9F88F489-8ACE-4699-A451-583341836C7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C3F4F89-B4BE-4CEA-BC1F-01B76E2011C0}"/>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22937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21FBF14-5B17-40FF-B1A4-F6EE5BEBDE16}"/>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393DA10-C3CA-4263-8F48-E55DCB9097D3}"/>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4C5E4E5-E2F9-4672-B505-CB89753955E7}"/>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5" name="Označba mesta noge 4">
            <a:extLst>
              <a:ext uri="{FF2B5EF4-FFF2-40B4-BE49-F238E27FC236}">
                <a16:creationId xmlns:a16="http://schemas.microsoft.com/office/drawing/2014/main" id="{D349795E-CCD1-47C8-A163-8F9CA048AAB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02449F7-AC48-4637-AF5C-ED086B04D63C}"/>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41658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2FEF90D4-E22D-40C4-A7CD-3F4C6C517E53}"/>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5EAE0404-71B6-44A2-AA36-39C0BEDB225C}"/>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1F66DDE-7B4B-4B92-AE97-1AF783B23EDD}"/>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5" name="Označba mesta noge 4">
            <a:extLst>
              <a:ext uri="{FF2B5EF4-FFF2-40B4-BE49-F238E27FC236}">
                <a16:creationId xmlns:a16="http://schemas.microsoft.com/office/drawing/2014/main" id="{A3E19EB5-0F6C-4398-B704-F29A44ED1BD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DB3390C-4D7C-4CD0-B652-13901263C369}"/>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44154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31873B-C816-4F5F-8B59-C3F786D4A8A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3A231306-92D9-47DB-B197-EF0DA9A96879}"/>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01E2B37-77BA-4044-90D1-4B3BC829FD1D}"/>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5" name="Označba mesta noge 4">
            <a:extLst>
              <a:ext uri="{FF2B5EF4-FFF2-40B4-BE49-F238E27FC236}">
                <a16:creationId xmlns:a16="http://schemas.microsoft.com/office/drawing/2014/main" id="{F5FB18D1-2815-4655-AE8E-9E815267785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925FD03-B5F1-4C7A-8FA3-F6F7D660FE02}"/>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343859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5C5C5-41D9-4F31-B5FE-C2AB78BCE73E}"/>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907D26F7-53CE-4FA4-AC23-6EE013D55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A663D15E-A578-4905-99DD-045C565BF18F}"/>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5" name="Označba mesta noge 4">
            <a:extLst>
              <a:ext uri="{FF2B5EF4-FFF2-40B4-BE49-F238E27FC236}">
                <a16:creationId xmlns:a16="http://schemas.microsoft.com/office/drawing/2014/main" id="{3284DC32-FCCD-4E72-B51E-EE059EBB65D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7BA7471-E282-4A68-BE5C-2E22D251EBFD}"/>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208292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DD9C11-6EB6-4621-8919-1812B70B6559}"/>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E608E7A-0714-4838-A010-2B5EDCF269E9}"/>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88BC1FF-D642-4DD5-88EF-12839324C04B}"/>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603B9590-C94C-4909-B58F-2777BB4F006A}"/>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6" name="Označba mesta noge 5">
            <a:extLst>
              <a:ext uri="{FF2B5EF4-FFF2-40B4-BE49-F238E27FC236}">
                <a16:creationId xmlns:a16="http://schemas.microsoft.com/office/drawing/2014/main" id="{F58BF83E-0264-4E54-BB12-791E65E2C8D1}"/>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1E38ABE0-2837-45A0-BADB-BD15F88F6021}"/>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160351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6ABCFD-A8AC-4B52-8E97-53DA526D9BD5}"/>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29364D07-99CE-4E6C-A8AA-36CC0352E2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2CD8BF9F-F4C6-4823-A7EA-6AFC2B063E66}"/>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EFDFF62D-2E6D-4440-81D5-E7FE98812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9B7E049A-6A17-4413-AEA3-FD08EAB4FAC2}"/>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C7F5BD1F-7587-4CF7-885E-A4265538C230}"/>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8" name="Označba mesta noge 7">
            <a:extLst>
              <a:ext uri="{FF2B5EF4-FFF2-40B4-BE49-F238E27FC236}">
                <a16:creationId xmlns:a16="http://schemas.microsoft.com/office/drawing/2014/main" id="{7744686E-5F26-4D25-BFB4-F1396977AC72}"/>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29B06C2F-A641-47A2-A0FF-7C246CF9BC5C}"/>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412804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5FF2D86-E89F-47D8-B59E-867BB8B4ADE4}"/>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76415183-8C6F-481A-9061-967356E4C8AD}"/>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4" name="Označba mesta noge 3">
            <a:extLst>
              <a:ext uri="{FF2B5EF4-FFF2-40B4-BE49-F238E27FC236}">
                <a16:creationId xmlns:a16="http://schemas.microsoft.com/office/drawing/2014/main" id="{7768649B-3022-47F1-B01D-7324C55C370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0CAD34B1-9B3E-4823-8FFE-79BBF698D209}"/>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331902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F10FE628-8538-4631-831F-8C7393A79759}"/>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3" name="Označba mesta noge 2">
            <a:extLst>
              <a:ext uri="{FF2B5EF4-FFF2-40B4-BE49-F238E27FC236}">
                <a16:creationId xmlns:a16="http://schemas.microsoft.com/office/drawing/2014/main" id="{82081E14-4ACB-4100-BBF2-2C8D87BAA755}"/>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E3738EC-97CD-43D8-B5E8-BC53320C6162}"/>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32994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442C56-791A-4C3F-91A8-38E1C5C89530}"/>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107A8CD2-D3BE-40FF-A83B-08E2F1B59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447822EA-356E-4231-ACB8-ABAF55D53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C9DAEA25-58DA-47E8-BDF4-E4D609D7F308}"/>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6" name="Označba mesta noge 5">
            <a:extLst>
              <a:ext uri="{FF2B5EF4-FFF2-40B4-BE49-F238E27FC236}">
                <a16:creationId xmlns:a16="http://schemas.microsoft.com/office/drawing/2014/main" id="{62705846-C41E-4757-9189-85DFA0137D58}"/>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592EE60B-9AD7-449F-B9A1-0243536DA91C}"/>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99102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946FF5-B23F-49B6-B4CD-1DD45EB160C9}"/>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D402B287-BC64-47C2-A4E4-3888EFE42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66D60008-C888-4C18-B78F-BAB501CCF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3473C42B-F896-4882-8ADE-602654069C3B}"/>
              </a:ext>
            </a:extLst>
          </p:cNvPr>
          <p:cNvSpPr>
            <a:spLocks noGrp="1"/>
          </p:cNvSpPr>
          <p:nvPr>
            <p:ph type="dt" sz="half" idx="10"/>
          </p:nvPr>
        </p:nvSpPr>
        <p:spPr/>
        <p:txBody>
          <a:bodyPr/>
          <a:lstStyle/>
          <a:p>
            <a:fld id="{95EEC41F-27A7-4921-BEA5-6709D0079443}" type="datetimeFigureOut">
              <a:rPr lang="sl-SI" smtClean="0"/>
              <a:t>21.3.2018</a:t>
            </a:fld>
            <a:endParaRPr lang="sl-SI"/>
          </a:p>
        </p:txBody>
      </p:sp>
      <p:sp>
        <p:nvSpPr>
          <p:cNvPr id="6" name="Označba mesta noge 5">
            <a:extLst>
              <a:ext uri="{FF2B5EF4-FFF2-40B4-BE49-F238E27FC236}">
                <a16:creationId xmlns:a16="http://schemas.microsoft.com/office/drawing/2014/main" id="{19F76AC6-921A-4191-8810-1B4CB5710FE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767E92B-DF88-482A-8B78-E1E6E3E6C816}"/>
              </a:ext>
            </a:extLst>
          </p:cNvPr>
          <p:cNvSpPr>
            <a:spLocks noGrp="1"/>
          </p:cNvSpPr>
          <p:nvPr>
            <p:ph type="sldNum" sz="quarter" idx="12"/>
          </p:nvPr>
        </p:nvSpPr>
        <p:spPr/>
        <p:txBody>
          <a:bodyPr/>
          <a:lstStyle/>
          <a:p>
            <a:fld id="{C15563EE-556F-4978-BA05-44866D2565B9}" type="slidenum">
              <a:rPr lang="sl-SI" smtClean="0"/>
              <a:t>‹#›</a:t>
            </a:fld>
            <a:endParaRPr lang="sl-SI"/>
          </a:p>
        </p:txBody>
      </p:sp>
    </p:spTree>
    <p:extLst>
      <p:ext uri="{BB962C8B-B14F-4D97-AF65-F5344CB8AC3E}">
        <p14:creationId xmlns:p14="http://schemas.microsoft.com/office/powerpoint/2010/main" val="409161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FB166F9A-4A55-4A2B-93BE-D58A65E9FE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89DCF9CF-E069-4C1B-83F1-CD75B417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AE822D7-A810-4C0F-A6D2-9A0399BE6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EC41F-27A7-4921-BEA5-6709D0079443}" type="datetimeFigureOut">
              <a:rPr lang="sl-SI" smtClean="0"/>
              <a:t>21.3.2018</a:t>
            </a:fld>
            <a:endParaRPr lang="sl-SI"/>
          </a:p>
        </p:txBody>
      </p:sp>
      <p:sp>
        <p:nvSpPr>
          <p:cNvPr id="5" name="Označba mesta noge 4">
            <a:extLst>
              <a:ext uri="{FF2B5EF4-FFF2-40B4-BE49-F238E27FC236}">
                <a16:creationId xmlns:a16="http://schemas.microsoft.com/office/drawing/2014/main" id="{488438A0-B09D-42B8-9D69-446E2A65F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FD0F3354-4F03-4F39-8D00-89F023CB6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563EE-556F-4978-BA05-44866D2565B9}" type="slidenum">
              <a:rPr lang="sl-SI" smtClean="0"/>
              <a:t>‹#›</a:t>
            </a:fld>
            <a:endParaRPr lang="sl-SI"/>
          </a:p>
        </p:txBody>
      </p:sp>
    </p:spTree>
    <p:extLst>
      <p:ext uri="{BB962C8B-B14F-4D97-AF65-F5344CB8AC3E}">
        <p14:creationId xmlns:p14="http://schemas.microsoft.com/office/powerpoint/2010/main" val="3063020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emf"/><Relationship Id="rId15" Type="http://schemas.openxmlformats.org/officeDocument/2006/relationships/image" Target="../media/image1.jpeg"/><Relationship Id="rId10" Type="http://schemas.openxmlformats.org/officeDocument/2006/relationships/image" Target="../media/image31.jp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s://www.google.si/url?sa=i&amp;rct=j&amp;q=&amp;esrc=s&amp;source=images&amp;cd=&amp;cad=rja&amp;uact=8&amp;ved=2ahUKEwj-gKeUt8rZAhVQZlAKHXbXCsQQjRx6BAgAEAY&amp;url=http://www.airproducts.com/industries/Energy/Power/Power-Generation/hydrogen-fueling-stations.aspx&amp;psig=AOvVaw0DVChRImvlcITgTrzxYhJt&amp;ust=1519969803664929" TargetMode="External"/><Relationship Id="rId7" Type="http://schemas.openxmlformats.org/officeDocument/2006/relationships/image" Target="../media/image39.png"/><Relationship Id="rId12"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jpeg"/><Relationship Id="rId10" Type="http://schemas.openxmlformats.org/officeDocument/2006/relationships/image" Target="../media/image35.jpeg"/><Relationship Id="rId4" Type="http://schemas.openxmlformats.org/officeDocument/2006/relationships/image" Target="../media/image36.jpeg"/><Relationship Id="rId9"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www.kssena.si/" TargetMode="External"/><Relationship Id="rId5" Type="http://schemas.openxmlformats.org/officeDocument/2006/relationships/hyperlink" Target="mailto:info@kssena.velenje.eu" TargetMode="External"/><Relationship Id="rId4" Type="http://schemas.openxmlformats.org/officeDocument/2006/relationships/hyperlink" Target="mailto:bostjan.krajnc@kssena.velenje.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png"/><Relationship Id="rId4" Type="http://schemas.openxmlformats.org/officeDocument/2006/relationships/image" Target="../media/image5.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image" Target="../media/image4.jpe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876565" y="2638500"/>
            <a:ext cx="11145580" cy="4524315"/>
          </a:xfrm>
          <a:prstGeom prst="rect">
            <a:avLst/>
          </a:prstGeom>
          <a:noFill/>
        </p:spPr>
        <p:txBody>
          <a:bodyPr wrap="square" rtlCol="0">
            <a:spAutoFit/>
          </a:bodyPr>
          <a:lstStyle/>
          <a:p>
            <a:endParaRPr lang="en-AU" sz="2000" dirty="0"/>
          </a:p>
          <a:p>
            <a:pPr algn="ctr"/>
            <a:r>
              <a:rPr lang="fr-BE" sz="2000" b="1" u="sng" dirty="0"/>
              <a:t>Transport &amp; Logistics Conference 2018</a:t>
            </a:r>
            <a:endParaRPr lang="sl-SI" sz="2000" dirty="0"/>
          </a:p>
          <a:p>
            <a:pPr algn="ctr"/>
            <a:r>
              <a:rPr lang="fr-BE" sz="2000" b="1" dirty="0"/>
              <a:t>22 March 2018 </a:t>
            </a:r>
            <a:br>
              <a:rPr lang="fr-BE" sz="2000" b="1" dirty="0"/>
            </a:br>
            <a:r>
              <a:rPr lang="fr-BE" sz="2000" b="1" dirty="0"/>
              <a:t>Rue du Commerce 44, Brussels</a:t>
            </a:r>
            <a:endParaRPr lang="sl-SI" sz="2000" b="1" dirty="0"/>
          </a:p>
          <a:p>
            <a:pPr algn="ctr"/>
            <a:endParaRPr lang="sl-SI" sz="2000" b="1" dirty="0"/>
          </a:p>
          <a:p>
            <a:pPr marL="635" algn="ctr">
              <a:lnSpc>
                <a:spcPct val="100000"/>
              </a:lnSpc>
            </a:pPr>
            <a:r>
              <a:rPr lang="sl-SI" sz="2000" b="1" dirty="0">
                <a:latin typeface="Arial"/>
                <a:cs typeface="Arial"/>
              </a:rPr>
              <a:t>BOŠTJAN</a:t>
            </a:r>
            <a:r>
              <a:rPr lang="sl-SI" sz="2000" b="1" spc="-90" dirty="0">
                <a:latin typeface="Arial"/>
                <a:cs typeface="Arial"/>
              </a:rPr>
              <a:t> </a:t>
            </a:r>
            <a:r>
              <a:rPr lang="sl-SI" sz="2000" b="1" dirty="0">
                <a:latin typeface="Arial"/>
                <a:cs typeface="Arial"/>
              </a:rPr>
              <a:t>KRAJNC</a:t>
            </a:r>
            <a:endParaRPr lang="sl-SI" sz="2000" dirty="0">
              <a:latin typeface="Arial"/>
              <a:cs typeface="Arial"/>
            </a:endParaRPr>
          </a:p>
          <a:p>
            <a:pPr algn="ctr">
              <a:lnSpc>
                <a:spcPct val="100000"/>
              </a:lnSpc>
            </a:pPr>
            <a:r>
              <a:rPr lang="sl-SI" sz="2000" spc="-5" dirty="0" err="1">
                <a:latin typeface="Arial"/>
                <a:cs typeface="Arial"/>
              </a:rPr>
              <a:t>Municipality</a:t>
            </a:r>
            <a:r>
              <a:rPr lang="sl-SI" sz="2000" spc="-5" dirty="0">
                <a:latin typeface="Arial"/>
                <a:cs typeface="Arial"/>
              </a:rPr>
              <a:t> </a:t>
            </a:r>
            <a:r>
              <a:rPr lang="sl-SI" sz="2000" spc="-5" dirty="0" err="1">
                <a:latin typeface="Arial"/>
                <a:cs typeface="Arial"/>
              </a:rPr>
              <a:t>of</a:t>
            </a:r>
            <a:r>
              <a:rPr lang="sl-SI" sz="2000" spc="-5" dirty="0">
                <a:latin typeface="Arial"/>
                <a:cs typeface="Arial"/>
              </a:rPr>
              <a:t> Velenje </a:t>
            </a:r>
            <a:r>
              <a:rPr lang="sl-SI" sz="2000" spc="-5" dirty="0" err="1">
                <a:latin typeface="Arial"/>
                <a:cs typeface="Arial"/>
              </a:rPr>
              <a:t>and</a:t>
            </a:r>
            <a:r>
              <a:rPr lang="sl-SI" sz="2000" spc="-5" dirty="0">
                <a:latin typeface="Arial"/>
                <a:cs typeface="Arial"/>
              </a:rPr>
              <a:t> </a:t>
            </a:r>
          </a:p>
          <a:p>
            <a:pPr algn="ctr">
              <a:lnSpc>
                <a:spcPct val="100000"/>
              </a:lnSpc>
            </a:pPr>
            <a:r>
              <a:rPr lang="sl-SI" sz="2000" spc="-5" dirty="0" err="1">
                <a:latin typeface="Arial"/>
                <a:cs typeface="Arial"/>
              </a:rPr>
              <a:t>Energy</a:t>
            </a:r>
            <a:r>
              <a:rPr lang="sl-SI" sz="2000" spc="-5" dirty="0">
                <a:latin typeface="Arial"/>
                <a:cs typeface="Arial"/>
              </a:rPr>
              <a:t> </a:t>
            </a:r>
            <a:r>
              <a:rPr lang="sl-SI" sz="2000" spc="-5" dirty="0" err="1">
                <a:latin typeface="Arial"/>
                <a:cs typeface="Arial"/>
              </a:rPr>
              <a:t>agency</a:t>
            </a:r>
            <a:r>
              <a:rPr lang="sl-SI" sz="2000" spc="-5" dirty="0">
                <a:latin typeface="Arial"/>
                <a:cs typeface="Arial"/>
              </a:rPr>
              <a:t> </a:t>
            </a:r>
            <a:r>
              <a:rPr lang="sl-SI" sz="2000" spc="-5" dirty="0" err="1">
                <a:latin typeface="Arial"/>
                <a:cs typeface="Arial"/>
              </a:rPr>
              <a:t>of</a:t>
            </a:r>
            <a:r>
              <a:rPr lang="sl-SI" sz="2000" spc="-5" dirty="0">
                <a:latin typeface="Arial"/>
                <a:cs typeface="Arial"/>
              </a:rPr>
              <a:t> Savinjska, Šaleška </a:t>
            </a:r>
            <a:r>
              <a:rPr lang="sl-SI" sz="2000" spc="-5" dirty="0" err="1">
                <a:latin typeface="Arial"/>
                <a:cs typeface="Arial"/>
              </a:rPr>
              <a:t>and</a:t>
            </a:r>
            <a:r>
              <a:rPr lang="sl-SI" sz="2000" spc="-5" dirty="0">
                <a:latin typeface="Arial"/>
                <a:cs typeface="Arial"/>
              </a:rPr>
              <a:t> Koroška </a:t>
            </a:r>
            <a:r>
              <a:rPr lang="sl-SI" sz="2000" spc="-5" dirty="0" err="1">
                <a:latin typeface="Arial"/>
                <a:cs typeface="Arial"/>
              </a:rPr>
              <a:t>region</a:t>
            </a:r>
            <a:endParaRPr lang="sl-SI" sz="2000" spc="-5" dirty="0">
              <a:latin typeface="Arial"/>
              <a:cs typeface="Arial"/>
            </a:endParaRPr>
          </a:p>
          <a:p>
            <a:pPr algn="ctr"/>
            <a:endParaRPr lang="sl-SI" sz="2000" dirty="0"/>
          </a:p>
          <a:p>
            <a:endParaRPr lang="sl-SI" dirty="0"/>
          </a:p>
          <a:p>
            <a:endParaRPr lang="sl-SI" dirty="0"/>
          </a:p>
          <a:p>
            <a:pPr marL="285750" indent="-285750">
              <a:buFont typeface="Arial" panose="020B0604020202020204" pitchFamily="34" charset="0"/>
              <a:buChar char="•"/>
            </a:pPr>
            <a:endParaRPr lang="sl-SI" dirty="0"/>
          </a:p>
          <a:p>
            <a:endParaRPr lang="sl-SI" dirty="0"/>
          </a:p>
          <a:p>
            <a:endParaRPr lang="sl-SI" dirty="0"/>
          </a:p>
          <a:p>
            <a:endParaRPr lang="sl-SI" dirty="0"/>
          </a:p>
        </p:txBody>
      </p:sp>
      <p:pic>
        <p:nvPicPr>
          <p:cNvPr id="6" name="Slika 5">
            <a:extLst>
              <a:ext uri="{FF2B5EF4-FFF2-40B4-BE49-F238E27FC236}">
                <a16:creationId xmlns:a16="http://schemas.microsoft.com/office/drawing/2014/main" id="{A47FCA5F-D25E-4AFE-8648-D84A54186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9742" y="491987"/>
            <a:ext cx="1809750" cy="461486"/>
          </a:xfrm>
          <a:prstGeom prst="rect">
            <a:avLst/>
          </a:prstGeom>
        </p:spPr>
      </p:pic>
      <p:pic>
        <p:nvPicPr>
          <p:cNvPr id="3" name="Slika 2">
            <a:extLst>
              <a:ext uri="{FF2B5EF4-FFF2-40B4-BE49-F238E27FC236}">
                <a16:creationId xmlns:a16="http://schemas.microsoft.com/office/drawing/2014/main" id="{E5B74032-8B49-4403-A459-1D4BC25FF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930" y="1594124"/>
            <a:ext cx="6800850" cy="1047750"/>
          </a:xfrm>
          <a:prstGeom prst="rect">
            <a:avLst/>
          </a:prstGeom>
        </p:spPr>
      </p:pic>
      <p:pic>
        <p:nvPicPr>
          <p:cNvPr id="7" name="Slika 6">
            <a:extLst>
              <a:ext uri="{FF2B5EF4-FFF2-40B4-BE49-F238E27FC236}">
                <a16:creationId xmlns:a16="http://schemas.microsoft.com/office/drawing/2014/main" id="{17114D10-3F5D-44A4-AE6B-C71B39EBD0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301"/>
            <a:ext cx="1513546" cy="1513546"/>
          </a:xfrm>
          <a:prstGeom prst="rect">
            <a:avLst/>
          </a:prstGeom>
        </p:spPr>
      </p:pic>
    </p:spTree>
    <p:extLst>
      <p:ext uri="{BB962C8B-B14F-4D97-AF65-F5344CB8AC3E}">
        <p14:creationId xmlns:p14="http://schemas.microsoft.com/office/powerpoint/2010/main" val="935693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986B0868-B79B-4C69-98E9-8BDCF8809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2984" y="98772"/>
            <a:ext cx="3554176" cy="2443497"/>
          </a:xfrm>
          <a:prstGeom prst="rect">
            <a:avLst/>
          </a:prstGeom>
        </p:spPr>
      </p:pic>
      <p:pic>
        <p:nvPicPr>
          <p:cNvPr id="8" name="Slika 7">
            <a:extLst>
              <a:ext uri="{FF2B5EF4-FFF2-40B4-BE49-F238E27FC236}">
                <a16:creationId xmlns:a16="http://schemas.microsoft.com/office/drawing/2014/main" id="{0DC7892E-FF6C-4A96-B8E5-9275EC845E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857" y="2635879"/>
            <a:ext cx="1165009" cy="551539"/>
          </a:xfrm>
          <a:prstGeom prst="rect">
            <a:avLst/>
          </a:prstGeom>
        </p:spPr>
      </p:pic>
      <p:pic>
        <p:nvPicPr>
          <p:cNvPr id="11" name="Slika 10">
            <a:extLst>
              <a:ext uri="{FF2B5EF4-FFF2-40B4-BE49-F238E27FC236}">
                <a16:creationId xmlns:a16="http://schemas.microsoft.com/office/drawing/2014/main" id="{A7329B2D-F2D6-42B5-BAE7-4A74A54A768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6400" y="4360179"/>
            <a:ext cx="1463425" cy="1112962"/>
          </a:xfrm>
          <a:prstGeom prst="rect">
            <a:avLst/>
          </a:prstGeom>
          <a:noFill/>
          <a:ln>
            <a:noFill/>
          </a:ln>
        </p:spPr>
      </p:pic>
      <p:pic>
        <p:nvPicPr>
          <p:cNvPr id="4" name="Slika 3">
            <a:extLst>
              <a:ext uri="{FF2B5EF4-FFF2-40B4-BE49-F238E27FC236}">
                <a16:creationId xmlns:a16="http://schemas.microsoft.com/office/drawing/2014/main" id="{BF5B1341-6221-420F-A38E-DAE42663C6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034" y="773812"/>
            <a:ext cx="2918108" cy="2209424"/>
          </a:xfrm>
          <a:prstGeom prst="rect">
            <a:avLst/>
          </a:prstGeom>
        </p:spPr>
      </p:pic>
      <p:pic>
        <p:nvPicPr>
          <p:cNvPr id="5" name="Slika 4">
            <a:extLst>
              <a:ext uri="{FF2B5EF4-FFF2-40B4-BE49-F238E27FC236}">
                <a16:creationId xmlns:a16="http://schemas.microsoft.com/office/drawing/2014/main" id="{7B8DFF75-C3D3-47AE-8926-5F8DEEE3D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 y="340721"/>
            <a:ext cx="1516194" cy="478495"/>
          </a:xfrm>
          <a:prstGeom prst="rect">
            <a:avLst/>
          </a:prstGeom>
        </p:spPr>
      </p:pic>
      <p:pic>
        <p:nvPicPr>
          <p:cNvPr id="9" name="Slika 8">
            <a:extLst>
              <a:ext uri="{FF2B5EF4-FFF2-40B4-BE49-F238E27FC236}">
                <a16:creationId xmlns:a16="http://schemas.microsoft.com/office/drawing/2014/main" id="{379EA574-84DF-4B95-B186-4913E9DB62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033" y="3233768"/>
            <a:ext cx="2919644" cy="1840293"/>
          </a:xfrm>
          <a:prstGeom prst="rect">
            <a:avLst/>
          </a:prstGeom>
        </p:spPr>
      </p:pic>
      <p:pic>
        <p:nvPicPr>
          <p:cNvPr id="12" name="Slika 11">
            <a:extLst>
              <a:ext uri="{FF2B5EF4-FFF2-40B4-BE49-F238E27FC236}">
                <a16:creationId xmlns:a16="http://schemas.microsoft.com/office/drawing/2014/main" id="{7898CD92-3542-4695-B066-A0DC4097EA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9962" y="4360179"/>
            <a:ext cx="1802399" cy="1134988"/>
          </a:xfrm>
          <a:prstGeom prst="rect">
            <a:avLst/>
          </a:prstGeom>
        </p:spPr>
      </p:pic>
      <p:cxnSp>
        <p:nvCxnSpPr>
          <p:cNvPr id="14" name="Raven puščični povezovalnik 13">
            <a:extLst>
              <a:ext uri="{FF2B5EF4-FFF2-40B4-BE49-F238E27FC236}">
                <a16:creationId xmlns:a16="http://schemas.microsoft.com/office/drawing/2014/main" id="{504FFE7D-EAC3-4AF9-B5AA-77A4EB306811}"/>
              </a:ext>
            </a:extLst>
          </p:cNvPr>
          <p:cNvCxnSpPr/>
          <p:nvPr/>
        </p:nvCxnSpPr>
        <p:spPr>
          <a:xfrm>
            <a:off x="9396248" y="3217317"/>
            <a:ext cx="0" cy="899294"/>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5" name="PoljeZBesedilom 14">
            <a:extLst>
              <a:ext uri="{FF2B5EF4-FFF2-40B4-BE49-F238E27FC236}">
                <a16:creationId xmlns:a16="http://schemas.microsoft.com/office/drawing/2014/main" id="{A1D0D3F8-3DF1-4BA2-B4F0-512344BA8C52}"/>
              </a:ext>
            </a:extLst>
          </p:cNvPr>
          <p:cNvSpPr txBox="1"/>
          <p:nvPr/>
        </p:nvSpPr>
        <p:spPr>
          <a:xfrm>
            <a:off x="9624695" y="3482298"/>
            <a:ext cx="1463417" cy="369332"/>
          </a:xfrm>
          <a:prstGeom prst="rect">
            <a:avLst/>
          </a:prstGeom>
          <a:noFill/>
        </p:spPr>
        <p:txBody>
          <a:bodyPr wrap="square" rtlCol="0">
            <a:spAutoFit/>
          </a:bodyPr>
          <a:lstStyle/>
          <a:p>
            <a:r>
              <a:rPr lang="sl-SI" dirty="0"/>
              <a:t>250 V, 376 A</a:t>
            </a:r>
          </a:p>
        </p:txBody>
      </p:sp>
      <p:pic>
        <p:nvPicPr>
          <p:cNvPr id="17" name="Slika 16">
            <a:extLst>
              <a:ext uri="{FF2B5EF4-FFF2-40B4-BE49-F238E27FC236}">
                <a16:creationId xmlns:a16="http://schemas.microsoft.com/office/drawing/2014/main" id="{33523F7A-29D7-4A94-AC6D-E7743881F6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9106" y="5169871"/>
            <a:ext cx="2667000" cy="1771650"/>
          </a:xfrm>
          <a:prstGeom prst="rect">
            <a:avLst/>
          </a:prstGeom>
        </p:spPr>
      </p:pic>
      <p:sp>
        <p:nvSpPr>
          <p:cNvPr id="19" name="PoljeZBesedilom 18">
            <a:extLst>
              <a:ext uri="{FF2B5EF4-FFF2-40B4-BE49-F238E27FC236}">
                <a16:creationId xmlns:a16="http://schemas.microsoft.com/office/drawing/2014/main" id="{20928923-8764-4F91-B9D4-52F578801853}"/>
              </a:ext>
            </a:extLst>
          </p:cNvPr>
          <p:cNvSpPr txBox="1"/>
          <p:nvPr/>
        </p:nvSpPr>
        <p:spPr>
          <a:xfrm>
            <a:off x="5396490" y="4889395"/>
            <a:ext cx="1463417" cy="369332"/>
          </a:xfrm>
          <a:prstGeom prst="rect">
            <a:avLst/>
          </a:prstGeom>
          <a:noFill/>
        </p:spPr>
        <p:txBody>
          <a:bodyPr wrap="square" rtlCol="0">
            <a:spAutoFit/>
          </a:bodyPr>
          <a:lstStyle/>
          <a:p>
            <a:r>
              <a:rPr lang="sl-SI" dirty="0"/>
              <a:t>25 bar</a:t>
            </a:r>
          </a:p>
        </p:txBody>
      </p:sp>
      <p:cxnSp>
        <p:nvCxnSpPr>
          <p:cNvPr id="20" name="Raven puščični povezovalnik 19">
            <a:extLst>
              <a:ext uri="{FF2B5EF4-FFF2-40B4-BE49-F238E27FC236}">
                <a16:creationId xmlns:a16="http://schemas.microsoft.com/office/drawing/2014/main" id="{B3813C10-B0AB-40AF-A475-CE14A172774D}"/>
              </a:ext>
            </a:extLst>
          </p:cNvPr>
          <p:cNvCxnSpPr>
            <a:cxnSpLocks/>
          </p:cNvCxnSpPr>
          <p:nvPr/>
        </p:nvCxnSpPr>
        <p:spPr>
          <a:xfrm flipH="1">
            <a:off x="7771278" y="5842131"/>
            <a:ext cx="3863674"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2" name="PoljeZBesedilom 21">
            <a:extLst>
              <a:ext uri="{FF2B5EF4-FFF2-40B4-BE49-F238E27FC236}">
                <a16:creationId xmlns:a16="http://schemas.microsoft.com/office/drawing/2014/main" id="{AFD2512F-BB4E-47CD-A6DC-EE2E7952137A}"/>
              </a:ext>
            </a:extLst>
          </p:cNvPr>
          <p:cNvSpPr txBox="1"/>
          <p:nvPr/>
        </p:nvSpPr>
        <p:spPr>
          <a:xfrm>
            <a:off x="2390985" y="5201257"/>
            <a:ext cx="1892000" cy="369332"/>
          </a:xfrm>
          <a:prstGeom prst="rect">
            <a:avLst/>
          </a:prstGeom>
          <a:noFill/>
        </p:spPr>
        <p:txBody>
          <a:bodyPr wrap="square" rtlCol="0">
            <a:spAutoFit/>
          </a:bodyPr>
          <a:lstStyle/>
          <a:p>
            <a:r>
              <a:rPr lang="sl-SI" dirty="0"/>
              <a:t>350 bar, 700 bar</a:t>
            </a:r>
          </a:p>
        </p:txBody>
      </p:sp>
      <p:cxnSp>
        <p:nvCxnSpPr>
          <p:cNvPr id="23" name="Raven puščični povezovalnik 22">
            <a:extLst>
              <a:ext uri="{FF2B5EF4-FFF2-40B4-BE49-F238E27FC236}">
                <a16:creationId xmlns:a16="http://schemas.microsoft.com/office/drawing/2014/main" id="{ED36DE41-85F9-4575-BDE1-E6B22722345F}"/>
              </a:ext>
            </a:extLst>
          </p:cNvPr>
          <p:cNvCxnSpPr>
            <a:cxnSpLocks/>
          </p:cNvCxnSpPr>
          <p:nvPr/>
        </p:nvCxnSpPr>
        <p:spPr>
          <a:xfrm flipH="1">
            <a:off x="819807" y="5807472"/>
            <a:ext cx="3638491"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4" name="Raven puščični povezovalnik 23">
            <a:extLst>
              <a:ext uri="{FF2B5EF4-FFF2-40B4-BE49-F238E27FC236}">
                <a16:creationId xmlns:a16="http://schemas.microsoft.com/office/drawing/2014/main" id="{09FBD1B1-9988-4267-88A0-02DDB7D9F806}"/>
              </a:ext>
            </a:extLst>
          </p:cNvPr>
          <p:cNvCxnSpPr>
            <a:cxnSpLocks/>
          </p:cNvCxnSpPr>
          <p:nvPr/>
        </p:nvCxnSpPr>
        <p:spPr>
          <a:xfrm flipH="1" flipV="1">
            <a:off x="3549230" y="1020783"/>
            <a:ext cx="35767" cy="401605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29" name="Slika 28">
            <a:extLst>
              <a:ext uri="{FF2B5EF4-FFF2-40B4-BE49-F238E27FC236}">
                <a16:creationId xmlns:a16="http://schemas.microsoft.com/office/drawing/2014/main" id="{3E8AC23F-09EE-488A-B9C7-5E90C5DDD3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3197" y="1265066"/>
            <a:ext cx="2847564" cy="1468639"/>
          </a:xfrm>
          <a:prstGeom prst="rect">
            <a:avLst/>
          </a:prstGeom>
        </p:spPr>
      </p:pic>
      <p:cxnSp>
        <p:nvCxnSpPr>
          <p:cNvPr id="30" name="Raven puščični povezovalnik 29">
            <a:extLst>
              <a:ext uri="{FF2B5EF4-FFF2-40B4-BE49-F238E27FC236}">
                <a16:creationId xmlns:a16="http://schemas.microsoft.com/office/drawing/2014/main" id="{B82787AD-9A1B-4305-985D-0426074F9EF3}"/>
              </a:ext>
            </a:extLst>
          </p:cNvPr>
          <p:cNvCxnSpPr>
            <a:cxnSpLocks/>
          </p:cNvCxnSpPr>
          <p:nvPr/>
        </p:nvCxnSpPr>
        <p:spPr>
          <a:xfrm flipV="1">
            <a:off x="3510235" y="585152"/>
            <a:ext cx="4261043"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34" name="PoljeZBesedilom 33">
            <a:extLst>
              <a:ext uri="{FF2B5EF4-FFF2-40B4-BE49-F238E27FC236}">
                <a16:creationId xmlns:a16="http://schemas.microsoft.com/office/drawing/2014/main" id="{BE22E89F-6511-4672-A36F-7AE713B8E897}"/>
              </a:ext>
            </a:extLst>
          </p:cNvPr>
          <p:cNvSpPr txBox="1"/>
          <p:nvPr/>
        </p:nvSpPr>
        <p:spPr>
          <a:xfrm>
            <a:off x="4142495" y="836117"/>
            <a:ext cx="3466741" cy="369332"/>
          </a:xfrm>
          <a:prstGeom prst="rect">
            <a:avLst/>
          </a:prstGeom>
          <a:noFill/>
        </p:spPr>
        <p:txBody>
          <a:bodyPr wrap="square" rtlCol="0">
            <a:spAutoFit/>
          </a:bodyPr>
          <a:lstStyle/>
          <a:p>
            <a:r>
              <a:rPr lang="sl-SI" dirty="0" err="1"/>
              <a:t>Sustainable</a:t>
            </a:r>
            <a:r>
              <a:rPr lang="sl-SI" dirty="0"/>
              <a:t> </a:t>
            </a:r>
            <a:r>
              <a:rPr lang="sl-SI" dirty="0" err="1"/>
              <a:t>mobility</a:t>
            </a:r>
            <a:r>
              <a:rPr lang="sl-SI" dirty="0"/>
              <a:t> </a:t>
            </a:r>
            <a:r>
              <a:rPr lang="sl-SI" dirty="0" err="1"/>
              <a:t>and</a:t>
            </a:r>
            <a:r>
              <a:rPr lang="sl-SI" dirty="0"/>
              <a:t> </a:t>
            </a:r>
            <a:r>
              <a:rPr lang="sl-SI" dirty="0" err="1"/>
              <a:t>tourism</a:t>
            </a:r>
            <a:r>
              <a:rPr lang="sl-SI" dirty="0"/>
              <a:t> </a:t>
            </a:r>
          </a:p>
        </p:txBody>
      </p:sp>
      <p:pic>
        <p:nvPicPr>
          <p:cNvPr id="35" name="Slika 34">
            <a:extLst>
              <a:ext uri="{FF2B5EF4-FFF2-40B4-BE49-F238E27FC236}">
                <a16:creationId xmlns:a16="http://schemas.microsoft.com/office/drawing/2014/main" id="{F9879BAD-E5A7-4E4C-ACEF-C5E0B0F3B3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29831" y="2894146"/>
            <a:ext cx="3555721" cy="1713724"/>
          </a:xfrm>
          <a:prstGeom prst="rect">
            <a:avLst/>
          </a:prstGeom>
        </p:spPr>
      </p:pic>
      <p:pic>
        <p:nvPicPr>
          <p:cNvPr id="10" name="Slika 9">
            <a:extLst>
              <a:ext uri="{FF2B5EF4-FFF2-40B4-BE49-F238E27FC236}">
                <a16:creationId xmlns:a16="http://schemas.microsoft.com/office/drawing/2014/main" id="{F1E2F233-DB6A-4359-AF24-BB4BFCA7C0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1161" y="-1467254"/>
            <a:ext cx="3344298" cy="1410096"/>
          </a:xfrm>
          <a:prstGeom prst="rect">
            <a:avLst/>
          </a:prstGeom>
        </p:spPr>
      </p:pic>
      <p:pic>
        <p:nvPicPr>
          <p:cNvPr id="25" name="Slika 24">
            <a:extLst>
              <a:ext uri="{FF2B5EF4-FFF2-40B4-BE49-F238E27FC236}">
                <a16:creationId xmlns:a16="http://schemas.microsoft.com/office/drawing/2014/main" id="{EAAD4E51-0AD4-4814-A086-3AEBAE62DD7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9521" y="5570589"/>
            <a:ext cx="1175657" cy="1175657"/>
          </a:xfrm>
          <a:prstGeom prst="rect">
            <a:avLst/>
          </a:prstGeom>
        </p:spPr>
      </p:pic>
      <p:pic>
        <p:nvPicPr>
          <p:cNvPr id="26" name="Slika 25">
            <a:extLst>
              <a:ext uri="{FF2B5EF4-FFF2-40B4-BE49-F238E27FC236}">
                <a16:creationId xmlns:a16="http://schemas.microsoft.com/office/drawing/2014/main" id="{5E576AF3-286D-4446-9135-E835B66A947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48421" y="5988451"/>
            <a:ext cx="1809750" cy="461486"/>
          </a:xfrm>
          <a:prstGeom prst="rect">
            <a:avLst/>
          </a:prstGeom>
        </p:spPr>
      </p:pic>
    </p:spTree>
    <p:extLst>
      <p:ext uri="{BB962C8B-B14F-4D97-AF65-F5344CB8AC3E}">
        <p14:creationId xmlns:p14="http://schemas.microsoft.com/office/powerpoint/2010/main" val="2555713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Raven puščični povezovalnik 29">
            <a:extLst>
              <a:ext uri="{FF2B5EF4-FFF2-40B4-BE49-F238E27FC236}">
                <a16:creationId xmlns:a16="http://schemas.microsoft.com/office/drawing/2014/main" id="{B82787AD-9A1B-4305-985D-0426074F9EF3}"/>
              </a:ext>
            </a:extLst>
          </p:cNvPr>
          <p:cNvCxnSpPr>
            <a:cxnSpLocks/>
          </p:cNvCxnSpPr>
          <p:nvPr/>
        </p:nvCxnSpPr>
        <p:spPr>
          <a:xfrm flipV="1">
            <a:off x="742839" y="5755872"/>
            <a:ext cx="10665535"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1026" name="Picture 2" descr="Rezultat iskanja slik za HYDROGEN FUELING STATION">
            <a:hlinkClick r:id="rId3"/>
            <a:extLst>
              <a:ext uri="{FF2B5EF4-FFF2-40B4-BE49-F238E27FC236}">
                <a16:creationId xmlns:a16="http://schemas.microsoft.com/office/drawing/2014/main" id="{90E964B8-3291-4169-B817-C3130CE2C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440" y="2175379"/>
            <a:ext cx="6788360" cy="3092475"/>
          </a:xfrm>
          <a:prstGeom prst="rect">
            <a:avLst/>
          </a:prstGeom>
          <a:noFill/>
          <a:extLst>
            <a:ext uri="{909E8E84-426E-40DD-AFC4-6F175D3DCCD1}">
              <a14:hiddenFill xmlns:a14="http://schemas.microsoft.com/office/drawing/2010/main">
                <a:solidFill>
                  <a:srgbClr val="FFFFFF"/>
                </a:solidFill>
              </a14:hiddenFill>
            </a:ext>
          </a:extLst>
        </p:spPr>
      </p:pic>
      <p:pic>
        <p:nvPicPr>
          <p:cNvPr id="25" name="Slika 24">
            <a:extLst>
              <a:ext uri="{FF2B5EF4-FFF2-40B4-BE49-F238E27FC236}">
                <a16:creationId xmlns:a16="http://schemas.microsoft.com/office/drawing/2014/main" id="{F1423D90-B96C-45D7-8803-42F05EF0C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440" y="1023790"/>
            <a:ext cx="2081458" cy="985404"/>
          </a:xfrm>
          <a:prstGeom prst="rect">
            <a:avLst/>
          </a:prstGeom>
        </p:spPr>
      </p:pic>
      <p:pic>
        <p:nvPicPr>
          <p:cNvPr id="7" name="Slika 6">
            <a:extLst>
              <a:ext uri="{FF2B5EF4-FFF2-40B4-BE49-F238E27FC236}">
                <a16:creationId xmlns:a16="http://schemas.microsoft.com/office/drawing/2014/main" id="{6D9A3887-1DC4-41DC-975E-A1B707518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3650" y="745649"/>
            <a:ext cx="1306694" cy="370346"/>
          </a:xfrm>
          <a:prstGeom prst="rect">
            <a:avLst/>
          </a:prstGeom>
        </p:spPr>
      </p:pic>
      <p:pic>
        <p:nvPicPr>
          <p:cNvPr id="13" name="Slika 12">
            <a:extLst>
              <a:ext uri="{FF2B5EF4-FFF2-40B4-BE49-F238E27FC236}">
                <a16:creationId xmlns:a16="http://schemas.microsoft.com/office/drawing/2014/main" id="{74BA393C-5157-4247-8AA4-EC2647D935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3959" y="1203086"/>
            <a:ext cx="2012593" cy="395842"/>
          </a:xfrm>
          <a:prstGeom prst="rect">
            <a:avLst/>
          </a:prstGeom>
        </p:spPr>
      </p:pic>
      <p:pic>
        <p:nvPicPr>
          <p:cNvPr id="18" name="Slika 17">
            <a:extLst>
              <a:ext uri="{FF2B5EF4-FFF2-40B4-BE49-F238E27FC236}">
                <a16:creationId xmlns:a16="http://schemas.microsoft.com/office/drawing/2014/main" id="{56EB6ED9-410E-40A3-9D6F-0E10605ED7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378"/>
          <a:stretch/>
        </p:blipFill>
        <p:spPr>
          <a:xfrm>
            <a:off x="8077889" y="1598928"/>
            <a:ext cx="3330485" cy="2012108"/>
          </a:xfrm>
          <a:prstGeom prst="rect">
            <a:avLst/>
          </a:prstGeom>
        </p:spPr>
      </p:pic>
      <p:pic>
        <p:nvPicPr>
          <p:cNvPr id="27" name="Slika 26">
            <a:extLst>
              <a:ext uri="{FF2B5EF4-FFF2-40B4-BE49-F238E27FC236}">
                <a16:creationId xmlns:a16="http://schemas.microsoft.com/office/drawing/2014/main" id="{55A1AD3A-E954-4A1C-B746-71BBEFC2A6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5488" y="3626993"/>
            <a:ext cx="2735254" cy="1798523"/>
          </a:xfrm>
          <a:prstGeom prst="rect">
            <a:avLst/>
          </a:prstGeom>
        </p:spPr>
      </p:pic>
      <p:pic>
        <p:nvPicPr>
          <p:cNvPr id="37" name="Slika 36">
            <a:extLst>
              <a:ext uri="{FF2B5EF4-FFF2-40B4-BE49-F238E27FC236}">
                <a16:creationId xmlns:a16="http://schemas.microsoft.com/office/drawing/2014/main" id="{055B527D-E73D-447A-B2DA-7638F51396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1851" b="12353"/>
          <a:stretch/>
        </p:blipFill>
        <p:spPr>
          <a:xfrm>
            <a:off x="5303545" y="5880880"/>
            <a:ext cx="1176474" cy="891722"/>
          </a:xfrm>
          <a:prstGeom prst="rect">
            <a:avLst/>
          </a:prstGeom>
        </p:spPr>
      </p:pic>
      <p:pic>
        <p:nvPicPr>
          <p:cNvPr id="2" name="Slika 1">
            <a:extLst>
              <a:ext uri="{FF2B5EF4-FFF2-40B4-BE49-F238E27FC236}">
                <a16:creationId xmlns:a16="http://schemas.microsoft.com/office/drawing/2014/main" id="{08EC7A57-1FFD-41EE-9756-7502621246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5612" y="5881804"/>
            <a:ext cx="1634571" cy="890798"/>
          </a:xfrm>
          <a:prstGeom prst="rect">
            <a:avLst/>
          </a:prstGeom>
        </p:spPr>
      </p:pic>
      <p:pic>
        <p:nvPicPr>
          <p:cNvPr id="14" name="Slika 13">
            <a:extLst>
              <a:ext uri="{FF2B5EF4-FFF2-40B4-BE49-F238E27FC236}">
                <a16:creationId xmlns:a16="http://schemas.microsoft.com/office/drawing/2014/main" id="{A2E3924F-BD99-4098-818D-5C61B1133E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3381" y="6013148"/>
            <a:ext cx="1809750" cy="461486"/>
          </a:xfrm>
          <a:prstGeom prst="rect">
            <a:avLst/>
          </a:prstGeom>
        </p:spPr>
      </p:pic>
    </p:spTree>
    <p:extLst>
      <p:ext uri="{BB962C8B-B14F-4D97-AF65-F5344CB8AC3E}">
        <p14:creationId xmlns:p14="http://schemas.microsoft.com/office/powerpoint/2010/main" val="3923018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468351" y="1226634"/>
            <a:ext cx="11145580" cy="8032968"/>
          </a:xfrm>
          <a:prstGeom prst="rect">
            <a:avLst/>
          </a:prstGeom>
          <a:noFill/>
        </p:spPr>
        <p:txBody>
          <a:bodyPr wrap="square" rtlCol="0">
            <a:spAutoFit/>
          </a:bodyPr>
          <a:lstStyle/>
          <a:p>
            <a:endParaRPr lang="en-AU" dirty="0"/>
          </a:p>
          <a:p>
            <a:pPr marL="285750" indent="-285750">
              <a:buFontTx/>
              <a:buChar char="-"/>
            </a:pPr>
            <a:r>
              <a:rPr lang="en-US" dirty="0"/>
              <a:t>The project will develop and deploy a </a:t>
            </a:r>
            <a:r>
              <a:rPr lang="en-US" b="1" dirty="0">
                <a:solidFill>
                  <a:srgbClr val="00B050"/>
                </a:solidFill>
              </a:rPr>
              <a:t>replicable, balanced and integrated hydrogen economy </a:t>
            </a:r>
            <a:r>
              <a:rPr lang="en-US" dirty="0"/>
              <a:t>by facilitating investment into </a:t>
            </a:r>
            <a:r>
              <a:rPr lang="en-US" b="1" dirty="0">
                <a:solidFill>
                  <a:srgbClr val="00B050"/>
                </a:solidFill>
              </a:rPr>
              <a:t>market-ready hydrogen technologies</a:t>
            </a:r>
            <a:r>
              <a:rPr lang="en-US" dirty="0"/>
              <a:t>. </a:t>
            </a:r>
            <a:endParaRPr lang="sl-SI" dirty="0"/>
          </a:p>
          <a:p>
            <a:pPr marL="285750" indent="-285750">
              <a:buFontTx/>
              <a:buChar char="-"/>
            </a:pPr>
            <a:endParaRPr lang="sl-SI" dirty="0"/>
          </a:p>
          <a:p>
            <a:pPr marL="285750" indent="-285750">
              <a:buFontTx/>
              <a:buChar char="-"/>
            </a:pPr>
            <a:r>
              <a:rPr lang="en-US" dirty="0"/>
              <a:t>The goal is to </a:t>
            </a:r>
            <a:r>
              <a:rPr lang="en-US" b="1" dirty="0">
                <a:solidFill>
                  <a:srgbClr val="00B050"/>
                </a:solidFill>
              </a:rPr>
              <a:t>make use of available local hydrogen sources </a:t>
            </a:r>
            <a:r>
              <a:rPr lang="en-US" dirty="0"/>
              <a:t>and apply it in applications for reducing green-house gas emissions, starting with </a:t>
            </a:r>
            <a:r>
              <a:rPr lang="en-US" b="1" dirty="0">
                <a:solidFill>
                  <a:srgbClr val="00B050"/>
                </a:solidFill>
              </a:rPr>
              <a:t>zero-emission public transport</a:t>
            </a:r>
            <a:r>
              <a:rPr lang="en-US" dirty="0"/>
              <a:t>. </a:t>
            </a:r>
            <a:endParaRPr lang="sl-SI" dirty="0"/>
          </a:p>
          <a:p>
            <a:pPr marL="285750" indent="-285750">
              <a:buFontTx/>
              <a:buChar char="-"/>
            </a:pPr>
            <a:endParaRPr lang="sl-SI" dirty="0"/>
          </a:p>
          <a:p>
            <a:pPr marL="285750" indent="-285750">
              <a:buFontTx/>
              <a:buChar char="-"/>
            </a:pPr>
            <a:r>
              <a:rPr lang="en-US" dirty="0"/>
              <a:t>Primarily, the investment project shall include the construction of a </a:t>
            </a:r>
            <a:r>
              <a:rPr lang="sl-SI" dirty="0"/>
              <a:t>1)</a:t>
            </a:r>
            <a:r>
              <a:rPr lang="en-US" b="1" dirty="0"/>
              <a:t>hydrogen fuel</a:t>
            </a:r>
            <a:r>
              <a:rPr lang="sl-SI" b="1" dirty="0"/>
              <a:t>i</a:t>
            </a:r>
            <a:r>
              <a:rPr lang="en-US" b="1" dirty="0"/>
              <a:t>ng station</a:t>
            </a:r>
            <a:r>
              <a:rPr lang="en-US" dirty="0"/>
              <a:t>, </a:t>
            </a:r>
            <a:r>
              <a:rPr lang="sl-SI" dirty="0"/>
              <a:t>2)</a:t>
            </a:r>
            <a:r>
              <a:rPr lang="en-US" dirty="0"/>
              <a:t>modernization of the current fleet of diesel powered minibuses with </a:t>
            </a:r>
            <a:r>
              <a:rPr lang="en-US" b="1" dirty="0"/>
              <a:t>fuel cell electric vehicles (FCEV) </a:t>
            </a:r>
            <a:r>
              <a:rPr lang="en-US" dirty="0"/>
              <a:t>operating within the local public transport service and the </a:t>
            </a:r>
            <a:r>
              <a:rPr lang="sl-SI" dirty="0"/>
              <a:t>3)</a:t>
            </a:r>
            <a:r>
              <a:rPr lang="en-US" b="1" dirty="0"/>
              <a:t>upgrade of local hydrogen production facilitates</a:t>
            </a:r>
            <a:r>
              <a:rPr lang="en-US" dirty="0"/>
              <a:t>. </a:t>
            </a:r>
            <a:endParaRPr lang="sl-SI" dirty="0"/>
          </a:p>
          <a:p>
            <a:pPr marL="285750" indent="-285750">
              <a:buFontTx/>
              <a:buChar char="-"/>
            </a:pPr>
            <a:endParaRPr lang="sl-SI" dirty="0"/>
          </a:p>
          <a:p>
            <a:pPr marL="285750" indent="-285750">
              <a:buFontTx/>
              <a:buChar char="-"/>
            </a:pPr>
            <a:r>
              <a:rPr lang="en-US" dirty="0"/>
              <a:t>The hydrogen fuel</a:t>
            </a:r>
            <a:r>
              <a:rPr lang="sl-SI" dirty="0"/>
              <a:t>i</a:t>
            </a:r>
            <a:r>
              <a:rPr lang="en-US" dirty="0"/>
              <a:t>ng station will include re-fueling at both 350 bar and 700 bar. This will allow the operator to plan and guarantee demand for hydrogen based on regular and predictable requirements of the local public transport service, so that the operation of the station is continuous. On the other hand, the project is focused to support the European network of hydrogen fueling stations for personal vehicles, for which the 700 bar stage is required. </a:t>
            </a:r>
            <a:endParaRPr lang="sl-SI" dirty="0"/>
          </a:p>
          <a:p>
            <a:endParaRPr lang="sl-SI" dirty="0"/>
          </a:p>
          <a:p>
            <a:pPr marL="285750" indent="-285750">
              <a:buFontTx/>
              <a:buChar char="-"/>
            </a:pPr>
            <a:r>
              <a:rPr lang="en-US" dirty="0"/>
              <a:t>The FCEV buses will be deployed in </a:t>
            </a:r>
            <a:r>
              <a:rPr lang="en-US" b="1" dirty="0">
                <a:solidFill>
                  <a:srgbClr val="00B050"/>
                </a:solidFill>
              </a:rPr>
              <a:t>local and inter-urban public transport</a:t>
            </a:r>
            <a:r>
              <a:rPr lang="en-US" dirty="0"/>
              <a:t>, substituting standard diesel buses in operation. </a:t>
            </a:r>
            <a:endParaRPr lang="sl-SI" sz="2400" dirty="0"/>
          </a:p>
          <a:p>
            <a:endParaRPr lang="sl-SI" sz="2400" dirty="0"/>
          </a:p>
          <a:p>
            <a:endParaRPr lang="sl-SI" sz="2400" dirty="0"/>
          </a:p>
          <a:p>
            <a:endParaRPr lang="sl-SI" dirty="0"/>
          </a:p>
          <a:p>
            <a:endParaRPr lang="en-AU" dirty="0"/>
          </a:p>
          <a:p>
            <a:endParaRPr lang="sl-SI" dirty="0"/>
          </a:p>
          <a:p>
            <a:endParaRPr lang="sl-SI" dirty="0"/>
          </a:p>
          <a:p>
            <a:pPr marL="285750" indent="-285750">
              <a:buFont typeface="Arial" panose="020B0604020202020204" pitchFamily="34" charset="0"/>
              <a:buChar char="•"/>
            </a:pPr>
            <a:endParaRPr lang="sl-SI" dirty="0"/>
          </a:p>
          <a:p>
            <a:endParaRPr lang="sl-SI" dirty="0"/>
          </a:p>
          <a:p>
            <a:endParaRPr lang="sl-SI" dirty="0"/>
          </a:p>
          <a:p>
            <a:endParaRPr lang="sl-SI" dirty="0"/>
          </a:p>
        </p:txBody>
      </p:sp>
      <p:sp>
        <p:nvSpPr>
          <p:cNvPr id="5" name="PoljeZBesedilom 4">
            <a:extLst>
              <a:ext uri="{FF2B5EF4-FFF2-40B4-BE49-F238E27FC236}">
                <a16:creationId xmlns:a16="http://schemas.microsoft.com/office/drawing/2014/main" id="{D9056664-F3D1-477E-ADFD-ED3D4C7DABC3}"/>
              </a:ext>
            </a:extLst>
          </p:cNvPr>
          <p:cNvSpPr txBox="1"/>
          <p:nvPr/>
        </p:nvSpPr>
        <p:spPr>
          <a:xfrm>
            <a:off x="468351" y="282017"/>
            <a:ext cx="11145580" cy="1292662"/>
          </a:xfrm>
          <a:prstGeom prst="rect">
            <a:avLst/>
          </a:prstGeom>
          <a:noFill/>
        </p:spPr>
        <p:txBody>
          <a:bodyPr wrap="square" rtlCol="0">
            <a:spAutoFit/>
          </a:bodyPr>
          <a:lstStyle/>
          <a:p>
            <a:endParaRPr lang="sl-SI" sz="2400" dirty="0"/>
          </a:p>
          <a:p>
            <a:r>
              <a:rPr lang="sl-SI" sz="3600" b="1" dirty="0" err="1">
                <a:solidFill>
                  <a:srgbClr val="92D050"/>
                </a:solidFill>
                <a:latin typeface="+mj-lt"/>
                <a:ea typeface="+mj-ea"/>
                <a:cs typeface="+mj-cs"/>
              </a:rPr>
              <a:t>Main</a:t>
            </a:r>
            <a:r>
              <a:rPr lang="sl-SI" sz="3600" b="1" dirty="0">
                <a:solidFill>
                  <a:srgbClr val="92D050"/>
                </a:solidFill>
                <a:latin typeface="+mj-lt"/>
                <a:ea typeface="+mj-ea"/>
                <a:cs typeface="+mj-cs"/>
              </a:rPr>
              <a:t> </a:t>
            </a:r>
            <a:r>
              <a:rPr lang="sl-SI" sz="3600" b="1" dirty="0" err="1">
                <a:solidFill>
                  <a:srgbClr val="92D050"/>
                </a:solidFill>
                <a:latin typeface="+mj-lt"/>
                <a:ea typeface="+mj-ea"/>
                <a:cs typeface="+mj-cs"/>
              </a:rPr>
              <a:t>focus</a:t>
            </a:r>
            <a:r>
              <a:rPr lang="sl-SI" sz="3600" b="1" dirty="0">
                <a:solidFill>
                  <a:srgbClr val="92D050"/>
                </a:solidFill>
                <a:latin typeface="+mj-lt"/>
                <a:ea typeface="+mj-ea"/>
                <a:cs typeface="+mj-cs"/>
              </a:rPr>
              <a:t> </a:t>
            </a:r>
            <a:endParaRPr lang="en-AU" sz="3600" b="1" dirty="0">
              <a:solidFill>
                <a:srgbClr val="92D050"/>
              </a:solidFill>
              <a:latin typeface="+mj-lt"/>
              <a:ea typeface="+mj-ea"/>
              <a:cs typeface="+mj-cs"/>
            </a:endParaRPr>
          </a:p>
          <a:p>
            <a:endParaRPr lang="en-AU" dirty="0"/>
          </a:p>
        </p:txBody>
      </p:sp>
      <p:pic>
        <p:nvPicPr>
          <p:cNvPr id="6" name="Slika 5">
            <a:extLst>
              <a:ext uri="{FF2B5EF4-FFF2-40B4-BE49-F238E27FC236}">
                <a16:creationId xmlns:a16="http://schemas.microsoft.com/office/drawing/2014/main" id="{A47FCA5F-D25E-4AFE-8648-D84A54186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7" name="Slika 6">
            <a:extLst>
              <a:ext uri="{FF2B5EF4-FFF2-40B4-BE49-F238E27FC236}">
                <a16:creationId xmlns:a16="http://schemas.microsoft.com/office/drawing/2014/main" id="{1437A9CD-C38D-495D-AEAB-DB334289E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108"/>
          <a:stretch/>
        </p:blipFill>
        <p:spPr>
          <a:xfrm>
            <a:off x="64118" y="27549"/>
            <a:ext cx="808466" cy="710581"/>
          </a:xfrm>
          <a:prstGeom prst="rect">
            <a:avLst/>
          </a:prstGeom>
        </p:spPr>
      </p:pic>
    </p:spTree>
    <p:extLst>
      <p:ext uri="{BB962C8B-B14F-4D97-AF65-F5344CB8AC3E}">
        <p14:creationId xmlns:p14="http://schemas.microsoft.com/office/powerpoint/2010/main" val="285162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468351" y="1226634"/>
            <a:ext cx="11145580" cy="7663636"/>
          </a:xfrm>
          <a:prstGeom prst="rect">
            <a:avLst/>
          </a:prstGeom>
          <a:noFill/>
        </p:spPr>
        <p:txBody>
          <a:bodyPr wrap="square" rtlCol="0">
            <a:spAutoFit/>
          </a:bodyPr>
          <a:lstStyle/>
          <a:p>
            <a:endParaRPr lang="sl-SI" dirty="0"/>
          </a:p>
          <a:p>
            <a:pPr marL="285750" indent="-285750">
              <a:buFontTx/>
              <a:buChar char="-"/>
            </a:pPr>
            <a:r>
              <a:rPr lang="en-US" dirty="0"/>
              <a:t>Hydrogen of high purity is being produced by the </a:t>
            </a:r>
            <a:r>
              <a:rPr lang="en-US" dirty="0" err="1"/>
              <a:t>Šoštanj</a:t>
            </a:r>
            <a:r>
              <a:rPr lang="en-US" dirty="0"/>
              <a:t> Thermal power plant. The production is relatively small scale, but in its current state would be sufficient to supply approximately </a:t>
            </a:r>
            <a:r>
              <a:rPr lang="en-US" b="1" dirty="0">
                <a:solidFill>
                  <a:srgbClr val="00B050"/>
                </a:solidFill>
              </a:rPr>
              <a:t>80% of the hydrogen requirements </a:t>
            </a:r>
            <a:r>
              <a:rPr lang="en-US" dirty="0"/>
              <a:t>for local public transport.</a:t>
            </a:r>
            <a:endParaRPr lang="sl-SI" dirty="0"/>
          </a:p>
          <a:p>
            <a:pPr marL="285750" indent="-285750">
              <a:buFontTx/>
              <a:buChar char="-"/>
            </a:pPr>
            <a:endParaRPr lang="sl-SI" dirty="0"/>
          </a:p>
          <a:p>
            <a:pPr marL="285750" indent="-285750">
              <a:buFontTx/>
              <a:buChar char="-"/>
            </a:pPr>
            <a:r>
              <a:rPr lang="en-US" dirty="0"/>
              <a:t>The unit was established with a primary goal to supply the technical tasks of power plant maintenance with oxygen, thus while hydrogen is being used mainly for cooling of electrical generators of block 5, a substantial amount is </a:t>
            </a:r>
            <a:r>
              <a:rPr lang="en-US" b="1" dirty="0">
                <a:solidFill>
                  <a:srgbClr val="FF0000"/>
                </a:solidFill>
              </a:rPr>
              <a:t>vented to local surroundings</a:t>
            </a:r>
            <a:r>
              <a:rPr lang="en-US" dirty="0"/>
              <a:t>. Current studies show that upgrading the production unit to service the requirements for public transport as envisaged by the project would </a:t>
            </a:r>
            <a:r>
              <a:rPr lang="en-US" b="1" dirty="0">
                <a:solidFill>
                  <a:srgbClr val="92D050"/>
                </a:solidFill>
              </a:rPr>
              <a:t>not cause a considerable increase of primary fuel (lignite) use</a:t>
            </a:r>
            <a:r>
              <a:rPr lang="en-US" dirty="0"/>
              <a:t>, and would have a </a:t>
            </a:r>
            <a:r>
              <a:rPr lang="en-US" b="1" dirty="0">
                <a:solidFill>
                  <a:srgbClr val="00B050"/>
                </a:solidFill>
              </a:rPr>
              <a:t>positive impact on operational stability of the power plant</a:t>
            </a:r>
            <a:r>
              <a:rPr lang="en-US" dirty="0"/>
              <a:t>.</a:t>
            </a:r>
            <a:endParaRPr lang="sl-SI" dirty="0"/>
          </a:p>
          <a:p>
            <a:pPr marL="285750" indent="-285750">
              <a:buFontTx/>
              <a:buChar char="-"/>
            </a:pPr>
            <a:endParaRPr lang="sl-SI" dirty="0"/>
          </a:p>
          <a:p>
            <a:pPr marL="285750" indent="-285750">
              <a:buFontTx/>
              <a:buChar char="-"/>
            </a:pPr>
            <a:r>
              <a:rPr lang="en-US" dirty="0"/>
              <a:t>The strategic focus of the project is to provide hydrogen refueling capability to the </a:t>
            </a:r>
            <a:r>
              <a:rPr lang="en-US" b="1" dirty="0"/>
              <a:t>Graz-Ljubljana-Zagreb</a:t>
            </a:r>
            <a:r>
              <a:rPr lang="en-US" dirty="0"/>
              <a:t> corridor and </a:t>
            </a:r>
            <a:r>
              <a:rPr lang="en-US" b="1" dirty="0"/>
              <a:t>expand the European network of refueling stations</a:t>
            </a:r>
            <a:r>
              <a:rPr lang="en-US" dirty="0"/>
              <a:t>, by placing the station nearby the </a:t>
            </a:r>
            <a:r>
              <a:rPr lang="en-US" b="1" dirty="0"/>
              <a:t>third national development axis </a:t>
            </a:r>
            <a:r>
              <a:rPr lang="en-US" dirty="0"/>
              <a:t>(Fastlane on route F2-2 connecting the lower part of the </a:t>
            </a:r>
            <a:r>
              <a:rPr lang="en-US" dirty="0" err="1"/>
              <a:t>Savinjska</a:t>
            </a:r>
            <a:r>
              <a:rPr lang="en-US" dirty="0"/>
              <a:t> valley with </a:t>
            </a:r>
            <a:r>
              <a:rPr lang="en-US" dirty="0" err="1"/>
              <a:t>Velenje</a:t>
            </a:r>
            <a:r>
              <a:rPr lang="en-US" dirty="0"/>
              <a:t> and beyond to </a:t>
            </a:r>
            <a:r>
              <a:rPr lang="en-US" dirty="0" err="1"/>
              <a:t>Koroška</a:t>
            </a:r>
            <a:r>
              <a:rPr lang="en-US" dirty="0"/>
              <a:t> region, for which a national spatial plan has already been confirmed). </a:t>
            </a:r>
            <a:r>
              <a:rPr lang="sl-SI" dirty="0"/>
              <a:t>Đ</a:t>
            </a:r>
          </a:p>
          <a:p>
            <a:pPr marL="285750" indent="-285750">
              <a:buFontTx/>
              <a:buChar char="-"/>
            </a:pPr>
            <a:endParaRPr lang="sl-SI" dirty="0"/>
          </a:p>
          <a:p>
            <a:pPr marL="285750" indent="-285750">
              <a:buFontTx/>
              <a:buChar char="-"/>
            </a:pPr>
            <a:r>
              <a:rPr lang="en-US" dirty="0"/>
              <a:t>The capability to refuel personal FCEVs will make the region and Slovenia in general, more attractive to owners of such vehicles, predominately from western and Scandinavian countries</a:t>
            </a:r>
            <a:r>
              <a:rPr lang="sl-SI" dirty="0"/>
              <a:t>!</a:t>
            </a:r>
            <a:r>
              <a:rPr lang="en-US" dirty="0"/>
              <a:t> </a:t>
            </a:r>
            <a:endParaRPr lang="sl-SI" sz="2400" dirty="0"/>
          </a:p>
          <a:p>
            <a:endParaRPr lang="sl-SI" sz="2400" dirty="0"/>
          </a:p>
          <a:p>
            <a:endParaRPr lang="sl-SI" dirty="0"/>
          </a:p>
          <a:p>
            <a:endParaRPr lang="en-AU" dirty="0"/>
          </a:p>
          <a:p>
            <a:endParaRPr lang="sl-SI" dirty="0"/>
          </a:p>
          <a:p>
            <a:endParaRPr lang="sl-SI" dirty="0"/>
          </a:p>
          <a:p>
            <a:pPr marL="285750" indent="-285750">
              <a:buFont typeface="Arial" panose="020B0604020202020204" pitchFamily="34" charset="0"/>
              <a:buChar char="•"/>
            </a:pPr>
            <a:endParaRPr lang="sl-SI" dirty="0"/>
          </a:p>
          <a:p>
            <a:endParaRPr lang="sl-SI" dirty="0"/>
          </a:p>
          <a:p>
            <a:endParaRPr lang="sl-SI" dirty="0"/>
          </a:p>
          <a:p>
            <a:endParaRPr lang="sl-SI" dirty="0"/>
          </a:p>
        </p:txBody>
      </p:sp>
      <p:sp>
        <p:nvSpPr>
          <p:cNvPr id="5" name="PoljeZBesedilom 4">
            <a:extLst>
              <a:ext uri="{FF2B5EF4-FFF2-40B4-BE49-F238E27FC236}">
                <a16:creationId xmlns:a16="http://schemas.microsoft.com/office/drawing/2014/main" id="{D9056664-F3D1-477E-ADFD-ED3D4C7DABC3}"/>
              </a:ext>
            </a:extLst>
          </p:cNvPr>
          <p:cNvSpPr txBox="1"/>
          <p:nvPr/>
        </p:nvSpPr>
        <p:spPr>
          <a:xfrm>
            <a:off x="468351" y="282017"/>
            <a:ext cx="11145580" cy="1015663"/>
          </a:xfrm>
          <a:prstGeom prst="rect">
            <a:avLst/>
          </a:prstGeom>
          <a:noFill/>
        </p:spPr>
        <p:txBody>
          <a:bodyPr wrap="square" rtlCol="0">
            <a:spAutoFit/>
          </a:bodyPr>
          <a:lstStyle/>
          <a:p>
            <a:endParaRPr lang="sl-SI" sz="2400" dirty="0"/>
          </a:p>
          <a:p>
            <a:r>
              <a:rPr lang="sl-SI" sz="3600" b="1" dirty="0" err="1">
                <a:solidFill>
                  <a:srgbClr val="92D050"/>
                </a:solidFill>
                <a:latin typeface="+mj-lt"/>
                <a:ea typeface="+mj-ea"/>
                <a:cs typeface="+mj-cs"/>
              </a:rPr>
              <a:t>Main</a:t>
            </a:r>
            <a:r>
              <a:rPr lang="sl-SI" sz="3600" b="1" dirty="0">
                <a:solidFill>
                  <a:srgbClr val="92D050"/>
                </a:solidFill>
                <a:latin typeface="+mj-lt"/>
                <a:ea typeface="+mj-ea"/>
                <a:cs typeface="+mj-cs"/>
              </a:rPr>
              <a:t> </a:t>
            </a:r>
            <a:r>
              <a:rPr lang="sl-SI" sz="3600" b="1" dirty="0" err="1">
                <a:solidFill>
                  <a:srgbClr val="92D050"/>
                </a:solidFill>
                <a:latin typeface="+mj-lt"/>
                <a:ea typeface="+mj-ea"/>
                <a:cs typeface="+mj-cs"/>
              </a:rPr>
              <a:t>focus</a:t>
            </a:r>
            <a:endParaRPr lang="en-AU" b="1" dirty="0"/>
          </a:p>
        </p:txBody>
      </p:sp>
      <p:pic>
        <p:nvPicPr>
          <p:cNvPr id="6" name="Slika 5">
            <a:extLst>
              <a:ext uri="{FF2B5EF4-FFF2-40B4-BE49-F238E27FC236}">
                <a16:creationId xmlns:a16="http://schemas.microsoft.com/office/drawing/2014/main" id="{A47FCA5F-D25E-4AFE-8648-D84A54186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7" name="Slika 6">
            <a:extLst>
              <a:ext uri="{FF2B5EF4-FFF2-40B4-BE49-F238E27FC236}">
                <a16:creationId xmlns:a16="http://schemas.microsoft.com/office/drawing/2014/main" id="{1437A9CD-C38D-495D-AEAB-DB334289E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108"/>
          <a:stretch/>
        </p:blipFill>
        <p:spPr>
          <a:xfrm>
            <a:off x="64118" y="27549"/>
            <a:ext cx="808466" cy="710581"/>
          </a:xfrm>
          <a:prstGeom prst="rect">
            <a:avLst/>
          </a:prstGeom>
        </p:spPr>
      </p:pic>
    </p:spTree>
    <p:extLst>
      <p:ext uri="{BB962C8B-B14F-4D97-AF65-F5344CB8AC3E}">
        <p14:creationId xmlns:p14="http://schemas.microsoft.com/office/powerpoint/2010/main" val="4101670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Označba mesta vsebine 5"/>
          <p:cNvSpPr>
            <a:spLocks noGrp="1"/>
          </p:cNvSpPr>
          <p:nvPr>
            <p:ph idx="1"/>
          </p:nvPr>
        </p:nvSpPr>
        <p:spPr/>
        <p:txBody>
          <a:bodyPr>
            <a:normAutofit/>
          </a:bodyPr>
          <a:lstStyle/>
          <a:p>
            <a:pPr marL="0" indent="0">
              <a:buNone/>
            </a:pPr>
            <a:r>
              <a:rPr lang="en-GB" sz="1800" dirty="0"/>
              <a:t>The northern part of the third development axis is divided into two sections:</a:t>
            </a:r>
            <a:endParaRPr lang="sl-SI" sz="1800" dirty="0"/>
          </a:p>
          <a:p>
            <a:pPr marL="0" indent="0">
              <a:buNone/>
            </a:pPr>
            <a:endParaRPr lang="en-GB" sz="1800" dirty="0"/>
          </a:p>
          <a:p>
            <a:pPr marL="0" indent="0">
              <a:buNone/>
            </a:pPr>
            <a:r>
              <a:rPr lang="en-GB" sz="1800" dirty="0"/>
              <a:t> -  from the </a:t>
            </a:r>
            <a:r>
              <a:rPr lang="en-GB" sz="1800" dirty="0" err="1"/>
              <a:t>Šentrupert</a:t>
            </a:r>
            <a:r>
              <a:rPr lang="en-GB" sz="1800" dirty="0"/>
              <a:t> junction on the A1 motorway (</a:t>
            </a:r>
            <a:r>
              <a:rPr lang="en-GB" sz="1800" dirty="0" err="1"/>
              <a:t>Šentilj</a:t>
            </a:r>
            <a:r>
              <a:rPr lang="en-GB" sz="1800" dirty="0"/>
              <a:t>-Koper) to the </a:t>
            </a:r>
            <a:r>
              <a:rPr lang="en-GB" sz="1800" dirty="0" err="1"/>
              <a:t>Velenje</a:t>
            </a:r>
            <a:r>
              <a:rPr lang="en-GB" sz="1800" dirty="0"/>
              <a:t> south terminal, about 14 km</a:t>
            </a:r>
          </a:p>
          <a:p>
            <a:pPr marL="0" indent="0">
              <a:buNone/>
            </a:pPr>
            <a:r>
              <a:rPr lang="en-GB" sz="1800" dirty="0"/>
              <a:t> -  from the connection </a:t>
            </a:r>
            <a:r>
              <a:rPr lang="en-GB" sz="1800" dirty="0" err="1"/>
              <a:t>Velenje</a:t>
            </a:r>
            <a:r>
              <a:rPr lang="en-GB" sz="1800" dirty="0"/>
              <a:t> south to the connection </a:t>
            </a:r>
            <a:r>
              <a:rPr lang="en-GB" sz="1800" dirty="0" err="1"/>
              <a:t>Slovenj</a:t>
            </a:r>
            <a:r>
              <a:rPr lang="en-GB" sz="1800" dirty="0"/>
              <a:t> </a:t>
            </a:r>
            <a:r>
              <a:rPr lang="en-GB" sz="1800" dirty="0" err="1"/>
              <a:t>Gradec</a:t>
            </a:r>
            <a:r>
              <a:rPr lang="en-GB" sz="1800" dirty="0"/>
              <a:t> south, about 17,5 km.</a:t>
            </a:r>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98" y="3414466"/>
            <a:ext cx="4182059" cy="2953162"/>
          </a:xfrm>
          <a:prstGeom prst="rect">
            <a:avLst/>
          </a:prstGeom>
        </p:spPr>
      </p:pic>
      <p:pic>
        <p:nvPicPr>
          <p:cNvPr id="5" name="Slika 4"/>
          <p:cNvPicPr>
            <a:picLocks noChangeAspect="1"/>
          </p:cNvPicPr>
          <p:nvPr/>
        </p:nvPicPr>
        <p:blipFill>
          <a:blip r:embed="rId4"/>
          <a:stretch>
            <a:fillRect/>
          </a:stretch>
        </p:blipFill>
        <p:spPr>
          <a:xfrm>
            <a:off x="6370926" y="3414466"/>
            <a:ext cx="3336492" cy="3027053"/>
          </a:xfrm>
          <a:prstGeom prst="rect">
            <a:avLst/>
          </a:prstGeom>
        </p:spPr>
      </p:pic>
      <p:sp>
        <p:nvSpPr>
          <p:cNvPr id="10" name="PoljeZBesedilom 9">
            <a:extLst>
              <a:ext uri="{FF2B5EF4-FFF2-40B4-BE49-F238E27FC236}">
                <a16:creationId xmlns:a16="http://schemas.microsoft.com/office/drawing/2014/main" id="{2910E832-1288-42B8-8756-CC86B0C2DC05}"/>
              </a:ext>
            </a:extLst>
          </p:cNvPr>
          <p:cNvSpPr txBox="1"/>
          <p:nvPr/>
        </p:nvSpPr>
        <p:spPr>
          <a:xfrm>
            <a:off x="468351" y="282017"/>
            <a:ext cx="11145580" cy="1292662"/>
          </a:xfrm>
          <a:prstGeom prst="rect">
            <a:avLst/>
          </a:prstGeom>
          <a:noFill/>
        </p:spPr>
        <p:txBody>
          <a:bodyPr wrap="square" rtlCol="0">
            <a:spAutoFit/>
          </a:bodyPr>
          <a:lstStyle/>
          <a:p>
            <a:endParaRPr lang="sl-SI" sz="2400" dirty="0"/>
          </a:p>
          <a:p>
            <a:r>
              <a:rPr lang="en-US" sz="3600" b="1" dirty="0">
                <a:solidFill>
                  <a:srgbClr val="92D050"/>
                </a:solidFill>
              </a:rPr>
              <a:t>The third development Axis </a:t>
            </a:r>
            <a:r>
              <a:rPr lang="sl-SI" sz="3600" b="1" dirty="0">
                <a:solidFill>
                  <a:srgbClr val="92D050"/>
                </a:solidFill>
              </a:rPr>
              <a:t>- </a:t>
            </a:r>
            <a:r>
              <a:rPr lang="sl-SI" sz="3600" b="1" dirty="0" err="1">
                <a:solidFill>
                  <a:srgbClr val="92D050"/>
                </a:solidFill>
              </a:rPr>
              <a:t>north</a:t>
            </a:r>
            <a:endParaRPr lang="en-AU" sz="3600" b="1" dirty="0">
              <a:solidFill>
                <a:srgbClr val="92D050"/>
              </a:solidFill>
              <a:latin typeface="+mj-lt"/>
              <a:ea typeface="+mj-ea"/>
              <a:cs typeface="+mj-cs"/>
            </a:endParaRPr>
          </a:p>
          <a:p>
            <a:endParaRPr lang="en-AU" dirty="0"/>
          </a:p>
        </p:txBody>
      </p:sp>
      <p:pic>
        <p:nvPicPr>
          <p:cNvPr id="11" name="Slika 10">
            <a:extLst>
              <a:ext uri="{FF2B5EF4-FFF2-40B4-BE49-F238E27FC236}">
                <a16:creationId xmlns:a16="http://schemas.microsoft.com/office/drawing/2014/main" id="{AFBE0349-88DD-4F24-BDE2-C503C872334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12" name="Slika 11">
            <a:extLst>
              <a:ext uri="{FF2B5EF4-FFF2-40B4-BE49-F238E27FC236}">
                <a16:creationId xmlns:a16="http://schemas.microsoft.com/office/drawing/2014/main" id="{DBC70F06-55C3-4C3B-95A4-A7FB5BD843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spTree>
    <p:extLst>
      <p:ext uri="{BB962C8B-B14F-4D97-AF65-F5344CB8AC3E}">
        <p14:creationId xmlns:p14="http://schemas.microsoft.com/office/powerpoint/2010/main" val="413975200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468351" y="1226634"/>
            <a:ext cx="11145580" cy="6463308"/>
          </a:xfrm>
          <a:prstGeom prst="rect">
            <a:avLst/>
          </a:prstGeom>
          <a:noFill/>
        </p:spPr>
        <p:txBody>
          <a:bodyPr wrap="square" rtlCol="0">
            <a:spAutoFit/>
          </a:bodyPr>
          <a:lstStyle/>
          <a:p>
            <a:endParaRPr lang="sl-SI" dirty="0"/>
          </a:p>
          <a:p>
            <a:pPr marL="285750" indent="-285750">
              <a:buFontTx/>
              <a:buChar char="-"/>
            </a:pPr>
            <a:r>
              <a:rPr lang="en-US" dirty="0"/>
              <a:t>City municipality of </a:t>
            </a:r>
            <a:r>
              <a:rPr lang="en-US" dirty="0" err="1"/>
              <a:t>Velenje</a:t>
            </a:r>
            <a:r>
              <a:rPr lang="en-US" dirty="0"/>
              <a:t> plans to make </a:t>
            </a:r>
            <a:r>
              <a:rPr lang="en-US" b="1" dirty="0"/>
              <a:t>substantial investment for supporting green local tourism </a:t>
            </a:r>
            <a:r>
              <a:rPr lang="en-US" dirty="0"/>
              <a:t>in the following years particularly on the </a:t>
            </a:r>
            <a:r>
              <a:rPr lang="en-US" dirty="0" err="1"/>
              <a:t>Velenje</a:t>
            </a:r>
            <a:r>
              <a:rPr lang="en-US" dirty="0"/>
              <a:t> Lake, where the goal is to expand the zero-emission transport to water going vessels with a demonstrational </a:t>
            </a:r>
            <a:r>
              <a:rPr lang="en-US" b="1" dirty="0"/>
              <a:t>hydrogen powered boat </a:t>
            </a:r>
            <a:r>
              <a:rPr lang="en-US" dirty="0"/>
              <a:t>that will link the touristic activities and content associated to sustainable development. </a:t>
            </a:r>
            <a:endParaRPr lang="sl-SI" dirty="0"/>
          </a:p>
          <a:p>
            <a:endParaRPr lang="sl-SI" dirty="0"/>
          </a:p>
          <a:p>
            <a:pPr marL="285750" indent="-285750">
              <a:buFontTx/>
              <a:buChar char="-"/>
            </a:pPr>
            <a:r>
              <a:rPr lang="en-US" dirty="0"/>
              <a:t>The long-term ambition of the project is to </a:t>
            </a:r>
            <a:r>
              <a:rPr lang="en-US" b="1" dirty="0"/>
              <a:t>support further investment into hydrogen technologies</a:t>
            </a:r>
            <a:r>
              <a:rPr lang="en-US" dirty="0"/>
              <a:t>, with hydrogen as an </a:t>
            </a:r>
            <a:r>
              <a:rPr lang="en-US" b="1" dirty="0"/>
              <a:t>energy vector </a:t>
            </a:r>
            <a:r>
              <a:rPr lang="en-US" dirty="0"/>
              <a:t>being at the </a:t>
            </a:r>
            <a:r>
              <a:rPr lang="en-US" b="1" dirty="0"/>
              <a:t>cornerstone of the energy transition of the </a:t>
            </a:r>
            <a:r>
              <a:rPr lang="en-US" b="1" dirty="0" err="1"/>
              <a:t>Šaleška</a:t>
            </a:r>
            <a:r>
              <a:rPr lang="en-US" b="1" dirty="0"/>
              <a:t> Valley</a:t>
            </a:r>
            <a:r>
              <a:rPr lang="en-US" dirty="0"/>
              <a:t>, that aims to </a:t>
            </a:r>
            <a:r>
              <a:rPr lang="en-US" b="1" dirty="0"/>
              <a:t>substitute the gradual shut-down of the lignite thermal power plant </a:t>
            </a:r>
            <a:r>
              <a:rPr lang="en-US" b="1" dirty="0" err="1"/>
              <a:t>Šoštanj</a:t>
            </a:r>
            <a:r>
              <a:rPr lang="en-US" b="1" dirty="0"/>
              <a:t> </a:t>
            </a:r>
            <a:r>
              <a:rPr lang="en-US" dirty="0"/>
              <a:t>(providing from one third to one half of the national electrical energy supply) with an ever-increasing share of renewable energy sources in the energy mix. </a:t>
            </a:r>
            <a:endParaRPr lang="sl-SI" dirty="0"/>
          </a:p>
          <a:p>
            <a:pPr marL="285750" indent="-285750">
              <a:buFontTx/>
              <a:buChar char="-"/>
            </a:pPr>
            <a:r>
              <a:rPr lang="en-US" dirty="0"/>
              <a:t>The long-term outlook of the project is to transform a region deeply characterized by decades of energy production by fossil fuels to a » Hydrogen valley«, utilizing vast potentials of </a:t>
            </a:r>
            <a:r>
              <a:rPr lang="en-US" b="1" dirty="0"/>
              <a:t>locally available renewable energy in a system focused on grid stability and pollution reduction</a:t>
            </a:r>
            <a:r>
              <a:rPr lang="en-US" dirty="0"/>
              <a:t>. A concept, that is relevant and directly applicable to numerous regions across Europe and beyond. </a:t>
            </a:r>
            <a:endParaRPr lang="sl-SI" sz="2400" dirty="0"/>
          </a:p>
          <a:p>
            <a:endParaRPr lang="sl-SI" dirty="0"/>
          </a:p>
          <a:p>
            <a:endParaRPr lang="en-AU" dirty="0"/>
          </a:p>
          <a:p>
            <a:endParaRPr lang="sl-SI" dirty="0"/>
          </a:p>
          <a:p>
            <a:endParaRPr lang="sl-SI" dirty="0"/>
          </a:p>
          <a:p>
            <a:pPr marL="285750" indent="-285750">
              <a:buFont typeface="Arial" panose="020B0604020202020204" pitchFamily="34" charset="0"/>
              <a:buChar char="•"/>
            </a:pPr>
            <a:endParaRPr lang="sl-SI" dirty="0"/>
          </a:p>
          <a:p>
            <a:endParaRPr lang="sl-SI" dirty="0"/>
          </a:p>
          <a:p>
            <a:endParaRPr lang="sl-SI" dirty="0"/>
          </a:p>
          <a:p>
            <a:endParaRPr lang="sl-SI" dirty="0"/>
          </a:p>
        </p:txBody>
      </p:sp>
      <p:sp>
        <p:nvSpPr>
          <p:cNvPr id="5" name="PoljeZBesedilom 4">
            <a:extLst>
              <a:ext uri="{FF2B5EF4-FFF2-40B4-BE49-F238E27FC236}">
                <a16:creationId xmlns:a16="http://schemas.microsoft.com/office/drawing/2014/main" id="{D9056664-F3D1-477E-ADFD-ED3D4C7DABC3}"/>
              </a:ext>
            </a:extLst>
          </p:cNvPr>
          <p:cNvSpPr txBox="1"/>
          <p:nvPr/>
        </p:nvSpPr>
        <p:spPr>
          <a:xfrm>
            <a:off x="468351" y="282017"/>
            <a:ext cx="11145580" cy="1292662"/>
          </a:xfrm>
          <a:prstGeom prst="rect">
            <a:avLst/>
          </a:prstGeom>
          <a:noFill/>
        </p:spPr>
        <p:txBody>
          <a:bodyPr wrap="square" rtlCol="0">
            <a:spAutoFit/>
          </a:bodyPr>
          <a:lstStyle/>
          <a:p>
            <a:endParaRPr lang="sl-SI" sz="2400" dirty="0"/>
          </a:p>
          <a:p>
            <a:r>
              <a:rPr lang="sl-SI" sz="3600" b="1" dirty="0">
                <a:solidFill>
                  <a:srgbClr val="92D050"/>
                </a:solidFill>
                <a:latin typeface="+mj-lt"/>
                <a:ea typeface="+mj-ea"/>
                <a:cs typeface="+mj-cs"/>
              </a:rPr>
              <a:t>Long-term </a:t>
            </a:r>
            <a:r>
              <a:rPr lang="sl-SI" sz="3600" b="1" dirty="0" err="1">
                <a:solidFill>
                  <a:srgbClr val="92D050"/>
                </a:solidFill>
                <a:latin typeface="+mj-lt"/>
                <a:ea typeface="+mj-ea"/>
                <a:cs typeface="+mj-cs"/>
              </a:rPr>
              <a:t>ambition</a:t>
            </a:r>
            <a:endParaRPr lang="en-AU" sz="3600" b="1" dirty="0">
              <a:solidFill>
                <a:srgbClr val="92D050"/>
              </a:solidFill>
              <a:latin typeface="+mj-lt"/>
              <a:ea typeface="+mj-ea"/>
              <a:cs typeface="+mj-cs"/>
            </a:endParaRPr>
          </a:p>
          <a:p>
            <a:endParaRPr lang="en-AU" dirty="0"/>
          </a:p>
        </p:txBody>
      </p:sp>
      <p:pic>
        <p:nvPicPr>
          <p:cNvPr id="6" name="Slika 5">
            <a:extLst>
              <a:ext uri="{FF2B5EF4-FFF2-40B4-BE49-F238E27FC236}">
                <a16:creationId xmlns:a16="http://schemas.microsoft.com/office/drawing/2014/main" id="{A47FCA5F-D25E-4AFE-8648-D84A54186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7" name="Slika 6">
            <a:extLst>
              <a:ext uri="{FF2B5EF4-FFF2-40B4-BE49-F238E27FC236}">
                <a16:creationId xmlns:a16="http://schemas.microsoft.com/office/drawing/2014/main" id="{1437A9CD-C38D-495D-AEAB-DB334289E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108"/>
          <a:stretch/>
        </p:blipFill>
        <p:spPr>
          <a:xfrm>
            <a:off x="64118" y="27549"/>
            <a:ext cx="914450" cy="803733"/>
          </a:xfrm>
          <a:prstGeom prst="rect">
            <a:avLst/>
          </a:prstGeom>
        </p:spPr>
      </p:pic>
    </p:spTree>
    <p:extLst>
      <p:ext uri="{BB962C8B-B14F-4D97-AF65-F5344CB8AC3E}">
        <p14:creationId xmlns:p14="http://schemas.microsoft.com/office/powerpoint/2010/main" val="1360088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4EC4FFA-3A1D-42A9-B4EC-67BD2EE5B877}"/>
              </a:ext>
            </a:extLst>
          </p:cNvPr>
          <p:cNvGraphicFramePr/>
          <p:nvPr>
            <p:extLst>
              <p:ext uri="{D42A27DB-BD31-4B8C-83A1-F6EECF244321}">
                <p14:modId xmlns:p14="http://schemas.microsoft.com/office/powerpoint/2010/main" val="3845890098"/>
              </p:ext>
            </p:extLst>
          </p:nvPr>
        </p:nvGraphicFramePr>
        <p:xfrm>
          <a:off x="17285" y="0"/>
          <a:ext cx="12300612" cy="6756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oljeZBesedilom 4">
            <a:extLst>
              <a:ext uri="{FF2B5EF4-FFF2-40B4-BE49-F238E27FC236}">
                <a16:creationId xmlns:a16="http://schemas.microsoft.com/office/drawing/2014/main" id="{D9056664-F3D1-477E-ADFD-ED3D4C7DABC3}"/>
              </a:ext>
            </a:extLst>
          </p:cNvPr>
          <p:cNvSpPr txBox="1"/>
          <p:nvPr/>
        </p:nvSpPr>
        <p:spPr>
          <a:xfrm>
            <a:off x="468351" y="282017"/>
            <a:ext cx="4199902" cy="1292662"/>
          </a:xfrm>
          <a:prstGeom prst="rect">
            <a:avLst/>
          </a:prstGeom>
          <a:noFill/>
        </p:spPr>
        <p:txBody>
          <a:bodyPr wrap="square" rtlCol="0">
            <a:spAutoFit/>
          </a:bodyPr>
          <a:lstStyle/>
          <a:p>
            <a:endParaRPr lang="sl-SI" sz="2400" dirty="0"/>
          </a:p>
          <a:p>
            <a:r>
              <a:rPr lang="sl-SI" sz="3600" b="1" dirty="0" err="1">
                <a:solidFill>
                  <a:srgbClr val="92D050"/>
                </a:solidFill>
                <a:latin typeface="+mj-lt"/>
                <a:ea typeface="+mj-ea"/>
                <a:cs typeface="+mj-cs"/>
              </a:rPr>
              <a:t>Advantages</a:t>
            </a:r>
            <a:endParaRPr lang="en-AU" sz="3600" b="1" dirty="0">
              <a:solidFill>
                <a:srgbClr val="92D050"/>
              </a:solidFill>
              <a:latin typeface="+mj-lt"/>
              <a:ea typeface="+mj-ea"/>
              <a:cs typeface="+mj-cs"/>
            </a:endParaRPr>
          </a:p>
          <a:p>
            <a:endParaRPr lang="en-AU" dirty="0"/>
          </a:p>
        </p:txBody>
      </p:sp>
      <p:pic>
        <p:nvPicPr>
          <p:cNvPr id="8" name="Slika 7">
            <a:extLst>
              <a:ext uri="{FF2B5EF4-FFF2-40B4-BE49-F238E27FC236}">
                <a16:creationId xmlns:a16="http://schemas.microsoft.com/office/drawing/2014/main" id="{0201F030-67D4-4F1B-8497-C722E734B75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10" name="Slika 9">
            <a:extLst>
              <a:ext uri="{FF2B5EF4-FFF2-40B4-BE49-F238E27FC236}">
                <a16:creationId xmlns:a16="http://schemas.microsoft.com/office/drawing/2014/main" id="{F4C1C8E5-8DCC-4B0A-8377-2949C7C1197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spTree>
    <p:extLst>
      <p:ext uri="{BB962C8B-B14F-4D97-AF65-F5344CB8AC3E}">
        <p14:creationId xmlns:p14="http://schemas.microsoft.com/office/powerpoint/2010/main" val="4198413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BE6600C-506E-4938-8BF3-1C3C98FE9BC5}"/>
              </a:ext>
            </a:extLst>
          </p:cNvPr>
          <p:cNvSpPr>
            <a:spLocks noGrp="1"/>
          </p:cNvSpPr>
          <p:nvPr>
            <p:ph type="ctrTitle"/>
          </p:nvPr>
        </p:nvSpPr>
        <p:spPr/>
        <p:txBody>
          <a:bodyPr>
            <a:normAutofit/>
          </a:bodyPr>
          <a:lstStyle/>
          <a:p>
            <a:r>
              <a:rPr lang="sl-SI" sz="4800" b="1" dirty="0" err="1">
                <a:solidFill>
                  <a:srgbClr val="92D050"/>
                </a:solidFill>
              </a:rPr>
              <a:t>Thank</a:t>
            </a:r>
            <a:r>
              <a:rPr lang="sl-SI" sz="4800" b="1" dirty="0">
                <a:solidFill>
                  <a:srgbClr val="92D050"/>
                </a:solidFill>
              </a:rPr>
              <a:t> </a:t>
            </a:r>
            <a:r>
              <a:rPr lang="sl-SI" sz="4800" b="1" dirty="0" err="1">
                <a:solidFill>
                  <a:srgbClr val="92D050"/>
                </a:solidFill>
              </a:rPr>
              <a:t>you</a:t>
            </a:r>
            <a:r>
              <a:rPr lang="sl-SI" sz="4800" b="1" dirty="0">
                <a:solidFill>
                  <a:srgbClr val="92D050"/>
                </a:solidFill>
              </a:rPr>
              <a:t>! </a:t>
            </a:r>
          </a:p>
        </p:txBody>
      </p:sp>
      <p:pic>
        <p:nvPicPr>
          <p:cNvPr id="5" name="Slika 4">
            <a:extLst>
              <a:ext uri="{FF2B5EF4-FFF2-40B4-BE49-F238E27FC236}">
                <a16:creationId xmlns:a16="http://schemas.microsoft.com/office/drawing/2014/main" id="{55DD0D47-E94C-4891-B951-39F8D95B1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301"/>
            <a:ext cx="1924282" cy="1924282"/>
          </a:xfrm>
          <a:prstGeom prst="rect">
            <a:avLst/>
          </a:prstGeom>
        </p:spPr>
      </p:pic>
      <p:sp>
        <p:nvSpPr>
          <p:cNvPr id="4" name="object 4">
            <a:extLst>
              <a:ext uri="{FF2B5EF4-FFF2-40B4-BE49-F238E27FC236}">
                <a16:creationId xmlns:a16="http://schemas.microsoft.com/office/drawing/2014/main" id="{F2F0EC55-684A-4E67-8038-EF3164A44420}"/>
              </a:ext>
            </a:extLst>
          </p:cNvPr>
          <p:cNvSpPr txBox="1"/>
          <p:nvPr/>
        </p:nvSpPr>
        <p:spPr>
          <a:xfrm>
            <a:off x="2278824" y="3905882"/>
            <a:ext cx="7531926" cy="1354217"/>
          </a:xfrm>
          <a:prstGeom prst="rect">
            <a:avLst/>
          </a:prstGeom>
        </p:spPr>
        <p:txBody>
          <a:bodyPr vert="horz" wrap="square" lIns="0" tIns="0" rIns="0" bIns="0" rtlCol="0">
            <a:spAutoFit/>
          </a:bodyPr>
          <a:lstStyle/>
          <a:p>
            <a:pPr marL="12700" algn="ctr">
              <a:lnSpc>
                <a:spcPct val="100000"/>
              </a:lnSpc>
            </a:pPr>
            <a:r>
              <a:rPr lang="sl-SI" sz="1600" spc="-5" dirty="0" err="1">
                <a:latin typeface="Arial"/>
                <a:cs typeface="Arial"/>
                <a:hlinkClick r:id="rId4"/>
              </a:rPr>
              <a:t>bostjan.krajnc</a:t>
            </a:r>
            <a:r>
              <a:rPr sz="1600" spc="-5" dirty="0">
                <a:latin typeface="Arial"/>
                <a:cs typeface="Arial"/>
                <a:hlinkClick r:id="rId4"/>
              </a:rPr>
              <a:t>@kssena.velenje.eu</a:t>
            </a:r>
            <a:endParaRPr lang="sl-SI" sz="1600" dirty="0">
              <a:latin typeface="Arial"/>
              <a:cs typeface="Arial"/>
            </a:endParaRPr>
          </a:p>
          <a:p>
            <a:pPr marL="12700" algn="ctr">
              <a:lnSpc>
                <a:spcPct val="100000"/>
              </a:lnSpc>
            </a:pPr>
            <a:r>
              <a:rPr sz="1800" spc="-5" dirty="0">
                <a:latin typeface="Agency FB"/>
                <a:cs typeface="Agency FB"/>
              </a:rPr>
              <a:t>Tel.: </a:t>
            </a:r>
            <a:r>
              <a:rPr sz="1800" spc="-10" dirty="0">
                <a:latin typeface="Agency FB"/>
                <a:cs typeface="Agency FB"/>
              </a:rPr>
              <a:t>+386 </a:t>
            </a:r>
            <a:r>
              <a:rPr sz="1800" dirty="0">
                <a:latin typeface="Agency FB"/>
                <a:cs typeface="Agency FB"/>
              </a:rPr>
              <a:t>3 </a:t>
            </a:r>
            <a:r>
              <a:rPr sz="1800" spc="-10" dirty="0">
                <a:latin typeface="Agency FB"/>
                <a:cs typeface="Agency FB"/>
              </a:rPr>
              <a:t>8961</a:t>
            </a:r>
            <a:r>
              <a:rPr sz="1800" spc="-20" dirty="0">
                <a:latin typeface="Agency FB"/>
                <a:cs typeface="Agency FB"/>
              </a:rPr>
              <a:t> </a:t>
            </a:r>
            <a:r>
              <a:rPr sz="1800" spc="-10" dirty="0">
                <a:latin typeface="Agency FB"/>
                <a:cs typeface="Agency FB"/>
              </a:rPr>
              <a:t>520</a:t>
            </a:r>
            <a:endParaRPr lang="sl-SI" sz="1800" spc="-10" dirty="0">
              <a:latin typeface="Agency FB"/>
              <a:cs typeface="Agency FB"/>
            </a:endParaRPr>
          </a:p>
          <a:p>
            <a:pPr marL="12700" algn="ctr">
              <a:lnSpc>
                <a:spcPct val="100000"/>
              </a:lnSpc>
            </a:pPr>
            <a:endParaRPr lang="sl-SI" dirty="0">
              <a:latin typeface="Agency FB"/>
              <a:cs typeface="Agency FB"/>
            </a:endParaRPr>
          </a:p>
          <a:p>
            <a:pPr marL="12700" algn="ctr">
              <a:lnSpc>
                <a:spcPct val="100000"/>
              </a:lnSpc>
            </a:pPr>
            <a:r>
              <a:rPr sz="1800" spc="-5" dirty="0">
                <a:latin typeface="Agency FB"/>
                <a:cs typeface="Agency FB"/>
                <a:hlinkClick r:id="rId5"/>
              </a:rPr>
              <a:t>info@kssena.velenje.eu </a:t>
            </a:r>
            <a:r>
              <a:rPr sz="1800" spc="-5" dirty="0">
                <a:latin typeface="Agency FB"/>
                <a:cs typeface="Agency FB"/>
              </a:rPr>
              <a:t> </a:t>
            </a:r>
            <a:endParaRPr lang="sl-SI" spc="-5" dirty="0">
              <a:latin typeface="Agency FB"/>
              <a:cs typeface="Agency FB"/>
            </a:endParaRPr>
          </a:p>
          <a:p>
            <a:pPr marL="12700" algn="ctr">
              <a:lnSpc>
                <a:spcPct val="100000"/>
              </a:lnSpc>
            </a:pPr>
            <a:r>
              <a:rPr sz="1800" dirty="0">
                <a:latin typeface="Agency FB"/>
                <a:cs typeface="Agency FB"/>
                <a:hlinkClick r:id="rId6"/>
              </a:rPr>
              <a:t>www.kssena.si</a:t>
            </a:r>
            <a:endParaRPr sz="1800" dirty="0">
              <a:latin typeface="Agency FB"/>
              <a:cs typeface="Agency FB"/>
            </a:endParaRPr>
          </a:p>
        </p:txBody>
      </p:sp>
      <p:pic>
        <p:nvPicPr>
          <p:cNvPr id="6" name="Slika 5">
            <a:extLst>
              <a:ext uri="{FF2B5EF4-FFF2-40B4-BE49-F238E27FC236}">
                <a16:creationId xmlns:a16="http://schemas.microsoft.com/office/drawing/2014/main" id="{8DFD3139-D294-4A11-BFCF-EF0102AE8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4718" y="360324"/>
            <a:ext cx="3548703" cy="904919"/>
          </a:xfrm>
          <a:prstGeom prst="rect">
            <a:avLst/>
          </a:prstGeom>
        </p:spPr>
      </p:pic>
    </p:spTree>
    <p:extLst>
      <p:ext uri="{BB962C8B-B14F-4D97-AF65-F5344CB8AC3E}">
        <p14:creationId xmlns:p14="http://schemas.microsoft.com/office/powerpoint/2010/main" val="89778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468351" y="825190"/>
            <a:ext cx="6891454" cy="5909310"/>
          </a:xfrm>
          <a:prstGeom prst="rect">
            <a:avLst/>
          </a:prstGeom>
          <a:noFill/>
        </p:spPr>
        <p:txBody>
          <a:bodyPr wrap="square" rtlCol="0">
            <a:spAutoFit/>
          </a:bodyPr>
          <a:lstStyle/>
          <a:p>
            <a:r>
              <a:rPr lang="en-AU" dirty="0"/>
              <a:t>The </a:t>
            </a:r>
            <a:r>
              <a:rPr lang="en-AU" dirty="0" err="1"/>
              <a:t>Savinjsko-šaleška</a:t>
            </a:r>
            <a:r>
              <a:rPr lang="en-AU" dirty="0"/>
              <a:t> (SAŠA) region is part of the </a:t>
            </a:r>
            <a:r>
              <a:rPr lang="en-AU" dirty="0" err="1"/>
              <a:t>Savinjska</a:t>
            </a:r>
            <a:r>
              <a:rPr lang="en-AU" dirty="0"/>
              <a:t> statistical region and includes the </a:t>
            </a:r>
            <a:r>
              <a:rPr lang="en-AU" dirty="0" err="1"/>
              <a:t>teritory</a:t>
            </a:r>
            <a:r>
              <a:rPr lang="en-AU" dirty="0"/>
              <a:t> of 10 municipalities</a:t>
            </a:r>
            <a:r>
              <a:rPr lang="sl-SI" dirty="0"/>
              <a:t>; </a:t>
            </a:r>
            <a:r>
              <a:rPr lang="en-AU" dirty="0" err="1"/>
              <a:t>Savinjska</a:t>
            </a:r>
            <a:r>
              <a:rPr lang="en-AU" dirty="0"/>
              <a:t> is the 3 largest region in Slovenia, with a surface of 2.301 km2 (11,4% of total national territory) and is home to 253.845 residents (2016). </a:t>
            </a:r>
          </a:p>
          <a:p>
            <a:endParaRPr lang="en-AU" dirty="0"/>
          </a:p>
          <a:p>
            <a:r>
              <a:rPr lang="en-AU" dirty="0"/>
              <a:t>For decades and in the present, SAŠA region represents the largest pool of energy production in Slovenia, producing electrical energy, heat and cold, mainly by utilizing local reserves of lignite. The region is otherwise abundant (besides coal) with </a:t>
            </a:r>
            <a:r>
              <a:rPr lang="en-AU" b="1" dirty="0">
                <a:solidFill>
                  <a:srgbClr val="00B050"/>
                </a:solidFill>
              </a:rPr>
              <a:t>biomass</a:t>
            </a:r>
            <a:r>
              <a:rPr lang="en-AU" dirty="0"/>
              <a:t>, </a:t>
            </a:r>
            <a:r>
              <a:rPr lang="en-AU" b="1" dirty="0">
                <a:solidFill>
                  <a:srgbClr val="00B050"/>
                </a:solidFill>
              </a:rPr>
              <a:t>sunlight</a:t>
            </a:r>
            <a:r>
              <a:rPr lang="en-AU" dirty="0"/>
              <a:t> and </a:t>
            </a:r>
            <a:r>
              <a:rPr lang="sl-SI" b="1" dirty="0">
                <a:solidFill>
                  <a:srgbClr val="00B050"/>
                </a:solidFill>
              </a:rPr>
              <a:t>hidro</a:t>
            </a:r>
            <a:r>
              <a:rPr lang="en-AU" dirty="0"/>
              <a:t> sources of energy. </a:t>
            </a:r>
            <a:endParaRPr lang="sl-SI" dirty="0"/>
          </a:p>
          <a:p>
            <a:endParaRPr lang="en-AU" dirty="0"/>
          </a:p>
          <a:p>
            <a:r>
              <a:rPr lang="en-AU" dirty="0">
                <a:solidFill>
                  <a:srgbClr val="00B050"/>
                </a:solidFill>
              </a:rPr>
              <a:t>The main challenge going forward is to continue the regions traditional role in the national energy system, but gradually move away from fossil fuel based production to utilizing other available sources of energy</a:t>
            </a:r>
            <a:r>
              <a:rPr lang="sl-SI" dirty="0">
                <a:solidFill>
                  <a:srgbClr val="00B050"/>
                </a:solidFill>
              </a:rPr>
              <a:t>!</a:t>
            </a:r>
            <a:r>
              <a:rPr lang="en-AU" dirty="0">
                <a:solidFill>
                  <a:srgbClr val="00B050"/>
                </a:solidFill>
              </a:rPr>
              <a:t> </a:t>
            </a:r>
          </a:p>
          <a:p>
            <a:endParaRPr lang="en-AU" dirty="0"/>
          </a:p>
          <a:p>
            <a:r>
              <a:rPr lang="en-AU" dirty="0"/>
              <a:t>The long-term vision (particularly for the City of </a:t>
            </a:r>
            <a:r>
              <a:rPr lang="en-AU" dirty="0" err="1"/>
              <a:t>Velenje</a:t>
            </a:r>
            <a:r>
              <a:rPr lang="en-AU" dirty="0"/>
              <a:t>) is to turn away from its heavy industrial background and focus on the development of </a:t>
            </a:r>
            <a:r>
              <a:rPr lang="en-AU" b="1" dirty="0">
                <a:solidFill>
                  <a:srgbClr val="00B050"/>
                </a:solidFill>
              </a:rPr>
              <a:t>clean industries</a:t>
            </a:r>
            <a:r>
              <a:rPr lang="en-AU" dirty="0">
                <a:solidFill>
                  <a:srgbClr val="00B050"/>
                </a:solidFill>
              </a:rPr>
              <a:t> </a:t>
            </a:r>
            <a:r>
              <a:rPr lang="en-AU" dirty="0"/>
              <a:t>and </a:t>
            </a:r>
            <a:r>
              <a:rPr lang="en-AU" b="1" dirty="0">
                <a:solidFill>
                  <a:srgbClr val="00B050"/>
                </a:solidFill>
              </a:rPr>
              <a:t>sustainable tourism</a:t>
            </a:r>
            <a:r>
              <a:rPr lang="en-AU" b="1" dirty="0">
                <a:solidFill>
                  <a:srgbClr val="92D050"/>
                </a:solidFill>
              </a:rPr>
              <a:t> </a:t>
            </a:r>
            <a:r>
              <a:rPr lang="en-AU" dirty="0"/>
              <a:t>while exploiting their outstanding experience and newly generated know-how in the field of energetics. </a:t>
            </a:r>
          </a:p>
          <a:p>
            <a:endParaRPr lang="sl-SI" dirty="0"/>
          </a:p>
        </p:txBody>
      </p:sp>
      <p:pic>
        <p:nvPicPr>
          <p:cNvPr id="12" name="Slika 11">
            <a:extLst>
              <a:ext uri="{FF2B5EF4-FFF2-40B4-BE49-F238E27FC236}">
                <a16:creationId xmlns:a16="http://schemas.microsoft.com/office/drawing/2014/main" id="{5253CB84-B94C-4D46-A3AC-4AEE8879BDF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5"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5919" y="955675"/>
            <a:ext cx="352742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468351" y="133769"/>
            <a:ext cx="8229600" cy="6914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altLang="sl-SI" sz="3600" b="1" dirty="0" err="1">
                <a:solidFill>
                  <a:srgbClr val="92D050"/>
                </a:solidFill>
              </a:rPr>
              <a:t>City</a:t>
            </a:r>
            <a:r>
              <a:rPr lang="sl-SI" altLang="sl-SI" sz="3600" b="1" dirty="0">
                <a:solidFill>
                  <a:srgbClr val="92D050"/>
                </a:solidFill>
              </a:rPr>
              <a:t> </a:t>
            </a:r>
            <a:r>
              <a:rPr lang="sl-SI" altLang="sl-SI" sz="3600" b="1" dirty="0" err="1">
                <a:solidFill>
                  <a:srgbClr val="92D050"/>
                </a:solidFill>
              </a:rPr>
              <a:t>Municipality</a:t>
            </a:r>
            <a:r>
              <a:rPr lang="sl-SI" altLang="sl-SI" sz="3600" b="1" dirty="0">
                <a:solidFill>
                  <a:srgbClr val="92D050"/>
                </a:solidFill>
              </a:rPr>
              <a:t> </a:t>
            </a:r>
            <a:r>
              <a:rPr lang="sl-SI" altLang="sl-SI" sz="3600" b="1" dirty="0" err="1">
                <a:solidFill>
                  <a:srgbClr val="92D050"/>
                </a:solidFill>
              </a:rPr>
              <a:t>of</a:t>
            </a:r>
            <a:r>
              <a:rPr lang="sl-SI" altLang="sl-SI" sz="3600" b="1" dirty="0">
                <a:solidFill>
                  <a:srgbClr val="92D050"/>
                </a:solidFill>
              </a:rPr>
              <a:t> Velenje</a:t>
            </a:r>
            <a:endParaRPr lang="en-GB" altLang="sl-SI" sz="3600" b="1" dirty="0">
              <a:solidFill>
                <a:srgbClr val="92D050"/>
              </a:solidFill>
            </a:endParaRPr>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919" y="3424548"/>
            <a:ext cx="3671887"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ka 7">
            <a:extLst>
              <a:ext uri="{FF2B5EF4-FFF2-40B4-BE49-F238E27FC236}">
                <a16:creationId xmlns:a16="http://schemas.microsoft.com/office/drawing/2014/main" id="{66A5CF5D-7D44-49CB-923D-26B64892AB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spTree>
    <p:extLst>
      <p:ext uri="{BB962C8B-B14F-4D97-AF65-F5344CB8AC3E}">
        <p14:creationId xmlns:p14="http://schemas.microsoft.com/office/powerpoint/2010/main" val="268181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468351" y="841849"/>
            <a:ext cx="11145580" cy="5909310"/>
          </a:xfrm>
          <a:prstGeom prst="rect">
            <a:avLst/>
          </a:prstGeom>
          <a:noFill/>
        </p:spPr>
        <p:txBody>
          <a:bodyPr wrap="square" rtlCol="0">
            <a:spAutoFit/>
          </a:bodyPr>
          <a:lstStyle/>
          <a:p>
            <a:endParaRPr lang="sl-SI" dirty="0"/>
          </a:p>
          <a:p>
            <a:pPr marL="285750" indent="-285750">
              <a:buFont typeface="Wingdings" panose="05000000000000000000" pitchFamily="2" charset="2"/>
              <a:buChar char="§"/>
            </a:pPr>
            <a:r>
              <a:rPr lang="en-AU" dirty="0"/>
              <a:t>Foundation of a local energy agency in 2006 (Beginning of KSSENA) </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Energy analysis of local public buildings stock (Detailed energy audits, thermographic analysis, construction physics energy modelling, etc.)</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Adherence to the Covenant of Mayors initiative in March 2010 -&gt; Sustainable Energy Action Plan confirmed 2012</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Development of an EMIS system for public buildings (FPE-&gt;DEM-&gt;E2 manager) </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Energy refurbishment of public buildings </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Investment into renewable energy sources (PV power plants on public buildings, </a:t>
            </a:r>
            <a:r>
              <a:rPr lang="sl-SI" dirty="0"/>
              <a:t>CHP </a:t>
            </a:r>
            <a:r>
              <a:rPr lang="en-AU" dirty="0"/>
              <a:t>units in primary school</a:t>
            </a:r>
            <a:r>
              <a:rPr lang="sl-SI" dirty="0"/>
              <a:t>s</a:t>
            </a:r>
            <a:r>
              <a:rPr lang="en-AU" dirty="0"/>
              <a:t>)</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Investment into the optimization of the public lighting system</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Development of a standalone street light system powered by RES (ESUS) </a:t>
            </a:r>
          </a:p>
          <a:p>
            <a:pPr marL="285750" indent="-285750">
              <a:buFont typeface="Wingdings" panose="05000000000000000000" pitchFamily="2" charset="2"/>
              <a:buChar char="§"/>
            </a:pPr>
            <a:endParaRPr lang="en-AU" dirty="0"/>
          </a:p>
          <a:p>
            <a:pPr marL="285750" indent="-285750">
              <a:buFont typeface="Wingdings" panose="05000000000000000000" pitchFamily="2" charset="2"/>
              <a:buChar char="§"/>
            </a:pPr>
            <a:r>
              <a:rPr lang="en-AU" dirty="0"/>
              <a:t>Project inception and development, trainings and education, acquiring private and public capital, cooperation in transnational consortia…</a:t>
            </a:r>
          </a:p>
          <a:p>
            <a:endParaRPr lang="sl-SI" dirty="0"/>
          </a:p>
        </p:txBody>
      </p:sp>
      <p:sp>
        <p:nvSpPr>
          <p:cNvPr id="4" name="PoljeZBesedilom 3">
            <a:extLst>
              <a:ext uri="{FF2B5EF4-FFF2-40B4-BE49-F238E27FC236}">
                <a16:creationId xmlns:a16="http://schemas.microsoft.com/office/drawing/2014/main" id="{2950CD6C-4663-4AF1-8BC8-01F7F918DC21}"/>
              </a:ext>
            </a:extLst>
          </p:cNvPr>
          <p:cNvSpPr txBox="1"/>
          <p:nvPr/>
        </p:nvSpPr>
        <p:spPr>
          <a:xfrm>
            <a:off x="468351" y="282017"/>
            <a:ext cx="11145580" cy="867930"/>
          </a:xfrm>
          <a:prstGeom prst="rect">
            <a:avLst/>
          </a:prstGeom>
          <a:noFill/>
        </p:spPr>
        <p:txBody>
          <a:bodyPr wrap="square" rtlCol="0">
            <a:spAutoFit/>
          </a:bodyPr>
          <a:lstStyle/>
          <a:p>
            <a:pPr>
              <a:lnSpc>
                <a:spcPct val="90000"/>
              </a:lnSpc>
              <a:spcBef>
                <a:spcPct val="0"/>
              </a:spcBef>
            </a:pPr>
            <a:r>
              <a:rPr lang="sl-SI" sz="3600" b="1" dirty="0">
                <a:solidFill>
                  <a:srgbClr val="92D050"/>
                </a:solidFill>
                <a:latin typeface="+mj-lt"/>
                <a:ea typeface="+mj-ea"/>
                <a:cs typeface="+mj-cs"/>
              </a:rPr>
              <a:t>What has been done?</a:t>
            </a:r>
          </a:p>
          <a:p>
            <a:endParaRPr lang="sl-SI" dirty="0"/>
          </a:p>
        </p:txBody>
      </p:sp>
      <p:pic>
        <p:nvPicPr>
          <p:cNvPr id="5" name="Slika 4">
            <a:extLst>
              <a:ext uri="{FF2B5EF4-FFF2-40B4-BE49-F238E27FC236}">
                <a16:creationId xmlns:a16="http://schemas.microsoft.com/office/drawing/2014/main" id="{55FA4828-FF31-4ED5-85C9-E64B32E9212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6" name="Slika 5">
            <a:extLst>
              <a:ext uri="{FF2B5EF4-FFF2-40B4-BE49-F238E27FC236}">
                <a16:creationId xmlns:a16="http://schemas.microsoft.com/office/drawing/2014/main" id="{B7093768-DEEB-4DBA-8DE9-B2793A8584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spTree>
    <p:extLst>
      <p:ext uri="{BB962C8B-B14F-4D97-AF65-F5344CB8AC3E}">
        <p14:creationId xmlns:p14="http://schemas.microsoft.com/office/powerpoint/2010/main" val="4111228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slov 1"/>
          <p:cNvSpPr>
            <a:spLocks noGrp="1"/>
          </p:cNvSpPr>
          <p:nvPr>
            <p:ph type="title"/>
          </p:nvPr>
        </p:nvSpPr>
        <p:spPr>
          <a:xfrm>
            <a:off x="527051" y="102742"/>
            <a:ext cx="10743700" cy="1046608"/>
          </a:xfrm>
        </p:spPr>
        <p:txBody>
          <a:bodyPr>
            <a:normAutofit/>
          </a:bodyPr>
          <a:lstStyle/>
          <a:p>
            <a:pPr eaLnBrk="1" hangingPunct="1"/>
            <a:r>
              <a:rPr lang="sl-SI" altLang="sl-SI" sz="3600" b="1" dirty="0" err="1">
                <a:solidFill>
                  <a:srgbClr val="92D050"/>
                </a:solidFill>
              </a:rPr>
              <a:t>Awards</a:t>
            </a:r>
            <a:endParaRPr lang="sl-SI" altLang="sl-SI" sz="3600" b="1" dirty="0">
              <a:solidFill>
                <a:srgbClr val="92D050"/>
              </a:solidFill>
            </a:endParaRPr>
          </a:p>
        </p:txBody>
      </p:sp>
      <p:sp>
        <p:nvSpPr>
          <p:cNvPr id="40963" name="Ograda vsebine 2"/>
          <p:cNvSpPr>
            <a:spLocks noGrp="1"/>
          </p:cNvSpPr>
          <p:nvPr>
            <p:ph idx="1"/>
          </p:nvPr>
        </p:nvSpPr>
        <p:spPr>
          <a:xfrm>
            <a:off x="141817" y="965994"/>
            <a:ext cx="7727949" cy="3323512"/>
          </a:xfrm>
        </p:spPr>
        <p:txBody>
          <a:bodyPr>
            <a:normAutofit fontScale="92500" lnSpcReduction="20000"/>
          </a:bodyPr>
          <a:lstStyle/>
          <a:p>
            <a:pPr marL="0" indent="0">
              <a:buFontTx/>
              <a:buNone/>
            </a:pPr>
            <a:r>
              <a:rPr lang="sl-SI" altLang="sl-SI" sz="1600" dirty="0"/>
              <a:t>2010: </a:t>
            </a:r>
          </a:p>
          <a:p>
            <a:pPr marL="0" indent="0">
              <a:buFontTx/>
              <a:buNone/>
            </a:pPr>
            <a:r>
              <a:rPr lang="sl-SI" altLang="sl-SI" sz="1600" b="1" dirty="0" err="1"/>
              <a:t>Brussels</a:t>
            </a:r>
            <a:r>
              <a:rPr lang="sl-SI" altLang="sl-SI" sz="1600" b="1" dirty="0"/>
              <a:t>:  </a:t>
            </a:r>
            <a:r>
              <a:rPr lang="sl-SI" altLang="sl-SI" sz="1600" b="1" dirty="0" err="1"/>
              <a:t>Best</a:t>
            </a:r>
            <a:r>
              <a:rPr lang="sl-SI" altLang="sl-SI" sz="1600" b="1" dirty="0"/>
              <a:t> EE </a:t>
            </a:r>
            <a:r>
              <a:rPr lang="sl-SI" altLang="sl-SI" sz="1600" b="1" dirty="0" err="1"/>
              <a:t>promotional</a:t>
            </a:r>
            <a:r>
              <a:rPr lang="sl-SI" altLang="sl-SI" sz="1600" b="1" dirty="0"/>
              <a:t> </a:t>
            </a:r>
            <a:r>
              <a:rPr lang="sl-SI" altLang="sl-SI" sz="1600" b="1" dirty="0" err="1"/>
              <a:t>campaign</a:t>
            </a:r>
            <a:r>
              <a:rPr lang="sl-SI" altLang="sl-SI" sz="1600" b="1" dirty="0"/>
              <a:t> </a:t>
            </a:r>
            <a:r>
              <a:rPr lang="sl-SI" altLang="sl-SI" sz="1600" i="1" dirty="0"/>
              <a:t>(Project MOVE)</a:t>
            </a:r>
          </a:p>
          <a:p>
            <a:pPr marL="0" indent="0">
              <a:buFontTx/>
              <a:buNone/>
            </a:pPr>
            <a:r>
              <a:rPr lang="sl-SI" altLang="sl-SI" sz="1600" b="1" dirty="0"/>
              <a:t>Maribor: Velenje, Energy most </a:t>
            </a:r>
            <a:r>
              <a:rPr lang="sl-SI" altLang="sl-SI" sz="1600" b="1" dirty="0" err="1"/>
              <a:t>Efficient</a:t>
            </a:r>
            <a:r>
              <a:rPr lang="sl-SI" altLang="sl-SI" sz="1600" b="1" dirty="0"/>
              <a:t> large </a:t>
            </a:r>
            <a:r>
              <a:rPr lang="sl-SI" altLang="sl-SI" sz="1600" b="1" dirty="0" err="1"/>
              <a:t>Municipality</a:t>
            </a:r>
            <a:r>
              <a:rPr lang="sl-SI" altLang="sl-SI" sz="1600" b="1" dirty="0"/>
              <a:t> in </a:t>
            </a:r>
            <a:r>
              <a:rPr lang="sl-SI" altLang="sl-SI" sz="1600" b="1" dirty="0" err="1"/>
              <a:t>Slovenia</a:t>
            </a:r>
            <a:r>
              <a:rPr lang="sl-SI" altLang="sl-SI" sz="1600" dirty="0"/>
              <a:t> </a:t>
            </a:r>
            <a:r>
              <a:rPr lang="sl-SI" altLang="sl-SI" sz="1600" i="1" dirty="0"/>
              <a:t> (portal Energetika.net)</a:t>
            </a:r>
          </a:p>
          <a:p>
            <a:pPr marL="0" indent="0">
              <a:buFontTx/>
              <a:buNone/>
            </a:pPr>
            <a:endParaRPr lang="sl-SI" altLang="sl-SI" sz="1500" i="1" dirty="0"/>
          </a:p>
          <a:p>
            <a:pPr marL="0" indent="0">
              <a:buFontTx/>
              <a:buNone/>
            </a:pPr>
            <a:r>
              <a:rPr lang="sl-SI" altLang="sl-SI" sz="1600" dirty="0"/>
              <a:t>2011: </a:t>
            </a:r>
            <a:r>
              <a:rPr lang="sl-SI" altLang="sl-SI" sz="1600" b="1" dirty="0"/>
              <a:t>Ljubljana: Velenje Energy most </a:t>
            </a:r>
            <a:r>
              <a:rPr lang="sl-SI" altLang="sl-SI" sz="1600" b="1" dirty="0" err="1"/>
              <a:t>Efficient</a:t>
            </a:r>
            <a:r>
              <a:rPr lang="sl-SI" altLang="sl-SI" sz="1600" b="1" dirty="0"/>
              <a:t> large </a:t>
            </a:r>
            <a:r>
              <a:rPr lang="sl-SI" altLang="sl-SI" sz="1600" b="1" dirty="0" err="1"/>
              <a:t>Municipality</a:t>
            </a:r>
            <a:r>
              <a:rPr lang="sl-SI" altLang="sl-SI" sz="1600" b="1" dirty="0"/>
              <a:t> in </a:t>
            </a:r>
            <a:r>
              <a:rPr lang="sl-SI" altLang="sl-SI" sz="1600" b="1" dirty="0" err="1"/>
              <a:t>Slovenia</a:t>
            </a:r>
            <a:r>
              <a:rPr lang="sl-SI" altLang="sl-SI" sz="1600" dirty="0"/>
              <a:t> </a:t>
            </a:r>
            <a:r>
              <a:rPr lang="sl-SI" altLang="sl-SI" sz="1600" i="1" dirty="0"/>
              <a:t>(Energetika.net)</a:t>
            </a:r>
          </a:p>
          <a:p>
            <a:pPr marL="0" indent="0">
              <a:buFontTx/>
              <a:buNone/>
            </a:pPr>
            <a:endParaRPr lang="sl-SI" altLang="sl-SI" sz="1600" i="1" dirty="0"/>
          </a:p>
          <a:p>
            <a:pPr marL="0" indent="0">
              <a:buFontTx/>
              <a:buNone/>
            </a:pPr>
            <a:r>
              <a:rPr lang="sl-SI" altLang="sl-SI" sz="1600" i="1" dirty="0"/>
              <a:t>2012: </a:t>
            </a:r>
            <a:r>
              <a:rPr lang="en-US" sz="1600" b="1" dirty="0"/>
              <a:t>Finalists of the Finance </a:t>
            </a:r>
            <a:r>
              <a:rPr lang="sl-SI" sz="1600" b="1" dirty="0" err="1"/>
              <a:t>media</a:t>
            </a:r>
            <a:r>
              <a:rPr lang="sl-SI" sz="1600" b="1" dirty="0"/>
              <a:t> </a:t>
            </a:r>
            <a:r>
              <a:rPr lang="en-US" sz="1600" b="1" dirty="0"/>
              <a:t>portal competition – </a:t>
            </a:r>
            <a:r>
              <a:rPr lang="sl-SI" sz="1600" b="1" dirty="0" err="1"/>
              <a:t>Best</a:t>
            </a:r>
            <a:r>
              <a:rPr lang="sl-SI" sz="1600" b="1" dirty="0"/>
              <a:t> </a:t>
            </a:r>
            <a:r>
              <a:rPr lang="en-US" sz="1600" b="1" dirty="0"/>
              <a:t>RES project</a:t>
            </a:r>
            <a:endParaRPr lang="sl-SI" sz="1600" b="1" dirty="0"/>
          </a:p>
          <a:p>
            <a:pPr marL="0" indent="0">
              <a:buFontTx/>
              <a:buNone/>
            </a:pPr>
            <a:endParaRPr lang="sl-SI" sz="1600" b="1" dirty="0"/>
          </a:p>
          <a:p>
            <a:pPr marL="0" indent="0">
              <a:buFontTx/>
              <a:buNone/>
            </a:pPr>
            <a:r>
              <a:rPr lang="sl-SI" altLang="sl-SI" sz="1600" i="1" dirty="0"/>
              <a:t>2014: </a:t>
            </a:r>
            <a:r>
              <a:rPr lang="sl-SI" altLang="sl-SI" sz="1600" b="1" dirty="0"/>
              <a:t>Ljubljana: Velenje Energy most </a:t>
            </a:r>
            <a:r>
              <a:rPr lang="sl-SI" altLang="sl-SI" sz="1600" b="1" dirty="0" err="1"/>
              <a:t>Efficient</a:t>
            </a:r>
            <a:r>
              <a:rPr lang="sl-SI" altLang="sl-SI" sz="1600" b="1" dirty="0"/>
              <a:t> large </a:t>
            </a:r>
            <a:r>
              <a:rPr lang="sl-SI" altLang="sl-SI" sz="1600" b="1" dirty="0" err="1"/>
              <a:t>Municipality</a:t>
            </a:r>
            <a:r>
              <a:rPr lang="sl-SI" altLang="sl-SI" sz="1600" b="1" dirty="0"/>
              <a:t> in </a:t>
            </a:r>
            <a:r>
              <a:rPr lang="sl-SI" altLang="sl-SI" sz="1600" b="1" dirty="0" err="1"/>
              <a:t>Slovenia</a:t>
            </a:r>
            <a:r>
              <a:rPr lang="sl-SI" altLang="sl-SI" sz="1600" dirty="0"/>
              <a:t> </a:t>
            </a:r>
            <a:r>
              <a:rPr lang="sl-SI" altLang="sl-SI" sz="1600" i="1" dirty="0"/>
              <a:t>(Energetika.net)</a:t>
            </a:r>
          </a:p>
          <a:p>
            <a:pPr marL="0" indent="0">
              <a:buFontTx/>
              <a:buNone/>
            </a:pPr>
            <a:endParaRPr lang="sl-SI" altLang="sl-SI" sz="1600" i="1" dirty="0"/>
          </a:p>
          <a:p>
            <a:pPr marL="0" indent="0">
              <a:buFontTx/>
              <a:buNone/>
            </a:pPr>
            <a:r>
              <a:rPr lang="sl-SI" altLang="sl-SI" sz="1600" i="1" dirty="0"/>
              <a:t>2016: </a:t>
            </a:r>
            <a:r>
              <a:rPr lang="sl-SI" altLang="sl-SI" sz="1600" b="1" dirty="0"/>
              <a:t>Ljubljana: Velenje </a:t>
            </a:r>
            <a:r>
              <a:rPr lang="sl-SI" altLang="sl-SI" sz="1600" b="1" dirty="0" err="1"/>
              <a:t>Energy</a:t>
            </a:r>
            <a:r>
              <a:rPr lang="sl-SI" altLang="sl-SI" sz="1600" b="1" dirty="0"/>
              <a:t> most </a:t>
            </a:r>
            <a:r>
              <a:rPr lang="sl-SI" altLang="sl-SI" sz="1600" b="1" dirty="0" err="1"/>
              <a:t>Efficient</a:t>
            </a:r>
            <a:r>
              <a:rPr lang="sl-SI" altLang="sl-SI" sz="1600" b="1" dirty="0"/>
              <a:t> </a:t>
            </a:r>
            <a:r>
              <a:rPr lang="sl-SI" altLang="sl-SI" sz="1600" b="1" dirty="0" err="1"/>
              <a:t>large</a:t>
            </a:r>
            <a:r>
              <a:rPr lang="sl-SI" altLang="sl-SI" sz="1600" b="1" dirty="0"/>
              <a:t> </a:t>
            </a:r>
            <a:r>
              <a:rPr lang="sl-SI" altLang="sl-SI" sz="1600" b="1" dirty="0" err="1"/>
              <a:t>Municipality</a:t>
            </a:r>
            <a:r>
              <a:rPr lang="sl-SI" altLang="sl-SI" sz="1600" b="1" dirty="0"/>
              <a:t> in </a:t>
            </a:r>
            <a:r>
              <a:rPr lang="sl-SI" altLang="sl-SI" sz="1600" b="1" dirty="0" err="1"/>
              <a:t>Slovenia</a:t>
            </a:r>
            <a:r>
              <a:rPr lang="sl-SI" altLang="sl-SI" sz="1600" dirty="0"/>
              <a:t> </a:t>
            </a:r>
            <a:r>
              <a:rPr lang="sl-SI" altLang="sl-SI" sz="1600" i="1" dirty="0"/>
              <a:t>(</a:t>
            </a:r>
            <a:r>
              <a:rPr lang="sl-SI" altLang="sl-SI" sz="1600" i="1" dirty="0" err="1"/>
              <a:t>Energetika.net</a:t>
            </a:r>
            <a:r>
              <a:rPr lang="sl-SI" altLang="sl-SI" sz="1600" i="1" dirty="0"/>
              <a:t>)</a:t>
            </a:r>
          </a:p>
          <a:p>
            <a:pPr marL="0" indent="0">
              <a:buFontTx/>
              <a:buNone/>
            </a:pPr>
            <a:endParaRPr lang="sl-SI" altLang="sl-SI" dirty="0"/>
          </a:p>
        </p:txBody>
      </p:sp>
      <p:pic>
        <p:nvPicPr>
          <p:cNvPr id="40964" name="Slika 3" descr="http://www.energetika.net/si/image/large/29581/En.obcina_naslovn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140" y="4222020"/>
            <a:ext cx="2312459" cy="250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914" y="4214100"/>
            <a:ext cx="4589223"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Slika 5" descr="C:\Users\bostjank\AppData\Local\Temp\Temp1_Bruselj_nagrada MODEL.zip\Podelitev nagrade MOD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2167" y="1149350"/>
            <a:ext cx="3930651"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a:extLst>
              <a:ext uri="{FF2B5EF4-FFF2-40B4-BE49-F238E27FC236}">
                <a16:creationId xmlns:a16="http://schemas.microsoft.com/office/drawing/2014/main" id="{00BCCBE8-7E23-40FF-A07F-BB1FCEF4C8A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8" name="Slika 7">
            <a:extLst>
              <a:ext uri="{FF2B5EF4-FFF2-40B4-BE49-F238E27FC236}">
                <a16:creationId xmlns:a16="http://schemas.microsoft.com/office/drawing/2014/main" id="{EE742AA1-28AE-4A8D-B9E6-58DD8B973D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spTree>
    <p:extLst>
      <p:ext uri="{BB962C8B-B14F-4D97-AF65-F5344CB8AC3E}">
        <p14:creationId xmlns:p14="http://schemas.microsoft.com/office/powerpoint/2010/main" val="155444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b="1" dirty="0" err="1">
                <a:solidFill>
                  <a:srgbClr val="92D050"/>
                </a:solidFill>
              </a:rPr>
              <a:t>The</a:t>
            </a:r>
            <a:r>
              <a:rPr lang="sl-SI" sz="3600" b="1" dirty="0">
                <a:solidFill>
                  <a:srgbClr val="92D050"/>
                </a:solidFill>
              </a:rPr>
              <a:t> LOKALC </a:t>
            </a:r>
            <a:r>
              <a:rPr lang="sl-SI" sz="3600" b="1" dirty="0" err="1">
                <a:solidFill>
                  <a:srgbClr val="92D050"/>
                </a:solidFill>
              </a:rPr>
              <a:t>project</a:t>
            </a:r>
            <a:endParaRPr lang="sl-SI" sz="3600" b="1" dirty="0">
              <a:solidFill>
                <a:srgbClr val="92D050"/>
              </a:solidFill>
            </a:endParaRPr>
          </a:p>
        </p:txBody>
      </p:sp>
      <p:sp>
        <p:nvSpPr>
          <p:cNvPr id="3" name="Označba mesta vsebine 2"/>
          <p:cNvSpPr>
            <a:spLocks noGrp="1"/>
          </p:cNvSpPr>
          <p:nvPr>
            <p:ph idx="1"/>
          </p:nvPr>
        </p:nvSpPr>
        <p:spPr>
          <a:xfrm>
            <a:off x="838200" y="1825625"/>
            <a:ext cx="10515600" cy="4501284"/>
          </a:xfrm>
        </p:spPr>
        <p:txBody>
          <a:bodyPr/>
          <a:lstStyle/>
          <a:p>
            <a:r>
              <a:rPr lang="sl-SI" sz="1800" dirty="0"/>
              <a:t>F</a:t>
            </a:r>
            <a:r>
              <a:rPr lang="en-US" sz="1800" dirty="0" err="1"/>
              <a:t>ree</a:t>
            </a:r>
            <a:r>
              <a:rPr lang="en-US" sz="1800" dirty="0"/>
              <a:t> city public transport (</a:t>
            </a:r>
            <a:r>
              <a:rPr lang="sl-SI" sz="1800" dirty="0"/>
              <a:t>mini</a:t>
            </a:r>
            <a:r>
              <a:rPr lang="en-US" sz="1800" dirty="0"/>
              <a:t>bus)</a:t>
            </a:r>
          </a:p>
          <a:p>
            <a:r>
              <a:rPr lang="en-US" sz="1800" dirty="0"/>
              <a:t>5 </a:t>
            </a:r>
            <a:r>
              <a:rPr lang="sl-SI" sz="1800" dirty="0" err="1"/>
              <a:t>lines</a:t>
            </a:r>
            <a:r>
              <a:rPr lang="en-US" sz="1800" dirty="0"/>
              <a:t>, 43 </a:t>
            </a:r>
            <a:r>
              <a:rPr lang="sl-SI" sz="1800" dirty="0" err="1"/>
              <a:t>stations</a:t>
            </a:r>
            <a:endParaRPr lang="en-US" sz="1800" dirty="0"/>
          </a:p>
          <a:p>
            <a:r>
              <a:rPr lang="en-US" sz="1800" b="1" dirty="0"/>
              <a:t>35.000 passengers </a:t>
            </a:r>
            <a:r>
              <a:rPr lang="en-US" sz="1800" dirty="0"/>
              <a:t>per month</a:t>
            </a:r>
          </a:p>
          <a:p>
            <a:r>
              <a:rPr lang="sl-SI" sz="1800" dirty="0" err="1"/>
              <a:t>Saving</a:t>
            </a:r>
            <a:r>
              <a:rPr lang="en-US" sz="1800" dirty="0"/>
              <a:t> </a:t>
            </a:r>
            <a:r>
              <a:rPr lang="en-US" sz="1800" b="1" dirty="0"/>
              <a:t>2</a:t>
            </a:r>
            <a:r>
              <a:rPr lang="sl-SI" sz="1800" b="1" dirty="0"/>
              <a:t>.</a:t>
            </a:r>
            <a:r>
              <a:rPr lang="en-US" sz="1800" b="1" dirty="0"/>
              <a:t>000.000 ton</a:t>
            </a:r>
            <a:r>
              <a:rPr lang="sl-SI" sz="1800" b="1" dirty="0"/>
              <a:t>s </a:t>
            </a:r>
            <a:r>
              <a:rPr lang="sl-SI" sz="1800" dirty="0" err="1"/>
              <a:t>of</a:t>
            </a:r>
            <a:r>
              <a:rPr lang="sl-SI" sz="1800" dirty="0"/>
              <a:t> CO2</a:t>
            </a:r>
            <a:r>
              <a:rPr lang="en-US" sz="1800" dirty="0"/>
              <a:t> </a:t>
            </a:r>
            <a:r>
              <a:rPr lang="en-AU" sz="1800" dirty="0"/>
              <a:t>annually</a:t>
            </a:r>
            <a:r>
              <a:rPr lang="sl-SI" sz="1800" dirty="0"/>
              <a:t>.</a:t>
            </a:r>
            <a:endParaRPr lang="en-US" sz="1800" dirty="0"/>
          </a:p>
          <a:p>
            <a:r>
              <a:rPr lang="en-US" sz="1800" dirty="0"/>
              <a:t>A specially-fitted bus runs the yellow route</a:t>
            </a:r>
            <a:r>
              <a:rPr lang="sl-SI" sz="1800" dirty="0"/>
              <a:t> </a:t>
            </a:r>
            <a:r>
              <a:rPr lang="en-US" sz="1800" dirty="0"/>
              <a:t>and is also disabled-friendly</a:t>
            </a:r>
            <a:r>
              <a:rPr lang="sl-SI" sz="1800" dirty="0"/>
              <a:t>.</a:t>
            </a:r>
            <a:endParaRPr lang="en-US" sz="1800" dirty="0"/>
          </a:p>
          <a:p>
            <a:r>
              <a:rPr lang="en-US" sz="1800" dirty="0"/>
              <a:t>Smart phone application enables up-to-date information on bus arrivals on the stations</a:t>
            </a:r>
            <a:r>
              <a:rPr lang="sl-SI" sz="1800" dirty="0"/>
              <a:t>.</a:t>
            </a:r>
            <a:endParaRPr lang="en-US" sz="1800" dirty="0"/>
          </a:p>
          <a:p>
            <a:pPr marL="0" indent="0">
              <a:buNone/>
            </a:pPr>
            <a:r>
              <a:rPr lang="sl-SI" dirty="0"/>
              <a:t>                                              </a:t>
            </a:r>
          </a:p>
        </p:txBody>
      </p:sp>
      <p:pic>
        <p:nvPicPr>
          <p:cNvPr id="4" name="Picture 2" descr="\\velenje\javni\Skupna\0-Foto Velenje\Projekti MOV - foto\20110921_GUTS_avtobusna\DSC_01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971" y="4554072"/>
            <a:ext cx="3234044" cy="22023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ks-velenje.si/skale/modules/blog/dataimages/IMG_892F4C-43337B-FEC919-CFE864-D1358D-8259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5" y="4554071"/>
            <a:ext cx="2943234" cy="2202328"/>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a:extLst>
              <a:ext uri="{FF2B5EF4-FFF2-40B4-BE49-F238E27FC236}">
                <a16:creationId xmlns:a16="http://schemas.microsoft.com/office/drawing/2014/main" id="{106EBBBD-95D5-4D5A-BF5F-48086F213F79}"/>
              </a:ext>
            </a:extLst>
          </p:cNvPr>
          <p:cNvPicPr>
            <a:picLocks noChangeAspect="1"/>
          </p:cNvPicPr>
          <p:nvPr/>
        </p:nvPicPr>
        <p:blipFill>
          <a:blip r:embed="rId4"/>
          <a:stretch>
            <a:fillRect/>
          </a:stretch>
        </p:blipFill>
        <p:spPr>
          <a:xfrm>
            <a:off x="7542089" y="4528352"/>
            <a:ext cx="4345298" cy="2253767"/>
          </a:xfrm>
          <a:prstGeom prst="rect">
            <a:avLst/>
          </a:prstGeom>
        </p:spPr>
      </p:pic>
      <p:pic>
        <p:nvPicPr>
          <p:cNvPr id="8" name="Slika 7">
            <a:extLst>
              <a:ext uri="{FF2B5EF4-FFF2-40B4-BE49-F238E27FC236}">
                <a16:creationId xmlns:a16="http://schemas.microsoft.com/office/drawing/2014/main" id="{DD619CC2-ADD5-4FDA-B7A7-880A47CD730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9" name="Slika 8">
            <a:extLst>
              <a:ext uri="{FF2B5EF4-FFF2-40B4-BE49-F238E27FC236}">
                <a16:creationId xmlns:a16="http://schemas.microsoft.com/office/drawing/2014/main" id="{127B5172-89E6-4B72-905D-A06F405BCB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spTree>
    <p:extLst>
      <p:ext uri="{BB962C8B-B14F-4D97-AF65-F5344CB8AC3E}">
        <p14:creationId xmlns:p14="http://schemas.microsoft.com/office/powerpoint/2010/main" val="1362064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b="1" dirty="0" err="1">
                <a:solidFill>
                  <a:srgbClr val="92D050"/>
                </a:solidFill>
              </a:rPr>
              <a:t>The</a:t>
            </a:r>
            <a:r>
              <a:rPr lang="sl-SI" sz="3600" b="1" dirty="0">
                <a:solidFill>
                  <a:srgbClr val="92D050"/>
                </a:solidFill>
              </a:rPr>
              <a:t> </a:t>
            </a:r>
            <a:r>
              <a:rPr lang="sl-SI" sz="3600" b="1" dirty="0" err="1">
                <a:solidFill>
                  <a:srgbClr val="92D050"/>
                </a:solidFill>
              </a:rPr>
              <a:t>project</a:t>
            </a:r>
            <a:r>
              <a:rPr lang="sl-SI" sz="3600" b="1" dirty="0">
                <a:solidFill>
                  <a:srgbClr val="92D050"/>
                </a:solidFill>
              </a:rPr>
              <a:t> BICY </a:t>
            </a:r>
            <a:br>
              <a:rPr lang="sl-SI" sz="3600" b="1" dirty="0">
                <a:solidFill>
                  <a:srgbClr val="92D050"/>
                </a:solidFill>
              </a:rPr>
            </a:br>
            <a:r>
              <a:rPr lang="sl-SI" sz="3600" b="1" dirty="0">
                <a:solidFill>
                  <a:srgbClr val="92D050"/>
                </a:solidFill>
              </a:rPr>
              <a:t>(</a:t>
            </a:r>
            <a:r>
              <a:rPr lang="sl-SI" sz="3600" b="1" dirty="0" err="1">
                <a:solidFill>
                  <a:srgbClr val="92D050"/>
                </a:solidFill>
              </a:rPr>
              <a:t>bicycle-sharing</a:t>
            </a:r>
            <a:r>
              <a:rPr lang="sl-SI" sz="3600" b="1" dirty="0">
                <a:solidFill>
                  <a:srgbClr val="92D050"/>
                </a:solidFill>
              </a:rPr>
              <a:t> </a:t>
            </a:r>
            <a:r>
              <a:rPr lang="sl-SI" sz="3600" b="1" dirty="0" err="1">
                <a:solidFill>
                  <a:srgbClr val="92D050"/>
                </a:solidFill>
              </a:rPr>
              <a:t>system</a:t>
            </a:r>
            <a:r>
              <a:rPr lang="sl-SI" sz="3600" b="1" dirty="0">
                <a:solidFill>
                  <a:srgbClr val="92D050"/>
                </a:solidFill>
              </a:rPr>
              <a:t>)</a:t>
            </a:r>
          </a:p>
        </p:txBody>
      </p:sp>
      <p:sp>
        <p:nvSpPr>
          <p:cNvPr id="3" name="Označba mesta vsebine 2"/>
          <p:cNvSpPr>
            <a:spLocks noGrp="1"/>
          </p:cNvSpPr>
          <p:nvPr>
            <p:ph idx="1"/>
          </p:nvPr>
        </p:nvSpPr>
        <p:spPr/>
        <p:txBody>
          <a:bodyPr>
            <a:normAutofit/>
          </a:bodyPr>
          <a:lstStyle/>
          <a:p>
            <a:r>
              <a:rPr lang="sl-SI" sz="1800" dirty="0" err="1"/>
              <a:t>Free</a:t>
            </a:r>
            <a:r>
              <a:rPr lang="sl-SI" sz="1800" dirty="0"/>
              <a:t> </a:t>
            </a:r>
            <a:r>
              <a:rPr lang="sl-SI" sz="1800" dirty="0" err="1"/>
              <a:t>system</a:t>
            </a:r>
            <a:r>
              <a:rPr lang="sl-SI" sz="1800" dirty="0"/>
              <a:t> </a:t>
            </a:r>
            <a:r>
              <a:rPr lang="sl-SI" sz="1800" dirty="0" err="1"/>
              <a:t>for</a:t>
            </a:r>
            <a:r>
              <a:rPr lang="sl-SI" sz="1800" dirty="0"/>
              <a:t> </a:t>
            </a:r>
            <a:r>
              <a:rPr lang="sl-SI" sz="1800" dirty="0" err="1"/>
              <a:t>automated</a:t>
            </a:r>
            <a:r>
              <a:rPr lang="sl-SI" sz="1800" dirty="0"/>
              <a:t> rent </a:t>
            </a:r>
            <a:r>
              <a:rPr lang="sl-SI" sz="1800" dirty="0" err="1"/>
              <a:t>of</a:t>
            </a:r>
            <a:r>
              <a:rPr lang="sl-SI" sz="1800" dirty="0"/>
              <a:t> </a:t>
            </a:r>
            <a:r>
              <a:rPr lang="sl-SI" sz="1800" dirty="0" err="1"/>
              <a:t>city</a:t>
            </a:r>
            <a:r>
              <a:rPr lang="sl-SI" sz="1800" dirty="0"/>
              <a:t> </a:t>
            </a:r>
            <a:r>
              <a:rPr lang="sl-SI" sz="1800" dirty="0" err="1"/>
              <a:t>bikes</a:t>
            </a:r>
            <a:r>
              <a:rPr lang="sl-SI" sz="1800" dirty="0"/>
              <a:t> </a:t>
            </a:r>
          </a:p>
          <a:p>
            <a:r>
              <a:rPr lang="sl-SI" sz="1800" dirty="0"/>
              <a:t>71</a:t>
            </a:r>
            <a:r>
              <a:rPr lang="en-US" sz="1800" dirty="0"/>
              <a:t> </a:t>
            </a:r>
            <a:r>
              <a:rPr lang="sl-SI" sz="1800" dirty="0" err="1"/>
              <a:t>bikes</a:t>
            </a:r>
            <a:r>
              <a:rPr lang="sl-SI" sz="1800" dirty="0"/>
              <a:t>, </a:t>
            </a:r>
            <a:r>
              <a:rPr lang="en-US" sz="1800" dirty="0"/>
              <a:t>1</a:t>
            </a:r>
            <a:r>
              <a:rPr lang="sl-SI" sz="1800" dirty="0"/>
              <a:t>5</a:t>
            </a:r>
            <a:r>
              <a:rPr lang="en-US" sz="1800" dirty="0"/>
              <a:t> </a:t>
            </a:r>
            <a:r>
              <a:rPr lang="sl-SI" sz="1800" dirty="0" err="1"/>
              <a:t>stations</a:t>
            </a:r>
            <a:r>
              <a:rPr lang="sl-SI" sz="1800" dirty="0"/>
              <a:t>, 104 bike </a:t>
            </a:r>
            <a:r>
              <a:rPr lang="sl-SI" sz="1800" dirty="0" err="1"/>
              <a:t>docks</a:t>
            </a:r>
            <a:r>
              <a:rPr lang="en-US" sz="1800" dirty="0"/>
              <a:t> </a:t>
            </a:r>
            <a:r>
              <a:rPr lang="sl-SI" sz="1800" dirty="0"/>
              <a:t>in</a:t>
            </a:r>
            <a:r>
              <a:rPr lang="en-US" sz="1800" dirty="0"/>
              <a:t> </a:t>
            </a:r>
            <a:r>
              <a:rPr lang="en-US" sz="1800" dirty="0" err="1"/>
              <a:t>Velenj</a:t>
            </a:r>
            <a:r>
              <a:rPr lang="sl-SI" sz="1800" dirty="0"/>
              <a:t>e</a:t>
            </a:r>
            <a:r>
              <a:rPr lang="en-US" sz="1800" dirty="0"/>
              <a:t> </a:t>
            </a:r>
            <a:r>
              <a:rPr lang="sl-SI" sz="1800" dirty="0" err="1"/>
              <a:t>and</a:t>
            </a:r>
            <a:r>
              <a:rPr lang="en-US" sz="1800" dirty="0"/>
              <a:t> </a:t>
            </a:r>
            <a:r>
              <a:rPr lang="en-US" sz="1800" dirty="0" err="1"/>
              <a:t>Šoštanj</a:t>
            </a:r>
            <a:endParaRPr lang="en-US" sz="1800" dirty="0"/>
          </a:p>
          <a:p>
            <a:r>
              <a:rPr lang="sl-SI" sz="1800" dirty="0" err="1"/>
              <a:t>Free</a:t>
            </a:r>
            <a:r>
              <a:rPr lang="sl-SI" sz="1800" dirty="0"/>
              <a:t> rent </a:t>
            </a:r>
            <a:r>
              <a:rPr lang="sl-SI" sz="1800" dirty="0" err="1"/>
              <a:t>for</a:t>
            </a:r>
            <a:r>
              <a:rPr lang="sl-SI" sz="1800" dirty="0"/>
              <a:t> </a:t>
            </a:r>
            <a:r>
              <a:rPr lang="sl-SI" sz="1800" dirty="0" err="1"/>
              <a:t>users</a:t>
            </a:r>
            <a:r>
              <a:rPr lang="sl-SI" sz="1800" dirty="0"/>
              <a:t> up to </a:t>
            </a:r>
            <a:r>
              <a:rPr lang="en-US" sz="1800" dirty="0"/>
              <a:t>14 </a:t>
            </a:r>
            <a:r>
              <a:rPr lang="sl-SI" sz="1800" dirty="0" err="1"/>
              <a:t>hours</a:t>
            </a:r>
            <a:r>
              <a:rPr lang="sl-SI" sz="1800" dirty="0"/>
              <a:t> (</a:t>
            </a:r>
            <a:r>
              <a:rPr lang="sl-SI" sz="1800" dirty="0" err="1"/>
              <a:t>weekly</a:t>
            </a:r>
            <a:r>
              <a:rPr lang="sl-SI" sz="1800" dirty="0"/>
              <a:t>);</a:t>
            </a:r>
            <a:r>
              <a:rPr lang="en-US" sz="1800" dirty="0"/>
              <a:t> </a:t>
            </a:r>
            <a:r>
              <a:rPr lang="sl-SI" sz="1800" dirty="0" err="1"/>
              <a:t>th</a:t>
            </a:r>
            <a:r>
              <a:rPr lang="en-US" sz="1800" dirty="0"/>
              <a:t>e system includes quality bike KRPAN</a:t>
            </a:r>
            <a:r>
              <a:rPr lang="sl-SI" sz="1800" dirty="0"/>
              <a:t> (</a:t>
            </a:r>
            <a:r>
              <a:rPr lang="sl-SI" sz="1800" dirty="0" err="1"/>
              <a:t>Slovenian</a:t>
            </a:r>
            <a:r>
              <a:rPr lang="sl-SI" sz="1800" dirty="0"/>
              <a:t> </a:t>
            </a:r>
            <a:r>
              <a:rPr lang="sl-SI" sz="1800" dirty="0" err="1"/>
              <a:t>manufacturer</a:t>
            </a:r>
            <a:r>
              <a:rPr lang="sl-SI" sz="1800" dirty="0"/>
              <a:t>)</a:t>
            </a:r>
            <a:endParaRPr lang="en-US" sz="1800" dirty="0"/>
          </a:p>
          <a:p>
            <a:r>
              <a:rPr lang="sl-SI" sz="1800" dirty="0" err="1"/>
              <a:t>Over</a:t>
            </a:r>
            <a:r>
              <a:rPr lang="en-US" sz="1800" dirty="0"/>
              <a:t> 84.935 registered users</a:t>
            </a:r>
            <a:r>
              <a:rPr lang="sl-SI" sz="1800" dirty="0"/>
              <a:t> </a:t>
            </a:r>
            <a:r>
              <a:rPr lang="sl-SI" sz="1800" dirty="0" err="1"/>
              <a:t>since</a:t>
            </a:r>
            <a:r>
              <a:rPr lang="sl-SI" sz="1800" dirty="0"/>
              <a:t> </a:t>
            </a:r>
            <a:r>
              <a:rPr lang="sl-SI" sz="1800" dirty="0" err="1"/>
              <a:t>the</a:t>
            </a:r>
            <a:r>
              <a:rPr lang="sl-SI" sz="1800" dirty="0"/>
              <a:t> </a:t>
            </a:r>
            <a:r>
              <a:rPr lang="sl-SI" sz="1800" dirty="0" err="1"/>
              <a:t>beginning</a:t>
            </a:r>
            <a:r>
              <a:rPr lang="sl-SI" sz="1800" dirty="0"/>
              <a:t> </a:t>
            </a:r>
            <a:r>
              <a:rPr lang="sl-SI" sz="1800" dirty="0" err="1"/>
              <a:t>of</a:t>
            </a:r>
            <a:r>
              <a:rPr lang="en-US" sz="1800" dirty="0"/>
              <a:t> operation of the system</a:t>
            </a:r>
            <a:r>
              <a:rPr lang="sl-SI" sz="1800" dirty="0"/>
              <a:t> </a:t>
            </a:r>
            <a:r>
              <a:rPr lang="en-US" sz="1800" dirty="0"/>
              <a:t>BICY</a:t>
            </a:r>
            <a:r>
              <a:rPr lang="sl-SI" sz="1800" dirty="0"/>
              <a:t>; </a:t>
            </a:r>
          </a:p>
          <a:p>
            <a:r>
              <a:rPr lang="pl-PL" sz="1800" dirty="0"/>
              <a:t>104.526 times rented – weekly up to 1.500</a:t>
            </a:r>
            <a:endParaRPr lang="en-US" sz="1800" dirty="0"/>
          </a:p>
          <a:p>
            <a:r>
              <a:rPr lang="sl-SI" sz="1800" dirty="0" err="1"/>
              <a:t>Annual</a:t>
            </a:r>
            <a:r>
              <a:rPr lang="sl-SI" sz="1800" dirty="0"/>
              <a:t> </a:t>
            </a:r>
            <a:r>
              <a:rPr lang="sl-SI" sz="1800" dirty="0" err="1"/>
              <a:t>Operational</a:t>
            </a:r>
            <a:r>
              <a:rPr lang="sl-SI" sz="1800" dirty="0"/>
              <a:t> </a:t>
            </a:r>
            <a:r>
              <a:rPr lang="sl-SI" sz="1800" dirty="0" err="1"/>
              <a:t>costs</a:t>
            </a:r>
            <a:r>
              <a:rPr lang="sl-SI" sz="1800" dirty="0"/>
              <a:t> (m</a:t>
            </a:r>
            <a:r>
              <a:rPr lang="en-US" sz="1800" dirty="0" err="1"/>
              <a:t>aintenance</a:t>
            </a:r>
            <a:r>
              <a:rPr lang="sl-SI" sz="1800" dirty="0"/>
              <a:t>, </a:t>
            </a:r>
            <a:r>
              <a:rPr lang="sl-SI" sz="1800" dirty="0" err="1"/>
              <a:t>upgrades</a:t>
            </a:r>
            <a:r>
              <a:rPr lang="sl-SI" sz="1800" dirty="0"/>
              <a:t> </a:t>
            </a:r>
            <a:r>
              <a:rPr lang="sl-SI" sz="1800" dirty="0" err="1"/>
              <a:t>and</a:t>
            </a:r>
            <a:r>
              <a:rPr lang="sl-SI" sz="1800" dirty="0"/>
              <a:t> </a:t>
            </a:r>
            <a:r>
              <a:rPr lang="sl-SI" sz="1800" dirty="0" err="1"/>
              <a:t>additional</a:t>
            </a:r>
            <a:r>
              <a:rPr lang="sl-SI" sz="1800" dirty="0"/>
              <a:t> </a:t>
            </a:r>
            <a:r>
              <a:rPr lang="sl-SI" sz="1800" dirty="0" err="1"/>
              <a:t>purchases</a:t>
            </a:r>
            <a:r>
              <a:rPr lang="sl-SI" sz="1800" dirty="0"/>
              <a:t>) </a:t>
            </a:r>
            <a:r>
              <a:rPr lang="sl-SI" sz="1800" dirty="0" err="1"/>
              <a:t>of</a:t>
            </a:r>
            <a:r>
              <a:rPr lang="sl-SI" sz="1800" dirty="0"/>
              <a:t> </a:t>
            </a:r>
            <a:r>
              <a:rPr lang="en-US" sz="1800" dirty="0"/>
              <a:t>BICY</a:t>
            </a:r>
            <a:r>
              <a:rPr lang="sl-SI" sz="1800" dirty="0"/>
              <a:t>: 53.214,31 € (2016)</a:t>
            </a:r>
          </a:p>
          <a:p>
            <a:pPr marL="0" indent="0">
              <a:buNone/>
            </a:pPr>
            <a:r>
              <a:rPr lang="sl-SI" sz="1800" dirty="0"/>
              <a:t>                                                                             </a:t>
            </a:r>
            <a:endParaRPr lang="en-US" sz="1800"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66" y="4456679"/>
            <a:ext cx="3191435" cy="203619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815" y="4456679"/>
            <a:ext cx="2816369" cy="203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ka 7">
            <a:extLst>
              <a:ext uri="{FF2B5EF4-FFF2-40B4-BE49-F238E27FC236}">
                <a16:creationId xmlns:a16="http://schemas.microsoft.com/office/drawing/2014/main" id="{F1B1FCF6-796F-4E6E-8386-0011EBEF570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9" name="Slika 8">
            <a:extLst>
              <a:ext uri="{FF2B5EF4-FFF2-40B4-BE49-F238E27FC236}">
                <a16:creationId xmlns:a16="http://schemas.microsoft.com/office/drawing/2014/main" id="{B51412A7-DDFC-43DC-91CF-BE27F6D5EA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spTree>
    <p:extLst>
      <p:ext uri="{BB962C8B-B14F-4D97-AF65-F5344CB8AC3E}">
        <p14:creationId xmlns:p14="http://schemas.microsoft.com/office/powerpoint/2010/main" val="1009531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468351" y="1020681"/>
            <a:ext cx="11145580" cy="6463308"/>
          </a:xfrm>
          <a:prstGeom prst="rect">
            <a:avLst/>
          </a:prstGeom>
          <a:noFill/>
        </p:spPr>
        <p:txBody>
          <a:bodyPr wrap="square" rtlCol="0">
            <a:spAutoFit/>
          </a:bodyPr>
          <a:lstStyle/>
          <a:p>
            <a:endParaRPr lang="sl-SI" dirty="0"/>
          </a:p>
          <a:p>
            <a:r>
              <a:rPr lang="en-AU" dirty="0"/>
              <a:t>To this end the City </a:t>
            </a:r>
            <a:r>
              <a:rPr lang="sl-SI" dirty="0" err="1"/>
              <a:t>Municipality</a:t>
            </a:r>
            <a:r>
              <a:rPr lang="sl-SI" dirty="0"/>
              <a:t> </a:t>
            </a:r>
            <a:r>
              <a:rPr lang="en-AU" dirty="0"/>
              <a:t>of </a:t>
            </a:r>
            <a:r>
              <a:rPr lang="en-AU" dirty="0" err="1"/>
              <a:t>Velenje</a:t>
            </a:r>
            <a:r>
              <a:rPr lang="en-AU" dirty="0"/>
              <a:t> adhered to several initiatives: </a:t>
            </a:r>
          </a:p>
          <a:p>
            <a:endParaRPr lang="sl-SI" dirty="0"/>
          </a:p>
          <a:p>
            <a:endParaRPr lang="en-AU" dirty="0"/>
          </a:p>
          <a:p>
            <a:pPr marL="285750" indent="-285750">
              <a:buFont typeface="Arial" panose="020B0604020202020204" pitchFamily="34" charset="0"/>
              <a:buChar char="•"/>
            </a:pPr>
            <a:r>
              <a:rPr lang="en-AU" b="1" dirty="0"/>
              <a:t>Covenant of Mayors</a:t>
            </a:r>
            <a:r>
              <a:rPr lang="en-AU" dirty="0"/>
              <a:t> (Sustainable energy on the local level)</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CIVINET Slovenia-Croatia </a:t>
            </a:r>
            <a:r>
              <a:rPr lang="en-AU" dirty="0"/>
              <a:t>(Mobility and transport)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FEDARENE</a:t>
            </a:r>
            <a:r>
              <a:rPr lang="en-AU" dirty="0"/>
              <a:t>, </a:t>
            </a:r>
            <a:r>
              <a:rPr lang="en-AU" b="1" dirty="0"/>
              <a:t>KLEAS</a:t>
            </a:r>
            <a:r>
              <a:rPr lang="en-AU" dirty="0"/>
              <a:t> (Cooperation in networks of </a:t>
            </a:r>
            <a:endParaRPr lang="sl-SI" dirty="0"/>
          </a:p>
          <a:p>
            <a:pPr marL="285750" indent="-285750">
              <a:buFont typeface="Arial" panose="020B0604020202020204" pitchFamily="34" charset="0"/>
              <a:buChar char="•"/>
            </a:pPr>
            <a:r>
              <a:rPr lang="en-AU" dirty="0"/>
              <a:t>expert or</a:t>
            </a:r>
            <a:r>
              <a:rPr lang="sl-SI" dirty="0"/>
              <a:t>ga</a:t>
            </a:r>
            <a:r>
              <a:rPr lang="en-AU" dirty="0" err="1"/>
              <a:t>nizations</a:t>
            </a:r>
            <a:r>
              <a:rPr lang="en-AU" dirty="0"/>
              <a:t>)</a:t>
            </a:r>
            <a:endParaRPr lang="sl-SI" dirty="0"/>
          </a:p>
          <a:p>
            <a:endParaRPr lang="sl-SI" dirty="0"/>
          </a:p>
          <a:p>
            <a:pPr marL="285750" indent="-285750">
              <a:buFont typeface="Arial" panose="020B0604020202020204" pitchFamily="34" charset="0"/>
              <a:buChar char="•"/>
            </a:pPr>
            <a:r>
              <a:rPr lang="sl-SI" dirty="0"/>
              <a:t>…</a:t>
            </a:r>
            <a:r>
              <a:rPr lang="en-AU" dirty="0"/>
              <a:t>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FCH JU Cities and regions initiative</a:t>
            </a:r>
          </a:p>
          <a:p>
            <a:endParaRPr lang="sl-SI" dirty="0"/>
          </a:p>
          <a:p>
            <a:r>
              <a:rPr lang="en-US" dirty="0"/>
              <a:t>In 2016, the FCH JU undertook significant efforts to reach out to all those European regions and cities having an interest in the potential use of fuel cell and hydrogen (FCH) based products to help them achieve their </a:t>
            </a:r>
            <a:r>
              <a:rPr lang="en-US" b="1" dirty="0" err="1">
                <a:solidFill>
                  <a:srgbClr val="00B050"/>
                </a:solidFill>
              </a:rPr>
              <a:t>decarbonisation</a:t>
            </a:r>
            <a:r>
              <a:rPr lang="en-US" b="1" dirty="0">
                <a:solidFill>
                  <a:srgbClr val="00B050"/>
                </a:solidFill>
              </a:rPr>
              <a:t> </a:t>
            </a:r>
            <a:r>
              <a:rPr lang="en-US" dirty="0"/>
              <a:t>goals. With the specific goal of establishing an ambitious collaboration platform to facilitate market introduction, the FCH JU took on a large scale effort to reach out to as many regions and cities in Europe as possible and offered to work closely with them to develop market opportunities.</a:t>
            </a:r>
            <a:endParaRPr lang="sl-SI" dirty="0"/>
          </a:p>
          <a:p>
            <a:endParaRPr lang="sl-SI" dirty="0"/>
          </a:p>
          <a:p>
            <a:endParaRPr lang="sl-SI" dirty="0"/>
          </a:p>
          <a:p>
            <a:endParaRPr lang="sl-SI" dirty="0"/>
          </a:p>
        </p:txBody>
      </p:sp>
      <p:sp>
        <p:nvSpPr>
          <p:cNvPr id="4" name="PoljeZBesedilom 3">
            <a:extLst>
              <a:ext uri="{FF2B5EF4-FFF2-40B4-BE49-F238E27FC236}">
                <a16:creationId xmlns:a16="http://schemas.microsoft.com/office/drawing/2014/main" id="{C55C85CD-8A3C-4135-9ECE-D2A3B30B4CEC}"/>
              </a:ext>
            </a:extLst>
          </p:cNvPr>
          <p:cNvSpPr txBox="1"/>
          <p:nvPr/>
        </p:nvSpPr>
        <p:spPr>
          <a:xfrm>
            <a:off x="468351" y="282017"/>
            <a:ext cx="11145580" cy="867930"/>
          </a:xfrm>
          <a:prstGeom prst="rect">
            <a:avLst/>
          </a:prstGeom>
          <a:noFill/>
        </p:spPr>
        <p:txBody>
          <a:bodyPr wrap="square" rtlCol="0">
            <a:spAutoFit/>
          </a:bodyPr>
          <a:lstStyle/>
          <a:p>
            <a:pPr>
              <a:lnSpc>
                <a:spcPct val="90000"/>
              </a:lnSpc>
              <a:spcBef>
                <a:spcPct val="0"/>
              </a:spcBef>
            </a:pPr>
            <a:r>
              <a:rPr lang="sl-SI" sz="3600" b="1" dirty="0" err="1">
                <a:solidFill>
                  <a:srgbClr val="92D050"/>
                </a:solidFill>
                <a:latin typeface="+mj-lt"/>
                <a:ea typeface="+mj-ea"/>
                <a:cs typeface="+mj-cs"/>
              </a:rPr>
              <a:t>Initiatives</a:t>
            </a:r>
            <a:r>
              <a:rPr lang="sl-SI" sz="3600" b="1" dirty="0">
                <a:solidFill>
                  <a:srgbClr val="92D050"/>
                </a:solidFill>
                <a:latin typeface="+mj-lt"/>
                <a:ea typeface="+mj-ea"/>
                <a:cs typeface="+mj-cs"/>
              </a:rPr>
              <a:t>…</a:t>
            </a:r>
          </a:p>
          <a:p>
            <a:endParaRPr lang="sl-SI" dirty="0"/>
          </a:p>
        </p:txBody>
      </p:sp>
      <p:pic>
        <p:nvPicPr>
          <p:cNvPr id="6" name="Slika 5">
            <a:extLst>
              <a:ext uri="{FF2B5EF4-FFF2-40B4-BE49-F238E27FC236}">
                <a16:creationId xmlns:a16="http://schemas.microsoft.com/office/drawing/2014/main" id="{DC11F69C-3C7A-4DD4-92A6-608731D12F7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546" t="24888" r="6146"/>
          <a:stretch/>
        </p:blipFill>
        <p:spPr>
          <a:xfrm>
            <a:off x="195082" y="857249"/>
            <a:ext cx="7167137" cy="4139355"/>
          </a:xfrm>
          <a:prstGeom prst="rect">
            <a:avLst/>
          </a:prstGeom>
        </p:spPr>
      </p:pic>
      <p:pic>
        <p:nvPicPr>
          <p:cNvPr id="11" name="Slika 10">
            <a:extLst>
              <a:ext uri="{FF2B5EF4-FFF2-40B4-BE49-F238E27FC236}">
                <a16:creationId xmlns:a16="http://schemas.microsoft.com/office/drawing/2014/main" id="{8151F9DA-CF62-424B-B90B-3AF4B290014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77450" y="133769"/>
            <a:ext cx="1809750" cy="461486"/>
          </a:xfrm>
          <a:prstGeom prst="rect">
            <a:avLst/>
          </a:prstGeom>
        </p:spPr>
      </p:pic>
      <p:pic>
        <p:nvPicPr>
          <p:cNvPr id="12" name="Slika 11">
            <a:extLst>
              <a:ext uri="{FF2B5EF4-FFF2-40B4-BE49-F238E27FC236}">
                <a16:creationId xmlns:a16="http://schemas.microsoft.com/office/drawing/2014/main" id="{493D41D9-0851-4FAB-9171-3882B3C080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03" b="17229"/>
          <a:stretch/>
        </p:blipFill>
        <p:spPr>
          <a:xfrm>
            <a:off x="9136376" y="101869"/>
            <a:ext cx="810972" cy="601485"/>
          </a:xfrm>
          <a:prstGeom prst="rect">
            <a:avLst/>
          </a:prstGeom>
        </p:spPr>
      </p:pic>
      <p:pic>
        <p:nvPicPr>
          <p:cNvPr id="2" name="Slika 1">
            <a:extLst>
              <a:ext uri="{FF2B5EF4-FFF2-40B4-BE49-F238E27FC236}">
                <a16:creationId xmlns:a16="http://schemas.microsoft.com/office/drawing/2014/main" id="{DDA56692-5185-4534-B0C1-CD84AA5459A9}"/>
              </a:ext>
            </a:extLst>
          </p:cNvPr>
          <p:cNvPicPr>
            <a:picLocks noChangeAspect="1"/>
          </p:cNvPicPr>
          <p:nvPr/>
        </p:nvPicPr>
        <p:blipFill>
          <a:blip r:embed="rId6"/>
          <a:stretch>
            <a:fillRect/>
          </a:stretch>
        </p:blipFill>
        <p:spPr>
          <a:xfrm>
            <a:off x="8775773" y="1710169"/>
            <a:ext cx="1628775" cy="647700"/>
          </a:xfrm>
          <a:prstGeom prst="rect">
            <a:avLst/>
          </a:prstGeom>
        </p:spPr>
      </p:pic>
      <p:pic>
        <p:nvPicPr>
          <p:cNvPr id="3" name="Slika 2">
            <a:extLst>
              <a:ext uri="{FF2B5EF4-FFF2-40B4-BE49-F238E27FC236}">
                <a16:creationId xmlns:a16="http://schemas.microsoft.com/office/drawing/2014/main" id="{ED8C2259-0B20-4BDD-A52D-31F0E9914AF0}"/>
              </a:ext>
            </a:extLst>
          </p:cNvPr>
          <p:cNvPicPr>
            <a:picLocks noChangeAspect="1"/>
          </p:cNvPicPr>
          <p:nvPr/>
        </p:nvPicPr>
        <p:blipFill>
          <a:blip r:embed="rId7"/>
          <a:stretch>
            <a:fillRect/>
          </a:stretch>
        </p:blipFill>
        <p:spPr>
          <a:xfrm>
            <a:off x="7524750" y="2445372"/>
            <a:ext cx="714375" cy="682974"/>
          </a:xfrm>
          <a:prstGeom prst="rect">
            <a:avLst/>
          </a:prstGeom>
        </p:spPr>
      </p:pic>
      <p:pic>
        <p:nvPicPr>
          <p:cNvPr id="13" name="Slika 12">
            <a:extLst>
              <a:ext uri="{FF2B5EF4-FFF2-40B4-BE49-F238E27FC236}">
                <a16:creationId xmlns:a16="http://schemas.microsoft.com/office/drawing/2014/main" id="{2B25EA02-8B3F-4C81-9DA0-CD7FD7201259}"/>
              </a:ext>
            </a:extLst>
          </p:cNvPr>
          <p:cNvPicPr>
            <a:picLocks noChangeAspect="1"/>
          </p:cNvPicPr>
          <p:nvPr/>
        </p:nvPicPr>
        <p:blipFill rotWithShape="1">
          <a:blip r:embed="rId8"/>
          <a:srcRect b="2051"/>
          <a:stretch/>
        </p:blipFill>
        <p:spPr>
          <a:xfrm>
            <a:off x="8639175" y="3377112"/>
            <a:ext cx="2343150" cy="671790"/>
          </a:xfrm>
          <a:prstGeom prst="rect">
            <a:avLst/>
          </a:prstGeom>
        </p:spPr>
      </p:pic>
      <p:pic>
        <p:nvPicPr>
          <p:cNvPr id="15" name="Slika 14">
            <a:extLst>
              <a:ext uri="{FF2B5EF4-FFF2-40B4-BE49-F238E27FC236}">
                <a16:creationId xmlns:a16="http://schemas.microsoft.com/office/drawing/2014/main" id="{4C4C680C-E4BC-4F7E-9FD5-08DFD6D200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9537" y="2344949"/>
            <a:ext cx="4167663" cy="867930"/>
          </a:xfrm>
          <a:prstGeom prst="rect">
            <a:avLst/>
          </a:prstGeom>
        </p:spPr>
      </p:pic>
    </p:spTree>
    <p:extLst>
      <p:ext uri="{BB962C8B-B14F-4D97-AF65-F5344CB8AC3E}">
        <p14:creationId xmlns:p14="http://schemas.microsoft.com/office/powerpoint/2010/main" val="84172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FB07C705-F178-44B0-9171-BBB00223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62" y="4315146"/>
            <a:ext cx="2269498" cy="2321184"/>
          </a:xfrm>
          <a:prstGeom prst="rect">
            <a:avLst/>
          </a:prstGeom>
        </p:spPr>
      </p:pic>
      <p:pic>
        <p:nvPicPr>
          <p:cNvPr id="5" name="Slika 4">
            <a:extLst>
              <a:ext uri="{FF2B5EF4-FFF2-40B4-BE49-F238E27FC236}">
                <a16:creationId xmlns:a16="http://schemas.microsoft.com/office/drawing/2014/main" id="{D27F8E4C-3DF1-49A2-A322-B3AC0E4A3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378" y="256854"/>
            <a:ext cx="9191048" cy="6195315"/>
          </a:xfrm>
          <a:prstGeom prst="rect">
            <a:avLst/>
          </a:prstGeom>
        </p:spPr>
      </p:pic>
      <p:pic>
        <p:nvPicPr>
          <p:cNvPr id="4" name="Slika 3">
            <a:extLst>
              <a:ext uri="{FF2B5EF4-FFF2-40B4-BE49-F238E27FC236}">
                <a16:creationId xmlns:a16="http://schemas.microsoft.com/office/drawing/2014/main" id="{CEDC9A9E-02D8-4B8C-AF0A-E46908D02BA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3562" y="173724"/>
            <a:ext cx="1809750" cy="461486"/>
          </a:xfrm>
          <a:prstGeom prst="rect">
            <a:avLst/>
          </a:prstGeom>
        </p:spPr>
      </p:pic>
      <p:pic>
        <p:nvPicPr>
          <p:cNvPr id="6" name="Slika 5">
            <a:extLst>
              <a:ext uri="{FF2B5EF4-FFF2-40B4-BE49-F238E27FC236}">
                <a16:creationId xmlns:a16="http://schemas.microsoft.com/office/drawing/2014/main" id="{C69E01E9-7B99-46E9-B40C-C70BA42A98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603" b="17229"/>
          <a:stretch/>
        </p:blipFill>
        <p:spPr>
          <a:xfrm>
            <a:off x="10877204" y="2753026"/>
            <a:ext cx="810972" cy="601485"/>
          </a:xfrm>
          <a:prstGeom prst="rect">
            <a:avLst/>
          </a:prstGeom>
        </p:spPr>
      </p:pic>
    </p:spTree>
    <p:extLst>
      <p:ext uri="{BB962C8B-B14F-4D97-AF65-F5344CB8AC3E}">
        <p14:creationId xmlns:p14="http://schemas.microsoft.com/office/powerpoint/2010/main" val="270871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3932D0F7-73AF-4C8F-9ECC-A88D0CEAD847}"/>
              </a:ext>
            </a:extLst>
          </p:cNvPr>
          <p:cNvSpPr txBox="1"/>
          <p:nvPr/>
        </p:nvSpPr>
        <p:spPr>
          <a:xfrm>
            <a:off x="468351" y="1226634"/>
            <a:ext cx="11145580" cy="6740307"/>
          </a:xfrm>
          <a:prstGeom prst="rect">
            <a:avLst/>
          </a:prstGeom>
          <a:noFill/>
        </p:spPr>
        <p:txBody>
          <a:bodyPr wrap="square" rtlCol="0">
            <a:spAutoFit/>
          </a:bodyPr>
          <a:lstStyle/>
          <a:p>
            <a:endParaRPr lang="en-AU" dirty="0"/>
          </a:p>
          <a:p>
            <a:pPr marL="285750" indent="-285750">
              <a:buFont typeface="Arial" panose="020B0604020202020204" pitchFamily="34" charset="0"/>
              <a:buChar char="•"/>
            </a:pPr>
            <a:r>
              <a:rPr lang="en-AU" dirty="0"/>
              <a:t>Developed analysis on hydrogen use and potential of RES in the SAŠA region </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en-AU" dirty="0"/>
              <a:t>Concept of the inves</a:t>
            </a:r>
            <a:r>
              <a:rPr lang="sl-SI" dirty="0"/>
              <a:t>t</a:t>
            </a:r>
            <a:r>
              <a:rPr lang="en-AU" dirty="0"/>
              <a:t>ment project for hydrogen mobility </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en-AU" dirty="0"/>
              <a:t>Study tour for the carrier of the FCH JU regions and cities initiative, Roland Berger consulting </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en-AU" dirty="0"/>
              <a:t>Communication and networking with industry representatives (Hydrogenics, Daimler, Toyota, etc.)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sl-SI" dirty="0" err="1"/>
              <a:t>Established</a:t>
            </a:r>
            <a:r>
              <a:rPr lang="sl-SI" dirty="0"/>
              <a:t> </a:t>
            </a:r>
            <a:r>
              <a:rPr lang="en-AU" dirty="0"/>
              <a:t>consortia of local/national partners (hydrogen producer, public transport operator, Municipal representatives, national energy company, business development agency, etc.) </a:t>
            </a:r>
            <a:endParaRPr lang="sl-SI" dirty="0"/>
          </a:p>
          <a:p>
            <a:pPr marL="285750" indent="-285750">
              <a:buFont typeface="Arial" panose="020B0604020202020204" pitchFamily="34" charset="0"/>
              <a:buChar char="•"/>
            </a:pPr>
            <a:endParaRPr lang="sl-SI" dirty="0"/>
          </a:p>
          <a:p>
            <a:endParaRPr lang="en-AU" dirty="0"/>
          </a:p>
          <a:p>
            <a:endParaRPr lang="sl-SI" dirty="0"/>
          </a:p>
          <a:p>
            <a:endParaRPr lang="sl-SI" dirty="0"/>
          </a:p>
          <a:p>
            <a:endParaRPr lang="sl-SI" dirty="0"/>
          </a:p>
          <a:p>
            <a:pPr marL="285750" indent="-285750">
              <a:buFont typeface="Arial" panose="020B0604020202020204" pitchFamily="34" charset="0"/>
              <a:buChar char="•"/>
            </a:pPr>
            <a:endParaRPr lang="sl-SI" dirty="0"/>
          </a:p>
          <a:p>
            <a:endParaRPr lang="sl-SI" dirty="0"/>
          </a:p>
          <a:p>
            <a:endParaRPr lang="sl-SI" dirty="0"/>
          </a:p>
          <a:p>
            <a:endParaRPr lang="sl-SI" dirty="0"/>
          </a:p>
        </p:txBody>
      </p:sp>
      <p:pic>
        <p:nvPicPr>
          <p:cNvPr id="2" name="Slika 1">
            <a:extLst>
              <a:ext uri="{FF2B5EF4-FFF2-40B4-BE49-F238E27FC236}">
                <a16:creationId xmlns:a16="http://schemas.microsoft.com/office/drawing/2014/main" id="{5109C7BA-C7E2-40DA-9999-E151E0987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586" y="1588297"/>
            <a:ext cx="1234955" cy="1758961"/>
          </a:xfrm>
          <a:prstGeom prst="rect">
            <a:avLst/>
          </a:prstGeom>
          <a:ln>
            <a:solidFill>
              <a:schemeClr val="tx1"/>
            </a:solidFill>
          </a:ln>
        </p:spPr>
      </p:pic>
      <p:pic>
        <p:nvPicPr>
          <p:cNvPr id="7" name="Slika 6">
            <a:extLst>
              <a:ext uri="{FF2B5EF4-FFF2-40B4-BE49-F238E27FC236}">
                <a16:creationId xmlns:a16="http://schemas.microsoft.com/office/drawing/2014/main" id="{6EABA9A6-94CB-430F-AACB-8AB948D50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185" y="2379642"/>
            <a:ext cx="4585115" cy="1286347"/>
          </a:xfrm>
          <a:prstGeom prst="rect">
            <a:avLst/>
          </a:prstGeom>
        </p:spPr>
      </p:pic>
      <p:sp>
        <p:nvSpPr>
          <p:cNvPr id="8" name="PoljeZBesedilom 7">
            <a:extLst>
              <a:ext uri="{FF2B5EF4-FFF2-40B4-BE49-F238E27FC236}">
                <a16:creationId xmlns:a16="http://schemas.microsoft.com/office/drawing/2014/main" id="{D9056664-F3D1-477E-ADFD-ED3D4C7DABC3}"/>
              </a:ext>
            </a:extLst>
          </p:cNvPr>
          <p:cNvSpPr txBox="1"/>
          <p:nvPr/>
        </p:nvSpPr>
        <p:spPr>
          <a:xfrm>
            <a:off x="468351" y="282017"/>
            <a:ext cx="11145580" cy="923330"/>
          </a:xfrm>
          <a:prstGeom prst="rect">
            <a:avLst/>
          </a:prstGeom>
          <a:noFill/>
        </p:spPr>
        <p:txBody>
          <a:bodyPr wrap="square" rtlCol="0">
            <a:spAutoFit/>
          </a:bodyPr>
          <a:lstStyle/>
          <a:p>
            <a:r>
              <a:rPr lang="en-AU" sz="3600" b="1" dirty="0">
                <a:solidFill>
                  <a:srgbClr val="92D050"/>
                </a:solidFill>
                <a:latin typeface="+mj-lt"/>
                <a:ea typeface="+mj-ea"/>
                <a:cs typeface="+mj-cs"/>
              </a:rPr>
              <a:t>What has been done within the Regions and Cities initiative? </a:t>
            </a:r>
          </a:p>
          <a:p>
            <a:endParaRPr lang="en-AU" dirty="0"/>
          </a:p>
        </p:txBody>
      </p:sp>
      <p:pic>
        <p:nvPicPr>
          <p:cNvPr id="12" name="Slika 11">
            <a:extLst>
              <a:ext uri="{FF2B5EF4-FFF2-40B4-BE49-F238E27FC236}">
                <a16:creationId xmlns:a16="http://schemas.microsoft.com/office/drawing/2014/main" id="{C223A596-3F67-4EF8-9EDB-6191331AF60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65185" y="6006398"/>
            <a:ext cx="1809750" cy="461486"/>
          </a:xfrm>
          <a:prstGeom prst="rect">
            <a:avLst/>
          </a:prstGeom>
        </p:spPr>
      </p:pic>
      <p:pic>
        <p:nvPicPr>
          <p:cNvPr id="13" name="Slika 12">
            <a:extLst>
              <a:ext uri="{FF2B5EF4-FFF2-40B4-BE49-F238E27FC236}">
                <a16:creationId xmlns:a16="http://schemas.microsoft.com/office/drawing/2014/main" id="{830F3439-CD06-458C-AE68-4837703E51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603" b="17229"/>
          <a:stretch/>
        </p:blipFill>
        <p:spPr>
          <a:xfrm>
            <a:off x="224111" y="5974498"/>
            <a:ext cx="810972" cy="601485"/>
          </a:xfrm>
          <a:prstGeom prst="rect">
            <a:avLst/>
          </a:prstGeom>
        </p:spPr>
      </p:pic>
    </p:spTree>
    <p:extLst>
      <p:ext uri="{BB962C8B-B14F-4D97-AF65-F5344CB8AC3E}">
        <p14:creationId xmlns:p14="http://schemas.microsoft.com/office/powerpoint/2010/main" val="3729306963"/>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4137</TotalTime>
  <Words>1549</Words>
  <Application>Microsoft Office PowerPoint</Application>
  <PresentationFormat>Widescreen</PresentationFormat>
  <Paragraphs>229</Paragraphs>
  <Slides>17</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Agency FB</vt:lpstr>
      <vt:lpstr>Arial</vt:lpstr>
      <vt:lpstr>Calibri</vt:lpstr>
      <vt:lpstr>Calibri Light</vt:lpstr>
      <vt:lpstr>Wingdings</vt:lpstr>
      <vt:lpstr>Officeova tema</vt:lpstr>
      <vt:lpstr>PowerPoint Presentation</vt:lpstr>
      <vt:lpstr>PowerPoint Presentation</vt:lpstr>
      <vt:lpstr>PowerPoint Presentation</vt:lpstr>
      <vt:lpstr>Awards</vt:lpstr>
      <vt:lpstr>The LOKALC project</vt:lpstr>
      <vt:lpstr>The project BICY  (bicycle-sharing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Hydrogen deployment in the Savinjsko-Šaleška region</dc:title>
  <dc:creator>Niko Natek</dc:creator>
  <cp:lastModifiedBy>Viktor Kovacic</cp:lastModifiedBy>
  <cp:revision>58</cp:revision>
  <cp:lastPrinted>2018-03-12T10:43:28Z</cp:lastPrinted>
  <dcterms:created xsi:type="dcterms:W3CDTF">2017-11-06T10:12:59Z</dcterms:created>
  <dcterms:modified xsi:type="dcterms:W3CDTF">2018-03-21T09:50:46Z</dcterms:modified>
</cp:coreProperties>
</file>