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359" r:id="rId3"/>
    <p:sldId id="362" r:id="rId4"/>
    <p:sldId id="363" r:id="rId5"/>
    <p:sldId id="366" r:id="rId6"/>
    <p:sldId id="365" r:id="rId7"/>
    <p:sldId id="367" r:id="rId8"/>
    <p:sldId id="364" r:id="rId9"/>
    <p:sldId id="297" r:id="rId10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A7C3"/>
    <a:srgbClr val="FFFFCC"/>
    <a:srgbClr val="FFCCCC"/>
    <a:srgbClr val="FF99FF"/>
    <a:srgbClr val="CCCCFF"/>
    <a:srgbClr val="FFFFFF"/>
    <a:srgbClr val="9CBC5C"/>
    <a:srgbClr val="D6CDE1"/>
    <a:srgbClr val="AEB6F4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36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C92B1-F784-4535-A901-9AA1601A08D4}" type="datetimeFigureOut">
              <a:rPr lang="sl-SI" smtClean="0"/>
              <a:pPr/>
              <a:t>19.9.2019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09D19-3918-4CC2-8027-BE3FD7373E9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067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6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2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2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B9743D-DACE-4F2E-8E41-1B1BFD557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A52EBAE-327C-495E-91E4-08CAE0554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15F86B9-B40E-4B50-9497-CB197D17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D6AB4F4-28E0-472C-9713-937E41B6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FE2E57-384C-4F4E-9098-E43AC8C6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1635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2C6BBD-6E83-42A9-A77B-78A824FD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3E086FE-12BE-4EDA-861D-738437361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CAB107C-5A90-4C31-B998-30FEB024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EC2EB8-4F86-4155-9EE6-D7A218AB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4B2D3A5-DABC-4FAB-B26E-BB3ED816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281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A931E8-0141-4B49-86DB-AB9A9695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7D719F0-D98A-425D-8773-8D8ED4033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E5A4188-FDA2-495A-9AB9-A94EDD2B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24F952D-9AA1-4F99-ADD4-311AD5DD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2E951F0-B14B-45BC-8638-CB9A98B0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647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49546A-0A0D-4A4A-9F6D-DE752613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AE3D092-6EF0-4BC8-AB7F-8F0432D68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94BF114-384C-4D81-A221-F4CF84FE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A0C2ECB-521E-4C04-B814-517B1937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3DD703C-0CAF-44C1-B96F-1B9FC82A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8CED9BA-4146-445C-9674-67C13249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6295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2A334A-2A09-4618-BEBF-03488A85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63C4AA3-5E6E-4DFB-894A-CC2656712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70A3874-46C4-480A-BD89-B44DE64DD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519E799-8754-4B54-9E78-06E00795A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441D28F-EBE7-45E9-966D-A829D1538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F693BB2-8C56-455D-859B-EA07FD96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9573C2C3-59D3-4821-B28D-8FC926B7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AA4C8685-D324-4960-A78C-5371C99E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719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04F382-3703-400A-ACE3-1D1E0C24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E0325FD-C4DA-4448-B8A5-F6AE82B0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94B0823-A576-4195-ADCC-3F2B025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109D271-60F7-4DBF-BB18-DDAD0C26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563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C3649B2-2115-48F7-B341-DE50653A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60B03217-CF64-49C0-8FF1-436FD036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7009ED3-81A5-45D7-A2C7-31971DEC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7564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2A2B29-7ABB-4776-BF56-23E6D459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6BC29C-9936-4EA8-BB72-F0D0BF27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CFCF494-3CFA-461A-9EA9-72F3AE7F6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0148A33-D5CC-44BC-9643-C26C2B1E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AB673A4-22DB-4E4B-9EBE-7A41AA67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C24886C-56E6-4B72-9143-5D277072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004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48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E080B6-5A61-4A38-8094-E29DECFC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40282339-4F84-45AD-8707-7D74EB275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C655B4F-9EAA-406E-8C4D-62E2499A5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2FC4C41-13D1-4A2F-8517-F9F58963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C70EB1B-2A86-4BC8-AE90-FB5DBEAD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FFA70BD-44A4-4B53-B40D-8B89CBBA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0527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D8560F-436F-45C4-9B16-2D9930E5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E740C26-9405-4446-8FEE-0542DC0A6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6C479D-09A2-4D70-810B-6C7D3764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480AC6-6566-4385-A6D3-E6FE5ADB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21B6CD6-CE6B-4F7C-A899-7406D5B5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1405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49CCCA0-53CF-45C5-86C5-5F4698963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5578263-31B4-43F2-BC57-BACFBA3BA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7501CC3-B907-4FFE-9D50-05D00062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F7F0699-9028-4820-A218-0E1F3C60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332D045-B2C8-4C96-8608-BB3BDC1E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887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1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9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4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5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19.9.2019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6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B0352ED-8589-48DE-A07B-DD6CCAF9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EE60F5A-33AE-4DEA-BC18-CAF938581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7516C1-97A3-4B24-AEF8-ED5FDB79B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98BEA-0242-4C65-B2FF-263D8F4ADE1C}" type="datetimeFigureOut">
              <a:rPr lang="sl-SI" smtClean="0"/>
              <a:t>19.9.2019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9F66504-489B-4AC7-AC0D-CB89D52A5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B26E6C3-D784-4C76-B397-0C73D1FF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B0F3-3A7F-4FE7-815B-EBE7B76A03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935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hyperlink" Target="http://icp-lj.si/1540-2/research-and-development/current-projects/?lang=en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hyperlink" Target="mailto:bojan.borin@icp-lj.s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.jpe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82F57D-22FB-4300-B9FD-76D7C39F2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83" y="1690689"/>
            <a:ext cx="8963310" cy="50605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l-SI" sz="2000" dirty="0" err="1"/>
              <a:t>Strategic</a:t>
            </a:r>
            <a:r>
              <a:rPr lang="sl-SI" sz="2000" dirty="0"/>
              <a:t> </a:t>
            </a:r>
            <a:r>
              <a:rPr lang="sl-SI" sz="2000" dirty="0" err="1"/>
              <a:t>research</a:t>
            </a:r>
            <a:r>
              <a:rPr lang="sl-SI" sz="2000" dirty="0"/>
              <a:t> </a:t>
            </a:r>
            <a:r>
              <a:rPr lang="sl-SI" sz="2000" dirty="0" err="1"/>
              <a:t>and</a:t>
            </a:r>
            <a:r>
              <a:rPr lang="sl-SI" sz="2000" dirty="0"/>
              <a:t> </a:t>
            </a:r>
            <a:r>
              <a:rPr lang="sl-SI" sz="2000" dirty="0" err="1"/>
              <a:t>innovation</a:t>
            </a:r>
            <a:r>
              <a:rPr lang="sl-SI" sz="2000" dirty="0"/>
              <a:t> </a:t>
            </a:r>
            <a:r>
              <a:rPr lang="sl-SI" sz="2000" dirty="0" err="1"/>
              <a:t>partnership</a:t>
            </a:r>
            <a:r>
              <a:rPr lang="sl-SI" sz="2000" dirty="0"/>
              <a:t>  (SRIP) – </a:t>
            </a:r>
          </a:p>
          <a:p>
            <a:pPr marL="0" indent="0" algn="ctr">
              <a:buNone/>
            </a:pPr>
            <a:r>
              <a:rPr lang="sl-SI" sz="2000" dirty="0" err="1"/>
              <a:t>Networks</a:t>
            </a:r>
            <a:r>
              <a:rPr lang="sl-SI" sz="2000" dirty="0"/>
              <a:t> </a:t>
            </a:r>
            <a:r>
              <a:rPr lang="sl-SI" sz="2000" dirty="0" err="1"/>
              <a:t>for</a:t>
            </a:r>
            <a:r>
              <a:rPr lang="sl-SI" sz="2000" dirty="0"/>
              <a:t> </a:t>
            </a:r>
            <a:r>
              <a:rPr lang="sl-SI" sz="2000" dirty="0" err="1"/>
              <a:t>the</a:t>
            </a:r>
            <a:r>
              <a:rPr lang="sl-SI" sz="2000" dirty="0"/>
              <a:t> </a:t>
            </a:r>
            <a:r>
              <a:rPr lang="sl-SI" sz="2000" dirty="0" err="1"/>
              <a:t>transition</a:t>
            </a:r>
            <a:r>
              <a:rPr lang="sl-SI" sz="2000" dirty="0"/>
              <a:t> to </a:t>
            </a:r>
            <a:r>
              <a:rPr lang="sl-SI" sz="2000" dirty="0" err="1"/>
              <a:t>circular</a:t>
            </a:r>
            <a:r>
              <a:rPr lang="sl-SI" sz="2000" dirty="0"/>
              <a:t> </a:t>
            </a:r>
            <a:r>
              <a:rPr lang="sl-SI" sz="2000" dirty="0" err="1"/>
              <a:t>economy</a:t>
            </a:r>
            <a:endParaRPr lang="sl-SI" sz="2000" dirty="0"/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endParaRPr lang="sl-SI" sz="1800" dirty="0"/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Business Models in Circular Bioeconomy</a:t>
            </a:r>
            <a:endParaRPr lang="sl-SI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sz="2400" b="1" dirty="0"/>
              <a:t>I</a:t>
            </a:r>
            <a:r>
              <a:rPr lang="sl-SI" sz="2400" dirty="0"/>
              <a:t>nnovative </a:t>
            </a:r>
            <a:r>
              <a:rPr lang="sl-SI" sz="2400" b="1" dirty="0"/>
              <a:t>C</a:t>
            </a:r>
            <a:r>
              <a:rPr lang="sl-SI" sz="2400" dirty="0"/>
              <a:t>ircular </a:t>
            </a:r>
            <a:r>
              <a:rPr lang="sl-SI" sz="2400" b="1" dirty="0"/>
              <a:t>P</a:t>
            </a:r>
            <a:r>
              <a:rPr lang="sl-SI" sz="2400" dirty="0"/>
              <a:t>roducts from diverse biomass resources</a:t>
            </a:r>
            <a:endParaRPr lang="sl-SI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b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sz="1800" dirty="0"/>
              <a:t>                                                                      </a:t>
            </a:r>
          </a:p>
          <a:p>
            <a:pPr marL="0" indent="0">
              <a:buNone/>
            </a:pPr>
            <a:r>
              <a:rPr lang="sl-SI" sz="1800" dirty="0"/>
              <a:t>                                                                                                 </a:t>
            </a:r>
          </a:p>
          <a:p>
            <a:pPr marL="0" indent="0">
              <a:buNone/>
              <a:tabLst>
                <a:tab pos="4572000" algn="l"/>
              </a:tabLst>
            </a:pPr>
            <a:r>
              <a:rPr lang="sl-SI" sz="2000" dirty="0"/>
              <a:t>	Bojan Borin                                                                       </a:t>
            </a:r>
          </a:p>
          <a:p>
            <a:pPr marL="0" indent="0">
              <a:buNone/>
            </a:pPr>
            <a:r>
              <a:rPr lang="sl-SI" sz="1800" dirty="0"/>
              <a:t>                                                                                            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September 2019  </a:t>
            </a: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Brussels</a:t>
            </a:r>
            <a:r>
              <a:rPr lang="sl-SI" sz="1800" dirty="0"/>
              <a:t> </a:t>
            </a: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Investment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 is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co-financed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by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Republic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Slovenia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and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EU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under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European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Regional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Development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Fund.</a:t>
            </a:r>
            <a:endParaRPr lang="sl-SI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1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38712CB-FDB9-4302-977C-7C3C1B924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5484"/>
            <a:ext cx="2651760" cy="1283452"/>
          </a:xfrm>
          <a:prstGeom prst="rect">
            <a:avLst/>
          </a:prstGeom>
        </p:spPr>
      </p:pic>
      <p:pic>
        <p:nvPicPr>
          <p:cNvPr id="2050" name="Picture 2" descr="Rezultat iskanja slik za SRIP-Circular economy, logo">
            <a:extLst>
              <a:ext uri="{FF2B5EF4-FFF2-40B4-BE49-F238E27FC236}">
                <a16:creationId xmlns:a16="http://schemas.microsoft.com/office/drawing/2014/main" id="{CF370DA3-0A38-451F-AE5A-6BF047673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65126"/>
            <a:ext cx="20097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8">
            <a:extLst>
              <a:ext uri="{FF2B5EF4-FFF2-40B4-BE49-F238E27FC236}">
                <a16:creationId xmlns:a16="http://schemas.microsoft.com/office/drawing/2014/main" id="{FB26EAA7-EB50-4498-AEC8-CA688DD23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7" y="5021514"/>
            <a:ext cx="3143346" cy="12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52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58" y="415277"/>
            <a:ext cx="7886700" cy="1325563"/>
          </a:xfrm>
        </p:spPr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1026" name="Picture 2" descr="Rezultat iskanja slik za SRIP-Circular economy, logo">
            <a:extLst>
              <a:ext uri="{FF2B5EF4-FFF2-40B4-BE49-F238E27FC236}">
                <a16:creationId xmlns:a16="http://schemas.microsoft.com/office/drawing/2014/main" id="{731055E4-3FDF-4FDA-AFEA-AC82AD34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3" y="365126"/>
            <a:ext cx="20097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35A62D-7E43-42DB-9D99-8ED0BBCF7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927" y="203144"/>
            <a:ext cx="2651990" cy="1280271"/>
          </a:xfrm>
          <a:prstGeom prst="rect">
            <a:avLst/>
          </a:prstGeom>
        </p:spPr>
      </p:pic>
      <p:sp>
        <p:nvSpPr>
          <p:cNvPr id="8" name="Podnaslov 2">
            <a:extLst>
              <a:ext uri="{FF2B5EF4-FFF2-40B4-BE49-F238E27FC236}">
                <a16:creationId xmlns:a16="http://schemas.microsoft.com/office/drawing/2014/main" id="{54A14C71-90F3-434D-AB99-0E6DE2C19FB0}"/>
              </a:ext>
            </a:extLst>
          </p:cNvPr>
          <p:cNvSpPr txBox="1">
            <a:spLocks/>
          </p:cNvSpPr>
          <p:nvPr/>
        </p:nvSpPr>
        <p:spPr>
          <a:xfrm>
            <a:off x="498940" y="2005849"/>
            <a:ext cx="8596668" cy="3467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Bookman Old Style" panose="02050604050505020204" pitchFamily="18" charset="0"/>
              </a:rPr>
              <a:t>R&amp;D </a:t>
            </a:r>
          </a:p>
          <a:p>
            <a:r>
              <a:rPr lang="en-GB" sz="1600" dirty="0">
                <a:latin typeface="Bookman Old Style" panose="02050604050505020204" pitchFamily="18" charset="0"/>
              </a:rPr>
              <a:t>Comprehensive knowledge on renewable natural fibrous materials</a:t>
            </a:r>
          </a:p>
          <a:p>
            <a:r>
              <a:rPr lang="en-GB" sz="1600" dirty="0">
                <a:latin typeface="Bookman Old Style" panose="02050604050505020204" pitchFamily="18" charset="0"/>
              </a:rPr>
              <a:t>Development of new, bio-based materials and bio-based products </a:t>
            </a:r>
          </a:p>
          <a:p>
            <a:r>
              <a:rPr lang="en-GB" sz="1600" dirty="0">
                <a:latin typeface="Bookman Old Style" panose="02050604050505020204" pitchFamily="18" charset="0"/>
              </a:rPr>
              <a:t>Interdisciplinary team of experts</a:t>
            </a:r>
          </a:p>
          <a:p>
            <a:r>
              <a:rPr lang="en-GB" sz="1600" dirty="0">
                <a:latin typeface="Bookman Old Style" panose="02050604050505020204" pitchFamily="18" charset="0"/>
              </a:rPr>
              <a:t>Accredited laboratory</a:t>
            </a:r>
            <a:r>
              <a:rPr lang="sl-SI" sz="1600" dirty="0">
                <a:latin typeface="Bookman Old Style" panose="02050604050505020204" pitchFamily="18" charset="0"/>
              </a:rPr>
              <a:t> according to ISO 17025:2017 for mechanical, chemical and microbiological testing</a:t>
            </a:r>
            <a:r>
              <a:rPr lang="en-GB" sz="1600" dirty="0">
                <a:latin typeface="Bookman Old Style" panose="02050604050505020204" pitchFamily="18" charset="0"/>
              </a:rPr>
              <a:t> </a:t>
            </a:r>
            <a:endParaRPr lang="sl-SI" sz="1600" dirty="0">
              <a:latin typeface="Bookman Old Style" panose="02050604050505020204" pitchFamily="18" charset="0"/>
            </a:endParaRPr>
          </a:p>
          <a:p>
            <a:r>
              <a:rPr lang="sl-SI" sz="1600" dirty="0">
                <a:latin typeface="Bookman Old Style" panose="02050604050505020204" pitchFamily="18" charset="0"/>
              </a:rPr>
              <a:t>C</a:t>
            </a:r>
            <a:r>
              <a:rPr lang="en-GB" sz="1600" dirty="0" err="1">
                <a:latin typeface="Bookman Old Style" panose="02050604050505020204" pitchFamily="18" charset="0"/>
              </a:rPr>
              <a:t>omprehensive</a:t>
            </a:r>
            <a:r>
              <a:rPr lang="en-GB" sz="1600" dirty="0">
                <a:latin typeface="Bookman Old Style" panose="02050604050505020204" pitchFamily="18" charset="0"/>
              </a:rPr>
              <a:t> </a:t>
            </a:r>
            <a:r>
              <a:rPr lang="en-US" sz="1600" dirty="0">
                <a:latin typeface="Bookman Old Style" panose="02050604050505020204" pitchFamily="18" charset="0"/>
              </a:rPr>
              <a:t>research infrastructure for laboratory and semi-industrial trials</a:t>
            </a:r>
            <a:endParaRPr lang="en-GB" sz="1600" dirty="0">
              <a:latin typeface="Bookman Old Style" panose="02050604050505020204" pitchFamily="18" charset="0"/>
            </a:endParaRPr>
          </a:p>
        </p:txBody>
      </p:sp>
      <p:pic>
        <p:nvPicPr>
          <p:cNvPr id="9" name="Slika 5">
            <a:extLst>
              <a:ext uri="{FF2B5EF4-FFF2-40B4-BE49-F238E27FC236}">
                <a16:creationId xmlns:a16="http://schemas.microsoft.com/office/drawing/2014/main" id="{C598DD2F-F0BD-48F6-A957-1FAF31E06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14" y="5596067"/>
            <a:ext cx="1710813" cy="1005047"/>
          </a:xfrm>
          <a:prstGeom prst="rect">
            <a:avLst/>
          </a:prstGeom>
        </p:spPr>
      </p:pic>
      <p:pic>
        <p:nvPicPr>
          <p:cNvPr id="10" name="Slika 7">
            <a:extLst>
              <a:ext uri="{FF2B5EF4-FFF2-40B4-BE49-F238E27FC236}">
                <a16:creationId xmlns:a16="http://schemas.microsoft.com/office/drawing/2014/main" id="{4140F647-F81E-45A0-B5E9-5C167D9562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1" y="5811174"/>
            <a:ext cx="1469369" cy="789940"/>
          </a:xfrm>
          <a:prstGeom prst="rect">
            <a:avLst/>
          </a:prstGeom>
        </p:spPr>
      </p:pic>
      <p:pic>
        <p:nvPicPr>
          <p:cNvPr id="11" name="Slika 14">
            <a:extLst>
              <a:ext uri="{FF2B5EF4-FFF2-40B4-BE49-F238E27FC236}">
                <a16:creationId xmlns:a16="http://schemas.microsoft.com/office/drawing/2014/main" id="{EF2ABB7B-1336-4295-A41F-4B6A687CD1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13" r="18483"/>
          <a:stretch/>
        </p:blipFill>
        <p:spPr>
          <a:xfrm>
            <a:off x="7643499" y="4517298"/>
            <a:ext cx="1214937" cy="2030038"/>
          </a:xfrm>
          <a:prstGeom prst="rect">
            <a:avLst/>
          </a:prstGeom>
        </p:spPr>
      </p:pic>
      <p:pic>
        <p:nvPicPr>
          <p:cNvPr id="12" name="Slika 17">
            <a:extLst>
              <a:ext uri="{FF2B5EF4-FFF2-40B4-BE49-F238E27FC236}">
                <a16:creationId xmlns:a16="http://schemas.microsoft.com/office/drawing/2014/main" id="{5C2EB9B8-5EB0-4351-ADC5-6A8FBDF27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0151" y="4255244"/>
            <a:ext cx="1569365" cy="1177023"/>
          </a:xfrm>
          <a:prstGeom prst="rect">
            <a:avLst/>
          </a:prstGeom>
        </p:spPr>
      </p:pic>
      <p:pic>
        <p:nvPicPr>
          <p:cNvPr id="13" name="Slika 19">
            <a:extLst>
              <a:ext uri="{FF2B5EF4-FFF2-40B4-BE49-F238E27FC236}">
                <a16:creationId xmlns:a16="http://schemas.microsoft.com/office/drawing/2014/main" id="{C32EB621-9547-4399-8910-83EA7015C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097" y="5595077"/>
            <a:ext cx="1527825" cy="1137623"/>
          </a:xfrm>
          <a:prstGeom prst="rect">
            <a:avLst/>
          </a:prstGeom>
        </p:spPr>
      </p:pic>
      <p:pic>
        <p:nvPicPr>
          <p:cNvPr id="14" name="Slika 21">
            <a:extLst>
              <a:ext uri="{FF2B5EF4-FFF2-40B4-BE49-F238E27FC236}">
                <a16:creationId xmlns:a16="http://schemas.microsoft.com/office/drawing/2014/main" id="{B0EF070B-77FB-4FAA-8F31-732E58147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927" y="4324863"/>
            <a:ext cx="1378143" cy="1037783"/>
          </a:xfrm>
          <a:prstGeom prst="rect">
            <a:avLst/>
          </a:prstGeom>
        </p:spPr>
      </p:pic>
      <p:pic>
        <p:nvPicPr>
          <p:cNvPr id="15" name="Slika 26">
            <a:extLst>
              <a:ext uri="{FF2B5EF4-FFF2-40B4-BE49-F238E27FC236}">
                <a16:creationId xmlns:a16="http://schemas.microsoft.com/office/drawing/2014/main" id="{DA6C9093-2DBD-40FE-AF75-D295FAA53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5569" y="5562868"/>
            <a:ext cx="1620249" cy="1137622"/>
          </a:xfrm>
          <a:prstGeom prst="rect">
            <a:avLst/>
          </a:prstGeom>
        </p:spPr>
      </p:pic>
      <p:pic>
        <p:nvPicPr>
          <p:cNvPr id="16" name="Slika 29">
            <a:extLst>
              <a:ext uri="{FF2B5EF4-FFF2-40B4-BE49-F238E27FC236}">
                <a16:creationId xmlns:a16="http://schemas.microsoft.com/office/drawing/2014/main" id="{88D2D43B-D97E-47B7-A24B-EED74EC52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6108" y="4237963"/>
            <a:ext cx="1765535" cy="1177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CD7337-7700-467C-BA61-D468E0A0AF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0" y="4191494"/>
            <a:ext cx="1956780" cy="1304520"/>
          </a:xfrm>
          <a:prstGeom prst="rect">
            <a:avLst/>
          </a:prstGeom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336C93E2-6710-4659-8A02-2555120B2E24}"/>
              </a:ext>
            </a:extLst>
          </p:cNvPr>
          <p:cNvSpPr txBox="1">
            <a:spLocks/>
          </p:cNvSpPr>
          <p:nvPr/>
        </p:nvSpPr>
        <p:spPr>
          <a:xfrm>
            <a:off x="519561" y="1272274"/>
            <a:ext cx="799578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u="sng" dirty="0">
                <a:latin typeface="Bookman Old Style" panose="02050604050505020204" pitchFamily="18" charset="0"/>
              </a:rPr>
              <a:t>About ICP – Pulp and Paper Institute</a:t>
            </a:r>
            <a:endParaRPr lang="en-GB" sz="2400" u="sng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1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48ECDA-E132-4AEF-9197-CFD636C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18" y="407372"/>
            <a:ext cx="2009775" cy="762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BD7082D-41F9-4096-8364-E1D27637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28" y="286287"/>
            <a:ext cx="2651990" cy="1280271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5C8A830-89BC-4AB1-957C-D22829C6A20F}"/>
              </a:ext>
            </a:extLst>
          </p:cNvPr>
          <p:cNvSpPr txBox="1">
            <a:spLocks/>
          </p:cNvSpPr>
          <p:nvPr/>
        </p:nvSpPr>
        <p:spPr>
          <a:xfrm>
            <a:off x="735350" y="982615"/>
            <a:ext cx="84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u="sng" dirty="0">
                <a:latin typeface="Bookman Old Style" panose="02050604050505020204" pitchFamily="18" charset="0"/>
              </a:rPr>
              <a:t>Main reasearch field 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542DE92-1E6B-4AAD-BD02-7A05EA5B4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350" y="2374938"/>
            <a:ext cx="7780000" cy="3501857"/>
          </a:xfrm>
        </p:spPr>
        <p:txBody>
          <a:bodyPr/>
          <a:lstStyle/>
          <a:p>
            <a:r>
              <a:rPr lang="sl-SI" dirty="0">
                <a:latin typeface="Bookman Old Style" panose="02050604050505020204" pitchFamily="18" charset="0"/>
              </a:rPr>
              <a:t>Valorisation of diverse biomass resources for raw materials and efficient treatment processes</a:t>
            </a:r>
          </a:p>
          <a:p>
            <a:endParaRPr lang="sl-SI" dirty="0">
              <a:latin typeface="Bookman Old Style" panose="02050604050505020204" pitchFamily="18" charset="0"/>
            </a:endParaRPr>
          </a:p>
          <a:p>
            <a:r>
              <a:rPr lang="sl-SI" dirty="0">
                <a:latin typeface="Bookman Old Style" panose="02050604050505020204" pitchFamily="18" charset="0"/>
              </a:rPr>
              <a:t>Multifunctional cellulose materials</a:t>
            </a:r>
          </a:p>
          <a:p>
            <a:pPr marL="0" indent="0">
              <a:buNone/>
            </a:pPr>
            <a:endParaRPr lang="sl-SI" dirty="0">
              <a:latin typeface="Bookman Old Style" panose="02050604050505020204" pitchFamily="18" charset="0"/>
            </a:endParaRPr>
          </a:p>
          <a:p>
            <a:r>
              <a:rPr lang="sl-SI" dirty="0">
                <a:latin typeface="Bookman Old Style" panose="02050604050505020204" pitchFamily="18" charset="0"/>
              </a:rPr>
              <a:t>Biocomposites and technologies in production of fibre webs</a:t>
            </a:r>
          </a:p>
        </p:txBody>
      </p:sp>
    </p:spTree>
    <p:extLst>
      <p:ext uri="{BB962C8B-B14F-4D97-AF65-F5344CB8AC3E}">
        <p14:creationId xmlns:p14="http://schemas.microsoft.com/office/powerpoint/2010/main" val="218226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48ECDA-E132-4AEF-9197-CFD636C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18" y="407372"/>
            <a:ext cx="2009775" cy="762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BD7082D-41F9-4096-8364-E1D27637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28" y="286287"/>
            <a:ext cx="2651990" cy="1280271"/>
          </a:xfrm>
          <a:prstGeom prst="rect">
            <a:avLst/>
          </a:prstGeom>
        </p:spPr>
      </p:pic>
      <p:sp>
        <p:nvSpPr>
          <p:cNvPr id="9" name="Označba mesta vsebine 2">
            <a:extLst>
              <a:ext uri="{FF2B5EF4-FFF2-40B4-BE49-F238E27FC236}">
                <a16:creationId xmlns:a16="http://schemas.microsoft.com/office/drawing/2014/main" id="{D046C267-3AC2-4958-9E47-FA620C244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3462" y="1566558"/>
            <a:ext cx="4306067" cy="475311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D</a:t>
            </a:r>
            <a:r>
              <a:rPr lang="en-GB" dirty="0" err="1">
                <a:latin typeface="Bookman Old Style" panose="02050604050505020204" pitchFamily="18" charset="0"/>
              </a:rPr>
              <a:t>atabase</a:t>
            </a:r>
            <a:r>
              <a:rPr lang="sl-SI" dirty="0">
                <a:latin typeface="Bookman Old Style" panose="02050604050505020204" pitchFamily="18" charset="0"/>
              </a:rPr>
              <a:t> on l</a:t>
            </a:r>
            <a:r>
              <a:rPr lang="en-GB" dirty="0" err="1">
                <a:latin typeface="Bookman Old Style" panose="02050604050505020204" pitchFamily="18" charset="0"/>
              </a:rPr>
              <a:t>ignocellulosic</a:t>
            </a:r>
            <a:r>
              <a:rPr lang="en-GB" dirty="0">
                <a:latin typeface="Bookman Old Style" panose="02050604050505020204" pitchFamily="18" charset="0"/>
              </a:rPr>
              <a:t> biomass</a:t>
            </a:r>
          </a:p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D</a:t>
            </a:r>
            <a:r>
              <a:rPr lang="en-US" dirty="0" err="1">
                <a:latin typeface="Bookman Old Style" panose="02050604050505020204" pitchFamily="18" charset="0"/>
              </a:rPr>
              <a:t>igestion</a:t>
            </a:r>
            <a:r>
              <a:rPr lang="en-US" dirty="0">
                <a:latin typeface="Bookman Old Style" panose="02050604050505020204" pitchFamily="18" charset="0"/>
              </a:rPr>
              <a:t> of biomass &amp; isolation of components (DES)</a:t>
            </a:r>
          </a:p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New business models (collection and re-use of urban biomass residues - invasive plants)</a:t>
            </a:r>
          </a:p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Advanced processes in (</a:t>
            </a:r>
            <a:r>
              <a:rPr lang="en-GB" dirty="0" err="1">
                <a:latin typeface="Bookman Old Style" panose="02050604050505020204" pitchFamily="18" charset="0"/>
              </a:rPr>
              <a:t>nano</a:t>
            </a:r>
            <a:r>
              <a:rPr lang="sl-SI" dirty="0">
                <a:latin typeface="Bookman Old Style" panose="02050604050505020204" pitchFamily="18" charset="0"/>
              </a:rPr>
              <a:t>) </a:t>
            </a:r>
            <a:r>
              <a:rPr lang="en-GB" dirty="0">
                <a:latin typeface="Bookman Old Style" panose="02050604050505020204" pitchFamily="18" charset="0"/>
              </a:rPr>
              <a:t>cellulose</a:t>
            </a:r>
            <a:r>
              <a:rPr lang="sl-SI" dirty="0">
                <a:latin typeface="Bookman Old Style" panose="02050604050505020204" pitchFamily="18" charset="0"/>
              </a:rPr>
              <a:t> </a:t>
            </a:r>
            <a:r>
              <a:rPr lang="sl-SI" dirty="0" err="1">
                <a:latin typeface="Bookman Old Style" panose="02050604050505020204" pitchFamily="18" charset="0"/>
              </a:rPr>
              <a:t>production</a:t>
            </a:r>
            <a:endParaRPr lang="en-GB" dirty="0">
              <a:latin typeface="Bookman Old Style" panose="02050604050505020204" pitchFamily="18" charset="0"/>
            </a:endParaRPr>
          </a:p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G</a:t>
            </a:r>
            <a:r>
              <a:rPr lang="en-GB" dirty="0" err="1">
                <a:latin typeface="Bookman Old Style" panose="02050604050505020204" pitchFamily="18" charset="0"/>
              </a:rPr>
              <a:t>reen</a:t>
            </a:r>
            <a:r>
              <a:rPr lang="en-GB" dirty="0">
                <a:latin typeface="Bookman Old Style" panose="02050604050505020204" pitchFamily="18" charset="0"/>
              </a:rPr>
              <a:t> chemicals (coating</a:t>
            </a:r>
            <a:r>
              <a:rPr lang="sl-SI" dirty="0">
                <a:latin typeface="Bookman Old Style" panose="02050604050505020204" pitchFamily="18" charset="0"/>
              </a:rPr>
              <a:t>s</a:t>
            </a:r>
            <a:r>
              <a:rPr lang="en-GB" dirty="0">
                <a:latin typeface="Bookman Old Style" panose="02050604050505020204" pitchFamily="18" charset="0"/>
              </a:rPr>
              <a:t>, adhesives, resin</a:t>
            </a:r>
            <a:r>
              <a:rPr lang="sl-SI" dirty="0">
                <a:latin typeface="Bookman Old Style" panose="02050604050505020204" pitchFamily="18" charset="0"/>
              </a:rPr>
              <a:t>s</a:t>
            </a:r>
            <a:r>
              <a:rPr lang="en-GB" dirty="0">
                <a:latin typeface="Bookman Old Style" panose="02050604050505020204" pitchFamily="18" charset="0"/>
              </a:rPr>
              <a:t>)</a:t>
            </a:r>
            <a:endParaRPr lang="sl-SI" dirty="0">
              <a:latin typeface="Bookman Old Style" panose="02050604050505020204" pitchFamily="18" charset="0"/>
            </a:endParaRPr>
          </a:p>
          <a:p>
            <a:pPr marL="0" indent="0">
              <a:spcBef>
                <a:spcPts val="5000"/>
              </a:spcBef>
              <a:buNone/>
            </a:pP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B59C651A-6B33-4738-B37C-B3FD4AA1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0712" y="6419068"/>
            <a:ext cx="2248381" cy="296868"/>
          </a:xfrm>
        </p:spPr>
        <p:txBody>
          <a:bodyPr/>
          <a:lstStyle/>
          <a:p>
            <a:fld id="{83B9FAD3-1451-4540-963A-E76B6F236F6E}" type="slidenum">
              <a:rPr lang="sl-SI" smtClean="0"/>
              <a:pPr/>
              <a:t>4</a:t>
            </a:fld>
            <a:endParaRPr lang="sl-SI"/>
          </a:p>
        </p:txBody>
      </p:sp>
      <p:pic>
        <p:nvPicPr>
          <p:cNvPr id="11" name="Picture 10" descr="simbol2.png">
            <a:extLst>
              <a:ext uri="{FF2B5EF4-FFF2-40B4-BE49-F238E27FC236}">
                <a16:creationId xmlns:a16="http://schemas.microsoft.com/office/drawing/2014/main" id="{93D77AF3-AA7B-4A9E-8336-DA38062E2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11" y="4447220"/>
            <a:ext cx="958678" cy="958678"/>
          </a:xfrm>
          <a:prstGeom prst="rect">
            <a:avLst/>
          </a:prstGeom>
        </p:spPr>
      </p:pic>
      <p:pic>
        <p:nvPicPr>
          <p:cNvPr id="12" name="Picture 11" descr="simbol3.png">
            <a:extLst>
              <a:ext uri="{FF2B5EF4-FFF2-40B4-BE49-F238E27FC236}">
                <a16:creationId xmlns:a16="http://schemas.microsoft.com/office/drawing/2014/main" id="{9AB23816-32BB-4BFC-896D-29D4F56F2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08" y="1240785"/>
            <a:ext cx="958678" cy="958678"/>
          </a:xfrm>
          <a:prstGeom prst="rect">
            <a:avLst/>
          </a:prstGeom>
        </p:spPr>
      </p:pic>
      <p:pic>
        <p:nvPicPr>
          <p:cNvPr id="13" name="Picture 12" descr="simbol4.png">
            <a:extLst>
              <a:ext uri="{FF2B5EF4-FFF2-40B4-BE49-F238E27FC236}">
                <a16:creationId xmlns:a16="http://schemas.microsoft.com/office/drawing/2014/main" id="{F3C5C341-E5CE-4C7F-9918-77BE194CA7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95" y="5517168"/>
            <a:ext cx="958678" cy="958678"/>
          </a:xfrm>
          <a:prstGeom prst="rect">
            <a:avLst/>
          </a:prstGeom>
        </p:spPr>
      </p:pic>
      <p:pic>
        <p:nvPicPr>
          <p:cNvPr id="14" name="Picture 13" descr="simbol5.png">
            <a:extLst>
              <a:ext uri="{FF2B5EF4-FFF2-40B4-BE49-F238E27FC236}">
                <a16:creationId xmlns:a16="http://schemas.microsoft.com/office/drawing/2014/main" id="{6B954280-D706-4D50-931A-1CDE339B2D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9" y="2412782"/>
            <a:ext cx="958678" cy="9586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E5FBAA-4141-42FD-913A-063534AEC95C}"/>
              </a:ext>
            </a:extLst>
          </p:cNvPr>
          <p:cNvGrpSpPr/>
          <p:nvPr/>
        </p:nvGrpSpPr>
        <p:grpSpPr>
          <a:xfrm>
            <a:off x="0" y="1239343"/>
            <a:ext cx="1713600" cy="1533600"/>
            <a:chOff x="0" y="1381176"/>
            <a:chExt cx="2688258" cy="25362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4C9BB0-8C82-4F8B-A992-BFEA54294222}"/>
                </a:ext>
              </a:extLst>
            </p:cNvPr>
            <p:cNvSpPr/>
            <p:nvPr/>
          </p:nvSpPr>
          <p:spPr>
            <a:xfrm>
              <a:off x="0" y="1382870"/>
              <a:ext cx="1352376" cy="2534576"/>
            </a:xfrm>
            <a:prstGeom prst="rect">
              <a:avLst/>
            </a:prstGeom>
            <a:solidFill>
              <a:srgbClr val="006F8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653AF74-1C6C-4543-9476-2BCDAC98DCC6}"/>
                </a:ext>
              </a:extLst>
            </p:cNvPr>
            <p:cNvGrpSpPr/>
            <p:nvPr/>
          </p:nvGrpSpPr>
          <p:grpSpPr>
            <a:xfrm>
              <a:off x="148430" y="1381176"/>
              <a:ext cx="2539828" cy="2528258"/>
              <a:chOff x="2318609" y="1615565"/>
              <a:chExt cx="5493322" cy="5493322"/>
            </a:xfrm>
          </p:grpSpPr>
          <p:pic>
            <p:nvPicPr>
              <p:cNvPr id="18" name="Picture 17" descr="biomase.png">
                <a:extLst>
                  <a:ext uri="{FF2B5EF4-FFF2-40B4-BE49-F238E27FC236}">
                    <a16:creationId xmlns:a16="http://schemas.microsoft.com/office/drawing/2014/main" id="{F7A7EFE3-C728-4736-95CC-C82DA6202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8609" y="1615565"/>
                <a:ext cx="5493322" cy="5493322"/>
              </a:xfrm>
              <a:prstGeom prst="rect">
                <a:avLst/>
              </a:prstGeom>
            </p:spPr>
          </p:pic>
          <p:pic>
            <p:nvPicPr>
              <p:cNvPr id="19" name="Picture 18" descr="Untitled.png">
                <a:extLst>
                  <a:ext uri="{FF2B5EF4-FFF2-40B4-BE49-F238E27FC236}">
                    <a16:creationId xmlns:a16="http://schemas.microsoft.com/office/drawing/2014/main" id="{F9B0BEB5-B41D-4079-A330-DC40797000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6" t="35638" r="36098"/>
              <a:stretch/>
            </p:blipFill>
            <p:spPr>
              <a:xfrm>
                <a:off x="3460038" y="2220729"/>
                <a:ext cx="1752337" cy="1388932"/>
              </a:xfrm>
              <a:prstGeom prst="rect">
                <a:avLst/>
              </a:prstGeom>
            </p:spPr>
          </p:pic>
        </p:grpSp>
      </p:grpSp>
      <p:pic>
        <p:nvPicPr>
          <p:cNvPr id="21" name="Slika 3">
            <a:extLst>
              <a:ext uri="{FF2B5EF4-FFF2-40B4-BE49-F238E27FC236}">
                <a16:creationId xmlns:a16="http://schemas.microsoft.com/office/drawing/2014/main" id="{1485D045-FEBB-4CAE-8F16-59A1CF6B13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3539026"/>
            <a:ext cx="691373" cy="691373"/>
          </a:xfrm>
          <a:prstGeom prst="rect">
            <a:avLst/>
          </a:prstGeom>
        </p:spPr>
      </p:pic>
      <p:pic>
        <p:nvPicPr>
          <p:cNvPr id="24" name="Slika 5">
            <a:extLst>
              <a:ext uri="{FF2B5EF4-FFF2-40B4-BE49-F238E27FC236}">
                <a16:creationId xmlns:a16="http://schemas.microsoft.com/office/drawing/2014/main" id="{ACA001F2-0F8F-4B6F-A46B-79506BCCF2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72" y="3579493"/>
            <a:ext cx="1430611" cy="1072958"/>
          </a:xfrm>
          <a:prstGeom prst="rect">
            <a:avLst/>
          </a:prstGeom>
        </p:spPr>
      </p:pic>
      <p:pic>
        <p:nvPicPr>
          <p:cNvPr id="25" name="Slika 8">
            <a:extLst>
              <a:ext uri="{FF2B5EF4-FFF2-40B4-BE49-F238E27FC236}">
                <a16:creationId xmlns:a16="http://schemas.microsoft.com/office/drawing/2014/main" id="{6AE4086E-4468-4EF7-AC62-9C5D5FDD7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773" y="5193026"/>
            <a:ext cx="1072958" cy="14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48ECDA-E132-4AEF-9197-CFD636C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18" y="407372"/>
            <a:ext cx="2009775" cy="762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BD7082D-41F9-4096-8364-E1D27637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28" y="286287"/>
            <a:ext cx="2651990" cy="1280271"/>
          </a:xfrm>
          <a:prstGeom prst="rect">
            <a:avLst/>
          </a:prstGeom>
        </p:spPr>
      </p:pic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B4C2CC76-D2EF-480F-888A-1722F2CA7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664" y="1981863"/>
            <a:ext cx="4468232" cy="4589850"/>
          </a:xfrm>
        </p:spPr>
        <p:txBody>
          <a:bodyPr>
            <a:normAutofit/>
          </a:bodyPr>
          <a:lstStyle/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P</a:t>
            </a:r>
            <a:r>
              <a:rPr lang="en-GB" dirty="0" err="1">
                <a:latin typeface="Bookman Old Style" panose="02050604050505020204" pitchFamily="18" charset="0"/>
              </a:rPr>
              <a:t>aper</a:t>
            </a:r>
            <a:r>
              <a:rPr lang="en-GB" dirty="0">
                <a:latin typeface="Bookman Old Style" panose="02050604050505020204" pitchFamily="18" charset="0"/>
              </a:rPr>
              <a:t>/board with improved and new </a:t>
            </a:r>
            <a:r>
              <a:rPr lang="en-GB" b="1" dirty="0">
                <a:solidFill>
                  <a:srgbClr val="006F8D"/>
                </a:solidFill>
                <a:latin typeface="Bookman Old Style" panose="02050604050505020204" pitchFamily="18" charset="0"/>
              </a:rPr>
              <a:t>FUNCTIONALITIES</a:t>
            </a:r>
          </a:p>
          <a:p>
            <a:pPr>
              <a:spcBef>
                <a:spcPts val="5000"/>
              </a:spcBef>
            </a:pPr>
            <a:r>
              <a:rPr lang="sl-SI" dirty="0">
                <a:latin typeface="Bookman Old Style" panose="02050604050505020204" pitchFamily="18" charset="0"/>
              </a:rPr>
              <a:t>I</a:t>
            </a:r>
            <a:r>
              <a:rPr lang="en-GB" dirty="0" err="1">
                <a:latin typeface="Bookman Old Style" panose="02050604050505020204" pitchFamily="18" charset="0"/>
              </a:rPr>
              <a:t>mproved</a:t>
            </a:r>
            <a:r>
              <a:rPr lang="en-GB" dirty="0">
                <a:latin typeface="Bookman Old Style" panose="02050604050505020204" pitchFamily="18" charset="0"/>
              </a:rPr>
              <a:t> </a:t>
            </a:r>
            <a:r>
              <a:rPr lang="en-GB" b="1" dirty="0">
                <a:solidFill>
                  <a:srgbClr val="006F8D"/>
                </a:solidFill>
                <a:latin typeface="Bookman Old Style" panose="02050604050505020204" pitchFamily="18" charset="0"/>
              </a:rPr>
              <a:t>BARRIER </a:t>
            </a:r>
            <a:r>
              <a:rPr lang="en-GB" dirty="0">
                <a:latin typeface="Bookman Old Style" panose="02050604050505020204" pitchFamily="18" charset="0"/>
              </a:rPr>
              <a:t>and </a:t>
            </a:r>
            <a:r>
              <a:rPr lang="en-GB" b="1" dirty="0">
                <a:solidFill>
                  <a:srgbClr val="006F8D"/>
                </a:solidFill>
                <a:latin typeface="Bookman Old Style" panose="02050604050505020204" pitchFamily="18" charset="0"/>
              </a:rPr>
              <a:t>SENSORY PROPERTIES</a:t>
            </a:r>
          </a:p>
          <a:p>
            <a:pPr>
              <a:spcBef>
                <a:spcPts val="5000"/>
              </a:spcBef>
            </a:pPr>
            <a:r>
              <a:rPr lang="en-GB" b="1" dirty="0">
                <a:solidFill>
                  <a:srgbClr val="006F8D"/>
                </a:solidFill>
                <a:latin typeface="Bookman Old Style" panose="02050604050505020204" pitchFamily="18" charset="0"/>
              </a:rPr>
              <a:t>SMART PACKAGING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latin typeface="Bookman Old Style" panose="02050604050505020204" pitchFamily="18" charset="0"/>
              </a:rPr>
              <a:t>   </a:t>
            </a:r>
            <a:r>
              <a:rPr lang="en-GB" dirty="0">
                <a:latin typeface="Bookman Old Style" panose="02050604050505020204" pitchFamily="18" charset="0"/>
              </a:rPr>
              <a:t>with printed sensors</a:t>
            </a:r>
          </a:p>
          <a:p>
            <a:pPr>
              <a:spcBef>
                <a:spcPts val="5000"/>
              </a:spcBef>
            </a:pPr>
            <a:r>
              <a:rPr lang="en-GB" b="1" dirty="0">
                <a:solidFill>
                  <a:srgbClr val="006F8D"/>
                </a:solidFill>
                <a:latin typeface="Bookman Old Style" panose="02050604050505020204" pitchFamily="18" charset="0"/>
              </a:rPr>
              <a:t>YARN </a:t>
            </a:r>
            <a:r>
              <a:rPr lang="en-GB" dirty="0">
                <a:latin typeface="Bookman Old Style" panose="02050604050505020204" pitchFamily="18" charset="0"/>
              </a:rPr>
              <a:t>with functional</a:t>
            </a:r>
            <a:br>
              <a:rPr lang="en-GB" dirty="0">
                <a:latin typeface="Bookman Old Style" panose="02050604050505020204" pitchFamily="18" charset="0"/>
              </a:rPr>
            </a:br>
            <a:r>
              <a:rPr lang="en-GB" dirty="0">
                <a:latin typeface="Bookman Old Style" panose="02050604050505020204" pitchFamily="18" charset="0"/>
              </a:rPr>
              <a:t>cellulose </a:t>
            </a:r>
            <a:r>
              <a:rPr lang="en-GB" dirty="0" err="1">
                <a:latin typeface="Bookman Old Style" panose="02050604050505020204" pitchFamily="18" charset="0"/>
              </a:rPr>
              <a:t>fibers</a:t>
            </a:r>
            <a:endParaRPr lang="en-GB" dirty="0">
              <a:latin typeface="Bookman Old Style" panose="02050604050505020204" pitchFamily="18" charset="0"/>
            </a:endParaRPr>
          </a:p>
        </p:txBody>
      </p:sp>
      <p:pic>
        <p:nvPicPr>
          <p:cNvPr id="9" name="Picture 7" descr="logo_ICPwhite.png">
            <a:extLst>
              <a:ext uri="{FF2B5EF4-FFF2-40B4-BE49-F238E27FC236}">
                <a16:creationId xmlns:a16="http://schemas.microsoft.com/office/drawing/2014/main" id="{E3EE61BF-3D1F-4F84-8EBA-AA98CC45EB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9" y="1439865"/>
            <a:ext cx="699554" cy="699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585AB1-42C6-4869-B8D3-59984FA8B660}"/>
              </a:ext>
            </a:extLst>
          </p:cNvPr>
          <p:cNvGrpSpPr/>
          <p:nvPr/>
        </p:nvGrpSpPr>
        <p:grpSpPr>
          <a:xfrm>
            <a:off x="0" y="1372733"/>
            <a:ext cx="1713526" cy="1533372"/>
            <a:chOff x="1" y="1364677"/>
            <a:chExt cx="2693181" cy="25447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AB6069-8EFF-4AC6-A58C-7643658F4CB2}"/>
                </a:ext>
              </a:extLst>
            </p:cNvPr>
            <p:cNvSpPr/>
            <p:nvPr/>
          </p:nvSpPr>
          <p:spPr>
            <a:xfrm>
              <a:off x="1" y="1366375"/>
              <a:ext cx="1500808" cy="2534576"/>
            </a:xfrm>
            <a:prstGeom prst="rect">
              <a:avLst/>
            </a:prstGeom>
            <a:solidFill>
              <a:srgbClr val="006F8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DB940A-ECA9-4310-BBF3-F5B8E5A7E247}"/>
                </a:ext>
              </a:extLst>
            </p:cNvPr>
            <p:cNvGrpSpPr/>
            <p:nvPr/>
          </p:nvGrpSpPr>
          <p:grpSpPr>
            <a:xfrm>
              <a:off x="148428" y="1364677"/>
              <a:ext cx="2544754" cy="2544754"/>
              <a:chOff x="0" y="1364678"/>
              <a:chExt cx="5493322" cy="549332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857696D-3EDA-48F4-83F8-883238726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64678"/>
                <a:ext cx="5493322" cy="5493322"/>
              </a:xfrm>
              <a:prstGeom prst="rect">
                <a:avLst/>
              </a:prstGeom>
            </p:spPr>
          </p:pic>
          <p:pic>
            <p:nvPicPr>
              <p:cNvPr id="20" name="Picture 19" descr="Untitled2.png">
                <a:extLst>
                  <a:ext uri="{FF2B5EF4-FFF2-40B4-BE49-F238E27FC236}">
                    <a16:creationId xmlns:a16="http://schemas.microsoft.com/office/drawing/2014/main" id="{F788E96D-4DD6-49B4-B76A-A5E5B013EB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66" b="12723"/>
              <a:stretch/>
            </p:blipFill>
            <p:spPr>
              <a:xfrm>
                <a:off x="666985" y="2652375"/>
                <a:ext cx="743712" cy="2523777"/>
              </a:xfrm>
              <a:prstGeom prst="rect">
                <a:avLst/>
              </a:prstGeom>
            </p:spPr>
          </p:pic>
          <p:pic>
            <p:nvPicPr>
              <p:cNvPr id="21" name="Picture 20" descr="Untitled3.png">
                <a:extLst>
                  <a:ext uri="{FF2B5EF4-FFF2-40B4-BE49-F238E27FC236}">
                    <a16:creationId xmlns:a16="http://schemas.microsoft.com/office/drawing/2014/main" id="{1661C0D5-1E4D-4155-9AD7-0A3670AEB2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0" t="26106" r="14966"/>
              <a:stretch/>
            </p:blipFill>
            <p:spPr>
              <a:xfrm>
                <a:off x="1816642" y="1961150"/>
                <a:ext cx="1897025" cy="5900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757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48ECDA-E132-4AEF-9197-CFD636C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18" y="407372"/>
            <a:ext cx="2009775" cy="762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BD7082D-41F9-4096-8364-E1D27637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28" y="286287"/>
            <a:ext cx="2651990" cy="1280271"/>
          </a:xfrm>
          <a:prstGeom prst="rect">
            <a:avLst/>
          </a:prstGeom>
        </p:spPr>
      </p:pic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48E180A8-3650-4AFA-829A-CD2B2A396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3414" y="2134660"/>
            <a:ext cx="4468232" cy="4589850"/>
          </a:xfrm>
        </p:spPr>
        <p:txBody>
          <a:bodyPr>
            <a:normAutofit/>
          </a:bodyPr>
          <a:lstStyle/>
          <a:p>
            <a:pPr>
              <a:spcBef>
                <a:spcPts val="6800"/>
              </a:spcBef>
            </a:pPr>
            <a:r>
              <a:rPr lang="sl-SI" dirty="0">
                <a:latin typeface="Bookman Old Style" panose="02050604050505020204" pitchFamily="18" charset="0"/>
              </a:rPr>
              <a:t>B</a:t>
            </a:r>
            <a:r>
              <a:rPr lang="en-GB" dirty="0" err="1">
                <a:latin typeface="Bookman Old Style" panose="02050604050505020204" pitchFamily="18" charset="0"/>
              </a:rPr>
              <a:t>io</a:t>
            </a:r>
            <a:r>
              <a:rPr lang="en-GB" dirty="0">
                <a:latin typeface="Bookman Old Style" panose="02050604050505020204" pitchFamily="18" charset="0"/>
              </a:rPr>
              <a:t>-based filter</a:t>
            </a:r>
            <a:r>
              <a:rPr lang="sl-SI" dirty="0">
                <a:latin typeface="Bookman Old Style" panose="02050604050505020204" pitchFamily="18" charset="0"/>
              </a:rPr>
              <a:t>ing</a:t>
            </a:r>
            <a:r>
              <a:rPr lang="en-GB" dirty="0">
                <a:latin typeface="Bookman Old Style" panose="02050604050505020204" pitchFamily="18" charset="0"/>
              </a:rPr>
              <a:t> materials</a:t>
            </a:r>
          </a:p>
          <a:p>
            <a:endParaRPr lang="sl-SI" dirty="0">
              <a:latin typeface="Bookman Old Style" panose="02050604050505020204" pitchFamily="18" charset="0"/>
            </a:endParaRPr>
          </a:p>
          <a:p>
            <a:r>
              <a:rPr lang="sl-SI" dirty="0">
                <a:latin typeface="Bookman Old Style" panose="02050604050505020204" pitchFamily="18" charset="0"/>
              </a:rPr>
              <a:t>I</a:t>
            </a:r>
            <a:r>
              <a:rPr lang="en-GB" dirty="0" err="1">
                <a:latin typeface="Bookman Old Style" panose="02050604050505020204" pitchFamily="18" charset="0"/>
              </a:rPr>
              <a:t>nsulating</a:t>
            </a:r>
            <a:r>
              <a:rPr lang="en-GB" dirty="0">
                <a:latin typeface="Bookman Old Style" panose="02050604050505020204" pitchFamily="18" charset="0"/>
              </a:rPr>
              <a:t> materials</a:t>
            </a:r>
            <a:r>
              <a:rPr lang="sl-SI" dirty="0"/>
              <a:t>	</a:t>
            </a:r>
          </a:p>
          <a:p>
            <a:endParaRPr lang="en-GB" dirty="0">
              <a:latin typeface="Bookman Old Style" panose="02050604050505020204" pitchFamily="18" charset="0"/>
            </a:endParaRPr>
          </a:p>
          <a:p>
            <a:endParaRPr lang="en-GB" sz="1050" dirty="0">
              <a:latin typeface="Bookman Old Style" panose="02050604050505020204" pitchFamily="18" charset="0"/>
            </a:endParaRPr>
          </a:p>
          <a:p>
            <a:r>
              <a:rPr lang="sl-SI" dirty="0">
                <a:latin typeface="Bookman Old Style" panose="02050604050505020204" pitchFamily="18" charset="0"/>
              </a:rPr>
              <a:t>T</a:t>
            </a:r>
            <a:r>
              <a:rPr lang="en-GB" dirty="0" err="1">
                <a:latin typeface="Bookman Old Style" panose="02050604050505020204" pitchFamily="18" charset="0"/>
              </a:rPr>
              <a:t>hin</a:t>
            </a:r>
            <a:r>
              <a:rPr lang="sl-SI" dirty="0">
                <a:latin typeface="Bookman Old Style" panose="02050604050505020204" pitchFamily="18" charset="0"/>
              </a:rPr>
              <a:t>/light</a:t>
            </a:r>
            <a:r>
              <a:rPr lang="en-GB" dirty="0">
                <a:latin typeface="Bookman Old Style" panose="02050604050505020204" pitchFamily="18" charset="0"/>
              </a:rPr>
              <a:t> polymer composites</a:t>
            </a:r>
          </a:p>
          <a:p>
            <a:pPr>
              <a:spcBef>
                <a:spcPts val="6800"/>
              </a:spcBef>
            </a:pPr>
            <a:r>
              <a:rPr lang="sl-SI" dirty="0">
                <a:latin typeface="Bookman Old Style" panose="02050604050505020204" pitchFamily="18" charset="0"/>
              </a:rPr>
              <a:t>B</a:t>
            </a:r>
            <a:r>
              <a:rPr lang="en-GB" dirty="0" err="1">
                <a:latin typeface="Bookman Old Style" panose="02050604050505020204" pitchFamily="18" charset="0"/>
              </a:rPr>
              <a:t>attery</a:t>
            </a:r>
            <a:r>
              <a:rPr lang="en-GB" dirty="0">
                <a:latin typeface="Bookman Old Style" panose="02050604050505020204" pitchFamily="18" charset="0"/>
              </a:rPr>
              <a:t> separators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D985A6D-2BF2-4564-BDB2-FFAFCD56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7384" y="7152562"/>
            <a:ext cx="2743200" cy="365125"/>
          </a:xfrm>
        </p:spPr>
        <p:txBody>
          <a:bodyPr/>
          <a:lstStyle/>
          <a:p>
            <a:fld id="{83B9FAD3-1451-4540-963A-E76B6F236F6E}" type="slidenum">
              <a:rPr lang="sl-SI" smtClean="0"/>
              <a:pPr/>
              <a:t>6</a:t>
            </a:fld>
            <a:endParaRPr lang="sl-SI"/>
          </a:p>
        </p:txBody>
      </p:sp>
      <p:pic>
        <p:nvPicPr>
          <p:cNvPr id="10" name="Picture 9" descr="simbol6.png">
            <a:extLst>
              <a:ext uri="{FF2B5EF4-FFF2-40B4-BE49-F238E27FC236}">
                <a16:creationId xmlns:a16="http://schemas.microsoft.com/office/drawing/2014/main" id="{4991C707-E0C1-47F9-B10A-2A3C02422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97" y="2567665"/>
            <a:ext cx="1014462" cy="1014462"/>
          </a:xfrm>
          <a:prstGeom prst="rect">
            <a:avLst/>
          </a:prstGeom>
        </p:spPr>
      </p:pic>
      <p:pic>
        <p:nvPicPr>
          <p:cNvPr id="11" name="Picture 10" descr="simbol7.png">
            <a:extLst>
              <a:ext uri="{FF2B5EF4-FFF2-40B4-BE49-F238E27FC236}">
                <a16:creationId xmlns:a16="http://schemas.microsoft.com/office/drawing/2014/main" id="{065B0943-C419-403E-ABA6-E4EBADCD3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61" y="1635922"/>
            <a:ext cx="1014461" cy="1014461"/>
          </a:xfrm>
          <a:prstGeom prst="rect">
            <a:avLst/>
          </a:prstGeom>
        </p:spPr>
      </p:pic>
      <p:pic>
        <p:nvPicPr>
          <p:cNvPr id="12" name="Picture 11" descr="simbol8.png">
            <a:extLst>
              <a:ext uri="{FF2B5EF4-FFF2-40B4-BE49-F238E27FC236}">
                <a16:creationId xmlns:a16="http://schemas.microsoft.com/office/drawing/2014/main" id="{110E9238-AAFC-4DCB-9318-50EFB335C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61" y="4806900"/>
            <a:ext cx="1014462" cy="1014462"/>
          </a:xfrm>
          <a:prstGeom prst="rect">
            <a:avLst/>
          </a:prstGeom>
        </p:spPr>
      </p:pic>
      <p:pic>
        <p:nvPicPr>
          <p:cNvPr id="13" name="Picture 12" descr="simbol9.png">
            <a:extLst>
              <a:ext uri="{FF2B5EF4-FFF2-40B4-BE49-F238E27FC236}">
                <a16:creationId xmlns:a16="http://schemas.microsoft.com/office/drawing/2014/main" id="{BE781EFD-5BC7-47DF-85AB-5CC14708AF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21" y="3625194"/>
            <a:ext cx="1014461" cy="1014461"/>
          </a:xfrm>
          <a:prstGeom prst="rect">
            <a:avLst/>
          </a:prstGeom>
        </p:spPr>
      </p:pic>
      <p:pic>
        <p:nvPicPr>
          <p:cNvPr id="14" name="Picture 7" descr="logo_ICPwhite.png">
            <a:extLst>
              <a:ext uri="{FF2B5EF4-FFF2-40B4-BE49-F238E27FC236}">
                <a16:creationId xmlns:a16="http://schemas.microsoft.com/office/drawing/2014/main" id="{57C5D8DE-17A8-4512-84AB-DB7C05A917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98" y="1393828"/>
            <a:ext cx="699554" cy="6995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7F674A6-8C25-4785-91EC-920DD3A3A120}"/>
              </a:ext>
            </a:extLst>
          </p:cNvPr>
          <p:cNvGrpSpPr/>
          <p:nvPr/>
        </p:nvGrpSpPr>
        <p:grpSpPr>
          <a:xfrm>
            <a:off x="0" y="1370451"/>
            <a:ext cx="1713600" cy="1537200"/>
            <a:chOff x="1" y="1348182"/>
            <a:chExt cx="2721240" cy="25728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6A3BB6-1456-46B0-897F-CC8877DDFB73}"/>
                </a:ext>
              </a:extLst>
            </p:cNvPr>
            <p:cNvSpPr/>
            <p:nvPr/>
          </p:nvSpPr>
          <p:spPr>
            <a:xfrm>
              <a:off x="1" y="1366375"/>
              <a:ext cx="1500808" cy="2534576"/>
            </a:xfrm>
            <a:prstGeom prst="rect">
              <a:avLst/>
            </a:prstGeom>
            <a:solidFill>
              <a:srgbClr val="006F8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571D533-3352-41FE-BE63-2B6E9BA77443}"/>
                </a:ext>
              </a:extLst>
            </p:cNvPr>
            <p:cNvGrpSpPr/>
            <p:nvPr/>
          </p:nvGrpSpPr>
          <p:grpSpPr>
            <a:xfrm>
              <a:off x="148428" y="1348182"/>
              <a:ext cx="2572813" cy="2572813"/>
              <a:chOff x="1814163" y="1298696"/>
              <a:chExt cx="3314972" cy="331497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E514B32-93B2-40AC-95DA-178C619DB4F6}"/>
                  </a:ext>
                </a:extLst>
              </p:cNvPr>
              <p:cNvGrpSpPr/>
              <p:nvPr/>
            </p:nvGrpSpPr>
            <p:grpSpPr>
              <a:xfrm>
                <a:off x="1814163" y="1298696"/>
                <a:ext cx="3314972" cy="3314972"/>
                <a:chOff x="3031832" y="1262647"/>
                <a:chExt cx="5539985" cy="5539985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E6DAA88A-801C-4016-A10F-8F27EDA6A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1832" y="1262647"/>
                  <a:ext cx="5539985" cy="5539985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09C7A30-C9CC-47B4-9BD9-0CF5A8D78B1C}"/>
                    </a:ext>
                  </a:extLst>
                </p:cNvPr>
                <p:cNvSpPr/>
                <p:nvPr/>
              </p:nvSpPr>
              <p:spPr>
                <a:xfrm>
                  <a:off x="4188442" y="3717667"/>
                  <a:ext cx="3223662" cy="594774"/>
                </a:xfrm>
                <a:prstGeom prst="rect">
                  <a:avLst/>
                </a:prstGeom>
                <a:solidFill>
                  <a:srgbClr val="006F8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Picture 21" descr="Untitled.png">
                <a:extLst>
                  <a:ext uri="{FF2B5EF4-FFF2-40B4-BE49-F238E27FC236}">
                    <a16:creationId xmlns:a16="http://schemas.microsoft.com/office/drawing/2014/main" id="{80D20FBC-1225-4D66-BB96-6422A1592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360" y="2622787"/>
                <a:ext cx="2393494" cy="5646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1903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1A3A4-8B7F-4AAB-BD8F-70BCE37B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DEF216-A3F7-48BF-AE58-BE15EC9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93" y="474132"/>
            <a:ext cx="3316803" cy="9045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48ECDA-E132-4AEF-9197-CFD636C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18" y="407372"/>
            <a:ext cx="2009775" cy="762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BD7082D-41F9-4096-8364-E1D27637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28" y="286287"/>
            <a:ext cx="2651990" cy="1280271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BD85051-B58A-40E7-B415-4636D81E9A03}"/>
              </a:ext>
            </a:extLst>
          </p:cNvPr>
          <p:cNvSpPr txBox="1">
            <a:spLocks/>
          </p:cNvSpPr>
          <p:nvPr/>
        </p:nvSpPr>
        <p:spPr>
          <a:xfrm>
            <a:off x="735350" y="982615"/>
            <a:ext cx="84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u="sng" dirty="0">
                <a:latin typeface="Bookman Old Style" panose="02050604050505020204" pitchFamily="18" charset="0"/>
              </a:rPr>
              <a:t>Current Projects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3AC550C-5812-4C9A-B56C-167194F1F058}"/>
              </a:ext>
            </a:extLst>
          </p:cNvPr>
          <p:cNvSpPr txBox="1">
            <a:spLocks/>
          </p:cNvSpPr>
          <p:nvPr/>
        </p:nvSpPr>
        <p:spPr>
          <a:xfrm>
            <a:off x="628650" y="5875385"/>
            <a:ext cx="8402781" cy="69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1400" u="sng" dirty="0">
                <a:latin typeface="Bookman Old Style" panose="02050604050505020204" pitchFamily="18" charset="0"/>
              </a:rPr>
              <a:t>For more information about the projects, visit our website:</a:t>
            </a:r>
          </a:p>
          <a:p>
            <a:pPr algn="ctr"/>
            <a:r>
              <a:rPr lang="sl-SI" sz="1400" u="sng" dirty="0">
                <a:latin typeface="Bookman Old Style" panose="02050604050505020204" pitchFamily="18" charset="0"/>
              </a:rPr>
              <a:t> </a:t>
            </a:r>
            <a:r>
              <a:rPr lang="sl-SI" sz="1400" dirty="0">
                <a:hlinkClick r:id="rId5"/>
              </a:rPr>
              <a:t>http://icp-lj.si/1540-2/research-and-development/current-projects/?lang=en</a:t>
            </a:r>
            <a:endParaRPr lang="sl-SI" sz="1400" u="sng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81A15-B4C2-452A-89CC-9B0721DD59E7}"/>
              </a:ext>
            </a:extLst>
          </p:cNvPr>
          <p:cNvSpPr txBox="1"/>
          <p:nvPr/>
        </p:nvSpPr>
        <p:spPr>
          <a:xfrm>
            <a:off x="1223318" y="2006358"/>
            <a:ext cx="36028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/>
              <a:t>CEL.CYCLE – Discarded potential of biomass</a:t>
            </a:r>
          </a:p>
          <a:p>
            <a:r>
              <a:rPr lang="sl-SI" sz="1200" dirty="0"/>
              <a:t>Potential of biomass for development of advanced materials and bio based 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CD5A39-7160-4A23-A441-AB314D245544}"/>
              </a:ext>
            </a:extLst>
          </p:cNvPr>
          <p:cNvSpPr txBox="1"/>
          <p:nvPr/>
        </p:nvSpPr>
        <p:spPr>
          <a:xfrm>
            <a:off x="1235221" y="3414673"/>
            <a:ext cx="36028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/>
              <a:t>APPLAUSE (Alien PLAnt SpEcies)</a:t>
            </a:r>
          </a:p>
          <a:p>
            <a:r>
              <a:rPr lang="sl-SI" sz="1200" dirty="0"/>
              <a:t>From harmful to useful invasive alien plant species citizens‘ led activites</a:t>
            </a:r>
            <a:endParaRPr lang="sl-SI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AE478-C73C-45A3-BD03-B1D545FC59A5}"/>
              </a:ext>
            </a:extLst>
          </p:cNvPr>
          <p:cNvSpPr txBox="1"/>
          <p:nvPr/>
        </p:nvSpPr>
        <p:spPr>
          <a:xfrm>
            <a:off x="5863700" y="1953958"/>
            <a:ext cx="31556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/>
              <a:t>InnoRenew CoE</a:t>
            </a:r>
          </a:p>
          <a:p>
            <a:r>
              <a:rPr lang="sl-SI" sz="1200" dirty="0"/>
              <a:t>Development of the Renewable Materials and Healty Enviroments Research and Innovation Center of Excellence</a:t>
            </a:r>
            <a:endParaRPr lang="sl-SI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E5BBB-C720-4097-9F17-D8746E6A0E4C}"/>
              </a:ext>
            </a:extLst>
          </p:cNvPr>
          <p:cNvSpPr txBox="1"/>
          <p:nvPr/>
        </p:nvSpPr>
        <p:spPr>
          <a:xfrm>
            <a:off x="5880788" y="3297346"/>
            <a:ext cx="3155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J2-8182 - Catalytically-assisted high efficiency and low-cost nanostructured sensors based on modified screen printed electrodes for analytical chemistry </a:t>
            </a:r>
            <a:endParaRPr lang="sl-SI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02E9F-678A-4E8F-BDC8-4DDCDFDAEB27}"/>
              </a:ext>
            </a:extLst>
          </p:cNvPr>
          <p:cNvSpPr txBox="1"/>
          <p:nvPr/>
        </p:nvSpPr>
        <p:spPr>
          <a:xfrm>
            <a:off x="1235221" y="4896237"/>
            <a:ext cx="3602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/>
              <a:t>BRIDGE2BIO</a:t>
            </a:r>
          </a:p>
          <a:p>
            <a:r>
              <a:rPr lang="sl-SI" sz="1200" dirty="0"/>
              <a:t>Bridging Gaps in Bioeconomy: from Forest and Agriculture Biomass to Innovative technological solutions</a:t>
            </a:r>
            <a:endParaRPr lang="sl-SI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BBD311-3193-481E-9072-8201AC976947}"/>
              </a:ext>
            </a:extLst>
          </p:cNvPr>
          <p:cNvSpPr txBox="1"/>
          <p:nvPr/>
        </p:nvSpPr>
        <p:spPr>
          <a:xfrm>
            <a:off x="5880788" y="4887860"/>
            <a:ext cx="28202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/>
              <a:t>BIOEASTsUP</a:t>
            </a:r>
          </a:p>
          <a:p>
            <a:r>
              <a:rPr lang="sl-SI" sz="1200" dirty="0"/>
              <a:t>Advanced Sustainable Circular Bioeconomy in Central and Eastern European Countries</a:t>
            </a:r>
            <a:endParaRPr lang="sl-SI" sz="1100" dirty="0"/>
          </a:p>
        </p:txBody>
      </p:sp>
      <p:pic>
        <p:nvPicPr>
          <p:cNvPr id="2050" name="Picture 2" descr="Cel.krog">
            <a:extLst>
              <a:ext uri="{FF2B5EF4-FFF2-40B4-BE49-F238E27FC236}">
                <a16:creationId xmlns:a16="http://schemas.microsoft.com/office/drawing/2014/main" id="{1B8AD220-2006-46A4-8CA3-EED28BA0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5" y="1905075"/>
            <a:ext cx="939986" cy="9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E72D7BF-3CD5-4F96-8506-6A9C41C8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94" y="1857506"/>
            <a:ext cx="1054677" cy="10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7019CD9-EF5D-47D0-BF8C-CA391D6AE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6"/>
          <a:stretch/>
        </p:blipFill>
        <p:spPr bwMode="auto">
          <a:xfrm>
            <a:off x="295235" y="3415637"/>
            <a:ext cx="1013127" cy="69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BC5AF43-7AB7-4F7B-9D87-3302E72B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3" y="4857131"/>
            <a:ext cx="999985" cy="9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27DBDAF-C7B5-4F5D-AE4C-76F9F53F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34" y="4905290"/>
            <a:ext cx="944351" cy="7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40DD322-75C3-4A0B-B67F-226AA676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72" y="3331771"/>
            <a:ext cx="916016" cy="9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8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" y="964329"/>
            <a:ext cx="9144001" cy="697415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sl-SI" sz="2400" dirty="0"/>
            </a:br>
            <a:br>
              <a:rPr lang="sl-SI" sz="2400" dirty="0"/>
            </a:br>
            <a:endParaRPr lang="sl-SI" sz="2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-1" y="1323842"/>
            <a:ext cx="9144001" cy="543744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ctr"/>
            <a:endParaRPr lang="sl-SI" dirty="0"/>
          </a:p>
          <a:p>
            <a:pPr marL="0" indent="0" algn="ctr">
              <a:buNone/>
            </a:pPr>
            <a:endParaRPr lang="sl-SI" sz="2800" dirty="0"/>
          </a:p>
          <a:p>
            <a:pPr marL="0" indent="0" algn="ctr">
              <a:buNone/>
            </a:pPr>
            <a:endParaRPr lang="sl-SI" sz="2800" dirty="0"/>
          </a:p>
          <a:p>
            <a:pPr marL="0" indent="0" algn="ctr">
              <a:buNone/>
            </a:pPr>
            <a:endParaRPr lang="sl-SI" sz="2800" dirty="0"/>
          </a:p>
          <a:p>
            <a:pPr marL="0" indent="0" algn="ctr">
              <a:buNone/>
            </a:pPr>
            <a:endParaRPr lang="sl-SI" sz="2800" dirty="0"/>
          </a:p>
          <a:p>
            <a:pPr marL="0" indent="0" algn="ctr">
              <a:buNone/>
            </a:pPr>
            <a:r>
              <a:rPr lang="sl-SI" sz="2800" dirty="0"/>
              <a:t>Looking forward for future cooperation! </a:t>
            </a:r>
          </a:p>
          <a:p>
            <a:pPr marL="0" indent="0" algn="ctr">
              <a:buNone/>
            </a:pPr>
            <a:r>
              <a:rPr lang="sl-SI" sz="2600" dirty="0"/>
              <a:t>Contact:</a:t>
            </a:r>
          </a:p>
          <a:p>
            <a:pPr marL="0" indent="0" algn="ctr">
              <a:buNone/>
            </a:pPr>
            <a:r>
              <a:rPr lang="sl-SI" sz="1700" dirty="0">
                <a:latin typeface="Bookman Old Style" panose="02050604050505020204" pitchFamily="18" charset="0"/>
              </a:rPr>
              <a:t>Bojan Borin, Head of Laboratory</a:t>
            </a:r>
          </a:p>
          <a:p>
            <a:pPr marL="0" indent="0" algn="ctr">
              <a:buNone/>
            </a:pPr>
            <a:r>
              <a:rPr lang="sl-SI" sz="1700" dirty="0">
                <a:latin typeface="Bookman Old Style" panose="02050604050505020204" pitchFamily="18" charset="0"/>
              </a:rPr>
              <a:t>+386 1 200 28 15</a:t>
            </a:r>
            <a:br>
              <a:rPr lang="sl-SI" sz="1700" dirty="0">
                <a:latin typeface="Bookman Old Style" panose="02050604050505020204" pitchFamily="18" charset="0"/>
              </a:rPr>
            </a:br>
            <a:r>
              <a:rPr lang="sl-SI" sz="1700" dirty="0">
                <a:latin typeface="Bookman Old Style" panose="02050604050505020204" pitchFamily="18" charset="0"/>
                <a:hlinkClick r:id="rId2"/>
              </a:rPr>
              <a:t>bojan.borin@icp-lj.si</a:t>
            </a:r>
            <a:endParaRPr lang="sl-SI" sz="17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sl-SI" sz="1700" dirty="0">
                <a:latin typeface="Bookman Old Style" panose="02050604050505020204" pitchFamily="18" charset="0"/>
              </a:rPr>
              <a:t>www-icp-lj.si</a:t>
            </a:r>
            <a:endParaRPr lang="en-GB" sz="17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sl-SI" sz="3600" dirty="0"/>
          </a:p>
          <a:p>
            <a:pPr marL="0" inden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sl-SI" sz="1500" i="1" dirty="0">
                <a:solidFill>
                  <a:srgbClr val="000000"/>
                </a:solidFill>
                <a:latin typeface="Calibri" panose="020F0502020204030204" pitchFamily="34" charset="0"/>
              </a:rPr>
              <a:t>Investment is co-financed by the Republic Slovenia and the EU under the European Regional Development Fund</a:t>
            </a:r>
            <a:endParaRPr lang="sl-SI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l-SI" sz="3600" dirty="0"/>
          </a:p>
          <a:p>
            <a:pPr marL="0" indent="0" algn="ctr">
              <a:buNone/>
            </a:pPr>
            <a:endParaRPr lang="sl-SI" sz="3600" dirty="0"/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sz="1700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sl-SI" sz="1700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C584A11-1EA3-47E7-A9D0-A200191F0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00" y="148236"/>
            <a:ext cx="3316803" cy="9045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C09C46C-7508-498C-87F5-F0617B873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30" y="202329"/>
            <a:ext cx="2009775" cy="762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0DBF148-B9D0-4832-A2EE-1FC1798E1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40390"/>
            <a:ext cx="2651760" cy="1283452"/>
          </a:xfrm>
          <a:prstGeom prst="rect">
            <a:avLst/>
          </a:prstGeom>
        </p:spPr>
      </p:pic>
      <p:pic>
        <p:nvPicPr>
          <p:cNvPr id="10" name="Slika 3">
            <a:extLst>
              <a:ext uri="{FF2B5EF4-FFF2-40B4-BE49-F238E27FC236}">
                <a16:creationId xmlns:a16="http://schemas.microsoft.com/office/drawing/2014/main" id="{A731995B-43D0-4F59-8723-179E76EFAB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60" r="4612" b="31129"/>
          <a:stretch/>
        </p:blipFill>
        <p:spPr>
          <a:xfrm>
            <a:off x="2814321" y="1183686"/>
            <a:ext cx="3521125" cy="2067059"/>
          </a:xfrm>
          <a:prstGeom prst="rect">
            <a:avLst/>
          </a:prstGeom>
          <a:effectLst>
            <a:outerShdw blurRad="50800" dist="50800" dir="5400000" algn="ctr" rotWithShape="0">
              <a:srgbClr val="009999"/>
            </a:outerShdw>
          </a:effectLst>
        </p:spPr>
      </p:pic>
      <p:pic>
        <p:nvPicPr>
          <p:cNvPr id="11" name="Slika 6">
            <a:extLst>
              <a:ext uri="{FF2B5EF4-FFF2-40B4-BE49-F238E27FC236}">
                <a16:creationId xmlns:a16="http://schemas.microsoft.com/office/drawing/2014/main" id="{84F43FB2-AF77-4304-B256-F673CD7790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026" b="24297"/>
          <a:stretch/>
        </p:blipFill>
        <p:spPr>
          <a:xfrm>
            <a:off x="3186500" y="5560645"/>
            <a:ext cx="2593210" cy="695459"/>
          </a:xfrm>
          <a:prstGeom prst="rect">
            <a:avLst/>
          </a:prstGeom>
        </p:spPr>
      </p:pic>
      <p:pic>
        <p:nvPicPr>
          <p:cNvPr id="1026" name="Picture 2" descr="uc?id=187RA7GLDmuejwCmX3z6oxxgD137ubvGG&amp;export=download">
            <a:extLst>
              <a:ext uri="{FF2B5EF4-FFF2-40B4-BE49-F238E27FC236}">
                <a16:creationId xmlns:a16="http://schemas.microsoft.com/office/drawing/2014/main" id="{83DC5C34-2C25-4D42-94BA-74DAE454B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c?id=18NP7KCEbAjAjRiJlo7L2180Axv2fDT1D&amp;export=download">
            <a:extLst>
              <a:ext uri="{FF2B5EF4-FFF2-40B4-BE49-F238E27FC236}">
                <a16:creationId xmlns:a16="http://schemas.microsoft.com/office/drawing/2014/main" id="{989BF9E7-EACC-4C11-AB5D-F7F0275E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c?id=17yeIrcvuuimQ3L6-lJe-frJohyBhPdsG&amp;export=download">
            <a:extLst>
              <a:ext uri="{FF2B5EF4-FFF2-40B4-BE49-F238E27FC236}">
                <a16:creationId xmlns:a16="http://schemas.microsoft.com/office/drawing/2014/main" id="{F062C557-908D-4FE7-93C9-64A5DB3EC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c?id=17vc7PWRJHoky7fpYHLrqYJO30cD0as-6&amp;export=download">
            <a:extLst>
              <a:ext uri="{FF2B5EF4-FFF2-40B4-BE49-F238E27FC236}">
                <a16:creationId xmlns:a16="http://schemas.microsoft.com/office/drawing/2014/main" id="{FAC41ED5-69C2-4C1C-9F3C-5DF3FFF6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c?id=18DnmPupBoFM5Iu1JY8PaXJ2x8nsnm0GL&amp;export=download">
            <a:extLst>
              <a:ext uri="{FF2B5EF4-FFF2-40B4-BE49-F238E27FC236}">
                <a16:creationId xmlns:a16="http://schemas.microsoft.com/office/drawing/2014/main" id="{527AB6D2-EFBC-4B2E-A27B-E5A6EFC9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uc?id=187RA7GLDmuejwCmX3z6oxxgD137ubvGG&amp;export=download">
            <a:extLst>
              <a:ext uri="{FF2B5EF4-FFF2-40B4-BE49-F238E27FC236}">
                <a16:creationId xmlns:a16="http://schemas.microsoft.com/office/drawing/2014/main" id="{6E3A8B73-9242-4C1F-96D4-FC58CF579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c?id=18NP7KCEbAjAjRiJlo7L2180Axv2fDT1D&amp;export=download">
            <a:extLst>
              <a:ext uri="{FF2B5EF4-FFF2-40B4-BE49-F238E27FC236}">
                <a16:creationId xmlns:a16="http://schemas.microsoft.com/office/drawing/2014/main" id="{D2C34820-D96A-4352-AF84-86C1FDA3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uc?id=17yeIrcvuuimQ3L6-lJe-frJohyBhPdsG&amp;export=download">
            <a:extLst>
              <a:ext uri="{FF2B5EF4-FFF2-40B4-BE49-F238E27FC236}">
                <a16:creationId xmlns:a16="http://schemas.microsoft.com/office/drawing/2014/main" id="{5E86B8F8-69D7-454B-86BF-955343CA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c?id=17vc7PWRJHoky7fpYHLrqYJO30cD0as-6&amp;export=download">
            <a:extLst>
              <a:ext uri="{FF2B5EF4-FFF2-40B4-BE49-F238E27FC236}">
                <a16:creationId xmlns:a16="http://schemas.microsoft.com/office/drawing/2014/main" id="{310528BF-022B-4DA7-A349-53C02B51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uc?id=18DnmPupBoFM5Iu1JY8PaXJ2x8nsnm0GL&amp;export=download">
            <a:extLst>
              <a:ext uri="{FF2B5EF4-FFF2-40B4-BE49-F238E27FC236}">
                <a16:creationId xmlns:a16="http://schemas.microsoft.com/office/drawing/2014/main" id="{DDEBF267-12DC-4F29-9F60-6221BD12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7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6766</TotalTime>
  <Words>333</Words>
  <Application>Microsoft Office PowerPoint</Application>
  <PresentationFormat>On-screen Show (4:3)</PresentationFormat>
  <Paragraphs>86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Times New Roman</vt:lpstr>
      <vt:lpstr>Officeova tema</vt:lpstr>
      <vt:lpstr>1_Officeova tema</vt:lpstr>
      <vt:lpstr> </vt:lpstr>
      <vt:lpstr> </vt:lpstr>
      <vt:lpstr> </vt:lpstr>
      <vt:lpstr> </vt:lpstr>
      <vt:lpstr> </vt:lpstr>
      <vt:lpstr> </vt:lpstr>
      <vt:lpstr>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Darija Cör</dc:creator>
  <cp:lastModifiedBy>Maja Ferlinc</cp:lastModifiedBy>
  <cp:revision>339</cp:revision>
  <cp:lastPrinted>2016-09-14T07:24:50Z</cp:lastPrinted>
  <dcterms:created xsi:type="dcterms:W3CDTF">2016-09-13T07:47:45Z</dcterms:created>
  <dcterms:modified xsi:type="dcterms:W3CDTF">2019-09-19T14:28:36Z</dcterms:modified>
</cp:coreProperties>
</file>