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1" r:id="rId2"/>
    <p:sldId id="272" r:id="rId3"/>
    <p:sldId id="256" r:id="rId4"/>
    <p:sldId id="274" r:id="rId5"/>
    <p:sldId id="260" r:id="rId6"/>
    <p:sldId id="275" r:id="rId7"/>
    <p:sldId id="279" r:id="rId8"/>
    <p:sldId id="280" r:id="rId9"/>
    <p:sldId id="257" r:id="rId10"/>
    <p:sldId id="264" r:id="rId11"/>
    <p:sldId id="266" r:id="rId12"/>
    <p:sldId id="262" r:id="rId13"/>
    <p:sldId id="265" r:id="rId14"/>
    <p:sldId id="276" r:id="rId15"/>
    <p:sldId id="282" r:id="rId16"/>
    <p:sldId id="267" r:id="rId17"/>
    <p:sldId id="277" r:id="rId18"/>
    <p:sldId id="263" r:id="rId19"/>
    <p:sldId id="278" r:id="rId20"/>
  </p:sldIdLst>
  <p:sldSz cx="9144000" cy="6858000" type="screen4x3"/>
  <p:notesSz cx="6724650" cy="97742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2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0" autoAdjust="0"/>
  </p:normalViewPr>
  <p:slideViewPr>
    <p:cSldViewPr>
      <p:cViewPr varScale="1">
        <p:scale>
          <a:sx n="51" d="100"/>
          <a:sy n="51" d="100"/>
        </p:scale>
        <p:origin x="70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532A91B6-AC7E-474A-947A-997932C080A0}" type="datetimeFigureOut">
              <a:rPr lang="tr-TR" smtClean="0"/>
              <a:t>12.10.2016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EACB8348-CF7B-40B5-8B8E-08ABB5F8D6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4780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8871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B957FD30-83DA-4410-B66D-894D06B9A862}" type="datetimeFigureOut">
              <a:rPr lang="tr-TR" smtClean="0"/>
              <a:t>12.10.2016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283830"/>
            <a:ext cx="2914015" cy="48871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48B3823-E9FA-44BA-A03C-D8D0904A15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497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0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08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B3823-E9FA-44BA-A03C-D8D0904A157C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9541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08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08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4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FC2C-64D5-446C-B3B2-7EED7B9F1C2E}" type="datetimeFigureOut">
              <a:rPr lang="tr-TR" smtClean="0"/>
              <a:t>12.10.2016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6C8B-2183-45AB-97BA-B750BC0F23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96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FC2C-64D5-446C-B3B2-7EED7B9F1C2E}" type="datetimeFigureOut">
              <a:rPr lang="tr-TR" smtClean="0"/>
              <a:t>12.10.2016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6C8B-2183-45AB-97BA-B750BC0F23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511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FC2C-64D5-446C-B3B2-7EED7B9F1C2E}" type="datetimeFigureOut">
              <a:rPr lang="tr-TR" smtClean="0"/>
              <a:t>12.10.2016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6C8B-2183-45AB-97BA-B750BC0F23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0665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84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685800" y="3572765"/>
            <a:ext cx="3484710" cy="2110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2708621" y="1672933"/>
            <a:ext cx="3596129" cy="18492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207009" y="3572765"/>
            <a:ext cx="2097741" cy="2110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6341249" y="3572765"/>
            <a:ext cx="2116950" cy="2110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6341249" y="1672933"/>
            <a:ext cx="2116950" cy="18492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685800" y="1672933"/>
            <a:ext cx="1976718" cy="18492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FC2C-64D5-446C-B3B2-7EED7B9F1C2E}" type="datetimeFigureOut">
              <a:rPr lang="tr-TR" smtClean="0"/>
              <a:t>12.10.2016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6C8B-2183-45AB-97BA-B750BC0F23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034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FC2C-64D5-446C-B3B2-7EED7B9F1C2E}" type="datetimeFigureOut">
              <a:rPr lang="tr-TR" smtClean="0"/>
              <a:t>12.10.2016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6C8B-2183-45AB-97BA-B750BC0F23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91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FC2C-64D5-446C-B3B2-7EED7B9F1C2E}" type="datetimeFigureOut">
              <a:rPr lang="tr-TR" smtClean="0"/>
              <a:t>12.10.2016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6C8B-2183-45AB-97BA-B750BC0F23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124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FC2C-64D5-446C-B3B2-7EED7B9F1C2E}" type="datetimeFigureOut">
              <a:rPr lang="tr-TR" smtClean="0"/>
              <a:t>12.10.2016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6C8B-2183-45AB-97BA-B750BC0F23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406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FC2C-64D5-446C-B3B2-7EED7B9F1C2E}" type="datetimeFigureOut">
              <a:rPr lang="tr-TR" smtClean="0"/>
              <a:t>12.10.2016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6C8B-2183-45AB-97BA-B750BC0F23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238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FC2C-64D5-446C-B3B2-7EED7B9F1C2E}" type="datetimeFigureOut">
              <a:rPr lang="tr-TR" smtClean="0"/>
              <a:t>12.10.2016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6C8B-2183-45AB-97BA-B750BC0F23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912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FC2C-64D5-446C-B3B2-7EED7B9F1C2E}" type="datetimeFigureOut">
              <a:rPr lang="tr-TR" smtClean="0"/>
              <a:t>12.10.2016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6C8B-2183-45AB-97BA-B750BC0F23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758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FC2C-64D5-446C-B3B2-7EED7B9F1C2E}" type="datetimeFigureOut">
              <a:rPr lang="tr-TR" smtClean="0"/>
              <a:t>12.10.2016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6C8B-2183-45AB-97BA-B750BC0F23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392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BFC2C-64D5-446C-B3B2-7EED7B9F1C2E}" type="datetimeFigureOut">
              <a:rPr lang="tr-TR" smtClean="0"/>
              <a:t>12.10.2016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16C8B-2183-45AB-97BA-B750BC0F23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04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0.jpeg"/><Relationship Id="rId4" Type="http://schemas.openxmlformats.org/officeDocument/2006/relationships/image" Target="../media/image35.png"/><Relationship Id="rId9" Type="http://schemas.openxmlformats.org/officeDocument/2006/relationships/hyperlink" Target="http://www.google.com.tr/url?sa=i&amp;rct=j&amp;q=&amp;esrc=s&amp;source=imgres&amp;cd=&amp;cad=rja&amp;uact=8&amp;ved=0ahUKEwjn_-S-_8LPAhVBcRQKHbK2D6MQjRwIBw&amp;url=http://www.altinordu.bel.tr/atik-pil-toplama-yarismasi-sonuclandi/&amp;psig=AFQjCNGADRMC1pSem-WuPCetgLpnKg3WCw&amp;ust=147573394657603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 15"/>
          <p:cNvGrpSpPr/>
          <p:nvPr/>
        </p:nvGrpSpPr>
        <p:grpSpPr>
          <a:xfrm>
            <a:off x="-2091348" y="1757240"/>
            <a:ext cx="11127844" cy="4984128"/>
            <a:chOff x="3942875" y="2056996"/>
            <a:chExt cx="5060225" cy="3499725"/>
          </a:xfrm>
        </p:grpSpPr>
        <p:sp>
          <p:nvSpPr>
            <p:cNvPr id="3" name="Metin kutusu 2"/>
            <p:cNvSpPr txBox="1"/>
            <p:nvPr/>
          </p:nvSpPr>
          <p:spPr>
            <a:xfrm>
              <a:off x="4524802" y="5218167"/>
              <a:ext cx="184730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endParaRPr lang="tr-TR" sz="1600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11" name="Resim Yer Tutucusu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5000" contrast="-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75" r="19775"/>
            <a:stretch>
              <a:fillRect/>
            </a:stretch>
          </p:blipFill>
          <p:spPr>
            <a:xfrm flipH="1">
              <a:off x="4941210" y="2056996"/>
              <a:ext cx="4061890" cy="2740155"/>
            </a:xfrm>
            <a:prstGeom prst="rect">
              <a:avLst/>
            </a:prstGeom>
            <a:blipFill dpi="0" rotWithShape="1">
              <a:blip r:embed="rId4">
                <a:alphaModFix amt="62000"/>
              </a:blip>
              <a:srcRect/>
              <a:tile tx="0" ty="0" sx="100000" sy="100000" flip="none" algn="tl"/>
            </a:blipFill>
            <a:effectLst/>
          </p:spPr>
        </p:pic>
        <p:sp>
          <p:nvSpPr>
            <p:cNvPr id="14" name="Rectangle 27"/>
            <p:cNvSpPr>
              <a:spLocks/>
            </p:cNvSpPr>
            <p:nvPr/>
          </p:nvSpPr>
          <p:spPr bwMode="auto">
            <a:xfrm flipH="1">
              <a:off x="3942875" y="2814435"/>
              <a:ext cx="45719" cy="15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anchor="ctr" anchorCtr="0">
              <a:spAutoFit/>
            </a:bodyPr>
            <a:lstStyle/>
            <a:p>
              <a:pPr algn="ctr" defTabSz="1920240">
                <a:lnSpc>
                  <a:spcPts val="3150"/>
                </a:lnSpc>
              </a:pPr>
              <a:endParaRPr lang="en-US" sz="4000" b="1" spc="2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charset="0"/>
                <a:ea typeface="Lato Black" charset="0"/>
                <a:cs typeface="Lato Black" charset="0"/>
                <a:sym typeface="Bebas Neue" charset="0"/>
              </a:endParaRPr>
            </a:p>
          </p:txBody>
        </p:sp>
        <p:sp>
          <p:nvSpPr>
            <p:cNvPr id="9" name="Dikdörtgen 8"/>
            <p:cNvSpPr/>
            <p:nvPr/>
          </p:nvSpPr>
          <p:spPr>
            <a:xfrm>
              <a:off x="4941210" y="2056996"/>
              <a:ext cx="4061890" cy="2740155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" name="Dikdörtgen 3"/>
          <p:cNvSpPr/>
          <p:nvPr/>
        </p:nvSpPr>
        <p:spPr>
          <a:xfrm>
            <a:off x="4398509" y="5725705"/>
            <a:ext cx="5184433" cy="707886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r>
              <a:rPr lang="nl-BE" sz="2000" dirty="0" smtClean="0">
                <a:latin typeface="Candara" pitchFamily="34" charset="0"/>
              </a:rPr>
              <a:t>Anil Sevinc</a:t>
            </a:r>
            <a:endParaRPr lang="tr-TR" sz="2000" dirty="0" smtClean="0">
              <a:latin typeface="Candara" pitchFamily="34" charset="0"/>
            </a:endParaRPr>
          </a:p>
          <a:p>
            <a:r>
              <a:rPr lang="nl-BE" sz="2000" dirty="0" smtClean="0">
                <a:latin typeface="Candara" pitchFamily="34" charset="0"/>
              </a:rPr>
              <a:t>Vice </a:t>
            </a:r>
            <a:r>
              <a:rPr lang="tr-TR" sz="2000" dirty="0" smtClean="0">
                <a:latin typeface="Candara" pitchFamily="34" charset="0"/>
              </a:rPr>
              <a:t>Mayor </a:t>
            </a:r>
            <a:r>
              <a:rPr lang="tr-TR" sz="2000" dirty="0" smtClean="0">
                <a:latin typeface="Candara" pitchFamily="34" charset="0"/>
              </a:rPr>
              <a:t>of Çankaya Municipality, 12.10.2016</a:t>
            </a:r>
            <a:endParaRPr lang="en-US" sz="2000" dirty="0">
              <a:latin typeface="Candara" pitchFamily="34" charset="0"/>
            </a:endParaRPr>
          </a:p>
        </p:txBody>
      </p:sp>
      <p:pic>
        <p:nvPicPr>
          <p:cNvPr id="5" name="Picture 4" descr="C:\Users\cemboragungormus\Desktop\Masaüstü\cankay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348"/>
          <a:stretch/>
        </p:blipFill>
        <p:spPr bwMode="auto">
          <a:xfrm>
            <a:off x="7011940" y="290097"/>
            <a:ext cx="1872386" cy="143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3851920" y="6433591"/>
            <a:ext cx="1622111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tr-TR" sz="1400" dirty="0" smtClean="0">
                <a:solidFill>
                  <a:srgbClr val="00B050"/>
                </a:solidFill>
              </a:rPr>
              <a:t>www.cankaya.bel.tr</a:t>
            </a:r>
            <a:endParaRPr lang="tr-TR" sz="14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casper3\Desktop\logo_ewrc_2016_white_b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80" y="332656"/>
            <a:ext cx="5624513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 flipH="1">
            <a:off x="5073483" y="3065780"/>
            <a:ext cx="716225" cy="206190"/>
          </a:xfrm>
          <a:prstGeom prst="rect">
            <a:avLst/>
          </a:prstGeom>
        </p:spPr>
        <p:txBody>
          <a:bodyPr vert="horz" wrap="square" lIns="91346" tIns="45673" rIns="91346" bIns="456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spc="4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254925" y="3708434"/>
            <a:ext cx="4890313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tr-TR" sz="2400" b="1" dirty="0" err="1" smtClean="0">
                <a:solidFill>
                  <a:srgbClr val="002A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Circular</a:t>
            </a:r>
            <a:r>
              <a:rPr lang="tr-TR" sz="2400" b="1" dirty="0" smtClean="0">
                <a:solidFill>
                  <a:srgbClr val="002A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tr-TR" sz="2400" b="1" dirty="0" err="1" smtClean="0">
                <a:solidFill>
                  <a:srgbClr val="002A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Economy</a:t>
            </a:r>
            <a:r>
              <a:rPr lang="tr-TR" sz="2400" b="1" dirty="0" smtClean="0">
                <a:solidFill>
                  <a:srgbClr val="002A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tr-TR" sz="2400" b="1" dirty="0" err="1" smtClean="0">
                <a:solidFill>
                  <a:srgbClr val="002A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</a:t>
            </a:r>
            <a:r>
              <a:rPr lang="tr-TR" sz="2400" b="1" dirty="0" smtClean="0">
                <a:solidFill>
                  <a:srgbClr val="002A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r>
              <a:rPr lang="tr-TR" sz="2400" b="1" dirty="0" err="1" smtClean="0">
                <a:solidFill>
                  <a:srgbClr val="002A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Waste</a:t>
            </a:r>
            <a:r>
              <a:rPr lang="tr-TR" sz="2400" b="1" dirty="0" smtClean="0">
                <a:solidFill>
                  <a:srgbClr val="002A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Management in Çankaya </a:t>
            </a:r>
          </a:p>
        </p:txBody>
      </p:sp>
    </p:spTree>
    <p:extLst>
      <p:ext uri="{BB962C8B-B14F-4D97-AF65-F5344CB8AC3E}">
        <p14:creationId xmlns:p14="http://schemas.microsoft.com/office/powerpoint/2010/main" val="7849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395536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284,16 million liters of water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182.325 trees </a:t>
            </a:r>
            <a:r>
              <a:rPr lang="tr-TR" dirty="0" err="1" smtClean="0"/>
              <a:t>were</a:t>
            </a:r>
            <a:r>
              <a:rPr lang="en-US" dirty="0" smtClean="0"/>
              <a:t> saved by recycling of paper and paper</a:t>
            </a:r>
            <a:r>
              <a:rPr lang="tr-TR" dirty="0" smtClean="0"/>
              <a:t>- </a:t>
            </a:r>
            <a:r>
              <a:rPr lang="en-US" dirty="0" smtClean="0"/>
              <a:t>composite waste.</a:t>
            </a:r>
            <a:endParaRPr lang="en-US" dirty="0"/>
          </a:p>
        </p:txBody>
      </p:sp>
      <p:sp>
        <p:nvSpPr>
          <p:cNvPr id="4" name="Metin kutusu 3"/>
          <p:cNvSpPr txBox="1"/>
          <p:nvPr/>
        </p:nvSpPr>
        <p:spPr>
          <a:xfrm>
            <a:off x="1043608" y="404664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In 2015;</a:t>
            </a:r>
            <a:endParaRPr lang="en-US" sz="2000" b="1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95536" y="249289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402 tons of CO</a:t>
            </a:r>
            <a:r>
              <a:rPr lang="en-US" baseline="-25000" dirty="0" smtClean="0"/>
              <a:t>2 </a:t>
            </a:r>
            <a:r>
              <a:rPr lang="en-US" dirty="0" smtClean="0"/>
              <a:t>emissions </a:t>
            </a:r>
            <a:r>
              <a:rPr lang="tr-TR" dirty="0" err="1" smtClean="0"/>
              <a:t>was</a:t>
            </a:r>
            <a:r>
              <a:rPr lang="en-US" dirty="0" smtClean="0"/>
              <a:t> prevented by recycling of glass waste. </a:t>
            </a:r>
            <a:endParaRPr lang="en-US" baseline="-25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429036" y="371703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4,6 million liters of gasoline </a:t>
            </a:r>
            <a:r>
              <a:rPr lang="tr-TR" dirty="0" err="1" smtClean="0"/>
              <a:t>was</a:t>
            </a:r>
            <a:r>
              <a:rPr lang="en-US" dirty="0" smtClean="0"/>
              <a:t> saved by recycling of plastic waste.</a:t>
            </a:r>
            <a:endParaRPr lang="en-US" baseline="-250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429036" y="4869160"/>
            <a:ext cx="8031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121.862.000 kWh electric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en-US" dirty="0" smtClean="0"/>
              <a:t>saved by recycling of paper and paper</a:t>
            </a:r>
            <a:r>
              <a:rPr lang="tr-TR" dirty="0" smtClean="0"/>
              <a:t>-</a:t>
            </a:r>
            <a:r>
              <a:rPr lang="en-US" dirty="0" smtClean="0"/>
              <a:t>composite, glass, plastic and metal waste.</a:t>
            </a:r>
            <a:endParaRPr lang="en-US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17818"/>
            <a:ext cx="720080" cy="69007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42" y="1717818"/>
            <a:ext cx="720080" cy="69007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17818"/>
            <a:ext cx="720080" cy="690076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00808"/>
            <a:ext cx="591814" cy="707086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17818"/>
            <a:ext cx="577577" cy="690076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528" y="1720052"/>
            <a:ext cx="575707" cy="687842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68" y="5589240"/>
            <a:ext cx="857147" cy="798575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611536"/>
            <a:ext cx="857147" cy="798575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162" y="5611537"/>
            <a:ext cx="857147" cy="798575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89240"/>
            <a:ext cx="857147" cy="798575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611537"/>
            <a:ext cx="857147" cy="798575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03257"/>
            <a:ext cx="576064" cy="576064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57" y="3027930"/>
            <a:ext cx="576064" cy="576064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338" y="3025443"/>
            <a:ext cx="576064" cy="576064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020025"/>
            <a:ext cx="576064" cy="576064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768" y="2996952"/>
            <a:ext cx="576064" cy="576064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75" y="4221088"/>
            <a:ext cx="885153" cy="551745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740" y="4236513"/>
            <a:ext cx="885153" cy="551745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822" y="4254098"/>
            <a:ext cx="885153" cy="551745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318" y="4295899"/>
            <a:ext cx="885153" cy="551745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949" y="4236512"/>
            <a:ext cx="885153" cy="55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95877" y="1700808"/>
            <a:ext cx="788994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500" dirty="0" smtClean="0"/>
              <a:t>Çankaya Municipality encourages business centers and dwellings to </a:t>
            </a:r>
            <a:r>
              <a:rPr lang="tr-TR" sz="1500" dirty="0" err="1" smtClean="0"/>
              <a:t>keep</a:t>
            </a:r>
            <a:r>
              <a:rPr lang="tr-TR" sz="1500" dirty="0" smtClean="0"/>
              <a:t> </a:t>
            </a:r>
            <a:r>
              <a:rPr lang="en-US" sz="1500" dirty="0" smtClean="0"/>
              <a:t>the waste vegetable oil which is used in the kitchen and to deliver them to related companies which are licensed by the Ministry of Environment and Urbanization </a:t>
            </a:r>
            <a:r>
              <a:rPr lang="tr-TR" sz="15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500" dirty="0"/>
              <a:t>Waste vegetable oil is collected by the 2 licensed companies with 10 vehicles every </a:t>
            </a:r>
            <a:r>
              <a:rPr lang="en-US" sz="1500" dirty="0" smtClean="0"/>
              <a:t>week</a:t>
            </a:r>
            <a:r>
              <a:rPr lang="tr-TR" sz="1500" dirty="0" smtClean="0"/>
              <a:t>.</a:t>
            </a:r>
            <a:endParaRPr lang="en-US" sz="15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500" dirty="0"/>
          </a:p>
        </p:txBody>
      </p:sp>
      <p:sp>
        <p:nvSpPr>
          <p:cNvPr id="3" name="Dikdörtgen 2"/>
          <p:cNvSpPr/>
          <p:nvPr/>
        </p:nvSpPr>
        <p:spPr>
          <a:xfrm>
            <a:off x="595877" y="986998"/>
            <a:ext cx="788994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500" dirty="0" smtClean="0"/>
              <a:t>There are 30 waste vegetable oil points in Çankaya and in order to </a:t>
            </a:r>
            <a:r>
              <a:rPr lang="tr-TR" sz="1500" dirty="0" err="1" smtClean="0"/>
              <a:t>increase</a:t>
            </a:r>
            <a:r>
              <a:rPr lang="tr-TR" sz="1500" dirty="0" smtClean="0"/>
              <a:t> </a:t>
            </a:r>
            <a:r>
              <a:rPr lang="tr-TR" sz="1500" dirty="0" err="1" smtClean="0"/>
              <a:t>awareness</a:t>
            </a:r>
            <a:r>
              <a:rPr lang="en-US" sz="1500" dirty="0" smtClean="0"/>
              <a:t> of the citizens </a:t>
            </a:r>
            <a:r>
              <a:rPr lang="tr-TR" sz="1500" dirty="0" err="1" smtClean="0"/>
              <a:t>about</a:t>
            </a:r>
            <a:r>
              <a:rPr lang="en-US" sz="1500" dirty="0" smtClean="0"/>
              <a:t> unhealthy effects of waste vegetable oil in the nature </a:t>
            </a:r>
            <a:r>
              <a:rPr lang="tr-TR" sz="15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1500" dirty="0" smtClean="0"/>
              <a:t>C</a:t>
            </a:r>
            <a:r>
              <a:rPr lang="en-US" sz="1500" dirty="0" err="1" smtClean="0"/>
              <a:t>itizens</a:t>
            </a:r>
            <a:r>
              <a:rPr lang="en-US" sz="1500" dirty="0" smtClean="0"/>
              <a:t> who bring 5 liters of waste oil </a:t>
            </a:r>
            <a:r>
              <a:rPr lang="tr-TR" sz="1500" dirty="0" err="1" smtClean="0"/>
              <a:t>are</a:t>
            </a:r>
            <a:r>
              <a:rPr lang="tr-TR" sz="1500" dirty="0" smtClean="0"/>
              <a:t> </a:t>
            </a:r>
            <a:r>
              <a:rPr lang="tr-TR" sz="1500" dirty="0" err="1" smtClean="0"/>
              <a:t>promoted</a:t>
            </a:r>
            <a:r>
              <a:rPr lang="tr-TR" sz="1500" dirty="0" smtClean="0"/>
              <a:t>.</a:t>
            </a:r>
            <a:endParaRPr lang="en-US" sz="1500" dirty="0"/>
          </a:p>
        </p:txBody>
      </p:sp>
      <p:sp>
        <p:nvSpPr>
          <p:cNvPr id="4" name="Dikdörtgen 3"/>
          <p:cNvSpPr/>
          <p:nvPr/>
        </p:nvSpPr>
        <p:spPr>
          <a:xfrm>
            <a:off x="595876" y="2691893"/>
            <a:ext cx="788994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500" b="1" dirty="0" smtClean="0"/>
              <a:t>439.487 kg of waste vegetable oil </a:t>
            </a:r>
            <a:r>
              <a:rPr lang="en-US" sz="1500" dirty="0" smtClean="0"/>
              <a:t>were collected in the </a:t>
            </a:r>
            <a:r>
              <a:rPr lang="tr-TR" sz="1500" dirty="0" err="1" smtClean="0"/>
              <a:t>district</a:t>
            </a:r>
            <a:r>
              <a:rPr lang="en-US" sz="1500" dirty="0" smtClean="0"/>
              <a:t> in 2015, preventing them to be poured in the garbage or sinks. In this way collected waste oil were recycled to nature-friendly biodiesel</a:t>
            </a:r>
            <a:r>
              <a:rPr lang="tr-TR" sz="15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500" dirty="0"/>
              <a:t>There are awareness raising campaigns organized regularly which increases the oil quantity collected from dwellings and </a:t>
            </a:r>
            <a:r>
              <a:rPr lang="en-US" sz="1500" dirty="0" smtClean="0"/>
              <a:t>schools</a:t>
            </a:r>
            <a:r>
              <a:rPr lang="tr-TR" sz="1500" dirty="0" smtClean="0"/>
              <a:t>.</a:t>
            </a:r>
            <a:endParaRPr lang="en-US" sz="15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5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500" dirty="0"/>
          </a:p>
        </p:txBody>
      </p:sp>
      <p:pic>
        <p:nvPicPr>
          <p:cNvPr id="6" name="Picture 2" descr="D:\İş Dosyalar\Open Days 2016\sunum fotolar\Çevre Koruma_Atık Yağ (2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24" y="4365104"/>
            <a:ext cx="3906052" cy="256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465" y="4365104"/>
            <a:ext cx="3875512" cy="2554759"/>
          </a:xfrm>
          <a:prstGeom prst="rect">
            <a:avLst/>
          </a:prstGeom>
        </p:spPr>
      </p:pic>
      <p:sp>
        <p:nvSpPr>
          <p:cNvPr id="17" name="Dikdörtgen 16"/>
          <p:cNvSpPr/>
          <p:nvPr/>
        </p:nvSpPr>
        <p:spPr>
          <a:xfrm>
            <a:off x="2987824" y="404664"/>
            <a:ext cx="293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WASTE VEGETABLE OIL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4298">
            <a:off x="6357865" y="215641"/>
            <a:ext cx="241895" cy="76209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347">
            <a:off x="6887830" y="49761"/>
            <a:ext cx="304300" cy="958709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4298">
            <a:off x="7435480" y="220408"/>
            <a:ext cx="240410" cy="7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1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68" y="3777795"/>
            <a:ext cx="749269" cy="94779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04" y="3405269"/>
            <a:ext cx="785857" cy="56712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322" y="3277006"/>
            <a:ext cx="1011112" cy="92685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789" y="4281744"/>
            <a:ext cx="1202285" cy="88768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472884"/>
            <a:ext cx="687831" cy="730974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467544" y="786770"/>
            <a:ext cx="80339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500" dirty="0" smtClean="0"/>
              <a:t>Electronic and electrical appliances waste (E-waste) collecting is a crucial policy tool that affects Municipality’s not only financial matters but also its policies on environmental pollution.</a:t>
            </a:r>
            <a:endParaRPr lang="en-US" sz="1500" dirty="0"/>
          </a:p>
        </p:txBody>
      </p:sp>
      <p:sp>
        <p:nvSpPr>
          <p:cNvPr id="8" name="Dikdörtgen 7"/>
          <p:cNvSpPr/>
          <p:nvPr/>
        </p:nvSpPr>
        <p:spPr>
          <a:xfrm>
            <a:off x="467543" y="2104980"/>
            <a:ext cx="803396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500" dirty="0" smtClean="0"/>
              <a:t>There are waste battery </a:t>
            </a:r>
            <a:r>
              <a:rPr lang="en-US" sz="1500" dirty="0" err="1" smtClean="0"/>
              <a:t>collecti</a:t>
            </a:r>
            <a:r>
              <a:rPr lang="tr-TR" sz="1500" dirty="0" smtClean="0"/>
              <a:t>on</a:t>
            </a:r>
            <a:r>
              <a:rPr lang="en-US" sz="1500" dirty="0" smtClean="0"/>
              <a:t> points in social houses of the Municipality, in management  buildings of crowded housing sites, in schools and in some of municipal police stations.</a:t>
            </a:r>
            <a:r>
              <a:rPr lang="tr-TR" sz="1500" dirty="0" smtClean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tr-TR" sz="15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60229"/>
            <a:ext cx="3692255" cy="2461503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17" y="5373216"/>
            <a:ext cx="592301" cy="778045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746">
            <a:off x="5340382" y="5762238"/>
            <a:ext cx="592301" cy="778045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4768">
            <a:off x="4908587" y="5525616"/>
            <a:ext cx="592301" cy="778045"/>
          </a:xfrm>
          <a:prstGeom prst="rect">
            <a:avLst/>
          </a:prstGeom>
        </p:spPr>
      </p:pic>
      <p:sp>
        <p:nvSpPr>
          <p:cNvPr id="19" name="Dikdörtgen 18"/>
          <p:cNvSpPr/>
          <p:nvPr/>
        </p:nvSpPr>
        <p:spPr>
          <a:xfrm>
            <a:off x="467544" y="1434842"/>
            <a:ext cx="80339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500" dirty="0" smtClean="0"/>
              <a:t>E-waste </a:t>
            </a:r>
            <a:r>
              <a:rPr lang="tr-TR" sz="1500" dirty="0" smtClean="0"/>
              <a:t>is </a:t>
            </a:r>
            <a:r>
              <a:rPr lang="en-US" sz="1500" dirty="0" smtClean="0"/>
              <a:t>collected with a specified schedule. There are 4 containers in the </a:t>
            </a:r>
            <a:r>
              <a:rPr lang="tr-TR" sz="1500" dirty="0" err="1" smtClean="0"/>
              <a:t>district</a:t>
            </a:r>
            <a:r>
              <a:rPr lang="en-US" sz="1500" dirty="0" smtClean="0"/>
              <a:t> that citizens can drop their e-waste. 10.808 kg of e-waste </a:t>
            </a:r>
            <a:r>
              <a:rPr lang="tr-TR" sz="1500" dirty="0" err="1" smtClean="0"/>
              <a:t>was</a:t>
            </a:r>
            <a:r>
              <a:rPr lang="en-US" sz="1500" dirty="0" smtClean="0"/>
              <a:t> collected all over Çankaya in 2015.</a:t>
            </a:r>
            <a:endParaRPr lang="en-US" sz="1500" dirty="0"/>
          </a:p>
        </p:txBody>
      </p:sp>
      <p:pic>
        <p:nvPicPr>
          <p:cNvPr id="16" name="Picture 4" descr="Görsel sonucu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59" y="4532158"/>
            <a:ext cx="2493976" cy="190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467545" y="2730986"/>
            <a:ext cx="80339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1500" dirty="0"/>
              <a:t>E-</a:t>
            </a:r>
            <a:r>
              <a:rPr lang="tr-TR" sz="1500" dirty="0" err="1"/>
              <a:t>waste</a:t>
            </a:r>
            <a:r>
              <a:rPr lang="tr-TR" sz="1500" dirty="0"/>
              <a:t> </a:t>
            </a:r>
            <a:r>
              <a:rPr lang="tr-TR" sz="1500" dirty="0" err="1"/>
              <a:t>that</a:t>
            </a:r>
            <a:r>
              <a:rPr lang="tr-TR" sz="1500" dirty="0"/>
              <a:t> is not </a:t>
            </a:r>
            <a:r>
              <a:rPr lang="tr-TR" sz="1500" dirty="0" err="1"/>
              <a:t>portable</a:t>
            </a:r>
            <a:r>
              <a:rPr lang="tr-TR" sz="1500" dirty="0"/>
              <a:t> is </a:t>
            </a:r>
            <a:r>
              <a:rPr lang="tr-TR" sz="1500" dirty="0" err="1"/>
              <a:t>collected</a:t>
            </a:r>
            <a:r>
              <a:rPr lang="tr-TR" sz="1500" dirty="0"/>
              <a:t> </a:t>
            </a:r>
            <a:r>
              <a:rPr lang="tr-TR" sz="1500" dirty="0" err="1"/>
              <a:t>from</a:t>
            </a:r>
            <a:r>
              <a:rPr lang="tr-TR" sz="1500" dirty="0"/>
              <a:t> </a:t>
            </a:r>
            <a:r>
              <a:rPr lang="tr-TR" sz="1500" dirty="0" err="1"/>
              <a:t>dwellings</a:t>
            </a:r>
            <a:r>
              <a:rPr lang="tr-TR" sz="1500" dirty="0"/>
              <a:t> </a:t>
            </a:r>
            <a:r>
              <a:rPr lang="tr-TR" sz="1500" dirty="0" err="1"/>
              <a:t>or</a:t>
            </a:r>
            <a:r>
              <a:rPr lang="tr-TR" sz="1500" dirty="0"/>
              <a:t> </a:t>
            </a:r>
            <a:r>
              <a:rPr lang="tr-TR" sz="1500" dirty="0" err="1"/>
              <a:t>business</a:t>
            </a:r>
            <a:r>
              <a:rPr lang="tr-TR" sz="1500" dirty="0"/>
              <a:t> centers </a:t>
            </a:r>
            <a:r>
              <a:rPr lang="tr-TR" sz="1500" dirty="0" err="1"/>
              <a:t>with</a:t>
            </a:r>
            <a:r>
              <a:rPr lang="tr-TR" sz="1500" dirty="0"/>
              <a:t> </a:t>
            </a:r>
            <a:r>
              <a:rPr lang="tr-TR" sz="1500" dirty="0" err="1"/>
              <a:t>municipality</a:t>
            </a:r>
            <a:r>
              <a:rPr lang="tr-TR" sz="1500" dirty="0"/>
              <a:t> </a:t>
            </a:r>
            <a:r>
              <a:rPr lang="tr-TR" sz="1500" dirty="0" err="1"/>
              <a:t>vehicles</a:t>
            </a:r>
            <a:r>
              <a:rPr lang="tr-TR" sz="1500" dirty="0"/>
              <a:t> </a:t>
            </a:r>
            <a:r>
              <a:rPr lang="tr-TR" sz="1500" dirty="0" err="1"/>
              <a:t>every</a:t>
            </a:r>
            <a:r>
              <a:rPr lang="tr-TR" sz="1500" dirty="0"/>
              <a:t> </a:t>
            </a:r>
            <a:r>
              <a:rPr lang="tr-TR" sz="1500" dirty="0" err="1"/>
              <a:t>week</a:t>
            </a:r>
            <a:r>
              <a:rPr lang="tr-TR" sz="1500" dirty="0"/>
              <a:t>. </a:t>
            </a:r>
            <a:endParaRPr lang="en-US" sz="1500" dirty="0"/>
          </a:p>
        </p:txBody>
      </p:sp>
      <p:sp>
        <p:nvSpPr>
          <p:cNvPr id="20" name="Dikdörtgen 19"/>
          <p:cNvSpPr/>
          <p:nvPr/>
        </p:nvSpPr>
        <p:spPr>
          <a:xfrm>
            <a:off x="1269339" y="332656"/>
            <a:ext cx="6372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ELECTRON</a:t>
            </a:r>
            <a:r>
              <a:rPr lang="tr-TR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I</a:t>
            </a:r>
            <a:r>
              <a:rPr lang="en-US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C AND ELECTR</a:t>
            </a:r>
            <a:r>
              <a:rPr lang="tr-TR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I</a:t>
            </a:r>
            <a:r>
              <a:rPr lang="en-US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CAL APPL</a:t>
            </a:r>
            <a:r>
              <a:rPr lang="tr-TR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I</a:t>
            </a:r>
            <a:r>
              <a:rPr lang="en-US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ANCES WASTE </a:t>
            </a:r>
            <a:r>
              <a:rPr lang="tr-TR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sper3\Desktop\s-8f0ab94db7e08421c9105b7994df92b35f61fa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38" y="4604932"/>
            <a:ext cx="3363811" cy="224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39971" y="332656"/>
            <a:ext cx="8331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AN AWARD-WINNING PROJECT!</a:t>
            </a:r>
          </a:p>
          <a:p>
            <a:pPr algn="ctr"/>
            <a:r>
              <a:rPr lang="tr-TR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INTEGRATING WASTE PICKERS </a:t>
            </a:r>
            <a:r>
              <a:rPr lang="tr-TR" b="1" dirty="0" err="1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into</a:t>
            </a:r>
            <a:r>
              <a:rPr lang="tr-TR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 MUNICIPAL WASTE MANAGEMENT</a:t>
            </a:r>
            <a:endParaRPr lang="tr-TR" b="1" dirty="0">
              <a:latin typeface="Arial Rounded MT Bold" panose="020F070403050403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39552" y="1011500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b="1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1600" dirty="0" smtClean="0"/>
              <a:t>Recycling of the waste materials has caused a new economic sector: Waste </a:t>
            </a:r>
            <a:r>
              <a:rPr lang="tr-TR" sz="1600" dirty="0" err="1" smtClean="0"/>
              <a:t>Pickers</a:t>
            </a:r>
            <a:r>
              <a:rPr lang="tr-TR" sz="1600" dirty="0" smtClean="0"/>
              <a:t>.</a:t>
            </a:r>
            <a:endParaRPr lang="en-US" sz="1600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1600" dirty="0"/>
              <a:t>It is known that in </a:t>
            </a:r>
            <a:r>
              <a:rPr lang="en-US" sz="1600" dirty="0" err="1"/>
              <a:t>Çankaya</a:t>
            </a:r>
            <a:r>
              <a:rPr lang="en-US" sz="1600" dirty="0"/>
              <a:t> over </a:t>
            </a:r>
            <a:r>
              <a:rPr lang="en-US" sz="1600" dirty="0" smtClean="0"/>
              <a:t>2.000 waste </a:t>
            </a:r>
            <a:r>
              <a:rPr lang="tr-TR" sz="1600" dirty="0" err="1"/>
              <a:t>pickers</a:t>
            </a:r>
            <a:r>
              <a:rPr lang="en-US" sz="1600" dirty="0"/>
              <a:t> are working without work safety and </a:t>
            </a:r>
            <a:r>
              <a:rPr lang="en-US" sz="1600" dirty="0" smtClean="0"/>
              <a:t>security </a:t>
            </a:r>
            <a:r>
              <a:rPr lang="tr-TR" sz="1600" dirty="0" smtClean="0"/>
              <a:t>.</a:t>
            </a:r>
            <a:endParaRPr lang="en-US" sz="1600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tr-TR" sz="1600" dirty="0" err="1" smtClean="0"/>
              <a:t>Increasing</a:t>
            </a:r>
            <a:r>
              <a:rPr lang="tr-TR" sz="1600" dirty="0" smtClean="0"/>
              <a:t> </a:t>
            </a:r>
            <a:r>
              <a:rPr lang="tr-TR" sz="1600" dirty="0"/>
              <a:t>u</a:t>
            </a:r>
            <a:r>
              <a:rPr lang="en-US" sz="1600" dirty="0" err="1" smtClean="0"/>
              <a:t>nemployment</a:t>
            </a:r>
            <a:r>
              <a:rPr lang="tr-TR" sz="1600" dirty="0" smtClean="0"/>
              <a:t>,</a:t>
            </a:r>
            <a:r>
              <a:rPr lang="en-US" sz="1600" dirty="0" smtClean="0"/>
              <a:t> immigration </a:t>
            </a:r>
            <a:r>
              <a:rPr lang="tr-TR" sz="1600" dirty="0" err="1" smtClean="0"/>
              <a:t>and</a:t>
            </a:r>
            <a:r>
              <a:rPr lang="tr-TR" sz="1600" dirty="0" smtClean="0"/>
              <a:t> </a:t>
            </a:r>
            <a:r>
              <a:rPr lang="tr-TR" sz="1600" dirty="0" err="1" smtClean="0"/>
              <a:t>the</a:t>
            </a:r>
            <a:r>
              <a:rPr lang="tr-TR" sz="1600" dirty="0" smtClean="0"/>
              <a:t> </a:t>
            </a:r>
            <a:r>
              <a:rPr lang="tr-TR" sz="1600" dirty="0" err="1" smtClean="0"/>
              <a:t>refugee</a:t>
            </a:r>
            <a:r>
              <a:rPr lang="tr-TR" sz="1600" dirty="0" smtClean="0"/>
              <a:t> problem in </a:t>
            </a:r>
            <a:r>
              <a:rPr lang="tr-TR" sz="1600" dirty="0" err="1" smtClean="0"/>
              <a:t>Turkey</a:t>
            </a:r>
            <a:r>
              <a:rPr lang="tr-TR" sz="1600" dirty="0" smtClean="0"/>
              <a:t> </a:t>
            </a:r>
            <a:r>
              <a:rPr lang="tr-TR" sz="1600" dirty="0" err="1" smtClean="0"/>
              <a:t>worsened</a:t>
            </a:r>
            <a:r>
              <a:rPr lang="tr-TR" sz="1600" dirty="0" smtClean="0"/>
              <a:t> </a:t>
            </a:r>
            <a:r>
              <a:rPr lang="tr-TR" sz="1600" dirty="0" err="1" smtClean="0"/>
              <a:t>the</a:t>
            </a:r>
            <a:r>
              <a:rPr lang="tr-TR" sz="1600" dirty="0" smtClean="0"/>
              <a:t> </a:t>
            </a:r>
            <a:r>
              <a:rPr lang="tr-TR" sz="1600" dirty="0" err="1" smtClean="0"/>
              <a:t>situation</a:t>
            </a:r>
            <a:r>
              <a:rPr lang="tr-TR" sz="1600" dirty="0" smtClean="0"/>
              <a:t>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1600" dirty="0" smtClean="0"/>
              <a:t>A </a:t>
            </a:r>
            <a:r>
              <a:rPr lang="en-US" sz="1600" dirty="0"/>
              <a:t>pilot area was chosen for the project according to socio-economic levels, inhabiting areas and the density of the population of </a:t>
            </a:r>
            <a:r>
              <a:rPr lang="tr-TR" sz="1600" dirty="0" err="1" smtClean="0"/>
              <a:t>waste</a:t>
            </a:r>
            <a:r>
              <a:rPr lang="tr-TR" sz="1600" dirty="0" smtClean="0"/>
              <a:t> </a:t>
            </a:r>
            <a:r>
              <a:rPr lang="tr-TR" sz="1600" dirty="0" err="1" smtClean="0"/>
              <a:t>pickers</a:t>
            </a:r>
            <a:r>
              <a:rPr lang="tr-TR" sz="1600" dirty="0" smtClean="0"/>
              <a:t>.</a:t>
            </a:r>
            <a:endParaRPr lang="en-US" sz="1600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1600" dirty="0" smtClean="0"/>
              <a:t>The</a:t>
            </a:r>
            <a:r>
              <a:rPr lang="tr-TR" sz="1600" dirty="0" smtClean="0"/>
              <a:t>y </a:t>
            </a:r>
            <a:r>
              <a:rPr lang="tr-TR" sz="1600" dirty="0" err="1" smtClean="0"/>
              <a:t>have</a:t>
            </a:r>
            <a:r>
              <a:rPr lang="tr-TR" sz="1600" dirty="0" smtClean="0"/>
              <a:t> </a:t>
            </a:r>
            <a:r>
              <a:rPr lang="tr-TR" sz="1600" dirty="0" err="1" smtClean="0"/>
              <a:t>been</a:t>
            </a:r>
            <a:r>
              <a:rPr lang="tr-TR" sz="1600" dirty="0" smtClean="0"/>
              <a:t> </a:t>
            </a:r>
            <a:r>
              <a:rPr lang="tr-TR" sz="1600" dirty="0" err="1" smtClean="0"/>
              <a:t>trained</a:t>
            </a:r>
            <a:r>
              <a:rPr lang="tr-TR" sz="1600" dirty="0" smtClean="0"/>
              <a:t> on</a:t>
            </a:r>
            <a:r>
              <a:rPr lang="en-US" sz="1600" dirty="0" smtClean="0"/>
              <a:t> </a:t>
            </a:r>
            <a:r>
              <a:rPr lang="en-US" sz="1600" dirty="0"/>
              <a:t>work safety and communication. After the </a:t>
            </a:r>
            <a:r>
              <a:rPr lang="tr-TR" sz="1600" dirty="0" err="1" smtClean="0"/>
              <a:t>training</a:t>
            </a:r>
            <a:r>
              <a:rPr lang="en-US" sz="1600" dirty="0" smtClean="0"/>
              <a:t> </a:t>
            </a:r>
            <a:r>
              <a:rPr lang="en-US" sz="1600" dirty="0"/>
              <a:t>their vehicles were modified </a:t>
            </a:r>
            <a:r>
              <a:rPr lang="tr-TR" sz="1600" dirty="0" err="1" smtClean="0"/>
              <a:t>according</a:t>
            </a:r>
            <a:r>
              <a:rPr lang="tr-TR" sz="1600" dirty="0" smtClean="0"/>
              <a:t> </a:t>
            </a:r>
            <a:r>
              <a:rPr lang="tr-TR" sz="1600" dirty="0" err="1" smtClean="0"/>
              <a:t>to</a:t>
            </a:r>
            <a:r>
              <a:rPr lang="en-US" sz="1600" dirty="0" smtClean="0"/>
              <a:t> </a:t>
            </a:r>
            <a:r>
              <a:rPr lang="en-US" sz="1600" dirty="0"/>
              <a:t>the regulations and they started to work with social insurance wearing </a:t>
            </a:r>
            <a:r>
              <a:rPr lang="en-US" sz="1600" dirty="0" smtClean="0"/>
              <a:t>uniforms</a:t>
            </a:r>
            <a:r>
              <a:rPr lang="tr-TR" sz="1600" dirty="0" smtClean="0"/>
              <a:t>.</a:t>
            </a:r>
            <a:endParaRPr lang="en-US" sz="1600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1600" dirty="0"/>
              <a:t>The project was awarded </a:t>
            </a:r>
            <a:r>
              <a:rPr lang="tr-TR" sz="1600" dirty="0" smtClean="0"/>
              <a:t>as a </a:t>
            </a:r>
            <a:r>
              <a:rPr lang="tr-TR" sz="1600" dirty="0" err="1" smtClean="0"/>
              <a:t>best</a:t>
            </a:r>
            <a:r>
              <a:rPr lang="tr-TR" sz="1600" dirty="0" smtClean="0"/>
              <a:t> </a:t>
            </a:r>
            <a:r>
              <a:rPr lang="tr-TR" sz="1600" dirty="0" err="1" smtClean="0"/>
              <a:t>practice</a:t>
            </a:r>
            <a:r>
              <a:rPr lang="tr-TR" sz="1600" dirty="0" smtClean="0"/>
              <a:t> on </a:t>
            </a:r>
            <a:r>
              <a:rPr lang="tr-TR" sz="1600" dirty="0" err="1" smtClean="0"/>
              <a:t>environmental</a:t>
            </a:r>
            <a:r>
              <a:rPr lang="tr-TR" sz="1600" dirty="0" smtClean="0"/>
              <a:t> </a:t>
            </a:r>
            <a:r>
              <a:rPr lang="tr-TR" sz="1600" dirty="0" err="1" smtClean="0"/>
              <a:t>services</a:t>
            </a:r>
            <a:r>
              <a:rPr lang="tr-TR" sz="1600" dirty="0" smtClean="0"/>
              <a:t> </a:t>
            </a:r>
            <a:r>
              <a:rPr lang="en-US" sz="1600" dirty="0" smtClean="0"/>
              <a:t>by </a:t>
            </a:r>
            <a:r>
              <a:rPr lang="en-US" sz="1600" dirty="0"/>
              <a:t>«World Health Organization – Healthy Cities Association</a:t>
            </a:r>
            <a:r>
              <a:rPr lang="en-US" sz="1600" dirty="0" smtClean="0"/>
              <a:t>»</a:t>
            </a:r>
            <a:r>
              <a:rPr lang="tr-TR" sz="1600" dirty="0" smtClean="0"/>
              <a:t>.</a:t>
            </a:r>
            <a:endParaRPr lang="en-US" sz="1600" dirty="0"/>
          </a:p>
          <a:p>
            <a:pPr algn="just"/>
            <a:endParaRPr lang="en-US" sz="1600" dirty="0" smtClean="0"/>
          </a:p>
          <a:p>
            <a:pPr algn="just"/>
            <a:endParaRPr lang="en-US" sz="1600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82" y="4597292"/>
            <a:ext cx="5152950" cy="224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Yer Tutucusu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5" r="19775"/>
          <a:stretch>
            <a:fillRect/>
          </a:stretch>
        </p:blipFill>
        <p:spPr>
          <a:xfrm>
            <a:off x="-3573" y="0"/>
            <a:ext cx="9144000" cy="6858000"/>
          </a:xfrm>
          <a:prstGeom prst="rect">
            <a:avLst/>
          </a:prstGeom>
          <a:effectLst/>
        </p:spPr>
      </p:pic>
      <p:sp>
        <p:nvSpPr>
          <p:cNvPr id="13" name="Rectangle 12"/>
          <p:cNvSpPr/>
          <p:nvPr/>
        </p:nvSpPr>
        <p:spPr>
          <a:xfrm>
            <a:off x="-19058" y="0"/>
            <a:ext cx="9163058" cy="6858000"/>
          </a:xfrm>
          <a:prstGeom prst="rect">
            <a:avLst/>
          </a:prstGeom>
          <a:solidFill>
            <a:srgbClr val="00B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95737" y="2082800"/>
            <a:ext cx="6545380" cy="2692400"/>
          </a:xfrm>
          <a:prstGeom prst="rect">
            <a:avLst/>
          </a:prstGeom>
          <a:noFill/>
          <a:ln w="3556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459876" y="3034614"/>
            <a:ext cx="6243306" cy="1126367"/>
          </a:xfrm>
          <a:prstGeom prst="rect">
            <a:avLst/>
          </a:prstGeom>
        </p:spPr>
        <p:txBody>
          <a:bodyPr vert="horz" wrap="square" lIns="91346" tIns="45673" rIns="91346" bIns="456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spc="4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charset="0"/>
                <a:ea typeface="Lato Black" charset="0"/>
                <a:cs typeface="Lato Black" charset="0"/>
              </a:rPr>
              <a:t>Training, Information </a:t>
            </a:r>
            <a:r>
              <a:rPr lang="tr-TR" sz="2800" b="1" spc="42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charset="0"/>
                <a:ea typeface="Lato Black" charset="0"/>
                <a:cs typeface="Lato Black" charset="0"/>
              </a:rPr>
              <a:t>and</a:t>
            </a:r>
            <a:r>
              <a:rPr lang="tr-TR" sz="2800" b="1" spc="4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charset="0"/>
                <a:ea typeface="Lato Black" charset="0"/>
                <a:cs typeface="Lato Black" charset="0"/>
              </a:rPr>
              <a:t> </a:t>
            </a:r>
            <a:r>
              <a:rPr lang="tr-TR" sz="2800" b="1" spc="42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charset="0"/>
                <a:ea typeface="Lato Black" charset="0"/>
                <a:cs typeface="Lato Black" charset="0"/>
              </a:rPr>
              <a:t>Awareness-raising</a:t>
            </a:r>
            <a:endParaRPr lang="en-US" sz="2800" b="1" spc="4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charset="0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9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83611" y="2564904"/>
            <a:ext cx="85676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1600" dirty="0" err="1" smtClean="0"/>
              <a:t>All</a:t>
            </a:r>
            <a:r>
              <a:rPr lang="tr-TR" sz="1600" dirty="0" smtClean="0"/>
              <a:t> </a:t>
            </a:r>
            <a:r>
              <a:rPr lang="tr-TR" sz="1600" dirty="0" err="1" smtClean="0"/>
              <a:t>activities</a:t>
            </a:r>
            <a:r>
              <a:rPr lang="tr-TR" sz="1600" dirty="0" smtClean="0"/>
              <a:t> of Çankaya </a:t>
            </a:r>
            <a:r>
              <a:rPr lang="tr-TR" sz="1600" dirty="0" err="1" smtClean="0"/>
              <a:t>Municipality</a:t>
            </a:r>
            <a:r>
              <a:rPr lang="tr-TR" sz="1600" dirty="0" smtClean="0"/>
              <a:t> </a:t>
            </a:r>
            <a:r>
              <a:rPr lang="tr-TR" sz="1600" dirty="0" err="1" smtClean="0"/>
              <a:t>are</a:t>
            </a:r>
            <a:r>
              <a:rPr lang="tr-TR" sz="1600" dirty="0" smtClean="0"/>
              <a:t> </a:t>
            </a:r>
            <a:r>
              <a:rPr lang="tr-TR" sz="1600" dirty="0" err="1" smtClean="0"/>
              <a:t>supported</a:t>
            </a:r>
            <a:r>
              <a:rPr lang="tr-TR" sz="1600" dirty="0" smtClean="0"/>
              <a:t> </a:t>
            </a:r>
            <a:r>
              <a:rPr lang="tr-TR" sz="1600" dirty="0" err="1" smtClean="0"/>
              <a:t>with</a:t>
            </a:r>
            <a:r>
              <a:rPr lang="tr-TR" sz="1600" dirty="0" smtClean="0"/>
              <a:t> </a:t>
            </a:r>
            <a:r>
              <a:rPr lang="tr-TR" sz="1600" dirty="0" err="1" smtClean="0"/>
              <a:t>visibility</a:t>
            </a:r>
            <a:r>
              <a:rPr lang="tr-TR" sz="1600" dirty="0" smtClean="0"/>
              <a:t> </a:t>
            </a:r>
            <a:r>
              <a:rPr lang="tr-TR" sz="1600" dirty="0" err="1" smtClean="0"/>
              <a:t>materials</a:t>
            </a:r>
            <a:r>
              <a:rPr lang="tr-TR" sz="1600" dirty="0" smtClean="0"/>
              <a:t> </a:t>
            </a:r>
            <a:r>
              <a:rPr lang="tr-TR" sz="1600" dirty="0" err="1" smtClean="0"/>
              <a:t>such</a:t>
            </a:r>
            <a:r>
              <a:rPr lang="tr-TR" sz="1600" dirty="0" smtClean="0"/>
              <a:t> as </a:t>
            </a:r>
            <a:r>
              <a:rPr lang="en-GB" sz="1600" dirty="0"/>
              <a:t>banners, posters, leaflets and information booklets in order to increase awareness and consciousness about the </a:t>
            </a:r>
            <a:r>
              <a:rPr lang="en-GB" sz="1600" dirty="0" smtClean="0"/>
              <a:t>environment</a:t>
            </a:r>
            <a:r>
              <a:rPr lang="tr-TR" sz="1600" dirty="0" smtClean="0"/>
              <a:t>al </a:t>
            </a:r>
            <a:r>
              <a:rPr lang="tr-TR" sz="1600" dirty="0" err="1" smtClean="0"/>
              <a:t>protection</a:t>
            </a:r>
            <a:r>
              <a:rPr lang="tr-TR" sz="16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Since 2006</a:t>
            </a:r>
            <a:r>
              <a:rPr lang="tr-TR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/>
              <a:t>Çankaya Municipality has informed 602.184 people about </a:t>
            </a:r>
            <a:r>
              <a:rPr lang="en-US" sz="1600" dirty="0" smtClean="0"/>
              <a:t>environment</a:t>
            </a:r>
            <a:r>
              <a:rPr lang="tr-TR" sz="1600" dirty="0" smtClean="0"/>
              <a:t>al</a:t>
            </a:r>
            <a:r>
              <a:rPr lang="en-US" sz="1600" dirty="0" smtClean="0"/>
              <a:t> </a:t>
            </a:r>
            <a:r>
              <a:rPr lang="en-US" sz="1600" dirty="0"/>
              <a:t>protection, and totally 25.731 students and staff in governmental institutions </a:t>
            </a:r>
            <a:r>
              <a:rPr lang="tr-TR" sz="1600" dirty="0" smtClean="0"/>
              <a:t>has </a:t>
            </a:r>
            <a:r>
              <a:rPr lang="tr-TR" sz="1600" dirty="0" err="1" smtClean="0"/>
              <a:t>been</a:t>
            </a:r>
            <a:r>
              <a:rPr lang="tr-TR" sz="1600" dirty="0" smtClean="0"/>
              <a:t> </a:t>
            </a:r>
            <a:r>
              <a:rPr lang="tr-TR" sz="1600" dirty="0" err="1" smtClean="0"/>
              <a:t>trained</a:t>
            </a:r>
            <a:r>
              <a:rPr lang="tr-TR" sz="1600" dirty="0" smtClean="0"/>
              <a:t>.</a:t>
            </a:r>
            <a:endParaRPr lang="tr-TR" sz="1600" dirty="0"/>
          </a:p>
          <a:p>
            <a:pPr algn="just"/>
            <a:r>
              <a:rPr lang="en-US" sz="1600" dirty="0"/>
              <a:t> </a:t>
            </a:r>
            <a:endParaRPr lang="tr-TR" sz="1600" dirty="0">
              <a:effectLst/>
            </a:endParaRPr>
          </a:p>
        </p:txBody>
      </p:sp>
      <p:pic>
        <p:nvPicPr>
          <p:cNvPr id="3074" name="Picture 2" descr="http://www.cankaya.bel.tr/images/10-27-58-cevre_11072016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12" y="389674"/>
            <a:ext cx="3140348" cy="196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ankaya.bel.tr/images/10-7-19-egiti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864" y="4409961"/>
            <a:ext cx="3203366" cy="21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panoiçin foto\IMG_52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12" y="4409961"/>
            <a:ext cx="3140348" cy="21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2014 fuar\DSC_89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865" y="389675"/>
            <a:ext cx="3203366" cy="196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7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915816" y="332656"/>
            <a:ext cx="3168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FROM WASTE TO TILLERS</a:t>
            </a:r>
            <a:endParaRPr lang="tr-TR" b="1" dirty="0">
              <a:latin typeface="Arial Rounded MT Bold" panose="020F070403050403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95877" y="1686292"/>
            <a:ext cx="78899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500" dirty="0"/>
              <a:t>2.940 </a:t>
            </a:r>
            <a:r>
              <a:rPr lang="en-US" sz="1500" dirty="0" smtClean="0"/>
              <a:t>tillers </a:t>
            </a:r>
            <a:r>
              <a:rPr lang="en-US" sz="1500" dirty="0"/>
              <a:t>were </a:t>
            </a:r>
            <a:r>
              <a:rPr lang="tr-TR" sz="1500" dirty="0" err="1" smtClean="0"/>
              <a:t>distributed</a:t>
            </a:r>
            <a:r>
              <a:rPr lang="en-US" sz="1500" dirty="0" smtClean="0"/>
              <a:t> to citizens </a:t>
            </a:r>
            <a:r>
              <a:rPr lang="en-US" sz="1500" dirty="0"/>
              <a:t>in the pilot </a:t>
            </a:r>
            <a:r>
              <a:rPr lang="en-US" sz="1500" dirty="0" smtClean="0"/>
              <a:t>area, </a:t>
            </a:r>
            <a:r>
              <a:rPr lang="en-US" sz="1500" dirty="0"/>
              <a:t>and the Municipality supported the citizens who would like to plant </a:t>
            </a:r>
            <a:r>
              <a:rPr lang="en-US" sz="1500" dirty="0" smtClean="0"/>
              <a:t>the</a:t>
            </a:r>
            <a:r>
              <a:rPr lang="tr-TR" sz="1500" dirty="0" smtClean="0"/>
              <a:t>ir</a:t>
            </a:r>
            <a:r>
              <a:rPr lang="en-US" sz="1500" dirty="0" smtClean="0"/>
              <a:t> tiller. </a:t>
            </a:r>
            <a:endParaRPr lang="tr-TR" sz="1500" dirty="0"/>
          </a:p>
        </p:txBody>
      </p:sp>
      <p:sp>
        <p:nvSpPr>
          <p:cNvPr id="4" name="Dikdörtgen 3"/>
          <p:cNvSpPr/>
          <p:nvPr/>
        </p:nvSpPr>
        <p:spPr>
          <a:xfrm>
            <a:off x="595877" y="836712"/>
            <a:ext cx="788994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500" dirty="0"/>
              <a:t>Çankaya Municipality initiated “Waste </a:t>
            </a:r>
            <a:r>
              <a:rPr lang="en-US" sz="1500" dirty="0" err="1" smtClean="0"/>
              <a:t>Becom</a:t>
            </a:r>
            <a:r>
              <a:rPr lang="tr-TR" sz="1500" dirty="0" smtClean="0"/>
              <a:t>e</a:t>
            </a:r>
            <a:r>
              <a:rPr lang="en-US" sz="1500" dirty="0" smtClean="0"/>
              <a:t> </a:t>
            </a:r>
            <a:r>
              <a:rPr lang="tr-TR" sz="1500" dirty="0" err="1" smtClean="0"/>
              <a:t>Tillers</a:t>
            </a:r>
            <a:r>
              <a:rPr lang="en-US" sz="1500" dirty="0" smtClean="0"/>
              <a:t>, </a:t>
            </a:r>
            <a:r>
              <a:rPr lang="en-US" sz="1500" dirty="0"/>
              <a:t>Çankaya Breathes Clean Air” campaign in a pilot </a:t>
            </a:r>
            <a:r>
              <a:rPr lang="tr-TR" sz="1500" dirty="0" err="1" smtClean="0"/>
              <a:t>neighborhood</a:t>
            </a:r>
            <a:r>
              <a:rPr lang="en-US" sz="1500" dirty="0" smtClean="0"/>
              <a:t> </a:t>
            </a:r>
            <a:r>
              <a:rPr lang="en-US" sz="1500" dirty="0"/>
              <a:t>and citizens who brought two bags of </a:t>
            </a:r>
            <a:r>
              <a:rPr lang="en-US" sz="1500" dirty="0" smtClean="0"/>
              <a:t>recyclable </a:t>
            </a:r>
            <a:r>
              <a:rPr lang="en-US" sz="1500" dirty="0"/>
              <a:t>waste </a:t>
            </a:r>
            <a:r>
              <a:rPr lang="tr-TR" sz="1500" dirty="0" err="1" smtClean="0"/>
              <a:t>received</a:t>
            </a:r>
            <a:r>
              <a:rPr lang="en-US" sz="1500" dirty="0" smtClean="0"/>
              <a:t> </a:t>
            </a:r>
            <a:r>
              <a:rPr lang="en-US" sz="1500" dirty="0"/>
              <a:t>a pine </a:t>
            </a:r>
            <a:r>
              <a:rPr lang="en-US" sz="1500" dirty="0" smtClean="0"/>
              <a:t>tiller from </a:t>
            </a:r>
            <a:r>
              <a:rPr lang="en-US" sz="1500" dirty="0"/>
              <a:t>the </a:t>
            </a:r>
            <a:r>
              <a:rPr lang="en-US" sz="1500" dirty="0" smtClean="0"/>
              <a:t>Municipality</a:t>
            </a:r>
            <a:r>
              <a:rPr lang="tr-TR" sz="1500" dirty="0" smtClean="0"/>
              <a:t>.</a:t>
            </a:r>
            <a:r>
              <a:rPr lang="en-US" sz="1500" dirty="0" smtClean="0"/>
              <a:t> </a:t>
            </a:r>
            <a:endParaRPr lang="tr-TR" sz="1500" dirty="0"/>
          </a:p>
        </p:txBody>
      </p:sp>
      <p:sp>
        <p:nvSpPr>
          <p:cNvPr id="6" name="Dikdörtgen 5"/>
          <p:cNvSpPr/>
          <p:nvPr/>
        </p:nvSpPr>
        <p:spPr>
          <a:xfrm>
            <a:off x="611560" y="2327106"/>
            <a:ext cx="78899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500" dirty="0" smtClean="0"/>
              <a:t>The campaign was a success increasing </a:t>
            </a:r>
            <a:r>
              <a:rPr lang="tr-TR" sz="1500" dirty="0" err="1" smtClean="0"/>
              <a:t>especially</a:t>
            </a:r>
            <a:r>
              <a:rPr lang="tr-TR" sz="1500" dirty="0" smtClean="0"/>
              <a:t> </a:t>
            </a:r>
            <a:r>
              <a:rPr lang="en-US" sz="1500" dirty="0" smtClean="0"/>
              <a:t>the children’s green consciousness and our Municipality plans to disseminate the action in all over Çankaya </a:t>
            </a:r>
            <a:r>
              <a:rPr lang="tr-TR" sz="1500" dirty="0" err="1" smtClean="0"/>
              <a:t>district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3212976"/>
            <a:ext cx="4067944" cy="271196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062" y="3212976"/>
            <a:ext cx="3936394" cy="271196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0" y="6059732"/>
            <a:ext cx="380089" cy="506785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063517"/>
            <a:ext cx="380089" cy="506785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20" y="6063517"/>
            <a:ext cx="380089" cy="506785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063517"/>
            <a:ext cx="380089" cy="506785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592" y="6021288"/>
            <a:ext cx="442176" cy="583672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052124"/>
            <a:ext cx="442176" cy="583672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063517"/>
            <a:ext cx="442176" cy="58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Yer Tutucusu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5" r="19775"/>
          <a:stretch>
            <a:fillRect/>
          </a:stretch>
        </p:blipFill>
        <p:spPr>
          <a:xfrm>
            <a:off x="-3573" y="0"/>
            <a:ext cx="9144000" cy="6858000"/>
          </a:xfrm>
          <a:prstGeom prst="rect">
            <a:avLst/>
          </a:prstGeom>
          <a:effectLst/>
        </p:spPr>
      </p:pic>
      <p:sp>
        <p:nvSpPr>
          <p:cNvPr id="13" name="Rectangle 12"/>
          <p:cNvSpPr/>
          <p:nvPr/>
        </p:nvSpPr>
        <p:spPr>
          <a:xfrm>
            <a:off x="-19058" y="0"/>
            <a:ext cx="9163058" cy="6858000"/>
          </a:xfrm>
          <a:prstGeom prst="rect">
            <a:avLst/>
          </a:prstGeom>
          <a:solidFill>
            <a:srgbClr val="00B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95737" y="2082800"/>
            <a:ext cx="6545380" cy="2692400"/>
          </a:xfrm>
          <a:prstGeom prst="rect">
            <a:avLst/>
          </a:prstGeom>
          <a:noFill/>
          <a:ln w="3556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459876" y="3034614"/>
            <a:ext cx="6243306" cy="1126367"/>
          </a:xfrm>
          <a:prstGeom prst="rect">
            <a:avLst/>
          </a:prstGeom>
        </p:spPr>
        <p:txBody>
          <a:bodyPr vert="horz" wrap="square" lIns="91346" tIns="45673" rIns="91346" bIns="456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spc="42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charset="0"/>
                <a:ea typeface="Lato Black" charset="0"/>
                <a:cs typeface="Lato Black" charset="0"/>
              </a:rPr>
              <a:t>Related</a:t>
            </a:r>
            <a:r>
              <a:rPr lang="tr-TR" sz="2800" b="1" spc="4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charset="0"/>
                <a:ea typeface="Lato Black" charset="0"/>
                <a:cs typeface="Lato Black" charset="0"/>
              </a:rPr>
              <a:t> Programs </a:t>
            </a:r>
            <a:r>
              <a:rPr lang="tr-TR" sz="2800" b="1" spc="42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charset="0"/>
                <a:ea typeface="Lato Black" charset="0"/>
                <a:cs typeface="Lato Black" charset="0"/>
              </a:rPr>
              <a:t>and</a:t>
            </a:r>
            <a:r>
              <a:rPr lang="tr-TR" sz="2800" b="1" spc="4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charset="0"/>
                <a:ea typeface="Lato Black" charset="0"/>
                <a:cs typeface="Lato Black" charset="0"/>
              </a:rPr>
              <a:t> </a:t>
            </a:r>
            <a:r>
              <a:rPr lang="tr-TR" sz="2800" b="1" spc="42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charset="0"/>
                <a:ea typeface="Lato Black" charset="0"/>
                <a:cs typeface="Lato Black" charset="0"/>
              </a:rPr>
              <a:t>Projects</a:t>
            </a:r>
            <a:endParaRPr lang="en-US" sz="2800" b="1" spc="4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charset="0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85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etin kutusu 22"/>
          <p:cNvSpPr txBox="1"/>
          <p:nvPr/>
        </p:nvSpPr>
        <p:spPr>
          <a:xfrm>
            <a:off x="965471" y="4212377"/>
            <a:ext cx="2131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err="1">
                <a:solidFill>
                  <a:srgbClr val="002060"/>
                </a:solidFill>
                <a:latin typeface="+mj-lt"/>
              </a:rPr>
              <a:t>E</a:t>
            </a:r>
            <a:r>
              <a:rPr lang="en-US" sz="1600" b="1" dirty="0" err="1" smtClean="0">
                <a:solidFill>
                  <a:srgbClr val="002060"/>
                </a:solidFill>
                <a:latin typeface="+mj-lt"/>
              </a:rPr>
              <a:t>uropean</a:t>
            </a:r>
            <a:r>
              <a:rPr lang="en-US" sz="1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tr-TR" sz="1600" b="1" dirty="0">
                <a:solidFill>
                  <a:srgbClr val="002060"/>
                </a:solidFill>
                <a:latin typeface="+mj-lt"/>
              </a:rPr>
              <a:t>C</a:t>
            </a:r>
            <a:r>
              <a:rPr lang="en-US" sz="1600" b="1" dirty="0" err="1" smtClean="0">
                <a:solidFill>
                  <a:srgbClr val="002060"/>
                </a:solidFill>
                <a:latin typeface="+mj-lt"/>
              </a:rPr>
              <a:t>omm</a:t>
            </a:r>
            <a:r>
              <a:rPr lang="tr-TR" sz="1600" b="1" dirty="0">
                <a:solidFill>
                  <a:srgbClr val="002060"/>
                </a:solidFill>
                <a:latin typeface="+mj-lt"/>
              </a:rPr>
              <a:t>i</a:t>
            </a:r>
            <a:r>
              <a:rPr lang="en-US" sz="1600" b="1" dirty="0" err="1" smtClean="0">
                <a:solidFill>
                  <a:srgbClr val="002060"/>
                </a:solidFill>
                <a:latin typeface="+mj-lt"/>
              </a:rPr>
              <a:t>ss</a:t>
            </a:r>
            <a:r>
              <a:rPr lang="tr-TR" sz="1600" b="1" dirty="0">
                <a:solidFill>
                  <a:srgbClr val="002060"/>
                </a:solidFill>
                <a:latin typeface="+mj-lt"/>
              </a:rPr>
              <a:t>i</a:t>
            </a:r>
            <a:r>
              <a:rPr lang="en-US" sz="1600" b="1" dirty="0" smtClean="0">
                <a:solidFill>
                  <a:srgbClr val="002060"/>
                </a:solidFill>
                <a:latin typeface="+mj-lt"/>
              </a:rPr>
              <a:t>on </a:t>
            </a:r>
            <a:endParaRPr lang="tr-TR" sz="16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tr-TR" sz="1600" b="1" dirty="0">
                <a:solidFill>
                  <a:srgbClr val="002060"/>
                </a:solidFill>
                <a:latin typeface="+mj-lt"/>
              </a:rPr>
              <a:t>C</a:t>
            </a:r>
            <a:r>
              <a:rPr lang="en-US" sz="1600" b="1" dirty="0" err="1" smtClean="0">
                <a:solidFill>
                  <a:srgbClr val="002060"/>
                </a:solidFill>
                <a:latin typeface="+mj-lt"/>
              </a:rPr>
              <a:t>ovenant</a:t>
            </a:r>
            <a:r>
              <a:rPr lang="en-US" sz="1600" b="1" dirty="0" smtClean="0">
                <a:solidFill>
                  <a:srgbClr val="002060"/>
                </a:solidFill>
                <a:latin typeface="+mj-lt"/>
              </a:rPr>
              <a:t> of </a:t>
            </a:r>
            <a:r>
              <a:rPr lang="tr-TR" sz="1600" b="1" dirty="0" smtClean="0">
                <a:solidFill>
                  <a:srgbClr val="002060"/>
                </a:solidFill>
                <a:latin typeface="+mj-lt"/>
              </a:rPr>
              <a:t>M</a:t>
            </a:r>
            <a:r>
              <a:rPr lang="en-US" sz="1600" b="1" dirty="0" err="1" smtClean="0">
                <a:solidFill>
                  <a:srgbClr val="002060"/>
                </a:solidFill>
                <a:latin typeface="+mj-lt"/>
              </a:rPr>
              <a:t>ayors</a:t>
            </a:r>
            <a:endParaRPr lang="en-US" sz="16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6" name="Picture 2" descr="D:\İş Dosyalar\CoM\CoM Graphic Elements\Logo\c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31035"/>
            <a:ext cx="4402572" cy="318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16"/>
          <a:stretch/>
        </p:blipFill>
        <p:spPr>
          <a:xfrm>
            <a:off x="4860032" y="692696"/>
            <a:ext cx="3162413" cy="3221859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4427984" y="422108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8000"/>
                </a:solidFill>
              </a:rPr>
              <a:t>Civil Society Dialogue between EU and Turkey - IV</a:t>
            </a:r>
            <a:endParaRPr lang="tr-TR" sz="1600" dirty="0">
              <a:solidFill>
                <a:srgbClr val="008000"/>
              </a:solidFill>
            </a:endParaRPr>
          </a:p>
          <a:p>
            <a:r>
              <a:rPr lang="en-US" sz="1600" b="1" dirty="0">
                <a:solidFill>
                  <a:srgbClr val="008000"/>
                </a:solidFill>
              </a:rPr>
              <a:t>Environment </a:t>
            </a:r>
            <a:r>
              <a:rPr lang="tr-TR" sz="1600" b="1" dirty="0" smtClean="0">
                <a:solidFill>
                  <a:srgbClr val="008000"/>
                </a:solidFill>
              </a:rPr>
              <a:t>Program</a:t>
            </a:r>
            <a:endParaRPr lang="tr-TR" sz="1600" dirty="0">
              <a:solidFill>
                <a:srgbClr val="0080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4427984" y="5106670"/>
            <a:ext cx="4752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rgbClr val="008000"/>
                </a:solidFill>
                <a:latin typeface="+mj-lt"/>
              </a:rPr>
              <a:t>«C</a:t>
            </a:r>
            <a:r>
              <a:rPr lang="en-US" sz="1600" b="1" dirty="0" smtClean="0">
                <a:solidFill>
                  <a:srgbClr val="008000"/>
                </a:solidFill>
                <a:latin typeface="+mj-lt"/>
              </a:rPr>
              <a:t>l</a:t>
            </a:r>
            <a:r>
              <a:rPr lang="tr-TR" sz="1600" b="1" dirty="0">
                <a:solidFill>
                  <a:srgbClr val="008000"/>
                </a:solidFill>
                <a:latin typeface="+mj-lt"/>
              </a:rPr>
              <a:t>i</a:t>
            </a:r>
            <a:r>
              <a:rPr lang="en-US" sz="1600" b="1" dirty="0" smtClean="0">
                <a:solidFill>
                  <a:srgbClr val="008000"/>
                </a:solidFill>
                <a:latin typeface="+mj-lt"/>
              </a:rPr>
              <a:t>mate </a:t>
            </a:r>
            <a:r>
              <a:rPr lang="tr-TR" sz="1600" b="1" dirty="0">
                <a:solidFill>
                  <a:srgbClr val="008000"/>
                </a:solidFill>
                <a:latin typeface="+mj-lt"/>
              </a:rPr>
              <a:t>R</a:t>
            </a:r>
            <a:r>
              <a:rPr lang="en-US" sz="1600" b="1" dirty="0" err="1" smtClean="0">
                <a:solidFill>
                  <a:srgbClr val="008000"/>
                </a:solidFill>
                <a:latin typeface="+mj-lt"/>
              </a:rPr>
              <a:t>es</a:t>
            </a:r>
            <a:r>
              <a:rPr lang="tr-TR" sz="1600" b="1" dirty="0">
                <a:solidFill>
                  <a:srgbClr val="008000"/>
                </a:solidFill>
                <a:latin typeface="+mj-lt"/>
              </a:rPr>
              <a:t>i</a:t>
            </a:r>
            <a:r>
              <a:rPr lang="en-US" sz="1600" b="1" dirty="0" smtClean="0">
                <a:solidFill>
                  <a:srgbClr val="008000"/>
                </a:solidFill>
                <a:latin typeface="+mj-lt"/>
              </a:rPr>
              <a:t>l</a:t>
            </a:r>
            <a:r>
              <a:rPr lang="tr-TR" sz="1600" b="1" dirty="0">
                <a:solidFill>
                  <a:srgbClr val="008000"/>
                </a:solidFill>
                <a:latin typeface="+mj-lt"/>
              </a:rPr>
              <a:t>i</a:t>
            </a:r>
            <a:r>
              <a:rPr lang="en-US" sz="1600" b="1" dirty="0" err="1" smtClean="0">
                <a:solidFill>
                  <a:srgbClr val="008000"/>
                </a:solidFill>
                <a:latin typeface="+mj-lt"/>
              </a:rPr>
              <a:t>ence</a:t>
            </a:r>
            <a:r>
              <a:rPr lang="en-US" sz="1600" b="1" dirty="0" smtClean="0">
                <a:solidFill>
                  <a:srgbClr val="008000"/>
                </a:solidFill>
                <a:latin typeface="+mj-lt"/>
              </a:rPr>
              <a:t> through </a:t>
            </a:r>
            <a:r>
              <a:rPr lang="tr-TR" sz="1600" b="1" dirty="0">
                <a:solidFill>
                  <a:srgbClr val="008000"/>
                </a:solidFill>
                <a:latin typeface="+mj-lt"/>
              </a:rPr>
              <a:t>R</a:t>
            </a:r>
            <a:r>
              <a:rPr lang="en-US" sz="1600" b="1" dirty="0" smtClean="0">
                <a:solidFill>
                  <a:srgbClr val="008000"/>
                </a:solidFill>
                <a:latin typeface="+mj-lt"/>
              </a:rPr>
              <a:t>a</a:t>
            </a:r>
            <a:r>
              <a:rPr lang="tr-TR" sz="1600" b="1" dirty="0">
                <a:solidFill>
                  <a:srgbClr val="008000"/>
                </a:solidFill>
                <a:latin typeface="+mj-lt"/>
              </a:rPr>
              <a:t>i</a:t>
            </a:r>
            <a:r>
              <a:rPr lang="en-US" sz="1600" b="1" dirty="0" smtClean="0">
                <a:solidFill>
                  <a:srgbClr val="008000"/>
                </a:solidFill>
                <a:latin typeface="+mj-lt"/>
              </a:rPr>
              <a:t>n </a:t>
            </a:r>
            <a:r>
              <a:rPr lang="tr-TR" sz="1600" b="1" dirty="0">
                <a:solidFill>
                  <a:srgbClr val="008000"/>
                </a:solidFill>
                <a:latin typeface="+mj-lt"/>
              </a:rPr>
              <a:t>H</a:t>
            </a:r>
            <a:r>
              <a:rPr lang="en-US" sz="1600" b="1" dirty="0" err="1" smtClean="0">
                <a:solidFill>
                  <a:srgbClr val="008000"/>
                </a:solidFill>
                <a:latin typeface="+mj-lt"/>
              </a:rPr>
              <a:t>arvest</a:t>
            </a:r>
            <a:r>
              <a:rPr lang="tr-TR" sz="1600" b="1" dirty="0">
                <a:solidFill>
                  <a:srgbClr val="008000"/>
                </a:solidFill>
                <a:latin typeface="+mj-lt"/>
              </a:rPr>
              <a:t>i</a:t>
            </a:r>
            <a:r>
              <a:rPr lang="en-US" sz="1600" b="1" dirty="0" err="1" smtClean="0">
                <a:solidFill>
                  <a:srgbClr val="008000"/>
                </a:solidFill>
                <a:latin typeface="+mj-lt"/>
              </a:rPr>
              <a:t>ng</a:t>
            </a:r>
            <a:r>
              <a:rPr lang="tr-TR" sz="1600" b="1" dirty="0" smtClean="0">
                <a:solidFill>
                  <a:srgbClr val="008000"/>
                </a:solidFill>
                <a:latin typeface="+mj-lt"/>
              </a:rPr>
              <a:t>» Project</a:t>
            </a:r>
            <a:r>
              <a:rPr lang="en-US" sz="1600" b="1" dirty="0" smtClean="0">
                <a:solidFill>
                  <a:srgbClr val="008000"/>
                </a:solidFill>
                <a:latin typeface="+mj-lt"/>
              </a:rPr>
              <a:t> </a:t>
            </a:r>
            <a:endParaRPr lang="en-US" sz="1600" b="1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52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Yer Tutucusu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r="3667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83000">
                <a:srgbClr val="3B1F4D">
                  <a:alpha val="80000"/>
                </a:srgb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1368" y="2880599"/>
            <a:ext cx="8435617" cy="777443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Lato Bold" charset="0"/>
                <a:ea typeface="Lato Bold" charset="0"/>
                <a:cs typeface="Lato Bold" charset="0"/>
              </a:rPr>
              <a:t>Thank </a:t>
            </a:r>
            <a:r>
              <a:rPr lang="tr-TR" sz="4800" b="1" dirty="0" smtClean="0">
                <a:solidFill>
                  <a:schemeClr val="bg1"/>
                </a:solidFill>
                <a:latin typeface="Lato Bold" charset="0"/>
                <a:ea typeface="Lato Bold" charset="0"/>
                <a:cs typeface="Lato Bold" charset="0"/>
              </a:rPr>
              <a:t>y</a:t>
            </a:r>
            <a:r>
              <a:rPr lang="en-US" sz="4800" b="1" dirty="0" err="1" smtClean="0">
                <a:solidFill>
                  <a:schemeClr val="bg1"/>
                </a:solidFill>
                <a:latin typeface="Lato Bold" charset="0"/>
                <a:ea typeface="Lato Bold" charset="0"/>
                <a:cs typeface="Lato Bold" charset="0"/>
              </a:rPr>
              <a:t>ou</a:t>
            </a:r>
            <a:r>
              <a:rPr lang="tr-TR" sz="4800" b="1" dirty="0" smtClean="0">
                <a:solidFill>
                  <a:schemeClr val="bg1"/>
                </a:solidFill>
                <a:latin typeface="Lato Bold" charset="0"/>
                <a:ea typeface="Lato Bold" charset="0"/>
                <a:cs typeface="Lato Bold" charset="0"/>
              </a:rPr>
              <a:t> </a:t>
            </a:r>
            <a:r>
              <a:rPr lang="tr-TR" sz="4800" b="1" dirty="0" err="1" smtClean="0">
                <a:solidFill>
                  <a:schemeClr val="bg1"/>
                </a:solidFill>
                <a:latin typeface="Lato Bold" charset="0"/>
                <a:ea typeface="Lato Bold" charset="0"/>
                <a:cs typeface="Lato Bold" charset="0"/>
              </a:rPr>
              <a:t>for</a:t>
            </a:r>
            <a:r>
              <a:rPr lang="tr-TR" sz="4800" b="1" dirty="0" smtClean="0">
                <a:solidFill>
                  <a:schemeClr val="bg1"/>
                </a:solidFill>
                <a:latin typeface="Lato Bold" charset="0"/>
                <a:ea typeface="Lato Bold" charset="0"/>
                <a:cs typeface="Lato Bold" charset="0"/>
              </a:rPr>
              <a:t> </a:t>
            </a:r>
            <a:r>
              <a:rPr lang="tr-TR" sz="4800" b="1" dirty="0" err="1" smtClean="0">
                <a:solidFill>
                  <a:schemeClr val="bg1"/>
                </a:solidFill>
                <a:latin typeface="Lato Bold" charset="0"/>
                <a:ea typeface="Lato Bold" charset="0"/>
                <a:cs typeface="Lato Bold" charset="0"/>
              </a:rPr>
              <a:t>your</a:t>
            </a:r>
            <a:r>
              <a:rPr lang="tr-TR" sz="4800" b="1" dirty="0" smtClean="0">
                <a:solidFill>
                  <a:schemeClr val="bg1"/>
                </a:solidFill>
                <a:latin typeface="Lato Bold" charset="0"/>
                <a:ea typeface="Lato Bold" charset="0"/>
                <a:cs typeface="Lato Bold" charset="0"/>
              </a:rPr>
              <a:t> </a:t>
            </a:r>
            <a:r>
              <a:rPr lang="tr-TR" sz="4800" b="1" dirty="0" err="1" smtClean="0">
                <a:solidFill>
                  <a:schemeClr val="bg1"/>
                </a:solidFill>
                <a:latin typeface="Lato Bold" charset="0"/>
                <a:ea typeface="Lato Bold" charset="0"/>
                <a:cs typeface="Lato Bold" charset="0"/>
              </a:rPr>
              <a:t>attention</a:t>
            </a:r>
            <a:endParaRPr lang="en-US" sz="4800" b="1" dirty="0">
              <a:solidFill>
                <a:schemeClr val="bg1"/>
              </a:solidFill>
              <a:latin typeface="Lato Bold" charset="0"/>
              <a:ea typeface="Lato Bold" charset="0"/>
              <a:cs typeface="Lato Bold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51824" y="2096429"/>
            <a:ext cx="3464198" cy="2687444"/>
            <a:chOff x="1558925" y="4192858"/>
            <a:chExt cx="9235455" cy="537488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Metin kutusu 7"/>
          <p:cNvSpPr txBox="1"/>
          <p:nvPr/>
        </p:nvSpPr>
        <p:spPr>
          <a:xfrm>
            <a:off x="3851920" y="6433591"/>
            <a:ext cx="1671163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www.cankaya.bel.tr</a:t>
            </a:r>
            <a:endParaRPr lang="tr-T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055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252536" y="241509"/>
            <a:ext cx="9793088" cy="777437"/>
          </a:xfrm>
          <a:prstGeom prst="rect">
            <a:avLst/>
          </a:prstGeom>
          <a:noFill/>
        </p:spPr>
        <p:txBody>
          <a:bodyPr wrap="square" lIns="38397" tIns="19199" rIns="38397" bIns="19199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 Rounded MT Bold" panose="020F0704030504030204" pitchFamily="34" charset="0"/>
                <a:ea typeface="Lato" charset="0"/>
                <a:cs typeface="Lato" charset="0"/>
              </a:rPr>
              <a:t>Ankara</a:t>
            </a:r>
            <a:r>
              <a:rPr lang="tr-TR" sz="2400" b="1" dirty="0">
                <a:solidFill>
                  <a:srgbClr val="00B050"/>
                </a:solidFill>
                <a:latin typeface="Arial Rounded MT Bold" panose="020F0704030504030204" pitchFamily="34" charset="0"/>
                <a:ea typeface="Lato" charset="0"/>
                <a:cs typeface="Lato" charset="0"/>
              </a:rPr>
              <a:t>:</a:t>
            </a:r>
            <a:r>
              <a:rPr lang="en-US" sz="2400" b="1" dirty="0" smtClean="0">
                <a:solidFill>
                  <a:srgbClr val="00B050"/>
                </a:solidFill>
                <a:latin typeface="Arial Rounded MT Bold" panose="020F0704030504030204" pitchFamily="34" charset="0"/>
                <a:ea typeface="Lato" charset="0"/>
                <a:cs typeface="Lato" charset="0"/>
              </a:rPr>
              <a:t>Capital </a:t>
            </a:r>
            <a:r>
              <a:rPr lang="en-US" sz="2400" b="1" dirty="0">
                <a:solidFill>
                  <a:srgbClr val="00B050"/>
                </a:solidFill>
                <a:latin typeface="Arial Rounded MT Bold" panose="020F0704030504030204" pitchFamily="34" charset="0"/>
                <a:ea typeface="Lato" charset="0"/>
                <a:cs typeface="Lato" charset="0"/>
              </a:rPr>
              <a:t>City of </a:t>
            </a:r>
            <a:r>
              <a:rPr lang="en-US" sz="2400" b="1" dirty="0" smtClean="0">
                <a:solidFill>
                  <a:srgbClr val="00B050"/>
                </a:solidFill>
                <a:latin typeface="Arial Rounded MT Bold" panose="020F0704030504030204" pitchFamily="34" charset="0"/>
                <a:ea typeface="Lato" charset="0"/>
                <a:cs typeface="Lato" charset="0"/>
              </a:rPr>
              <a:t>Turkey</a:t>
            </a:r>
            <a:endParaRPr lang="tr-TR" sz="2400" b="1" dirty="0" smtClean="0">
              <a:solidFill>
                <a:srgbClr val="00B050"/>
              </a:solidFill>
              <a:latin typeface="Arial Rounded MT Bold" panose="020F0704030504030204" pitchFamily="34" charset="0"/>
              <a:ea typeface="Lato" charset="0"/>
              <a:cs typeface="Lato" charset="0"/>
            </a:endParaRP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Arial Rounded MT Bold" panose="020F0704030504030204" pitchFamily="34" charset="0"/>
                <a:ea typeface="Lato" charset="0"/>
                <a:cs typeface="Lato" charset="0"/>
              </a:rPr>
              <a:t>Çankaya</a:t>
            </a:r>
            <a:r>
              <a:rPr lang="tr-TR" sz="2400" b="1" dirty="0" smtClean="0">
                <a:solidFill>
                  <a:srgbClr val="00B050"/>
                </a:solidFill>
                <a:latin typeface="Arial Rounded MT Bold" panose="020F0704030504030204" pitchFamily="34" charset="0"/>
                <a:ea typeface="Lato" charset="0"/>
                <a:cs typeface="Lato" charset="0"/>
              </a:rPr>
              <a:t>:</a:t>
            </a:r>
            <a:r>
              <a:rPr lang="tr-TR" sz="2400" b="1" dirty="0" err="1" smtClean="0">
                <a:solidFill>
                  <a:srgbClr val="00B050"/>
                </a:solidFill>
                <a:latin typeface="Arial Rounded MT Bold" panose="020F0704030504030204" pitchFamily="34" charset="0"/>
                <a:ea typeface="Lato" charset="0"/>
                <a:cs typeface="Lato" charset="0"/>
              </a:rPr>
              <a:t>Largest</a:t>
            </a:r>
            <a:r>
              <a:rPr lang="tr-TR" sz="2400" b="1" dirty="0" smtClean="0">
                <a:solidFill>
                  <a:srgbClr val="00B050"/>
                </a:solidFill>
                <a:latin typeface="Arial Rounded MT Bold" panose="020F0704030504030204" pitchFamily="34" charset="0"/>
                <a:ea typeface="Lato" charset="0"/>
                <a:cs typeface="Lato" charset="0"/>
              </a:rPr>
              <a:t> </a:t>
            </a:r>
            <a:r>
              <a:rPr lang="tr-TR" sz="2400" b="1" dirty="0" err="1" smtClean="0">
                <a:solidFill>
                  <a:srgbClr val="00B050"/>
                </a:solidFill>
                <a:latin typeface="Arial Rounded MT Bold" panose="020F0704030504030204" pitchFamily="34" charset="0"/>
                <a:ea typeface="Lato" charset="0"/>
                <a:cs typeface="Lato" charset="0"/>
              </a:rPr>
              <a:t>District</a:t>
            </a:r>
            <a:r>
              <a:rPr lang="tr-TR" sz="2400" b="1" dirty="0" smtClean="0">
                <a:solidFill>
                  <a:srgbClr val="00B050"/>
                </a:solidFill>
                <a:latin typeface="Arial Rounded MT Bold" panose="020F0704030504030204" pitchFamily="34" charset="0"/>
                <a:ea typeface="Lato" charset="0"/>
                <a:cs typeface="Lato" charset="0"/>
              </a:rPr>
              <a:t> of Ankara </a:t>
            </a:r>
            <a:r>
              <a:rPr lang="tr-TR" sz="2400" b="1" dirty="0" err="1" smtClean="0">
                <a:solidFill>
                  <a:srgbClr val="00B050"/>
                </a:solidFill>
                <a:latin typeface="Arial Rounded MT Bold" panose="020F0704030504030204" pitchFamily="34" charset="0"/>
                <a:ea typeface="Lato" charset="0"/>
                <a:cs typeface="Lato" charset="0"/>
              </a:rPr>
              <a:t>and</a:t>
            </a:r>
            <a:r>
              <a:rPr lang="tr-TR" sz="2400" b="1" dirty="0" smtClean="0">
                <a:solidFill>
                  <a:srgbClr val="00B050"/>
                </a:solidFill>
                <a:latin typeface="Arial Rounded MT Bold" panose="020F0704030504030204" pitchFamily="34" charset="0"/>
                <a:ea typeface="Lato" charset="0"/>
                <a:cs typeface="Lato" charset="0"/>
              </a:rPr>
              <a:t> </a:t>
            </a:r>
            <a:r>
              <a:rPr lang="tr-TR" sz="2400" b="1" dirty="0" err="1" smtClean="0">
                <a:solidFill>
                  <a:srgbClr val="00B050"/>
                </a:solidFill>
                <a:latin typeface="Arial Rounded MT Bold" panose="020F0704030504030204" pitchFamily="34" charset="0"/>
                <a:ea typeface="Lato" charset="0"/>
                <a:cs typeface="Lato" charset="0"/>
              </a:rPr>
              <a:t>Turkey</a:t>
            </a:r>
            <a:endParaRPr lang="en-US" sz="2400" b="1" dirty="0">
              <a:solidFill>
                <a:srgbClr val="00B050"/>
              </a:solidFill>
              <a:latin typeface="Arial Rounded MT Bold" panose="020F0704030504030204" pitchFamily="34" charset="0"/>
              <a:ea typeface="Lato" charset="0"/>
              <a:cs typeface="Lato" charset="0"/>
            </a:endParaRPr>
          </a:p>
        </p:txBody>
      </p:sp>
      <p:sp>
        <p:nvSpPr>
          <p:cNvPr id="19" name="Shape 2579"/>
          <p:cNvSpPr/>
          <p:nvPr/>
        </p:nvSpPr>
        <p:spPr>
          <a:xfrm>
            <a:off x="7411190" y="2272867"/>
            <a:ext cx="230175" cy="306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5999" tIns="5999" rIns="5999" bIns="5999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defTabSz="71988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pic>
        <p:nvPicPr>
          <p:cNvPr id="23" name="Resim Yer Tutucusu 16"/>
          <p:cNvPicPr>
            <a:picLocks noGrp="1" noChangeAspect="1"/>
          </p:cNvPicPr>
          <p:nvPr>
            <p:ph type="pic" sz="quarter" idx="29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99445"/>
            <a:ext cx="3055037" cy="2625872"/>
          </a:xfrm>
        </p:spPr>
      </p:pic>
      <p:pic>
        <p:nvPicPr>
          <p:cNvPr id="17" name="Picture 3" descr="C:\Users\cemboragungormus\Desktop\Yeni klasör (2)\Untitle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54" y="1199445"/>
            <a:ext cx="4849026" cy="22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Nokta Yıldız 5"/>
          <p:cNvSpPr/>
          <p:nvPr/>
        </p:nvSpPr>
        <p:spPr>
          <a:xfrm>
            <a:off x="7049200" y="1876678"/>
            <a:ext cx="477077" cy="437437"/>
          </a:xfrm>
          <a:prstGeom prst="star5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23" y="4005064"/>
            <a:ext cx="5796136" cy="2492338"/>
          </a:xfrm>
          <a:prstGeom prst="rect">
            <a:avLst/>
          </a:prstGeom>
        </p:spPr>
      </p:pic>
      <p:pic>
        <p:nvPicPr>
          <p:cNvPr id="20" name="Resim Yer Tutucusu 19"/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" t="549" r="20424" b="549"/>
          <a:stretch/>
        </p:blipFill>
        <p:spPr>
          <a:xfrm>
            <a:off x="57483" y="4005064"/>
            <a:ext cx="4500000" cy="2492338"/>
          </a:xfrm>
        </p:spPr>
      </p:pic>
    </p:spTree>
    <p:extLst>
      <p:ext uri="{BB962C8B-B14F-4D97-AF65-F5344CB8AC3E}">
        <p14:creationId xmlns:p14="http://schemas.microsoft.com/office/powerpoint/2010/main" val="209253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43608" y="332656"/>
            <a:ext cx="307821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ÇANKAYA</a:t>
            </a:r>
            <a:r>
              <a:rPr lang="tr-TR" sz="19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tr-TR" sz="1900" b="1" dirty="0" err="1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with</a:t>
            </a:r>
            <a:r>
              <a:rPr lang="tr-TR" sz="19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tr-TR" sz="1900" b="1" dirty="0" err="1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Numbers</a:t>
            </a:r>
            <a:endParaRPr lang="en-US" sz="1900" b="1" dirty="0">
              <a:latin typeface="Arial Rounded MT Bold" panose="020F0704030504030204" pitchFamily="34" charset="0"/>
            </a:endParaRPr>
          </a:p>
        </p:txBody>
      </p:sp>
      <p:pic>
        <p:nvPicPr>
          <p:cNvPr id="8" name="Resim Yer Tutucusu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" r="8201"/>
          <a:stretch>
            <a:fillRect/>
          </a:stretch>
        </p:blipFill>
        <p:spPr>
          <a:xfrm>
            <a:off x="-198443" y="4413101"/>
            <a:ext cx="2887466" cy="2444899"/>
          </a:xfrm>
          <a:prstGeom prst="rect">
            <a:avLst/>
          </a:prstGeom>
        </p:spPr>
      </p:pic>
      <p:pic>
        <p:nvPicPr>
          <p:cNvPr id="10" name="Resim Yer Tutucusu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>
          <a:xfrm>
            <a:off x="5647403" y="4413101"/>
            <a:ext cx="3675083" cy="2446784"/>
          </a:xfrm>
          <a:prstGeom prst="rect">
            <a:avLst/>
          </a:prstGeom>
        </p:spPr>
      </p:pic>
      <p:pic>
        <p:nvPicPr>
          <p:cNvPr id="11" name="Resim Yer Tutucusu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8" r="10218"/>
          <a:stretch>
            <a:fillRect/>
          </a:stretch>
        </p:blipFill>
        <p:spPr>
          <a:xfrm>
            <a:off x="6329320" y="2022276"/>
            <a:ext cx="2916131" cy="2390825"/>
          </a:xfrm>
          <a:prstGeom prst="rect">
            <a:avLst/>
          </a:prstGeom>
          <a:effectLst/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041" y="4413101"/>
            <a:ext cx="3259088" cy="2444899"/>
          </a:xfrm>
          <a:prstGeom prst="rect">
            <a:avLst/>
          </a:prstGeom>
          <a:gradFill>
            <a:gsLst>
              <a:gs pos="0">
                <a:srgbClr val="00B050"/>
              </a:gs>
              <a:gs pos="83000">
                <a:srgbClr val="3B1F4D">
                  <a:alpha val="80000"/>
                </a:srgbClr>
              </a:gs>
            </a:gsLst>
            <a:lin ang="3600000" scaled="0"/>
          </a:gradFill>
          <a:ln>
            <a:noFill/>
          </a:ln>
          <a:effectLst/>
          <a:extLst/>
        </p:spPr>
      </p:pic>
      <p:sp>
        <p:nvSpPr>
          <p:cNvPr id="13" name="İçerik Yer Tutucusu 2"/>
          <p:cNvSpPr txBox="1">
            <a:spLocks/>
          </p:cNvSpPr>
          <p:nvPr/>
        </p:nvSpPr>
        <p:spPr>
          <a:xfrm>
            <a:off x="611559" y="980729"/>
            <a:ext cx="5035843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Candara" pitchFamily="34" charset="0"/>
              </a:rPr>
              <a:t>The population:  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9</a:t>
            </a:r>
            <a:r>
              <a:rPr lang="tr-TR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22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r>
              <a:rPr lang="tr-TR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536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tr-TR" sz="16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Candara" pitchFamily="34" charset="0"/>
              </a:rPr>
              <a:t>Population </a:t>
            </a:r>
            <a:r>
              <a:rPr lang="en-US" sz="1600" dirty="0">
                <a:solidFill>
                  <a:schemeClr val="tx1"/>
                </a:solidFill>
                <a:latin typeface="Candara" pitchFamily="34" charset="0"/>
              </a:rPr>
              <a:t>during the day time: more than 2 Million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Candara" pitchFamily="34" charset="0"/>
              </a:rPr>
              <a:t>Number of </a:t>
            </a:r>
            <a:r>
              <a:rPr lang="en-US" sz="1600" dirty="0" err="1">
                <a:solidFill>
                  <a:schemeClr val="tx1"/>
                </a:solidFill>
                <a:latin typeface="Candara" pitchFamily="34" charset="0"/>
              </a:rPr>
              <a:t>Neighbourhoods</a:t>
            </a:r>
            <a:r>
              <a:rPr lang="en-US" sz="1600" dirty="0">
                <a:solidFill>
                  <a:schemeClr val="tx1"/>
                </a:solidFill>
                <a:latin typeface="Candara" pitchFamily="34" charset="0"/>
              </a:rPr>
              <a:t>/Districts: 124 </a:t>
            </a:r>
            <a:endParaRPr lang="tr-TR" sz="1600" dirty="0" smtClean="0">
              <a:solidFill>
                <a:schemeClr val="tx1"/>
              </a:solidFill>
              <a:latin typeface="Candara" pitchFamily="34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Candara" pitchFamily="34" charset="0"/>
              </a:rPr>
              <a:t>Number </a:t>
            </a:r>
            <a:r>
              <a:rPr lang="en-US" sz="1600" dirty="0">
                <a:solidFill>
                  <a:schemeClr val="tx1"/>
                </a:solidFill>
                <a:latin typeface="Candara" pitchFamily="34" charset="0"/>
              </a:rPr>
              <a:t>of Universities: </a:t>
            </a:r>
            <a:r>
              <a:rPr lang="en-US" sz="1600" dirty="0" smtClean="0">
                <a:solidFill>
                  <a:schemeClr val="tx1"/>
                </a:solidFill>
                <a:latin typeface="Candara" pitchFamily="34" charset="0"/>
              </a:rPr>
              <a:t>1</a:t>
            </a:r>
            <a:r>
              <a:rPr lang="tr-TR" sz="1600" dirty="0" smtClean="0">
                <a:solidFill>
                  <a:schemeClr val="tx1"/>
                </a:solidFill>
                <a:latin typeface="Candara" pitchFamily="34" charset="0"/>
              </a:rPr>
              <a:t>2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Candara" pitchFamily="34" charset="0"/>
              </a:rPr>
              <a:t>Number </a:t>
            </a:r>
            <a:r>
              <a:rPr lang="en-US" sz="1600" dirty="0">
                <a:solidFill>
                  <a:schemeClr val="tx1"/>
                </a:solidFill>
                <a:latin typeface="Candara" pitchFamily="34" charset="0"/>
              </a:rPr>
              <a:t>of Students: more than 100.000</a:t>
            </a:r>
            <a:br>
              <a:rPr lang="en-US" sz="1600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Candara" pitchFamily="34" charset="0"/>
              </a:rPr>
              <a:t>103 primary schools- 46 high schools- 59 private schools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Candara" pitchFamily="34" charset="0"/>
              </a:rPr>
              <a:t>Number of dwellings: </a:t>
            </a:r>
            <a:r>
              <a:rPr lang="en-US" sz="1600" dirty="0" smtClean="0">
                <a:solidFill>
                  <a:schemeClr val="tx1"/>
                </a:solidFill>
                <a:latin typeface="Candara" pitchFamily="34" charset="0"/>
              </a:rPr>
              <a:t>33</a:t>
            </a:r>
            <a:r>
              <a:rPr lang="tr-TR" sz="1600" dirty="0" smtClean="0">
                <a:solidFill>
                  <a:schemeClr val="tx1"/>
                </a:solidFill>
                <a:latin typeface="Candara" pitchFamily="34" charset="0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Candara" pitchFamily="34" charset="0"/>
              </a:rPr>
              <a:t>.537</a:t>
            </a:r>
            <a:r>
              <a:rPr lang="en-US" sz="1600" dirty="0">
                <a:solidFill>
                  <a:schemeClr val="tx1"/>
                </a:solidFill>
                <a:latin typeface="Candara" pitchFamily="34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Candara" pitchFamily="34" charset="0"/>
              </a:rPr>
              <a:t>Number of offices- work places: </a:t>
            </a:r>
            <a:r>
              <a:rPr lang="tr-TR" sz="1600" dirty="0" smtClean="0">
                <a:solidFill>
                  <a:schemeClr val="tx1"/>
                </a:solidFill>
                <a:latin typeface="Candara" pitchFamily="34" charset="0"/>
              </a:rPr>
              <a:t>107</a:t>
            </a:r>
            <a:r>
              <a:rPr lang="en-US" sz="1600" dirty="0" smtClean="0">
                <a:solidFill>
                  <a:schemeClr val="tx1"/>
                </a:solidFill>
                <a:latin typeface="Candara" pitchFamily="34" charset="0"/>
              </a:rPr>
              <a:t>.000</a:t>
            </a:r>
            <a:endParaRPr lang="en-US" sz="1600" dirty="0">
              <a:solidFill>
                <a:schemeClr val="tx1"/>
              </a:solidFill>
              <a:latin typeface="Candara" pitchFamily="34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Candara" pitchFamily="34" charset="0"/>
              </a:rPr>
              <a:t>High quantity of waste and recycling potential </a:t>
            </a:r>
            <a:endParaRPr lang="tr-TR" sz="1600" dirty="0" smtClean="0">
              <a:solidFill>
                <a:schemeClr val="tx1"/>
              </a:solidFill>
              <a:latin typeface="Candara" pitchFamily="34" charset="0"/>
            </a:endParaRPr>
          </a:p>
          <a:p>
            <a:pPr algn="l"/>
            <a:r>
              <a:rPr lang="en-US" sz="1600" dirty="0" smtClean="0">
                <a:latin typeface="Calibri" panose="020F0502020204030204" pitchFamily="34" charset="0"/>
              </a:rPr>
              <a:t/>
            </a:r>
            <a:br>
              <a:rPr lang="en-US" sz="1600" dirty="0" smtClean="0">
                <a:latin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20" y="-1"/>
            <a:ext cx="2827603" cy="212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Yer Tutucusu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5" r="19775"/>
          <a:stretch>
            <a:fillRect/>
          </a:stretch>
        </p:blipFill>
        <p:spPr>
          <a:xfrm>
            <a:off x="-3573" y="0"/>
            <a:ext cx="9144000" cy="6858000"/>
          </a:xfrm>
          <a:prstGeom prst="rect">
            <a:avLst/>
          </a:prstGeom>
          <a:effectLst/>
        </p:spPr>
      </p:pic>
      <p:sp>
        <p:nvSpPr>
          <p:cNvPr id="13" name="Rectangle 12"/>
          <p:cNvSpPr/>
          <p:nvPr/>
        </p:nvSpPr>
        <p:spPr>
          <a:xfrm>
            <a:off x="-19058" y="0"/>
            <a:ext cx="9163058" cy="6858000"/>
          </a:xfrm>
          <a:prstGeom prst="rect">
            <a:avLst/>
          </a:prstGeom>
          <a:solidFill>
            <a:srgbClr val="00B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95737" y="2082800"/>
            <a:ext cx="6545380" cy="2692400"/>
          </a:xfrm>
          <a:prstGeom prst="rect">
            <a:avLst/>
          </a:prstGeom>
          <a:noFill/>
          <a:ln w="3556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459876" y="3034614"/>
            <a:ext cx="6243306" cy="1165032"/>
          </a:xfrm>
          <a:prstGeom prst="rect">
            <a:avLst/>
          </a:prstGeom>
        </p:spPr>
        <p:txBody>
          <a:bodyPr vert="horz" wrap="square" lIns="91346" tIns="45673" rIns="91346" bIns="456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spc="42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charset="0"/>
                <a:ea typeface="Lato Black" charset="0"/>
                <a:cs typeface="Lato Black" charset="0"/>
              </a:rPr>
              <a:t>Waste</a:t>
            </a:r>
            <a:r>
              <a:rPr lang="tr-TR" sz="2800" b="1" spc="4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charset="0"/>
                <a:ea typeface="Lato Black" charset="0"/>
                <a:cs typeface="Lato Black" charset="0"/>
              </a:rPr>
              <a:t> Management </a:t>
            </a:r>
          </a:p>
          <a:p>
            <a:r>
              <a:rPr lang="tr-TR" sz="2800" b="1" spc="4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charset="0"/>
                <a:ea typeface="Lato Black" charset="0"/>
                <a:cs typeface="Lato Black" charset="0"/>
              </a:rPr>
              <a:t>in </a:t>
            </a:r>
            <a:r>
              <a:rPr lang="tr-TR" sz="2800" b="1" spc="42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charset="0"/>
                <a:ea typeface="Lato Black" charset="0"/>
                <a:cs typeface="Lato Black" charset="0"/>
              </a:rPr>
              <a:t>Turkey</a:t>
            </a:r>
            <a:endParaRPr lang="en-US" sz="2800" b="1" spc="4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charset="0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7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97152"/>
            <a:ext cx="6282023" cy="1633326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355396" y="518210"/>
            <a:ext cx="4088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WASTE MANAGEMENT IN TURKEY</a:t>
            </a:r>
            <a:endParaRPr lang="tr-TR" b="1" dirty="0">
              <a:latin typeface="Arial Rounded MT Bold" panose="020F070403050403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52700" y="2924944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According to the Metropolitan Municipality Law and the Municipality Law sole responsibility for the management of municipal waste falls on the municipalities.</a:t>
            </a:r>
            <a:r>
              <a:rPr lang="tr-TR" sz="1600" dirty="0" smtClean="0"/>
              <a:t> </a:t>
            </a:r>
            <a:r>
              <a:rPr lang="tr-TR" sz="1600" dirty="0" err="1" smtClean="0"/>
              <a:t>District</a:t>
            </a:r>
            <a:r>
              <a:rPr lang="tr-TR" sz="1600" dirty="0" smtClean="0"/>
              <a:t> </a:t>
            </a:r>
            <a:r>
              <a:rPr lang="tr-TR" sz="1600" dirty="0" err="1" smtClean="0"/>
              <a:t>municipalities</a:t>
            </a:r>
            <a:r>
              <a:rPr lang="tr-TR" sz="1600" dirty="0" smtClean="0"/>
              <a:t> </a:t>
            </a:r>
            <a:r>
              <a:rPr lang="en-US" sz="1600" dirty="0" smtClean="0"/>
              <a:t>are responsible for providing all services regarding collection, transportation, separation</a:t>
            </a:r>
            <a:r>
              <a:rPr lang="tr-TR" sz="1600" dirty="0" smtClean="0"/>
              <a:t> </a:t>
            </a:r>
            <a:r>
              <a:rPr lang="tr-TR" sz="1600" dirty="0" err="1" smtClean="0"/>
              <a:t>and</a:t>
            </a:r>
            <a:r>
              <a:rPr lang="en-US" sz="1600" dirty="0" smtClean="0"/>
              <a:t> disposal of solid wastes</a:t>
            </a:r>
            <a:r>
              <a:rPr lang="tr-TR" sz="1600" dirty="0" smtClean="0"/>
              <a:t>. </a:t>
            </a:r>
            <a:r>
              <a:rPr lang="tr-TR" sz="1600" dirty="0" err="1" smtClean="0"/>
              <a:t>The</a:t>
            </a:r>
            <a:r>
              <a:rPr lang="tr-TR" sz="1600" dirty="0" smtClean="0"/>
              <a:t> </a:t>
            </a:r>
            <a:r>
              <a:rPr lang="tr-TR" sz="1600" dirty="0" err="1" smtClean="0"/>
              <a:t>recycling</a:t>
            </a:r>
            <a:r>
              <a:rPr lang="tr-TR" sz="1600" dirty="0" smtClean="0"/>
              <a:t>, </a:t>
            </a:r>
            <a:r>
              <a:rPr lang="tr-TR" sz="1600" dirty="0" err="1" smtClean="0"/>
              <a:t>disposal</a:t>
            </a:r>
            <a:r>
              <a:rPr lang="tr-TR" sz="1600" dirty="0" smtClean="0"/>
              <a:t> </a:t>
            </a:r>
            <a:r>
              <a:rPr lang="tr-TR" sz="1600" dirty="0" err="1" smtClean="0"/>
              <a:t>and</a:t>
            </a:r>
            <a:r>
              <a:rPr lang="tr-TR" sz="1600" dirty="0" smtClean="0"/>
              <a:t> </a:t>
            </a:r>
            <a:r>
              <a:rPr lang="tr-TR" sz="1600" dirty="0" err="1" smtClean="0"/>
              <a:t>storage</a:t>
            </a:r>
            <a:r>
              <a:rPr lang="tr-TR" sz="1600" dirty="0" smtClean="0"/>
              <a:t> of </a:t>
            </a:r>
            <a:r>
              <a:rPr lang="tr-TR" sz="1600" dirty="0" err="1" smtClean="0"/>
              <a:t>the</a:t>
            </a:r>
            <a:r>
              <a:rPr lang="tr-TR" sz="1600" dirty="0" smtClean="0"/>
              <a:t> </a:t>
            </a:r>
            <a:r>
              <a:rPr lang="tr-TR" sz="1600" dirty="0" err="1" smtClean="0"/>
              <a:t>waste</a:t>
            </a:r>
            <a:r>
              <a:rPr lang="tr-TR" sz="1600" dirty="0" smtClean="0"/>
              <a:t> is </a:t>
            </a:r>
            <a:r>
              <a:rPr lang="tr-TR" sz="1600" dirty="0" err="1" smtClean="0"/>
              <a:t>the</a:t>
            </a:r>
            <a:r>
              <a:rPr lang="tr-TR" sz="1600" dirty="0" smtClean="0"/>
              <a:t> </a:t>
            </a:r>
            <a:r>
              <a:rPr lang="tr-TR" sz="1600" dirty="0" err="1" smtClean="0"/>
              <a:t>responsiblity</a:t>
            </a:r>
            <a:r>
              <a:rPr lang="tr-TR" sz="1600" dirty="0" smtClean="0"/>
              <a:t> of </a:t>
            </a:r>
            <a:r>
              <a:rPr lang="tr-TR" sz="1600" dirty="0" err="1" smtClean="0"/>
              <a:t>metropolitan</a:t>
            </a:r>
            <a:r>
              <a:rPr lang="tr-TR" sz="1600" dirty="0" smtClean="0"/>
              <a:t> </a:t>
            </a:r>
            <a:r>
              <a:rPr lang="tr-TR" sz="1600" dirty="0" err="1" smtClean="0"/>
              <a:t>municipalites</a:t>
            </a:r>
            <a:r>
              <a:rPr lang="tr-TR" sz="1600" dirty="0" smtClean="0"/>
              <a:t>. </a:t>
            </a:r>
            <a:endParaRPr lang="tr-TR" sz="1600" dirty="0"/>
          </a:p>
        </p:txBody>
      </p:sp>
      <p:sp>
        <p:nvSpPr>
          <p:cNvPr id="6" name="Dikdörtgen 5"/>
          <p:cNvSpPr/>
          <p:nvPr/>
        </p:nvSpPr>
        <p:spPr>
          <a:xfrm>
            <a:off x="552700" y="155679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dirty="0" smtClean="0"/>
              <a:t>T</a:t>
            </a:r>
            <a:r>
              <a:rPr lang="en-GB" sz="1600" dirty="0" smtClean="0"/>
              <a:t>he </a:t>
            </a:r>
            <a:r>
              <a:rPr lang="en-GB" sz="1600" dirty="0"/>
              <a:t>EU Waste Packaging </a:t>
            </a:r>
            <a:r>
              <a:rPr lang="en-GB" sz="1600" dirty="0" smtClean="0"/>
              <a:t>Directive, </a:t>
            </a:r>
            <a:r>
              <a:rPr lang="en-GB" sz="1600" dirty="0"/>
              <a:t>was adopted in 2004 in Turkey and published as “Control of Waste Packaging Regulation” on 30</a:t>
            </a:r>
            <a:r>
              <a:rPr lang="en-GB" sz="1600" baseline="30000" dirty="0"/>
              <a:t>th</a:t>
            </a:r>
            <a:r>
              <a:rPr lang="en-GB" sz="1600" dirty="0"/>
              <a:t> of </a:t>
            </a:r>
            <a:r>
              <a:rPr lang="en-GB" sz="1600" dirty="0" smtClean="0"/>
              <a:t>July 2004</a:t>
            </a:r>
            <a:r>
              <a:rPr lang="tr-TR" sz="1600" dirty="0" smtClean="0"/>
              <a:t>, </a:t>
            </a:r>
            <a:r>
              <a:rPr lang="tr-TR" sz="1600" dirty="0" err="1" smtClean="0"/>
              <a:t>then</a:t>
            </a:r>
            <a:r>
              <a:rPr lang="tr-TR" sz="1600" dirty="0" smtClean="0"/>
              <a:t> it</a:t>
            </a:r>
            <a:r>
              <a:rPr lang="en-GB" sz="1600" dirty="0" smtClean="0"/>
              <a:t> </a:t>
            </a:r>
            <a:r>
              <a:rPr lang="en-GB" sz="1600" dirty="0"/>
              <a:t>has come to its final stage in 2011, considering the needs of the relevant sectors.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8734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Yer Tutucusu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5" r="19775"/>
          <a:stretch>
            <a:fillRect/>
          </a:stretch>
        </p:blipFill>
        <p:spPr>
          <a:xfrm>
            <a:off x="-3573" y="0"/>
            <a:ext cx="9144000" cy="6858000"/>
          </a:xfrm>
          <a:prstGeom prst="rect">
            <a:avLst/>
          </a:prstGeom>
          <a:effectLst/>
        </p:spPr>
      </p:pic>
      <p:sp>
        <p:nvSpPr>
          <p:cNvPr id="13" name="Rectangle 12"/>
          <p:cNvSpPr/>
          <p:nvPr/>
        </p:nvSpPr>
        <p:spPr>
          <a:xfrm>
            <a:off x="-19058" y="0"/>
            <a:ext cx="9163058" cy="6858000"/>
          </a:xfrm>
          <a:prstGeom prst="rect">
            <a:avLst/>
          </a:prstGeom>
          <a:solidFill>
            <a:srgbClr val="00B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95737" y="2082800"/>
            <a:ext cx="6545380" cy="2692400"/>
          </a:xfrm>
          <a:prstGeom prst="rect">
            <a:avLst/>
          </a:prstGeom>
          <a:noFill/>
          <a:ln w="3556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459876" y="3034614"/>
            <a:ext cx="6243306" cy="1126367"/>
          </a:xfrm>
          <a:prstGeom prst="rect">
            <a:avLst/>
          </a:prstGeom>
        </p:spPr>
        <p:txBody>
          <a:bodyPr vert="horz" wrap="square" lIns="91346" tIns="45673" rIns="91346" bIns="456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spc="42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charset="0"/>
                <a:ea typeface="Lato Black" charset="0"/>
                <a:cs typeface="Lato Black" charset="0"/>
              </a:rPr>
              <a:t>Environmental</a:t>
            </a:r>
            <a:r>
              <a:rPr lang="tr-TR" sz="2800" b="1" spc="4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charset="0"/>
                <a:ea typeface="Lato Black" charset="0"/>
                <a:cs typeface="Lato Black" charset="0"/>
              </a:rPr>
              <a:t> Services in Çankaya </a:t>
            </a:r>
            <a:r>
              <a:rPr lang="tr-TR" sz="2800" b="1" spc="42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charset="0"/>
                <a:ea typeface="Lato Black" charset="0"/>
                <a:cs typeface="Lato Black" charset="0"/>
              </a:rPr>
              <a:t>Municipality</a:t>
            </a:r>
            <a:endParaRPr lang="en-US" sz="2800" b="1" spc="4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charset="0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87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sper3\Desktop\cevko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060848"/>
            <a:ext cx="4427984" cy="28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95536" y="1484784"/>
            <a:ext cx="56886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Çankaya Municipality has a </a:t>
            </a:r>
            <a:r>
              <a:rPr lang="en-US" b="1" dirty="0" smtClean="0"/>
              <a:t>holistic approach </a:t>
            </a:r>
            <a:r>
              <a:rPr lang="tr-TR" dirty="0" err="1" smtClean="0"/>
              <a:t>for</a:t>
            </a:r>
            <a:r>
              <a:rPr lang="en-US" dirty="0" smtClean="0"/>
              <a:t> recycling processes, which controls and improves the methods for preventing the solid waste that harms the citizens’ health.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 the context of solid waste management,</a:t>
            </a:r>
            <a:endParaRPr lang="tr-TR" dirty="0" smtClean="0"/>
          </a:p>
          <a:p>
            <a:pPr algn="just"/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 smtClean="0"/>
              <a:t>organic waste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 smtClean="0"/>
              <a:t>packaging waste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 smtClean="0"/>
              <a:t>waste batteries and accumulators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 smtClean="0"/>
              <a:t>waste vegetable oil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 smtClean="0"/>
              <a:t>electronic and electrical appliances waste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en-US" dirty="0" smtClean="0"/>
              <a:t>are collected, </a:t>
            </a:r>
            <a:r>
              <a:rPr lang="tr-TR" dirty="0" err="1" smtClean="0"/>
              <a:t>seperated</a:t>
            </a:r>
            <a:r>
              <a:rPr lang="en-US" dirty="0" smtClean="0"/>
              <a:t>, </a:t>
            </a:r>
            <a:r>
              <a:rPr lang="en-US" b="1" dirty="0" smtClean="0"/>
              <a:t>recycled</a:t>
            </a:r>
            <a:r>
              <a:rPr lang="en-US" dirty="0" smtClean="0"/>
              <a:t> or </a:t>
            </a:r>
            <a:r>
              <a:rPr lang="en-US" b="1" dirty="0" smtClean="0"/>
              <a:t>eliminated</a:t>
            </a:r>
            <a:r>
              <a:rPr lang="en-US" dirty="0" smtClean="0"/>
              <a:t> ultimately. </a:t>
            </a:r>
            <a:endParaRPr lang="en-US" dirty="0"/>
          </a:p>
        </p:txBody>
      </p:sp>
      <p:pic>
        <p:nvPicPr>
          <p:cNvPr id="3" name="Picture 2" descr="D:\C\masaüstü\resimler\sunuma resim\green_packaging_taiw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706276" cy="15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835696" y="517322"/>
            <a:ext cx="5262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WASTE MANAGEMENT IN ÇANKAYA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716816" y="2348880"/>
            <a:ext cx="1357194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     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6666470" y="2576517"/>
            <a:ext cx="15059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</a:t>
            </a:r>
            <a:r>
              <a:rPr lang="tr-TR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tr-TR" sz="1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are</a:t>
            </a:r>
            <a:r>
              <a:rPr lang="tr-TR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NOT </a:t>
            </a:r>
            <a:r>
              <a:rPr lang="tr-TR" sz="1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garbage</a:t>
            </a:r>
            <a:r>
              <a:rPr lang="tr-TR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tr-TR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27583" y="1580599"/>
            <a:ext cx="525658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700" dirty="0" smtClean="0"/>
              <a:t>Environmental Protection and Control Department is responsible for the collection of recyclable waste.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7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700" dirty="0" smtClean="0"/>
              <a:t>There are 3 licensed companies working for the municipality, that collects the waste 6 days of the week.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7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700" dirty="0" smtClean="0"/>
              <a:t>1820 containers and 35.000 indoor boxes are placed all over the district for the </a:t>
            </a:r>
            <a:r>
              <a:rPr lang="tr-TR" sz="1700" dirty="0" err="1" smtClean="0"/>
              <a:t>accumulation</a:t>
            </a:r>
            <a:r>
              <a:rPr lang="en-US" sz="1700" dirty="0" smtClean="0"/>
              <a:t> of the </a:t>
            </a:r>
            <a:r>
              <a:rPr lang="tr-TR" sz="1700" dirty="0" err="1" smtClean="0"/>
              <a:t>packaging</a:t>
            </a:r>
            <a:r>
              <a:rPr lang="tr-TR" sz="1700" dirty="0" smtClean="0"/>
              <a:t> </a:t>
            </a:r>
            <a:r>
              <a:rPr lang="tr-TR" sz="1700" dirty="0" err="1" smtClean="0"/>
              <a:t>waste</a:t>
            </a:r>
            <a:r>
              <a:rPr lang="tr-TR" sz="1700" dirty="0" smtClean="0"/>
              <a:t>.</a:t>
            </a:r>
            <a:endParaRPr lang="en-US" sz="17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7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700" dirty="0" smtClean="0"/>
              <a:t>Packaging waste is collected </a:t>
            </a:r>
            <a:r>
              <a:rPr lang="en-US" sz="1700" dirty="0" err="1" smtClean="0"/>
              <a:t>sep</a:t>
            </a:r>
            <a:r>
              <a:rPr lang="tr-TR" sz="1700" dirty="0" smtClean="0"/>
              <a:t>a</a:t>
            </a:r>
            <a:r>
              <a:rPr lang="en-US" sz="1700" dirty="0" err="1" smtClean="0"/>
              <a:t>rately</a:t>
            </a:r>
            <a:r>
              <a:rPr lang="en-US" sz="1700" dirty="0" smtClean="0"/>
              <a:t> at the source with 28 vehicles.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7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700" dirty="0" smtClean="0"/>
              <a:t>There are 43 employers for the collecting work and 24 employers for the separation work.</a:t>
            </a:r>
            <a:endParaRPr lang="en-US" sz="1700" dirty="0"/>
          </a:p>
        </p:txBody>
      </p:sp>
      <p:pic>
        <p:nvPicPr>
          <p:cNvPr id="5122" name="Picture 2" descr="C:\Users\cigdem coban\Desktop\camkumbara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228" y="3649284"/>
            <a:ext cx="1953219" cy="309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igdem coban\Desktop\Geri dönüşüm kutusu, atık pil kutus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230" y="908719"/>
            <a:ext cx="1953218" cy="260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1259632" y="404664"/>
            <a:ext cx="4800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COLLECTING SYSTEM AND EQUIPMENT </a:t>
            </a:r>
          </a:p>
          <a:p>
            <a:pPr algn="ctr"/>
            <a:r>
              <a:rPr lang="tr-TR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FOR PACKAGING WASTE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41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23528" y="900009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Çankaya Municipality has been implementing the “Recycle the Packaging Waste” project since 2006.</a:t>
            </a:r>
            <a:endParaRPr lang="en-US" sz="1600" dirty="0"/>
          </a:p>
        </p:txBody>
      </p:sp>
      <p:sp>
        <p:nvSpPr>
          <p:cNvPr id="4" name="Dikdörtgen 3"/>
          <p:cNvSpPr/>
          <p:nvPr/>
        </p:nvSpPr>
        <p:spPr>
          <a:xfrm>
            <a:off x="683568" y="1476073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Approximately 25</a:t>
            </a:r>
            <a:r>
              <a:rPr lang="tr-TR" sz="1600" dirty="0" smtClean="0"/>
              <a:t>.000</a:t>
            </a:r>
            <a:r>
              <a:rPr lang="en-US" sz="1600" dirty="0" smtClean="0"/>
              <a:t> tons of packaging waste w</a:t>
            </a:r>
            <a:r>
              <a:rPr lang="tr-TR" sz="1600" dirty="0" smtClean="0"/>
              <a:t>as</a:t>
            </a:r>
            <a:r>
              <a:rPr lang="en-US" sz="1600" dirty="0" smtClean="0"/>
              <a:t> </a:t>
            </a:r>
            <a:r>
              <a:rPr lang="tr-TR" sz="1600" dirty="0" err="1" smtClean="0"/>
              <a:t>collected</a:t>
            </a:r>
            <a:r>
              <a:rPr lang="en-US" sz="1600" dirty="0" smtClean="0"/>
              <a:t> from 124 neighborhood and sent to recycling facilities in 2015.</a:t>
            </a:r>
            <a:endParaRPr lang="en-US" sz="1600" dirty="0"/>
          </a:p>
        </p:txBody>
      </p:sp>
      <p:sp>
        <p:nvSpPr>
          <p:cNvPr id="5" name="Dikdörtgen 4"/>
          <p:cNvSpPr/>
          <p:nvPr/>
        </p:nvSpPr>
        <p:spPr>
          <a:xfrm>
            <a:off x="1115616" y="2052137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Paper-carton, glass, metal, plastic, composite, etc. waste </a:t>
            </a:r>
            <a:r>
              <a:rPr lang="tr-TR" sz="1600" dirty="0" smtClean="0"/>
              <a:t>is</a:t>
            </a:r>
            <a:r>
              <a:rPr lang="en-US" sz="1600" dirty="0" smtClean="0"/>
              <a:t> separated and </a:t>
            </a:r>
            <a:r>
              <a:rPr lang="tr-TR" sz="1600" dirty="0" err="1" smtClean="0"/>
              <a:t>accumulated</a:t>
            </a:r>
            <a:r>
              <a:rPr lang="tr-TR" sz="1600" dirty="0" smtClean="0"/>
              <a:t> </a:t>
            </a:r>
            <a:r>
              <a:rPr lang="en-US" sz="1600" dirty="0" smtClean="0"/>
              <a:t>at their sources (dwellings, private offices, schools, public offices).</a:t>
            </a:r>
            <a:endParaRPr lang="en-US" sz="1600" dirty="0"/>
          </a:p>
        </p:txBody>
      </p:sp>
      <p:sp>
        <p:nvSpPr>
          <p:cNvPr id="6" name="Dikdörtgen 5"/>
          <p:cNvSpPr/>
          <p:nvPr/>
        </p:nvSpPr>
        <p:spPr>
          <a:xfrm>
            <a:off x="1547664" y="2628201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Packaging waste </a:t>
            </a:r>
            <a:r>
              <a:rPr lang="tr-TR" sz="1600" dirty="0" smtClean="0"/>
              <a:t>is </a:t>
            </a:r>
            <a:r>
              <a:rPr lang="tr-TR" sz="1600" dirty="0" err="1" smtClean="0"/>
              <a:t>collected</a:t>
            </a:r>
            <a:r>
              <a:rPr lang="tr-TR" sz="1600" dirty="0" smtClean="0"/>
              <a:t> </a:t>
            </a:r>
            <a:r>
              <a:rPr lang="en-US" sz="1600" dirty="0" smtClean="0"/>
              <a:t>and transported to relevant industrial enterprises in order to be recycled and used again.</a:t>
            </a:r>
            <a:endParaRPr lang="en-US" sz="16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1929345" y="3212976"/>
            <a:ext cx="6839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b="1" dirty="0" smtClean="0"/>
              <a:t>Financial value of the waste </a:t>
            </a:r>
            <a:r>
              <a:rPr lang="tr-TR" sz="1600" b="1" dirty="0" err="1" smtClean="0"/>
              <a:t>collected</a:t>
            </a:r>
            <a:r>
              <a:rPr lang="tr-TR" sz="1600" b="1" dirty="0" smtClean="0"/>
              <a:t> in Çankaya </a:t>
            </a:r>
            <a:r>
              <a:rPr lang="en-US" sz="1600" b="1" dirty="0" smtClean="0"/>
              <a:t>is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around</a:t>
            </a:r>
            <a:r>
              <a:rPr lang="tr-TR" sz="1600" b="1" dirty="0" smtClean="0"/>
              <a:t> 4.3 </a:t>
            </a:r>
            <a:r>
              <a:rPr lang="tr-TR" sz="1600" b="1" dirty="0" err="1" smtClean="0"/>
              <a:t>Million</a:t>
            </a:r>
            <a:r>
              <a:rPr lang="tr-TR" sz="1600" b="1" dirty="0" smtClean="0"/>
              <a:t> Euro</a:t>
            </a:r>
            <a:endParaRPr lang="en-US" sz="1600" b="1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" y="3789040"/>
            <a:ext cx="4566106" cy="2739921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1835695" y="332656"/>
            <a:ext cx="4855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WASTE MANAGEMENT IN ÇANKAYA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471" y="3784869"/>
            <a:ext cx="4114993" cy="274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9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1127</Words>
  <Application>Microsoft Office PowerPoint</Application>
  <PresentationFormat>On-screen Show (4:3)</PresentationFormat>
  <Paragraphs>101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Arial Rounded MT Bold</vt:lpstr>
      <vt:lpstr>Bebas Neue</vt:lpstr>
      <vt:lpstr>Calibri</vt:lpstr>
      <vt:lpstr>Candara</vt:lpstr>
      <vt:lpstr>Comic Sans MS</vt:lpstr>
      <vt:lpstr>Gill Sans</vt:lpstr>
      <vt:lpstr>Lato</vt:lpstr>
      <vt:lpstr>Lato Black</vt:lpstr>
      <vt:lpstr>Lato Bold</vt:lpstr>
      <vt:lpstr>Lato Light</vt:lpstr>
      <vt:lpstr>Wingdings</vt:lpstr>
      <vt:lpstr>Ofis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Meriç Günay Aydoğan</dc:creator>
  <cp:lastModifiedBy>guestsbra</cp:lastModifiedBy>
  <cp:revision>145</cp:revision>
  <cp:lastPrinted>2016-10-07T09:51:39Z</cp:lastPrinted>
  <dcterms:created xsi:type="dcterms:W3CDTF">2016-09-29T07:35:03Z</dcterms:created>
  <dcterms:modified xsi:type="dcterms:W3CDTF">2016-10-12T09:02:35Z</dcterms:modified>
</cp:coreProperties>
</file>