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31" r:id="rId4"/>
    <p:sldId id="389" r:id="rId5"/>
    <p:sldId id="390" r:id="rId6"/>
    <p:sldId id="391" r:id="rId7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28">
          <p15:clr>
            <a:srgbClr val="A4A3A4"/>
          </p15:clr>
        </p15:guide>
        <p15:guide id="2" orient="horz" pos="617">
          <p15:clr>
            <a:srgbClr val="A4A3A4"/>
          </p15:clr>
        </p15:guide>
        <p15:guide id="3" orient="horz" pos="453">
          <p15:clr>
            <a:srgbClr val="A4A3A4"/>
          </p15:clr>
        </p15:guide>
        <p15:guide id="4" pos="5472">
          <p15:clr>
            <a:srgbClr val="A4A3A4"/>
          </p15:clr>
        </p15:guide>
        <p15:guide id="5" pos="283">
          <p15:clr>
            <a:srgbClr val="A4A3A4"/>
          </p15:clr>
        </p15:guide>
        <p15:guide id="6" pos="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AC51"/>
    <a:srgbClr val="540B2B"/>
    <a:srgbClr val="EB9C28"/>
    <a:srgbClr val="D43331"/>
    <a:srgbClr val="184249"/>
    <a:srgbClr val="50B08F"/>
    <a:srgbClr val="00292B"/>
    <a:srgbClr val="DF6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81514" autoAdjust="0"/>
  </p:normalViewPr>
  <p:slideViewPr>
    <p:cSldViewPr snapToGrid="0" snapToObjects="1">
      <p:cViewPr varScale="1">
        <p:scale>
          <a:sx n="62" d="100"/>
          <a:sy n="62" d="100"/>
        </p:scale>
        <p:origin x="1704" y="60"/>
      </p:cViewPr>
      <p:guideLst>
        <p:guide orient="horz" pos="828"/>
        <p:guide orient="horz" pos="617"/>
        <p:guide orient="horz" pos="453"/>
        <p:guide pos="5472"/>
        <p:guide pos="283"/>
        <p:guide pos="9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44AA5B-ABE5-484E-B44B-F172B5F10397}" type="datetimeFigureOut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A9421B-FEB7-4E9D-A567-2A259558A53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04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0E6401-5772-4681-AB55-7F2FD75AE871}" type="datetimeFigureOut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F74F3F-2E43-4D80-886F-297BAEA9BE6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042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15FBCC-9733-4085-84B0-B1DB4FBEC56F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98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E947B7-B9EE-420D-A117-8D3F289FB2B7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16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B96751-8B7A-4BA7-9DBF-0AA1F822007A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03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"/>
          <p:cNvSpPr txBox="1"/>
          <p:nvPr userDrawn="1"/>
        </p:nvSpPr>
        <p:spPr>
          <a:xfrm>
            <a:off x="7459663" y="6399213"/>
            <a:ext cx="1227137" cy="2778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Rockwell"/>
                <a:cs typeface="Rockwell"/>
              </a:rPr>
              <a:t>UITP</a:t>
            </a:r>
          </a:p>
        </p:txBody>
      </p:sp>
      <p:sp>
        <p:nvSpPr>
          <p:cNvPr id="5" name="Picture 7" descr="UITP_Metro_CMYK.jpg"/>
          <p:cNvSpPr>
            <a:spLocks noChangeAspect="1"/>
          </p:cNvSpPr>
          <p:nvPr userDrawn="1"/>
        </p:nvSpPr>
        <p:spPr bwMode="auto">
          <a:xfrm>
            <a:off x="11113" y="0"/>
            <a:ext cx="14668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9492" y="484718"/>
            <a:ext cx="6677025" cy="2655360"/>
          </a:xfrm>
        </p:spPr>
        <p:txBody>
          <a:bodyPr/>
          <a:lstStyle>
            <a:lvl1pPr>
              <a:defRPr baseline="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7959" y="2391833"/>
            <a:ext cx="7126288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ACC59-5E33-40DA-88C4-37DA15F1158D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9351-AED6-4815-8CEB-79BC8A8240EC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5B912-4233-4BE0-885D-E4C27FB5D5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970E-A038-491A-B34D-A40D91DF2B77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7166D-514B-4F6A-9E53-1500AE4AC1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21D68-56DF-4278-BBBE-CD987BD185BA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B570B-EC99-45C2-A359-7294F3E66F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9A4B-CE05-455E-AD55-6C4A342287E6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1A30F-877F-4DC4-B89A-AEC016A45C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9402-A083-46DA-BCF4-D1C3841689BE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09F9-224A-49E0-A4DD-28A22685BCB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A4C7-037D-4DD1-8E04-7EBF4A8C251B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E7EB-0483-4DBE-B2F9-521E8F36A8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F8123-8595-4B46-810C-3C74BF09D8EA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F8CC-8812-4D49-8C59-C97F6888C0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0394-06E4-40A7-850B-F505794F4F4B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A4D8-77C3-4C9D-8B56-F65F78FB9E9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7AA3-43C4-4AB5-A29C-9FC8FC2D56B4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UITP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B102-6803-4073-9590-A6F1BF5791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/>
          </p:nvPr>
        </p:nvSpPr>
        <p:spPr>
          <a:xfrm>
            <a:off x="600075" y="791104"/>
            <a:ext cx="8004172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CC7F-B3B7-4840-ABF2-A5066A22B823}" type="datetime1">
              <a:rPr lang="fr-FR"/>
              <a:pPr>
                <a:defRPr/>
              </a:pPr>
              <a:t>26/02/2016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UITP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C4289-BA17-46B2-94D8-DF9E170A53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1"/>
          <p:cNvSpPr txBox="1"/>
          <p:nvPr userDrawn="1"/>
        </p:nvSpPr>
        <p:spPr>
          <a:xfrm>
            <a:off x="7459663" y="6399213"/>
            <a:ext cx="1227137" cy="2778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Rockwell"/>
                <a:cs typeface="Rockwell"/>
              </a:rPr>
              <a:t>UITP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9492" y="484718"/>
            <a:ext cx="6677026" cy="2655360"/>
          </a:xfrm>
        </p:spPr>
        <p:txBody>
          <a:bodyPr/>
          <a:lstStyle>
            <a:lvl1pPr marL="0" indent="0">
              <a:tabLst/>
              <a:defRPr baseline="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7959" y="2391833"/>
            <a:ext cx="7126288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DF6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3EBF-7425-4222-9A60-AB7DC0D76822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defRPr>
                <a:solidFill>
                  <a:srgbClr val="184249"/>
                </a:solidFill>
              </a:defRPr>
            </a:lvl2pPr>
            <a:lvl3pPr>
              <a:defRPr>
                <a:solidFill>
                  <a:srgbClr val="184249"/>
                </a:solidFill>
              </a:defRPr>
            </a:lvl3pPr>
            <a:lvl4pPr>
              <a:defRPr>
                <a:solidFill>
                  <a:srgbClr val="184249"/>
                </a:solidFill>
              </a:defRPr>
            </a:lvl4pPr>
            <a:lvl5pPr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CADC4-76C1-46B6-9B54-7599C4B4A702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773FF-2DE7-4AA2-82C4-F6DAB6FA4E6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5"/>
          <p:cNvSpPr txBox="1"/>
          <p:nvPr userDrawn="1"/>
        </p:nvSpPr>
        <p:spPr>
          <a:xfrm>
            <a:off x="7459663" y="6399213"/>
            <a:ext cx="1227137" cy="2778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Rockwell"/>
                <a:cs typeface="Rockwell"/>
              </a:rPr>
              <a:t>UITP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9492" y="484718"/>
            <a:ext cx="6677026" cy="2655360"/>
          </a:xfrm>
        </p:spPr>
        <p:txBody>
          <a:bodyPr/>
          <a:lstStyle>
            <a:lvl1pPr marL="0" indent="0">
              <a:tabLst/>
              <a:defRPr baseline="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7959" y="2391833"/>
            <a:ext cx="7126288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540B2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2BF1F-A54D-4851-AD63-588D86EBE397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2pPr>
            <a:lvl3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3pPr>
            <a:lvl4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4pPr>
            <a:lvl5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5A1A-94F1-42FE-A17D-C90C70B94F98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40B2B"/>
                </a:solidFill>
              </a:defRPr>
            </a:lvl1pPr>
          </a:lstStyle>
          <a:p>
            <a:pPr>
              <a:defRPr/>
            </a:pPr>
            <a:fld id="{4AC70EC2-4A56-4898-B765-0B470E379F1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5"/>
          <p:cNvSpPr txBox="1"/>
          <p:nvPr userDrawn="1"/>
        </p:nvSpPr>
        <p:spPr>
          <a:xfrm>
            <a:off x="7459663" y="6399213"/>
            <a:ext cx="1227137" cy="2778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Rockwell"/>
                <a:cs typeface="Rockwell"/>
              </a:rPr>
              <a:t>UITP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9492" y="484718"/>
            <a:ext cx="6677026" cy="2655360"/>
          </a:xfrm>
        </p:spPr>
        <p:txBody>
          <a:bodyPr/>
          <a:lstStyle>
            <a:lvl1pPr marL="0" indent="0">
              <a:tabLst/>
              <a:defRPr baseline="0"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7959" y="2391833"/>
            <a:ext cx="7126288" cy="626534"/>
          </a:xfr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540B2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A909B-B333-4D78-863A-BBB9191AACD9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4249"/>
                </a:solidFill>
              </a:defRPr>
            </a:lvl1pPr>
            <a:lvl2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2pPr>
            <a:lvl3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3pPr>
            <a:lvl4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4pPr>
            <a:lvl5pPr>
              <a:buSzPct val="100000"/>
              <a:buFontTx/>
              <a:buBlip>
                <a:blip r:embed="rId3"/>
              </a:buBlip>
              <a:defRPr>
                <a:solidFill>
                  <a:srgbClr val="18424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966A-7B8C-4C48-B9EC-635A69C105A9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6AC51"/>
                </a:solidFill>
              </a:defRPr>
            </a:lvl1pPr>
          </a:lstStyle>
          <a:p>
            <a:pPr>
              <a:defRPr/>
            </a:pPr>
            <a:fld id="{EEE9986C-1D6C-4E3D-87FF-D7111957573E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AACB-FD90-41F7-B3E5-E01095348F3A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B4AE-6E7F-4351-8155-C46425BBD9B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3B4E-D539-4381-B33A-4D437E0F49C9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283C-2083-4D28-8035-6F804FD74E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Titre du </a:t>
            </a:r>
            <a:r>
              <a:rPr lang="fr-FR" dirty="0" err="1" smtClean="0"/>
              <a:t>slide</a:t>
            </a:r>
            <a:endParaRPr 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-2946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6DF5DB-CB47-4F3C-9C68-B49D45174A67}" type="datetime1">
              <a:rPr lang="fr-FR"/>
              <a:pPr>
                <a:defRPr/>
              </a:pPr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i="0">
                <a:solidFill>
                  <a:srgbClr val="00292B"/>
                </a:solidFill>
                <a:latin typeface="Rockwell"/>
                <a:cs typeface="Rockwel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49263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 i="0">
                <a:solidFill>
                  <a:srgbClr val="EB9C28"/>
                </a:solidFill>
                <a:latin typeface="Rockwell"/>
                <a:cs typeface="Rockwell"/>
              </a:defRPr>
            </a:lvl1pPr>
          </a:lstStyle>
          <a:p>
            <a:pPr>
              <a:defRPr/>
            </a:pPr>
            <a:r>
              <a:rPr lang="fr-FR"/>
              <a:t>UITP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667000" y="127000"/>
            <a:ext cx="642937" cy="642938"/>
          </a:xfrm>
          <a:prstGeom prst="rect">
            <a:avLst/>
          </a:prstGeom>
          <a:solidFill>
            <a:srgbClr val="002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-2667000" y="957263"/>
            <a:ext cx="642937" cy="642937"/>
          </a:xfrm>
          <a:prstGeom prst="rect">
            <a:avLst/>
          </a:prstGeom>
          <a:solidFill>
            <a:srgbClr val="DF65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-2667000" y="1820863"/>
            <a:ext cx="642937" cy="642937"/>
          </a:xfrm>
          <a:prstGeom prst="rect">
            <a:avLst/>
          </a:prstGeom>
          <a:solidFill>
            <a:srgbClr val="EB9C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-2667000" y="2709863"/>
            <a:ext cx="642937" cy="642937"/>
          </a:xfrm>
          <a:prstGeom prst="rect">
            <a:avLst/>
          </a:prstGeom>
          <a:solidFill>
            <a:srgbClr val="50B08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-2667000" y="3614738"/>
            <a:ext cx="642937" cy="644525"/>
          </a:xfrm>
          <a:prstGeom prst="rect">
            <a:avLst/>
          </a:prstGeom>
          <a:solidFill>
            <a:srgbClr val="56AC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2667000" y="4437063"/>
            <a:ext cx="642937" cy="642937"/>
          </a:xfrm>
          <a:prstGeom prst="rect">
            <a:avLst/>
          </a:prstGeom>
          <a:solidFill>
            <a:srgbClr val="540B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-2667000" y="5300663"/>
            <a:ext cx="642937" cy="642937"/>
          </a:xfrm>
          <a:prstGeom prst="rect">
            <a:avLst/>
          </a:prstGeom>
          <a:solidFill>
            <a:srgbClr val="D433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 cap="all">
          <a:solidFill>
            <a:srgbClr val="00292B"/>
          </a:solidFill>
          <a:latin typeface="Rockwell"/>
          <a:ea typeface="Rockwell" pitchFamily="18" charset="0"/>
          <a:cs typeface="Rockwel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  <a:ea typeface="Rockwell" pitchFamily="18" charset="0"/>
          <a:cs typeface="Rockwell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  <a:ea typeface="Rockwell" pitchFamily="18" charset="0"/>
          <a:cs typeface="Rockwell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  <a:ea typeface="Rockwell" pitchFamily="18" charset="0"/>
          <a:cs typeface="Rockwell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  <a:ea typeface="Rockwell" pitchFamily="18" charset="0"/>
          <a:cs typeface="Rockwell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92B"/>
          </a:solidFill>
          <a:latin typeface="Rockwell" pitchFamily="18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SzPct val="115000"/>
        <a:buBlip>
          <a:blip r:embed="rId21"/>
        </a:buBlip>
        <a:defRPr sz="24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21"/>
        </a:buBlip>
        <a:defRPr sz="20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21"/>
        </a:buBlip>
        <a:defRPr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SzPct val="115000"/>
        <a:buBlip>
          <a:blip r:embed="rId21"/>
        </a:buBlip>
        <a:defRPr sz="16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artur.perchel@uitp.org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ChangeArrowheads="1"/>
          </p:cNvSpPr>
          <p:nvPr/>
        </p:nvSpPr>
        <p:spPr bwMode="auto">
          <a:xfrm>
            <a:off x="247650" y="4052027"/>
            <a:ext cx="7888287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800" b="1" dirty="0" smtClean="0">
                <a:latin typeface="Calibri" pitchFamily="34" charset="0"/>
              </a:rPr>
              <a:t>Alain FLAUSCH</a:t>
            </a:r>
            <a:endParaRPr lang="pl-PL" sz="2800" b="1" dirty="0">
              <a:latin typeface="Calibri" pitchFamily="34" charset="0"/>
            </a:endParaRPr>
          </a:p>
          <a:p>
            <a:pPr algn="ctr"/>
            <a:r>
              <a:rPr lang="pl-PL" sz="2800" b="1" dirty="0">
                <a:latin typeface="Calibri" pitchFamily="34" charset="0"/>
              </a:rPr>
              <a:t>International Association of Public Transport</a:t>
            </a:r>
          </a:p>
          <a:p>
            <a:pPr algn="ctr"/>
            <a:r>
              <a:rPr lang="pl-PL" sz="2800" b="1" dirty="0">
                <a:latin typeface="Calibri" pitchFamily="34" charset="0"/>
              </a:rPr>
              <a:t>UITP</a:t>
            </a:r>
          </a:p>
          <a:p>
            <a:pPr algn="ctr"/>
            <a:endParaRPr lang="pl-PL" sz="2000" b="1" dirty="0">
              <a:latin typeface="Calibri" pitchFamily="34" charset="0"/>
            </a:endParaRPr>
          </a:p>
          <a:p>
            <a:pPr algn="ctr"/>
            <a:endParaRPr lang="pl-PL" sz="2000" b="1" dirty="0">
              <a:latin typeface="Calibri" pitchFamily="34" charset="0"/>
            </a:endParaRPr>
          </a:p>
          <a:p>
            <a:pPr algn="ctr"/>
            <a:r>
              <a:rPr lang="en-GB" b="1" dirty="0">
                <a:latin typeface="Calibri" pitchFamily="34" charset="0"/>
              </a:rPr>
              <a:t>3rd Transport &amp; Logistics Conference 2016 </a:t>
            </a:r>
            <a:endParaRPr lang="fr-FR" b="1" dirty="0">
              <a:latin typeface="Calibri" pitchFamily="34" charset="0"/>
            </a:endParaRPr>
          </a:p>
        </p:txBody>
      </p:sp>
      <p:sp>
        <p:nvSpPr>
          <p:cNvPr id="11" name="Titre 11"/>
          <p:cNvSpPr txBox="1">
            <a:spLocks/>
          </p:cNvSpPr>
          <p:nvPr/>
        </p:nvSpPr>
        <p:spPr>
          <a:xfrm>
            <a:off x="0" y="1514475"/>
            <a:ext cx="8991600" cy="16922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sz="4000" b="1" cap="all" dirty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/>
            </a:r>
            <a:br>
              <a:rPr lang="fr-FR" sz="4000" b="1" cap="all" dirty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</a:br>
            <a:r>
              <a:rPr lang="en-GB" sz="3600" b="1" cap="all" dirty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>Changing Mobility </a:t>
            </a:r>
            <a:r>
              <a:rPr lang="en-GB" sz="3600" b="1" cap="all" dirty="0" smtClean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>Landscape</a:t>
            </a:r>
            <a:endParaRPr lang="pl-PL" sz="3600" b="1" cap="all" dirty="0" smtClean="0">
              <a:solidFill>
                <a:srgbClr val="184249"/>
              </a:solidFill>
              <a:latin typeface="Rockwell" pitchFamily="18" charset="0"/>
              <a:ea typeface="+mj-ea"/>
              <a:cs typeface="Rockwell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GB" sz="3600" cap="all" dirty="0" smtClean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>in </a:t>
            </a:r>
            <a:r>
              <a:rPr lang="en-GB" sz="3600" cap="all" dirty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>Central &amp; Eastern </a:t>
            </a:r>
            <a:r>
              <a:rPr lang="en-GB" sz="3600" cap="all" dirty="0" smtClean="0">
                <a:solidFill>
                  <a:srgbClr val="184249"/>
                </a:solidFill>
                <a:latin typeface="Rockwell" pitchFamily="18" charset="0"/>
                <a:ea typeface="+mj-ea"/>
                <a:cs typeface="Rockwell"/>
              </a:rPr>
              <a:t>Europe</a:t>
            </a:r>
            <a:endParaRPr lang="fr-FR" sz="3200" cap="all" dirty="0">
              <a:solidFill>
                <a:srgbClr val="184249"/>
              </a:solidFill>
              <a:latin typeface="Rockwell" pitchFamily="18" charset="0"/>
              <a:ea typeface="+mj-ea"/>
              <a:cs typeface="Rockwell"/>
            </a:endParaRPr>
          </a:p>
        </p:txBody>
      </p:sp>
      <p:pic>
        <p:nvPicPr>
          <p:cNvPr id="25604" name="Picture 5" descr="UITP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50" y="182563"/>
            <a:ext cx="2611438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150813"/>
            <a:ext cx="8229600" cy="1417637"/>
          </a:xfrm>
        </p:spPr>
        <p:txBody>
          <a:bodyPr/>
          <a:lstStyle/>
          <a:p>
            <a:pPr>
              <a:defRPr/>
            </a:pPr>
            <a:r>
              <a:rPr lang="pl-PL" sz="4000" dirty="0" smtClean="0">
                <a:ea typeface="+mj-ea"/>
              </a:rPr>
              <a:t>UITP: </a:t>
            </a:r>
            <a:br>
              <a:rPr lang="pl-PL" sz="4000" dirty="0" smtClean="0">
                <a:ea typeface="+mj-ea"/>
              </a:rPr>
            </a:br>
            <a:r>
              <a:rPr lang="fr-BE" sz="4000" dirty="0" smtClean="0">
                <a:ea typeface="+mj-ea"/>
              </a:rPr>
              <a:t>A </a:t>
            </a:r>
            <a:r>
              <a:rPr lang="pl-PL" sz="4000" dirty="0" smtClean="0">
                <a:ea typeface="+mj-ea"/>
              </a:rPr>
              <a:t>GLOBAL </a:t>
            </a:r>
            <a:r>
              <a:rPr lang="fr-BE" sz="4000" dirty="0" smtClean="0">
                <a:ea typeface="+mj-ea"/>
              </a:rPr>
              <a:t>association</a:t>
            </a:r>
            <a:br>
              <a:rPr lang="fr-BE" sz="4000" dirty="0" smtClean="0">
                <a:ea typeface="+mj-ea"/>
              </a:rPr>
            </a:br>
            <a:r>
              <a:rPr lang="fr-BE" dirty="0" smtClean="0">
                <a:ea typeface="+mj-ea"/>
              </a:rPr>
              <a:t/>
            </a:r>
            <a:br>
              <a:rPr lang="fr-BE" dirty="0" smtClean="0">
                <a:ea typeface="+mj-ea"/>
              </a:rPr>
            </a:br>
            <a:r>
              <a:rPr lang="fr-BE" dirty="0" smtClean="0">
                <a:ea typeface="+mj-ea"/>
              </a:rPr>
              <a:t/>
            </a:r>
            <a:br>
              <a:rPr lang="fr-BE" dirty="0" smtClean="0">
                <a:ea typeface="+mj-ea"/>
              </a:rPr>
            </a:br>
            <a:endParaRPr lang="fr-BE" sz="2200" dirty="0">
              <a:ea typeface="+mj-ea"/>
            </a:endParaRPr>
          </a:p>
        </p:txBody>
      </p:sp>
      <p:pic>
        <p:nvPicPr>
          <p:cNvPr id="27650" name="Content Placeholder 8" descr="UITP_Map_of_Regions.pn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03275" y="1417638"/>
            <a:ext cx="7032625" cy="4970462"/>
          </a:xfrm>
        </p:spPr>
      </p:pic>
      <p:sp>
        <p:nvSpPr>
          <p:cNvPr id="27651" name="Slide Number Placeholder 6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C99D6A-DB3D-414C-958A-1BA6B6F9F5A1}" type="slidenum">
              <a:rPr lang="fr-FR" smtClean="0">
                <a:latin typeface="Rockwell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Rockwell" pitchFamily="18" charset="0"/>
              <a:cs typeface="Arial" charset="0"/>
            </a:endParaRPr>
          </a:p>
        </p:txBody>
      </p:sp>
      <p:sp>
        <p:nvSpPr>
          <p:cNvPr id="27652" name="Footer Placeholder 7"/>
          <p:cNvSpPr>
            <a:spLocks noGrp="1"/>
          </p:cNvSpPr>
          <p:nvPr>
            <p:ph type="ftr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latin typeface="Rockwell" pitchFamily="18" charset="0"/>
                <a:cs typeface="Arial" charset="0"/>
              </a:rPr>
              <a:t>UITP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13652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4000" dirty="0" smtClean="0">
                <a:ea typeface="+mj-ea"/>
              </a:rPr>
              <a:t>UITP:</a:t>
            </a:r>
            <a:br>
              <a:rPr lang="pl-PL" sz="4000" dirty="0" smtClean="0">
                <a:ea typeface="+mj-ea"/>
              </a:rPr>
            </a:br>
            <a:r>
              <a:rPr lang="fr-BE" sz="4000" dirty="0" smtClean="0">
                <a:ea typeface="+mj-ea"/>
              </a:rPr>
              <a:t>diverse </a:t>
            </a:r>
            <a:r>
              <a:rPr lang="pl-PL" sz="4000" dirty="0" smtClean="0">
                <a:ea typeface="+mj-ea"/>
              </a:rPr>
              <a:t>STAKEHOLDERS</a:t>
            </a:r>
            <a:r>
              <a:rPr lang="fr-BE" dirty="0" smtClean="0">
                <a:ea typeface="+mj-ea"/>
              </a:rPr>
              <a:t/>
            </a:r>
            <a:br>
              <a:rPr lang="fr-BE" dirty="0" smtClean="0">
                <a:ea typeface="+mj-ea"/>
              </a:rPr>
            </a:br>
            <a:endParaRPr lang="fr-BE" dirty="0">
              <a:ea typeface="+mj-ea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641350" y="1879600"/>
            <a:ext cx="8256588" cy="447675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1</a:t>
            </a:r>
            <a:r>
              <a:rPr lang="pl-PL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40</a:t>
            </a:r>
            <a:r>
              <a:rPr lang="fr-FR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0</a:t>
            </a:r>
            <a:r>
              <a:rPr lang="pl-PL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+</a:t>
            </a:r>
            <a:r>
              <a:rPr lang="fr-FR" sz="28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  <a:cs typeface="Century Gothic" pitchFamily="34" charset="0"/>
              </a:rPr>
              <a:t>member</a:t>
            </a:r>
            <a:r>
              <a:rPr lang="fr-FR" sz="28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  <a:cs typeface="Century Gothic" pitchFamily="34" charset="0"/>
              </a:rPr>
              <a:t>companies</a:t>
            </a:r>
            <a:endParaRPr lang="fr-FR" sz="2800" dirty="0" smtClean="0">
              <a:latin typeface="Century Gothic" pitchFamily="34" charset="0"/>
              <a:cs typeface="Century Gothic" pitchFamily="34" charset="0"/>
            </a:endParaRPr>
          </a:p>
          <a:p>
            <a:pPr lvl="1" eaLnBrk="1" hangingPunct="1"/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Operators</a:t>
            </a:r>
            <a:endParaRPr lang="fr-FR" sz="2000" dirty="0" smtClean="0">
              <a:latin typeface="Century Gothic" pitchFamily="34" charset="0"/>
              <a:cs typeface="Century Gothic" pitchFamily="34" charset="0"/>
            </a:endParaRPr>
          </a:p>
          <a:p>
            <a:pPr lvl="1" eaLnBrk="1" hangingPunct="1"/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Authorities</a:t>
            </a:r>
            <a:endParaRPr lang="fr-FR" sz="2000" dirty="0" smtClean="0">
              <a:latin typeface="Century Gothic" pitchFamily="34" charset="0"/>
              <a:cs typeface="Century Gothic" pitchFamily="34" charset="0"/>
            </a:endParaRPr>
          </a:p>
          <a:p>
            <a:pPr lvl="1" eaLnBrk="1" hangingPunct="1"/>
            <a:r>
              <a:rPr lang="pl-PL" sz="2000" dirty="0" smtClean="0">
                <a:latin typeface="Century Gothic" pitchFamily="34" charset="0"/>
                <a:cs typeface="Century Gothic" pitchFamily="34" charset="0"/>
              </a:rPr>
              <a:t>P</a:t>
            </a:r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ublic</a:t>
            </a:r>
            <a:r>
              <a:rPr lang="fr-FR" sz="2000" dirty="0" smtClean="0">
                <a:latin typeface="Century Gothic" pitchFamily="34" charset="0"/>
                <a:cs typeface="Century Gothic" pitchFamily="34" charset="0"/>
              </a:rPr>
              <a:t> transport </a:t>
            </a:r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supply</a:t>
            </a:r>
            <a:r>
              <a:rPr lang="fr-FR" sz="2000" dirty="0" smtClean="0">
                <a:latin typeface="Century Gothic" pitchFamily="34" charset="0"/>
                <a:cs typeface="Century Gothic" pitchFamily="34" charset="0"/>
              </a:rPr>
              <a:t> and service </a:t>
            </a:r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industry</a:t>
            </a:r>
            <a:endParaRPr lang="fr-FR" sz="2000" dirty="0" smtClean="0">
              <a:latin typeface="Century Gothic" pitchFamily="34" charset="0"/>
              <a:cs typeface="Century Gothic" pitchFamily="34" charset="0"/>
            </a:endParaRPr>
          </a:p>
          <a:p>
            <a:pPr lvl="1" eaLnBrk="1" hangingPunct="1"/>
            <a:r>
              <a:rPr lang="pl-PL" sz="2000" dirty="0" smtClean="0">
                <a:latin typeface="Century Gothic" pitchFamily="34" charset="0"/>
                <a:cs typeface="Century Gothic" pitchFamily="34" charset="0"/>
              </a:rPr>
              <a:t>R</a:t>
            </a:r>
            <a:r>
              <a:rPr lang="fr-FR" sz="2000" dirty="0" err="1" smtClean="0">
                <a:latin typeface="Century Gothic" pitchFamily="34" charset="0"/>
                <a:cs typeface="Century Gothic" pitchFamily="34" charset="0"/>
              </a:rPr>
              <a:t>esearch</a:t>
            </a:r>
            <a:r>
              <a:rPr lang="fr-FR" sz="20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000" dirty="0" err="1" smtClean="0">
                <a:latin typeface="Century Gothic" pitchFamily="34" charset="0"/>
                <a:cs typeface="Century Gothic" pitchFamily="34" charset="0"/>
              </a:rPr>
              <a:t>centers</a:t>
            </a:r>
            <a:r>
              <a:rPr lang="pl-PL" sz="2000" dirty="0" smtClean="0">
                <a:latin typeface="Century Gothic" pitchFamily="34" charset="0"/>
                <a:cs typeface="Century Gothic" pitchFamily="34" charset="0"/>
              </a:rPr>
              <a:t> and </a:t>
            </a:r>
            <a:r>
              <a:rPr lang="pl-PL" sz="2000" dirty="0" err="1" smtClean="0">
                <a:latin typeface="Century Gothic" pitchFamily="34" charset="0"/>
                <a:cs typeface="Century Gothic" pitchFamily="34" charset="0"/>
              </a:rPr>
              <a:t>universities</a:t>
            </a:r>
            <a:endParaRPr lang="fr-FR" sz="2000" dirty="0" smtClean="0">
              <a:latin typeface="Century Gothic" pitchFamily="34" charset="0"/>
              <a:cs typeface="Century Gothic" pitchFamily="34" charset="0"/>
            </a:endParaRPr>
          </a:p>
          <a:p>
            <a:pPr eaLnBrk="1" hangingPunct="1"/>
            <a:r>
              <a:rPr lang="fr-FR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9</a:t>
            </a:r>
            <a:r>
              <a:rPr lang="pl-PL" sz="2800" dirty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6</a:t>
            </a:r>
            <a:r>
              <a:rPr lang="fr-FR" sz="28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fr-FR" sz="2800" dirty="0" smtClean="0">
                <a:latin typeface="Century Gothic" pitchFamily="34" charset="0"/>
                <a:cs typeface="Century Gothic" pitchFamily="34" charset="0"/>
              </a:rPr>
              <a:t>countries</a:t>
            </a:r>
            <a:endParaRPr lang="pl-PL" sz="2800" dirty="0" smtClean="0">
              <a:latin typeface="Century Gothic" pitchFamily="34" charset="0"/>
              <a:cs typeface="Century Gothic" pitchFamily="34" charset="0"/>
            </a:endParaRPr>
          </a:p>
          <a:p>
            <a:pPr eaLnBrk="1" hangingPunct="1"/>
            <a:r>
              <a:rPr lang="pl-PL" sz="2800" dirty="0" smtClean="0">
                <a:latin typeface="Century Gothic" pitchFamily="34" charset="0"/>
                <a:cs typeface="Century Gothic" pitchFamily="34" charset="0"/>
              </a:rPr>
              <a:t>Europe: </a:t>
            </a:r>
            <a:r>
              <a:rPr lang="pl-PL" sz="2800" dirty="0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490 </a:t>
            </a:r>
            <a:r>
              <a:rPr lang="pl-PL" sz="2800" dirty="0" err="1" smtClean="0">
                <a:latin typeface="Century Gothic" pitchFamily="34" charset="0"/>
                <a:cs typeface="Century Gothic" pitchFamily="34" charset="0"/>
              </a:rPr>
              <a:t>cities</a:t>
            </a:r>
            <a:r>
              <a:rPr lang="pl-PL" sz="28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err="1" smtClean="0">
                <a:latin typeface="Century Gothic" pitchFamily="34" charset="0"/>
                <a:cs typeface="Century Gothic" pitchFamily="34" charset="0"/>
              </a:rPr>
              <a:t>involved</a:t>
            </a:r>
            <a:endParaRPr lang="pl-PL" sz="2800" dirty="0" smtClean="0">
              <a:latin typeface="Century Gothic" pitchFamily="34" charset="0"/>
              <a:cs typeface="Century Gothic" pitchFamily="34" charset="0"/>
            </a:endParaRPr>
          </a:p>
          <a:p>
            <a:pPr eaLnBrk="1" hangingPunct="1"/>
            <a:endParaRPr lang="pl-PL" sz="1000" dirty="0" smtClean="0">
              <a:latin typeface="Century Gothic" pitchFamily="34" charset="0"/>
              <a:cs typeface="Century Gothic" pitchFamily="34" charset="0"/>
            </a:endParaRPr>
          </a:p>
          <a:p>
            <a:pPr eaLnBrk="1" hangingPunct="1"/>
            <a:r>
              <a:rPr lang="pl-PL" sz="2800" dirty="0" err="1" smtClean="0">
                <a:latin typeface="Century Gothic" pitchFamily="34" charset="0"/>
                <a:cs typeface="Century Gothic" pitchFamily="34" charset="0"/>
              </a:rPr>
              <a:t>Our</a:t>
            </a:r>
            <a:r>
              <a:rPr lang="pl-PL" sz="280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err="1" smtClean="0">
                <a:solidFill>
                  <a:srgbClr val="F47D3A"/>
                </a:solidFill>
                <a:latin typeface="Century Gothic" pitchFamily="34" charset="0"/>
                <a:cs typeface="Century Gothic" pitchFamily="34" charset="0"/>
              </a:rPr>
              <a:t>mission</a:t>
            </a:r>
            <a:r>
              <a:rPr lang="pl-PL" sz="2800" dirty="0" smtClean="0">
                <a:latin typeface="Century Gothic" pitchFamily="34" charset="0"/>
                <a:cs typeface="Century Gothic" pitchFamily="34" charset="0"/>
              </a:rPr>
              <a:t>: </a:t>
            </a:r>
            <a:r>
              <a:rPr lang="pl-PL" sz="2800" dirty="0" err="1" smtClean="0">
                <a:latin typeface="Century Gothic" pitchFamily="34" charset="0"/>
                <a:cs typeface="Century Gothic" pitchFamily="34" charset="0"/>
              </a:rPr>
              <a:t>Knowledge|Advocacy|Business</a:t>
            </a:r>
            <a:endParaRPr lang="fr-FR" sz="2800" dirty="0" smtClean="0">
              <a:latin typeface="Century Gothic" pitchFamily="34" charset="0"/>
              <a:cs typeface="Century Gothic" pitchFamily="34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760B15-5AE9-42AA-9ACB-6183C632E9CB}" type="slidenum">
              <a:rPr lang="fr-FR" smtClean="0">
                <a:latin typeface="Rockwell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Rockwell" pitchFamily="18" charset="0"/>
              <a:cs typeface="Arial" charset="0"/>
            </a:endParaRPr>
          </a:p>
        </p:txBody>
      </p:sp>
      <p:sp>
        <p:nvSpPr>
          <p:cNvPr id="29700" name="Footer Placeholder 7"/>
          <p:cNvSpPr>
            <a:spLocks noGrp="1"/>
          </p:cNvSpPr>
          <p:nvPr>
            <p:ph type="ftr" sz="quarter" idx="15"/>
          </p:nvPr>
        </p:nvSpPr>
        <p:spPr bwMode="auto">
          <a:xfrm>
            <a:off x="8088313" y="6356350"/>
            <a:ext cx="598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latin typeface="Rockwell" pitchFamily="18" charset="0"/>
                <a:cs typeface="Arial" charset="0"/>
              </a:rPr>
              <a:t>UITP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176751"/>
            <a:ext cx="8229600" cy="11430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cap="none" dirty="0" smtClean="0">
                <a:latin typeface="Rockwell" pitchFamily="18" charset="0"/>
                <a:cs typeface="Rockwell" pitchFamily="18" charset="0"/>
              </a:rPr>
              <a:t>KEY MOBILITY </a:t>
            </a:r>
            <a:br>
              <a:rPr lang="pl-PL" cap="none" dirty="0" smtClean="0">
                <a:latin typeface="Rockwell" pitchFamily="18" charset="0"/>
                <a:cs typeface="Rockwell" pitchFamily="18" charset="0"/>
              </a:rPr>
            </a:br>
            <a:r>
              <a:rPr lang="pl-PL" cap="none" dirty="0" smtClean="0">
                <a:latin typeface="Rockwell" pitchFamily="18" charset="0"/>
                <a:cs typeface="Rockwell" pitchFamily="18" charset="0"/>
              </a:rPr>
              <a:t>TRENDS</a:t>
            </a:r>
            <a:endParaRPr lang="en-US" cap="none" dirty="0" smtClean="0">
              <a:latin typeface="Rockwell" pitchFamily="18" charset="0"/>
              <a:cs typeface="Rockwell" pitchFamily="18" charset="0"/>
            </a:endParaRPr>
          </a:p>
        </p:txBody>
      </p:sp>
      <p:sp>
        <p:nvSpPr>
          <p:cNvPr id="87042" name="Rectangle 3"/>
          <p:cNvSpPr>
            <a:spLocks noGrp="1"/>
          </p:cNvSpPr>
          <p:nvPr>
            <p:ph type="body" idx="4294967295"/>
          </p:nvPr>
        </p:nvSpPr>
        <p:spPr>
          <a:xfrm>
            <a:off x="643179" y="2169628"/>
            <a:ext cx="822960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No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progress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without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EU </a:t>
            </a:r>
            <a:r>
              <a:rPr lang="pl-PL" sz="280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funds</a:t>
            </a:r>
            <a:endParaRPr lang="pl-PL" sz="280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800" b="0" dirty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ITS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revolution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getting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smart </a:t>
            </a:r>
            <a:r>
              <a:rPr lang="pl-PL" sz="280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cities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moving</a:t>
            </a:r>
            <a:endParaRPr lang="pl-PL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800" b="0" dirty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The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rise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of 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railway </a:t>
            </a:r>
            <a:r>
              <a:rPr lang="pl-PL" sz="280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infrastructure</a:t>
            </a:r>
            <a:r>
              <a:rPr lang="pl-PL" sz="280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investments</a:t>
            </a:r>
            <a:endParaRPr lang="pl-PL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800" b="0" dirty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Electromobility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’s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offensive</a:t>
            </a:r>
            <a:endParaRPr lang="pl-PL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22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2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</p:txBody>
      </p:sp>
      <p:sp>
        <p:nvSpPr>
          <p:cNvPr id="87043" name="Footer Placeholder 7"/>
          <p:cNvSpPr txBox="1">
            <a:spLocks noGrp="1"/>
          </p:cNvSpPr>
          <p:nvPr/>
        </p:nvSpPr>
        <p:spPr bwMode="auto">
          <a:xfrm>
            <a:off x="8088313" y="6356350"/>
            <a:ext cx="5984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fr-FR" sz="1200" b="1">
                <a:solidFill>
                  <a:srgbClr val="00292B"/>
                </a:solidFill>
                <a:latin typeface="Rockwell" pitchFamily="18" charset="0"/>
              </a:rPr>
              <a:t>UITP</a:t>
            </a: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449263" y="621506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E137BB54-00D4-450C-B4DA-6FEC8AFF916D}" type="slidenum">
              <a:rPr lang="fr-FR" sz="1200" b="1">
                <a:solidFill>
                  <a:srgbClr val="EB9C28"/>
                </a:solidFill>
                <a:latin typeface="Rockwell" pitchFamily="18" charset="0"/>
              </a:rPr>
              <a:pPr/>
              <a:t>4</a:t>
            </a:fld>
            <a:endParaRPr lang="fr-FR" sz="1200" b="1">
              <a:solidFill>
                <a:srgbClr val="EB9C28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95250" y="52388"/>
            <a:ext cx="8229600" cy="11430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cap="none" dirty="0" smtClean="0">
                <a:latin typeface="Rockwell" pitchFamily="18" charset="0"/>
                <a:cs typeface="Rockwell" pitchFamily="18" charset="0"/>
              </a:rPr>
              <a:t>CEE:</a:t>
            </a:r>
            <a:br>
              <a:rPr lang="pl-PL" cap="none" dirty="0" smtClean="0">
                <a:latin typeface="Rockwell" pitchFamily="18" charset="0"/>
                <a:cs typeface="Rockwell" pitchFamily="18" charset="0"/>
              </a:rPr>
            </a:br>
            <a:r>
              <a:rPr lang="pl-PL" cap="none" dirty="0" err="1" smtClean="0">
                <a:latin typeface="Rockwell" pitchFamily="18" charset="0"/>
                <a:cs typeface="Rockwell" pitchFamily="18" charset="0"/>
              </a:rPr>
              <a:t>Mobility’s</a:t>
            </a:r>
            <a:r>
              <a:rPr lang="pl-PL" cap="none" dirty="0" smtClean="0">
                <a:latin typeface="Rockwell" pitchFamily="18" charset="0"/>
                <a:cs typeface="Rockwell" pitchFamily="18" charset="0"/>
              </a:rPr>
              <a:t> place to be</a:t>
            </a:r>
            <a:endParaRPr lang="en-US" cap="none" dirty="0" smtClean="0">
              <a:latin typeface="Rockwell" pitchFamily="18" charset="0"/>
              <a:cs typeface="Rockwell" pitchFamily="18" charset="0"/>
            </a:endParaRPr>
          </a:p>
        </p:txBody>
      </p:sp>
      <p:sp>
        <p:nvSpPr>
          <p:cNvPr id="88066" name="Rectangle 3"/>
          <p:cNvSpPr>
            <a:spLocks noGrp="1"/>
          </p:cNvSpPr>
          <p:nvPr>
            <p:ph type="body" idx="4294967295"/>
          </p:nvPr>
        </p:nvSpPr>
        <p:spPr>
          <a:xfrm>
            <a:off x="361950" y="1781175"/>
            <a:ext cx="8434388" cy="4824413"/>
          </a:xfrm>
        </p:spPr>
        <p:txBody>
          <a:bodyPr/>
          <a:lstStyle/>
          <a:p>
            <a:pPr algn="ctr" eaLnBrk="1" hangingPunct="1"/>
            <a:endParaRPr lang="en-US" dirty="0" smtClean="0">
              <a:solidFill>
                <a:srgbClr val="EB9C28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en-US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P</a:t>
            </a:r>
            <a:r>
              <a:rPr lang="en-GB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ublic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en-GB" sz="2800" b="0" dirty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transport in Central and Eastern Europe is currently undergoing a major quality 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shift</a:t>
            </a:r>
            <a:endParaRPr lang="pl-PL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800" b="0" dirty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T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he </a:t>
            </a:r>
            <a:r>
              <a:rPr lang="en-GB" sz="2800" b="0" dirty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historic development gap between Western and Eastern Europe 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is </a:t>
            </a:r>
            <a:r>
              <a:rPr lang="en-GB" sz="2800" b="0" dirty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slowly beginning to 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vanish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–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partly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due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to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urban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mobility</a:t>
            </a: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pl-PL" sz="2800" b="0" dirty="0" err="1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rise</a:t>
            </a:r>
            <a:endParaRPr lang="pl-PL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endParaRPr lang="pl-PL" sz="2800" b="0" dirty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  <a:p>
            <a:pPr eaLnBrk="1" hangingPunct="1">
              <a:lnSpc>
                <a:spcPct val="80000"/>
              </a:lnSpc>
              <a:buFont typeface="Century Gothic" pitchFamily="34" charset="0"/>
              <a:buChar char="→"/>
            </a:pPr>
            <a:r>
              <a:rPr lang="pl-PL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 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The </a:t>
            </a:r>
            <a:r>
              <a:rPr lang="en-GB" sz="2800" b="0" dirty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region mobility’s success is surely far from </a:t>
            </a:r>
            <a:r>
              <a:rPr lang="en-GB" sz="2800" b="0" dirty="0" smtClean="0">
                <a:solidFill>
                  <a:srgbClr val="184249"/>
                </a:solidFill>
                <a:latin typeface="Century Gothic" pitchFamily="34" charset="0"/>
                <a:cs typeface="Century Gothic" pitchFamily="34" charset="0"/>
              </a:rPr>
              <a:t>over </a:t>
            </a:r>
            <a:endParaRPr lang="en-US" sz="2800" b="0" dirty="0" smtClean="0">
              <a:solidFill>
                <a:srgbClr val="184249"/>
              </a:solidFill>
              <a:latin typeface="Century Gothic" pitchFamily="34" charset="0"/>
              <a:cs typeface="Century Gothic" pitchFamily="34" charset="0"/>
            </a:endParaRPr>
          </a:p>
        </p:txBody>
      </p:sp>
      <p:sp>
        <p:nvSpPr>
          <p:cNvPr id="88067" name="Footer Placeholder 7"/>
          <p:cNvSpPr txBox="1">
            <a:spLocks noGrp="1"/>
          </p:cNvSpPr>
          <p:nvPr/>
        </p:nvSpPr>
        <p:spPr bwMode="auto">
          <a:xfrm>
            <a:off x="8088313" y="6356350"/>
            <a:ext cx="5984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fr-FR" sz="1200" b="1">
                <a:solidFill>
                  <a:srgbClr val="00292B"/>
                </a:solidFill>
                <a:latin typeface="Rockwell" pitchFamily="18" charset="0"/>
              </a:rPr>
              <a:t>UITP</a:t>
            </a:r>
          </a:p>
        </p:txBody>
      </p:sp>
      <p:sp>
        <p:nvSpPr>
          <p:cNvPr id="88068" name="Slide Number Placeholder 3"/>
          <p:cNvSpPr txBox="1">
            <a:spLocks noGrp="1"/>
          </p:cNvSpPr>
          <p:nvPr/>
        </p:nvSpPr>
        <p:spPr bwMode="auto">
          <a:xfrm>
            <a:off x="449263" y="621506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83C568CA-FBD3-4F21-950D-0465FF1802C1}" type="slidenum">
              <a:rPr lang="fr-FR" sz="1200" b="1">
                <a:solidFill>
                  <a:srgbClr val="EB9C28"/>
                </a:solidFill>
                <a:latin typeface="Rockwell" pitchFamily="18" charset="0"/>
              </a:rPr>
              <a:pPr/>
              <a:t>5</a:t>
            </a:fld>
            <a:endParaRPr lang="fr-FR" sz="1200" b="1">
              <a:solidFill>
                <a:srgbClr val="EB9C28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30275"/>
            <a:ext cx="8229600" cy="54641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5200" dirty="0" smtClean="0">
                <a:latin typeface="Century Gothic" pitchFamily="34" charset="0"/>
                <a:cs typeface="Century Gothic" pitchFamily="34" charset="0"/>
              </a:rPr>
              <a:t>Thank you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5200" dirty="0" smtClean="0">
                <a:latin typeface="Century Gothic" pitchFamily="34" charset="0"/>
                <a:cs typeface="Century Gothic" pitchFamily="34" charset="0"/>
              </a:rPr>
              <a:t>for your attention!</a:t>
            </a:r>
          </a:p>
          <a:p>
            <a:pPr algn="ctr" eaLnBrk="1" hangingPunct="1">
              <a:lnSpc>
                <a:spcPct val="90000"/>
              </a:lnSpc>
            </a:pPr>
            <a:endParaRPr lang="en-US" sz="5200" dirty="0" smtClean="0">
              <a:latin typeface="Century Gothic" pitchFamily="34" charset="0"/>
              <a:cs typeface="Century Gothic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sz="3200" dirty="0" smtClean="0">
              <a:latin typeface="Century Gothic" pitchFamily="34" charset="0"/>
              <a:cs typeface="Century Gothic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sz="3200" dirty="0" smtClean="0">
              <a:latin typeface="Century Gothic" pitchFamily="34" charset="0"/>
              <a:cs typeface="Century Gothic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l-PL" sz="2800" b="0" dirty="0" smtClean="0">
                <a:latin typeface="Century Gothic" pitchFamily="34" charset="0"/>
                <a:cs typeface="Century Gothic" pitchFamily="34" charset="0"/>
              </a:rPr>
              <a:t>Alain FLAUSCH</a:t>
            </a:r>
            <a:endParaRPr lang="en-US" sz="2800" b="0" dirty="0" smtClean="0">
              <a:latin typeface="Century Gothic" pitchFamily="34" charset="0"/>
              <a:cs typeface="Century Gothic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l-PL" sz="2800" b="0" dirty="0" err="1" smtClean="0">
                <a:latin typeface="Century Gothic" pitchFamily="34" charset="0"/>
                <a:cs typeface="Century Gothic" pitchFamily="34" charset="0"/>
              </a:rPr>
              <a:t>Secretary</a:t>
            </a:r>
            <a:r>
              <a:rPr lang="pl-PL" sz="2800" b="0" dirty="0" smtClean="0">
                <a:latin typeface="Century Gothic" pitchFamily="34" charset="0"/>
                <a:cs typeface="Century Gothic" pitchFamily="34" charset="0"/>
              </a:rPr>
              <a:t> General</a:t>
            </a:r>
            <a:r>
              <a:rPr lang="en-US" sz="2800" b="0" dirty="0" smtClean="0">
                <a:latin typeface="Century Gothic" pitchFamily="34" charset="0"/>
                <a:cs typeface="Century Gothic" pitchFamily="34" charset="0"/>
              </a:rPr>
              <a:t> </a:t>
            </a:r>
            <a:r>
              <a:rPr lang="en-US" sz="2800" b="0" dirty="0" smtClean="0">
                <a:latin typeface="Century Gothic" pitchFamily="34" charset="0"/>
                <a:cs typeface="Century Gothic" pitchFamily="34" charset="0"/>
              </a:rPr>
              <a:t>| UITP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800" b="0" dirty="0" smtClean="0">
                <a:latin typeface="Century Gothic" pitchFamily="34" charset="0"/>
                <a:cs typeface="Century Gothic" pitchFamily="34" charset="0"/>
                <a:hlinkClick r:id="rId2"/>
              </a:rPr>
              <a:t>uitp.org</a:t>
            </a:r>
            <a:r>
              <a:rPr lang="en-US" sz="2800" b="0" dirty="0" smtClean="0">
                <a:latin typeface="Century Gothic" pitchFamily="34" charset="0"/>
                <a:cs typeface="Century Gothic" pitchFamily="34" charset="0"/>
              </a:rPr>
              <a:t> </a:t>
            </a:r>
            <a:endParaRPr lang="en-US" sz="2800" b="0" dirty="0" smtClean="0">
              <a:latin typeface="Century Gothic" pitchFamily="34" charset="0"/>
              <a:cs typeface="Century Gothic" pitchFamily="34" charset="0"/>
            </a:endParaRPr>
          </a:p>
        </p:txBody>
      </p:sp>
      <p:pic>
        <p:nvPicPr>
          <p:cNvPr id="89090" name="Picture 6" descr="http://www.uitp.org/sites/default/files/images/UITPlogos/UITP_Logo_RGB_72dp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2531" y="2605088"/>
            <a:ext cx="1658938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10007</TotalTime>
  <Words>151</Words>
  <Application>Microsoft Office PowerPoint</Application>
  <PresentationFormat>On-screen Show (4:3)</PresentationFormat>
  <Paragraphs>54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Rockwell</vt:lpstr>
      <vt:lpstr>Thème Office</vt:lpstr>
      <vt:lpstr>PowerPoint Presentation</vt:lpstr>
      <vt:lpstr>UITP:  A GLOBAL association   </vt:lpstr>
      <vt:lpstr>UITP: diverse STAKEHOLDERS </vt:lpstr>
      <vt:lpstr>KEY MOBILITY  TRENDS</vt:lpstr>
      <vt:lpstr>CEE: Mobility’s place to be</vt:lpstr>
      <vt:lpstr>PowerPoint Presentation</vt:lpstr>
    </vt:vector>
  </TitlesOfParts>
  <Company>Demo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Microsoft Office 2008 Demo</dc:creator>
  <cp:lastModifiedBy>PERCHEL Artur</cp:lastModifiedBy>
  <cp:revision>365</cp:revision>
  <cp:lastPrinted>2016-02-26T14:32:13Z</cp:lastPrinted>
  <dcterms:created xsi:type="dcterms:W3CDTF">2013-10-02T13:13:18Z</dcterms:created>
  <dcterms:modified xsi:type="dcterms:W3CDTF">2016-02-26T14:36:55Z</dcterms:modified>
</cp:coreProperties>
</file>