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Maven Pro" panose="020B0604020202020204" charset="0"/>
      <p:regular r:id="rId9"/>
      <p:bold r:id="rId10"/>
    </p:embeddedFont>
    <p:embeddedFont>
      <p:font typeface="Consolas" panose="020B0609020204030204" pitchFamily="49" charset="0"/>
      <p:regular r:id="rId11"/>
      <p:bold r:id="rId12"/>
      <p:italic r:id="rId13"/>
      <p:boldItalic r:id="rId14"/>
    </p:embeddedFont>
    <p:embeddedFont>
      <p:font typeface="Nunit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870" autoAdjust="0"/>
  </p:normalViewPr>
  <p:slideViewPr>
    <p:cSldViewPr snapToGrid="0">
      <p:cViewPr varScale="1">
        <p:scale>
          <a:sx n="127" d="100"/>
          <a:sy n="127" d="100"/>
        </p:scale>
        <p:origin x="11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10309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related to analysis, design, implementation, integration, and evaluation of </a:t>
            </a:r>
            <a:r>
              <a:rPr lang="en" b="1" dirty="0"/>
              <a:t>innovative software solutions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931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en-US" b="1" dirty="0"/>
              <a:t>57 EU projects</a:t>
            </a:r>
            <a:br>
              <a:rPr lang="en-US" b="1" dirty="0"/>
            </a:br>
            <a:r>
              <a:rPr lang="en-US" b="1" dirty="0"/>
              <a:t>17 active EU projects</a:t>
            </a:r>
            <a:br>
              <a:rPr lang="en-US" b="1" dirty="0"/>
            </a:br>
            <a:r>
              <a:rPr lang="en-US" b="1" dirty="0"/>
              <a:t>35 bilateral projects</a:t>
            </a:r>
            <a:br>
              <a:rPr lang="en-US" b="1" dirty="0"/>
            </a:br>
            <a:r>
              <a:rPr lang="en-US" b="1" dirty="0"/>
              <a:t>100+ industrial projects </a:t>
            </a:r>
            <a:r>
              <a:rPr lang="en-US" dirty="0"/>
              <a:t>… in the last five years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sl-SI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 have actively participated in FP5, FP6 and FP7 programmes, ERA NET, Marie Curie, ESA, LLP (Erasmus+, Tempus &amp; Leonardo da Vinci) programmes, COST, NATO SPS, Interreg SI-AT &amp; SI-HU, European Regional, Development Fund &amp; Ministry of Higher Education, Science &amp; Technology and Norway Grants and more.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9525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en-GB" b="1" dirty="0"/>
              <a:t>Usage</a:t>
            </a:r>
            <a:r>
              <a:rPr lang="en-GB" dirty="0"/>
              <a:t>: Personnel profiles are used in consideration to the military doctrine, organizational structure, decision cycle concept, minimization of conflicts, and </a:t>
            </a:r>
            <a:r>
              <a:rPr lang="en-GB" b="1" dirty="0"/>
              <a:t>maximization of effectiveness</a:t>
            </a:r>
            <a:r>
              <a:rPr lang="en-GB" dirty="0"/>
              <a:t> and cooperation.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8732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internet was developed by the military for the same reason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2050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7795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69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sz="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ida.kamisalic@um.s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Institute of Informatics </a:t>
            </a:r>
            <a:br>
              <a:rPr lang="en" dirty="0"/>
            </a:br>
            <a:r>
              <a:rPr lang="en" dirty="0"/>
              <a:t>UM FERI</a:t>
            </a:r>
            <a:endParaRPr dirty="0"/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1303800" y="1923691"/>
            <a:ext cx="7300500" cy="29301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sl-SI" sz="1400" b="1" dirty="0"/>
              <a:t>O</a:t>
            </a:r>
            <a:r>
              <a:rPr lang="en" sz="1400" b="1" dirty="0"/>
              <a:t>ver 25 years of experience</a:t>
            </a:r>
            <a:r>
              <a:rPr lang="en" sz="1400" dirty="0"/>
              <a:t> in implementation of R&amp;D projects</a:t>
            </a:r>
            <a:endParaRPr sz="1400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sl-SI" sz="1400" dirty="0"/>
              <a:t>T</a:t>
            </a:r>
            <a:r>
              <a:rPr lang="en" sz="1400" dirty="0"/>
              <a:t>he </a:t>
            </a:r>
            <a:r>
              <a:rPr lang="en" sz="1400" b="1" dirty="0"/>
              <a:t>leading role in the world</a:t>
            </a:r>
            <a:r>
              <a:rPr lang="en" sz="1400" dirty="0"/>
              <a:t> in </a:t>
            </a:r>
            <a:endParaRPr lang="sl-SI" sz="1400" dirty="0"/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r>
              <a:rPr lang="en" sz="1200" dirty="0"/>
              <a:t>processing massive amounts of structured and unstructured data</a:t>
            </a:r>
            <a:endParaRPr lang="sl-SI" sz="1200" dirty="0"/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r>
              <a:rPr lang="en" sz="1200" dirty="0"/>
              <a:t>designing transparent </a:t>
            </a:r>
            <a:r>
              <a:rPr lang="en" sz="1200" b="1" dirty="0"/>
              <a:t>classification </a:t>
            </a:r>
            <a:r>
              <a:rPr lang="en" sz="1200" dirty="0"/>
              <a:t>models</a:t>
            </a:r>
            <a:endParaRPr lang="sl-SI" sz="1200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sl-SI" sz="1400" b="1" dirty="0"/>
              <a:t>T</a:t>
            </a:r>
            <a:r>
              <a:rPr lang="en" sz="1400" b="1" dirty="0"/>
              <a:t>op expertise </a:t>
            </a:r>
            <a:r>
              <a:rPr lang="en" sz="1400" dirty="0"/>
              <a:t>in </a:t>
            </a:r>
            <a:endParaRPr lang="sl-SI" sz="1400" dirty="0"/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r>
              <a:rPr lang="en" sz="1200" b="1" dirty="0"/>
              <a:t>AI</a:t>
            </a:r>
            <a:r>
              <a:rPr lang="en" sz="1200" dirty="0"/>
              <a:t> and </a:t>
            </a:r>
            <a:r>
              <a:rPr lang="en" sz="1200" b="1" dirty="0"/>
              <a:t>machine learning </a:t>
            </a:r>
            <a:r>
              <a:rPr lang="en" sz="1200" dirty="0"/>
              <a:t>approaches, algorithms, methods and tools</a:t>
            </a:r>
            <a:endParaRPr lang="sl-SI" sz="1200" dirty="0"/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r>
              <a:rPr lang="en" sz="1200" dirty="0"/>
              <a:t>In-depth knowledge on </a:t>
            </a:r>
            <a:r>
              <a:rPr lang="en" sz="1200" b="1" dirty="0"/>
              <a:t>transferring emerging technologies</a:t>
            </a:r>
            <a:r>
              <a:rPr lang="en" sz="1200" dirty="0"/>
              <a:t> (e.g. blockchain) into practice</a:t>
            </a:r>
            <a:endParaRPr lang="sl-SI" sz="1200" dirty="0"/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r>
              <a:rPr lang="en" sz="1200" dirty="0"/>
              <a:t>Large experience in </a:t>
            </a:r>
            <a:r>
              <a:rPr lang="en" sz="1200" b="1" dirty="0"/>
              <a:t>implementing and managing</a:t>
            </a:r>
            <a:r>
              <a:rPr lang="en" sz="1200" dirty="0"/>
              <a:t> IT projects</a:t>
            </a:r>
            <a:endParaRPr sz="1200" dirty="0"/>
          </a:p>
        </p:txBody>
      </p:sp>
      <p:sp>
        <p:nvSpPr>
          <p:cNvPr id="279" name="Shape 279"/>
          <p:cNvSpPr txBox="1"/>
          <p:nvPr/>
        </p:nvSpPr>
        <p:spPr>
          <a:xfrm>
            <a:off x="0" y="4853825"/>
            <a:ext cx="91440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"/>
                <a:ea typeface="Nunito"/>
                <a:cs typeface="Nunito"/>
                <a:sym typeface="Nunito"/>
              </a:rPr>
              <a:t>University of Maribor, Faculty of Electrical Engineering and Computer Science, </a:t>
            </a:r>
            <a:r>
              <a:rPr lang="en" sz="1000" b="1">
                <a:latin typeface="Nunito"/>
                <a:ea typeface="Nunito"/>
                <a:cs typeface="Nunito"/>
                <a:sym typeface="Nunito"/>
              </a:rPr>
              <a:t>Institute of Informatics</a:t>
            </a:r>
            <a:endParaRPr sz="1000"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 t="20895" b="18765"/>
          <a:stretch/>
        </p:blipFill>
        <p:spPr>
          <a:xfrm>
            <a:off x="5477650" y="141950"/>
            <a:ext cx="3528298" cy="14559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research and projects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b="0"/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1303800" y="1212525"/>
            <a:ext cx="4627200" cy="3571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sl-SI" b="1" dirty="0"/>
              <a:t>	</a:t>
            </a:r>
            <a:r>
              <a:rPr lang="en-US" b="1" dirty="0"/>
              <a:t>57 EU projects</a:t>
            </a:r>
            <a:br>
              <a:rPr lang="sl-SI" b="1" dirty="0"/>
            </a:br>
            <a:r>
              <a:rPr lang="sl-SI" b="1" dirty="0"/>
              <a:t>	</a:t>
            </a:r>
            <a:r>
              <a:rPr lang="en-US" b="1" dirty="0"/>
              <a:t>17 active EU projects</a:t>
            </a:r>
            <a:br>
              <a:rPr lang="en-US" b="1" dirty="0"/>
            </a:br>
            <a:r>
              <a:rPr lang="sl-SI" b="1" dirty="0"/>
              <a:t>	</a:t>
            </a:r>
            <a:r>
              <a:rPr lang="en-US" b="1" dirty="0"/>
              <a:t>35 bilateral projects</a:t>
            </a:r>
            <a:br>
              <a:rPr lang="en-US" b="1" dirty="0"/>
            </a:br>
            <a:r>
              <a:rPr lang="sl-SI" b="1" dirty="0"/>
              <a:t>	</a:t>
            </a:r>
            <a:r>
              <a:rPr lang="en-US" b="1" dirty="0"/>
              <a:t>100+ industrial projects </a:t>
            </a:r>
            <a:r>
              <a:rPr lang="en-US" dirty="0"/>
              <a:t>… in the last five years</a:t>
            </a: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Arivu</a:t>
            </a:r>
            <a:r>
              <a:rPr lang="en" dirty="0"/>
              <a:t>: AI powered system, that enhances the work of information gathering from various document sources with the use of text mining, natural language processing and </a:t>
            </a:r>
            <a:r>
              <a:rPr lang="en" b="1" dirty="0"/>
              <a:t>Deep Learning</a:t>
            </a:r>
            <a:r>
              <a:rPr lang="en" dirty="0"/>
              <a:t>.</a:t>
            </a:r>
            <a:br>
              <a:rPr lang="en" dirty="0"/>
            </a:br>
            <a:br>
              <a:rPr lang="en" dirty="0"/>
            </a:br>
            <a:r>
              <a:rPr lang="en" b="1" dirty="0"/>
              <a:t>EduCTX</a:t>
            </a:r>
            <a:r>
              <a:rPr lang="en" dirty="0"/>
              <a:t>: A global, decentralized platform for assigning, managing, storing, sharing and showcasing digital micro certificates based on </a:t>
            </a:r>
            <a:r>
              <a:rPr lang="en" b="1" dirty="0"/>
              <a:t>blockchain </a:t>
            </a:r>
            <a:r>
              <a:rPr lang="en" dirty="0"/>
              <a:t>technology.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87" name="Shape 287"/>
          <p:cNvSpPr txBox="1"/>
          <p:nvPr/>
        </p:nvSpPr>
        <p:spPr>
          <a:xfrm>
            <a:off x="0" y="4853825"/>
            <a:ext cx="91440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"/>
                <a:ea typeface="Nunito"/>
                <a:cs typeface="Nunito"/>
                <a:sym typeface="Nunito"/>
              </a:rPr>
              <a:t>University of Maribor, Faculty of Electrical Engineering and Computer Science, </a:t>
            </a:r>
            <a:r>
              <a:rPr lang="en" sz="1000" b="1">
                <a:latin typeface="Nunito"/>
                <a:ea typeface="Nunito"/>
                <a:cs typeface="Nunito"/>
                <a:sym typeface="Nunito"/>
              </a:rPr>
              <a:t>Institute of Informatics</a:t>
            </a:r>
            <a:endParaRPr sz="1000"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1800" y="1247475"/>
            <a:ext cx="3332201" cy="35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6272200" y="2656475"/>
            <a:ext cx="2719200" cy="367500"/>
          </a:xfrm>
          <a:prstGeom prst="roundRect">
            <a:avLst>
              <a:gd name="adj" fmla="val 16667"/>
            </a:avLst>
          </a:prstGeom>
          <a:solidFill>
            <a:srgbClr val="CC412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3F3F3"/>
              </a:solidFill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5800750" y="1468550"/>
            <a:ext cx="3282000" cy="1073700"/>
          </a:xfrm>
          <a:prstGeom prst="rect">
            <a:avLst/>
          </a:prstGeom>
          <a:solidFill>
            <a:srgbClr val="EEEEEE"/>
          </a:solidFill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Shape 295"/>
          <p:cNvSpPr txBox="1"/>
          <p:nvPr/>
        </p:nvSpPr>
        <p:spPr>
          <a:xfrm rot="-5400000">
            <a:off x="5451850" y="1808600"/>
            <a:ext cx="1091700" cy="39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3F3F3"/>
                </a:solidFill>
              </a:rPr>
              <a:t>INPUTS</a:t>
            </a:r>
            <a:endParaRPr b="1">
              <a:solidFill>
                <a:srgbClr val="F3F3F3"/>
              </a:solidFill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5800675" y="3691575"/>
            <a:ext cx="3282000" cy="1073700"/>
          </a:xfrm>
          <a:prstGeom prst="rect">
            <a:avLst/>
          </a:prstGeom>
          <a:solidFill>
            <a:srgbClr val="EEEEEE"/>
          </a:solidFill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1303800" y="592550"/>
            <a:ext cx="73917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formation and role selection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/>
              <a:t>With Text Mining, Natural Language Processing and Deep Learning</a:t>
            </a:r>
            <a:endParaRPr sz="1800" b="0"/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1303800" y="1719203"/>
            <a:ext cx="4544100" cy="27473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Problem</a:t>
            </a:r>
            <a:r>
              <a:rPr lang="en" dirty="0"/>
              <a:t>: How to create personnel profiles that can be used in </a:t>
            </a:r>
            <a:r>
              <a:rPr lang="en" b="1" dirty="0"/>
              <a:t>military unit formation</a:t>
            </a:r>
            <a:r>
              <a:rPr lang="en" dirty="0"/>
              <a:t> and </a:t>
            </a:r>
            <a:r>
              <a:rPr lang="en" b="1" dirty="0"/>
              <a:t>role selection </a:t>
            </a:r>
            <a:r>
              <a:rPr lang="en" dirty="0"/>
              <a:t>problems.</a:t>
            </a:r>
            <a:endParaRPr lang="sl-SI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Solution</a:t>
            </a:r>
            <a:r>
              <a:rPr lang="sl-SI" b="1" dirty="0"/>
              <a:t> &amp; Usage</a:t>
            </a:r>
            <a:r>
              <a:rPr lang="en" dirty="0"/>
              <a:t>: </a:t>
            </a:r>
            <a:endParaRPr lang="sl-SI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System that uses Text Mining, Natural Language Processing and Deep Learning to create mathematical tensor representation of an individual, that can effectively be used for unit formation and role selection.</a:t>
            </a:r>
            <a:endParaRPr dirty="0"/>
          </a:p>
        </p:txBody>
      </p:sp>
      <p:pic>
        <p:nvPicPr>
          <p:cNvPr id="299" name="Shape 299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6320825" y="1620625"/>
            <a:ext cx="563575" cy="5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 rotWithShape="1">
          <a:blip r:embed="rId4">
            <a:alphaModFix/>
          </a:blip>
          <a:srcRect r="52385"/>
          <a:stretch/>
        </p:blipFill>
        <p:spPr>
          <a:xfrm>
            <a:off x="7123125" y="1510375"/>
            <a:ext cx="393900" cy="73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>
          <a:blip r:embed="rId5">
            <a:alphaModFix amt="91000"/>
          </a:blip>
          <a:stretch>
            <a:fillRect/>
          </a:stretch>
        </p:blipFill>
        <p:spPr>
          <a:xfrm>
            <a:off x="7730250" y="1591838"/>
            <a:ext cx="621149" cy="6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6320775" y="2142850"/>
            <a:ext cx="563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434343"/>
                </a:solidFill>
              </a:rPr>
              <a:t>Written reports</a:t>
            </a:r>
            <a:endParaRPr sz="800" b="1">
              <a:solidFill>
                <a:srgbClr val="434343"/>
              </a:solidFill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6968025" y="2142850"/>
            <a:ext cx="6726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434343"/>
                </a:solidFill>
              </a:rPr>
              <a:t>Physical abilities</a:t>
            </a:r>
            <a:endParaRPr sz="800" b="1">
              <a:solidFill>
                <a:srgbClr val="434343"/>
              </a:solidFill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7640625" y="2142850"/>
            <a:ext cx="710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434343"/>
                </a:solidFill>
              </a:rPr>
              <a:t>Mental capacities</a:t>
            </a:r>
            <a:endParaRPr sz="800" b="1">
              <a:solidFill>
                <a:srgbClr val="434343"/>
              </a:solidFill>
            </a:endParaRPr>
          </a:p>
        </p:txBody>
      </p:sp>
      <p:pic>
        <p:nvPicPr>
          <p:cNvPr id="305" name="Shape 3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13249" y="1662938"/>
            <a:ext cx="478950" cy="47895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/>
        </p:nvSpPr>
        <p:spPr>
          <a:xfrm>
            <a:off x="8397374" y="2142850"/>
            <a:ext cx="710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434343"/>
                </a:solidFill>
              </a:rPr>
              <a:t>Skills and expertise</a:t>
            </a:r>
            <a:endParaRPr sz="800" b="1">
              <a:solidFill>
                <a:srgbClr val="434343"/>
              </a:solidFill>
            </a:endParaRPr>
          </a:p>
        </p:txBody>
      </p:sp>
      <p:sp>
        <p:nvSpPr>
          <p:cNvPr id="307" name="Shape 307"/>
          <p:cNvSpPr/>
          <p:nvPr/>
        </p:nvSpPr>
        <p:spPr>
          <a:xfrm rot="5400000">
            <a:off x="7329825" y="2058500"/>
            <a:ext cx="611700" cy="2493300"/>
          </a:xfrm>
          <a:prstGeom prst="homePlate">
            <a:avLst>
              <a:gd name="adj" fmla="val 60019"/>
            </a:avLst>
          </a:prstGeom>
          <a:solidFill>
            <a:srgbClr val="CC412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7174948" y="3330650"/>
            <a:ext cx="913800" cy="310500"/>
          </a:xfrm>
          <a:prstGeom prst="rect">
            <a:avLst/>
          </a:prstGeom>
          <a:solidFill>
            <a:srgbClr val="CC4125"/>
          </a:solidFill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Shape 309"/>
          <p:cNvSpPr txBox="1"/>
          <p:nvPr/>
        </p:nvSpPr>
        <p:spPr>
          <a:xfrm rot="-5400000">
            <a:off x="5451850" y="4031600"/>
            <a:ext cx="1091700" cy="39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3F3F3"/>
                </a:solidFill>
              </a:rPr>
              <a:t>OUTPUT</a:t>
            </a:r>
            <a:endParaRPr b="1">
              <a:solidFill>
                <a:srgbClr val="F3F3F3"/>
              </a:solidFill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7480300" y="4051325"/>
            <a:ext cx="303000" cy="47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61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1" name="Shape 3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98675" y="3944852"/>
            <a:ext cx="303000" cy="69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92325" y="3142977"/>
            <a:ext cx="478950" cy="47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 rotWithShape="1">
          <a:blip r:embed="rId9">
            <a:alphaModFix/>
          </a:blip>
          <a:srcRect l="20139" r="14023" b="12002"/>
          <a:stretch/>
        </p:blipFill>
        <p:spPr>
          <a:xfrm>
            <a:off x="7971050" y="3975875"/>
            <a:ext cx="913802" cy="62970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/>
        </p:nvSpPr>
        <p:spPr>
          <a:xfrm>
            <a:off x="6705700" y="3795425"/>
            <a:ext cx="7107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0 0 1 1 0 0 0 1 0 0 1 1 0 1 1 0 1 1 1 0 0 0 1 0 0 1 1 0 0 1</a:t>
            </a:r>
            <a:endParaRPr sz="800" b="1">
              <a:solidFill>
                <a:srgbClr val="43434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6749875" y="3831650"/>
            <a:ext cx="144000" cy="863700"/>
          </a:xfrm>
          <a:prstGeom prst="leftBracket">
            <a:avLst>
              <a:gd name="adj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Shape 316"/>
          <p:cNvSpPr/>
          <p:nvPr/>
        </p:nvSpPr>
        <p:spPr>
          <a:xfrm rot="10800000">
            <a:off x="7217775" y="3831525"/>
            <a:ext cx="144000" cy="863700"/>
          </a:xfrm>
          <a:prstGeom prst="leftBracket">
            <a:avLst>
              <a:gd name="adj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Shape 317"/>
          <p:cNvSpPr txBox="1"/>
          <p:nvPr/>
        </p:nvSpPr>
        <p:spPr>
          <a:xfrm>
            <a:off x="0" y="4853825"/>
            <a:ext cx="91440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"/>
                <a:ea typeface="Nunito"/>
                <a:cs typeface="Nunito"/>
                <a:sym typeface="Nunito"/>
              </a:rPr>
              <a:t>University of Maribor, Faculty of Electrical Engineering and Computer Science, </a:t>
            </a:r>
            <a:r>
              <a:rPr lang="en" sz="1000" b="1">
                <a:latin typeface="Nunito"/>
                <a:ea typeface="Nunito"/>
                <a:cs typeface="Nunito"/>
                <a:sym typeface="Nunito"/>
              </a:rPr>
              <a:t>Institute of Informatics</a:t>
            </a:r>
            <a:endParaRPr sz="10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6389025" y="2933375"/>
            <a:ext cx="2493300" cy="1746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Shape 319"/>
          <p:cNvSpPr txBox="1"/>
          <p:nvPr/>
        </p:nvSpPr>
        <p:spPr>
          <a:xfrm>
            <a:off x="6389025" y="2666350"/>
            <a:ext cx="24933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</a:rPr>
              <a:t>TEXT MINING, NLP,</a:t>
            </a:r>
            <a:br>
              <a:rPr lang="en" sz="1200" b="1">
                <a:solidFill>
                  <a:srgbClr val="FFFFFF"/>
                </a:solidFill>
              </a:rPr>
            </a:br>
            <a:r>
              <a:rPr lang="en" sz="1200" b="1">
                <a:solidFill>
                  <a:srgbClr val="FFFFFF"/>
                </a:solidFill>
              </a:rPr>
              <a:t>DEEP LEARNING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1303800" y="2154775"/>
            <a:ext cx="4722300" cy="2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Solution &amp; Usage: </a:t>
            </a:r>
            <a:endParaRPr b="1" dirty="0"/>
          </a:p>
          <a:p>
            <a:pPr marL="457200" lvl="0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Using Blockchain Technology, thus control and verification in a distributed manner, for </a:t>
            </a:r>
            <a:r>
              <a:rPr lang="en" b="1" dirty="0"/>
              <a:t>tracking the purchase goods and parts</a:t>
            </a:r>
            <a:r>
              <a:rPr lang="en" dirty="0"/>
              <a:t>. </a:t>
            </a:r>
            <a:endParaRPr dirty="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Creating a communication service that is </a:t>
            </a:r>
            <a:r>
              <a:rPr lang="en" b="1" dirty="0"/>
              <a:t>secure and impenetrable</a:t>
            </a:r>
            <a:r>
              <a:rPr lang="en" dirty="0"/>
              <a:t>. It builds on the idea that if one node is destroyed, the system is not compromised.</a:t>
            </a:r>
            <a:br>
              <a:rPr lang="en" b="1" dirty="0"/>
            </a:br>
            <a:endParaRPr dirty="0"/>
          </a:p>
        </p:txBody>
      </p:sp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Blockchain as Cybersecurity Shield</a:t>
            </a:r>
            <a:endParaRPr/>
          </a:p>
        </p:txBody>
      </p:sp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0240" y="3093150"/>
            <a:ext cx="2964935" cy="1669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27" name="Shape 327"/>
          <p:cNvPicPr preferRelativeResize="0"/>
          <p:nvPr/>
        </p:nvPicPr>
        <p:blipFill>
          <a:blip r:embed="rId4">
            <a:alphaModFix amt="89000"/>
          </a:blip>
          <a:stretch>
            <a:fillRect/>
          </a:stretch>
        </p:blipFill>
        <p:spPr>
          <a:xfrm>
            <a:off x="7878525" y="0"/>
            <a:ext cx="1265475" cy="12654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stA="29000" endPos="28000" fadeDir="5400012" sy="-100000" algn="bl" rotWithShape="0"/>
          </a:effectLst>
        </p:spPr>
      </p:pic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1303800" y="1337575"/>
            <a:ext cx="67605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Problem</a:t>
            </a:r>
            <a:r>
              <a:rPr lang="en"/>
              <a:t>: Providing security in </a:t>
            </a:r>
            <a:r>
              <a:rPr lang="en" b="1"/>
              <a:t>communication and logistics</a:t>
            </a:r>
            <a:r>
              <a:rPr lang="en"/>
              <a:t> (tracking delivery supplies) for a distributed environment (alliance), in an ever-more globally connected and dispersed network. </a:t>
            </a:r>
            <a:endParaRPr/>
          </a:p>
        </p:txBody>
      </p:sp>
      <p:sp>
        <p:nvSpPr>
          <p:cNvPr id="329" name="Shape 329"/>
          <p:cNvSpPr txBox="1"/>
          <p:nvPr/>
        </p:nvSpPr>
        <p:spPr>
          <a:xfrm>
            <a:off x="6106775" y="2226875"/>
            <a:ext cx="29484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666666"/>
                </a:solidFill>
              </a:rPr>
              <a:t>“Using cryptography to ensure confidentiality and integrity in a distributed environment.”</a:t>
            </a:r>
            <a:endParaRPr sz="1200" i="1">
              <a:solidFill>
                <a:srgbClr val="666666"/>
              </a:solidFill>
            </a:endParaRPr>
          </a:p>
        </p:txBody>
      </p:sp>
      <p:sp>
        <p:nvSpPr>
          <p:cNvPr id="330" name="Shape 330"/>
          <p:cNvSpPr txBox="1"/>
          <p:nvPr/>
        </p:nvSpPr>
        <p:spPr>
          <a:xfrm>
            <a:off x="0" y="4853825"/>
            <a:ext cx="91440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"/>
                <a:ea typeface="Nunito"/>
                <a:cs typeface="Nunito"/>
                <a:sym typeface="Nunito"/>
              </a:rPr>
              <a:t>University of Maribor, Faculty of Electrical Engineering and Computer Science, </a:t>
            </a:r>
            <a:r>
              <a:rPr lang="en" sz="1000" b="1">
                <a:latin typeface="Nunito"/>
                <a:ea typeface="Nunito"/>
                <a:cs typeface="Nunito"/>
                <a:sym typeface="Nunito"/>
              </a:rPr>
              <a:t>Institute of Informatics</a:t>
            </a:r>
            <a:endParaRPr sz="1000"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cooperation?</a:t>
            </a:r>
            <a:br>
              <a:rPr lang="en" b="0"/>
            </a:br>
            <a:r>
              <a:rPr lang="en" sz="1800" b="0"/>
              <a:t>Synergies and future</a:t>
            </a:r>
            <a:br>
              <a:rPr lang="en"/>
            </a:br>
            <a:endParaRPr b="0"/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1303800" y="1512675"/>
            <a:ext cx="54489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presented technologies can integrate the existing IT infrastructure of alliance members into an ad hoc network defined by the operational needs.</a:t>
            </a:r>
            <a:endParaRPr dirty="0"/>
          </a:p>
          <a:p>
            <a:pPr marL="285750" indent="-285750">
              <a:spcBef>
                <a:spcPts val="1600"/>
              </a:spcBef>
            </a:pPr>
            <a:r>
              <a:rPr lang="en" dirty="0"/>
              <a:t>The blockchain communication service can be used in alliance (distributed environment among alliance members) as a secure document exchange platform.</a:t>
            </a:r>
            <a:endParaRPr dirty="0"/>
          </a:p>
          <a:p>
            <a:pPr marL="285750" indent="-285750">
              <a:spcBef>
                <a:spcPts val="1600"/>
              </a:spcBef>
            </a:pPr>
            <a:r>
              <a:rPr lang="en" dirty="0"/>
              <a:t>Documents in the proposed system can serve as an input for the AI powered unit formation and role selection system.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The proposed system provides means for </a:t>
            </a:r>
            <a:r>
              <a:rPr lang="en" b="1" dirty="0"/>
              <a:t>agile construction of international military and supportive groups</a:t>
            </a:r>
            <a:r>
              <a:rPr lang="en" dirty="0"/>
              <a:t>.</a:t>
            </a:r>
            <a:endParaRPr dirty="0"/>
          </a:p>
        </p:txBody>
      </p:sp>
      <p:sp>
        <p:nvSpPr>
          <p:cNvPr id="337" name="Shape 337"/>
          <p:cNvSpPr txBox="1"/>
          <p:nvPr/>
        </p:nvSpPr>
        <p:spPr>
          <a:xfrm>
            <a:off x="0" y="4853825"/>
            <a:ext cx="91440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"/>
                <a:ea typeface="Nunito"/>
                <a:cs typeface="Nunito"/>
                <a:sym typeface="Nunito"/>
              </a:rPr>
              <a:t>University of Maribor, Faculty of Electrical Engineering and Computer Science, </a:t>
            </a:r>
            <a:r>
              <a:rPr lang="en" sz="1000" b="1">
                <a:latin typeface="Nunito"/>
                <a:ea typeface="Nunito"/>
                <a:cs typeface="Nunito"/>
                <a:sym typeface="Nunito"/>
              </a:rPr>
              <a:t>Institute of Informatics</a:t>
            </a:r>
            <a:endParaRPr sz="1000"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2700" y="2633950"/>
            <a:ext cx="2020325" cy="202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Contact</a:t>
            </a:r>
            <a:endParaRPr b="0" dirty="0"/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1303799" y="1512675"/>
            <a:ext cx="6500131" cy="3341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sl-SI" dirty="0"/>
              <a:t>Aida Kamišalić Latifić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sl-SI" dirty="0"/>
              <a:t>University of Maribor</a:t>
            </a:r>
            <a:br>
              <a:rPr lang="sl-SI" dirty="0"/>
            </a:br>
            <a:r>
              <a:rPr lang="sl-SI" dirty="0"/>
              <a:t>Faculty of Electrical Engineering and Computer Science, Institute of Informatics</a:t>
            </a:r>
            <a:br>
              <a:rPr lang="sl-SI" dirty="0"/>
            </a:br>
            <a:r>
              <a:rPr lang="sl-SI" dirty="0"/>
              <a:t>Koroška cesta 46, 2000 Maribor, Slovenia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sl-SI" dirty="0"/>
              <a:t>T: +386 2 220 7368</a:t>
            </a:r>
            <a:br>
              <a:rPr lang="sl-SI" dirty="0"/>
            </a:br>
            <a:r>
              <a:rPr lang="sl-SI" dirty="0"/>
              <a:t>E: </a:t>
            </a:r>
            <a:r>
              <a:rPr lang="sl-SI" dirty="0">
                <a:hlinkClick r:id="rId3"/>
              </a:rPr>
              <a:t>aida.kamisalic@um.si</a:t>
            </a:r>
            <a:endParaRPr lang="sl-SI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br>
              <a:rPr lang="sl-SI" dirty="0"/>
            </a:br>
            <a:endParaRPr lang="sl-SI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9939774"/>
      </p:ext>
    </p:extLst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523</Words>
  <Application>Microsoft Office PowerPoint</Application>
  <PresentationFormat>On-screen Show (16:9)</PresentationFormat>
  <Paragraphs>53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Maven Pro</vt:lpstr>
      <vt:lpstr>Consolas</vt:lpstr>
      <vt:lpstr>Nunito</vt:lpstr>
      <vt:lpstr>Arial</vt:lpstr>
      <vt:lpstr>Momentum</vt:lpstr>
      <vt:lpstr>Institute of Informatics  UM FERI</vt:lpstr>
      <vt:lpstr>Our research and projects </vt:lpstr>
      <vt:lpstr>Unit formation and role selection With Text Mining, Natural Language Processing and Deep Learning</vt:lpstr>
      <vt:lpstr>Blockchain as Cybersecurity Shield</vt:lpstr>
      <vt:lpstr>Possible cooperation? Synergies and future 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of Informatics  UM FERI</dc:title>
  <dc:creator>Aida Kamišalić</dc:creator>
  <cp:lastModifiedBy>Maja Ferlinc</cp:lastModifiedBy>
  <cp:revision>10</cp:revision>
  <dcterms:modified xsi:type="dcterms:W3CDTF">2018-03-05T15:15:25Z</dcterms:modified>
</cp:coreProperties>
</file>