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9" r:id="rId5"/>
    <p:sldId id="260" r:id="rId6"/>
    <p:sldId id="258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281"/>
    <a:srgbClr val="52BE97"/>
    <a:srgbClr val="6EC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35C53-81E2-45AE-8EA3-E808EF761E8F}" type="datetimeFigureOut">
              <a:rPr lang="it-IT" smtClean="0"/>
              <a:t>09/10/2018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35904-2EEA-4727-8AFE-49A32B8A5C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08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5904-2EEA-4727-8AFE-49A32B8A5C0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1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5904-2EEA-4727-8AFE-49A32B8A5C0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75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5904-2EEA-4727-8AFE-49A32B8A5C0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77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5904-2EEA-4727-8AFE-49A32B8A5C0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44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5904-2EEA-4727-8AFE-49A32B8A5C0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12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5904-2EEA-4727-8AFE-49A32B8A5C0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11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6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96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0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2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58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2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49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6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5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7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7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80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25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2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3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8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4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3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4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37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452E-377B-4C19-B74D-DA3D4F620EB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C67F-99FB-4942-87C7-E8D183CEABD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4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452E-377B-4C19-B74D-DA3D4F620EB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C67F-99FB-4942-87C7-E8D183CEAB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136904" cy="4608512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RECOVER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Circular Economy applied in the Absorbent Hygiene Products Industry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sz="2000" i="1" dirty="0" smtClean="0">
                <a:solidFill>
                  <a:schemeClr val="tx1"/>
                </a:solidFill>
              </a:rPr>
              <a:t>Orsola Bolognani</a:t>
            </a:r>
          </a:p>
          <a:p>
            <a:r>
              <a:rPr lang="en-GB" sz="2000" i="1" dirty="0" smtClean="0">
                <a:solidFill>
                  <a:schemeClr val="tx1"/>
                </a:solidFill>
              </a:rPr>
              <a:t>Grant &amp; Logistic </a:t>
            </a:r>
            <a:r>
              <a:rPr lang="en-GB" sz="2000" i="1" dirty="0" err="1" smtClean="0">
                <a:solidFill>
                  <a:schemeClr val="tx1"/>
                </a:solidFill>
              </a:rPr>
              <a:t>Modeling</a:t>
            </a:r>
            <a:r>
              <a:rPr lang="en-GB" sz="2000" i="1" dirty="0" smtClean="0">
                <a:solidFill>
                  <a:schemeClr val="tx1"/>
                </a:solidFill>
              </a:rPr>
              <a:t> Manager - AHP-R BU at FATER SpA</a:t>
            </a:r>
            <a:endParaRPr lang="en-GB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F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16400"/>
            <a:ext cx="1581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b="21279"/>
          <a:stretch/>
        </p:blipFill>
        <p:spPr>
          <a:xfrm>
            <a:off x="2123728" y="5237600"/>
            <a:ext cx="1512168" cy="7504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26" y="5185365"/>
            <a:ext cx="1011138" cy="8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7940" y="1624370"/>
            <a:ext cx="9144000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3602" y="2144349"/>
            <a:ext cx="942006" cy="329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359" y="1974646"/>
            <a:ext cx="1214415" cy="5080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395536" y="2809392"/>
            <a:ext cx="87479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Founded in 1958 by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Angelini</a:t>
            </a:r>
            <a:endParaRPr lang="en-GB" sz="28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Since 1992, a joint-venture between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Procter&amp;Gamble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Angelini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ttangolo 11"/>
          <p:cNvSpPr>
            <a:spLocks noChangeArrowheads="1"/>
          </p:cNvSpPr>
          <p:nvPr/>
        </p:nvSpPr>
        <p:spPr bwMode="auto">
          <a:xfrm>
            <a:off x="395536" y="3633043"/>
            <a:ext cx="87484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1,600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employees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1,000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related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employees</a:t>
            </a:r>
            <a:endParaRPr lang="it-IT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Turnover: € 911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milion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4,563,900,882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products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per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year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4% of turnover in R&amp;D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facilities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Pescara (Abruzzo), Campochiaro (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Italy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), Porto (Portugal),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        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Mohammidia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(Morocco),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Gebze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(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Turkey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  <a:endParaRPr lang="it-IT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478" y="5850984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1"/>
          <a:stretch/>
        </p:blipFill>
        <p:spPr bwMode="auto">
          <a:xfrm>
            <a:off x="683568" y="5969583"/>
            <a:ext cx="7975681" cy="77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Image result for F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92" y="1752352"/>
            <a:ext cx="1790708" cy="8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1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1772816"/>
            <a:ext cx="5400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Absorbent Hygiene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Products*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(AHPs)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waste contribute between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3-4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% of the total Municipal Solid Waste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it-IT" sz="2400" dirty="0">
                <a:solidFill>
                  <a:schemeClr val="accent1">
                    <a:lumMod val="75000"/>
                  </a:schemeClr>
                </a:solidFill>
              </a:rPr>
              <a:t>Each year </a:t>
            </a:r>
            <a:r>
              <a:rPr lang="en-US" altLang="it-IT" sz="2400" b="1" dirty="0">
                <a:solidFill>
                  <a:schemeClr val="accent1">
                    <a:lumMod val="75000"/>
                  </a:schemeClr>
                </a:solidFill>
              </a:rPr>
              <a:t>900,000 tons of AHP waste </a:t>
            </a:r>
            <a:r>
              <a:rPr lang="en-US" altLang="it-IT" sz="2400" dirty="0">
                <a:solidFill>
                  <a:schemeClr val="accent1">
                    <a:lumMod val="75000"/>
                  </a:schemeClr>
                </a:solidFill>
              </a:rPr>
              <a:t>are incinerated or landfilled </a:t>
            </a:r>
            <a:r>
              <a:rPr lang="en-US" altLang="it-IT" sz="2400" b="1" dirty="0">
                <a:solidFill>
                  <a:schemeClr val="accent1">
                    <a:lumMod val="75000"/>
                  </a:schemeClr>
                </a:solidFill>
              </a:rPr>
              <a:t>in Italy</a:t>
            </a:r>
            <a:r>
              <a:rPr lang="en-US" altLang="it-IT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it-IT" sz="2400" b="1" dirty="0">
                <a:solidFill>
                  <a:schemeClr val="accent1">
                    <a:lumMod val="75000"/>
                  </a:schemeClr>
                </a:solidFill>
              </a:rPr>
              <a:t>8,500,000 tons in Europe </a:t>
            </a:r>
            <a:r>
              <a:rPr lang="en-US" altLang="it-IT" sz="2400" dirty="0">
                <a:solidFill>
                  <a:schemeClr val="accent1">
                    <a:lumMod val="75000"/>
                  </a:schemeClr>
                </a:solidFill>
              </a:rPr>
              <a:t>and over </a:t>
            </a:r>
            <a:r>
              <a:rPr lang="en-US" altLang="it-IT" sz="2400" b="1" dirty="0">
                <a:solidFill>
                  <a:schemeClr val="accent1">
                    <a:lumMod val="75000"/>
                  </a:schemeClr>
                </a:solidFill>
              </a:rPr>
              <a:t>30,000,000 tons in the </a:t>
            </a:r>
            <a:r>
              <a:rPr lang="en-US" altLang="it-IT" sz="2400" b="1" dirty="0" smtClean="0">
                <a:solidFill>
                  <a:schemeClr val="accent1">
                    <a:lumMod val="75000"/>
                  </a:schemeClr>
                </a:solidFill>
              </a:rPr>
              <a:t>world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it-IT" sz="2400" dirty="0" smtClean="0">
                <a:solidFill>
                  <a:schemeClr val="accent1">
                    <a:lumMod val="75000"/>
                  </a:schemeClr>
                </a:solidFill>
              </a:rPr>
              <a:t>In the contexts where the </a:t>
            </a:r>
            <a:r>
              <a:rPr lang="en-US" altLang="it-IT" sz="2400" b="1" dirty="0" smtClean="0">
                <a:solidFill>
                  <a:schemeClr val="accent1">
                    <a:lumMod val="75000"/>
                  </a:schemeClr>
                </a:solidFill>
              </a:rPr>
              <a:t>new EU recycling targets are achieved</a:t>
            </a:r>
            <a:r>
              <a:rPr lang="en-US" altLang="it-IT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it-IT" sz="2400" dirty="0">
                <a:solidFill>
                  <a:schemeClr val="accent1">
                    <a:lumMod val="75000"/>
                  </a:schemeClr>
                </a:solidFill>
              </a:rPr>
              <a:t>used </a:t>
            </a:r>
            <a:r>
              <a:rPr lang="en-US" altLang="it-IT" sz="2400" dirty="0" smtClean="0">
                <a:solidFill>
                  <a:schemeClr val="accent1">
                    <a:lumMod val="75000"/>
                  </a:schemeClr>
                </a:solidFill>
              </a:rPr>
              <a:t>AHPs account </a:t>
            </a:r>
            <a:r>
              <a:rPr lang="en-US" altLang="it-IT" sz="2400" dirty="0">
                <a:solidFill>
                  <a:schemeClr val="accent1">
                    <a:lumMod val="75000"/>
                  </a:schemeClr>
                </a:solidFill>
              </a:rPr>
              <a:t>for up to </a:t>
            </a:r>
            <a:r>
              <a:rPr lang="en-US" altLang="it-IT" sz="2400" b="1" dirty="0">
                <a:solidFill>
                  <a:schemeClr val="accent1">
                    <a:lumMod val="75000"/>
                  </a:schemeClr>
                </a:solidFill>
              </a:rPr>
              <a:t>20-25%</a:t>
            </a:r>
            <a:r>
              <a:rPr lang="en-US" altLang="it-IT" sz="2400" dirty="0">
                <a:solidFill>
                  <a:schemeClr val="accent1">
                    <a:lumMod val="75000"/>
                  </a:schemeClr>
                </a:solidFill>
              </a:rPr>
              <a:t> of non-recycled residual waste.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62599" t="30972" r="12201" b="32401"/>
          <a:stretch/>
        </p:blipFill>
        <p:spPr>
          <a:xfrm>
            <a:off x="5666521" y="2450505"/>
            <a:ext cx="3225958" cy="252028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081732" y="1988840"/>
            <a:ext cx="240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RESIDUAL WASTE</a:t>
            </a:r>
            <a:endParaRPr lang="it-IT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666521" y="5114801"/>
            <a:ext cx="3225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52BE97"/>
                </a:solidFill>
              </a:rPr>
              <a:t>USED ABSORBENT HYGIENE PRODUCTS</a:t>
            </a:r>
            <a:endParaRPr lang="it-IT" sz="2400" b="1" dirty="0">
              <a:solidFill>
                <a:srgbClr val="52BE97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229232" y="62812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rgbClr val="4CB281"/>
                </a:solidFill>
              </a:rPr>
              <a:t>* </a:t>
            </a:r>
            <a:r>
              <a:rPr lang="it-IT" sz="1400" b="1" dirty="0" err="1" smtClean="0">
                <a:solidFill>
                  <a:srgbClr val="4CB281"/>
                </a:solidFill>
              </a:rPr>
              <a:t>Absorbent</a:t>
            </a:r>
            <a:r>
              <a:rPr lang="it-IT" sz="1400" b="1" dirty="0" smtClean="0">
                <a:solidFill>
                  <a:srgbClr val="4CB281"/>
                </a:solidFill>
              </a:rPr>
              <a:t> </a:t>
            </a:r>
            <a:r>
              <a:rPr lang="it-IT" sz="1400" b="1" dirty="0" err="1" smtClean="0">
                <a:solidFill>
                  <a:srgbClr val="4CB281"/>
                </a:solidFill>
              </a:rPr>
              <a:t>Hygiene</a:t>
            </a:r>
            <a:r>
              <a:rPr lang="it-IT" sz="1400" b="1" dirty="0" smtClean="0">
                <a:solidFill>
                  <a:srgbClr val="4CB281"/>
                </a:solidFill>
              </a:rPr>
              <a:t> </a:t>
            </a:r>
            <a:r>
              <a:rPr lang="it-IT" sz="1400" b="1" dirty="0" err="1" smtClean="0">
                <a:solidFill>
                  <a:srgbClr val="4CB281"/>
                </a:solidFill>
              </a:rPr>
              <a:t>Products</a:t>
            </a:r>
            <a:r>
              <a:rPr lang="it-IT" sz="1400" b="1" dirty="0" smtClean="0">
                <a:solidFill>
                  <a:srgbClr val="4CB281"/>
                </a:solidFill>
              </a:rPr>
              <a:t> = baby </a:t>
            </a:r>
            <a:r>
              <a:rPr lang="it-IT" sz="1400" b="1" dirty="0" err="1" smtClean="0">
                <a:solidFill>
                  <a:srgbClr val="4CB281"/>
                </a:solidFill>
              </a:rPr>
              <a:t>diapers</a:t>
            </a:r>
            <a:r>
              <a:rPr lang="it-IT" sz="1400" b="1" dirty="0" smtClean="0">
                <a:solidFill>
                  <a:srgbClr val="4CB281"/>
                </a:solidFill>
              </a:rPr>
              <a:t>, </a:t>
            </a:r>
            <a:r>
              <a:rPr lang="it-IT" sz="1400" b="1" dirty="0" err="1" smtClean="0">
                <a:solidFill>
                  <a:srgbClr val="4CB281"/>
                </a:solidFill>
              </a:rPr>
              <a:t>female</a:t>
            </a:r>
            <a:r>
              <a:rPr lang="it-IT" sz="1400" b="1" dirty="0" smtClean="0">
                <a:solidFill>
                  <a:srgbClr val="4CB281"/>
                </a:solidFill>
              </a:rPr>
              <a:t> </a:t>
            </a:r>
            <a:r>
              <a:rPr lang="it-IT" sz="1400" b="1" dirty="0" err="1" smtClean="0">
                <a:solidFill>
                  <a:srgbClr val="4CB281"/>
                </a:solidFill>
              </a:rPr>
              <a:t>pads</a:t>
            </a:r>
            <a:r>
              <a:rPr lang="it-IT" sz="1400" b="1" dirty="0" smtClean="0">
                <a:solidFill>
                  <a:srgbClr val="4CB281"/>
                </a:solidFill>
              </a:rPr>
              <a:t>, </a:t>
            </a:r>
            <a:r>
              <a:rPr lang="it-IT" sz="1400" b="1" dirty="0" err="1" smtClean="0">
                <a:solidFill>
                  <a:srgbClr val="4CB281"/>
                </a:solidFill>
              </a:rPr>
              <a:t>adult</a:t>
            </a:r>
            <a:r>
              <a:rPr lang="it-IT" sz="1400" b="1" dirty="0" smtClean="0">
                <a:solidFill>
                  <a:srgbClr val="4CB281"/>
                </a:solidFill>
              </a:rPr>
              <a:t> </a:t>
            </a:r>
            <a:r>
              <a:rPr lang="it-IT" sz="1400" b="1" dirty="0" err="1" smtClean="0">
                <a:solidFill>
                  <a:srgbClr val="4CB281"/>
                </a:solidFill>
              </a:rPr>
              <a:t>incontinence</a:t>
            </a:r>
            <a:r>
              <a:rPr lang="it-IT" sz="1400" b="1" dirty="0" smtClean="0">
                <a:solidFill>
                  <a:srgbClr val="4CB281"/>
                </a:solidFill>
              </a:rPr>
              <a:t> </a:t>
            </a:r>
            <a:r>
              <a:rPr lang="it-IT" sz="1400" b="1" dirty="0" err="1" smtClean="0">
                <a:solidFill>
                  <a:srgbClr val="4CB281"/>
                </a:solidFill>
              </a:rPr>
              <a:t>products</a:t>
            </a:r>
            <a:r>
              <a:rPr lang="it-IT" sz="1400" b="1" dirty="0" smtClean="0">
                <a:solidFill>
                  <a:srgbClr val="4CB281"/>
                </a:solidFill>
              </a:rPr>
              <a:t> </a:t>
            </a:r>
            <a:endParaRPr lang="it-IT" sz="1400" b="1" dirty="0">
              <a:solidFill>
                <a:srgbClr val="4CB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0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a destra 5"/>
          <p:cNvSpPr/>
          <p:nvPr/>
        </p:nvSpPr>
        <p:spPr>
          <a:xfrm>
            <a:off x="387854" y="3134530"/>
            <a:ext cx="8432618" cy="441950"/>
          </a:xfrm>
          <a:prstGeom prst="rightArrow">
            <a:avLst/>
          </a:prstGeom>
          <a:solidFill>
            <a:srgbClr val="F3E0F8"/>
          </a:solidFill>
          <a:ln>
            <a:solidFill>
              <a:srgbClr val="F3E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70676" y="3143766"/>
            <a:ext cx="861133" cy="426372"/>
          </a:xfrm>
          <a:prstGeom prst="ellipse">
            <a:avLst/>
          </a:prstGeom>
          <a:solidFill>
            <a:srgbClr val="731C87"/>
          </a:solidFill>
          <a:ln>
            <a:solidFill>
              <a:srgbClr val="731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2008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0676" y="1767397"/>
            <a:ext cx="173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Start of R&amp;D </a:t>
            </a:r>
            <a:r>
              <a:rPr lang="it-IT" dirty="0" err="1" smtClean="0"/>
              <a:t>activities</a:t>
            </a:r>
            <a:r>
              <a:rPr lang="it-IT" dirty="0" smtClean="0"/>
              <a:t> on AHP </a:t>
            </a:r>
            <a:r>
              <a:rPr lang="it-IT" dirty="0" err="1" smtClean="0"/>
              <a:t>waste</a:t>
            </a:r>
            <a:r>
              <a:rPr lang="it-IT" dirty="0" smtClean="0"/>
              <a:t> </a:t>
            </a:r>
            <a:r>
              <a:rPr lang="it-IT" dirty="0" err="1" smtClean="0"/>
              <a:t>recycling</a:t>
            </a:r>
            <a:endParaRPr lang="it-IT" dirty="0"/>
          </a:p>
        </p:txBody>
      </p:sp>
      <p:sp>
        <p:nvSpPr>
          <p:cNvPr id="10" name="Ovale 9"/>
          <p:cNvSpPr/>
          <p:nvPr/>
        </p:nvSpPr>
        <p:spPr>
          <a:xfrm>
            <a:off x="3056738" y="3143766"/>
            <a:ext cx="870618" cy="441950"/>
          </a:xfrm>
          <a:prstGeom prst="ellipse">
            <a:avLst/>
          </a:prstGeom>
          <a:solidFill>
            <a:srgbClr val="731C87"/>
          </a:solidFill>
          <a:ln>
            <a:solidFill>
              <a:srgbClr val="731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2015</a:t>
            </a:r>
            <a:endParaRPr lang="it-IT" sz="16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188424" y="1767398"/>
            <a:ext cx="1736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Demonstration</a:t>
            </a:r>
            <a:r>
              <a:rPr lang="it-IT" dirty="0" smtClean="0"/>
              <a:t> of the first </a:t>
            </a:r>
            <a:r>
              <a:rPr lang="it-IT" dirty="0" err="1" smtClean="0"/>
              <a:t>pilot</a:t>
            </a:r>
            <a:r>
              <a:rPr lang="it-IT" dirty="0" smtClean="0"/>
              <a:t> </a:t>
            </a:r>
            <a:r>
              <a:rPr lang="it-IT" dirty="0" err="1" smtClean="0"/>
              <a:t>recyling</a:t>
            </a:r>
            <a:r>
              <a:rPr lang="it-IT" dirty="0" smtClean="0"/>
              <a:t> </a:t>
            </a:r>
            <a:r>
              <a:rPr lang="it-IT" dirty="0" err="1" smtClean="0"/>
              <a:t>plant</a:t>
            </a:r>
            <a:endParaRPr lang="it-IT" dirty="0" smtClean="0"/>
          </a:p>
          <a:p>
            <a:pPr algn="r"/>
            <a:r>
              <a:rPr lang="it-IT" dirty="0" smtClean="0"/>
              <a:t>(1.500 </a:t>
            </a:r>
            <a:r>
              <a:rPr lang="it-IT" dirty="0" smtClean="0"/>
              <a:t>t/</a:t>
            </a:r>
            <a:r>
              <a:rPr lang="it-IT" dirty="0" err="1" smtClean="0"/>
              <a:t>year</a:t>
            </a:r>
            <a:r>
              <a:rPr lang="it-IT" dirty="0" smtClean="0"/>
              <a:t>) </a:t>
            </a:r>
            <a:endParaRPr lang="it-IT" dirty="0"/>
          </a:p>
        </p:txBody>
      </p:sp>
      <p:pic>
        <p:nvPicPr>
          <p:cNvPr id="12" name="Picture 25" descr="C:\Users\hatzopoulos.i\Documents\DDrive\BFF GBU - Communications\Baby Care - Diapers\Sustainability\Diaper Recycling WE\FATER\Pictures\20150324_1002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15697"/>
          <a:stretch/>
        </p:blipFill>
        <p:spPr bwMode="auto">
          <a:xfrm>
            <a:off x="1392418" y="3731523"/>
            <a:ext cx="2532633" cy="12345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ites.google.com/a/fater.it/recall-s/_/rsrc/1354886811311/home/modifica%20di%20LOGO%202.png?height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10" y="5104072"/>
            <a:ext cx="2667724" cy="6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e 13"/>
          <p:cNvSpPr/>
          <p:nvPr/>
        </p:nvSpPr>
        <p:spPr>
          <a:xfrm>
            <a:off x="4853510" y="3128188"/>
            <a:ext cx="870618" cy="441950"/>
          </a:xfrm>
          <a:prstGeom prst="ellipse">
            <a:avLst/>
          </a:prstGeom>
          <a:solidFill>
            <a:srgbClr val="731C87"/>
          </a:solidFill>
          <a:ln>
            <a:solidFill>
              <a:srgbClr val="731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2017</a:t>
            </a:r>
            <a:endParaRPr lang="it-IT" sz="16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431643" y="1772815"/>
            <a:ext cx="203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Inauguration</a:t>
            </a:r>
            <a:r>
              <a:rPr lang="it-IT" dirty="0" smtClean="0"/>
              <a:t> of </a:t>
            </a:r>
            <a:r>
              <a:rPr lang="it-IT" smtClean="0"/>
              <a:t>the industrial-scale </a:t>
            </a:r>
            <a:r>
              <a:rPr lang="it-IT" dirty="0" err="1" smtClean="0"/>
              <a:t>recycling</a:t>
            </a:r>
            <a:r>
              <a:rPr lang="it-IT" dirty="0" smtClean="0"/>
              <a:t> </a:t>
            </a:r>
            <a:r>
              <a:rPr lang="it-IT" dirty="0" err="1" smtClean="0"/>
              <a:t>plant</a:t>
            </a:r>
            <a:endParaRPr lang="it-IT" dirty="0" smtClean="0"/>
          </a:p>
          <a:p>
            <a:r>
              <a:rPr lang="it-IT" dirty="0" smtClean="0"/>
              <a:t>(10.000 </a:t>
            </a:r>
            <a:r>
              <a:rPr lang="it-IT" dirty="0" smtClean="0"/>
              <a:t>t/</a:t>
            </a:r>
            <a:r>
              <a:rPr lang="it-IT" dirty="0" err="1" smtClean="0"/>
              <a:t>year</a:t>
            </a:r>
            <a:r>
              <a:rPr lang="it-IT" dirty="0" smtClean="0"/>
              <a:t>)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650282" y="2889707"/>
            <a:ext cx="26277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Industrialization</a:t>
            </a:r>
          </a:p>
          <a:p>
            <a:r>
              <a:rPr lang="it-IT" dirty="0" smtClean="0"/>
              <a:t>	</a:t>
            </a:r>
            <a:r>
              <a:rPr lang="en-GB" dirty="0" smtClean="0"/>
              <a:t>expansion</a:t>
            </a:r>
          </a:p>
          <a:p>
            <a:r>
              <a:rPr lang="it-IT" sz="2800" b="1" dirty="0" smtClean="0"/>
              <a:t>R&amp;D on SRM </a:t>
            </a:r>
            <a:r>
              <a:rPr lang="en-GB" sz="2800" b="1" dirty="0" smtClean="0"/>
              <a:t>applications</a:t>
            </a:r>
            <a:endParaRPr lang="en-GB" sz="2800" b="1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3349" y="5513166"/>
            <a:ext cx="994540" cy="86816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12" y="5662333"/>
            <a:ext cx="871337" cy="53931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632" y="4512728"/>
            <a:ext cx="1967840" cy="885522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6328" y="3725805"/>
            <a:ext cx="24384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1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181218" y="186796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Call for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: POR FESR Abruzzo 2014-2020</a:t>
            </a:r>
          </a:p>
        </p:txBody>
      </p:sp>
      <p:sp>
        <p:nvSpPr>
          <p:cNvPr id="5" name="Rectangle 1"/>
          <p:cNvSpPr/>
          <p:nvPr/>
        </p:nvSpPr>
        <p:spPr>
          <a:xfrm>
            <a:off x="181218" y="2676926"/>
            <a:ext cx="576064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Timeline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: 03/2017 – 03/2020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it-I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Scope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researching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and developing prototype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technologies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the creation of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first-ever bio-refinery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 the world, which will use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Absorbent Hygiene Product waste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produce – among other things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high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value-added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bio-fertilizers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71670" y="2595650"/>
            <a:ext cx="2650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Partners</a:t>
            </a:r>
            <a:endParaRPr lang="it-IT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From Abruzzo (ITALY)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Image result for F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57" y="4061808"/>
            <a:ext cx="1661521" cy="76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92" y="5109126"/>
            <a:ext cx="2088232" cy="58677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75" y="5982524"/>
            <a:ext cx="2068213" cy="54282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/>
          <a:srcRect b="21279"/>
          <a:stretch/>
        </p:blipFill>
        <p:spPr>
          <a:xfrm>
            <a:off x="7309694" y="1656178"/>
            <a:ext cx="1512168" cy="7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6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181773" y="1556792"/>
            <a:ext cx="4681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THE BIO-REFINERY MODEL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41567"/>
            <a:ext cx="8632684" cy="423708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/>
          <a:srcRect b="21279"/>
          <a:stretch/>
        </p:blipFill>
        <p:spPr>
          <a:xfrm>
            <a:off x="6863247" y="1484784"/>
            <a:ext cx="1237145" cy="6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0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2123728" y="1556792"/>
            <a:ext cx="4681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THE BIO-REFINERY MODEL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4"/>
          <a:srcRect b="21279"/>
          <a:stretch/>
        </p:blipFill>
        <p:spPr>
          <a:xfrm>
            <a:off x="6805202" y="1484784"/>
            <a:ext cx="1237145" cy="613975"/>
          </a:xfrm>
          <a:prstGeom prst="rect">
            <a:avLst/>
          </a:prstGeom>
        </p:spPr>
      </p:pic>
      <p:grpSp>
        <p:nvGrpSpPr>
          <p:cNvPr id="22" name="Group 4"/>
          <p:cNvGrpSpPr/>
          <p:nvPr/>
        </p:nvGrpSpPr>
        <p:grpSpPr>
          <a:xfrm>
            <a:off x="280659" y="2252373"/>
            <a:ext cx="8582201" cy="4200963"/>
            <a:chOff x="280659" y="1603384"/>
            <a:chExt cx="8582201" cy="4200963"/>
          </a:xfrm>
        </p:grpSpPr>
        <p:sp>
          <p:nvSpPr>
            <p:cNvPr id="23" name="Rectangle 6"/>
            <p:cNvSpPr/>
            <p:nvPr/>
          </p:nvSpPr>
          <p:spPr>
            <a:xfrm>
              <a:off x="7122195" y="5017056"/>
              <a:ext cx="1728000" cy="777600"/>
            </a:xfrm>
            <a:prstGeom prst="rect">
              <a:avLst/>
            </a:prstGeom>
            <a:solidFill>
              <a:srgbClr val="E0D1BC"/>
            </a:solidFill>
            <a:ln>
              <a:solidFill>
                <a:srgbClr val="E0D1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ctangle 7"/>
            <p:cNvSpPr/>
            <p:nvPr/>
          </p:nvSpPr>
          <p:spPr>
            <a:xfrm>
              <a:off x="7402964" y="1611322"/>
              <a:ext cx="1446663" cy="3367306"/>
            </a:xfrm>
            <a:prstGeom prst="rect">
              <a:avLst/>
            </a:prstGeom>
            <a:solidFill>
              <a:srgbClr val="CDE7E1"/>
            </a:solidFill>
            <a:ln>
              <a:solidFill>
                <a:srgbClr val="CDE7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5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659" y="1603384"/>
              <a:ext cx="7814017" cy="4200963"/>
            </a:xfrm>
            <a:prstGeom prst="rect">
              <a:avLst/>
            </a:prstGeom>
          </p:spPr>
        </p:pic>
        <p:pic>
          <p:nvPicPr>
            <p:cNvPr id="26" name="Picture 9"/>
            <p:cNvPicPr>
              <a:picLocks noChangeAspect="1"/>
            </p:cNvPicPr>
            <p:nvPr/>
          </p:nvPicPr>
          <p:blipFill rotWithShape="1">
            <a:blip r:embed="rId6"/>
            <a:srcRect l="74206" t="10925" r="515" b="37765"/>
            <a:stretch/>
          </p:blipFill>
          <p:spPr>
            <a:xfrm>
              <a:off x="8033050" y="1761417"/>
              <a:ext cx="829810" cy="1533197"/>
            </a:xfrm>
            <a:prstGeom prst="rect">
              <a:avLst/>
            </a:prstGeom>
          </p:spPr>
        </p:pic>
        <p:pic>
          <p:nvPicPr>
            <p:cNvPr id="27" name="Picture 10"/>
            <p:cNvPicPr>
              <a:picLocks noChangeAspect="1"/>
            </p:cNvPicPr>
            <p:nvPr/>
          </p:nvPicPr>
          <p:blipFill rotWithShape="1">
            <a:blip r:embed="rId6"/>
            <a:srcRect l="74206" t="79152" r="7707" b="2626"/>
            <a:stretch/>
          </p:blipFill>
          <p:spPr>
            <a:xfrm>
              <a:off x="8099955" y="3333042"/>
              <a:ext cx="593725" cy="558147"/>
            </a:xfrm>
            <a:prstGeom prst="rect">
              <a:avLst/>
            </a:prstGeom>
          </p:spPr>
        </p:pic>
        <p:pic>
          <p:nvPicPr>
            <p:cNvPr id="28" name="Picture 11"/>
            <p:cNvPicPr>
              <a:picLocks noChangeAspect="1"/>
            </p:cNvPicPr>
            <p:nvPr/>
          </p:nvPicPr>
          <p:blipFill rotWithShape="1">
            <a:blip r:embed="rId6"/>
            <a:srcRect l="81521" t="62380" r="515" b="20952"/>
            <a:stretch/>
          </p:blipFill>
          <p:spPr>
            <a:xfrm>
              <a:off x="8107909" y="4472868"/>
              <a:ext cx="589695" cy="510522"/>
            </a:xfrm>
            <a:prstGeom prst="rect">
              <a:avLst/>
            </a:prstGeom>
          </p:spPr>
        </p:pic>
      </p:grpSp>
      <p:sp>
        <p:nvSpPr>
          <p:cNvPr id="29" name="Rettangolo 28"/>
          <p:cNvSpPr/>
          <p:nvPr/>
        </p:nvSpPr>
        <p:spPr>
          <a:xfrm>
            <a:off x="280659" y="2252373"/>
            <a:ext cx="608341" cy="3375244"/>
          </a:xfrm>
          <a:prstGeom prst="rect">
            <a:avLst/>
          </a:prstGeom>
          <a:solidFill>
            <a:schemeClr val="bg1">
              <a:alpha val="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2231235" y="3007773"/>
            <a:ext cx="6618392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RECOVER </a:t>
            </a:r>
            <a:r>
              <a:rPr lang="en-US" sz="2400" dirty="0"/>
              <a:t>will develop the first hybrid </a:t>
            </a:r>
            <a:r>
              <a:rPr lang="en-US" sz="2400" dirty="0" smtClean="0"/>
              <a:t>recycling </a:t>
            </a:r>
            <a:r>
              <a:rPr lang="en-US" sz="2400" dirty="0"/>
              <a:t>technology, </a:t>
            </a:r>
            <a:r>
              <a:rPr lang="en-US" sz="2400" dirty="0" smtClean="0"/>
              <a:t>able </a:t>
            </a:r>
            <a:r>
              <a:rPr lang="en-US" sz="2400" dirty="0"/>
              <a:t>to recycle post-industrial and post-consumer </a:t>
            </a:r>
            <a:r>
              <a:rPr lang="en-US" sz="2400" dirty="0" smtClean="0"/>
              <a:t>AHP waste</a:t>
            </a:r>
            <a:r>
              <a:rPr lang="en-US" sz="2400" dirty="0"/>
              <a:t>. </a:t>
            </a:r>
            <a:r>
              <a:rPr lang="en-US" sz="2400" b="1" u="sng" dirty="0"/>
              <a:t>Post-industrial diaper </a:t>
            </a:r>
            <a:r>
              <a:rPr lang="en-US" sz="2400" b="1" u="sng" dirty="0" smtClean="0"/>
              <a:t>waste is a </a:t>
            </a:r>
            <a:r>
              <a:rPr lang="en-US" sz="2400" b="1" u="sng" dirty="0"/>
              <a:t>great opportunity in Abruzzo Region, also </a:t>
            </a:r>
            <a:r>
              <a:rPr lang="en-US" sz="2400" b="1" u="sng" dirty="0" smtClean="0"/>
              <a:t>known </a:t>
            </a:r>
            <a:r>
              <a:rPr lang="en-US" sz="2400" b="1" u="sng" dirty="0"/>
              <a:t>as </a:t>
            </a:r>
            <a:r>
              <a:rPr lang="en-US" sz="2400" b="1" u="sng" dirty="0" smtClean="0"/>
              <a:t>Nappy Valley</a:t>
            </a:r>
          </a:p>
        </p:txBody>
      </p:sp>
      <p:cxnSp>
        <p:nvCxnSpPr>
          <p:cNvPr id="31" name="Connettore 2 30"/>
          <p:cNvCxnSpPr/>
          <p:nvPr/>
        </p:nvCxnSpPr>
        <p:spPr>
          <a:xfrm flipV="1">
            <a:off x="889000" y="3991737"/>
            <a:ext cx="1247775" cy="970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3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1619673" y="3127608"/>
            <a:ext cx="6789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/>
              <a:t>Thank you for your kind attention!</a:t>
            </a:r>
            <a:endParaRPr lang="es-ES" sz="3600" b="1" dirty="0"/>
          </a:p>
          <a:p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Contact:</a:t>
            </a:r>
          </a:p>
          <a:p>
            <a:r>
              <a:rPr lang="es-ES" sz="2400" dirty="0" smtClean="0"/>
              <a:t>Orsola Bolognani</a:t>
            </a:r>
          </a:p>
          <a:p>
            <a:r>
              <a:rPr lang="es-ES" sz="2400" dirty="0" smtClean="0"/>
              <a:t>bolognani.o@fatergroup.com</a:t>
            </a:r>
          </a:p>
          <a:p>
            <a:pPr algn="r"/>
            <a:endParaRPr lang="es-ES" sz="2400" b="1" dirty="0"/>
          </a:p>
        </p:txBody>
      </p:sp>
      <p:pic>
        <p:nvPicPr>
          <p:cNvPr id="6" name="Picture 2" descr="Image result for F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58" y="2204864"/>
            <a:ext cx="158816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9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315</Words>
  <Application>Microsoft Office PowerPoint</Application>
  <PresentationFormat>Presentazione su schermo (4:3)</PresentationFormat>
  <Paragraphs>52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CESE-CDR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Roelandt</dc:creator>
  <cp:lastModifiedBy>Orsola Bolognani</cp:lastModifiedBy>
  <cp:revision>34</cp:revision>
  <dcterms:created xsi:type="dcterms:W3CDTF">2018-09-07T09:06:15Z</dcterms:created>
  <dcterms:modified xsi:type="dcterms:W3CDTF">2018-10-09T21:33:30Z</dcterms:modified>
</cp:coreProperties>
</file>