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62" r:id="rId3"/>
    <p:sldId id="257" r:id="rId4"/>
    <p:sldId id="263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76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796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852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853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20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43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275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355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78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85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00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22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3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88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74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83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14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37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1452E-377B-4C19-B74D-DA3D4F620EB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AC67F-99FB-4942-87C7-E8D183CEABD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4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73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bruzzolavoro.eu/wp-content/uploads/2016/07/A5_CartadiPescara_EN.pdf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592796"/>
            <a:ext cx="874902" cy="1152128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6372200" y="3573016"/>
            <a:ext cx="252028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ts val="800"/>
              </a:spcBef>
              <a:buFont typeface="Arial" pitchFamily="34"/>
            </a:pPr>
            <a:endParaRPr lang="en-US" b="1" dirty="0">
              <a:solidFill>
                <a:schemeClr val="accent1"/>
              </a:solidFill>
              <a:cs typeface="Arial" pitchFamily="2"/>
            </a:endParaRPr>
          </a:p>
          <a:p>
            <a:pPr marL="457200" lvl="0" indent="-457200">
              <a:spcBef>
                <a:spcPts val="800"/>
              </a:spcBef>
              <a:buFont typeface="Arial" pitchFamily="34"/>
            </a:pPr>
            <a:endParaRPr lang="en-US" b="1" dirty="0">
              <a:solidFill>
                <a:schemeClr val="accent1"/>
              </a:solidFill>
              <a:cs typeface="Arial" pitchFamily="2"/>
            </a:endParaRPr>
          </a:p>
          <a:p>
            <a:pPr marL="457200" lvl="0" indent="-457200">
              <a:spcBef>
                <a:spcPts val="800"/>
              </a:spcBef>
              <a:buFont typeface="Arial" pitchFamily="34"/>
            </a:pPr>
            <a:r>
              <a:rPr lang="en-US" b="1" dirty="0">
                <a:solidFill>
                  <a:schemeClr val="accent1"/>
                </a:solidFill>
                <a:cs typeface="Arial" pitchFamily="2"/>
              </a:rPr>
              <a:t>Total Area: </a:t>
            </a:r>
          </a:p>
          <a:p>
            <a:pPr marL="457200" lvl="0" indent="-457200">
              <a:spcBef>
                <a:spcPts val="800"/>
              </a:spcBef>
              <a:buFont typeface="Arial" pitchFamily="34"/>
            </a:pPr>
            <a:r>
              <a:rPr lang="en-US" b="1" dirty="0">
                <a:solidFill>
                  <a:srgbClr val="FF0000"/>
                </a:solidFill>
                <a:cs typeface="Arial" pitchFamily="2"/>
              </a:rPr>
              <a:t>10.763 km2</a:t>
            </a:r>
            <a:endParaRPr lang="it-IT" b="1" dirty="0">
              <a:solidFill>
                <a:srgbClr val="FF0000"/>
              </a:solidFill>
              <a:cs typeface="Arial" pitchFamily="2"/>
            </a:endParaRPr>
          </a:p>
          <a:p>
            <a:pPr marL="457200" lvl="0" indent="-457200">
              <a:spcBef>
                <a:spcPts val="800"/>
              </a:spcBef>
              <a:buFont typeface="Arial" pitchFamily="34"/>
            </a:pPr>
            <a:r>
              <a:rPr lang="it-IT" b="1" dirty="0" err="1">
                <a:solidFill>
                  <a:schemeClr val="accent1"/>
                </a:solidFill>
                <a:cs typeface="Arial" pitchFamily="2"/>
              </a:rPr>
              <a:t>Population</a:t>
            </a:r>
            <a:r>
              <a:rPr lang="it-IT" b="1" dirty="0">
                <a:solidFill>
                  <a:schemeClr val="accent1"/>
                </a:solidFill>
                <a:cs typeface="Arial" pitchFamily="2"/>
              </a:rPr>
              <a:t> (2017):</a:t>
            </a:r>
          </a:p>
          <a:p>
            <a:pPr marL="457200" lvl="0" indent="-457200">
              <a:spcBef>
                <a:spcPts val="800"/>
              </a:spcBef>
              <a:buFont typeface="Arial" pitchFamily="34"/>
            </a:pPr>
            <a:r>
              <a:rPr lang="it-IT" b="1" dirty="0">
                <a:solidFill>
                  <a:schemeClr val="accent1"/>
                </a:solidFill>
                <a:cs typeface="Arial" pitchFamily="2"/>
              </a:rPr>
              <a:t>• Total:  </a:t>
            </a:r>
            <a:r>
              <a:rPr lang="it-IT" b="1" dirty="0">
                <a:solidFill>
                  <a:srgbClr val="FF0000"/>
                </a:solidFill>
                <a:cs typeface="Arial" pitchFamily="2"/>
              </a:rPr>
              <a:t>1.317.239</a:t>
            </a:r>
          </a:p>
          <a:p>
            <a:pPr marL="457200" lvl="0" indent="-457200">
              <a:spcBef>
                <a:spcPts val="800"/>
              </a:spcBef>
              <a:buFont typeface="Arial" pitchFamily="34"/>
            </a:pPr>
            <a:r>
              <a:rPr lang="it-IT" b="1" dirty="0">
                <a:solidFill>
                  <a:schemeClr val="accent1"/>
                </a:solidFill>
                <a:cs typeface="Arial" pitchFamily="2"/>
              </a:rPr>
              <a:t>• </a:t>
            </a:r>
            <a:r>
              <a:rPr lang="it-IT" b="1" dirty="0" err="1">
                <a:solidFill>
                  <a:schemeClr val="accent1"/>
                </a:solidFill>
                <a:cs typeface="Arial" pitchFamily="2"/>
              </a:rPr>
              <a:t>Density</a:t>
            </a:r>
            <a:r>
              <a:rPr lang="it-IT" b="1" dirty="0">
                <a:solidFill>
                  <a:schemeClr val="accent1"/>
                </a:solidFill>
                <a:cs typeface="Arial" pitchFamily="2"/>
              </a:rPr>
              <a:t>:  121,61/km2</a:t>
            </a:r>
          </a:p>
        </p:txBody>
      </p:sp>
      <p:pic>
        <p:nvPicPr>
          <p:cNvPr id="7" name="Picture 2" descr="Risultati immagini per cartina dei parchi d'abruzzo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2"/>
            <a:ext cx="5652119" cy="475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772816"/>
            <a:ext cx="158417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tangolo 5"/>
          <p:cNvSpPr/>
          <p:nvPr/>
        </p:nvSpPr>
        <p:spPr>
          <a:xfrm>
            <a:off x="5508104" y="2967335"/>
            <a:ext cx="3528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6"/>
              </a:rPr>
              <a:t>http://www.abruzzolavoro.eu/wp-content/uploads/2016/07/A5_CartadiPescara_EN.pdf</a:t>
            </a:r>
            <a:r>
              <a:rPr lang="it-IT" dirty="0"/>
              <a:t> </a:t>
            </a:r>
          </a:p>
        </p:txBody>
      </p:sp>
      <p:pic>
        <p:nvPicPr>
          <p:cNvPr id="8" name="Εικόνα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598806" cy="792088"/>
          </a:xfrm>
          <a:prstGeom prst="rect">
            <a:avLst/>
          </a:prstGeom>
        </p:spPr>
      </p:pic>
      <p:pic>
        <p:nvPicPr>
          <p:cNvPr id="9" name="Picture 2" descr="EU_FLAG_CMYK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20272" y="332656"/>
            <a:ext cx="185497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346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spcBef>
                <a:spcPts val="800"/>
              </a:spcBef>
              <a:buSzPct val="100000"/>
              <a:buNone/>
            </a:pPr>
            <a:r>
              <a:rPr lang="en-US" sz="2800" b="1" u="sng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Contradiction / opportunity </a:t>
            </a:r>
          </a:p>
          <a:p>
            <a:pPr marL="0" lvl="0" indent="0" algn="ctr">
              <a:spcBef>
                <a:spcPts val="800"/>
              </a:spcBef>
              <a:buSzPct val="100000"/>
              <a:buNone/>
            </a:pPr>
            <a:endParaRPr lang="en-US" sz="2000" dirty="0">
              <a:solidFill>
                <a:srgbClr val="4472C4"/>
              </a:solidFill>
              <a:latin typeface="Arial" pitchFamily="18"/>
              <a:ea typeface="Microsoft YaHei" pitchFamily="2"/>
              <a:cs typeface="Arial" pitchFamily="2"/>
            </a:endParaRPr>
          </a:p>
          <a:p>
            <a:pPr marL="0" lvl="0" indent="0" algn="just">
              <a:spcBef>
                <a:spcPts val="800"/>
              </a:spcBef>
              <a:buSzPct val="100000"/>
              <a:buNone/>
            </a:pPr>
            <a:r>
              <a:rPr lang="en-US" sz="22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- In Abruzzo there are </a:t>
            </a:r>
            <a:r>
              <a:rPr lang="en-US" sz="22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3 National Parks</a:t>
            </a:r>
            <a:r>
              <a:rPr lang="en-US" sz="22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, 1 </a:t>
            </a:r>
            <a:r>
              <a:rPr lang="en-US" sz="22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regional park</a:t>
            </a:r>
            <a:r>
              <a:rPr lang="en-US" sz="22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 and </a:t>
            </a:r>
            <a:r>
              <a:rPr lang="en-US" sz="22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38 protected areas</a:t>
            </a:r>
            <a:r>
              <a:rPr lang="en-US" sz="22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. The percentage of protected area, is up to </a:t>
            </a:r>
            <a:r>
              <a:rPr lang="en-US" sz="22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36%</a:t>
            </a:r>
            <a:r>
              <a:rPr lang="en-US" sz="22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 of the regional territory.</a:t>
            </a:r>
            <a:endParaRPr lang="it-IT" sz="2200" dirty="0">
              <a:solidFill>
                <a:srgbClr val="4472C4"/>
              </a:solidFill>
              <a:latin typeface="Arial" pitchFamily="18"/>
              <a:ea typeface="Microsoft YaHei" pitchFamily="2"/>
              <a:cs typeface="Arial" pitchFamily="2"/>
            </a:endParaRPr>
          </a:p>
          <a:p>
            <a:pPr marL="0" lvl="0" indent="0" algn="just">
              <a:spcBef>
                <a:spcPts val="800"/>
              </a:spcBef>
              <a:buSzPct val="100000"/>
              <a:buNone/>
            </a:pPr>
            <a:endParaRPr lang="en-US" sz="2500" dirty="0">
              <a:solidFill>
                <a:srgbClr val="002087"/>
              </a:solidFill>
              <a:latin typeface="Arial" pitchFamily="18"/>
              <a:ea typeface="Microsoft YaHei" pitchFamily="2"/>
              <a:cs typeface="Arial" pitchFamily="2"/>
            </a:endParaRPr>
          </a:p>
          <a:p>
            <a:pPr marL="0" lvl="0" indent="0" algn="just">
              <a:spcBef>
                <a:spcPts val="800"/>
              </a:spcBef>
              <a:buSzPct val="100000"/>
              <a:buNone/>
            </a:pPr>
            <a:r>
              <a:rPr lang="en-US" sz="2500" dirty="0">
                <a:solidFill>
                  <a:srgbClr val="002087"/>
                </a:solidFill>
                <a:latin typeface="Arial" pitchFamily="18"/>
                <a:ea typeface="Microsoft YaHei" pitchFamily="2"/>
                <a:cs typeface="Arial" pitchFamily="2"/>
              </a:rPr>
              <a:t>- </a:t>
            </a:r>
            <a:r>
              <a:rPr lang="en-US" sz="22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Arial" pitchFamily="2"/>
              </a:rPr>
              <a:t>Abruzzo region has one of the highest productivity rate in Southern Italy and its economic structure is largely based on SMEs. In 2016, Abruzzo registered the 29.3% of value added from industry sector. </a:t>
            </a:r>
          </a:p>
          <a:p>
            <a:pPr marL="0" lvl="0" indent="0" algn="just">
              <a:spcBef>
                <a:spcPts val="800"/>
              </a:spcBef>
              <a:buSzPct val="100000"/>
              <a:buNone/>
            </a:pPr>
            <a:endParaRPr lang="en-US" sz="2200" dirty="0">
              <a:solidFill>
                <a:srgbClr val="4472C4"/>
              </a:solidFill>
              <a:latin typeface="Arial" pitchFamily="18"/>
              <a:ea typeface="Microsoft YaHei" pitchFamily="2"/>
              <a:cs typeface="Arial" pitchFamily="2"/>
            </a:endParaRPr>
          </a:p>
          <a:p>
            <a:endParaRPr lang="en-GB" sz="2200" dirty="0">
              <a:solidFill>
                <a:srgbClr val="4472C4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1670814" cy="792088"/>
          </a:xfrm>
          <a:prstGeom prst="rect">
            <a:avLst/>
          </a:prstGeom>
        </p:spPr>
      </p:pic>
      <p:pic>
        <p:nvPicPr>
          <p:cNvPr id="5" name="Picture 2" descr="EU_FLAG_CMYK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20272" y="295434"/>
            <a:ext cx="1772161" cy="82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681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  <a:buSzPct val="100000"/>
              <a:buNone/>
            </a:pPr>
            <a:r>
              <a:rPr lang="en-GB" sz="26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Advantages</a:t>
            </a:r>
            <a:r>
              <a:rPr lang="en-GB" sz="26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endParaRPr lang="en-GB" sz="1900" dirty="0">
              <a:solidFill>
                <a:srgbClr val="4472C4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The Pescara Charter was officially set up, offering to applicant companies a “</a:t>
            </a:r>
            <a:r>
              <a:rPr lang="en-GB" sz="20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region-enterprise partnership agreement</a:t>
            </a: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” that provides specific advantages for enterprises committed to pursuing the above mentioned aims of sustainable industry,  establishing advantages in terms of: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endParaRPr lang="it-IT" sz="2000" dirty="0">
              <a:solidFill>
                <a:srgbClr val="4472C4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  <a:buFont typeface="Wingdings"/>
              <a:buChar char=""/>
            </a:pPr>
            <a:r>
              <a:rPr lang="en-GB" sz="20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simplified procedures </a:t>
            </a: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(level of bureaucracy is reduced to the minimum, as are local administrative costs);</a:t>
            </a:r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endParaRPr lang="it-IT" sz="1300" dirty="0">
              <a:solidFill>
                <a:srgbClr val="4472C4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SzPct val="100000"/>
              <a:buFont typeface="Wingdings"/>
              <a:buChar char=""/>
            </a:pPr>
            <a:r>
              <a:rPr lang="en-GB" sz="20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reduction of administrative fees and local taxes </a:t>
            </a: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(regional taxes related to production activities are as low as possible);</a:t>
            </a:r>
            <a:endParaRPr lang="it-IT" sz="2000" dirty="0">
              <a:solidFill>
                <a:srgbClr val="4472C4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lvl="1" algn="just">
              <a:lnSpc>
                <a:spcPct val="115000"/>
              </a:lnSpc>
              <a:spcBef>
                <a:spcPts val="700"/>
              </a:spcBef>
              <a:spcAft>
                <a:spcPts val="1000"/>
              </a:spcAft>
              <a:buSzPct val="100000"/>
              <a:buFont typeface="Wingdings"/>
              <a:buChar char=""/>
            </a:pPr>
            <a:r>
              <a:rPr lang="en-GB" sz="20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priorities </a:t>
            </a: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(every call for proposal founded by ERDF 2014 – 20 Axis I and III is oriented towards the 5 technological dominions: among these, specific additional evaluation score is allocated for enterprises with the Pescara Charter label).</a:t>
            </a:r>
            <a:endParaRPr lang="it-IT" sz="2000" dirty="0">
              <a:solidFill>
                <a:srgbClr val="4472C4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marL="0" lvl="0" indent="0" algn="just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  <a:buSzPct val="100000"/>
              <a:buNone/>
            </a:pP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To be eligible to become a Charter partner, the applicant must meet several conditions having the environment as the priority; </a:t>
            </a:r>
            <a:r>
              <a:rPr lang="en-GB" sz="20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depending on the number and type of conditions met</a:t>
            </a: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, Charter membership may be “</a:t>
            </a:r>
            <a:r>
              <a:rPr lang="en-GB" sz="20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basic</a:t>
            </a: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”, “</a:t>
            </a:r>
            <a:r>
              <a:rPr lang="en-GB" sz="20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intermediate</a:t>
            </a: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” or “</a:t>
            </a:r>
            <a:r>
              <a:rPr lang="en-GB" sz="20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advanced</a:t>
            </a:r>
            <a:r>
              <a:rPr lang="en-GB" sz="20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”; </a:t>
            </a:r>
            <a:r>
              <a:rPr lang="en-GB" sz="20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each level of membership will offer different types (or rate) of advantages</a:t>
            </a:r>
            <a:r>
              <a:rPr lang="en-GB" sz="19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.</a:t>
            </a:r>
            <a:endParaRPr lang="it-IT" sz="1900" b="1" dirty="0">
              <a:solidFill>
                <a:srgbClr val="4472C4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endParaRPr lang="en-GB" b="1" dirty="0"/>
          </a:p>
        </p:txBody>
      </p:sp>
      <p:sp>
        <p:nvSpPr>
          <p:cNvPr id="2" name="Rettangolo 1"/>
          <p:cNvSpPr/>
          <p:nvPr/>
        </p:nvSpPr>
        <p:spPr>
          <a:xfrm>
            <a:off x="2839795" y="316739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598806" cy="792088"/>
          </a:xfrm>
          <a:prstGeom prst="rect">
            <a:avLst/>
          </a:prstGeom>
        </p:spPr>
      </p:pic>
      <p:pic>
        <p:nvPicPr>
          <p:cNvPr id="5" name="Picture 2" descr="EU_FLAG_CMYK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20272" y="223426"/>
            <a:ext cx="1844169" cy="82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184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lvl="0" indent="0" algn="ctr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  <a:buSzPct val="100000"/>
              <a:buNone/>
            </a:pPr>
            <a:r>
              <a:rPr lang="en-GB" sz="19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Results</a:t>
            </a:r>
          </a:p>
          <a:p>
            <a:pPr marL="0" lvl="0" indent="0" algn="just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  <a:buSzPct val="100000"/>
              <a:buNone/>
            </a:pP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The added value is the method shared with the stakeholders in order to achieve a </a:t>
            </a:r>
            <a:r>
              <a:rPr lang="en-GB" sz="19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more efficient use of structural funds </a:t>
            </a: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and increased synergies among EU, national and regional policies.</a:t>
            </a:r>
            <a:endParaRPr lang="it-IT" sz="1900" dirty="0">
              <a:solidFill>
                <a:srgbClr val="4472C4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marL="0" lvl="0" indent="0" algn="just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  <a:buSzPct val="100000"/>
              <a:buNone/>
            </a:pP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A real attempt to drive the change started with the RIS3 to a circular economy regional model, with an </a:t>
            </a:r>
            <a:r>
              <a:rPr lang="en-GB" sz="19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open</a:t>
            </a: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 (every enterprise operating in the region can try to became a partner), </a:t>
            </a:r>
            <a:r>
              <a:rPr lang="en-GB" sz="19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easy</a:t>
            </a: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 (the related web platform is managed directly by regional offices), </a:t>
            </a:r>
            <a:r>
              <a:rPr lang="en-GB" sz="19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original</a:t>
            </a: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 (with its characteristics) and </a:t>
            </a:r>
            <a:r>
              <a:rPr lang="en-GB" sz="19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free</a:t>
            </a: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 (no additional resources are needed) instrument to support and promote innovative and sustainable SMEs, using the given EU funds. </a:t>
            </a:r>
            <a:endParaRPr lang="it-IT" sz="1900" dirty="0">
              <a:solidFill>
                <a:srgbClr val="4472C4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marL="0" lvl="0" indent="0" algn="just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  <a:buSzPct val="100000"/>
              <a:buNone/>
            </a:pP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At the moment about </a:t>
            </a:r>
            <a:r>
              <a:rPr lang="en-GB" sz="19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130 enterprises </a:t>
            </a: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(among the most innovative and dynamic we have in Abruzzo) </a:t>
            </a:r>
            <a:r>
              <a:rPr lang="en-GB" sz="1900" b="1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are officially registered </a:t>
            </a:r>
            <a:r>
              <a:rPr lang="en-GB" sz="1900" dirty="0">
                <a:solidFill>
                  <a:srgbClr val="4472C4"/>
                </a:solidFill>
                <a:latin typeface="Arial" pitchFamily="18"/>
                <a:ea typeface="Microsoft YaHei" pitchFamily="2"/>
                <a:cs typeface="Lucida Sans" pitchFamily="2"/>
              </a:rPr>
              <a:t>on the Pescara Charter web platform (with different level of membership) and actively involved in circular economy processes. </a:t>
            </a:r>
            <a:endParaRPr lang="it-IT" sz="1900" dirty="0">
              <a:solidFill>
                <a:srgbClr val="4472C4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endParaRPr lang="it-IT" sz="2000" dirty="0">
              <a:solidFill>
                <a:srgbClr val="4472C4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</p:txBody>
      </p:sp>
      <p:pic>
        <p:nvPicPr>
          <p:cNvPr id="4" name="Εικόνα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598806" cy="864096"/>
          </a:xfrm>
          <a:prstGeom prst="rect">
            <a:avLst/>
          </a:prstGeom>
        </p:spPr>
      </p:pic>
      <p:pic>
        <p:nvPicPr>
          <p:cNvPr id="5" name="Picture 2" descr="EU_FLAG_CMYK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264" y="269032"/>
            <a:ext cx="1772161" cy="711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6200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450</Words>
  <Application>Microsoft Office PowerPoint</Application>
  <PresentationFormat>Presentazione su schermo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Microsoft YaHei</vt:lpstr>
      <vt:lpstr>Arial</vt:lpstr>
      <vt:lpstr>Calibri</vt:lpstr>
      <vt:lpstr>Lucida Sans</vt:lpstr>
      <vt:lpstr>Wingdings</vt:lpstr>
      <vt:lpstr>Office Theme</vt:lpstr>
      <vt:lpstr>2_Office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CESE-CDR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Roelandt</dc:creator>
  <cp:lastModifiedBy>loredana galante</cp:lastModifiedBy>
  <cp:revision>28</cp:revision>
  <dcterms:created xsi:type="dcterms:W3CDTF">2018-09-07T09:06:15Z</dcterms:created>
  <dcterms:modified xsi:type="dcterms:W3CDTF">2018-10-06T15:45:54Z</dcterms:modified>
</cp:coreProperties>
</file>