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1034" r:id="rId2"/>
    <p:sldId id="1031" r:id="rId3"/>
    <p:sldId id="322" r:id="rId4"/>
    <p:sldId id="317" r:id="rId5"/>
    <p:sldId id="318" r:id="rId6"/>
    <p:sldId id="1033" r:id="rId7"/>
    <p:sldId id="310" r:id="rId8"/>
    <p:sldId id="468" r:id="rId9"/>
    <p:sldId id="948" r:id="rId10"/>
    <p:sldId id="997" r:id="rId11"/>
    <p:sldId id="470" r:id="rId12"/>
    <p:sldId id="315" r:id="rId13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7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EDEF"/>
    <a:srgbClr val="32C0C7"/>
    <a:srgbClr val="04314E"/>
    <a:srgbClr val="0B425E"/>
    <a:srgbClr val="508281"/>
    <a:srgbClr val="EFC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2576" autoAdjust="0"/>
  </p:normalViewPr>
  <p:slideViewPr>
    <p:cSldViewPr snapToGrid="0">
      <p:cViewPr varScale="1">
        <p:scale>
          <a:sx n="96" d="100"/>
          <a:sy n="96" d="100"/>
        </p:scale>
        <p:origin x="176" y="472"/>
      </p:cViewPr>
      <p:guideLst>
        <p:guide orient="horz" pos="1003"/>
        <p:guide pos="7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141AC-0F6F-174B-B6B2-A1C47AC402B2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C083D-3AB6-7946-900C-73384AC4E7BF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888861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C083D-3AB6-7946-900C-73384AC4E7BF}" type="slidenum">
              <a:rPr lang="en-SI" smtClean="0"/>
              <a:t>9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54989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A950C-DB4A-2F06-07E0-673620BFB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BD05DC-17EA-CC90-84E1-50DBC5CB1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518D86-00FE-A36C-0382-08118C5EC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4AFB7-D24F-2530-0BEB-ACC08F385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C083D-3AB6-7946-900C-73384AC4E7BF}" type="slidenum">
              <a:rPr lang="en-SI" smtClean="0"/>
              <a:t>10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20798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6C1BA-0F06-784C-B001-D5BB02624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B6498-D7F3-6886-CE32-46A80D7AB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47E10-F309-D3D7-C942-0E395DBE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FC187-8C23-4E91-020D-347A220D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B073-D17C-C354-7984-92504AD3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924666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E847-0729-5108-925A-0145EBC2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4B553-B724-06D2-3FB4-7AB84A27C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0031E-0DDD-214D-1D25-27924DD27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2EEA3-BC01-6687-C924-931879EDC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2656F-BBF0-B620-4190-8937E49A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2876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13C9-21D5-D8DA-18BE-A6ACF8A8D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C33D1-345D-BEAC-C600-C5474BE56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4E831-83C5-3795-BBD0-B8364C317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10D35-D22C-BA81-985D-4C2DB915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6F1A-8065-871F-195F-857F2A370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93390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1172-FA9A-CFD9-F30F-DF64C8591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9E19A-E2F6-BE0F-918C-443443568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23FB08-4491-71E7-D481-01BDFF9B4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63FCD-4C31-D4DA-3B75-F766F6FC4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92643-CF82-7EBD-FCAB-5376C7F1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A3B14-4A92-8D40-7F02-73719E8C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56059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F292-1BC8-AEB1-0D05-6AA7E1FF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9F9CC-043F-38CB-5155-7FA038A51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60411-A6B5-0815-9C21-1FBFC28FF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ACB223-A28F-66FF-C04C-6C1FBEFA6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622B19-40BC-4CB0-957D-5BF2C030FA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E460D-3246-846C-AE4E-B7900DFB2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F815F-7780-357F-3343-E5847FEF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539E7A-02AE-C8EE-95E8-944E81E3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678422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F7D64-2CBC-55A5-FAE7-416AE26EC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F898AB-C060-5C69-A4D6-B1BD9F20B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90AC4-E770-9ABE-B06A-1373804A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E3CED-0F5E-6F3D-01EE-A335672D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46872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13619-C2FC-3029-2B00-0168198F1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327DD-B585-9BAC-96B9-0E1C93DA2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F099A-24DF-A796-881E-5FCE2B65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17522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8904-411A-82F0-2644-C0440311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B3569-19B2-DC48-A55B-3EA7A1A21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0AB5A-6834-D649-CD09-673786062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EBA6B-2EC7-C7F0-3109-59F68DE65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555B3-79D0-2045-DB89-E753DD32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A827A-D5BA-2DBC-D6AE-53973F17A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6393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A89F-A342-6B19-B555-4C7610E7D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66A821-595E-D80F-6794-9D0E5B224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04ACC-7EB0-69A3-26EB-AC9D27972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B4FBB-F9A4-66C1-4B82-A4ACE170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B0598-E77C-DB56-967D-0F313B17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24E99-A4FF-5CC5-4DA6-955698CE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1977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D523F-D621-3936-E626-E90284A43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CC472-4005-FA46-B375-9D5975C69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BD387-0D33-AAEA-B200-A09DE94F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7BAB6-59F5-3501-EF1D-08A16777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F56FF-5FAF-A5A2-6317-CE978507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59500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C0C14C-4CCD-9332-BA07-5454EE02F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A2F8D-ECD1-C60C-C4FE-DB94AE9B2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CB362-D53F-73A0-72C0-1FBED5062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F06E5-BC4C-B397-8FB3-6A1AAFED5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CF1D7-93BA-4BB6-8286-AC1EBAAE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23473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CE1E8A-A6E2-ADB2-7054-A50943DF7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0155A-61EA-215C-887E-A3405B2AB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01DFB-753B-7DE5-1A39-4C034B397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C9B46-E309-8542-B70D-728D552E523C}" type="datetimeFigureOut">
              <a:rPr lang="en-SI" smtClean="0"/>
              <a:t>21. 9. 2026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8E7E9-C4AE-9E0B-E7EB-ECA6F58A8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59977-A2F8-BEED-1BF0-45663DDED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8D327-B83E-254F-BCEF-FC41FBB697CE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11126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file:////Users/rjordan/Library/Group%20Containers/UBF8T346G9.ms/WebArchiveCopyPasteTempFiles/com.microsoft.Word/b5be7d1f-03ee-4507-b3e9-2a72cbb1aa89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ra.be/" TargetMode="External"/><Relationship Id="rId2" Type="http://schemas.openxmlformats.org/officeDocument/2006/relationships/hyperlink" Target="mailto:drasko.veselinovic@sbra.b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36F7D-8068-EF78-B5D9-BFC05F79D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I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44A149-231F-0548-09C5-6D75B8D60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80592" y="-59698"/>
            <a:ext cx="12672591" cy="714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6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75F9F-1C95-3985-012D-3040502C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CF868-4583-64AC-E057-742E1062A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365125"/>
            <a:ext cx="10850217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SI" sz="3400" b="1" dirty="0">
                <a:solidFill>
                  <a:schemeClr val="accent1">
                    <a:lumMod val="50000"/>
                  </a:schemeClr>
                </a:solidFill>
              </a:rPr>
              <a:t>Swedish-Slovenian Exchange of Experiences in Regional Development, Innovation and Smart Specialisation, </a:t>
            </a:r>
          </a:p>
          <a:p>
            <a:pPr marL="0" indent="0">
              <a:buNone/>
            </a:pPr>
            <a:endParaRPr lang="en-SI" sz="3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I" sz="3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I" sz="3200" dirty="0">
                <a:solidFill>
                  <a:schemeClr val="accent5">
                    <a:lumMod val="50000"/>
                  </a:schemeClr>
                </a:solidFill>
              </a:rPr>
              <a:t>Inštitut Jožefa Stefana, Ministrstvo za lokalno samoupravo, kohezijo in regionalni razvoj, TOP, PMiS, GOZDIS, SPIRIT</a:t>
            </a:r>
          </a:p>
          <a:p>
            <a:pPr marL="0" indent="0">
              <a:buNone/>
            </a:pPr>
            <a:endParaRPr lang="en-SI" sz="3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SI" sz="32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SI" sz="2400" dirty="0">
                <a:solidFill>
                  <a:schemeClr val="accent5">
                    <a:lumMod val="50000"/>
                  </a:schemeClr>
                </a:solidFill>
              </a:rPr>
              <a:t>Doc. Dr. D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en-SI" sz="2400" dirty="0">
                <a:solidFill>
                  <a:schemeClr val="accent5">
                    <a:lumMod val="50000"/>
                  </a:schemeClr>
                </a:solidFill>
              </a:rPr>
              <a:t>aško Veselinovič, </a:t>
            </a:r>
          </a:p>
          <a:p>
            <a:pPr marL="0" indent="0">
              <a:buNone/>
            </a:pPr>
            <a:r>
              <a:rPr lang="en-SI" sz="2400" dirty="0">
                <a:solidFill>
                  <a:schemeClr val="accent5">
                    <a:lumMod val="50000"/>
                  </a:schemeClr>
                </a:solidFill>
              </a:rPr>
              <a:t>Director, SBRA, 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Brussels</a:t>
            </a:r>
            <a:r>
              <a:rPr lang="en-SI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SI" sz="2400" dirty="0">
                <a:solidFill>
                  <a:schemeClr val="accent5">
                    <a:lumMod val="50000"/>
                  </a:schemeClr>
                </a:solidFill>
              </a:rPr>
              <a:t>Sept.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5AF350-D770-E10F-B1D1-93379400B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04" y="188640"/>
            <a:ext cx="1375158" cy="8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18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836712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2"/>
                </a:solidFill>
              </a:rPr>
              <a:t>Our SBRA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525658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Established in 1999;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Five employees; 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Connects business, research and local communities in Slovenia with other European business, research and local communities and the EU institutions and other public and private bodies at the EU level;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EU funding;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High-level events incl., conferences, workshops, round tables, promotions and collecting all useful info for our clients/members;</a:t>
            </a:r>
          </a:p>
          <a:p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Our clients are not only Slovenian entities since our presence, references and respect in Brussels date more than 25 years back in history.</a:t>
            </a:r>
          </a:p>
        </p:txBody>
      </p:sp>
    </p:spTree>
    <p:extLst>
      <p:ext uri="{BB962C8B-B14F-4D97-AF65-F5344CB8AC3E}">
        <p14:creationId xmlns:p14="http://schemas.microsoft.com/office/powerpoint/2010/main" val="127641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995120" cy="90872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2"/>
                </a:solidFill>
              </a:rPr>
              <a:t>Core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908720"/>
            <a:ext cx="4896544" cy="5949280"/>
          </a:xfrm>
        </p:spPr>
        <p:txBody>
          <a:bodyPr>
            <a:noAutofit/>
          </a:bodyPr>
          <a:lstStyle/>
          <a:p>
            <a:r>
              <a:rPr lang="en-GB" altLang="en-US" sz="1600" b="1" dirty="0">
                <a:solidFill>
                  <a:schemeClr val="tx2"/>
                </a:solidFill>
              </a:rPr>
              <a:t>Informing</a:t>
            </a:r>
            <a:r>
              <a:rPr lang="en-GB" altLang="en-US" sz="1600" dirty="0">
                <a:solidFill>
                  <a:schemeClr val="tx2"/>
                </a:solidFill>
              </a:rPr>
              <a:t> members on economic developments, with a renewed focus on EU projects, programs and funds. A weekly scan of news, relevant calls, events, </a:t>
            </a:r>
            <a:r>
              <a:rPr lang="en-GB" altLang="en-US" sz="1600" dirty="0" err="1">
                <a:solidFill>
                  <a:schemeClr val="tx2"/>
                </a:solidFill>
              </a:rPr>
              <a:t>publications,etc</a:t>
            </a:r>
            <a:r>
              <a:rPr lang="en-GB" altLang="en-US" sz="1600" dirty="0">
                <a:solidFill>
                  <a:schemeClr val="tx2"/>
                </a:solidFill>
              </a:rPr>
              <a:t>. – disseminated via weekly e-news bulletin. Additionally, a bimonthly news bulletin regarding the economy.</a:t>
            </a:r>
          </a:p>
          <a:p>
            <a:r>
              <a:rPr lang="en-GB" altLang="en-US" sz="1600" b="1" dirty="0">
                <a:solidFill>
                  <a:schemeClr val="tx2"/>
                </a:solidFill>
              </a:rPr>
              <a:t>Partner Search</a:t>
            </a:r>
            <a:r>
              <a:rPr lang="en-GB" altLang="en-US" sz="1600" dirty="0">
                <a:solidFill>
                  <a:schemeClr val="tx2"/>
                </a:solidFill>
              </a:rPr>
              <a:t> – besides informing members of relevant EU programs and projects, we actively strive to find and search for relevant partners and potential project consortia.</a:t>
            </a:r>
          </a:p>
          <a:p>
            <a:r>
              <a:rPr lang="en-US" altLang="en-US" sz="1600" b="1" dirty="0">
                <a:solidFill>
                  <a:schemeClr val="tx2"/>
                </a:solidFill>
              </a:rPr>
              <a:t>Training</a:t>
            </a:r>
            <a:r>
              <a:rPr lang="en-US" altLang="en-US" sz="1600" dirty="0">
                <a:solidFill>
                  <a:schemeClr val="tx2"/>
                </a:solidFill>
              </a:rPr>
              <a:t> – preparing workshops and study trips for its members</a:t>
            </a:r>
          </a:p>
          <a:p>
            <a:r>
              <a:rPr lang="en-US" altLang="en-US" sz="1600" b="1" dirty="0">
                <a:solidFill>
                  <a:schemeClr val="tx2"/>
                </a:solidFill>
              </a:rPr>
              <a:t>Networking</a:t>
            </a:r>
            <a:r>
              <a:rPr lang="en-US" altLang="en-US" sz="1600" dirty="0">
                <a:solidFill>
                  <a:schemeClr val="tx2"/>
                </a:solidFill>
              </a:rPr>
              <a:t> –  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Network of European Financial Institutions for Small and Medium-Sized Enterprises (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NEFI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), membership in 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IGLO 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(Informal Group of RTD Liaison Offices), 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ERRIN 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(European Regions Research and Innovation Network), </a:t>
            </a:r>
            <a:r>
              <a:rPr lang="en-GB" sz="1600" b="1" dirty="0" err="1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UnILiON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(Universities Informal Liaison Offices Network), 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Vanguard initiative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(regional network for promoting regional innovation ecosystems) and 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ENDR 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(Network of Defence Related Regions), </a:t>
            </a:r>
            <a:r>
              <a:rPr lang="en-GB" sz="16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NFP for Slovenia in defence</a:t>
            </a:r>
            <a:r>
              <a:rPr lang="en-GB" sz="16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1600" dirty="0">
              <a:solidFill>
                <a:schemeClr val="tx2"/>
              </a:solidFill>
            </a:endParaRPr>
          </a:p>
          <a:p>
            <a:r>
              <a:rPr lang="en-US" altLang="en-US" sz="1600" b="1" dirty="0">
                <a:solidFill>
                  <a:schemeClr val="tx2"/>
                </a:solidFill>
              </a:rPr>
              <a:t>Promotional</a:t>
            </a:r>
            <a:r>
              <a:rPr lang="en-US" altLang="en-US" sz="1600" dirty="0">
                <a:solidFill>
                  <a:schemeClr val="tx2"/>
                </a:solidFill>
              </a:rPr>
              <a:t> events, publishing reports and </a:t>
            </a:r>
            <a:r>
              <a:rPr lang="en-US" altLang="en-US" sz="1600" dirty="0" err="1">
                <a:solidFill>
                  <a:schemeClr val="tx2"/>
                </a:solidFill>
              </a:rPr>
              <a:t>organising</a:t>
            </a:r>
            <a:r>
              <a:rPr lang="en-US" altLang="en-US" sz="1600" dirty="0">
                <a:solidFill>
                  <a:schemeClr val="tx2"/>
                </a:solidFill>
              </a:rPr>
              <a:t> conferences. Publication MOST allows us to widely disseminate our members’ achievements.</a:t>
            </a:r>
            <a:endParaRPr lang="en-GB" altLang="en-US" sz="16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1123315"/>
            <a:ext cx="4173558" cy="2593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B53848-F0C3-4587-AE41-6C47724CB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240" y="3960440"/>
            <a:ext cx="1705126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DD8611-5296-4A6A-A2F1-C7BB18783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3" y="3429000"/>
            <a:ext cx="1668563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665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995120" cy="908720"/>
          </a:xfrm>
        </p:spPr>
        <p:txBody>
          <a:bodyPr>
            <a:noAutofit/>
          </a:bodyPr>
          <a:lstStyle/>
          <a:p>
            <a:pPr algn="l"/>
            <a:r>
              <a:rPr lang="sl-SI" sz="2800" b="1" dirty="0">
                <a:solidFill>
                  <a:schemeClr val="tx2"/>
                </a:solidFill>
              </a:rPr>
              <a:t>Organisation of numerous high-level events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222198"/>
            <a:ext cx="2211105" cy="220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453677"/>
            <a:ext cx="4608512" cy="336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Image">
            <a:extLst>
              <a:ext uri="{FF2B5EF4-FFF2-40B4-BE49-F238E27FC236}">
                <a16:creationId xmlns:a16="http://schemas.microsoft.com/office/drawing/2014/main" id="{B7533139-B2CB-4596-8FB3-A888383C7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593" y="1257701"/>
            <a:ext cx="5705847" cy="21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">
            <a:extLst>
              <a:ext uri="{FF2B5EF4-FFF2-40B4-BE49-F238E27FC236}">
                <a16:creationId xmlns:a16="http://schemas.microsoft.com/office/drawing/2014/main" id="{CF22E02D-5E4A-4F98-9A6F-15A0F313D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29" y="3477962"/>
            <a:ext cx="3335414" cy="333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8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995120" cy="908720"/>
          </a:xfrm>
        </p:spPr>
        <p:txBody>
          <a:bodyPr>
            <a:noAutofit/>
          </a:bodyPr>
          <a:lstStyle/>
          <a:p>
            <a:pPr algn="l"/>
            <a:r>
              <a:rPr lang="sl-SI" sz="2800" b="1" dirty="0">
                <a:solidFill>
                  <a:schemeClr val="tx2"/>
                </a:solidFill>
              </a:rPr>
              <a:t>Organisation of numerous high-level events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222198"/>
            <a:ext cx="2211105" cy="220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453677"/>
            <a:ext cx="4608512" cy="336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Image">
            <a:extLst>
              <a:ext uri="{FF2B5EF4-FFF2-40B4-BE49-F238E27FC236}">
                <a16:creationId xmlns:a16="http://schemas.microsoft.com/office/drawing/2014/main" id="{B7533139-B2CB-4596-8FB3-A888383C7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593" y="1257701"/>
            <a:ext cx="5705847" cy="215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">
            <a:extLst>
              <a:ext uri="{FF2B5EF4-FFF2-40B4-BE49-F238E27FC236}">
                <a16:creationId xmlns:a16="http://schemas.microsoft.com/office/drawing/2014/main" id="{CF22E02D-5E4A-4F98-9A6F-15A0F313D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29" y="3477962"/>
            <a:ext cx="3335414" cy="333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841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196754"/>
            <a:ext cx="8229600" cy="792087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CIMULACT: Citizen and Multi-Actor Consultation on Horizon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6995120" cy="90872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SBRA itself involved in various EU Projects: including CIMULACT &amp; HIGHER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923" y="1958107"/>
            <a:ext cx="2949535" cy="198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14" y="1958106"/>
            <a:ext cx="3752323" cy="198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403" y="1958105"/>
            <a:ext cx="1988829" cy="198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63553" y="3953205"/>
            <a:ext cx="7470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</a:rPr>
              <a:t>HIGHER: Better Policy Instruments for High Innovation Projects in the European Regions </a:t>
            </a:r>
          </a:p>
        </p:txBody>
      </p:sp>
      <p:sp>
        <p:nvSpPr>
          <p:cNvPr id="9" name="Rectangle 8"/>
          <p:cNvSpPr/>
          <p:nvPr/>
        </p:nvSpPr>
        <p:spPr>
          <a:xfrm>
            <a:off x="2063552" y="4927565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</a:rPr>
              <a:t>Previous EU Projects include: WBC-INCO.NET, BIOENERGIS, E-BUSINESS FOR CRAFT, BIS-RTD, REGIONS4RESEARCH, TASBOR, Great IST, SYCP, etc.</a:t>
            </a:r>
          </a:p>
        </p:txBody>
      </p:sp>
    </p:spTree>
    <p:extLst>
      <p:ext uri="{BB962C8B-B14F-4D97-AF65-F5344CB8AC3E}">
        <p14:creationId xmlns:p14="http://schemas.microsoft.com/office/powerpoint/2010/main" val="109795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36669-F5CA-AD48-93DA-63EEEB9DC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81128"/>
          </a:xfrm>
        </p:spPr>
        <p:txBody>
          <a:bodyPr>
            <a:normAutofit fontScale="70000" lnSpcReduction="20000"/>
          </a:bodyPr>
          <a:lstStyle/>
          <a:p>
            <a:r>
              <a:rPr lang="en-SI" dirty="0">
                <a:solidFill>
                  <a:srgbClr val="002060"/>
                </a:solidFill>
              </a:rPr>
              <a:t>80% of all national legislation is decided in Brussels </a:t>
            </a:r>
          </a:p>
          <a:p>
            <a:r>
              <a:rPr lang="en-SI" dirty="0">
                <a:solidFill>
                  <a:srgbClr val="002060"/>
                </a:solidFill>
              </a:rPr>
              <a:t>Record EU budget in the amount of more than 1.800 bn euros for the period 2021-2027</a:t>
            </a:r>
          </a:p>
          <a:p>
            <a:r>
              <a:rPr lang="en-GB" dirty="0">
                <a:solidFill>
                  <a:srgbClr val="002060"/>
                </a:solidFill>
              </a:rPr>
              <a:t>Officially, more than 12.000</a:t>
            </a:r>
            <a:r>
              <a:rPr lang="en-SI" dirty="0">
                <a:solidFill>
                  <a:srgbClr val="002060"/>
                </a:solidFill>
              </a:rPr>
              <a:t> different representation offices in Brussels</a:t>
            </a:r>
          </a:p>
          <a:p>
            <a:pPr marL="0" indent="0">
              <a:buNone/>
            </a:pPr>
            <a:r>
              <a:rPr lang="en-SI" b="1" dirty="0">
                <a:solidFill>
                  <a:srgbClr val="002060"/>
                </a:solidFill>
              </a:rPr>
              <a:t>Getting the EU funding for R&amp;I activities is a gradual process that requires:</a:t>
            </a:r>
          </a:p>
          <a:p>
            <a:r>
              <a:rPr lang="en-GB" dirty="0">
                <a:solidFill>
                  <a:srgbClr val="002060"/>
                </a:solidFill>
              </a:rPr>
              <a:t>E</a:t>
            </a:r>
            <a:r>
              <a:rPr lang="en-SI" dirty="0">
                <a:solidFill>
                  <a:srgbClr val="002060"/>
                </a:solidFill>
              </a:rPr>
              <a:t>arly access to working programmes and information on calls for proposals</a:t>
            </a:r>
          </a:p>
          <a:p>
            <a:r>
              <a:rPr lang="en-GB" dirty="0">
                <a:solidFill>
                  <a:srgbClr val="002060"/>
                </a:solidFill>
              </a:rPr>
              <a:t>C</a:t>
            </a:r>
            <a:r>
              <a:rPr lang="en-SI" dirty="0">
                <a:solidFill>
                  <a:srgbClr val="002060"/>
                </a:solidFill>
              </a:rPr>
              <a:t>onstant communication with EU institutions</a:t>
            </a:r>
          </a:p>
          <a:p>
            <a:r>
              <a:rPr lang="en-SI" dirty="0">
                <a:solidFill>
                  <a:srgbClr val="002060"/>
                </a:solidFill>
              </a:rPr>
              <a:t>Regular promotion of R&amp;I activities on the EU level</a:t>
            </a:r>
          </a:p>
          <a:p>
            <a:r>
              <a:rPr lang="en-SI" dirty="0">
                <a:solidFill>
                  <a:srgbClr val="002060"/>
                </a:solidFill>
              </a:rPr>
              <a:t>Networking and matchmaking activities for building project proposals</a:t>
            </a:r>
          </a:p>
          <a:p>
            <a:r>
              <a:rPr lang="en-GB" dirty="0">
                <a:solidFill>
                  <a:srgbClr val="002060"/>
                </a:solidFill>
              </a:rPr>
              <a:t>M</a:t>
            </a:r>
            <a:r>
              <a:rPr lang="en-SI" dirty="0">
                <a:solidFill>
                  <a:srgbClr val="002060"/>
                </a:solidFill>
              </a:rPr>
              <a:t>embership and constant presence in different R&amp;I partnership</a:t>
            </a:r>
            <a:r>
              <a:rPr lang="en-GB" dirty="0">
                <a:solidFill>
                  <a:srgbClr val="002060"/>
                </a:solidFill>
              </a:rPr>
              <a:t>s</a:t>
            </a:r>
            <a:r>
              <a:rPr lang="en-SI" dirty="0">
                <a:solidFill>
                  <a:srgbClr val="002060"/>
                </a:solidFill>
              </a:rPr>
              <a:t> that co-decide EU funding programmes and research policies</a:t>
            </a:r>
          </a:p>
          <a:p>
            <a:r>
              <a:rPr lang="sl-SI" dirty="0">
                <a:solidFill>
                  <a:srgbClr val="002060"/>
                </a:solidFill>
              </a:rPr>
              <a:t>Personal contacts and cooperation with other representatives</a:t>
            </a:r>
          </a:p>
          <a:p>
            <a:pPr marL="0" indent="0">
              <a:buNone/>
            </a:pPr>
            <a:r>
              <a:rPr lang="sl-SI" b="1" dirty="0">
                <a:solidFill>
                  <a:srgbClr val="002060"/>
                </a:solidFill>
              </a:rPr>
              <a:t>Bilateral trading activities for the Slovenian companies in Belgium and sometimes also broader in Luxembourg and vice versa</a:t>
            </a:r>
            <a:endParaRPr lang="en-SI" b="1" dirty="0">
              <a:solidFill>
                <a:srgbClr val="00206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23AD5D-AD2C-FF49-A4D2-CC8A41BFB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171"/>
            <a:ext cx="6995120" cy="90872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Why is it important to be present in Brussels</a:t>
            </a:r>
          </a:p>
        </p:txBody>
      </p:sp>
    </p:spTree>
    <p:extLst>
      <p:ext uri="{BB962C8B-B14F-4D97-AF65-F5344CB8AC3E}">
        <p14:creationId xmlns:p14="http://schemas.microsoft.com/office/powerpoint/2010/main" val="113854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raphic 61" descr="Linear Graph outline">
            <a:hlinkClick r:id="" action="ppaction://noaction"/>
            <a:extLst>
              <a:ext uri="{FF2B5EF4-FFF2-40B4-BE49-F238E27FC236}">
                <a16:creationId xmlns:a16="http://schemas.microsoft.com/office/drawing/2014/main" id="{ABA5DA2B-40B8-D842-9520-FD7B7D6662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9435" y="240751"/>
            <a:ext cx="506679" cy="5066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896531-A690-952F-F2D4-4AA01AE562D1}"/>
              </a:ext>
            </a:extLst>
          </p:cNvPr>
          <p:cNvSpPr txBox="1"/>
          <p:nvPr/>
        </p:nvSpPr>
        <p:spPr>
          <a:xfrm>
            <a:off x="1137652" y="1027601"/>
            <a:ext cx="575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dirty="0">
                <a:solidFill>
                  <a:schemeClr val="accent1">
                    <a:lumMod val="50000"/>
                  </a:schemeClr>
                </a:solidFill>
              </a:rPr>
              <a:t>What is Framework Programme 10?</a:t>
            </a:r>
            <a:endParaRPr lang="en-SI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0DC7B-D781-BBC6-E7C3-5F5354DA5FC7}"/>
              </a:ext>
            </a:extLst>
          </p:cNvPr>
          <p:cNvSpPr txBox="1"/>
          <p:nvPr/>
        </p:nvSpPr>
        <p:spPr>
          <a:xfrm>
            <a:off x="1137652" y="2017236"/>
            <a:ext cx="9873248" cy="1891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32C0C7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20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ext EU Framework Programme for Research and Innovation from </a:t>
            </a:r>
            <a:r>
              <a:rPr lang="sl-S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2028-2034. </a:t>
            </a:r>
          </a:p>
          <a:p>
            <a:pPr marL="342900" indent="-342900">
              <a:lnSpc>
                <a:spcPct val="150000"/>
              </a:lnSpc>
              <a:buClr>
                <a:srgbClr val="32C0C7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38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Goals: to strengthen EU competitiveness, scientific excellence, and address global challenges</a:t>
            </a:r>
          </a:p>
          <a:p>
            <a:pPr marL="342900" indent="-342900">
              <a:lnSpc>
                <a:spcPct val="150000"/>
              </a:lnSpc>
              <a:buClr>
                <a:srgbClr val="32C0C7"/>
              </a:buClr>
              <a:buFont typeface="Arial" panose="020B0604020202020204" pitchFamily="34" charset="0"/>
              <a:buChar char="•"/>
            </a:pPr>
            <a:r>
              <a:rPr lang="en-GB" sz="2000" kern="100" dirty="0">
                <a:solidFill>
                  <a:srgbClr val="00384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Multiannual Financial Framework 2028-2034, European Competitiveness Fund</a:t>
            </a:r>
            <a:endParaRPr lang="en-SI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01F5B2-A533-864A-74FB-E98CB01CE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SI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0A7202B-EAA3-17B2-959F-F0EE74DF2FFF}"/>
              </a:ext>
            </a:extLst>
          </p:cNvPr>
          <p:cNvSpPr/>
          <p:nvPr/>
        </p:nvSpPr>
        <p:spPr>
          <a:xfrm>
            <a:off x="1433188" y="4597935"/>
            <a:ext cx="9372343" cy="1936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36DB3-6EF5-20BE-8405-4D9EF7540029}"/>
              </a:ext>
            </a:extLst>
          </p:cNvPr>
          <p:cNvSpPr txBox="1"/>
          <p:nvPr/>
        </p:nvSpPr>
        <p:spPr>
          <a:xfrm>
            <a:off x="2415025" y="5071860"/>
            <a:ext cx="2076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2800" dirty="0">
                <a:solidFill>
                  <a:srgbClr val="FF0000"/>
                </a:solidFill>
              </a:rPr>
              <a:t>2000bn eur</a:t>
            </a:r>
          </a:p>
          <a:p>
            <a:r>
              <a:rPr lang="en-SI" sz="2800" dirty="0">
                <a:solidFill>
                  <a:srgbClr val="FF0000"/>
                </a:solidFill>
              </a:rPr>
              <a:t>MFF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B2AE85B-D2DD-1D9D-8D8F-4C43060BD96A}"/>
              </a:ext>
            </a:extLst>
          </p:cNvPr>
          <p:cNvSpPr/>
          <p:nvPr/>
        </p:nvSpPr>
        <p:spPr>
          <a:xfrm>
            <a:off x="4205881" y="4624566"/>
            <a:ext cx="3593520" cy="188341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1E36A-D969-9034-52C5-5C3B7F80CD09}"/>
              </a:ext>
            </a:extLst>
          </p:cNvPr>
          <p:cNvSpPr txBox="1"/>
          <p:nvPr/>
        </p:nvSpPr>
        <p:spPr>
          <a:xfrm>
            <a:off x="4804013" y="5071860"/>
            <a:ext cx="1316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2400" dirty="0">
                <a:solidFill>
                  <a:srgbClr val="FF0000"/>
                </a:solidFill>
              </a:rPr>
              <a:t>ECF</a:t>
            </a:r>
          </a:p>
          <a:p>
            <a:r>
              <a:rPr lang="en-SI" sz="2400" dirty="0">
                <a:solidFill>
                  <a:srgbClr val="FF0000"/>
                </a:solidFill>
              </a:rPr>
              <a:t>166,2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DBD818-98BE-6B3C-D77F-6CC9A5B6270A}"/>
              </a:ext>
            </a:extLst>
          </p:cNvPr>
          <p:cNvSpPr/>
          <p:nvPr/>
        </p:nvSpPr>
        <p:spPr>
          <a:xfrm>
            <a:off x="6218928" y="4810692"/>
            <a:ext cx="3360685" cy="155456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64BA07-7F69-8A39-D709-A57CEC7D8162}"/>
              </a:ext>
            </a:extLst>
          </p:cNvPr>
          <p:cNvSpPr txBox="1"/>
          <p:nvPr/>
        </p:nvSpPr>
        <p:spPr>
          <a:xfrm>
            <a:off x="6632812" y="5368734"/>
            <a:ext cx="85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2400" dirty="0">
                <a:solidFill>
                  <a:srgbClr val="FF0000"/>
                </a:solidFill>
              </a:rPr>
              <a:t>68,1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8EFCBA-079D-3F3E-51AC-A8BC26189FA6}"/>
              </a:ext>
            </a:extLst>
          </p:cNvPr>
          <p:cNvSpPr txBox="1"/>
          <p:nvPr/>
        </p:nvSpPr>
        <p:spPr>
          <a:xfrm>
            <a:off x="8011236" y="5071860"/>
            <a:ext cx="166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2000" dirty="0">
                <a:solidFill>
                  <a:srgbClr val="FF0000"/>
                </a:solidFill>
              </a:rPr>
              <a:t>HEU 2.0</a:t>
            </a:r>
          </a:p>
          <a:p>
            <a:endParaRPr lang="en-SI" sz="2000" dirty="0">
              <a:solidFill>
                <a:srgbClr val="FF0000"/>
              </a:solidFill>
            </a:endParaRPr>
          </a:p>
          <a:p>
            <a:r>
              <a:rPr lang="en-SI" sz="2000" dirty="0">
                <a:solidFill>
                  <a:srgbClr val="FF0000"/>
                </a:solidFill>
              </a:rPr>
              <a:t>106,9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DDEF13-184F-58A9-0F39-56FCE501C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04" y="188640"/>
            <a:ext cx="1375158" cy="8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622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129F-81C8-D702-130E-364F418F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raphic 61" descr="Linear Graph outline">
            <a:hlinkClick r:id="" action="ppaction://noaction"/>
            <a:extLst>
              <a:ext uri="{FF2B5EF4-FFF2-40B4-BE49-F238E27FC236}">
                <a16:creationId xmlns:a16="http://schemas.microsoft.com/office/drawing/2014/main" id="{EDF054AE-55F6-9773-4FFA-813A85623B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9435" y="240751"/>
            <a:ext cx="506679" cy="5066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F9CFE1-0507-1A54-9F94-1D274947E613}"/>
              </a:ext>
            </a:extLst>
          </p:cNvPr>
          <p:cNvSpPr txBox="1"/>
          <p:nvPr/>
        </p:nvSpPr>
        <p:spPr>
          <a:xfrm>
            <a:off x="342995" y="409232"/>
            <a:ext cx="575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dirty="0">
                <a:solidFill>
                  <a:schemeClr val="accent1">
                    <a:lumMod val="50000"/>
                  </a:schemeClr>
                </a:solidFill>
              </a:rPr>
              <a:t>FP10</a:t>
            </a:r>
            <a:endParaRPr lang="en-SI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959DE00-D136-9471-112B-25926CB45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SI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CF6A2B-D4E7-6700-EC91-C4A157E6C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8088" y="1640694"/>
            <a:ext cx="325779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SI" dirty="0">
                <a:solidFill>
                  <a:srgbClr val="C00000"/>
                </a:solidFill>
              </a:rPr>
              <a:t>175 billion eur</a:t>
            </a:r>
          </a:p>
          <a:p>
            <a:endParaRPr lang="en-SI" dirty="0"/>
          </a:p>
          <a:p>
            <a:r>
              <a:rPr lang="en-SI" dirty="0"/>
              <a:t>1 January 2028-31 December 2034</a:t>
            </a:r>
          </a:p>
          <a:p>
            <a:r>
              <a:rPr lang="en-SI" dirty="0"/>
              <a:t>Payment appropriations to 2040</a:t>
            </a:r>
          </a:p>
          <a:p>
            <a:endParaRPr lang="en-SI" dirty="0"/>
          </a:p>
          <a:p>
            <a:r>
              <a:rPr lang="en-SI" dirty="0"/>
              <a:t>Implementation by 2 specific programes:</a:t>
            </a:r>
          </a:p>
          <a:p>
            <a:r>
              <a:rPr lang="en-SI" dirty="0"/>
              <a:t>HEU 2.0</a:t>
            </a:r>
          </a:p>
          <a:p>
            <a:r>
              <a:rPr lang="en-SI" dirty="0"/>
              <a:t>ECF</a:t>
            </a: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62F9A22B-95C0-4B6A-37F1-CD22757B1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9" y="1640694"/>
            <a:ext cx="8376829" cy="479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DCD210-3404-50F9-AD8E-F1E9F92D8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04" y="188640"/>
            <a:ext cx="1375158" cy="8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931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64D5-5616-A050-5436-2A253EB55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7264FA9-F912-6AE7-0DFD-27D9AA93E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143000"/>
            <a:ext cx="9398000" cy="53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9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63514" y="1268761"/>
            <a:ext cx="856895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5400" b="1" dirty="0">
                <a:solidFill>
                  <a:schemeClr val="tx2"/>
                </a:solidFill>
              </a:rPr>
              <a:t>Thank you!</a:t>
            </a:r>
          </a:p>
          <a:p>
            <a:pPr algn="ctr"/>
            <a:endParaRPr lang="sl-SI" sz="3200" b="1" dirty="0">
              <a:solidFill>
                <a:schemeClr val="tx2"/>
              </a:solidFill>
            </a:endParaRPr>
          </a:p>
          <a:p>
            <a:pPr algn="ctr"/>
            <a:r>
              <a:rPr lang="sl-SI" sz="3200" b="1" dirty="0">
                <a:solidFill>
                  <a:schemeClr val="tx2"/>
                </a:solidFill>
              </a:rPr>
              <a:t>Slovenian Business &amp; Research Association</a:t>
            </a:r>
            <a:endParaRPr lang="en-US" sz="3200" b="1" dirty="0">
              <a:solidFill>
                <a:schemeClr val="tx2"/>
              </a:solidFill>
            </a:endParaRP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Rue </a:t>
            </a:r>
            <a:r>
              <a:rPr lang="en-US" sz="2800" dirty="0" err="1">
                <a:solidFill>
                  <a:schemeClr val="tx2"/>
                </a:solidFill>
              </a:rPr>
              <a:t>Belliard</a:t>
            </a:r>
            <a:r>
              <a:rPr lang="en-US" sz="2800" dirty="0">
                <a:solidFill>
                  <a:schemeClr val="tx2"/>
                </a:solidFill>
              </a:rPr>
              <a:t> 40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1040, Brussels, Belgium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400" dirty="0" err="1">
                <a:solidFill>
                  <a:schemeClr val="tx2"/>
                </a:solidFill>
              </a:rPr>
              <a:t>tel</a:t>
            </a:r>
            <a:r>
              <a:rPr lang="en-US" sz="2400" dirty="0">
                <a:solidFill>
                  <a:schemeClr val="tx2"/>
                </a:solidFill>
              </a:rPr>
              <a:t>: +32 496 556131, +386 41651004</a:t>
            </a:r>
          </a:p>
          <a:p>
            <a:pPr algn="ctr"/>
            <a:r>
              <a:rPr lang="en-US" sz="2400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drasko.veselinovic@sbra.be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br>
              <a:rPr lang="en-US" sz="2400" dirty="0">
                <a:solidFill>
                  <a:srgbClr val="FFC000"/>
                </a:solidFill>
              </a:rPr>
            </a:br>
            <a:r>
              <a:rPr lang="en-US" sz="2400" dirty="0">
                <a:solidFill>
                  <a:srgbClr val="FFC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www.sbra.be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FF669E-A54B-42B3-8555-C243A35BA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768" y="5517233"/>
            <a:ext cx="4860032" cy="9771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ED76BA-B6EA-6357-C46A-8EC65C0E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04" y="188640"/>
            <a:ext cx="1375158" cy="8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650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B991F278-B06D-8B45-B55B-E7853B508300}" vid="{C2CF2098-03AE-D44C-BBB6-0E68274417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6314</TotalTime>
  <Words>653</Words>
  <Application>Microsoft Macintosh PowerPoint</Application>
  <PresentationFormat>Widescreen</PresentationFormat>
  <Paragraphs>68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Our SBRA Structure</vt:lpstr>
      <vt:lpstr>Core Activities</vt:lpstr>
      <vt:lpstr>Organisation of numerous high-level events</vt:lpstr>
      <vt:lpstr>Organisation of numerous high-level events</vt:lpstr>
      <vt:lpstr>SBRA itself involved in various EU Projects: including CIMULACT &amp; HIGHER</vt:lpstr>
      <vt:lpstr>Why is it important to be present in Brussels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Oblak</dc:creator>
  <cp:lastModifiedBy>Veselinovič, Draško</cp:lastModifiedBy>
  <cp:revision>110</cp:revision>
  <cp:lastPrinted>2022-12-06T09:29:58Z</cp:lastPrinted>
  <dcterms:created xsi:type="dcterms:W3CDTF">2024-04-24T12:29:17Z</dcterms:created>
  <dcterms:modified xsi:type="dcterms:W3CDTF">2026-09-21T05:19:47Z</dcterms:modified>
</cp:coreProperties>
</file>