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4"/>
    <p:sldMasterId id="2147483801" r:id="rId5"/>
  </p:sldMasterIdLst>
  <p:notesMasterIdLst>
    <p:notesMasterId r:id="rId15"/>
  </p:notesMasterIdLst>
  <p:handoutMasterIdLst>
    <p:handoutMasterId r:id="rId16"/>
  </p:handoutMasterIdLst>
  <p:sldIdLst>
    <p:sldId id="571" r:id="rId6"/>
    <p:sldId id="607" r:id="rId7"/>
    <p:sldId id="656" r:id="rId8"/>
    <p:sldId id="661" r:id="rId9"/>
    <p:sldId id="660" r:id="rId10"/>
    <p:sldId id="662" r:id="rId11"/>
    <p:sldId id="664" r:id="rId12"/>
    <p:sldId id="663" r:id="rId13"/>
    <p:sldId id="568" r:id="rId14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CHTERA S DESCOINS" initials="TSD" lastIdx="1" clrIdx="0"/>
  <p:cmAuthor id="2" name="Lucie LAGARRIGUE" initials="LL" lastIdx="12" clrIdx="1"/>
  <p:cmAuthor id="3" name="TECHTERA J RAFTON-JOLIVET" initials="TR" lastIdx="7" clrIdx="2"/>
  <p:cmAuthor id="4" name="TECHTERA L LAGARRIGUE" initials="TL" lastIdx="105" clrIdx="3"/>
  <p:cmAuthor id="5" name="Sonia DESCOINS" initials="SD" lastIdx="0" clrIdx="4"/>
  <p:cmAuthor id="6" name="TECHTERA FR NEPOTE" initials="TFN" lastIdx="4" clrIdx="5">
    <p:extLst>
      <p:ext uri="{19B8F6BF-5375-455C-9EA6-DF929625EA0E}">
        <p15:presenceInfo xmlns:p15="http://schemas.microsoft.com/office/powerpoint/2012/main" userId="S::frnepote@techtera.org::0a2cd3c0-20f3-47f4-a912-9503cb84cc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B27"/>
    <a:srgbClr val="00497F"/>
    <a:srgbClr val="95BD75"/>
    <a:srgbClr val="C10344"/>
    <a:srgbClr val="57A2DB"/>
    <a:srgbClr val="F1F1F1"/>
    <a:srgbClr val="E5F4FF"/>
    <a:srgbClr val="B9E1FF"/>
    <a:srgbClr val="D5E2CD"/>
    <a:srgbClr val="EBF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2" autoAdjust="0"/>
    <p:restoredTop sz="93838" autoAdjust="0"/>
  </p:normalViewPr>
  <p:slideViewPr>
    <p:cSldViewPr snapToGrid="0">
      <p:cViewPr varScale="1">
        <p:scale>
          <a:sx n="64" d="100"/>
          <a:sy n="64" d="100"/>
        </p:scale>
        <p:origin x="15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0"/>
    </p:cViewPr>
  </p:sorterViewPr>
  <p:notesViewPr>
    <p:cSldViewPr snapToGrid="0">
      <p:cViewPr>
        <p:scale>
          <a:sx n="1" d="2"/>
          <a:sy n="1" d="2"/>
        </p:scale>
        <p:origin x="1796" y="-6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B35A8-308D-4620-B0F3-2150EBDAFD4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7490B58-CBEC-47A5-9F95-3B7C8DC06C08}">
      <dgm:prSet custT="1"/>
      <dgm:spPr/>
      <dgm:t>
        <a:bodyPr/>
        <a:lstStyle/>
        <a:p>
          <a:r>
            <a:rPr lang="fr-FR" sz="1600" dirty="0"/>
            <a:t>TECHTERA SHORTLY</a:t>
          </a:r>
          <a:endParaRPr lang="fr-FR" sz="1600" b="1" dirty="0"/>
        </a:p>
      </dgm:t>
    </dgm:pt>
    <dgm:pt modelId="{6775EB03-44A8-4CE7-A369-F8F67CA497E9}" type="parTrans" cxnId="{B8AF9143-BFDD-4ED6-9A65-817AC6ADFA9A}">
      <dgm:prSet/>
      <dgm:spPr/>
      <dgm:t>
        <a:bodyPr/>
        <a:lstStyle/>
        <a:p>
          <a:endParaRPr lang="fr-FR"/>
        </a:p>
      </dgm:t>
    </dgm:pt>
    <dgm:pt modelId="{CA5892E4-C9E0-48F6-AD7B-FEB9F4F44265}" type="sibTrans" cxnId="{B8AF9143-BFDD-4ED6-9A65-817AC6ADFA9A}">
      <dgm:prSet/>
      <dgm:spPr/>
      <dgm:t>
        <a:bodyPr/>
        <a:lstStyle/>
        <a:p>
          <a:endParaRPr lang="fr-FR"/>
        </a:p>
      </dgm:t>
    </dgm:pt>
    <dgm:pt modelId="{15B6B511-C0A4-4E68-9B2F-0DD2C2B087F6}">
      <dgm:prSet custT="1"/>
      <dgm:spPr/>
      <dgm:t>
        <a:bodyPr/>
        <a:lstStyle/>
        <a:p>
          <a:r>
            <a:rPr lang="fr-FR" sz="1600" dirty="0"/>
            <a:t>TEXTILE CONTEXT</a:t>
          </a:r>
        </a:p>
      </dgm:t>
    </dgm:pt>
    <dgm:pt modelId="{62DB6A56-3AF7-4ECE-BE26-8A5BF4F4DC9C}" type="parTrans" cxnId="{A8045B05-3F86-4ADF-91BB-129DCB3627AD}">
      <dgm:prSet/>
      <dgm:spPr/>
      <dgm:t>
        <a:bodyPr/>
        <a:lstStyle/>
        <a:p>
          <a:endParaRPr lang="fr-FR"/>
        </a:p>
      </dgm:t>
    </dgm:pt>
    <dgm:pt modelId="{D449C59F-7312-4CD9-951C-DB6C88618931}" type="sibTrans" cxnId="{A8045B05-3F86-4ADF-91BB-129DCB3627AD}">
      <dgm:prSet/>
      <dgm:spPr/>
      <dgm:t>
        <a:bodyPr/>
        <a:lstStyle/>
        <a:p>
          <a:endParaRPr lang="fr-FR"/>
        </a:p>
      </dgm:t>
    </dgm:pt>
    <dgm:pt modelId="{6700BD15-26E2-420E-8D3E-DC2BCB8B30F6}">
      <dgm:prSet custT="1"/>
      <dgm:spPr/>
      <dgm:t>
        <a:bodyPr/>
        <a:lstStyle/>
        <a:p>
          <a:r>
            <a:rPr lang="fr-FR" sz="1600" dirty="0"/>
            <a:t>EXAMPLES OF DIGITALISATION</a:t>
          </a:r>
        </a:p>
      </dgm:t>
    </dgm:pt>
    <dgm:pt modelId="{95E8F492-7F48-4044-B4D6-4094A3EF8FDA}" type="parTrans" cxnId="{5F4D318F-B744-4524-B01A-7CE99BB57774}">
      <dgm:prSet/>
      <dgm:spPr/>
      <dgm:t>
        <a:bodyPr/>
        <a:lstStyle/>
        <a:p>
          <a:endParaRPr lang="fr-FR"/>
        </a:p>
      </dgm:t>
    </dgm:pt>
    <dgm:pt modelId="{5289B612-A4D3-42B5-821B-49F018BAEBE8}" type="sibTrans" cxnId="{5F4D318F-B744-4524-B01A-7CE99BB57774}">
      <dgm:prSet/>
      <dgm:spPr/>
      <dgm:t>
        <a:bodyPr/>
        <a:lstStyle/>
        <a:p>
          <a:endParaRPr lang="fr-FR"/>
        </a:p>
      </dgm:t>
    </dgm:pt>
    <dgm:pt modelId="{332A92CD-D87F-4C7C-BA9E-B568638F4DF1}">
      <dgm:prSet custT="1"/>
      <dgm:spPr/>
      <dgm:t>
        <a:bodyPr/>
        <a:lstStyle/>
        <a:p>
          <a:r>
            <a:rPr lang="fr-FR" sz="1600" dirty="0"/>
            <a:t>NEXT BIG CHALLENGE FOR THE DIGITALISATION</a:t>
          </a:r>
        </a:p>
      </dgm:t>
    </dgm:pt>
    <dgm:pt modelId="{909F001A-DF2E-4687-9B49-F9BC2170CEEB}" type="parTrans" cxnId="{E89642E0-1CDC-45FA-B77C-4C8A8BE2729E}">
      <dgm:prSet/>
      <dgm:spPr/>
      <dgm:t>
        <a:bodyPr/>
        <a:lstStyle/>
        <a:p>
          <a:endParaRPr lang="fr-FR"/>
        </a:p>
      </dgm:t>
    </dgm:pt>
    <dgm:pt modelId="{95FDF2D1-44C8-4716-83A1-5C06D631F046}" type="sibTrans" cxnId="{E89642E0-1CDC-45FA-B77C-4C8A8BE2729E}">
      <dgm:prSet/>
      <dgm:spPr/>
      <dgm:t>
        <a:bodyPr/>
        <a:lstStyle/>
        <a:p>
          <a:endParaRPr lang="fr-FR"/>
        </a:p>
      </dgm:t>
    </dgm:pt>
    <dgm:pt modelId="{EC1F268E-8B50-4424-806E-B34466778560}">
      <dgm:prSet custT="1"/>
      <dgm:spPr/>
      <dgm:t>
        <a:bodyPr/>
        <a:lstStyle/>
        <a:p>
          <a:r>
            <a:rPr lang="fr-FR" sz="1600"/>
            <a:t>TECHTERA’S EUROPEAN PARTICIPATION IN EDIH</a:t>
          </a:r>
          <a:endParaRPr lang="fr-FR" sz="1600" dirty="0"/>
        </a:p>
      </dgm:t>
    </dgm:pt>
    <dgm:pt modelId="{8417AE66-E2A8-4189-92DB-FCEAD0D8D8ED}" type="parTrans" cxnId="{14A06A86-12E6-4CE3-B4C3-1AB28A9586A3}">
      <dgm:prSet/>
      <dgm:spPr/>
    </dgm:pt>
    <dgm:pt modelId="{BFBFCC44-E48E-42BA-AC4B-0317C072F77F}" type="sibTrans" cxnId="{14A06A86-12E6-4CE3-B4C3-1AB28A9586A3}">
      <dgm:prSet/>
      <dgm:spPr/>
    </dgm:pt>
    <dgm:pt modelId="{F4318C50-9E4C-4CE1-8365-DA3FC5887A66}" type="pres">
      <dgm:prSet presAssocID="{006B35A8-308D-4620-B0F3-2150EBDAFD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BD4982-7684-46FC-B391-3A05ACF50AB9}" type="pres">
      <dgm:prSet presAssocID="{77490B58-CBEC-47A5-9F95-3B7C8DC06C0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876952-0EED-48A5-AFE4-0DED7BCBCF4F}" type="pres">
      <dgm:prSet presAssocID="{CA5892E4-C9E0-48F6-AD7B-FEB9F4F44265}" presName="spacer" presStyleCnt="0"/>
      <dgm:spPr/>
    </dgm:pt>
    <dgm:pt modelId="{7F413D4A-8B37-4C5B-B537-7600C7940841}" type="pres">
      <dgm:prSet presAssocID="{15B6B511-C0A4-4E68-9B2F-0DD2C2B087F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603623-2D44-4D30-9E33-920EA55B5707}" type="pres">
      <dgm:prSet presAssocID="{D449C59F-7312-4CD9-951C-DB6C88618931}" presName="spacer" presStyleCnt="0"/>
      <dgm:spPr/>
    </dgm:pt>
    <dgm:pt modelId="{1875DC7C-23E4-4BCB-B116-444D6B5DD991}" type="pres">
      <dgm:prSet presAssocID="{6700BD15-26E2-420E-8D3E-DC2BCB8B30F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2183E1-F1CD-40ED-AD5B-A03EE7946709}" type="pres">
      <dgm:prSet presAssocID="{5289B612-A4D3-42B5-821B-49F018BAEBE8}" presName="spacer" presStyleCnt="0"/>
      <dgm:spPr/>
    </dgm:pt>
    <dgm:pt modelId="{797DAE23-F097-4320-AE98-B73C7D9B6940}" type="pres">
      <dgm:prSet presAssocID="{332A92CD-D87F-4C7C-BA9E-B568638F4DF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64E73A-8B17-416E-99EA-B5DD06E8850C}" type="pres">
      <dgm:prSet presAssocID="{95FDF2D1-44C8-4716-83A1-5C06D631F046}" presName="spacer" presStyleCnt="0"/>
      <dgm:spPr/>
    </dgm:pt>
    <dgm:pt modelId="{1823011C-0745-4017-9C7B-261642259596}" type="pres">
      <dgm:prSet presAssocID="{EC1F268E-8B50-4424-806E-B344667785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045B05-3F86-4ADF-91BB-129DCB3627AD}" srcId="{006B35A8-308D-4620-B0F3-2150EBDAFD4F}" destId="{15B6B511-C0A4-4E68-9B2F-0DD2C2B087F6}" srcOrd="1" destOrd="0" parTransId="{62DB6A56-3AF7-4ECE-BE26-8A5BF4F4DC9C}" sibTransId="{D449C59F-7312-4CD9-951C-DB6C88618931}"/>
    <dgm:cxn modelId="{75E6576C-C488-4F33-A6C1-6AC5AFEBE37A}" type="presOf" srcId="{15B6B511-C0A4-4E68-9B2F-0DD2C2B087F6}" destId="{7F413D4A-8B37-4C5B-B537-7600C7940841}" srcOrd="0" destOrd="0" presId="urn:microsoft.com/office/officeart/2005/8/layout/vList2"/>
    <dgm:cxn modelId="{14A06A86-12E6-4CE3-B4C3-1AB28A9586A3}" srcId="{006B35A8-308D-4620-B0F3-2150EBDAFD4F}" destId="{EC1F268E-8B50-4424-806E-B34466778560}" srcOrd="4" destOrd="0" parTransId="{8417AE66-E2A8-4189-92DB-FCEAD0D8D8ED}" sibTransId="{BFBFCC44-E48E-42BA-AC4B-0317C072F77F}"/>
    <dgm:cxn modelId="{24E150FC-EF56-4744-B039-C4C32FE19690}" type="presOf" srcId="{EC1F268E-8B50-4424-806E-B34466778560}" destId="{1823011C-0745-4017-9C7B-261642259596}" srcOrd="0" destOrd="0" presId="urn:microsoft.com/office/officeart/2005/8/layout/vList2"/>
    <dgm:cxn modelId="{DF63414C-27BC-4FB2-A102-436EF93314EF}" type="presOf" srcId="{77490B58-CBEC-47A5-9F95-3B7C8DC06C08}" destId="{4CBD4982-7684-46FC-B391-3A05ACF50AB9}" srcOrd="0" destOrd="0" presId="urn:microsoft.com/office/officeart/2005/8/layout/vList2"/>
    <dgm:cxn modelId="{5F4D318F-B744-4524-B01A-7CE99BB57774}" srcId="{006B35A8-308D-4620-B0F3-2150EBDAFD4F}" destId="{6700BD15-26E2-420E-8D3E-DC2BCB8B30F6}" srcOrd="2" destOrd="0" parTransId="{95E8F492-7F48-4044-B4D6-4094A3EF8FDA}" sibTransId="{5289B612-A4D3-42B5-821B-49F018BAEBE8}"/>
    <dgm:cxn modelId="{C57F3B64-A000-4FC2-8B05-00E589C87643}" type="presOf" srcId="{6700BD15-26E2-420E-8D3E-DC2BCB8B30F6}" destId="{1875DC7C-23E4-4BCB-B116-444D6B5DD991}" srcOrd="0" destOrd="0" presId="urn:microsoft.com/office/officeart/2005/8/layout/vList2"/>
    <dgm:cxn modelId="{9B42AD41-DA38-4AEE-BFFB-AF5B5F035313}" type="presOf" srcId="{006B35A8-308D-4620-B0F3-2150EBDAFD4F}" destId="{F4318C50-9E4C-4CE1-8365-DA3FC5887A66}" srcOrd="0" destOrd="0" presId="urn:microsoft.com/office/officeart/2005/8/layout/vList2"/>
    <dgm:cxn modelId="{B8AF9143-BFDD-4ED6-9A65-817AC6ADFA9A}" srcId="{006B35A8-308D-4620-B0F3-2150EBDAFD4F}" destId="{77490B58-CBEC-47A5-9F95-3B7C8DC06C08}" srcOrd="0" destOrd="0" parTransId="{6775EB03-44A8-4CE7-A369-F8F67CA497E9}" sibTransId="{CA5892E4-C9E0-48F6-AD7B-FEB9F4F44265}"/>
    <dgm:cxn modelId="{3E39D480-AD14-4779-AC85-66FE14C93BC0}" type="presOf" srcId="{332A92CD-D87F-4C7C-BA9E-B568638F4DF1}" destId="{797DAE23-F097-4320-AE98-B73C7D9B6940}" srcOrd="0" destOrd="0" presId="urn:microsoft.com/office/officeart/2005/8/layout/vList2"/>
    <dgm:cxn modelId="{E89642E0-1CDC-45FA-B77C-4C8A8BE2729E}" srcId="{006B35A8-308D-4620-B0F3-2150EBDAFD4F}" destId="{332A92CD-D87F-4C7C-BA9E-B568638F4DF1}" srcOrd="3" destOrd="0" parTransId="{909F001A-DF2E-4687-9B49-F9BC2170CEEB}" sibTransId="{95FDF2D1-44C8-4716-83A1-5C06D631F046}"/>
    <dgm:cxn modelId="{A313DA86-26E7-47D5-9A3B-DC35DE34D67D}" type="presParOf" srcId="{F4318C50-9E4C-4CE1-8365-DA3FC5887A66}" destId="{4CBD4982-7684-46FC-B391-3A05ACF50AB9}" srcOrd="0" destOrd="0" presId="urn:microsoft.com/office/officeart/2005/8/layout/vList2"/>
    <dgm:cxn modelId="{1BE188DB-07F7-4E57-A11F-FC27DBBC24F0}" type="presParOf" srcId="{F4318C50-9E4C-4CE1-8365-DA3FC5887A66}" destId="{7F876952-0EED-48A5-AFE4-0DED7BCBCF4F}" srcOrd="1" destOrd="0" presId="urn:microsoft.com/office/officeart/2005/8/layout/vList2"/>
    <dgm:cxn modelId="{4E3624F4-A441-43B2-A1AC-14BCD8D5BC18}" type="presParOf" srcId="{F4318C50-9E4C-4CE1-8365-DA3FC5887A66}" destId="{7F413D4A-8B37-4C5B-B537-7600C7940841}" srcOrd="2" destOrd="0" presId="urn:microsoft.com/office/officeart/2005/8/layout/vList2"/>
    <dgm:cxn modelId="{8404901D-9FF5-4326-81CB-E7E8D74FD049}" type="presParOf" srcId="{F4318C50-9E4C-4CE1-8365-DA3FC5887A66}" destId="{CF603623-2D44-4D30-9E33-920EA55B5707}" srcOrd="3" destOrd="0" presId="urn:microsoft.com/office/officeart/2005/8/layout/vList2"/>
    <dgm:cxn modelId="{C31ED3BC-7923-4A6C-A260-99BBCC7ADE98}" type="presParOf" srcId="{F4318C50-9E4C-4CE1-8365-DA3FC5887A66}" destId="{1875DC7C-23E4-4BCB-B116-444D6B5DD991}" srcOrd="4" destOrd="0" presId="urn:microsoft.com/office/officeart/2005/8/layout/vList2"/>
    <dgm:cxn modelId="{D4E10DFC-DF55-4649-B45B-54A90E3BBE1F}" type="presParOf" srcId="{F4318C50-9E4C-4CE1-8365-DA3FC5887A66}" destId="{DE2183E1-F1CD-40ED-AD5B-A03EE7946709}" srcOrd="5" destOrd="0" presId="urn:microsoft.com/office/officeart/2005/8/layout/vList2"/>
    <dgm:cxn modelId="{D161AD12-C12E-4499-B209-B8DE09B8401A}" type="presParOf" srcId="{F4318C50-9E4C-4CE1-8365-DA3FC5887A66}" destId="{797DAE23-F097-4320-AE98-B73C7D9B6940}" srcOrd="6" destOrd="0" presId="urn:microsoft.com/office/officeart/2005/8/layout/vList2"/>
    <dgm:cxn modelId="{38376D00-3C37-4814-B5F8-73FF94CED2F6}" type="presParOf" srcId="{F4318C50-9E4C-4CE1-8365-DA3FC5887A66}" destId="{3D64E73A-8B17-416E-99EA-B5DD06E8850C}" srcOrd="7" destOrd="0" presId="urn:microsoft.com/office/officeart/2005/8/layout/vList2"/>
    <dgm:cxn modelId="{69F0B168-CF9C-4BE8-BC3A-658FFBA10A81}" type="presParOf" srcId="{F4318C50-9E4C-4CE1-8365-DA3FC5887A66}" destId="{1823011C-0745-4017-9C7B-2616422595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F8281-DB05-4FBE-B5C1-9F33E51FEC2E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1789A2-60D4-4D93-A196-439B158ED1A6}">
      <dgm:prSet phldrT="[Texte]" custT="1"/>
      <dgm:spPr/>
      <dgm:t>
        <a:bodyPr/>
        <a:lstStyle/>
        <a:p>
          <a:endParaRPr lang="fr-FR" sz="1400" b="1" dirty="0"/>
        </a:p>
      </dgm:t>
    </dgm:pt>
    <dgm:pt modelId="{15C182D1-5582-49B9-9997-5416C7AE7CFA}" type="sibTrans" cxnId="{20B5E106-8E9D-4307-B135-440FA39728E5}">
      <dgm:prSet/>
      <dgm:spPr/>
      <dgm:t>
        <a:bodyPr/>
        <a:lstStyle/>
        <a:p>
          <a:endParaRPr lang="fr-FR"/>
        </a:p>
      </dgm:t>
    </dgm:pt>
    <dgm:pt modelId="{209A22A6-6CC1-40AE-B767-6DB23A0CC980}" type="parTrans" cxnId="{20B5E106-8E9D-4307-B135-440FA39728E5}">
      <dgm:prSet/>
      <dgm:spPr/>
      <dgm:t>
        <a:bodyPr/>
        <a:lstStyle/>
        <a:p>
          <a:endParaRPr lang="fr-FR"/>
        </a:p>
      </dgm:t>
    </dgm:pt>
    <dgm:pt modelId="{3E5737DB-580E-4E9C-9454-BF03B44514B4}" type="pres">
      <dgm:prSet presAssocID="{CE0F8281-DB05-4FBE-B5C1-9F33E51FEC2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50E66AE-E610-4106-AFD7-6C70B850FF29}" type="pres">
      <dgm:prSet presAssocID="{CE0F8281-DB05-4FBE-B5C1-9F33E51FEC2E}" presName="radial" presStyleCnt="0">
        <dgm:presLayoutVars>
          <dgm:animLvl val="ctr"/>
        </dgm:presLayoutVars>
      </dgm:prSet>
      <dgm:spPr/>
    </dgm:pt>
    <dgm:pt modelId="{C728EB3F-4F13-4F6F-AD23-63C5C6E63901}" type="pres">
      <dgm:prSet presAssocID="{291789A2-60D4-4D93-A196-439B158ED1A6}" presName="centerShape" presStyleLbl="vennNode1" presStyleIdx="0" presStyleCnt="1"/>
      <dgm:spPr/>
      <dgm:t>
        <a:bodyPr/>
        <a:lstStyle/>
        <a:p>
          <a:endParaRPr lang="pl-PL"/>
        </a:p>
      </dgm:t>
    </dgm:pt>
  </dgm:ptLst>
  <dgm:cxnLst>
    <dgm:cxn modelId="{4FED240A-8C3A-46D8-9094-AB97942E3E1A}" type="presOf" srcId="{291789A2-60D4-4D93-A196-439B158ED1A6}" destId="{C728EB3F-4F13-4F6F-AD23-63C5C6E63901}" srcOrd="0" destOrd="0" presId="urn:microsoft.com/office/officeart/2005/8/layout/radial3"/>
    <dgm:cxn modelId="{7F4FE8E5-4EA5-4A7D-8AB8-43751A2ABA74}" type="presOf" srcId="{CE0F8281-DB05-4FBE-B5C1-9F33E51FEC2E}" destId="{3E5737DB-580E-4E9C-9454-BF03B44514B4}" srcOrd="0" destOrd="0" presId="urn:microsoft.com/office/officeart/2005/8/layout/radial3"/>
    <dgm:cxn modelId="{20B5E106-8E9D-4307-B135-440FA39728E5}" srcId="{CE0F8281-DB05-4FBE-B5C1-9F33E51FEC2E}" destId="{291789A2-60D4-4D93-A196-439B158ED1A6}" srcOrd="0" destOrd="0" parTransId="{209A22A6-6CC1-40AE-B767-6DB23A0CC980}" sibTransId="{15C182D1-5582-49B9-9997-5416C7AE7CFA}"/>
    <dgm:cxn modelId="{2AAB24FE-413B-4F6F-8CEC-21C28278E26C}" type="presParOf" srcId="{3E5737DB-580E-4E9C-9454-BF03B44514B4}" destId="{D50E66AE-E610-4106-AFD7-6C70B850FF29}" srcOrd="0" destOrd="0" presId="urn:microsoft.com/office/officeart/2005/8/layout/radial3"/>
    <dgm:cxn modelId="{C133D283-8CA9-483D-BBC3-72659E2F70BD}" type="presParOf" srcId="{D50E66AE-E610-4106-AFD7-6C70B850FF29}" destId="{C728EB3F-4F13-4F6F-AD23-63C5C6E63901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D4982-7684-46FC-B391-3A05ACF50AB9}">
      <dsp:nvSpPr>
        <dsp:cNvPr id="0" name=""/>
        <dsp:cNvSpPr/>
      </dsp:nvSpPr>
      <dsp:spPr>
        <a:xfrm>
          <a:off x="0" y="19647"/>
          <a:ext cx="5804707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TECHTERA SHORTLY</a:t>
          </a:r>
          <a:endParaRPr lang="fr-FR" sz="1600" b="1" kern="1200" dirty="0"/>
        </a:p>
      </dsp:txBody>
      <dsp:txXfrm>
        <a:off x="39295" y="58942"/>
        <a:ext cx="5726117" cy="726370"/>
      </dsp:txXfrm>
    </dsp:sp>
    <dsp:sp modelId="{7F413D4A-8B37-4C5B-B537-7600C7940841}">
      <dsp:nvSpPr>
        <dsp:cNvPr id="0" name=""/>
        <dsp:cNvSpPr/>
      </dsp:nvSpPr>
      <dsp:spPr>
        <a:xfrm>
          <a:off x="0" y="948447"/>
          <a:ext cx="5804707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TEXTILE CONTEXT</a:t>
          </a:r>
        </a:p>
      </dsp:txBody>
      <dsp:txXfrm>
        <a:off x="39295" y="987742"/>
        <a:ext cx="5726117" cy="726370"/>
      </dsp:txXfrm>
    </dsp:sp>
    <dsp:sp modelId="{1875DC7C-23E4-4BCB-B116-444D6B5DD991}">
      <dsp:nvSpPr>
        <dsp:cNvPr id="0" name=""/>
        <dsp:cNvSpPr/>
      </dsp:nvSpPr>
      <dsp:spPr>
        <a:xfrm>
          <a:off x="0" y="1877247"/>
          <a:ext cx="5804707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EXAMPLES OF DIGITALISATION</a:t>
          </a:r>
        </a:p>
      </dsp:txBody>
      <dsp:txXfrm>
        <a:off x="39295" y="1916542"/>
        <a:ext cx="5726117" cy="726370"/>
      </dsp:txXfrm>
    </dsp:sp>
    <dsp:sp modelId="{797DAE23-F097-4320-AE98-B73C7D9B6940}">
      <dsp:nvSpPr>
        <dsp:cNvPr id="0" name=""/>
        <dsp:cNvSpPr/>
      </dsp:nvSpPr>
      <dsp:spPr>
        <a:xfrm>
          <a:off x="0" y="2806047"/>
          <a:ext cx="5804707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NEXT BIG CHALLENGE FOR THE DIGITALISATION</a:t>
          </a:r>
        </a:p>
      </dsp:txBody>
      <dsp:txXfrm>
        <a:off x="39295" y="2845342"/>
        <a:ext cx="5726117" cy="726370"/>
      </dsp:txXfrm>
    </dsp:sp>
    <dsp:sp modelId="{1823011C-0745-4017-9C7B-261642259596}">
      <dsp:nvSpPr>
        <dsp:cNvPr id="0" name=""/>
        <dsp:cNvSpPr/>
      </dsp:nvSpPr>
      <dsp:spPr>
        <a:xfrm>
          <a:off x="0" y="3734846"/>
          <a:ext cx="5804707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TECHTERA’S EUROPEAN PARTICIPATION IN EDIH</a:t>
          </a:r>
          <a:endParaRPr lang="fr-FR" sz="1600" kern="1200" dirty="0"/>
        </a:p>
      </dsp:txBody>
      <dsp:txXfrm>
        <a:off x="39295" y="3774141"/>
        <a:ext cx="5726117" cy="7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EB3F-4F13-4F6F-AD23-63C5C6E63901}">
      <dsp:nvSpPr>
        <dsp:cNvPr id="0" name=""/>
        <dsp:cNvSpPr/>
      </dsp:nvSpPr>
      <dsp:spPr>
        <a:xfrm>
          <a:off x="348048" y="0"/>
          <a:ext cx="1457960" cy="1457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/>
        </a:p>
      </dsp:txBody>
      <dsp:txXfrm>
        <a:off x="561561" y="213513"/>
        <a:ext cx="1030934" cy="1030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4A11E9F-8E2A-7D4D-AA70-9B4A2E11249E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1ECF3DF-BED6-3340-A2AF-394DCADEE63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442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82BB213-CF03-9E40-A5E1-674CA411DCBC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01737AC-F6F2-EE43-A465-4A3DDA01061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73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737AC-F6F2-EE43-A465-4A3DDA01061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3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737AC-F6F2-EE43-A465-4A3DDA01061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26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3" t="786" r="422" b="1559"/>
          <a:stretch/>
        </p:blipFill>
        <p:spPr>
          <a:xfrm>
            <a:off x="0" y="619494"/>
            <a:ext cx="9153525" cy="557175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FEED875-42D5-4B66-891C-36472D696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7400" y="6205951"/>
            <a:ext cx="6912864" cy="524658"/>
          </a:xfrm>
          <a:prstGeom prst="rect">
            <a:avLst/>
          </a:prstGeom>
        </p:spPr>
        <p:txBody>
          <a:bodyPr anchor="ctr"/>
          <a:lstStyle>
            <a:lvl1pPr marL="0"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atloaf sketched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24/01/2022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-627321" y="619494"/>
            <a:ext cx="9537400" cy="90963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0" kern="1200" dirty="0" smtClean="0">
                <a:solidFill>
                  <a:srgbClr val="95BD75"/>
                </a:solidFill>
                <a:latin typeface="meatloaf sketched" pitchFamily="2" charset="0"/>
                <a:ea typeface="+mn-ea"/>
                <a:cs typeface="+mn-cs"/>
              </a:defRPr>
            </a:lvl1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0" kern="1200" dirty="0" smtClean="0">
                <a:solidFill>
                  <a:srgbClr val="95BD75"/>
                </a:solidFill>
                <a:latin typeface="meatloaf sketched" pitchFamily="2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0" kern="1200" dirty="0" smtClean="0">
                <a:solidFill>
                  <a:srgbClr val="95BD75"/>
                </a:solidFill>
                <a:latin typeface="meatloaf sketched" pitchFamily="2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0" kern="1200" dirty="0">
                <a:solidFill>
                  <a:srgbClr val="95BD75"/>
                </a:solidFill>
                <a:latin typeface="meatloaf sketched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Ajoutez un titre</a:t>
            </a:r>
          </a:p>
        </p:txBody>
      </p:sp>
    </p:spTree>
    <p:extLst>
      <p:ext uri="{BB962C8B-B14F-4D97-AF65-F5344CB8AC3E}">
        <p14:creationId xmlns:p14="http://schemas.microsoft.com/office/powerpoint/2010/main" val="6588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24/01/2022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19B-948C-CB47-A7B5-0A8DA47BFECD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754CDED-B4C7-4B78-9CAA-010486371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ADC15D4-A5AE-4E4B-8C6C-E0CDA1C1183E}"/>
              </a:ext>
            </a:extLst>
          </p:cNvPr>
          <p:cNvSpPr txBox="1">
            <a:spLocks/>
          </p:cNvSpPr>
          <p:nvPr userDrawn="1"/>
        </p:nvSpPr>
        <p:spPr>
          <a:xfrm>
            <a:off x="0" y="2454662"/>
            <a:ext cx="9144000" cy="1948676"/>
          </a:xfrm>
          <a:prstGeom prst="rect">
            <a:avLst/>
          </a:prstGeom>
          <a:solidFill>
            <a:srgbClr val="00497F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ctr" defTabSz="415925">
              <a:tabLst>
                <a:tab pos="8334375" algn="l"/>
              </a:tabLst>
            </a:pPr>
            <a:endParaRPr lang="fr-FR" sz="3200" dirty="0">
              <a:solidFill>
                <a:schemeClr val="bg1"/>
              </a:solidFill>
              <a:latin typeface="Exo" panose="02000303000000000000" pitchFamily="2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FEED875-42D5-4B66-891C-36472D696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chemeClr val="bg1"/>
                </a:solidFill>
                <a:latin typeface="Exo" panose="02000303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Ajoutez un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396160-6B03-4335-9CDC-45EE6A223CC7}"/>
              </a:ext>
            </a:extLst>
          </p:cNvPr>
          <p:cNvSpPr/>
          <p:nvPr userDrawn="1"/>
        </p:nvSpPr>
        <p:spPr>
          <a:xfrm>
            <a:off x="8541886" y="6295614"/>
            <a:ext cx="602113" cy="562385"/>
          </a:xfrm>
          <a:prstGeom prst="rect">
            <a:avLst/>
          </a:prstGeom>
          <a:solidFill>
            <a:srgbClr val="2065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0874B0DE-AF0D-4B79-8844-0150FDF32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1886" y="6394243"/>
            <a:ext cx="464954" cy="372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20F6E0-3C9A-4A60-9714-D8A408721AF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660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74EC84-78BD-407E-8D68-D4427F367F1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82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ADC15D4-A5AE-4E4B-8C6C-E0CDA1C1183E}"/>
              </a:ext>
            </a:extLst>
          </p:cNvPr>
          <p:cNvSpPr txBox="1">
            <a:spLocks/>
          </p:cNvSpPr>
          <p:nvPr userDrawn="1"/>
        </p:nvSpPr>
        <p:spPr>
          <a:xfrm>
            <a:off x="0" y="2454662"/>
            <a:ext cx="9144000" cy="194867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ctr" defTabSz="415925">
              <a:tabLst>
                <a:tab pos="8334375" algn="l"/>
              </a:tabLst>
            </a:pPr>
            <a:endParaRPr lang="fr-FR" sz="3200" dirty="0">
              <a:solidFill>
                <a:schemeClr val="bg1"/>
              </a:solidFill>
              <a:latin typeface="Exo" panose="02000303000000000000" pitchFamily="2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FEED875-42D5-4B66-891C-36472D696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  <a:latin typeface="Exo" panose="02000303000000000000" pitchFamily="2" charset="0"/>
              </a:defRPr>
            </a:lvl1pPr>
          </a:lstStyle>
          <a:p>
            <a:r>
              <a:rPr lang="fr-FR" dirty="0"/>
              <a:t>Ajoutez un 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EFF4B-7235-4AC7-AC71-3D6BDE56CF5F}"/>
              </a:ext>
            </a:extLst>
          </p:cNvPr>
          <p:cNvSpPr/>
          <p:nvPr userDrawn="1"/>
        </p:nvSpPr>
        <p:spPr>
          <a:xfrm>
            <a:off x="8541886" y="6295614"/>
            <a:ext cx="602113" cy="562385"/>
          </a:xfrm>
          <a:prstGeom prst="rect">
            <a:avLst/>
          </a:prstGeom>
          <a:solidFill>
            <a:srgbClr val="6EAB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6C39A4B2-FC20-4E79-AABD-007AE3C68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1886" y="6375955"/>
            <a:ext cx="464954" cy="390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20F6E0-3C9A-4A60-9714-D8A408721AF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08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7F9AF4-7E5C-40DD-89BA-9626CCDFC97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screen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ADC15D4-A5AE-4E4B-8C6C-E0CDA1C1183E}"/>
              </a:ext>
            </a:extLst>
          </p:cNvPr>
          <p:cNvSpPr txBox="1">
            <a:spLocks/>
          </p:cNvSpPr>
          <p:nvPr userDrawn="1"/>
        </p:nvSpPr>
        <p:spPr>
          <a:xfrm>
            <a:off x="0" y="2454662"/>
            <a:ext cx="9144000" cy="1948676"/>
          </a:xfrm>
          <a:prstGeom prst="rect">
            <a:avLst/>
          </a:prstGeom>
          <a:solidFill>
            <a:srgbClr val="00497F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ctr" defTabSz="415925">
              <a:tabLst>
                <a:tab pos="8334375" algn="l"/>
              </a:tabLst>
            </a:pPr>
            <a:endParaRPr lang="fr-FR" sz="3200" dirty="0">
              <a:solidFill>
                <a:schemeClr val="bg1"/>
              </a:solidFill>
              <a:latin typeface="Exo" panose="02000303000000000000" pitchFamily="2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FEED875-42D5-4B66-891C-36472D696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chemeClr val="bg1"/>
                </a:solidFill>
                <a:latin typeface="Exo" panose="02000303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Ajoutez un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3C015-270A-4394-A0D5-3B3BEDAB4813}"/>
              </a:ext>
            </a:extLst>
          </p:cNvPr>
          <p:cNvSpPr/>
          <p:nvPr userDrawn="1"/>
        </p:nvSpPr>
        <p:spPr>
          <a:xfrm>
            <a:off x="8541886" y="6295614"/>
            <a:ext cx="602113" cy="562385"/>
          </a:xfrm>
          <a:prstGeom prst="rect">
            <a:avLst/>
          </a:prstGeom>
          <a:solidFill>
            <a:srgbClr val="2065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BA0CDA58-5CF6-461E-B1E7-A62BE373F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1886" y="6375955"/>
            <a:ext cx="464954" cy="372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20F6E0-3C9A-4A60-9714-D8A408721AF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6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blipFill dpi="0"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70EA8F-DE74-47AE-BC37-C6536E5D5A55}"/>
              </a:ext>
            </a:extLst>
          </p:cNvPr>
          <p:cNvSpPr/>
          <p:nvPr userDrawn="1"/>
        </p:nvSpPr>
        <p:spPr>
          <a:xfrm>
            <a:off x="8541886" y="6295614"/>
            <a:ext cx="602113" cy="562385"/>
          </a:xfrm>
          <a:prstGeom prst="rect">
            <a:avLst/>
          </a:prstGeom>
          <a:solidFill>
            <a:srgbClr val="6EAB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F63474F-94D3-4E14-8D36-92465D1FB98E}"/>
              </a:ext>
            </a:extLst>
          </p:cNvPr>
          <p:cNvSpPr txBox="1">
            <a:spLocks/>
          </p:cNvSpPr>
          <p:nvPr userDrawn="1"/>
        </p:nvSpPr>
        <p:spPr>
          <a:xfrm>
            <a:off x="0" y="2454662"/>
            <a:ext cx="9144000" cy="194867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ctr" defTabSz="415925">
              <a:tabLst>
                <a:tab pos="8334375" algn="l"/>
              </a:tabLst>
            </a:pPr>
            <a:endParaRPr lang="fr-FR" sz="3200" dirty="0">
              <a:solidFill>
                <a:schemeClr val="bg1"/>
              </a:solidFill>
              <a:latin typeface="Exo" panose="02000303000000000000" pitchFamily="2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FEED875-42D5-4B66-891C-36472D696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chemeClr val="bg1"/>
                </a:solidFill>
                <a:latin typeface="Exo" panose="02000303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Ajoutez un titre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BA0CDA58-5CF6-461E-B1E7-A62BE373F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1886" y="6385099"/>
            <a:ext cx="446666" cy="372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20F6E0-3C9A-4A60-9714-D8A408721AF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45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D9CDB-621B-4D03-97D3-8FF52D6A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432521-48BE-4502-A359-59E7C17F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376" y="6356350"/>
            <a:ext cx="751190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83CA40-6BDD-4281-ABC4-051B5A69A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41886" y="6356350"/>
            <a:ext cx="470172" cy="365125"/>
          </a:xfrm>
          <a:prstGeom prst="rect">
            <a:avLst/>
          </a:prstGeom>
        </p:spPr>
        <p:txBody>
          <a:bodyPr/>
          <a:lstStyle/>
          <a:p>
            <a:fld id="{0403119B-948C-CB47-A7B5-0A8DA47BFECD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3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432521-48BE-4502-A359-59E7C17F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03/03/2021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83CA40-6BDD-4281-ABC4-051B5A69A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3119B-948C-CB47-A7B5-0A8DA47BFECD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0" y="2025803"/>
            <a:ext cx="9144000" cy="3860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0" y="1510019"/>
            <a:ext cx="9144000" cy="623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b="1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0" y="882489"/>
            <a:ext cx="9144000" cy="594897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049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ajouter un titre à la slide</a:t>
            </a:r>
          </a:p>
        </p:txBody>
      </p:sp>
      <p:sp>
        <p:nvSpPr>
          <p:cNvPr id="13" name="Titre 1"/>
          <p:cNvSpPr txBox="1">
            <a:spLocks/>
          </p:cNvSpPr>
          <p:nvPr userDrawn="1"/>
        </p:nvSpPr>
        <p:spPr>
          <a:xfrm>
            <a:off x="-187286" y="115141"/>
            <a:ext cx="9144000" cy="594897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97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sz="1800" b="1" kern="1200" spc="3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Cliquez </a:t>
            </a:r>
            <a:r>
              <a:rPr lang="fr-FR" sz="1800" b="1" kern="1200" spc="3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pour ajouter un titre à la slide</a:t>
            </a:r>
          </a:p>
        </p:txBody>
      </p:sp>
    </p:spTree>
    <p:extLst>
      <p:ext uri="{BB962C8B-B14F-4D97-AF65-F5344CB8AC3E}">
        <p14:creationId xmlns:p14="http://schemas.microsoft.com/office/powerpoint/2010/main" val="248717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24/01/2022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19B-948C-CB47-A7B5-0A8DA47BFECD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B1C95-3416-4A45-A4A7-C3345DD6C2C4}"/>
              </a:ext>
            </a:extLst>
          </p:cNvPr>
          <p:cNvSpPr/>
          <p:nvPr userDrawn="1"/>
        </p:nvSpPr>
        <p:spPr>
          <a:xfrm>
            <a:off x="5888334" y="1508624"/>
            <a:ext cx="3255666" cy="4788000"/>
          </a:xfrm>
          <a:prstGeom prst="rect">
            <a:avLst/>
          </a:prstGeom>
          <a:blipFill dpi="0" rotWithShape="1">
            <a:blip r:embed="rId2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Graphique 5" descr="Engrenages">
            <a:extLst>
              <a:ext uri="{FF2B5EF4-FFF2-40B4-BE49-F238E27FC236}">
                <a16:creationId xmlns:a16="http://schemas.microsoft.com/office/drawing/2014/main" id="{33940FFF-E919-4BE8-B39A-7B7AFF8703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97658" y="16050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432521-48BE-4502-A359-59E7C17F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24/01/2022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83CA40-6BDD-4281-ABC4-051B5A69A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3119B-948C-CB47-A7B5-0A8DA47BFECD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0" y="2025803"/>
            <a:ext cx="9144000" cy="3860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0" y="1510019"/>
            <a:ext cx="9144000" cy="623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b="1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0" y="882489"/>
            <a:ext cx="9144000" cy="594897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049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ajouter un titre à la slide</a:t>
            </a:r>
          </a:p>
        </p:txBody>
      </p:sp>
      <p:sp>
        <p:nvSpPr>
          <p:cNvPr id="13" name="Titre 1"/>
          <p:cNvSpPr txBox="1">
            <a:spLocks/>
          </p:cNvSpPr>
          <p:nvPr userDrawn="1"/>
        </p:nvSpPr>
        <p:spPr>
          <a:xfrm>
            <a:off x="-187286" y="115141"/>
            <a:ext cx="9144000" cy="594897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97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sz="1800" b="1" kern="1200" spc="3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Cliquez </a:t>
            </a:r>
            <a:r>
              <a:rPr lang="fr-FR" sz="1800" b="1" kern="1200" spc="3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pour ajouter un titre à la slide</a:t>
            </a:r>
          </a:p>
        </p:txBody>
      </p:sp>
    </p:spTree>
    <p:extLst>
      <p:ext uri="{BB962C8B-B14F-4D97-AF65-F5344CB8AC3E}">
        <p14:creationId xmlns:p14="http://schemas.microsoft.com/office/powerpoint/2010/main" val="3934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05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7" r:id="rId2"/>
    <p:sldLayoutId id="2147483734" r:id="rId3"/>
    <p:sldLayoutId id="2147483735" r:id="rId4"/>
    <p:sldLayoutId id="2147483748" r:id="rId5"/>
    <p:sldLayoutId id="2147483826" r:id="rId6"/>
    <p:sldLayoutId id="214748382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E60076-56AF-46DF-AAAF-380F309CCC5B}"/>
              </a:ext>
            </a:extLst>
          </p:cNvPr>
          <p:cNvSpPr/>
          <p:nvPr userDrawn="1"/>
        </p:nvSpPr>
        <p:spPr>
          <a:xfrm>
            <a:off x="4030" y="1502542"/>
            <a:ext cx="9144000" cy="4793072"/>
          </a:xfrm>
          <a:prstGeom prst="rect">
            <a:avLst/>
          </a:prstGeom>
          <a:blipFill>
            <a:blip r:embed="rId5" cstate="email">
              <a:alphaModFix amt="1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40000" dist="23000" dir="5400000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541886" y="6295614"/>
            <a:ext cx="602113" cy="562385"/>
          </a:xfrm>
          <a:prstGeom prst="rect">
            <a:avLst/>
          </a:prstGeom>
          <a:solidFill>
            <a:srgbClr val="206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95614"/>
            <a:ext cx="8541886" cy="562385"/>
          </a:xfrm>
          <a:prstGeom prst="rect">
            <a:avLst/>
          </a:prstGeom>
          <a:solidFill>
            <a:srgbClr val="003B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6376" y="6356350"/>
            <a:ext cx="7511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24/01/2022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1886" y="6356350"/>
            <a:ext cx="470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403119B-948C-CB47-A7B5-0A8DA47BFECD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9" name="Image 8" descr="techtera-bobin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0759" y="5708489"/>
            <a:ext cx="1029995" cy="1708118"/>
          </a:xfrm>
          <a:prstGeom prst="rect">
            <a:avLst/>
          </a:prstGeom>
        </p:spPr>
      </p:pic>
      <p:sp>
        <p:nvSpPr>
          <p:cNvPr id="11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0B0F0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88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  <p:sldLayoutId id="2147483828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Exo" panose="02000303000000000000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frnepote@techtera.org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696720" y="542697"/>
            <a:ext cx="7216965" cy="833120"/>
          </a:xfrm>
        </p:spPr>
        <p:txBody>
          <a:bodyPr/>
          <a:lstStyle/>
          <a:p>
            <a:r>
              <a:rPr lang="en-US" sz="3200" dirty="0"/>
              <a:t>Horizon Europe Matchmaking Event on Digital and Emerging Technologies and Human-</a:t>
            </a:r>
            <a:r>
              <a:rPr lang="en-US" sz="3200" dirty="0" err="1"/>
              <a:t>centred</a:t>
            </a:r>
            <a:r>
              <a:rPr lang="en-US" sz="3200" dirty="0"/>
              <a:t> AI </a:t>
            </a:r>
            <a:endParaRPr lang="fr-FR" sz="32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FEED875-42D5-4B66-891C-36472D696492}"/>
              </a:ext>
            </a:extLst>
          </p:cNvPr>
          <p:cNvSpPr txBox="1">
            <a:spLocks/>
          </p:cNvSpPr>
          <p:nvPr/>
        </p:nvSpPr>
        <p:spPr>
          <a:xfrm>
            <a:off x="0" y="368051"/>
            <a:ext cx="8904732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chemeClr val="bg1"/>
                </a:solidFill>
                <a:latin typeface="Exo" panose="02000303000000000000" pitchFamily="2" charset="0"/>
                <a:ea typeface="+mj-ea"/>
                <a:cs typeface="+mj-cs"/>
              </a:defRPr>
            </a:lvl1pPr>
          </a:lstStyle>
          <a:p>
            <a:pPr algn="r"/>
            <a:endParaRPr lang="fr-FR" sz="5400" b="0" kern="1200" dirty="0">
              <a:solidFill>
                <a:srgbClr val="95BD75"/>
              </a:solidFill>
              <a:latin typeface="meatloaf sketched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4485" y="1452403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95BD75"/>
                </a:solidFill>
                <a:latin typeface="Exo" panose="00000500000000000000" pitchFamily="2" charset="0"/>
              </a:rPr>
              <a:t>In the </a:t>
            </a:r>
            <a:r>
              <a:rPr lang="fr-FR" sz="2000" b="1" dirty="0" err="1">
                <a:solidFill>
                  <a:srgbClr val="95BD75"/>
                </a:solidFill>
                <a:latin typeface="Exo" panose="00000500000000000000" pitchFamily="2" charset="0"/>
              </a:rPr>
              <a:t>heart</a:t>
            </a:r>
            <a:r>
              <a:rPr lang="fr-FR" sz="2000" b="1" dirty="0">
                <a:solidFill>
                  <a:srgbClr val="95BD75"/>
                </a:solidFill>
                <a:latin typeface="Exo" panose="00000500000000000000" pitchFamily="2" charset="0"/>
              </a:rPr>
              <a:t> of the textile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65998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19B-948C-CB47-A7B5-0A8DA47BFECD}" type="slidenum">
              <a:rPr lang="fr-FR" sz="1800" smtClean="0">
                <a:solidFill>
                  <a:prstClr val="white"/>
                </a:solidFill>
              </a:rPr>
              <a:pPr/>
              <a:t>2</a:t>
            </a:fld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D939C9F-CB49-49B6-8112-95F52CB6E0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Sommaire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C2DF8FC3-897B-4187-9E1E-45B00C9A8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376286"/>
              </p:ext>
            </p:extLst>
          </p:nvPr>
        </p:nvGraphicFramePr>
        <p:xfrm>
          <a:off x="83628" y="1605090"/>
          <a:ext cx="5804707" cy="455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B2B1C95-3416-4A45-A4A7-C3345DD6C2C4}"/>
              </a:ext>
            </a:extLst>
          </p:cNvPr>
          <p:cNvSpPr/>
          <p:nvPr/>
        </p:nvSpPr>
        <p:spPr>
          <a:xfrm>
            <a:off x="5888335" y="1508624"/>
            <a:ext cx="3255666" cy="4788000"/>
          </a:xfrm>
          <a:prstGeom prst="rect">
            <a:avLst/>
          </a:prstGeom>
          <a:blipFill dpi="0" rotWithShape="1">
            <a:blip r:embed="rId8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Graphique 5" descr="Engrenages">
            <a:extLst>
              <a:ext uri="{FF2B5EF4-FFF2-40B4-BE49-F238E27FC236}">
                <a16:creationId xmlns:a16="http://schemas.microsoft.com/office/drawing/2014/main" id="{33940FFF-E919-4BE8-B39A-7B7AFF8703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097658" y="1605090"/>
            <a:ext cx="914400" cy="914400"/>
          </a:xfrm>
          <a:prstGeom prst="rect">
            <a:avLst/>
          </a:prstGeom>
        </p:spPr>
      </p:pic>
      <p:sp>
        <p:nvSpPr>
          <p:cNvPr id="12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2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0F6E0-3C9A-4A60-9714-D8A408721AF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5F697A4C-ECDC-44F4-B46A-6847A3DA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489"/>
            <a:ext cx="9144000" cy="594897"/>
          </a:xfrm>
        </p:spPr>
        <p:txBody>
          <a:bodyPr/>
          <a:lstStyle/>
          <a:p>
            <a:r>
              <a:rPr lang="fr-FR" dirty="0"/>
              <a:t>TECHTERA SHORTLY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2D4FD55-B722-4EFB-BEF7-80B1206C3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154565"/>
              </p:ext>
            </p:extLst>
          </p:nvPr>
        </p:nvGraphicFramePr>
        <p:xfrm>
          <a:off x="7172960" y="4673600"/>
          <a:ext cx="2154058" cy="145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8396A01-1C1D-454B-BD0C-1C078C74E449}"/>
              </a:ext>
            </a:extLst>
          </p:cNvPr>
          <p:cNvSpPr txBox="1"/>
          <p:nvPr/>
        </p:nvSpPr>
        <p:spPr>
          <a:xfrm>
            <a:off x="414520" y="1939607"/>
            <a:ext cx="7777480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Competitiveness cluster dedicated to the French textile industry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Ambition: to stimulate competitiveness through innovation + dissemination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250 members (2021 figures)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580 million euros invested in 227 projects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+ 130 companies supported at trade fairs and missions in 2019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 European and world wide network</a:t>
            </a:r>
            <a:endParaRPr lang="fr-F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A23B35-644E-47F9-82AA-F38C3275E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7154" y="5135821"/>
            <a:ext cx="1329692" cy="504887"/>
          </a:xfrm>
          <a:prstGeom prst="rect">
            <a:avLst/>
          </a:prstGeom>
        </p:spPr>
      </p:pic>
      <p:sp>
        <p:nvSpPr>
          <p:cNvPr id="9" name="Rectangle : coins arrondis 11">
            <a:extLst>
              <a:ext uri="{FF2B5EF4-FFF2-40B4-BE49-F238E27FC236}">
                <a16:creationId xmlns:a16="http://schemas.microsoft.com/office/drawing/2014/main" id="{FF6D35F1-88BC-47D8-8772-1937F08F9EBF}"/>
              </a:ext>
            </a:extLst>
          </p:cNvPr>
          <p:cNvSpPr/>
          <p:nvPr/>
        </p:nvSpPr>
        <p:spPr>
          <a:xfrm>
            <a:off x="3728720" y="96852"/>
            <a:ext cx="5283345" cy="482268"/>
          </a:xfrm>
          <a:prstGeom prst="roundRect">
            <a:avLst/>
          </a:prstGeom>
          <a:solidFill>
            <a:schemeClr val="tx1"/>
          </a:solidFill>
          <a:ln>
            <a:solidFill>
              <a:srgbClr val="0049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Horizon Europe Matchmaking Event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608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0F6E0-3C9A-4A60-9714-D8A408721AF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5F697A4C-ECDC-44F4-B46A-6847A3DA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489"/>
            <a:ext cx="9144000" cy="594897"/>
          </a:xfrm>
        </p:spPr>
        <p:txBody>
          <a:bodyPr/>
          <a:lstStyle/>
          <a:p>
            <a:r>
              <a:rPr lang="fr-FR" dirty="0"/>
              <a:t>TEXTILE CONTEXT</a:t>
            </a:r>
          </a:p>
        </p:txBody>
      </p:sp>
      <p:sp>
        <p:nvSpPr>
          <p:cNvPr id="9" name="Rectangle : coins arrondis 11">
            <a:extLst>
              <a:ext uri="{FF2B5EF4-FFF2-40B4-BE49-F238E27FC236}">
                <a16:creationId xmlns:a16="http://schemas.microsoft.com/office/drawing/2014/main" id="{FF6D35F1-88BC-47D8-8772-1937F08F9EBF}"/>
              </a:ext>
            </a:extLst>
          </p:cNvPr>
          <p:cNvSpPr/>
          <p:nvPr/>
        </p:nvSpPr>
        <p:spPr>
          <a:xfrm>
            <a:off x="3728720" y="96852"/>
            <a:ext cx="5283345" cy="482268"/>
          </a:xfrm>
          <a:prstGeom prst="roundRect">
            <a:avLst/>
          </a:prstGeom>
          <a:solidFill>
            <a:schemeClr val="tx1"/>
          </a:solidFill>
          <a:ln>
            <a:solidFill>
              <a:srgbClr val="0049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Horizon Europe Matchmaking Event</a:t>
            </a:r>
            <a:endParaRPr lang="fr-FR" dirty="0"/>
          </a:p>
        </p:txBody>
      </p:sp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A22B1D1B-AF36-449F-8463-C84F616B1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880" y="1608080"/>
            <a:ext cx="5718387" cy="46175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EA235E-6A05-4289-BE88-604CCCB90484}"/>
              </a:ext>
            </a:extLst>
          </p:cNvPr>
          <p:cNvSpPr/>
          <p:nvPr/>
        </p:nvSpPr>
        <p:spPr>
          <a:xfrm>
            <a:off x="6409267" y="5763991"/>
            <a:ext cx="1404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TrebuchetMS-Italic"/>
              </a:rPr>
              <a:t>Sources : David </a:t>
            </a:r>
            <a:r>
              <a:rPr lang="fr-FR" sz="1200" i="1" dirty="0" err="1">
                <a:latin typeface="TrebuchetMS-Italic"/>
              </a:rPr>
              <a:t>Rigby</a:t>
            </a:r>
            <a:r>
              <a:rPr lang="fr-FR" sz="1200" i="1" dirty="0">
                <a:latin typeface="TrebuchetMS-Italic"/>
              </a:rPr>
              <a:t> Associates</a:t>
            </a:r>
            <a:endParaRPr lang="fr-FR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CBDDD7-5CED-4FAB-9539-E09DA9E5425C}"/>
              </a:ext>
            </a:extLst>
          </p:cNvPr>
          <p:cNvSpPr txBox="1"/>
          <p:nvPr/>
        </p:nvSpPr>
        <p:spPr>
          <a:xfrm>
            <a:off x="6449336" y="1608080"/>
            <a:ext cx="2562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Representation</a:t>
            </a:r>
            <a:r>
              <a:rPr lang="fr-FR" dirty="0"/>
              <a:t> of the textile </a:t>
            </a:r>
            <a:r>
              <a:rPr lang="fr-FR" dirty="0" err="1"/>
              <a:t>industry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07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0F6E0-3C9A-4A60-9714-D8A408721AF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1" name="Rectangle : coins arrondis 11">
            <a:extLst>
              <a:ext uri="{FF2B5EF4-FFF2-40B4-BE49-F238E27FC236}">
                <a16:creationId xmlns:a16="http://schemas.microsoft.com/office/drawing/2014/main" id="{71D7BAFE-E32E-42CD-9421-93B56EB60C6B}"/>
              </a:ext>
            </a:extLst>
          </p:cNvPr>
          <p:cNvSpPr/>
          <p:nvPr/>
        </p:nvSpPr>
        <p:spPr>
          <a:xfrm>
            <a:off x="3728720" y="96852"/>
            <a:ext cx="5283345" cy="482268"/>
          </a:xfrm>
          <a:prstGeom prst="roundRect">
            <a:avLst/>
          </a:prstGeom>
          <a:solidFill>
            <a:schemeClr val="tx1"/>
          </a:solidFill>
          <a:ln>
            <a:solidFill>
              <a:srgbClr val="0049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Horizon Europe Matchmaking Event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AAEE18-434B-489B-9B31-640F0F9374E3}"/>
              </a:ext>
            </a:extLst>
          </p:cNvPr>
          <p:cNvSpPr txBox="1"/>
          <p:nvPr/>
        </p:nvSpPr>
        <p:spPr>
          <a:xfrm>
            <a:off x="401267" y="2483356"/>
            <a:ext cx="7777480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Specific skills no longer taught at school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High average age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Not familiar with new technologies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Wide range of economic models</a:t>
            </a:r>
            <a:endParaRPr lang="fr-F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re 7">
            <a:extLst>
              <a:ext uri="{FF2B5EF4-FFF2-40B4-BE49-F238E27FC236}">
                <a16:creationId xmlns:a16="http://schemas.microsoft.com/office/drawing/2014/main" id="{18CCC0CA-6529-42F0-A3FB-8A4D29A7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489"/>
            <a:ext cx="9144000" cy="594897"/>
          </a:xfrm>
        </p:spPr>
        <p:txBody>
          <a:bodyPr/>
          <a:lstStyle/>
          <a:p>
            <a:r>
              <a:rPr lang="fr-FR" dirty="0"/>
              <a:t>TEXTILE CONTEXT</a:t>
            </a:r>
          </a:p>
        </p:txBody>
      </p:sp>
    </p:spTree>
    <p:extLst>
      <p:ext uri="{BB962C8B-B14F-4D97-AF65-F5344CB8AC3E}">
        <p14:creationId xmlns:p14="http://schemas.microsoft.com/office/powerpoint/2010/main" val="318093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0F6E0-3C9A-4A60-9714-D8A408721AF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" name="Rectangle : coins arrondis 11">
            <a:extLst>
              <a:ext uri="{FF2B5EF4-FFF2-40B4-BE49-F238E27FC236}">
                <a16:creationId xmlns:a16="http://schemas.microsoft.com/office/drawing/2014/main" id="{71D7BAFE-E32E-42CD-9421-93B56EB60C6B}"/>
              </a:ext>
            </a:extLst>
          </p:cNvPr>
          <p:cNvSpPr/>
          <p:nvPr/>
        </p:nvSpPr>
        <p:spPr>
          <a:xfrm>
            <a:off x="3728720" y="96852"/>
            <a:ext cx="5283345" cy="482268"/>
          </a:xfrm>
          <a:prstGeom prst="roundRect">
            <a:avLst/>
          </a:prstGeom>
          <a:solidFill>
            <a:schemeClr val="tx1"/>
          </a:solidFill>
          <a:ln>
            <a:solidFill>
              <a:srgbClr val="0049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Horizon Europe Matchmaking Event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AAEE18-434B-489B-9B31-640F0F9374E3}"/>
              </a:ext>
            </a:extLst>
          </p:cNvPr>
          <p:cNvSpPr txBox="1"/>
          <p:nvPr/>
        </p:nvSpPr>
        <p:spPr>
          <a:xfrm>
            <a:off x="401267" y="2483356"/>
            <a:ext cx="7777480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Conception : 3D, avatar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Production : shoes made in France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Customer experience : to show with the most real effect the products (aspect, fallen,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…) 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AI : price prediction, trend detections</a:t>
            </a:r>
            <a:endParaRPr lang="fr-F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re 7">
            <a:extLst>
              <a:ext uri="{FF2B5EF4-FFF2-40B4-BE49-F238E27FC236}">
                <a16:creationId xmlns:a16="http://schemas.microsoft.com/office/drawing/2014/main" id="{18CCC0CA-6529-42F0-A3FB-8A4D29A7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489"/>
            <a:ext cx="9144000" cy="594897"/>
          </a:xfrm>
        </p:spPr>
        <p:txBody>
          <a:bodyPr/>
          <a:lstStyle/>
          <a:p>
            <a:r>
              <a:rPr lang="fr-FR" dirty="0"/>
              <a:t>EXAMPLES OF DIGITALISATION</a:t>
            </a:r>
          </a:p>
        </p:txBody>
      </p:sp>
    </p:spTree>
    <p:extLst>
      <p:ext uri="{BB962C8B-B14F-4D97-AF65-F5344CB8AC3E}">
        <p14:creationId xmlns:p14="http://schemas.microsoft.com/office/powerpoint/2010/main" val="209758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0F6E0-3C9A-4A60-9714-D8A408721AF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Rectangle : coins arrondis 11">
            <a:extLst>
              <a:ext uri="{FF2B5EF4-FFF2-40B4-BE49-F238E27FC236}">
                <a16:creationId xmlns:a16="http://schemas.microsoft.com/office/drawing/2014/main" id="{71D7BAFE-E32E-42CD-9421-93B56EB60C6B}"/>
              </a:ext>
            </a:extLst>
          </p:cNvPr>
          <p:cNvSpPr/>
          <p:nvPr/>
        </p:nvSpPr>
        <p:spPr>
          <a:xfrm>
            <a:off x="3728720" y="96852"/>
            <a:ext cx="5283345" cy="482268"/>
          </a:xfrm>
          <a:prstGeom prst="roundRect">
            <a:avLst/>
          </a:prstGeom>
          <a:solidFill>
            <a:schemeClr val="tx1"/>
          </a:solidFill>
          <a:ln>
            <a:solidFill>
              <a:srgbClr val="0049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Horizon Europe Matchmaking Event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AAEE18-434B-489B-9B31-640F0F9374E3}"/>
              </a:ext>
            </a:extLst>
          </p:cNvPr>
          <p:cNvSpPr txBox="1"/>
          <p:nvPr/>
        </p:nvSpPr>
        <p:spPr>
          <a:xfrm>
            <a:off x="999492" y="2714189"/>
            <a:ext cx="777748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Re-industrializing and relocating textile activities in France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To be more competitive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To keep and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transmite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our skills and knowledges</a:t>
            </a:r>
          </a:p>
        </p:txBody>
      </p:sp>
      <p:sp>
        <p:nvSpPr>
          <p:cNvPr id="18" name="Titre 7">
            <a:extLst>
              <a:ext uri="{FF2B5EF4-FFF2-40B4-BE49-F238E27FC236}">
                <a16:creationId xmlns:a16="http://schemas.microsoft.com/office/drawing/2014/main" id="{18CCC0CA-6529-42F0-A3FB-8A4D29A7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489"/>
            <a:ext cx="9144000" cy="594897"/>
          </a:xfrm>
        </p:spPr>
        <p:txBody>
          <a:bodyPr/>
          <a:lstStyle/>
          <a:p>
            <a:r>
              <a:rPr lang="fr-FR" dirty="0"/>
              <a:t>NEXT BIG CHALLENGE FOR THE DIGITALISATION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9437FA-0F73-42B4-8C53-F3D6B90E65DF}"/>
              </a:ext>
            </a:extLst>
          </p:cNvPr>
          <p:cNvSpPr txBox="1"/>
          <p:nvPr/>
        </p:nvSpPr>
        <p:spPr>
          <a:xfrm>
            <a:off x="999492" y="4996934"/>
            <a:ext cx="777748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000" b="1" dirty="0">
                <a:solidFill>
                  <a:srgbClr val="6EAB2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TECHTERA is not a pure player</a:t>
            </a:r>
          </a:p>
        </p:txBody>
      </p:sp>
    </p:spTree>
    <p:extLst>
      <p:ext uri="{BB962C8B-B14F-4D97-AF65-F5344CB8AC3E}">
        <p14:creationId xmlns:p14="http://schemas.microsoft.com/office/powerpoint/2010/main" val="47885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0F6E0-3C9A-4A60-9714-D8A408721AF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Rectangle : coins arrondis 11">
            <a:extLst>
              <a:ext uri="{FF2B5EF4-FFF2-40B4-BE49-F238E27FC236}">
                <a16:creationId xmlns:a16="http://schemas.microsoft.com/office/drawing/2014/main" id="{71D7BAFE-E32E-42CD-9421-93B56EB60C6B}"/>
              </a:ext>
            </a:extLst>
          </p:cNvPr>
          <p:cNvSpPr/>
          <p:nvPr/>
        </p:nvSpPr>
        <p:spPr>
          <a:xfrm>
            <a:off x="3728720" y="96852"/>
            <a:ext cx="5283345" cy="482268"/>
          </a:xfrm>
          <a:prstGeom prst="roundRect">
            <a:avLst/>
          </a:prstGeom>
          <a:solidFill>
            <a:schemeClr val="tx1"/>
          </a:solidFill>
          <a:ln>
            <a:solidFill>
              <a:srgbClr val="0049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Horizon Europe Matchmaking Event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AAEE18-434B-489B-9B31-640F0F9374E3}"/>
              </a:ext>
            </a:extLst>
          </p:cNvPr>
          <p:cNvSpPr txBox="1"/>
          <p:nvPr/>
        </p:nvSpPr>
        <p:spPr>
          <a:xfrm>
            <a:off x="888947" y="2206866"/>
            <a:ext cx="7777480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MinaSmart</a:t>
            </a: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Polytronics</a:t>
            </a: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re 7">
            <a:extLst>
              <a:ext uri="{FF2B5EF4-FFF2-40B4-BE49-F238E27FC236}">
                <a16:creationId xmlns:a16="http://schemas.microsoft.com/office/drawing/2014/main" id="{18CCC0CA-6529-42F0-A3FB-8A4D29A7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489"/>
            <a:ext cx="9144000" cy="594897"/>
          </a:xfrm>
        </p:spPr>
        <p:txBody>
          <a:bodyPr/>
          <a:lstStyle/>
          <a:p>
            <a:r>
              <a:rPr lang="fr-FR" dirty="0"/>
              <a:t>TECHTERA’S EUROPEAN PARTICIPATION IN EDIH</a:t>
            </a:r>
          </a:p>
        </p:txBody>
      </p:sp>
    </p:spTree>
    <p:extLst>
      <p:ext uri="{BB962C8B-B14F-4D97-AF65-F5344CB8AC3E}">
        <p14:creationId xmlns:p14="http://schemas.microsoft.com/office/powerpoint/2010/main" val="125727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1">
            <a:extLst>
              <a:ext uri="{FF2B5EF4-FFF2-40B4-BE49-F238E27FC236}">
                <a16:creationId xmlns:a16="http://schemas.microsoft.com/office/drawing/2014/main" id="{DBC6CA89-8F1C-4994-A5DB-C1DA050426CE}"/>
              </a:ext>
            </a:extLst>
          </p:cNvPr>
          <p:cNvSpPr/>
          <p:nvPr userDrawn="1"/>
        </p:nvSpPr>
        <p:spPr>
          <a:xfrm>
            <a:off x="4384714" y="96852"/>
            <a:ext cx="4627351" cy="401619"/>
          </a:xfrm>
          <a:prstGeom prst="roundRect">
            <a:avLst/>
          </a:prstGeom>
          <a:solidFill>
            <a:schemeClr val="tx1"/>
          </a:solidFill>
          <a:ln>
            <a:solidFill>
              <a:srgbClr val="0049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spc="300" dirty="0">
                <a:solidFill>
                  <a:prstClr val="white"/>
                </a:solidFill>
              </a:rPr>
              <a:t>Remerciements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B293BF-003C-4F10-996D-C6E8794EB00A}"/>
              </a:ext>
            </a:extLst>
          </p:cNvPr>
          <p:cNvSpPr/>
          <p:nvPr/>
        </p:nvSpPr>
        <p:spPr>
          <a:xfrm>
            <a:off x="185073" y="3566187"/>
            <a:ext cx="8399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 b="1" dirty="0" err="1">
                <a:solidFill>
                  <a:srgbClr val="00497F"/>
                </a:solidFill>
              </a:rPr>
              <a:t>Techtera</a:t>
            </a:r>
            <a:r>
              <a:rPr lang="en-US" sz="2000" b="1" dirty="0">
                <a:solidFill>
                  <a:srgbClr val="00497F"/>
                </a:solidFill>
              </a:rPr>
              <a:t> thanks all its members, partners and funders.</a:t>
            </a:r>
            <a:endParaRPr lang="fr-FR" sz="2000" b="1" dirty="0">
              <a:solidFill>
                <a:srgbClr val="00497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19B-948C-CB47-A7B5-0A8DA47BFECD}" type="slidenum">
              <a:rPr lang="fr-FR" smtClean="0">
                <a:solidFill>
                  <a:prstClr val="white"/>
                </a:solidFill>
              </a:rPr>
              <a:pPr/>
              <a:t>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ZoneTexte 3">
            <a:extLst>
              <a:ext uri="{FF2B5EF4-FFF2-40B4-BE49-F238E27FC236}">
                <a16:creationId xmlns:a16="http://schemas.microsoft.com/office/drawing/2014/main" id="{742E7F5D-4321-4DD7-947C-5421473AA30E}"/>
              </a:ext>
            </a:extLst>
          </p:cNvPr>
          <p:cNvSpPr txBox="1"/>
          <p:nvPr/>
        </p:nvSpPr>
        <p:spPr>
          <a:xfrm>
            <a:off x="2512379" y="4855985"/>
            <a:ext cx="350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François-Régis NEPOTE VESINO</a:t>
            </a:r>
          </a:p>
          <a:p>
            <a:r>
              <a:rPr lang="fr-FR" dirty="0"/>
              <a:t>06 23 59 66 21</a:t>
            </a:r>
          </a:p>
          <a:p>
            <a:r>
              <a:rPr lang="fr-FR" u="sng" dirty="0">
                <a:solidFill>
                  <a:schemeClr val="hlink"/>
                </a:solidFill>
                <a:hlinkClick r:id="rId3"/>
              </a:rPr>
              <a:t>frnepote@techtera.org</a:t>
            </a:r>
            <a:endParaRPr lang="fr-FR" dirty="0"/>
          </a:p>
          <a:p>
            <a:pPr algn="just"/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9B3FB9F-1236-44FF-B509-2C64E5748B3D}"/>
              </a:ext>
            </a:extLst>
          </p:cNvPr>
          <p:cNvSpPr txBox="1"/>
          <p:nvPr/>
        </p:nvSpPr>
        <p:spPr>
          <a:xfrm>
            <a:off x="1871980" y="2247850"/>
            <a:ext cx="517652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fr-FR" sz="3600" b="1" dirty="0" err="1">
                <a:solidFill>
                  <a:srgbClr val="00497F"/>
                </a:solidFill>
              </a:rPr>
              <a:t>Thanks</a:t>
            </a:r>
            <a:r>
              <a:rPr lang="fr-FR" sz="3600" b="1" dirty="0">
                <a:solidFill>
                  <a:srgbClr val="00497F"/>
                </a:solidFill>
              </a:rPr>
              <a:t> for </a:t>
            </a:r>
            <a:r>
              <a:rPr lang="fr-FR" sz="3600" b="1" dirty="0" err="1">
                <a:solidFill>
                  <a:srgbClr val="00497F"/>
                </a:solidFill>
              </a:rPr>
              <a:t>your</a:t>
            </a:r>
            <a:r>
              <a:rPr lang="fr-FR" sz="3600" b="1" dirty="0">
                <a:solidFill>
                  <a:srgbClr val="00497F"/>
                </a:solidFill>
              </a:rPr>
              <a:t> attention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35EF51C-33A9-4562-B532-E4F0AD6EC982}"/>
              </a:ext>
            </a:extLst>
          </p:cNvPr>
          <p:cNvGrpSpPr/>
          <p:nvPr/>
        </p:nvGrpSpPr>
        <p:grpSpPr>
          <a:xfrm>
            <a:off x="7480339" y="3429000"/>
            <a:ext cx="1225513" cy="1939726"/>
            <a:chOff x="7037157" y="3248239"/>
            <a:chExt cx="1225513" cy="1939726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BDAD35CD-270B-43AD-9AB5-4A9CA1254A29}"/>
                </a:ext>
              </a:extLst>
            </p:cNvPr>
            <p:cNvGrpSpPr/>
            <p:nvPr/>
          </p:nvGrpSpPr>
          <p:grpSpPr>
            <a:xfrm>
              <a:off x="7037157" y="3248239"/>
              <a:ext cx="1225513" cy="1939726"/>
              <a:chOff x="7599088" y="3469439"/>
              <a:chExt cx="936766" cy="1482700"/>
            </a:xfrm>
          </p:grpSpPr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526313C9-EB92-464C-A39D-06E367D61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9088" y="4175428"/>
                <a:ext cx="909497" cy="187344"/>
              </a:xfrm>
              <a:prstGeom prst="rect">
                <a:avLst/>
              </a:prstGeom>
            </p:spPr>
          </p:pic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4A074A50-16C9-42CD-978D-93496A5A7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9088" y="4373917"/>
                <a:ext cx="905365" cy="235299"/>
              </a:xfrm>
              <a:prstGeom prst="rect">
                <a:avLst/>
              </a:prstGeom>
            </p:spPr>
          </p:pic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F3EB5025-3E5D-4E61-99A0-59E2DBDC3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66169" y="3469439"/>
                <a:ext cx="203841" cy="248856"/>
              </a:xfrm>
              <a:prstGeom prst="rect">
                <a:avLst/>
              </a:prstGeom>
            </p:spPr>
          </p:pic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434A8B61-709D-4678-B6BE-93988C652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9088" y="3475945"/>
                <a:ext cx="434225" cy="266456"/>
              </a:xfrm>
              <a:prstGeom prst="rect">
                <a:avLst/>
              </a:prstGeom>
            </p:spPr>
          </p:pic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A52B6D42-21E1-4198-BD4F-77D050992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9088" y="3828087"/>
                <a:ext cx="936766" cy="216890"/>
              </a:xfrm>
              <a:prstGeom prst="rect">
                <a:avLst/>
              </a:prstGeom>
            </p:spPr>
          </p:pic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F8151397-02A4-42F9-BF45-609B3902D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13486" y="4703914"/>
                <a:ext cx="905365" cy="248225"/>
              </a:xfrm>
              <a:prstGeom prst="rect">
                <a:avLst/>
              </a:prstGeom>
            </p:spPr>
          </p:pic>
        </p:grp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24AD4287-0FB9-4204-B136-7200F439A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3260" y="3250865"/>
              <a:ext cx="309410" cy="333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72177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>
          <a:defRPr sz="5400" kern="1200" dirty="0" smtClean="0">
            <a:solidFill>
              <a:srgbClr val="95BD75"/>
            </a:solidFill>
            <a:latin typeface="meatloaf sketched" pitchFamily="2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hème par défaut">
  <a:themeElements>
    <a:clrScheme name="TECHTERA">
      <a:dk1>
        <a:srgbClr val="00497F"/>
      </a:dk1>
      <a:lt1>
        <a:sysClr val="window" lastClr="FFFFFF"/>
      </a:lt1>
      <a:dk2>
        <a:srgbClr val="00497F"/>
      </a:dk2>
      <a:lt2>
        <a:srgbClr val="EEECE1"/>
      </a:lt2>
      <a:accent1>
        <a:srgbClr val="6EAB27"/>
      </a:accent1>
      <a:accent2>
        <a:srgbClr val="A7C769"/>
      </a:accent2>
      <a:accent3>
        <a:srgbClr val="F2933F"/>
      </a:accent3>
      <a:accent4>
        <a:srgbClr val="C10344"/>
      </a:accent4>
      <a:accent5>
        <a:srgbClr val="59B6D1"/>
      </a:accent5>
      <a:accent6>
        <a:srgbClr val="C7D300"/>
      </a:accent6>
      <a:hlink>
        <a:srgbClr val="6EAB27"/>
      </a:hlink>
      <a:folHlink>
        <a:srgbClr val="A7C76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BB40ABD9E9A4590B9711EAC33F453" ma:contentTypeVersion="8" ma:contentTypeDescription="Crée un document." ma:contentTypeScope="" ma:versionID="e845a51bdadb802162dd82d0ca381609">
  <xsd:schema xmlns:xsd="http://www.w3.org/2001/XMLSchema" xmlns:xs="http://www.w3.org/2001/XMLSchema" xmlns:p="http://schemas.microsoft.com/office/2006/metadata/properties" xmlns:ns3="e7a3890b-9030-44b2-813f-e904fc6b39fe" xmlns:ns4="645d6eb3-34de-4921-b9c7-2f8acaf97457" targetNamespace="http://schemas.microsoft.com/office/2006/metadata/properties" ma:root="true" ma:fieldsID="d0b79adb0e00df7b30491eca102cbc39" ns3:_="" ns4:_="">
    <xsd:import namespace="e7a3890b-9030-44b2-813f-e904fc6b39fe"/>
    <xsd:import namespace="645d6eb3-34de-4921-b9c7-2f8acaf974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3890b-9030-44b2-813f-e904fc6b39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d6eb3-34de-4921-b9c7-2f8acaf97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2E432B-4EDB-4EB6-96AE-A8C936A9F2FE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45d6eb3-34de-4921-b9c7-2f8acaf97457"/>
    <ds:schemaRef ds:uri="e7a3890b-9030-44b2-813f-e904fc6b39f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07D956-288D-4B81-AB2A-5714F0E034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5F3C6C-3954-4C6B-8D64-DD2EBFA2E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a3890b-9030-44b2-813f-e904fc6b39fe"/>
    <ds:schemaRef ds:uri="645d6eb3-34de-4921-b9c7-2f8acaf974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9987</TotalTime>
  <Words>257</Words>
  <Application>Microsoft Office PowerPoint</Application>
  <PresentationFormat>Pokaz na ekranie (4:3)</PresentationFormat>
  <Paragraphs>58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Exo</vt:lpstr>
      <vt:lpstr>meatloaf sketched</vt:lpstr>
      <vt:lpstr>Times New Roman</vt:lpstr>
      <vt:lpstr>TrebuchetMS-Italic</vt:lpstr>
      <vt:lpstr>Conception personnalisée</vt:lpstr>
      <vt:lpstr>4_Thème par défaut</vt:lpstr>
      <vt:lpstr>Prezentacja programu PowerPoint</vt:lpstr>
      <vt:lpstr>Sommaire</vt:lpstr>
      <vt:lpstr>TECHTERA SHORTLY</vt:lpstr>
      <vt:lpstr>TEXTILE CONTEXT</vt:lpstr>
      <vt:lpstr>TEXTILE CONTEXT</vt:lpstr>
      <vt:lpstr>EXAMPLES OF DIGITALISATION</vt:lpstr>
      <vt:lpstr>NEXT BIG CHALLENGE FOR THE DIGITALISATION</vt:lpstr>
      <vt:lpstr>TECHTERA’S EUROPEAN PARTICIPATION IN EDIH</vt:lpstr>
      <vt:lpstr>Prezentacja programu PowerPoint</vt:lpstr>
    </vt:vector>
  </TitlesOfParts>
  <Company>a3 dimensions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laurine</dc:creator>
  <cp:lastModifiedBy>Marta Krutel</cp:lastModifiedBy>
  <cp:revision>537</cp:revision>
  <cp:lastPrinted>2020-07-01T10:37:40Z</cp:lastPrinted>
  <dcterms:created xsi:type="dcterms:W3CDTF">2016-09-27T13:35:32Z</dcterms:created>
  <dcterms:modified xsi:type="dcterms:W3CDTF">2022-01-24T08:43:40Z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0x010100A92BB40ABD9E9A4590B9711EAC33F453</vt:lpwstr>
  </property>
</Properties>
</file>